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275" r:id="rId4"/>
    <p:sldId id="271" r:id="rId5"/>
    <p:sldId id="272" r:id="rId6"/>
    <p:sldId id="411" r:id="rId7"/>
    <p:sldId id="383" r:id="rId8"/>
    <p:sldId id="413" r:id="rId9"/>
    <p:sldId id="384" r:id="rId10"/>
    <p:sldId id="385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400" r:id="rId22"/>
    <p:sldId id="412" r:id="rId23"/>
    <p:sldId id="401" r:id="rId24"/>
    <p:sldId id="402" r:id="rId25"/>
    <p:sldId id="403" r:id="rId26"/>
    <p:sldId id="404" r:id="rId27"/>
    <p:sldId id="398" r:id="rId28"/>
    <p:sldId id="405" r:id="rId29"/>
    <p:sldId id="295" r:id="rId30"/>
    <p:sldId id="409" r:id="rId31"/>
    <p:sldId id="296" r:id="rId32"/>
    <p:sldId id="410" r:id="rId33"/>
    <p:sldId id="288" r:id="rId34"/>
    <p:sldId id="297" r:id="rId35"/>
    <p:sldId id="350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4D4B4B-2036-48B9-B913-808E8ECCAA24}">
          <p14:sldIdLst>
            <p14:sldId id="256"/>
            <p14:sldId id="270"/>
            <p14:sldId id="275"/>
            <p14:sldId id="271"/>
            <p14:sldId id="272"/>
            <p14:sldId id="411"/>
            <p14:sldId id="383"/>
            <p14:sldId id="413"/>
            <p14:sldId id="384"/>
            <p14:sldId id="385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400"/>
            <p14:sldId id="412"/>
            <p14:sldId id="401"/>
            <p14:sldId id="402"/>
            <p14:sldId id="403"/>
            <p14:sldId id="404"/>
            <p14:sldId id="398"/>
            <p14:sldId id="405"/>
            <p14:sldId id="295"/>
            <p14:sldId id="409"/>
            <p14:sldId id="296"/>
            <p14:sldId id="410"/>
            <p14:sldId id="288"/>
            <p14:sldId id="297"/>
            <p14:sldId id="350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057" autoAdjust="0"/>
  </p:normalViewPr>
  <p:slideViewPr>
    <p:cSldViewPr>
      <p:cViewPr varScale="1">
        <p:scale>
          <a:sx n="43" d="100"/>
          <a:sy n="43" d="100"/>
        </p:scale>
        <p:origin x="136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27A19F-4E2D-46A5-A46A-6A1E1F73C5FC}" type="datetimeFigureOut">
              <a:rPr lang="he-IL" smtClean="0"/>
              <a:t>כ"ד/סיון/תשע"ה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923378-4155-41DF-8813-10656BF042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1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378-4155-41DF-8813-10656BF0422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164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378-4155-41DF-8813-10656BF0422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136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378-4155-41DF-8813-10656BF04229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991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9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0.png"/><Relationship Id="rId7" Type="http://schemas.openxmlformats.org/officeDocument/2006/relationships/image" Target="../media/image160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1.png"/><Relationship Id="rId11" Type="http://schemas.openxmlformats.org/officeDocument/2006/relationships/image" Target="../media/image22.png"/><Relationship Id="rId5" Type="http://schemas.openxmlformats.org/officeDocument/2006/relationships/image" Target="../media/image1310.png"/><Relationship Id="rId10" Type="http://schemas.openxmlformats.org/officeDocument/2006/relationships/image" Target="../media/image26.png"/><Relationship Id="rId4" Type="http://schemas.openxmlformats.org/officeDocument/2006/relationships/image" Target="../media/image1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1310.png"/><Relationship Id="rId4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12" Type="http://schemas.openxmlformats.org/officeDocument/2006/relationships/image" Target="../media/image1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11" Type="http://schemas.openxmlformats.org/officeDocument/2006/relationships/image" Target="../media/image121.png"/><Relationship Id="rId5" Type="http://schemas.openxmlformats.org/officeDocument/2006/relationships/image" Target="../media/image30.png"/><Relationship Id="rId10" Type="http://schemas.openxmlformats.org/officeDocument/2006/relationships/image" Target="../media/image110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8.png"/><Relationship Id="rId10" Type="http://schemas.openxmlformats.org/officeDocument/2006/relationships/image" Target="../media/image41.png"/><Relationship Id="rId4" Type="http://schemas.openxmlformats.org/officeDocument/2006/relationships/image" Target="../media/image1310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8.png"/><Relationship Id="rId10" Type="http://schemas.openxmlformats.org/officeDocument/2006/relationships/image" Target="../media/image41.png"/><Relationship Id="rId4" Type="http://schemas.openxmlformats.org/officeDocument/2006/relationships/image" Target="../media/image1310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11" Type="http://schemas.openxmlformats.org/officeDocument/2006/relationships/image" Target="../media/image41.pn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1310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openxmlformats.org/officeDocument/2006/relationships/image" Target="../media/image1310.png"/><Relationship Id="rId12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20.png"/><Relationship Id="rId11" Type="http://schemas.openxmlformats.org/officeDocument/2006/relationships/image" Target="../media/image42.png"/><Relationship Id="rId5" Type="http://schemas.openxmlformats.org/officeDocument/2006/relationships/image" Target="../media/image8.png"/><Relationship Id="rId10" Type="http://schemas.openxmlformats.org/officeDocument/2006/relationships/image" Target="../media/image41.png"/><Relationship Id="rId4" Type="http://schemas.openxmlformats.org/officeDocument/2006/relationships/image" Target="../media/image1310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55.png"/><Relationship Id="rId12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7" Type="http://schemas.openxmlformats.org/officeDocument/2006/relationships/image" Target="../media/image19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9" Type="http://schemas.openxmlformats.org/officeDocument/2006/relationships/image" Target="../media/image1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7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9" Type="http://schemas.openxmlformats.org/officeDocument/2006/relationships/image" Target="../media/image1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7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9" Type="http://schemas.openxmlformats.org/officeDocument/2006/relationships/image" Target="../media/image1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uperstarsofscience.com/wp-content/uploads/2011/04/weizman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72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ew3.technion.ac.il/~dcarmel/index_files/Technion_logo_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91200"/>
            <a:ext cx="1924050" cy="8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anklogos.com/wp-content/uploads/2012/04/aarhus-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0" y="5372099"/>
            <a:ext cx="1982000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Efficient Multiparty Protocols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via Log-Depth </a:t>
            </a:r>
            <a:r>
              <a:rPr lang="en-US" dirty="0">
                <a:solidFill>
                  <a:srgbClr val="0070C0"/>
                </a:solidFill>
              </a:rPr>
              <a:t>Threshold Formulae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84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Ron </a:t>
            </a:r>
            <a:r>
              <a:rPr lang="en-US" dirty="0" err="1" smtClean="0"/>
              <a:t>Rothblum</a:t>
            </a:r>
            <a:endParaRPr lang="en-US" dirty="0" smtClean="0"/>
          </a:p>
          <a:p>
            <a:endParaRPr lang="en-US" dirty="0"/>
          </a:p>
          <a:p>
            <a:pPr algn="l"/>
            <a:r>
              <a:rPr lang="en-US" sz="2800" dirty="0" smtClean="0"/>
              <a:t>Joint work with Gil Cohen, Ivan </a:t>
            </a:r>
            <a:r>
              <a:rPr lang="en-US" sz="2800" dirty="0" err="1" smtClean="0"/>
              <a:t>Damgard</a:t>
            </a:r>
            <a:r>
              <a:rPr lang="en-US" sz="2800" dirty="0" smtClean="0"/>
              <a:t>, Yuval </a:t>
            </a:r>
            <a:r>
              <a:rPr lang="en-US" sz="2800" dirty="0" err="1" smtClean="0"/>
              <a:t>Ishai</a:t>
            </a:r>
            <a:r>
              <a:rPr lang="en-US" sz="2800" dirty="0" smtClean="0"/>
              <a:t>, Jonas </a:t>
            </a:r>
            <a:r>
              <a:rPr lang="en-US" sz="2800" dirty="0" err="1" smtClean="0"/>
              <a:t>Kolker</a:t>
            </a:r>
            <a:r>
              <a:rPr lang="en-US" sz="2800" dirty="0" smtClean="0"/>
              <a:t>, </a:t>
            </a:r>
            <a:r>
              <a:rPr lang="en-US" sz="2800" dirty="0"/>
              <a:t>Peter </a:t>
            </a:r>
            <a:r>
              <a:rPr lang="en-US" sz="2800" dirty="0" err="1" smtClean="0"/>
              <a:t>Miltersen</a:t>
            </a:r>
            <a:r>
              <a:rPr lang="en-US" sz="2800" dirty="0" smtClean="0"/>
              <a:t> </a:t>
            </a:r>
            <a:r>
              <a:rPr lang="en-US" sz="2800" dirty="0" smtClean="0"/>
              <a:t>and Ran Raz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5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7"/>
    </mc:Choice>
    <mc:Fallback xmlns="">
      <p:transition spd="slow" advTm="48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0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4800" y="1307068"/>
                <a:ext cx="853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Can emulate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𝜏</m:t>
                    </m:r>
                  </m:oMath>
                </a14:m>
                <a:r>
                  <a:rPr lang="en-US" sz="3200" dirty="0"/>
                  <a:t> by three virtual players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07068"/>
                <a:ext cx="8534400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78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1" name="Oval 30"/>
          <p:cNvSpPr/>
          <p:nvPr/>
        </p:nvSpPr>
        <p:spPr>
          <a:xfrm>
            <a:off x="2628900" y="418625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2158693" y="2882526"/>
            <a:ext cx="3251507" cy="1422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rot="10800000">
            <a:off x="1208314" y="3687536"/>
            <a:ext cx="4201886" cy="6177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rot="10800000" flipV="1">
            <a:off x="3249386" y="4305300"/>
            <a:ext cx="2160814" cy="18575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rot="10800000" flipV="1">
            <a:off x="3441546" y="4305300"/>
            <a:ext cx="1968654" cy="1803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1719943" y="4305300"/>
            <a:ext cx="3690257" cy="135092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5410200" y="4001077"/>
                <a:ext cx="609600" cy="61776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001077"/>
                <a:ext cx="609600" cy="617765"/>
              </a:xfrm>
              <a:prstGeom prst="ellipse">
                <a:avLst/>
              </a:prstGeom>
              <a:blipFill rotWithShape="1">
                <a:blip r:embed="rId10"/>
                <a:stretch>
                  <a:fillRect r="-2885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00600" y="3382736"/>
                <a:ext cx="335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82736"/>
                <a:ext cx="33528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526" r="-254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43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8" grpId="0"/>
      <p:bldP spid="40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0" y="2438400"/>
            <a:ext cx="3657600" cy="3733800"/>
          </a:xfrm>
          <a:prstGeom prst="ellipse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418625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6553200" y="312420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124200"/>
                <a:ext cx="609600" cy="56566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772400" y="430996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309960"/>
                <a:ext cx="609600" cy="56566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3PC </a:t>
            </a:r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</a:rPr>
              <a:t>⇒</a:t>
            </a:r>
            <a:r>
              <a:rPr lang="en-US" dirty="0">
                <a:solidFill>
                  <a:srgbClr val="0070C0"/>
                </a:solidFill>
              </a:rPr>
              <a:t> MPC</a:t>
            </a:r>
          </a:p>
        </p:txBody>
      </p:sp>
      <p:cxnSp>
        <p:nvCxnSpPr>
          <p:cNvPr id="32" name="Straight Arrow Connector 31"/>
          <p:cNvCxnSpPr>
            <a:stCxn id="30" idx="5"/>
            <a:endCxn id="2" idx="2"/>
          </p:cNvCxnSpPr>
          <p:nvPr/>
        </p:nvCxnSpPr>
        <p:spPr>
          <a:xfrm>
            <a:off x="2158693" y="2882526"/>
            <a:ext cx="3251507" cy="1422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29" idx="6"/>
            <a:endCxn id="2" idx="2"/>
          </p:cNvCxnSpPr>
          <p:nvPr/>
        </p:nvCxnSpPr>
        <p:spPr>
          <a:xfrm>
            <a:off x="1208314" y="3687536"/>
            <a:ext cx="4201886" cy="6177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28" idx="6"/>
            <a:endCxn id="2" idx="2"/>
          </p:cNvCxnSpPr>
          <p:nvPr/>
        </p:nvCxnSpPr>
        <p:spPr>
          <a:xfrm flipV="1">
            <a:off x="3249386" y="4305300"/>
            <a:ext cx="2160814" cy="18575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9" idx="7"/>
            <a:endCxn id="2" idx="2"/>
          </p:cNvCxnSpPr>
          <p:nvPr/>
        </p:nvCxnSpPr>
        <p:spPr>
          <a:xfrm flipV="1">
            <a:off x="3441546" y="4305300"/>
            <a:ext cx="1968654" cy="1803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6"/>
            <a:endCxn id="2" idx="2"/>
          </p:cNvCxnSpPr>
          <p:nvPr/>
        </p:nvCxnSpPr>
        <p:spPr>
          <a:xfrm flipV="1">
            <a:off x="1719943" y="4305300"/>
            <a:ext cx="3690257" cy="135092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04800" y="1219200"/>
                <a:ext cx="8229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Players “send” inputs to the virtual party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3200" dirty="0" smtClean="0"/>
                  <a:t> which is emulated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8229600" cy="1077218"/>
              </a:xfrm>
              <a:prstGeom prst="rect">
                <a:avLst/>
              </a:prstGeom>
              <a:blipFill rotWithShape="0">
                <a:blip r:embed="rId11"/>
                <a:stretch>
                  <a:fillRect l="-1852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10400" y="2315931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315931"/>
                <a:ext cx="45720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932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"/>
    </mc:Choice>
    <mc:Fallback xmlns="">
      <p:transition spd="slow" advTm="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0" y="2438400"/>
            <a:ext cx="3657600" cy="3733800"/>
          </a:xfrm>
          <a:prstGeom prst="ellipse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418625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6553200" y="312420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124200"/>
                <a:ext cx="609600" cy="56566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772400" y="430996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309960"/>
                <a:ext cx="609600" cy="56566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6553200" y="3689866"/>
            <a:ext cx="304800" cy="13787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5"/>
            <a:endCxn id="21" idx="1"/>
          </p:cNvCxnSpPr>
          <p:nvPr/>
        </p:nvCxnSpPr>
        <p:spPr>
          <a:xfrm>
            <a:off x="7073526" y="3607026"/>
            <a:ext cx="788148" cy="7857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3"/>
            <a:endCxn id="22" idx="6"/>
          </p:cNvCxnSpPr>
          <p:nvPr/>
        </p:nvCxnSpPr>
        <p:spPr>
          <a:xfrm flipH="1">
            <a:off x="6792686" y="4792786"/>
            <a:ext cx="1068988" cy="558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0"/>
            <a:endCxn id="20" idx="4"/>
          </p:cNvCxnSpPr>
          <p:nvPr/>
        </p:nvCxnSpPr>
        <p:spPr>
          <a:xfrm flipV="1">
            <a:off x="6487886" y="3689866"/>
            <a:ext cx="370114" cy="13787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04800" y="1371600"/>
                <a:ext cx="822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/>
                  <a:t> emulate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3200" dirty="0" smtClean="0"/>
                  <a:t>’s functionality.</a:t>
                </a:r>
                <a:endParaRPr lang="en-US" sz="3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8229600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10400" y="2315931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315931"/>
                <a:ext cx="4572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716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"/>
    </mc:Choice>
    <mc:Fallback xmlns="">
      <p:transition spd="slow" advTm="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0" y="2438400"/>
            <a:ext cx="3657600" cy="3733800"/>
          </a:xfrm>
          <a:prstGeom prst="ellipse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418625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10400" y="2315931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315931"/>
                <a:ext cx="457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rot="10800000">
            <a:off x="2158693" y="2882526"/>
            <a:ext cx="3251507" cy="1422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rot="10800000">
            <a:off x="1208314" y="3687536"/>
            <a:ext cx="4201886" cy="6177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rot="10800000" flipV="1">
            <a:off x="3249386" y="4305300"/>
            <a:ext cx="2160814" cy="18575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rot="10800000" flipV="1">
            <a:off x="3441546" y="4305300"/>
            <a:ext cx="1968654" cy="1803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1719943" y="4305300"/>
            <a:ext cx="3690257" cy="135092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048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output is sent back to the players.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6553200" y="312420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124200"/>
                <a:ext cx="609600" cy="56566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7772400" y="430996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309960"/>
                <a:ext cx="609600" cy="56566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47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3400" y="1600200"/>
                <a:ext cx="7924800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The initial protocol </a:t>
                </a:r>
                <a:r>
                  <a:rPr lang="en-US" sz="3200" dirty="0"/>
                  <a:t>w</a:t>
                </a:r>
                <a:r>
                  <a:rPr lang="en-US" sz="3200" dirty="0" smtClean="0"/>
                  <a:t>as secure as long as the adversary did not control the trusted party. 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The new protocol is secure as long as the adversary does not control a majority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!</m:t>
                    </m:r>
                  </m:oMath>
                </a14:m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3200" dirty="0" smtClean="0"/>
                  <a:t>Proceed by emulating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by 3 more virtual players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7924800" cy="5509200"/>
              </a:xfrm>
              <a:prstGeom prst="rect">
                <a:avLst/>
              </a:prstGeom>
              <a:blipFill rotWithShape="0">
                <a:blip r:embed="rId4"/>
                <a:stretch>
                  <a:fillRect l="-2000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14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5800" y="1219200"/>
            <a:ext cx="4419600" cy="5334000"/>
          </a:xfrm>
          <a:prstGeom prst="ellipse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394062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Players send input to virtual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567855" y="1496199"/>
            <a:ext cx="2743200" cy="2667000"/>
          </a:xfrm>
          <a:prstGeom prst="ellipse">
            <a:avLst/>
          </a:prstGeom>
          <a:solidFill>
            <a:srgbClr val="7030A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30" idx="5"/>
            <a:endCxn id="2" idx="2"/>
          </p:cNvCxnSpPr>
          <p:nvPr/>
        </p:nvCxnSpPr>
        <p:spPr>
          <a:xfrm>
            <a:off x="2158693" y="2882526"/>
            <a:ext cx="2337107" cy="10036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2" idx="2"/>
          </p:cNvCxnSpPr>
          <p:nvPr/>
        </p:nvCxnSpPr>
        <p:spPr>
          <a:xfrm>
            <a:off x="1208314" y="3687536"/>
            <a:ext cx="3287486" cy="1986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7"/>
            <a:endCxn id="2" idx="2"/>
          </p:cNvCxnSpPr>
          <p:nvPr/>
        </p:nvCxnSpPr>
        <p:spPr>
          <a:xfrm flipV="1">
            <a:off x="3441546" y="3886200"/>
            <a:ext cx="1054254" cy="22228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6"/>
            <a:endCxn id="2" idx="2"/>
          </p:cNvCxnSpPr>
          <p:nvPr/>
        </p:nvCxnSpPr>
        <p:spPr>
          <a:xfrm flipV="1">
            <a:off x="1719943" y="3886200"/>
            <a:ext cx="2775857" cy="177002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6"/>
            <a:endCxn id="2" idx="2"/>
          </p:cNvCxnSpPr>
          <p:nvPr/>
        </p:nvCxnSpPr>
        <p:spPr>
          <a:xfrm flipV="1">
            <a:off x="3249386" y="3886200"/>
            <a:ext cx="1246414" cy="35922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737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"/>
    </mc:Choice>
    <mc:Fallback xmlns="">
      <p:transition spd="slow" advTm="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5800" y="1219200"/>
            <a:ext cx="4419600" cy="5334000"/>
          </a:xfrm>
          <a:prstGeom prst="ellipse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394062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emulate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2400" dirty="0" smtClean="0"/>
                  <a:t>.</a:t>
                </a:r>
                <a:endParaRPr lang="he-IL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567855" y="1496199"/>
            <a:ext cx="2743200" cy="2667000"/>
          </a:xfrm>
          <a:prstGeom prst="ellipse">
            <a:avLst/>
          </a:prstGeom>
          <a:solidFill>
            <a:srgbClr val="7030A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2" idx="7"/>
            <a:endCxn id="21" idx="2"/>
          </p:cNvCxnSpPr>
          <p:nvPr/>
        </p:nvCxnSpPr>
        <p:spPr>
          <a:xfrm flipV="1">
            <a:off x="6703412" y="4550229"/>
            <a:ext cx="992788" cy="6012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1"/>
          </p:cNvCxnSpPr>
          <p:nvPr/>
        </p:nvCxnSpPr>
        <p:spPr>
          <a:xfrm flipH="1" flipV="1">
            <a:off x="7620000" y="3992336"/>
            <a:ext cx="165474" cy="357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14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5800" y="1219200"/>
            <a:ext cx="4419600" cy="5334000"/>
          </a:xfrm>
          <a:prstGeom prst="ellipse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394062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emulate</m:t>
                    </m:r>
                    <m:r>
                      <a:rPr lang="en-US" sz="2400"/>
                      <m:t> </m:t>
                    </m:r>
                    <m:sSub>
                      <m:sSubPr>
                        <m:ctrlPr>
                          <a:rPr lang="en-US" sz="2400"/>
                        </m:ctrlPr>
                      </m:sSubPr>
                      <m:e>
                        <m:r>
                          <a:rPr lang="en-US" sz="2400"/>
                          <m:t>𝑣</m:t>
                        </m:r>
                      </m:e>
                      <m:sub>
                        <m:r>
                          <a:rPr lang="en-US" sz="2400"/>
                          <m:t>1</m:t>
                        </m:r>
                      </m:sub>
                    </m:sSub>
                    <m:r>
                      <a:rPr lang="en-US" sz="2400"/>
                      <m:t>.</m:t>
                    </m:r>
                  </m:oMath>
                </a14:m>
                <a:endParaRPr lang="he-IL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567855" y="1496199"/>
            <a:ext cx="2743200" cy="2667000"/>
          </a:xfrm>
          <a:prstGeom prst="ellipse">
            <a:avLst/>
          </a:prstGeom>
          <a:solidFill>
            <a:srgbClr val="7030A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9" idx="1"/>
            <a:endCxn id="17" idx="6"/>
          </p:cNvCxnSpPr>
          <p:nvPr/>
        </p:nvCxnSpPr>
        <p:spPr>
          <a:xfrm flipH="1" flipV="1">
            <a:off x="6622708" y="2089174"/>
            <a:ext cx="922621" cy="540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9" idx="3"/>
          </p:cNvCxnSpPr>
          <p:nvPr/>
        </p:nvCxnSpPr>
        <p:spPr>
          <a:xfrm flipV="1">
            <a:off x="7456055" y="3029692"/>
            <a:ext cx="89274" cy="2531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5"/>
            <a:endCxn id="19" idx="1"/>
          </p:cNvCxnSpPr>
          <p:nvPr/>
        </p:nvCxnSpPr>
        <p:spPr>
          <a:xfrm>
            <a:off x="6533434" y="2289167"/>
            <a:ext cx="1011895" cy="340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62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5800" y="1219200"/>
            <a:ext cx="4419600" cy="5334000"/>
          </a:xfrm>
          <a:prstGeom prst="ellipse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394062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567855" y="1496199"/>
            <a:ext cx="2743200" cy="2667000"/>
          </a:xfrm>
          <a:prstGeom prst="ellipse">
            <a:avLst/>
          </a:prstGeom>
          <a:solidFill>
            <a:srgbClr val="7030A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22" idx="0"/>
          </p:cNvCxnSpPr>
          <p:nvPr/>
        </p:nvCxnSpPr>
        <p:spPr>
          <a:xfrm flipH="1">
            <a:off x="6487886" y="4163199"/>
            <a:ext cx="217714" cy="9053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emulate</m:t>
                    </m:r>
                    <m:r>
                      <a:rPr lang="en-US" sz="2400"/>
                      <m:t> </m:t>
                    </m:r>
                    <m:sSub>
                      <m:sSubPr>
                        <m:ctrlPr>
                          <a:rPr lang="en-US" sz="2400"/>
                        </m:ctrlPr>
                      </m:sSubPr>
                      <m:e>
                        <m:r>
                          <a:rPr lang="en-US" sz="2400"/>
                          <m:t>𝑣</m:t>
                        </m:r>
                      </m:e>
                      <m:sub>
                        <m:r>
                          <a:rPr lang="en-US" sz="2400"/>
                          <m:t>1</m:t>
                        </m:r>
                      </m:sub>
                    </m:sSub>
                    <m:r>
                      <a:rPr lang="en-US" sz="2400"/>
                      <m:t>.</m:t>
                    </m:r>
                  </m:oMath>
                </a14:m>
                <a:endParaRPr lang="he-IL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5800" y="1219200"/>
            <a:ext cx="4419600" cy="5334000"/>
          </a:xfrm>
          <a:prstGeom prst="ellipse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2628900" y="394062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267396"/>
                <a:ext cx="609600" cy="56566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86" y="5068590"/>
                <a:ext cx="609600" cy="56566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"</m:t>
                    </m:r>
                    <m:r>
                      <a:rPr lang="en-US" sz="2400" b="0" i="1" smtClean="0"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sz="2400" dirty="0" smtClean="0"/>
                  <a:t> sends back output to players.</a:t>
                </a:r>
                <a:endParaRPr lang="he-IL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1290935"/>
                <a:ext cx="76962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58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567855" y="1496199"/>
            <a:ext cx="2743200" cy="2667000"/>
          </a:xfrm>
          <a:prstGeom prst="ellipse">
            <a:avLst/>
          </a:prstGeom>
          <a:solidFill>
            <a:srgbClr val="7030A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55" y="3282884"/>
                <a:ext cx="609600" cy="56566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08" y="1806341"/>
                <a:ext cx="609600" cy="56566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055" y="2546866"/>
                <a:ext cx="609600" cy="56566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20" y="1087820"/>
                <a:ext cx="4572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71600"/>
                <a:ext cx="45720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rot="10800000">
            <a:off x="2249561" y="2667000"/>
            <a:ext cx="2246239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1208314" y="3687536"/>
            <a:ext cx="3287486" cy="1986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3441546" y="3886200"/>
            <a:ext cx="1054254" cy="22228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1719943" y="3886200"/>
            <a:ext cx="2775857" cy="17700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3249386" y="3886200"/>
            <a:ext cx="1246414" cy="3592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20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spd="slow" advTm="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Secure Multiparty Computation (MPC) </a:t>
            </a:r>
            <a:r>
              <a:rPr lang="en-US" sz="2700" dirty="0" smtClean="0">
                <a:solidFill>
                  <a:srgbClr val="00B0F0"/>
                </a:solidFill>
              </a:rPr>
              <a:t>[</a:t>
            </a:r>
            <a:r>
              <a:rPr lang="en-US" sz="2700" dirty="0" smtClean="0">
                <a:solidFill>
                  <a:srgbClr val="00B0F0"/>
                </a:solidFill>
              </a:rPr>
              <a:t>Yao86,Goldreich-Micali-Wigderson87</a:t>
            </a:r>
            <a:r>
              <a:rPr lang="en-US" sz="2700" dirty="0" smtClean="0">
                <a:solidFill>
                  <a:srgbClr val="00B0F0"/>
                </a:solidFill>
              </a:rPr>
              <a:t>]</a:t>
            </a:r>
            <a:endParaRPr lang="en-US" sz="27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98637"/>
                <a:ext cx="8458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players wish to jointly perform some computational task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securely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 adversary that controls </a:t>
                </a:r>
                <a:r>
                  <a:rPr lang="en-US" dirty="0" smtClean="0"/>
                  <a:t>a </a:t>
                </a:r>
                <a:r>
                  <a:rPr lang="en-US" dirty="0" smtClean="0"/>
                  <a:t>(limited) subset </a:t>
                </a:r>
                <a:r>
                  <a:rPr lang="en-US" dirty="0" smtClean="0"/>
                  <a:t>of </a:t>
                </a:r>
                <a:r>
                  <a:rPr lang="en-US" dirty="0" smtClean="0"/>
                  <a:t>the players</a:t>
                </a:r>
                <a:r>
                  <a:rPr lang="en-US" dirty="0"/>
                  <a:t> </a:t>
                </a:r>
                <a:r>
                  <a:rPr lang="en-US" dirty="0" smtClean="0"/>
                  <a:t>l</a:t>
                </a:r>
                <a:r>
                  <a:rPr lang="en-US" dirty="0" smtClean="0"/>
                  <a:t>earns </a:t>
                </a:r>
                <a:r>
                  <a:rPr lang="en-US" dirty="0" smtClean="0"/>
                  <a:t>nothing more than inputs and outputs of players it controls.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98637"/>
                <a:ext cx="8458200" cy="4525963"/>
              </a:xfrm>
              <a:blipFill rotWithShape="0">
                <a:blip r:embed="rId3"/>
                <a:stretch>
                  <a:fillRect l="-1801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65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"/>
    </mc:Choice>
    <mc:Fallback xmlns="">
      <p:transition spd="slow" advTm="1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3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3400" y="1387257"/>
                <a:ext cx="7924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protocol is secure even if the adversary controls: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 and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; or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Consider the formula: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87257"/>
                <a:ext cx="7924800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615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sosceles Triangle 2"/>
              <p:cNvSpPr/>
              <p:nvPr/>
            </p:nvSpPr>
            <p:spPr>
              <a:xfrm>
                <a:off x="2590800" y="5248564"/>
                <a:ext cx="914400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Isosceles Tri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248564"/>
                <a:ext cx="914400" cy="990600"/>
              </a:xfrm>
              <a:prstGeom prst="triangl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/>
              <p:cNvSpPr/>
              <p:nvPr/>
            </p:nvSpPr>
            <p:spPr>
              <a:xfrm>
                <a:off x="3535218" y="3724564"/>
                <a:ext cx="914400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Isosceles Tri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18" y="3724564"/>
                <a:ext cx="914400" cy="990600"/>
              </a:xfrm>
              <a:prstGeom prst="triangl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3" idx="0"/>
            <a:endCxn id="5" idx="2"/>
          </p:cNvCxnSpPr>
          <p:nvPr/>
        </p:nvCxnSpPr>
        <p:spPr>
          <a:xfrm flipV="1">
            <a:off x="3048000" y="4715164"/>
            <a:ext cx="487218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3992418" y="4715164"/>
            <a:ext cx="198582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49618" y="4715164"/>
            <a:ext cx="427182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14600" y="6248400"/>
            <a:ext cx="762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09900" y="6248400"/>
            <a:ext cx="381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5200" y="6248400"/>
            <a:ext cx="762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55738" y="523932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38" y="5239328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515607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56078"/>
                <a:ext cx="381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53228" y="61699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28" y="6169954"/>
                <a:ext cx="3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05200" y="61838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183868"/>
                <a:ext cx="381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56596" y="618381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96" y="6183814"/>
                <a:ext cx="381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81600" y="35814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Associate wires with players and place 1 on input wires that the adversary controls.</a:t>
            </a:r>
          </a:p>
          <a:p>
            <a:endParaRPr lang="en-US" sz="2400" dirty="0"/>
          </a:p>
          <a:p>
            <a:r>
              <a:rPr lang="en-US" sz="2400" dirty="0" smtClean="0"/>
              <a:t>If output is 0 then the protocol is secure against this adversary.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992418" y="3426637"/>
            <a:ext cx="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95600" y="4724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724400"/>
                <a:ext cx="381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33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62400" y="3352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38100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1428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72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9" grpId="0"/>
      <p:bldP spid="21" grpId="0"/>
      <p:bldP spid="22" grpId="0"/>
      <p:bldP spid="24" grpId="0"/>
      <p:bldP spid="26" grpId="0"/>
      <p:bldP spid="20" grpId="0"/>
      <p:bldP spid="2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Suppose we have a formula that computes the majority function using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gates.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/>
              <p:cNvSpPr/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Isosceles Tri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blipFill rotWithShape="1">
                <a:blip r:embed="rId4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26" idx="0"/>
            <a:endCxn id="5" idx="2"/>
          </p:cNvCxnSpPr>
          <p:nvPr/>
        </p:nvCxnSpPr>
        <p:spPr>
          <a:xfrm flipV="1">
            <a:off x="3273097" y="3598874"/>
            <a:ext cx="624546" cy="517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0"/>
          </p:cNvCxnSpPr>
          <p:nvPr/>
        </p:nvCxnSpPr>
        <p:spPr>
          <a:xfrm>
            <a:off x="4301734" y="2685384"/>
            <a:ext cx="0" cy="218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Isosceles Triangle 25"/>
              <p:cNvSpPr/>
              <p:nvPr/>
            </p:nvSpPr>
            <p:spPr>
              <a:xfrm>
                <a:off x="2869006" y="4116846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Isosceles Tri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06" y="4116846"/>
                <a:ext cx="808182" cy="695036"/>
              </a:xfrm>
              <a:prstGeom prst="triangle">
                <a:avLst/>
              </a:prstGeom>
              <a:blipFill rotWithShape="1">
                <a:blip r:embed="rId5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Isosceles Triangle 32"/>
              <p:cNvSpPr/>
              <p:nvPr/>
            </p:nvSpPr>
            <p:spPr>
              <a:xfrm>
                <a:off x="4007387" y="4151733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Isosceles Tri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87" y="4151733"/>
                <a:ext cx="808182" cy="695036"/>
              </a:xfrm>
              <a:prstGeom prst="triangle">
                <a:avLst/>
              </a:prstGeom>
              <a:blipFill rotWithShape="1">
                <a:blip r:embed="rId6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Isosceles Triangle 33"/>
              <p:cNvSpPr/>
              <p:nvPr/>
            </p:nvSpPr>
            <p:spPr>
              <a:xfrm>
                <a:off x="5283007" y="4181808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Isosceles Tri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007" y="4181808"/>
                <a:ext cx="808182" cy="695036"/>
              </a:xfrm>
              <a:prstGeom prst="triangle">
                <a:avLst/>
              </a:prstGeom>
              <a:blipFill rotWithShape="1">
                <a:blip r:embed="rId7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Isosceles Triangle 35"/>
              <p:cNvSpPr/>
              <p:nvPr/>
            </p:nvSpPr>
            <p:spPr>
              <a:xfrm>
                <a:off x="2954073" y="5182623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Isosceles Tri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73" y="5182623"/>
                <a:ext cx="808182" cy="695036"/>
              </a:xfrm>
              <a:prstGeom prst="triangle">
                <a:avLst/>
              </a:prstGeom>
              <a:blipFill rotWithShape="1">
                <a:blip r:embed="rId8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/>
              <p:cNvSpPr/>
              <p:nvPr/>
            </p:nvSpPr>
            <p:spPr>
              <a:xfrm>
                <a:off x="6270434" y="5182296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Isosceles Tri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434" y="5182296"/>
                <a:ext cx="808182" cy="695036"/>
              </a:xfrm>
              <a:prstGeom prst="triangle">
                <a:avLst/>
              </a:prstGeom>
              <a:blipFill rotWithShape="1">
                <a:blip r:embed="rId9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Isosceles Triangle 37"/>
              <p:cNvSpPr/>
              <p:nvPr/>
            </p:nvSpPr>
            <p:spPr>
              <a:xfrm>
                <a:off x="2060824" y="5181600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Isosceles Tri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24" y="5181600"/>
                <a:ext cx="808182" cy="695036"/>
              </a:xfrm>
              <a:prstGeom prst="triangle">
                <a:avLst/>
              </a:prstGeom>
              <a:blipFill rotWithShape="1">
                <a:blip r:embed="rId10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Isosceles Triangle 38"/>
              <p:cNvSpPr/>
              <p:nvPr/>
            </p:nvSpPr>
            <p:spPr>
              <a:xfrm>
                <a:off x="5378987" y="5181600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Isosceles Tri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987" y="5181600"/>
                <a:ext cx="808182" cy="695036"/>
              </a:xfrm>
              <a:prstGeom prst="triangle">
                <a:avLst/>
              </a:prstGeom>
              <a:blipFill rotWithShape="1">
                <a:blip r:embed="rId11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sosceles Triangle 39"/>
              <p:cNvSpPr/>
              <p:nvPr/>
            </p:nvSpPr>
            <p:spPr>
              <a:xfrm>
                <a:off x="4474825" y="5181600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Isosceles Tri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825" y="5181600"/>
                <a:ext cx="808182" cy="695036"/>
              </a:xfrm>
              <a:prstGeom prst="triangle">
                <a:avLst/>
              </a:prstGeom>
              <a:blipFill rotWithShape="1">
                <a:blip r:embed="rId12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>
            <a:stCxn id="33" idx="0"/>
            <a:endCxn id="5" idx="3"/>
          </p:cNvCxnSpPr>
          <p:nvPr/>
        </p:nvCxnSpPr>
        <p:spPr>
          <a:xfrm flipH="1" flipV="1">
            <a:off x="4301734" y="3598874"/>
            <a:ext cx="109744" cy="5528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0"/>
            <a:endCxn id="5" idx="4"/>
          </p:cNvCxnSpPr>
          <p:nvPr/>
        </p:nvCxnSpPr>
        <p:spPr>
          <a:xfrm flipH="1" flipV="1">
            <a:off x="4705825" y="3598874"/>
            <a:ext cx="981273" cy="582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2"/>
            <a:endCxn id="38" idx="0"/>
          </p:cNvCxnSpPr>
          <p:nvPr/>
        </p:nvCxnSpPr>
        <p:spPr>
          <a:xfrm flipH="1">
            <a:off x="2464915" y="4811882"/>
            <a:ext cx="404091" cy="369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3"/>
            <a:endCxn id="36" idx="0"/>
          </p:cNvCxnSpPr>
          <p:nvPr/>
        </p:nvCxnSpPr>
        <p:spPr>
          <a:xfrm>
            <a:off x="3273097" y="4811882"/>
            <a:ext cx="85067" cy="370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0"/>
            <a:endCxn id="33" idx="4"/>
          </p:cNvCxnSpPr>
          <p:nvPr/>
        </p:nvCxnSpPr>
        <p:spPr>
          <a:xfrm flipH="1" flipV="1">
            <a:off x="4815569" y="4846769"/>
            <a:ext cx="63347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9" idx="0"/>
            <a:endCxn id="26" idx="4"/>
          </p:cNvCxnSpPr>
          <p:nvPr/>
        </p:nvCxnSpPr>
        <p:spPr>
          <a:xfrm flipH="1" flipV="1">
            <a:off x="3677188" y="4811882"/>
            <a:ext cx="395807" cy="143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0"/>
            <a:endCxn id="34" idx="3"/>
          </p:cNvCxnSpPr>
          <p:nvPr/>
        </p:nvCxnSpPr>
        <p:spPr>
          <a:xfrm flipH="1" flipV="1">
            <a:off x="5687098" y="4876844"/>
            <a:ext cx="95980" cy="304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4" idx="4"/>
            <a:endCxn id="37" idx="0"/>
          </p:cNvCxnSpPr>
          <p:nvPr/>
        </p:nvCxnSpPr>
        <p:spPr>
          <a:xfrm>
            <a:off x="6091189" y="4876844"/>
            <a:ext cx="583336" cy="305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blipFill rotWithShape="1">
                <a:blip r:embed="rId13"/>
                <a:stretch>
                  <a:fillRect l="-9259" t="-8197" r="-370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blipFill rotWithShape="1">
                <a:blip r:embed="rId14"/>
                <a:stretch>
                  <a:fillRect l="-9259" t="-6557" r="-351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blipFill rotWithShape="1">
                <a:blip r:embed="rId15"/>
                <a:stretch>
                  <a:fillRect l="-12963" t="-6557" r="-370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>
            <a:stCxn id="69" idx="0"/>
            <a:endCxn id="38" idx="3"/>
          </p:cNvCxnSpPr>
          <p:nvPr/>
        </p:nvCxnSpPr>
        <p:spPr>
          <a:xfrm flipH="1" flipV="1">
            <a:off x="2464915" y="5876636"/>
            <a:ext cx="160808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38" idx="2"/>
          </p:cNvCxnSpPr>
          <p:nvPr/>
        </p:nvCxnSpPr>
        <p:spPr>
          <a:xfrm flipH="1" flipV="1">
            <a:off x="2060824" y="5876636"/>
            <a:ext cx="14492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9" idx="0"/>
            <a:endCxn id="40" idx="2"/>
          </p:cNvCxnSpPr>
          <p:nvPr/>
        </p:nvCxnSpPr>
        <p:spPr>
          <a:xfrm flipV="1">
            <a:off x="4072995" y="5876636"/>
            <a:ext cx="40183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40" idx="3"/>
            <a:endCxn id="70" idx="0"/>
          </p:cNvCxnSpPr>
          <p:nvPr/>
        </p:nvCxnSpPr>
        <p:spPr>
          <a:xfrm flipH="1">
            <a:off x="3510078" y="5876636"/>
            <a:ext cx="1368838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0" idx="4"/>
          </p:cNvCxnSpPr>
          <p:nvPr/>
        </p:nvCxnSpPr>
        <p:spPr>
          <a:xfrm flipH="1" flipV="1">
            <a:off x="5283007" y="5876636"/>
            <a:ext cx="5420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1" idx="0"/>
            <a:endCxn id="37" idx="4"/>
          </p:cNvCxnSpPr>
          <p:nvPr/>
        </p:nvCxnSpPr>
        <p:spPr>
          <a:xfrm flipV="1">
            <a:off x="5825060" y="5877332"/>
            <a:ext cx="1253556" cy="371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70" idx="0"/>
            <a:endCxn id="39" idx="3"/>
          </p:cNvCxnSpPr>
          <p:nvPr/>
        </p:nvCxnSpPr>
        <p:spPr>
          <a:xfrm flipV="1">
            <a:off x="3510078" y="5876636"/>
            <a:ext cx="2273000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36" idx="4"/>
          </p:cNvCxnSpPr>
          <p:nvPr/>
        </p:nvCxnSpPr>
        <p:spPr>
          <a:xfrm flipH="1" flipV="1">
            <a:off x="3762255" y="5877659"/>
            <a:ext cx="1930888" cy="37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20595" y="4846769"/>
            <a:ext cx="86792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56606" y="4846769"/>
            <a:ext cx="54872" cy="335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54317" y="4876844"/>
            <a:ext cx="28690" cy="3057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6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formula tells us how to emulate players.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/>
              <p:cNvSpPr/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Isosceles Tri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blipFill rotWithShape="1">
                <a:blip r:embed="rId3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26" idx="0"/>
            <a:endCxn id="5" idx="2"/>
          </p:cNvCxnSpPr>
          <p:nvPr/>
        </p:nvCxnSpPr>
        <p:spPr>
          <a:xfrm flipV="1">
            <a:off x="3273097" y="3598874"/>
            <a:ext cx="624546" cy="517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0"/>
          </p:cNvCxnSpPr>
          <p:nvPr/>
        </p:nvCxnSpPr>
        <p:spPr>
          <a:xfrm>
            <a:off x="4301734" y="2685384"/>
            <a:ext cx="0" cy="218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Isosceles Triangle 25"/>
              <p:cNvSpPr/>
              <p:nvPr/>
            </p:nvSpPr>
            <p:spPr>
              <a:xfrm>
                <a:off x="2869006" y="4116846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Isosceles Tri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06" y="4116846"/>
                <a:ext cx="808182" cy="695036"/>
              </a:xfrm>
              <a:prstGeom prst="triangle">
                <a:avLst/>
              </a:prstGeom>
              <a:blipFill rotWithShape="1">
                <a:blip r:embed="rId4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Isosceles Triangle 32"/>
              <p:cNvSpPr/>
              <p:nvPr/>
            </p:nvSpPr>
            <p:spPr>
              <a:xfrm>
                <a:off x="4007387" y="4151733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Isosceles Tri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87" y="4151733"/>
                <a:ext cx="808182" cy="695036"/>
              </a:xfrm>
              <a:prstGeom prst="triangle">
                <a:avLst/>
              </a:prstGeom>
              <a:blipFill rotWithShape="1">
                <a:blip r:embed="rId5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Isosceles Triangle 33"/>
              <p:cNvSpPr/>
              <p:nvPr/>
            </p:nvSpPr>
            <p:spPr>
              <a:xfrm>
                <a:off x="5283007" y="4181808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Isosceles Tri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007" y="4181808"/>
                <a:ext cx="808182" cy="695036"/>
              </a:xfrm>
              <a:prstGeom prst="triangle">
                <a:avLst/>
              </a:prstGeom>
              <a:blipFill rotWithShape="1">
                <a:blip r:embed="rId6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Isosceles Triangle 35"/>
              <p:cNvSpPr/>
              <p:nvPr/>
            </p:nvSpPr>
            <p:spPr>
              <a:xfrm>
                <a:off x="2954073" y="5182623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Isosceles Tri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73" y="5182623"/>
                <a:ext cx="808182" cy="695036"/>
              </a:xfrm>
              <a:prstGeom prst="triangle">
                <a:avLst/>
              </a:prstGeom>
              <a:blipFill rotWithShape="1">
                <a:blip r:embed="rId7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/>
              <p:cNvSpPr/>
              <p:nvPr/>
            </p:nvSpPr>
            <p:spPr>
              <a:xfrm>
                <a:off x="6270434" y="5182296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Isosceles Tri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434" y="5182296"/>
                <a:ext cx="808182" cy="695036"/>
              </a:xfrm>
              <a:prstGeom prst="triangle">
                <a:avLst/>
              </a:prstGeom>
              <a:blipFill rotWithShape="1">
                <a:blip r:embed="rId8"/>
                <a:stretch>
                  <a:fillRect r="-73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Isosceles Triangle 37"/>
              <p:cNvSpPr/>
              <p:nvPr/>
            </p:nvSpPr>
            <p:spPr>
              <a:xfrm>
                <a:off x="2060824" y="5181600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Isosceles Tri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24" y="5181600"/>
                <a:ext cx="808182" cy="695036"/>
              </a:xfrm>
              <a:prstGeom prst="triangle">
                <a:avLst/>
              </a:prstGeom>
              <a:blipFill rotWithShape="1">
                <a:blip r:embed="rId9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Isosceles Triangle 38"/>
              <p:cNvSpPr/>
              <p:nvPr/>
            </p:nvSpPr>
            <p:spPr>
              <a:xfrm>
                <a:off x="5378987" y="5181600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Isosceles Tri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987" y="5181600"/>
                <a:ext cx="808182" cy="695036"/>
              </a:xfrm>
              <a:prstGeom prst="triangle">
                <a:avLst/>
              </a:prstGeom>
              <a:blipFill rotWithShape="1">
                <a:blip r:embed="rId10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sosceles Triangle 39"/>
              <p:cNvSpPr/>
              <p:nvPr/>
            </p:nvSpPr>
            <p:spPr>
              <a:xfrm>
                <a:off x="4474825" y="5181600"/>
                <a:ext cx="808182" cy="6950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Isosceles Tri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825" y="5181600"/>
                <a:ext cx="808182" cy="695036"/>
              </a:xfrm>
              <a:prstGeom prst="triangle">
                <a:avLst/>
              </a:prstGeom>
              <a:blipFill rotWithShape="1">
                <a:blip r:embed="rId11"/>
                <a:stretch>
                  <a:fillRect r="-73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>
            <a:stCxn id="33" idx="0"/>
            <a:endCxn id="5" idx="3"/>
          </p:cNvCxnSpPr>
          <p:nvPr/>
        </p:nvCxnSpPr>
        <p:spPr>
          <a:xfrm flipH="1" flipV="1">
            <a:off x="4301734" y="3598874"/>
            <a:ext cx="109744" cy="5528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0"/>
            <a:endCxn id="5" idx="4"/>
          </p:cNvCxnSpPr>
          <p:nvPr/>
        </p:nvCxnSpPr>
        <p:spPr>
          <a:xfrm flipH="1" flipV="1">
            <a:off x="4705825" y="3598874"/>
            <a:ext cx="981273" cy="582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2"/>
            <a:endCxn id="38" idx="0"/>
          </p:cNvCxnSpPr>
          <p:nvPr/>
        </p:nvCxnSpPr>
        <p:spPr>
          <a:xfrm flipH="1">
            <a:off x="2464915" y="4811882"/>
            <a:ext cx="404091" cy="369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3"/>
            <a:endCxn id="36" idx="0"/>
          </p:cNvCxnSpPr>
          <p:nvPr/>
        </p:nvCxnSpPr>
        <p:spPr>
          <a:xfrm>
            <a:off x="3273097" y="4811882"/>
            <a:ext cx="85067" cy="370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0"/>
            <a:endCxn id="33" idx="4"/>
          </p:cNvCxnSpPr>
          <p:nvPr/>
        </p:nvCxnSpPr>
        <p:spPr>
          <a:xfrm flipH="1" flipV="1">
            <a:off x="4815569" y="4846769"/>
            <a:ext cx="63347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9" idx="0"/>
            <a:endCxn id="26" idx="4"/>
          </p:cNvCxnSpPr>
          <p:nvPr/>
        </p:nvCxnSpPr>
        <p:spPr>
          <a:xfrm flipH="1" flipV="1">
            <a:off x="3677188" y="4811882"/>
            <a:ext cx="395807" cy="143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0"/>
            <a:endCxn id="34" idx="3"/>
          </p:cNvCxnSpPr>
          <p:nvPr/>
        </p:nvCxnSpPr>
        <p:spPr>
          <a:xfrm flipH="1" flipV="1">
            <a:off x="5687098" y="4876844"/>
            <a:ext cx="95980" cy="304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4" idx="4"/>
            <a:endCxn id="37" idx="0"/>
          </p:cNvCxnSpPr>
          <p:nvPr/>
        </p:nvCxnSpPr>
        <p:spPr>
          <a:xfrm>
            <a:off x="6091189" y="4876844"/>
            <a:ext cx="583336" cy="305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blipFill rotWithShape="1">
                <a:blip r:embed="rId12"/>
                <a:stretch>
                  <a:fillRect l="-9259" t="-8197" r="-370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blipFill rotWithShape="1">
                <a:blip r:embed="rId13"/>
                <a:stretch>
                  <a:fillRect l="-9259" t="-6557" r="-351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blipFill rotWithShape="1">
                <a:blip r:embed="rId14"/>
                <a:stretch>
                  <a:fillRect l="-12963" t="-6557" r="-370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>
            <a:stCxn id="69" idx="0"/>
            <a:endCxn id="38" idx="3"/>
          </p:cNvCxnSpPr>
          <p:nvPr/>
        </p:nvCxnSpPr>
        <p:spPr>
          <a:xfrm flipH="1" flipV="1">
            <a:off x="2464915" y="5876636"/>
            <a:ext cx="160808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38" idx="2"/>
          </p:cNvCxnSpPr>
          <p:nvPr/>
        </p:nvCxnSpPr>
        <p:spPr>
          <a:xfrm flipH="1" flipV="1">
            <a:off x="2060824" y="5876636"/>
            <a:ext cx="14492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9" idx="0"/>
            <a:endCxn id="40" idx="2"/>
          </p:cNvCxnSpPr>
          <p:nvPr/>
        </p:nvCxnSpPr>
        <p:spPr>
          <a:xfrm flipV="1">
            <a:off x="4072995" y="5876636"/>
            <a:ext cx="40183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40" idx="3"/>
            <a:endCxn id="70" idx="0"/>
          </p:cNvCxnSpPr>
          <p:nvPr/>
        </p:nvCxnSpPr>
        <p:spPr>
          <a:xfrm flipH="1">
            <a:off x="3510078" y="5876636"/>
            <a:ext cx="1368838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0" idx="4"/>
          </p:cNvCxnSpPr>
          <p:nvPr/>
        </p:nvCxnSpPr>
        <p:spPr>
          <a:xfrm flipH="1" flipV="1">
            <a:off x="5283007" y="5876636"/>
            <a:ext cx="5420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1" idx="0"/>
            <a:endCxn id="37" idx="4"/>
          </p:cNvCxnSpPr>
          <p:nvPr/>
        </p:nvCxnSpPr>
        <p:spPr>
          <a:xfrm flipV="1">
            <a:off x="5825060" y="5877332"/>
            <a:ext cx="1253556" cy="371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70" idx="0"/>
            <a:endCxn id="39" idx="3"/>
          </p:cNvCxnSpPr>
          <p:nvPr/>
        </p:nvCxnSpPr>
        <p:spPr>
          <a:xfrm flipV="1">
            <a:off x="3510078" y="5876636"/>
            <a:ext cx="2273000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36" idx="4"/>
          </p:cNvCxnSpPr>
          <p:nvPr/>
        </p:nvCxnSpPr>
        <p:spPr>
          <a:xfrm flipH="1" flipV="1">
            <a:off x="3762255" y="5877659"/>
            <a:ext cx="1930888" cy="37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20595" y="4846769"/>
            <a:ext cx="86792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56606" y="4846769"/>
            <a:ext cx="54872" cy="335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54317" y="4876844"/>
            <a:ext cx="28690" cy="3057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MPC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View root as the trusted party and every other gate as a virtual player. Leaves are real players.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/>
              <p:cNvSpPr/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Isosceles Tri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blipFill rotWithShape="1">
                <a:blip r:embed="rId6"/>
                <a:stretch>
                  <a:fillRect r="-2920" b="-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26" idx="0"/>
            <a:endCxn id="5" idx="2"/>
          </p:cNvCxnSpPr>
          <p:nvPr/>
        </p:nvCxnSpPr>
        <p:spPr>
          <a:xfrm flipV="1">
            <a:off x="3273097" y="3598874"/>
            <a:ext cx="624546" cy="517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0"/>
          </p:cNvCxnSpPr>
          <p:nvPr/>
        </p:nvCxnSpPr>
        <p:spPr>
          <a:xfrm>
            <a:off x="4301734" y="2685384"/>
            <a:ext cx="0" cy="218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869006" y="411684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/>
          <p:cNvSpPr/>
          <p:nvPr/>
        </p:nvSpPr>
        <p:spPr>
          <a:xfrm>
            <a:off x="4007387" y="415173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>
            <a:off x="5283007" y="4181808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/>
          <p:cNvSpPr/>
          <p:nvPr/>
        </p:nvSpPr>
        <p:spPr>
          <a:xfrm>
            <a:off x="2954073" y="518262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6270434" y="518229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2060824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>
            <a:off x="5378987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4474825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3" idx="0"/>
            <a:endCxn id="5" idx="3"/>
          </p:cNvCxnSpPr>
          <p:nvPr/>
        </p:nvCxnSpPr>
        <p:spPr>
          <a:xfrm flipH="1" flipV="1">
            <a:off x="4301734" y="3598874"/>
            <a:ext cx="109744" cy="5528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0"/>
            <a:endCxn id="5" idx="4"/>
          </p:cNvCxnSpPr>
          <p:nvPr/>
        </p:nvCxnSpPr>
        <p:spPr>
          <a:xfrm flipH="1" flipV="1">
            <a:off x="4705825" y="3598874"/>
            <a:ext cx="981273" cy="582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6" idx="2"/>
            <a:endCxn id="38" idx="0"/>
          </p:cNvCxnSpPr>
          <p:nvPr/>
        </p:nvCxnSpPr>
        <p:spPr>
          <a:xfrm flipH="1">
            <a:off x="2464915" y="4811882"/>
            <a:ext cx="404091" cy="369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3"/>
            <a:endCxn id="36" idx="0"/>
          </p:cNvCxnSpPr>
          <p:nvPr/>
        </p:nvCxnSpPr>
        <p:spPr>
          <a:xfrm>
            <a:off x="3273097" y="4811882"/>
            <a:ext cx="85067" cy="370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0"/>
            <a:endCxn id="33" idx="4"/>
          </p:cNvCxnSpPr>
          <p:nvPr/>
        </p:nvCxnSpPr>
        <p:spPr>
          <a:xfrm flipH="1" flipV="1">
            <a:off x="4815569" y="4846769"/>
            <a:ext cx="63347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9" idx="0"/>
            <a:endCxn id="26" idx="4"/>
          </p:cNvCxnSpPr>
          <p:nvPr/>
        </p:nvCxnSpPr>
        <p:spPr>
          <a:xfrm flipH="1" flipV="1">
            <a:off x="3677188" y="4811882"/>
            <a:ext cx="395807" cy="143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0"/>
            <a:endCxn id="34" idx="3"/>
          </p:cNvCxnSpPr>
          <p:nvPr/>
        </p:nvCxnSpPr>
        <p:spPr>
          <a:xfrm flipH="1" flipV="1">
            <a:off x="5687098" y="4876844"/>
            <a:ext cx="95980" cy="304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4" idx="4"/>
            <a:endCxn id="37" idx="0"/>
          </p:cNvCxnSpPr>
          <p:nvPr/>
        </p:nvCxnSpPr>
        <p:spPr>
          <a:xfrm>
            <a:off x="6091189" y="4876844"/>
            <a:ext cx="583336" cy="305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blipFill rotWithShape="1">
                <a:blip r:embed="rId7"/>
                <a:stretch>
                  <a:fillRect l="-16667" t="-8197" r="-370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blipFill rotWithShape="1">
                <a:blip r:embed="rId8"/>
                <a:stretch>
                  <a:fillRect l="-16667" t="-6557" r="-351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blipFill rotWithShape="1">
                <a:blip r:embed="rId9"/>
                <a:stretch>
                  <a:fillRect l="-20370" t="-6557" r="-370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>
            <a:stCxn id="69" idx="0"/>
            <a:endCxn id="38" idx="3"/>
          </p:cNvCxnSpPr>
          <p:nvPr/>
        </p:nvCxnSpPr>
        <p:spPr>
          <a:xfrm flipH="1" flipV="1">
            <a:off x="2464915" y="5876636"/>
            <a:ext cx="160808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38" idx="2"/>
          </p:cNvCxnSpPr>
          <p:nvPr/>
        </p:nvCxnSpPr>
        <p:spPr>
          <a:xfrm flipH="1" flipV="1">
            <a:off x="2060824" y="5876636"/>
            <a:ext cx="14492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9" idx="0"/>
            <a:endCxn id="40" idx="2"/>
          </p:cNvCxnSpPr>
          <p:nvPr/>
        </p:nvCxnSpPr>
        <p:spPr>
          <a:xfrm flipV="1">
            <a:off x="4072995" y="5876636"/>
            <a:ext cx="40183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40" idx="3"/>
            <a:endCxn id="70" idx="0"/>
          </p:cNvCxnSpPr>
          <p:nvPr/>
        </p:nvCxnSpPr>
        <p:spPr>
          <a:xfrm flipH="1">
            <a:off x="3510078" y="5876636"/>
            <a:ext cx="1368838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40" idx="4"/>
          </p:cNvCxnSpPr>
          <p:nvPr/>
        </p:nvCxnSpPr>
        <p:spPr>
          <a:xfrm flipH="1" flipV="1">
            <a:off x="5283007" y="5876636"/>
            <a:ext cx="5420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1" idx="0"/>
            <a:endCxn id="37" idx="4"/>
          </p:cNvCxnSpPr>
          <p:nvPr/>
        </p:nvCxnSpPr>
        <p:spPr>
          <a:xfrm flipV="1">
            <a:off x="5825060" y="5877332"/>
            <a:ext cx="1253556" cy="371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70" idx="0"/>
            <a:endCxn id="39" idx="3"/>
          </p:cNvCxnSpPr>
          <p:nvPr/>
        </p:nvCxnSpPr>
        <p:spPr>
          <a:xfrm flipV="1">
            <a:off x="3510078" y="5876636"/>
            <a:ext cx="2273000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36" idx="4"/>
          </p:cNvCxnSpPr>
          <p:nvPr/>
        </p:nvCxnSpPr>
        <p:spPr>
          <a:xfrm flipH="1" flipV="1">
            <a:off x="3762255" y="5877659"/>
            <a:ext cx="1930888" cy="37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3" idx="2"/>
          </p:cNvCxnSpPr>
          <p:nvPr/>
        </p:nvCxnSpPr>
        <p:spPr>
          <a:xfrm flipV="1">
            <a:off x="3920595" y="4846769"/>
            <a:ext cx="86792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3" idx="3"/>
          </p:cNvCxnSpPr>
          <p:nvPr/>
        </p:nvCxnSpPr>
        <p:spPr>
          <a:xfrm flipV="1">
            <a:off x="4356606" y="4846769"/>
            <a:ext cx="54872" cy="335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4" idx="2"/>
          </p:cNvCxnSpPr>
          <p:nvPr/>
        </p:nvCxnSpPr>
        <p:spPr>
          <a:xfrm flipV="1">
            <a:off x="5254317" y="4876844"/>
            <a:ext cx="28690" cy="3057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MPC via Player Emulation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virtual player is emulated by the 3 players beneath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Isosceles Triangle 34"/>
              <p:cNvSpPr/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Isosceles Tri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blipFill rotWithShape="1">
                <a:blip r:embed="rId6"/>
                <a:stretch>
                  <a:fillRect r="-2920" b="-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7" idx="0"/>
            <a:endCxn id="35" idx="2"/>
          </p:cNvCxnSpPr>
          <p:nvPr/>
        </p:nvCxnSpPr>
        <p:spPr>
          <a:xfrm flipV="1">
            <a:off x="3273097" y="3598874"/>
            <a:ext cx="624546" cy="517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5" idx="0"/>
          </p:cNvCxnSpPr>
          <p:nvPr/>
        </p:nvCxnSpPr>
        <p:spPr>
          <a:xfrm>
            <a:off x="4301734" y="2685384"/>
            <a:ext cx="0" cy="218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2869006" y="411684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>
            <a:off x="4007387" y="415173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/>
          <p:cNvSpPr/>
          <p:nvPr/>
        </p:nvSpPr>
        <p:spPr>
          <a:xfrm>
            <a:off x="5283007" y="4181808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Isosceles Triangle 49"/>
          <p:cNvSpPr/>
          <p:nvPr/>
        </p:nvSpPr>
        <p:spPr>
          <a:xfrm>
            <a:off x="2954073" y="518262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Isosceles Triangle 50"/>
          <p:cNvSpPr/>
          <p:nvPr/>
        </p:nvSpPr>
        <p:spPr>
          <a:xfrm>
            <a:off x="6270434" y="518229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>
            <a:off x="2060824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/>
          <p:cNvSpPr/>
          <p:nvPr/>
        </p:nvSpPr>
        <p:spPr>
          <a:xfrm>
            <a:off x="5378987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Isosceles Triangle 55"/>
          <p:cNvSpPr/>
          <p:nvPr/>
        </p:nvSpPr>
        <p:spPr>
          <a:xfrm>
            <a:off x="4474825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>
            <a:stCxn id="48" idx="0"/>
            <a:endCxn id="35" idx="3"/>
          </p:cNvCxnSpPr>
          <p:nvPr/>
        </p:nvCxnSpPr>
        <p:spPr>
          <a:xfrm flipH="1" flipV="1">
            <a:off x="4301734" y="3598874"/>
            <a:ext cx="109744" cy="5528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9" idx="0"/>
            <a:endCxn id="35" idx="4"/>
          </p:cNvCxnSpPr>
          <p:nvPr/>
        </p:nvCxnSpPr>
        <p:spPr>
          <a:xfrm flipH="1" flipV="1">
            <a:off x="4705825" y="3598874"/>
            <a:ext cx="981273" cy="582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" idx="2"/>
            <a:endCxn id="52" idx="0"/>
          </p:cNvCxnSpPr>
          <p:nvPr/>
        </p:nvCxnSpPr>
        <p:spPr>
          <a:xfrm flipH="1">
            <a:off x="2464915" y="4811882"/>
            <a:ext cx="404091" cy="369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3"/>
            <a:endCxn id="50" idx="0"/>
          </p:cNvCxnSpPr>
          <p:nvPr/>
        </p:nvCxnSpPr>
        <p:spPr>
          <a:xfrm>
            <a:off x="3273097" y="4811882"/>
            <a:ext cx="85067" cy="370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0"/>
            <a:endCxn id="48" idx="4"/>
          </p:cNvCxnSpPr>
          <p:nvPr/>
        </p:nvCxnSpPr>
        <p:spPr>
          <a:xfrm flipH="1" flipV="1">
            <a:off x="4815569" y="4846769"/>
            <a:ext cx="63347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7" idx="0"/>
            <a:endCxn id="47" idx="4"/>
          </p:cNvCxnSpPr>
          <p:nvPr/>
        </p:nvCxnSpPr>
        <p:spPr>
          <a:xfrm flipH="1" flipV="1">
            <a:off x="3677188" y="4811882"/>
            <a:ext cx="395807" cy="143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0"/>
            <a:endCxn id="49" idx="3"/>
          </p:cNvCxnSpPr>
          <p:nvPr/>
        </p:nvCxnSpPr>
        <p:spPr>
          <a:xfrm flipH="1" flipV="1">
            <a:off x="5687098" y="4876844"/>
            <a:ext cx="95980" cy="304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9" idx="4"/>
            <a:endCxn id="51" idx="0"/>
          </p:cNvCxnSpPr>
          <p:nvPr/>
        </p:nvCxnSpPr>
        <p:spPr>
          <a:xfrm>
            <a:off x="6091189" y="4876844"/>
            <a:ext cx="583336" cy="305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blipFill rotWithShape="1">
                <a:blip r:embed="rId7"/>
                <a:stretch>
                  <a:fillRect l="-16667" t="-8197" r="-370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blipFill rotWithShape="1">
                <a:blip r:embed="rId8"/>
                <a:stretch>
                  <a:fillRect l="-16667" t="-6557" r="-351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blipFill rotWithShape="1">
                <a:blip r:embed="rId9"/>
                <a:stretch>
                  <a:fillRect l="-20370" t="-6557" r="-370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>
            <a:stCxn id="67" idx="0"/>
            <a:endCxn id="52" idx="3"/>
          </p:cNvCxnSpPr>
          <p:nvPr/>
        </p:nvCxnSpPr>
        <p:spPr>
          <a:xfrm flipH="1" flipV="1">
            <a:off x="2464915" y="5876636"/>
            <a:ext cx="160808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52" idx="2"/>
          </p:cNvCxnSpPr>
          <p:nvPr/>
        </p:nvCxnSpPr>
        <p:spPr>
          <a:xfrm flipH="1" flipV="1">
            <a:off x="2060824" y="5876636"/>
            <a:ext cx="14492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0"/>
            <a:endCxn id="56" idx="2"/>
          </p:cNvCxnSpPr>
          <p:nvPr/>
        </p:nvCxnSpPr>
        <p:spPr>
          <a:xfrm flipV="1">
            <a:off x="4072995" y="5876636"/>
            <a:ext cx="40183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3"/>
            <a:endCxn id="68" idx="0"/>
          </p:cNvCxnSpPr>
          <p:nvPr/>
        </p:nvCxnSpPr>
        <p:spPr>
          <a:xfrm flipH="1">
            <a:off x="3510078" y="5876636"/>
            <a:ext cx="1368838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56" idx="4"/>
          </p:cNvCxnSpPr>
          <p:nvPr/>
        </p:nvCxnSpPr>
        <p:spPr>
          <a:xfrm flipH="1" flipV="1">
            <a:off x="5283007" y="5876636"/>
            <a:ext cx="5420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0"/>
            <a:endCxn id="51" idx="4"/>
          </p:cNvCxnSpPr>
          <p:nvPr/>
        </p:nvCxnSpPr>
        <p:spPr>
          <a:xfrm flipV="1">
            <a:off x="5825060" y="5877332"/>
            <a:ext cx="1253556" cy="371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0"/>
            <a:endCxn id="53" idx="3"/>
          </p:cNvCxnSpPr>
          <p:nvPr/>
        </p:nvCxnSpPr>
        <p:spPr>
          <a:xfrm flipV="1">
            <a:off x="3510078" y="5876636"/>
            <a:ext cx="2273000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50" idx="4"/>
          </p:cNvCxnSpPr>
          <p:nvPr/>
        </p:nvCxnSpPr>
        <p:spPr>
          <a:xfrm flipH="1" flipV="1">
            <a:off x="3762255" y="5877659"/>
            <a:ext cx="1930888" cy="37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20595" y="4846769"/>
            <a:ext cx="86792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56606" y="4846769"/>
            <a:ext cx="54872" cy="335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54317" y="4876844"/>
            <a:ext cx="28690" cy="3057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MPC via Player Emulation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Place 1 on players controlled by the adversary and 0 on other players.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Isosceles Triangle 34"/>
              <p:cNvSpPr/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Isosceles Tri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blipFill rotWithShape="1">
                <a:blip r:embed="rId6"/>
                <a:stretch>
                  <a:fillRect r="-2920" b="-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7" idx="0"/>
            <a:endCxn id="35" idx="2"/>
          </p:cNvCxnSpPr>
          <p:nvPr/>
        </p:nvCxnSpPr>
        <p:spPr>
          <a:xfrm flipV="1">
            <a:off x="3273097" y="3598874"/>
            <a:ext cx="624546" cy="517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5" idx="0"/>
          </p:cNvCxnSpPr>
          <p:nvPr/>
        </p:nvCxnSpPr>
        <p:spPr>
          <a:xfrm>
            <a:off x="4301734" y="2685384"/>
            <a:ext cx="0" cy="218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2869006" y="411684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>
            <a:off x="4007387" y="415173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/>
          <p:cNvSpPr/>
          <p:nvPr/>
        </p:nvSpPr>
        <p:spPr>
          <a:xfrm>
            <a:off x="5283007" y="4181808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Isosceles Triangle 49"/>
          <p:cNvSpPr/>
          <p:nvPr/>
        </p:nvSpPr>
        <p:spPr>
          <a:xfrm>
            <a:off x="2954073" y="518262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Isosceles Triangle 50"/>
          <p:cNvSpPr/>
          <p:nvPr/>
        </p:nvSpPr>
        <p:spPr>
          <a:xfrm>
            <a:off x="6270434" y="518229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>
            <a:off x="2060824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/>
          <p:cNvSpPr/>
          <p:nvPr/>
        </p:nvSpPr>
        <p:spPr>
          <a:xfrm>
            <a:off x="5378987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Isosceles Triangle 55"/>
          <p:cNvSpPr/>
          <p:nvPr/>
        </p:nvSpPr>
        <p:spPr>
          <a:xfrm>
            <a:off x="4474825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>
            <a:stCxn id="48" idx="0"/>
            <a:endCxn id="35" idx="3"/>
          </p:cNvCxnSpPr>
          <p:nvPr/>
        </p:nvCxnSpPr>
        <p:spPr>
          <a:xfrm flipH="1" flipV="1">
            <a:off x="4301734" y="3598874"/>
            <a:ext cx="109744" cy="5528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9" idx="0"/>
            <a:endCxn id="35" idx="4"/>
          </p:cNvCxnSpPr>
          <p:nvPr/>
        </p:nvCxnSpPr>
        <p:spPr>
          <a:xfrm flipH="1" flipV="1">
            <a:off x="4705825" y="3598874"/>
            <a:ext cx="981273" cy="582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" idx="2"/>
            <a:endCxn id="52" idx="0"/>
          </p:cNvCxnSpPr>
          <p:nvPr/>
        </p:nvCxnSpPr>
        <p:spPr>
          <a:xfrm flipH="1">
            <a:off x="2464915" y="4811882"/>
            <a:ext cx="404091" cy="369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3"/>
            <a:endCxn id="50" idx="0"/>
          </p:cNvCxnSpPr>
          <p:nvPr/>
        </p:nvCxnSpPr>
        <p:spPr>
          <a:xfrm>
            <a:off x="3273097" y="4811882"/>
            <a:ext cx="85067" cy="370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0"/>
            <a:endCxn id="48" idx="4"/>
          </p:cNvCxnSpPr>
          <p:nvPr/>
        </p:nvCxnSpPr>
        <p:spPr>
          <a:xfrm flipH="1" flipV="1">
            <a:off x="4815569" y="4846769"/>
            <a:ext cx="63347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7" idx="0"/>
            <a:endCxn id="47" idx="4"/>
          </p:cNvCxnSpPr>
          <p:nvPr/>
        </p:nvCxnSpPr>
        <p:spPr>
          <a:xfrm flipH="1" flipV="1">
            <a:off x="3677188" y="4811882"/>
            <a:ext cx="395807" cy="143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0"/>
            <a:endCxn id="49" idx="3"/>
          </p:cNvCxnSpPr>
          <p:nvPr/>
        </p:nvCxnSpPr>
        <p:spPr>
          <a:xfrm flipH="1" flipV="1">
            <a:off x="5687098" y="4876844"/>
            <a:ext cx="95980" cy="304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9" idx="4"/>
            <a:endCxn id="51" idx="0"/>
          </p:cNvCxnSpPr>
          <p:nvPr/>
        </p:nvCxnSpPr>
        <p:spPr>
          <a:xfrm>
            <a:off x="6091189" y="4876844"/>
            <a:ext cx="583336" cy="305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blipFill rotWithShape="1">
                <a:blip r:embed="rId7"/>
                <a:stretch>
                  <a:fillRect l="-16667" t="-8197" r="-370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blipFill rotWithShape="1">
                <a:blip r:embed="rId8"/>
                <a:stretch>
                  <a:fillRect l="-16667" t="-6557" r="-351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blipFill rotWithShape="1">
                <a:blip r:embed="rId9"/>
                <a:stretch>
                  <a:fillRect l="-20370" t="-6557" r="-370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>
            <a:stCxn id="67" idx="0"/>
            <a:endCxn id="52" idx="3"/>
          </p:cNvCxnSpPr>
          <p:nvPr/>
        </p:nvCxnSpPr>
        <p:spPr>
          <a:xfrm flipH="1" flipV="1">
            <a:off x="2464915" y="5876636"/>
            <a:ext cx="160808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52" idx="2"/>
          </p:cNvCxnSpPr>
          <p:nvPr/>
        </p:nvCxnSpPr>
        <p:spPr>
          <a:xfrm flipH="1" flipV="1">
            <a:off x="2060824" y="5876636"/>
            <a:ext cx="14492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0"/>
            <a:endCxn id="56" idx="2"/>
          </p:cNvCxnSpPr>
          <p:nvPr/>
        </p:nvCxnSpPr>
        <p:spPr>
          <a:xfrm flipV="1">
            <a:off x="4072995" y="5876636"/>
            <a:ext cx="40183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3"/>
            <a:endCxn id="68" idx="0"/>
          </p:cNvCxnSpPr>
          <p:nvPr/>
        </p:nvCxnSpPr>
        <p:spPr>
          <a:xfrm flipH="1">
            <a:off x="3510078" y="5876636"/>
            <a:ext cx="1368838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56" idx="4"/>
          </p:cNvCxnSpPr>
          <p:nvPr/>
        </p:nvCxnSpPr>
        <p:spPr>
          <a:xfrm flipH="1" flipV="1">
            <a:off x="5283007" y="5876636"/>
            <a:ext cx="5420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0"/>
            <a:endCxn id="51" idx="4"/>
          </p:cNvCxnSpPr>
          <p:nvPr/>
        </p:nvCxnSpPr>
        <p:spPr>
          <a:xfrm flipV="1">
            <a:off x="5825060" y="5877332"/>
            <a:ext cx="1253556" cy="371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0"/>
            <a:endCxn id="53" idx="3"/>
          </p:cNvCxnSpPr>
          <p:nvPr/>
        </p:nvCxnSpPr>
        <p:spPr>
          <a:xfrm flipV="1">
            <a:off x="3510078" y="5876636"/>
            <a:ext cx="2273000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50" idx="4"/>
          </p:cNvCxnSpPr>
          <p:nvPr/>
        </p:nvCxnSpPr>
        <p:spPr>
          <a:xfrm flipH="1" flipV="1">
            <a:off x="3762255" y="5877659"/>
            <a:ext cx="1930888" cy="37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7678" y="65366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86200" y="655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38800" y="656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920595" y="4846769"/>
            <a:ext cx="86792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356606" y="4846769"/>
            <a:ext cx="54872" cy="335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254317" y="4876844"/>
            <a:ext cx="28690" cy="3057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MPC via Player Emulation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Place 1 on players controlled by the adversary and 0 on other players.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Isosceles Triangle 34"/>
              <p:cNvSpPr/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Isosceles Tri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43" y="2903838"/>
                <a:ext cx="808182" cy="695036"/>
              </a:xfrm>
              <a:prstGeom prst="triangle">
                <a:avLst/>
              </a:prstGeom>
              <a:blipFill rotWithShape="1">
                <a:blip r:embed="rId2"/>
                <a:stretch>
                  <a:fillRect r="-2920" b="-5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7" idx="0"/>
            <a:endCxn id="35" idx="2"/>
          </p:cNvCxnSpPr>
          <p:nvPr/>
        </p:nvCxnSpPr>
        <p:spPr>
          <a:xfrm flipV="1">
            <a:off x="3273097" y="3598874"/>
            <a:ext cx="624546" cy="517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5" idx="0"/>
          </p:cNvCxnSpPr>
          <p:nvPr/>
        </p:nvCxnSpPr>
        <p:spPr>
          <a:xfrm>
            <a:off x="4301734" y="2685384"/>
            <a:ext cx="0" cy="218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2869006" y="411684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>
            <a:off x="4007387" y="415173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/>
          <p:cNvSpPr/>
          <p:nvPr/>
        </p:nvSpPr>
        <p:spPr>
          <a:xfrm>
            <a:off x="5283007" y="4181808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Isosceles Triangle 49"/>
          <p:cNvSpPr/>
          <p:nvPr/>
        </p:nvSpPr>
        <p:spPr>
          <a:xfrm>
            <a:off x="2954073" y="5182623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Isosceles Triangle 50"/>
          <p:cNvSpPr/>
          <p:nvPr/>
        </p:nvSpPr>
        <p:spPr>
          <a:xfrm>
            <a:off x="6270434" y="5182296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>
            <a:off x="2060824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/>
          <p:cNvSpPr/>
          <p:nvPr/>
        </p:nvSpPr>
        <p:spPr>
          <a:xfrm>
            <a:off x="5378987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Isosceles Triangle 55"/>
          <p:cNvSpPr/>
          <p:nvPr/>
        </p:nvSpPr>
        <p:spPr>
          <a:xfrm>
            <a:off x="4474825" y="5181600"/>
            <a:ext cx="808182" cy="69503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>
            <a:stCxn id="48" idx="0"/>
            <a:endCxn id="35" idx="3"/>
          </p:cNvCxnSpPr>
          <p:nvPr/>
        </p:nvCxnSpPr>
        <p:spPr>
          <a:xfrm flipH="1" flipV="1">
            <a:off x="4301734" y="3598874"/>
            <a:ext cx="109744" cy="5528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9" idx="0"/>
            <a:endCxn id="35" idx="4"/>
          </p:cNvCxnSpPr>
          <p:nvPr/>
        </p:nvCxnSpPr>
        <p:spPr>
          <a:xfrm flipH="1" flipV="1">
            <a:off x="4705825" y="3598874"/>
            <a:ext cx="981273" cy="582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" idx="2"/>
            <a:endCxn id="52" idx="0"/>
          </p:cNvCxnSpPr>
          <p:nvPr/>
        </p:nvCxnSpPr>
        <p:spPr>
          <a:xfrm flipH="1">
            <a:off x="2464915" y="4811882"/>
            <a:ext cx="404091" cy="369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3"/>
            <a:endCxn id="50" idx="0"/>
          </p:cNvCxnSpPr>
          <p:nvPr/>
        </p:nvCxnSpPr>
        <p:spPr>
          <a:xfrm>
            <a:off x="3273097" y="4811882"/>
            <a:ext cx="85067" cy="3707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0"/>
            <a:endCxn id="48" idx="4"/>
          </p:cNvCxnSpPr>
          <p:nvPr/>
        </p:nvCxnSpPr>
        <p:spPr>
          <a:xfrm flipH="1" flipV="1">
            <a:off x="4815569" y="4846769"/>
            <a:ext cx="63347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7" idx="0"/>
            <a:endCxn id="47" idx="4"/>
          </p:cNvCxnSpPr>
          <p:nvPr/>
        </p:nvCxnSpPr>
        <p:spPr>
          <a:xfrm flipH="1" flipV="1">
            <a:off x="3677188" y="4811882"/>
            <a:ext cx="395807" cy="14300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0"/>
            <a:endCxn id="49" idx="3"/>
          </p:cNvCxnSpPr>
          <p:nvPr/>
        </p:nvCxnSpPr>
        <p:spPr>
          <a:xfrm flipH="1" flipV="1">
            <a:off x="5687098" y="4876844"/>
            <a:ext cx="95980" cy="304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9" idx="4"/>
            <a:endCxn id="51" idx="0"/>
          </p:cNvCxnSpPr>
          <p:nvPr/>
        </p:nvCxnSpPr>
        <p:spPr>
          <a:xfrm>
            <a:off x="6091189" y="4876844"/>
            <a:ext cx="583336" cy="3054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5" y="6241902"/>
                <a:ext cx="304800" cy="347518"/>
              </a:xfrm>
              <a:prstGeom prst="rect">
                <a:avLst/>
              </a:prstGeom>
              <a:blipFill rotWithShape="1">
                <a:blip r:embed="rId3"/>
                <a:stretch>
                  <a:fillRect l="-16667" t="-8197" r="-370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78" y="6248400"/>
                <a:ext cx="304800" cy="347518"/>
              </a:xfrm>
              <a:prstGeom prst="rect">
                <a:avLst/>
              </a:prstGeom>
              <a:blipFill rotWithShape="1">
                <a:blip r:embed="rId4"/>
                <a:stretch>
                  <a:fillRect l="-16667" t="-6557" r="-351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0" y="6248400"/>
                <a:ext cx="304800" cy="347518"/>
              </a:xfrm>
              <a:prstGeom prst="rect">
                <a:avLst/>
              </a:prstGeom>
              <a:blipFill rotWithShape="1">
                <a:blip r:embed="rId5"/>
                <a:stretch>
                  <a:fillRect l="-20370" t="-6557" r="-3703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>
            <a:stCxn id="67" idx="0"/>
            <a:endCxn id="52" idx="3"/>
          </p:cNvCxnSpPr>
          <p:nvPr/>
        </p:nvCxnSpPr>
        <p:spPr>
          <a:xfrm flipH="1" flipV="1">
            <a:off x="2464915" y="5876636"/>
            <a:ext cx="160808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52" idx="2"/>
          </p:cNvCxnSpPr>
          <p:nvPr/>
        </p:nvCxnSpPr>
        <p:spPr>
          <a:xfrm flipH="1" flipV="1">
            <a:off x="2060824" y="5876636"/>
            <a:ext cx="14492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0"/>
            <a:endCxn id="56" idx="2"/>
          </p:cNvCxnSpPr>
          <p:nvPr/>
        </p:nvCxnSpPr>
        <p:spPr>
          <a:xfrm flipV="1">
            <a:off x="4072995" y="5876636"/>
            <a:ext cx="401830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6" idx="3"/>
            <a:endCxn id="68" idx="0"/>
          </p:cNvCxnSpPr>
          <p:nvPr/>
        </p:nvCxnSpPr>
        <p:spPr>
          <a:xfrm flipH="1">
            <a:off x="3510078" y="5876636"/>
            <a:ext cx="1368838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56" idx="4"/>
          </p:cNvCxnSpPr>
          <p:nvPr/>
        </p:nvCxnSpPr>
        <p:spPr>
          <a:xfrm flipH="1" flipV="1">
            <a:off x="5283007" y="5876636"/>
            <a:ext cx="542054" cy="365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0"/>
            <a:endCxn id="51" idx="4"/>
          </p:cNvCxnSpPr>
          <p:nvPr/>
        </p:nvCxnSpPr>
        <p:spPr>
          <a:xfrm flipV="1">
            <a:off x="5825060" y="5877332"/>
            <a:ext cx="1253556" cy="371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0"/>
            <a:endCxn id="53" idx="3"/>
          </p:cNvCxnSpPr>
          <p:nvPr/>
        </p:nvCxnSpPr>
        <p:spPr>
          <a:xfrm flipV="1">
            <a:off x="3510078" y="5876636"/>
            <a:ext cx="2273000" cy="371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50" idx="4"/>
          </p:cNvCxnSpPr>
          <p:nvPr/>
        </p:nvCxnSpPr>
        <p:spPr>
          <a:xfrm flipH="1" flipV="1">
            <a:off x="3762255" y="5877659"/>
            <a:ext cx="1930888" cy="37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7678" y="65366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86200" y="655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38800" y="656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5421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0400" y="5421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44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88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42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72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26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148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920595" y="4846769"/>
            <a:ext cx="86792" cy="334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56606" y="4846769"/>
            <a:ext cx="54872" cy="335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254317" y="4876844"/>
            <a:ext cx="28690" cy="3057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MPC via Player Emulation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600200"/>
                <a:ext cx="79248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protocol is secure as long as the output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2800" dirty="0" smtClean="0"/>
                  <a:t> has a value of 0.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Since the formula computes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majority </a:t>
                </a:r>
                <a:r>
                  <a:rPr lang="en-US" sz="2800" dirty="0" smtClean="0"/>
                  <a:t>- secure as long as adversary does not control majority of players.</a:t>
                </a:r>
              </a:p>
              <a:p>
                <a:endParaRPr lang="en-US" sz="2800" dirty="0"/>
              </a:p>
              <a:p>
                <a:r>
                  <a:rPr lang="en-US" sz="2800" b="1" u="sng" dirty="0" smtClean="0">
                    <a:solidFill>
                      <a:schemeClr val="tx2"/>
                    </a:solidFill>
                  </a:rPr>
                  <a:t>Complexity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:</a:t>
                </a:r>
                <a:r>
                  <a:rPr lang="en-US" sz="2800" dirty="0" smtClean="0"/>
                  <a:t> Every atomic operation is emulated by a constant number of operations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protocol complexity grows </a:t>
                </a:r>
                <a:r>
                  <a:rPr lang="en-US" sz="2800" dirty="0"/>
                  <a:t>exponentially in the depth of the formula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7924800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615" t="-1136" r="-1385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94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"/>
    </mc:Choice>
    <mc:Fallback xmlns="">
      <p:transition spd="slow" advTm="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Comparison with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[HM00]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This general approach was proposed by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[HM00</a:t>
                </a:r>
                <a:r>
                  <a:rPr lang="en-US" dirty="0">
                    <a:solidFill>
                      <a:srgbClr val="00B0F0"/>
                    </a:solidFill>
                  </a:rPr>
                  <a:t>] </a:t>
                </a:r>
                <a:r>
                  <a:rPr lang="en-US" dirty="0" smtClean="0"/>
                  <a:t>to obtain security against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general adversary structures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They obtain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exponential</a:t>
                </a:r>
                <a:r>
                  <a:rPr lang="en-US" dirty="0" smtClean="0"/>
                  <a:t> protocols for a rich class of adversary structures (called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follow their approach but focus only on the natural threshold adversary structure: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and obtain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efficient</a:t>
                </a:r>
                <a:r>
                  <a:rPr lang="en-US" dirty="0" smtClean="0"/>
                  <a:t> protocols.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 t="-3504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191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"/>
    </mc:Choice>
    <mc:Fallback>
      <p:transition spd="slow" advTm="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Efficient MPC via Player Emulation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Still need two ingredients: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A secure 3-party protocol.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logarithmic depth</a:t>
                </a:r>
                <a:r>
                  <a:rPr lang="en-US" dirty="0" smtClean="0"/>
                  <a:t> formula </a:t>
                </a:r>
                <a:r>
                  <a:rPr lang="en-US" dirty="0"/>
                  <a:t>that computes majority using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gates.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0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Feasibility Results: Perfect Security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00B0F0"/>
                </a:solidFill>
              </a:rPr>
              <a:t>[</a:t>
            </a:r>
            <a:r>
              <a:rPr lang="en-US" sz="2700" dirty="0" smtClean="0">
                <a:solidFill>
                  <a:srgbClr val="00B0F0"/>
                </a:solidFill>
              </a:rPr>
              <a:t>BenOr-Goldwasser-Wigderson88,Chaum-Crepeau-Damgard88</a:t>
            </a:r>
            <a:r>
              <a:rPr lang="en-US" sz="2700" dirty="0" smtClean="0">
                <a:solidFill>
                  <a:srgbClr val="00B0F0"/>
                </a:solidFill>
              </a:rPr>
              <a:t>]</a:t>
            </a:r>
            <a:endParaRPr lang="en-US" sz="27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98637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synchronous </a:t>
                </a:r>
                <a:r>
                  <a:rPr lang="en-US" dirty="0"/>
                  <a:t>network with private channels and computationally unbounded </a:t>
                </a:r>
                <a:r>
                  <a:rPr lang="en-US" dirty="0" smtClean="0"/>
                  <a:t>adversary.</a:t>
                </a:r>
                <a:endParaRPr lang="en-US" dirty="0"/>
              </a:p>
              <a:p>
                <a:pPr marL="0" indent="0">
                  <a:buNone/>
                </a:pPr>
                <a:endParaRPr lang="en-US" b="1" u="sng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Passive security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:</a:t>
                </a:r>
                <a:r>
                  <a:rPr lang="en-US" dirty="0" smtClean="0"/>
                  <a:t> Every functionality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can be computed securely if adversary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passively</a:t>
                </a:r>
                <a:r>
                  <a:rPr lang="en-US" dirty="0" smtClean="0"/>
                  <a:t> controls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of players.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Active security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Every functionality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dirty="0" smtClean="0"/>
                  <a:t>computed securely if adversary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actively</a:t>
                </a:r>
                <a:r>
                  <a:rPr lang="en-US" dirty="0" smtClean="0"/>
                  <a:t> </a:t>
                </a:r>
                <a:r>
                  <a:rPr lang="en-US" dirty="0"/>
                  <a:t>controls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/3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of the players.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98637"/>
                <a:ext cx="8229600" cy="4525963"/>
              </a:xfrm>
              <a:blipFill rotWithShape="0">
                <a:blip r:embed="rId3"/>
                <a:stretch>
                  <a:fillRect l="-1704" t="-349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30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"/>
    </mc:Choice>
    <mc:Fallback xmlns="">
      <p:transition spd="slow" advTm="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Efficient MPC via Player Emulation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Still need two ingredients: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A secure 3-party protocol.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logarithmic depth</a:t>
                </a:r>
                <a:r>
                  <a:rPr lang="en-US" dirty="0" smtClean="0"/>
                  <a:t> formula </a:t>
                </a:r>
                <a:r>
                  <a:rPr lang="en-US" dirty="0"/>
                  <a:t>that computes majority using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gates.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05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3-Party Protocols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use BGW restricted to 3 players or better yet use the “MPC made simple” protocol of </a:t>
            </a:r>
            <a:r>
              <a:rPr lang="en-US" dirty="0" smtClean="0">
                <a:solidFill>
                  <a:srgbClr val="00B0F0"/>
                </a:solidFill>
              </a:rPr>
              <a:t>[Maurer02]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Maurer’s protocol is simple and elegant but exponential in the number of players.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3 players – not an issue!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5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"/>
    </mc:Choice>
    <mc:Fallback xmlns="">
      <p:transition spd="slow" advTm="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Efficient MPC via Player Emulation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Still need two ingredients: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A secure 3-party protocol.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A logarithmic depth formula </a:t>
                </a:r>
                <a:r>
                  <a:rPr lang="en-US" dirty="0">
                    <a:solidFill>
                      <a:srgbClr val="00B0F0"/>
                    </a:solidFill>
                  </a:rPr>
                  <a:t>that computes majority using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gates.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9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Majority from Majorities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295400"/>
                <a:ext cx="7924800" cy="519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l">
                  <a:buAutoNum type="arabicPeriod"/>
                </a:pPr>
                <a:r>
                  <a:rPr lang="en-US" sz="2800" dirty="0" smtClean="0"/>
                  <a:t>A randomized construction of majority-from-majorities </a:t>
                </a:r>
                <a:r>
                  <a:rPr lang="en-US" sz="28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[Valiant84]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 randomized protocol with statistical security.</a:t>
                </a:r>
                <a:endParaRPr lang="en-US" sz="2800" dirty="0" smtClean="0"/>
              </a:p>
              <a:p>
                <a:pPr marL="514350" indent="-514350" algn="l">
                  <a:buAutoNum type="arabicPeriod"/>
                </a:pPr>
                <a:endParaRPr lang="en-US" sz="2800" dirty="0"/>
              </a:p>
              <a:p>
                <a:pPr marL="514350" indent="-514350" algn="l">
                  <a:buFont typeface="+mj-lt"/>
                  <a:buAutoNum type="arabicPeriod" startAt="2"/>
                </a:pPr>
                <a:r>
                  <a:rPr lang="en-US" sz="2800" dirty="0" smtClean="0"/>
                  <a:t>A deterministic but only close to optimal construction that outputs </a:t>
                </a:r>
                <a:r>
                  <a:rPr lang="en-US" sz="2800" dirty="0"/>
                  <a:t>the majority value, if the input has a bias of </a:t>
                </a:r>
                <a:r>
                  <a:rPr lang="en-US" sz="28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1</m:t>
                    </m:r>
                    <m:r>
                      <a:rPr lang="en-US" sz="2800" b="0" i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rad>
                              </m:sup>
                            </m:sSup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  <a:p>
                <a:endParaRPr lang="en-US" sz="28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/>
                  <a:t>If exponentially strong OWF exist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 construction that can handle any bias. </a:t>
                </a:r>
                <a:endParaRPr 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7924800" cy="5191165"/>
              </a:xfrm>
              <a:prstGeom prst="rect">
                <a:avLst/>
              </a:prstGeom>
              <a:blipFill rotWithShape="1">
                <a:blip r:embed="rId3"/>
                <a:stretch>
                  <a:fillRect l="-1615" t="-1175" r="-1692" b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1825978" y="2286000"/>
                <a:ext cx="3962400" cy="1295400"/>
              </a:xfrm>
              <a:prstGeom prst="wedgeRectCallout">
                <a:avLst>
                  <a:gd name="adj1" fmla="val 5431"/>
                  <a:gd name="adj2" fmla="val 996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𝑏𝑖𝑎𝑠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=|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)/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78" y="2286000"/>
                <a:ext cx="3962400" cy="1295400"/>
              </a:xfrm>
              <a:prstGeom prst="wedgeRectCallout">
                <a:avLst>
                  <a:gd name="adj1" fmla="val 5431"/>
                  <a:gd name="adj2" fmla="val 99664"/>
                </a:avLst>
              </a:prstGeom>
              <a:blipFill rotWithShape="1">
                <a:blip r:embed="rId4"/>
                <a:stretch>
                  <a:fillRect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5867400" y="3352800"/>
            <a:ext cx="3200400" cy="1828800"/>
          </a:xfrm>
          <a:prstGeom prst="wedgeRectCallout">
            <a:avLst>
              <a:gd name="adj1" fmla="val -69204"/>
              <a:gd name="adj2" fmla="val 78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 weaker assumption suffices: EXP does not have </a:t>
            </a:r>
            <a:r>
              <a:rPr lang="en-US" sz="2400" dirty="0" err="1" smtClean="0"/>
              <a:t>subexponential</a:t>
            </a:r>
            <a:r>
              <a:rPr lang="en-US" sz="2400" dirty="0" smtClean="0"/>
              <a:t>-size circuits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6334780"/>
                <a:ext cx="358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Conditional result.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334780"/>
                <a:ext cx="35814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5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"/>
    </mc:Choice>
    <mc:Fallback xmlns="">
      <p:transition spd="slow" advTm="1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Active Security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Follow the same paradigm except that now we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-player protocols </a:t>
                </a:r>
                <a:r>
                  <a:rPr lang="en-US" dirty="0" smtClean="0"/>
                  <a:t>to </a:t>
                </a:r>
                <a:r>
                  <a:rPr lang="en-US" dirty="0" smtClean="0"/>
                  <a:t>4-player </a:t>
                </a:r>
                <a:r>
                  <a:rPr lang="en-US" dirty="0" smtClean="0"/>
                  <a:t>protocols.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Emulate virtual players by 4 virtual players – out of which 1 can be malicious.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Proceed as before but need a </a:t>
                </a:r>
                <a:r>
                  <a:rPr lang="en-US" u="sng" dirty="0" smtClean="0"/>
                  <a:t>log-depth</a:t>
                </a:r>
                <a:r>
                  <a:rPr lang="en-US" dirty="0" smtClean="0"/>
                  <a:t>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-out-of-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formula composed of  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-out-of-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dirty="0" smtClean="0"/>
                  <a:t> threshold gates.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830" r="-1481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096000" y="304800"/>
            <a:ext cx="2895600" cy="1752600"/>
          </a:xfrm>
          <a:prstGeom prst="wedgeRoundRectCallout">
            <a:avLst>
              <a:gd name="adj1" fmla="val -73377"/>
              <a:gd name="adj2" fmla="val 56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/>
              <a:t>Minimal number of players to obtain security against one active player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523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New approach to designing MPC protocols.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Improved pr</a:t>
            </a:r>
            <a:r>
              <a:rPr lang="en-US" dirty="0" smtClean="0"/>
              <a:t>otocols </a:t>
            </a:r>
            <a:r>
              <a:rPr lang="en-US" dirty="0" smtClean="0"/>
              <a:t>in a variety of settings: </a:t>
            </a:r>
            <a:r>
              <a:rPr lang="en-US" dirty="0" err="1" smtClean="0"/>
              <a:t>blackbox</a:t>
            </a:r>
            <a:r>
              <a:rPr lang="en-US" dirty="0" smtClean="0"/>
              <a:t> rings and Abelian groups.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Complexity theoretic question: Majority-from-majorities </a:t>
            </a:r>
            <a:r>
              <a:rPr lang="en-US" dirty="0" smtClean="0"/>
              <a:t>and threshold-from-threshold formulae.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Contribution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Huge body of work on secure MPC but protocols are fairly complicated.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suggest a conceptually </a:t>
            </a:r>
            <a:r>
              <a:rPr lang="en-US" dirty="0" smtClean="0"/>
              <a:t>appealing and </a:t>
            </a:r>
            <a:r>
              <a:rPr lang="en-US" dirty="0" smtClean="0"/>
              <a:t>flexible approach to designing efficient multiparty protocols.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Technique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player </a:t>
            </a:r>
            <a:r>
              <a:rPr lang="en-US" dirty="0">
                <a:solidFill>
                  <a:srgbClr val="FF0000"/>
                </a:solidFill>
              </a:rPr>
              <a:t>emulation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/>
              <a:t>Builds on </a:t>
            </a:r>
            <a:r>
              <a:rPr lang="en-US" dirty="0" smtClean="0">
                <a:solidFill>
                  <a:srgbClr val="00B0F0"/>
                </a:solidFill>
              </a:rPr>
              <a:t>[</a:t>
            </a:r>
            <a:r>
              <a:rPr lang="en-US" dirty="0" smtClean="0">
                <a:solidFill>
                  <a:srgbClr val="00B0F0"/>
                </a:solidFill>
              </a:rPr>
              <a:t>Hirt-Maurer00</a:t>
            </a:r>
            <a:r>
              <a:rPr lang="en-US" dirty="0">
                <a:solidFill>
                  <a:srgbClr val="00B0F0"/>
                </a:solidFill>
              </a:rPr>
              <a:t>]</a:t>
            </a:r>
            <a:r>
              <a:rPr lang="en-US" dirty="0"/>
              <a:t> but with a different </a:t>
            </a:r>
            <a:r>
              <a:rPr lang="en-US" dirty="0" smtClean="0"/>
              <a:t>motivation and obtain efficient protocols.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48000" y="4105532"/>
            <a:ext cx="3048000" cy="1371600"/>
          </a:xfrm>
          <a:prstGeom prst="wedgeRoundRectCallout">
            <a:avLst>
              <a:gd name="adj1" fmla="val -47727"/>
              <a:gd name="adj2" fmla="val 95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Polynomial complexity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2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"/>
    </mc:Choice>
    <mc:Fallback xmlns="">
      <p:transition spd="slow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Give new and conceptually simple proofs of classical MPC results in the information theoretic setting.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New results on feasibility of MPC in a variety of settings, e.g., secure MPC over algebraic structures such as non-</a:t>
            </a:r>
            <a:r>
              <a:rPr lang="en-US" dirty="0" err="1" smtClean="0"/>
              <a:t>Abelian</a:t>
            </a:r>
            <a:r>
              <a:rPr lang="en-US" dirty="0" smtClean="0"/>
              <a:t> groups.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Distributed computing – broadcast/Byzantine agreement.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2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"/>
    </mc:Choice>
    <mc:Fallback xmlns="">
      <p:transition spd="slow" advTm="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MPC via Player Emulation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player in a protocol is just running some computational task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it can be emulated by other players.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Reduce the construction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-party </a:t>
                </a:r>
                <a:r>
                  <a:rPr lang="en-US" dirty="0" smtClean="0"/>
                  <a:t>protocols to the construction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constant-party</a:t>
                </a:r>
                <a:r>
                  <a:rPr lang="en-US" dirty="0" smtClean="0"/>
                  <a:t> protocols.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simplicity, first consider passive security - reduce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-player protocol </a:t>
                </a:r>
                <a:r>
                  <a:rPr lang="en-US" dirty="0"/>
                  <a:t>to </a:t>
                </a:r>
                <a:r>
                  <a:rPr lang="en-US" dirty="0" smtClean="0"/>
                  <a:t>3-player protocol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 rotWithShape="0">
                <a:blip r:embed="rId3"/>
                <a:stretch>
                  <a:fillRect l="-1852" t="-152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5181600" y="2590800"/>
            <a:ext cx="3200400" cy="2286000"/>
          </a:xfrm>
          <a:prstGeom prst="wedgeRoundRectCallout">
            <a:avLst>
              <a:gd name="adj1" fmla="val -48246"/>
              <a:gd name="adj2" fmla="val 100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Minimal number of players needed for security against one passive player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0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"/>
    </mc:Choice>
    <mc:Fallback xmlns="">
      <p:transition spd="slow" advTm="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Assume: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3 player MPC with security against 1 passive player.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7030A0"/>
                    </a:solidFill>
                  </a:rPr>
                  <a:t>Goal: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Construct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MPC protocol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players (with passive security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players).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52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MPC via Player Emulation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5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"/>
    </mc:Choice>
    <mc:Fallback xmlns="">
      <p:transition spd="slow" advTm="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MPC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the trivial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-party protocol that includes a trusted </a:t>
                </a:r>
                <a:r>
                  <a:rPr lang="en-US" dirty="0" smtClean="0"/>
                  <a:t>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0">
                <a:blip r:embed="rId6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3363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"/>
    </mc:Choice>
    <mc:Fallback>
      <p:transition spd="slow" advTm="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410200" y="4001077"/>
                <a:ext cx="609600" cy="61776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001077"/>
                <a:ext cx="609600" cy="617765"/>
              </a:xfrm>
              <a:prstGeom prst="ellipse">
                <a:avLst/>
              </a:prstGeom>
              <a:blipFill rotWithShape="1">
                <a:blip r:embed="rId3"/>
                <a:stretch>
                  <a:fillRect r="-2885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0600" y="3382736"/>
                <a:ext cx="335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382736"/>
                <a:ext cx="3352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54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3PC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MPC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2911928" y="60198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099457" y="5351423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2628900" y="4186259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587828" y="3382736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1629075" y="2362200"/>
            <a:ext cx="62048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cxnSp>
        <p:nvCxnSpPr>
          <p:cNvPr id="31" name="Straight Arrow Connector 30"/>
          <p:cNvCxnSpPr>
            <a:stCxn id="26" idx="5"/>
          </p:cNvCxnSpPr>
          <p:nvPr/>
        </p:nvCxnSpPr>
        <p:spPr>
          <a:xfrm>
            <a:off x="2158693" y="2882526"/>
            <a:ext cx="3251507" cy="1422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3" y="3037701"/>
                <a:ext cx="762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3" idx="6"/>
          </p:cNvCxnSpPr>
          <p:nvPr/>
        </p:nvCxnSpPr>
        <p:spPr>
          <a:xfrm>
            <a:off x="1208314" y="3687536"/>
            <a:ext cx="4201886" cy="6177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46" y="3567058"/>
                <a:ext cx="762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22" idx="6"/>
          </p:cNvCxnSpPr>
          <p:nvPr/>
        </p:nvCxnSpPr>
        <p:spPr>
          <a:xfrm flipV="1">
            <a:off x="3249386" y="4305300"/>
            <a:ext cx="2160814" cy="18575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46" y="4125294"/>
                <a:ext cx="7620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20" idx="7"/>
          </p:cNvCxnSpPr>
          <p:nvPr/>
        </p:nvCxnSpPr>
        <p:spPr>
          <a:xfrm flipV="1">
            <a:off x="3441546" y="4305300"/>
            <a:ext cx="1968654" cy="1803774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6"/>
          </p:cNvCxnSpPr>
          <p:nvPr/>
        </p:nvCxnSpPr>
        <p:spPr>
          <a:xfrm flipV="1">
            <a:off x="1719943" y="4305300"/>
            <a:ext cx="3690257" cy="135092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4832866"/>
                <a:ext cx="762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24" y="5166757"/>
                <a:ext cx="762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the trivial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-party protocol that includes a trusted </a:t>
                </a:r>
                <a:r>
                  <a:rPr lang="en-US" dirty="0" smtClean="0"/>
                  <a:t>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0"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58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4" grpId="0"/>
      <p:bldP spid="37" grpId="0"/>
      <p:bldP spid="40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13028</TotalTime>
  <Words>1110</Words>
  <Application>Microsoft Office PowerPoint</Application>
  <PresentationFormat>On-screen Show (4:3)</PresentationFormat>
  <Paragraphs>336</Paragraphs>
  <Slides>36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Efficient Multiparty Protocols  via Log-Depth Threshold Formulae</vt:lpstr>
      <vt:lpstr>Secure Multiparty Computation (MPC) [Yao86,Goldreich-Micali-Wigderson87]</vt:lpstr>
      <vt:lpstr>Feasibility Results: Perfect Security [BenOr-Goldwasser-Wigderson88,Chaum-Crepeau-Damgard88]</vt:lpstr>
      <vt:lpstr>Our Contribution</vt:lpstr>
      <vt:lpstr>Applications</vt:lpstr>
      <vt:lpstr>MPC via Player Emulation</vt:lpstr>
      <vt:lpstr>MPC via Player Emulation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3PC ⇒ MPC</vt:lpstr>
      <vt:lpstr>MPC via Player Emulation</vt:lpstr>
      <vt:lpstr>MPC via Player Emulation</vt:lpstr>
      <vt:lpstr>MPC via Player Emulation</vt:lpstr>
      <vt:lpstr>MPC via Player Emulation</vt:lpstr>
      <vt:lpstr>Comparison with [HM00]</vt:lpstr>
      <vt:lpstr>Efficient MPC via Player Emulation</vt:lpstr>
      <vt:lpstr>Efficient MPC via Player Emulation</vt:lpstr>
      <vt:lpstr>3-Party Protocols</vt:lpstr>
      <vt:lpstr>Efficient MPC via Player Emulation</vt:lpstr>
      <vt:lpstr>Majority from Majorities</vt:lpstr>
      <vt:lpstr>Active Security</vt:lpstr>
      <vt:lpstr>Summary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rothblum</dc:creator>
  <cp:lastModifiedBy>Microsoft account</cp:lastModifiedBy>
  <cp:revision>204</cp:revision>
  <dcterms:created xsi:type="dcterms:W3CDTF">2006-08-16T00:00:00Z</dcterms:created>
  <dcterms:modified xsi:type="dcterms:W3CDTF">2015-06-12T17:55:59Z</dcterms:modified>
</cp:coreProperties>
</file>