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7" r:id="rId2"/>
    <p:sldId id="617" r:id="rId3"/>
    <p:sldId id="620" r:id="rId4"/>
    <p:sldId id="624" r:id="rId5"/>
    <p:sldId id="662" r:id="rId6"/>
    <p:sldId id="625" r:id="rId7"/>
    <p:sldId id="630" r:id="rId8"/>
    <p:sldId id="629" r:id="rId9"/>
    <p:sldId id="627" r:id="rId10"/>
    <p:sldId id="661" r:id="rId11"/>
    <p:sldId id="622" r:id="rId12"/>
    <p:sldId id="635" r:id="rId13"/>
    <p:sldId id="668" r:id="rId14"/>
    <p:sldId id="669" r:id="rId15"/>
    <p:sldId id="639" r:id="rId16"/>
    <p:sldId id="644" r:id="rId17"/>
    <p:sldId id="648" r:id="rId18"/>
    <p:sldId id="650" r:id="rId19"/>
    <p:sldId id="657" r:id="rId20"/>
    <p:sldId id="651" r:id="rId21"/>
    <p:sldId id="659" r:id="rId22"/>
    <p:sldId id="660" r:id="rId23"/>
    <p:sldId id="654" r:id="rId24"/>
    <p:sldId id="663" r:id="rId25"/>
    <p:sldId id="664" r:id="rId26"/>
    <p:sldId id="665" r:id="rId27"/>
    <p:sldId id="666" r:id="rId28"/>
    <p:sldId id="667" r:id="rId29"/>
    <p:sldId id="67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1FF"/>
    <a:srgbClr val="1BFF4C"/>
    <a:srgbClr val="3333FF"/>
    <a:srgbClr val="0208EE"/>
    <a:srgbClr val="2E9F3E"/>
    <a:srgbClr val="6600CC"/>
    <a:srgbClr val="FFFF99"/>
    <a:srgbClr val="007033"/>
    <a:srgbClr val="CCFF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48" autoAdjust="0"/>
    <p:restoredTop sz="92904" autoAdjust="0"/>
  </p:normalViewPr>
  <p:slideViewPr>
    <p:cSldViewPr>
      <p:cViewPr varScale="1">
        <p:scale>
          <a:sx n="161" d="100"/>
          <a:sy n="161" d="100"/>
        </p:scale>
        <p:origin x="-120" y="-4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C07D6-46B3-4DD2-ACBF-CB3FB2438EEA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04481-59B6-4DDE-AA34-384744033C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85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752728-8949-4FB0-A2CF-22B26A2BEF3E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E2FF9-4A46-4110-9BD0-ECD7A5C229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5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D0AB2-6E98-493F-BA49-16FE67CDE06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CECE7-FD96-42E6-824A-7E1EAD822E7C}" type="slidenum">
              <a:rPr lang="en-US"/>
              <a:pPr/>
              <a:t>4</a:t>
            </a:fld>
            <a:endParaRPr lang="en-US"/>
          </a:p>
        </p:txBody>
      </p:sp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CECE7-FD96-42E6-824A-7E1EAD822E7C}" type="slidenum">
              <a:rPr lang="en-US"/>
              <a:pPr/>
              <a:t>6</a:t>
            </a:fld>
            <a:endParaRPr lang="en-US"/>
          </a:p>
        </p:txBody>
      </p:sp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E2FF9-4A46-4110-9BD0-ECD7A5C229E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79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E2FF9-4A46-4110-9BD0-ECD7A5C229E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79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E2FF9-4A46-4110-9BD0-ECD7A5C229E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79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E2FF9-4A46-4110-9BD0-ECD7A5C229E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79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4472-511E-4EF0-83F9-5E3037603331}" type="datetimeFigureOut">
              <a:rPr lang="en-US" smtClean="0"/>
              <a:pPr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96AEF-BCB7-4998-9B17-3FB1050C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035175"/>
            <a:ext cx="7543800" cy="1470025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Obfuscation of Probabilistic Circuits </a:t>
            </a:r>
            <a:endParaRPr lang="en-US" sz="54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38600"/>
            <a:ext cx="8001000" cy="2438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Ran Canetti, </a:t>
            </a:r>
            <a:r>
              <a:rPr lang="en-US" b="1" dirty="0">
                <a:solidFill>
                  <a:srgbClr val="FF0000"/>
                </a:solidFill>
              </a:rPr>
              <a:t>Huijia Lin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</a:p>
          <a:p>
            <a:r>
              <a:rPr lang="en-US" b="1" dirty="0">
                <a:solidFill>
                  <a:srgbClr val="0000FF"/>
                </a:solidFill>
              </a:rPr>
              <a:t>Stefano </a:t>
            </a:r>
            <a:r>
              <a:rPr lang="en-US" b="1" dirty="0" err="1">
                <a:solidFill>
                  <a:srgbClr val="0000FF"/>
                </a:solidFill>
              </a:rPr>
              <a:t>Tessaro</a:t>
            </a:r>
            <a:r>
              <a:rPr lang="en-US" b="1" dirty="0">
                <a:solidFill>
                  <a:srgbClr val="0000FF"/>
                </a:solidFill>
              </a:rPr>
              <a:t>, </a:t>
            </a:r>
            <a:r>
              <a:rPr lang="en-US" b="1" dirty="0" err="1">
                <a:solidFill>
                  <a:srgbClr val="0000FF"/>
                </a:solidFill>
              </a:rPr>
              <a:t>Vinod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Vaikuntanathan</a:t>
            </a: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 algn="l">
              <a:lnSpc>
                <a:spcPct val="80000"/>
              </a:lnSpc>
            </a:pPr>
            <a:endParaRPr lang="en-US" sz="2400" b="1" dirty="0" smtClean="0"/>
          </a:p>
          <a:p>
            <a:pPr algn="l">
              <a:lnSpc>
                <a:spcPct val="80000"/>
              </a:lnSpc>
            </a:pPr>
            <a:endParaRPr lang="en-US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X-</a:t>
            </a:r>
            <a:r>
              <a:rPr lang="en-US" dirty="0" err="1" smtClean="0"/>
              <a:t>indistinguishability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438400"/>
            <a:ext cx="0" cy="2590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914400" y="2438400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(P, Q, z) </a:t>
            </a:r>
            <a:r>
              <a:rPr lang="en-US" altLang="zh-CN" sz="2800" dirty="0" smtClean="0">
                <a:latin typeface="+mn-lt"/>
                <a:ea typeface="ＭＳ ゴシック"/>
                <a:cs typeface="ＭＳ ゴシック"/>
                <a:sym typeface="Wingdings"/>
              </a:rPr>
              <a:t> D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4953000" y="2448580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(P, Q, z) </a:t>
            </a:r>
            <a:r>
              <a:rPr lang="en-US" altLang="zh-CN" sz="2800" dirty="0" smtClean="0">
                <a:latin typeface="+mn-lt"/>
                <a:ea typeface="ＭＳ ゴシック"/>
                <a:cs typeface="ＭＳ ゴシック"/>
                <a:sym typeface="Wingdings"/>
              </a:rPr>
              <a:t> D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pic>
        <p:nvPicPr>
          <p:cNvPr id="9" name="Picture 12" descr="j013903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3505200"/>
            <a:ext cx="903094" cy="1143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12" descr="j013903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505200"/>
            <a:ext cx="903094" cy="1143000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16" name="Straight Arrow Connector 15"/>
          <p:cNvCxnSpPr/>
          <p:nvPr/>
        </p:nvCxnSpPr>
        <p:spPr>
          <a:xfrm>
            <a:off x="2209800" y="4582180"/>
            <a:ext cx="9875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3400" y="427738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i="1" dirty="0">
                <a:solidFill>
                  <a:srgbClr val="0208EE"/>
                </a:solidFill>
                <a:latin typeface="+mn-lt"/>
              </a:rPr>
              <a:t>y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 = </a:t>
            </a:r>
            <a:r>
              <a:rPr lang="en-US" sz="2800" b="1" i="1" dirty="0" smtClean="0">
                <a:solidFill>
                  <a:srgbClr val="0208EE"/>
                </a:solidFill>
                <a:latin typeface="+mn-lt"/>
              </a:rPr>
              <a:t>P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(x)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324600" y="4582180"/>
            <a:ext cx="9875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4648200" y="427738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i="1" dirty="0">
                <a:solidFill>
                  <a:srgbClr val="0208EE"/>
                </a:solidFill>
                <a:latin typeface="+mn-lt"/>
              </a:rPr>
              <a:t>y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 = </a:t>
            </a:r>
            <a:r>
              <a:rPr lang="en-US" sz="2800" b="1" i="1" dirty="0" smtClean="0">
                <a:solidFill>
                  <a:srgbClr val="0208EE"/>
                </a:solidFill>
                <a:latin typeface="+mn-lt"/>
              </a:rPr>
              <a:t>Q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(x)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19600" y="3200400"/>
            <a:ext cx="5678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≈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609600" y="5522893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3333FF"/>
                </a:solidFill>
                <a:sym typeface="Wingdings"/>
              </a:rPr>
              <a:t>X-</a:t>
            </a:r>
            <a:r>
              <a:rPr lang="en-US" sz="2800" b="1" dirty="0" err="1" smtClean="0">
                <a:solidFill>
                  <a:srgbClr val="3333FF"/>
                </a:solidFill>
                <a:sym typeface="Wingdings"/>
              </a:rPr>
              <a:t>piO</a:t>
            </a:r>
            <a:r>
              <a:rPr lang="en-US" sz="2800" dirty="0" smtClean="0">
                <a:solidFill>
                  <a:srgbClr val="3333FF"/>
                </a:solidFill>
                <a:sym typeface="Wingdings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+mn-lt"/>
                <a:sym typeface="Wingdings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+mn-lt"/>
                <a:sym typeface="Wingdings"/>
              </a:rPr>
              <a:t>∀such sampler D,    </a:t>
            </a:r>
          </a:p>
          <a:p>
            <a:pPr eaLnBrk="1" hangingPunct="1"/>
            <a:r>
              <a:rPr lang="en-US" sz="2800" b="1" dirty="0">
                <a:solidFill>
                  <a:srgbClr val="000000"/>
                </a:solidFill>
                <a:latin typeface="+mn-lt"/>
                <a:sym typeface="Wingdings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  <a:sym typeface="Wingdings"/>
              </a:rPr>
              <a:t>                {P, Q, </a:t>
            </a:r>
            <a:r>
              <a:rPr lang="en-US" sz="2800" b="1" dirty="0" err="1" smtClean="0">
                <a:solidFill>
                  <a:srgbClr val="000000"/>
                </a:solidFill>
                <a:latin typeface="+mn-lt"/>
                <a:sym typeface="Wingdings"/>
              </a:rPr>
              <a:t>piO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  <a:sym typeface="Wingdings"/>
              </a:rPr>
              <a:t>(</a:t>
            </a: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  <a:sym typeface="Wingdings"/>
              </a:rPr>
              <a:t>P), z}    </a:t>
            </a: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</a:rPr>
              <a:t>≈    {P, Q, </a:t>
            </a:r>
            <a:r>
              <a:rPr lang="en-US" sz="2800" b="1" dirty="0" err="1" smtClean="0">
                <a:solidFill>
                  <a:srgbClr val="000000"/>
                </a:solidFill>
                <a:latin typeface="Calibri"/>
                <a:cs typeface="Calibri"/>
              </a:rPr>
              <a:t>piO</a:t>
            </a: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</a:rPr>
              <a:t>(Q), z}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  <a:sym typeface="Wingdings"/>
              </a:rPr>
              <a:t>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524000" y="3200400"/>
            <a:ext cx="5711952" cy="523220"/>
            <a:chOff x="1524000" y="3743980"/>
            <a:chExt cx="5711952" cy="523220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133600" y="4048780"/>
              <a:ext cx="987552" cy="0"/>
            </a:xfrm>
            <a:prstGeom prst="straightConnector1">
              <a:avLst/>
            </a:prstGeom>
            <a:ln>
              <a:headEnd type="arrow" w="med" len="med"/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1"/>
            <p:cNvSpPr txBox="1">
              <a:spLocks noChangeArrowheads="1"/>
            </p:cNvSpPr>
            <p:nvPr/>
          </p:nvSpPr>
          <p:spPr bwMode="auto">
            <a:xfrm>
              <a:off x="1524000" y="3743980"/>
              <a:ext cx="6096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 sz="2800" dirty="0">
                  <a:latin typeface="+mn-lt"/>
                  <a:ea typeface="ＭＳ ゴシック"/>
                  <a:cs typeface="ＭＳ ゴシック"/>
                </a:rPr>
                <a:t>x</a:t>
              </a:r>
              <a:endParaRPr lang="en-US" sz="2800" i="1" dirty="0">
                <a:solidFill>
                  <a:srgbClr val="0208EE"/>
                </a:solidFill>
                <a:latin typeface="+mn-lt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6248400" y="4048780"/>
              <a:ext cx="987552" cy="0"/>
            </a:xfrm>
            <a:prstGeom prst="straightConnector1">
              <a:avLst/>
            </a:prstGeom>
            <a:ln>
              <a:headEnd type="arrow" w="med" len="med"/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1"/>
            <p:cNvSpPr txBox="1">
              <a:spLocks noChangeArrowheads="1"/>
            </p:cNvSpPr>
            <p:nvPr/>
          </p:nvSpPr>
          <p:spPr bwMode="auto">
            <a:xfrm>
              <a:off x="5638800" y="3743980"/>
              <a:ext cx="6096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 sz="2800" dirty="0">
                  <a:latin typeface="+mn-lt"/>
                  <a:ea typeface="ＭＳ ゴシック"/>
                  <a:cs typeface="ＭＳ ゴシック"/>
                </a:rPr>
                <a:t>x</a:t>
              </a:r>
              <a:endParaRPr lang="en-US" sz="2800" i="1" dirty="0">
                <a:solidFill>
                  <a:srgbClr val="0208EE"/>
                </a:solidFill>
                <a:latin typeface="+mn-lt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33400" y="3743980"/>
            <a:ext cx="6781800" cy="523220"/>
            <a:chOff x="454152" y="3200400"/>
            <a:chExt cx="6781800" cy="523220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2133600" y="3505200"/>
              <a:ext cx="98755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1"/>
            <p:cNvSpPr txBox="1">
              <a:spLocks noChangeArrowheads="1"/>
            </p:cNvSpPr>
            <p:nvPr/>
          </p:nvSpPr>
          <p:spPr bwMode="auto">
            <a:xfrm>
              <a:off x="454152" y="3200400"/>
              <a:ext cx="1600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 sz="2800" dirty="0" smtClean="0">
                  <a:latin typeface="+mn-lt"/>
                  <a:ea typeface="ＭＳ ゴシック"/>
                  <a:cs typeface="ＭＳ ゴシック"/>
                </a:rPr>
                <a:t>(P,Q, z)</a:t>
              </a:r>
              <a:endParaRPr lang="en-US" sz="2800" i="1" dirty="0">
                <a:solidFill>
                  <a:srgbClr val="0208EE"/>
                </a:solidFill>
                <a:latin typeface="+mn-lt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248400" y="3505200"/>
              <a:ext cx="98755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1"/>
            <p:cNvSpPr txBox="1">
              <a:spLocks noChangeArrowheads="1"/>
            </p:cNvSpPr>
            <p:nvPr/>
          </p:nvSpPr>
          <p:spPr bwMode="auto">
            <a:xfrm>
              <a:off x="4572000" y="3200400"/>
              <a:ext cx="1600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 sz="2800" dirty="0" smtClean="0">
                  <a:latin typeface="+mn-lt"/>
                  <a:ea typeface="ＭＳ ゴシック"/>
                  <a:cs typeface="ＭＳ ゴシック"/>
                </a:rPr>
                <a:t>(P,Q, z)</a:t>
              </a:r>
              <a:endParaRPr lang="en-US" sz="2800" i="1" dirty="0">
                <a:solidFill>
                  <a:srgbClr val="0208EE"/>
                </a:solidFill>
                <a:latin typeface="+mn-lt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1447800" y="4876800"/>
            <a:ext cx="883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negl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/ </a:t>
            </a:r>
            <a:r>
              <a:rPr lang="en-US" sz="2800" b="1" dirty="0" smtClean="0">
                <a:solidFill>
                  <a:srgbClr val="FF0000"/>
                </a:solidFill>
              </a:rPr>
              <a:t>X)-</a:t>
            </a:r>
            <a:r>
              <a:rPr lang="en-US" sz="2800" b="1" dirty="0" err="1" smtClean="0">
                <a:solidFill>
                  <a:srgbClr val="FF0000"/>
                </a:solidFill>
              </a:rPr>
              <a:t>indist</a:t>
            </a:r>
            <a:r>
              <a:rPr lang="en-US" sz="2800" dirty="0" smtClean="0">
                <a:solidFill>
                  <a:srgbClr val="FF0000"/>
                </a:solidFill>
              </a:rPr>
              <a:t> 	(</a:t>
            </a:r>
            <a:r>
              <a:rPr lang="en-US" sz="2800" dirty="0">
                <a:solidFill>
                  <a:srgbClr val="FF0000"/>
                </a:solidFill>
              </a:rPr>
              <a:t>X = # of inputs)</a:t>
            </a:r>
            <a:endParaRPr lang="en-US" sz="2800" dirty="0">
              <a:solidFill>
                <a:srgbClr val="FF0000"/>
              </a:solidFill>
              <a:sym typeface="Wingdings"/>
            </a:endParaRPr>
          </a:p>
        </p:txBody>
      </p:sp>
      <p:cxnSp>
        <p:nvCxnSpPr>
          <p:cNvPr id="40" name="Curved Connector 39"/>
          <p:cNvCxnSpPr/>
          <p:nvPr/>
        </p:nvCxnSpPr>
        <p:spPr>
          <a:xfrm>
            <a:off x="914400" y="2057400"/>
            <a:ext cx="1981200" cy="1371601"/>
          </a:xfrm>
          <a:prstGeom prst="curvedConnector3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>
            <a:off x="990600" y="2057400"/>
            <a:ext cx="5486400" cy="1295400"/>
          </a:xfrm>
          <a:prstGeom prst="curvedConnector3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-2895600" y="1524000"/>
            <a:ext cx="883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Statically-chosen</a:t>
            </a:r>
            <a:endParaRPr lang="en-US" sz="2800" dirty="0">
              <a:solidFill>
                <a:srgbClr val="FF0000"/>
              </a:solidFill>
              <a:sym typeface="Wingdings"/>
            </a:endParaRPr>
          </a:p>
        </p:txBody>
      </p:sp>
      <p:sp>
        <p:nvSpPr>
          <p:cNvPr id="44" name="TextBox 1"/>
          <p:cNvSpPr txBox="1">
            <a:spLocks noChangeArrowheads="1"/>
          </p:cNvSpPr>
          <p:nvPr/>
        </p:nvSpPr>
        <p:spPr bwMode="auto">
          <a:xfrm>
            <a:off x="838200" y="1066800"/>
            <a:ext cx="792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A sampler (P, Q, z)</a:t>
            </a:r>
            <a:r>
              <a:rPr lang="en-US" altLang="zh-CN" sz="2800" dirty="0" smtClean="0">
                <a:latin typeface="+mn-lt"/>
                <a:ea typeface="ＭＳ ゴシック"/>
                <a:cs typeface="ＭＳ ゴシック"/>
                <a:sym typeface="Wingdings"/>
              </a:rPr>
              <a:t>D is X-IND, if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 rot="512990">
            <a:off x="5986126" y="4990016"/>
            <a:ext cx="2605471" cy="76686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Gap is “Tight”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53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9" grpId="1"/>
      <p:bldP spid="4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Variants of </a:t>
            </a:r>
            <a:r>
              <a:rPr lang="en-US" dirty="0" err="1" smtClean="0"/>
              <a:t>pIO</a:t>
            </a:r>
            <a:endParaRPr lang="en-US" dirty="0"/>
          </a:p>
        </p:txBody>
      </p:sp>
      <p:pic>
        <p:nvPicPr>
          <p:cNvPr id="5" name="Picture 4" descr="Screen Shot 2015-03-23 at 9.40.45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85" b="8796"/>
          <a:stretch/>
        </p:blipFill>
        <p:spPr>
          <a:xfrm>
            <a:off x="1447800" y="1600200"/>
            <a:ext cx="6477000" cy="4703336"/>
          </a:xfrm>
          <a:prstGeom prst="rect">
            <a:avLst/>
          </a:prstGeom>
        </p:spPr>
      </p:pic>
      <p:sp>
        <p:nvSpPr>
          <p:cNvPr id="6" name="Oval 45"/>
          <p:cNvSpPr>
            <a:spLocks noChangeArrowheads="1"/>
          </p:cNvSpPr>
          <p:nvPr/>
        </p:nvSpPr>
        <p:spPr bwMode="auto">
          <a:xfrm flipH="1">
            <a:off x="4343400" y="3733800"/>
            <a:ext cx="2903106" cy="2971800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20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562600" y="487680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447800" y="488077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Sub-</a:t>
            </a:r>
            <a:r>
              <a:rPr lang="en-US" dirty="0" err="1" smtClean="0"/>
              <a:t>exp</a:t>
            </a:r>
            <a:r>
              <a:rPr lang="en-US" dirty="0" smtClean="0"/>
              <a:t> IO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dirty="0" err="1" smtClean="0"/>
              <a:t>pIO</a:t>
            </a:r>
            <a:r>
              <a:rPr lang="en-US" dirty="0" smtClean="0"/>
              <a:t> *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971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/>
              <a:t>Thought experiment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5172895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pIO</a:t>
            </a:r>
            <a:r>
              <a:rPr lang="en-US" sz="3200" dirty="0" smtClean="0"/>
              <a:t>(P)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943600" y="5176865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pIO</a:t>
            </a:r>
            <a:r>
              <a:rPr lang="en-US" sz="3200" dirty="0" smtClean="0"/>
              <a:t>(</a:t>
            </a:r>
            <a:r>
              <a:rPr lang="en-US" sz="3200" dirty="0"/>
              <a:t>Q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385560" y="5033170"/>
            <a:ext cx="491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≈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533400" y="396240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800">
                <a:ea typeface="ＭＳ ゴシック"/>
                <a:cs typeface="ＭＳ ゴシック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dirty="0" smtClean="0">
                <a:sym typeface="Wingdings"/>
              </a:rPr>
              <a:t>P, Q </a:t>
            </a:r>
            <a:r>
              <a:rPr lang="en-US" altLang="zh-CN" dirty="0" smtClean="0">
                <a:sym typeface="Wingdings"/>
              </a:rPr>
              <a:t>have only a single </a:t>
            </a:r>
            <a:r>
              <a:rPr lang="en-US" altLang="zh-CN" dirty="0" smtClean="0">
                <a:sym typeface="Wingdings"/>
              </a:rPr>
              <a:t>input </a:t>
            </a:r>
            <a:r>
              <a:rPr lang="en-US" altLang="zh-CN" dirty="0" smtClean="0">
                <a:sym typeface="Wingdings"/>
              </a:rPr>
              <a:t>AND </a:t>
            </a:r>
            <a:r>
              <a:rPr lang="en-US" altLang="zh-CN" dirty="0" smtClean="0">
                <a:sym typeface="Wingdings"/>
              </a:rPr>
              <a:t>P(</a:t>
            </a:r>
            <a:r>
              <a:rPr lang="en-US" altLang="zh-CN" dirty="0">
                <a:sym typeface="Wingdings"/>
              </a:rPr>
              <a:t>x)</a:t>
            </a:r>
            <a:r>
              <a:rPr lang="en-US" dirty="0"/>
              <a:t> ≈ Q(x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57200" y="1686580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u="sng" dirty="0" err="1" smtClean="0">
                <a:latin typeface="+mn-lt"/>
                <a:ea typeface="ＭＳ ゴシック"/>
                <a:cs typeface="ＭＳ ゴシック"/>
              </a:rPr>
              <a:t>pIO</a:t>
            </a:r>
            <a:r>
              <a:rPr lang="en-US" altLang="zh-CN" sz="2800" u="sng" dirty="0" smtClean="0">
                <a:latin typeface="+mn-lt"/>
                <a:ea typeface="ＭＳ ゴシック"/>
                <a:cs typeface="ＭＳ ゴシック"/>
              </a:rPr>
              <a:t>(P)</a:t>
            </a:r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:</a:t>
            </a:r>
            <a:endParaRPr lang="en-US" sz="2800" i="1" dirty="0">
              <a:solidFill>
                <a:srgbClr val="0208EE"/>
              </a:solidFill>
              <a:latin typeface="Calibri"/>
              <a:cs typeface="Calibri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1600200" y="167640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800">
                <a:ea typeface="ＭＳ ゴシック"/>
                <a:cs typeface="ＭＳ ゴシック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rgbClr val="3333FF"/>
                </a:solidFill>
              </a:rPr>
              <a:t>De-</a:t>
            </a:r>
            <a:r>
              <a:rPr lang="en-US" altLang="zh-CN" dirty="0" smtClean="0">
                <a:solidFill>
                  <a:srgbClr val="3333FF"/>
                </a:solidFill>
              </a:rPr>
              <a:t>randomize</a:t>
            </a:r>
            <a:r>
              <a:rPr lang="en-US" altLang="zh-CN" dirty="0" smtClean="0"/>
              <a:t> P to </a:t>
            </a:r>
            <a:r>
              <a:rPr lang="en-US" altLang="zh-CN" dirty="0" smtClean="0">
                <a:solidFill>
                  <a:srgbClr val="FF0000"/>
                </a:solidFill>
              </a:rPr>
              <a:t>de-</a:t>
            </a:r>
            <a:r>
              <a:rPr lang="en-US" altLang="zh-CN" dirty="0" err="1" smtClean="0">
                <a:solidFill>
                  <a:srgbClr val="FF0000"/>
                </a:solidFill>
              </a:rPr>
              <a:t>P</a:t>
            </a:r>
            <a:r>
              <a:rPr lang="en-US" altLang="zh-CN" baseline="30000" dirty="0" err="1" smtClean="0">
                <a:solidFill>
                  <a:srgbClr val="FF0000"/>
                </a:solidFill>
              </a:rPr>
              <a:t>k</a:t>
            </a:r>
            <a:r>
              <a:rPr lang="en-US" altLang="zh-CN" dirty="0" smtClean="0">
                <a:solidFill>
                  <a:srgbClr val="FF0000"/>
                </a:solidFill>
              </a:rPr>
              <a:t>(x) </a:t>
            </a:r>
            <a:r>
              <a:rPr lang="en-US" altLang="zh-CN" dirty="0" smtClean="0"/>
              <a:t>= P(x; PPRF(k, x))</a:t>
            </a:r>
            <a:endParaRPr lang="en-US" dirty="0"/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1600200" y="214378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800">
                <a:ea typeface="ＭＳ ゴシック"/>
                <a:cs typeface="ＭＳ ゴシック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dirty="0" smtClean="0">
                <a:solidFill>
                  <a:srgbClr val="3333FF"/>
                </a:solidFill>
              </a:rPr>
              <a:t>IO obfuscate </a:t>
            </a:r>
            <a:r>
              <a:rPr lang="en-US" altLang="zh-CN" dirty="0" err="1" smtClean="0"/>
              <a:t>iO</a:t>
            </a:r>
            <a:r>
              <a:rPr lang="en-US" altLang="zh-CN" dirty="0" smtClean="0"/>
              <a:t>(de-</a:t>
            </a:r>
            <a:r>
              <a:rPr lang="en-US" altLang="zh-CN" dirty="0" err="1" smtClean="0"/>
              <a:t>P</a:t>
            </a:r>
            <a:r>
              <a:rPr lang="en-US" altLang="zh-CN" baseline="30000" dirty="0" err="1" smtClean="0"/>
              <a:t>k</a:t>
            </a:r>
            <a:r>
              <a:rPr lang="en-US" altLang="zh-CN" dirty="0" smtClean="0"/>
              <a:t>)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295400" y="4876800"/>
            <a:ext cx="6629400" cy="1219200"/>
            <a:chOff x="1295400" y="3657600"/>
            <a:chExt cx="6629400" cy="1219200"/>
          </a:xfrm>
        </p:grpSpPr>
        <p:sp>
          <p:nvSpPr>
            <p:cNvPr id="31" name="Rectangle 30"/>
            <p:cNvSpPr/>
            <p:nvPr/>
          </p:nvSpPr>
          <p:spPr>
            <a:xfrm>
              <a:off x="5562600" y="365760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447800" y="366157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295400" y="3957665"/>
              <a:ext cx="2438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IO</a:t>
              </a:r>
              <a:r>
                <a:rPr lang="en-US" sz="3200" dirty="0" smtClean="0"/>
                <a:t>(de-</a:t>
              </a:r>
              <a:r>
                <a:rPr lang="en-US" sz="3200" dirty="0" err="1" smtClean="0"/>
                <a:t>P</a:t>
              </a:r>
              <a:r>
                <a:rPr lang="en-US" sz="3200" baseline="30000" dirty="0" err="1" smtClean="0"/>
                <a:t>k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10200" y="3962400"/>
              <a:ext cx="2514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IO</a:t>
              </a:r>
              <a:r>
                <a:rPr lang="en-US" sz="3200" dirty="0" smtClean="0"/>
                <a:t>(de-</a:t>
              </a:r>
              <a:r>
                <a:rPr lang="en-US" sz="3200" dirty="0" err="1" smtClean="0"/>
                <a:t>Q</a:t>
              </a:r>
              <a:r>
                <a:rPr lang="en-US" sz="3200" baseline="30000" dirty="0" err="1" smtClean="0"/>
                <a:t>k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85560" y="3813970"/>
              <a:ext cx="49124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0000"/>
                  </a:solidFill>
                </a:rPr>
                <a:t>≈</a:t>
              </a:r>
              <a:endParaRPr lang="en-US" sz="4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1480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" grpId="0"/>
      <p:bldP spid="11" grpId="0"/>
      <p:bldP spid="17" grpId="0"/>
      <p:bldP spid="18" grpId="0"/>
      <p:bldP spid="18" grpId="1"/>
      <p:bldP spid="25" grpId="0"/>
      <p:bldP spid="26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62600" y="144780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447800" y="145177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1747865"/>
            <a:ext cx="2438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</a:t>
            </a:r>
            <a:r>
              <a:rPr lang="en-US" sz="3200" b="1" dirty="0" err="1" smtClean="0"/>
              <a:t>O</a:t>
            </a:r>
            <a:r>
              <a:rPr lang="en-US" sz="3200" dirty="0" smtClean="0"/>
              <a:t>(de-</a:t>
            </a:r>
            <a:r>
              <a:rPr lang="en-US" sz="3200" dirty="0" err="1" smtClean="0"/>
              <a:t>P</a:t>
            </a:r>
            <a:r>
              <a:rPr lang="en-US" sz="3200" baseline="30000" dirty="0" err="1" smtClean="0"/>
              <a:t>k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410200" y="1752600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</a:t>
            </a:r>
            <a:r>
              <a:rPr lang="en-US" sz="3200" b="1" dirty="0" err="1" smtClean="0"/>
              <a:t>O</a:t>
            </a:r>
            <a:r>
              <a:rPr lang="en-US" sz="3200" dirty="0" smtClean="0"/>
              <a:t>(de-</a:t>
            </a:r>
            <a:r>
              <a:rPr lang="en-US" sz="3200" dirty="0" err="1" smtClean="0"/>
              <a:t>Q</a:t>
            </a:r>
            <a:r>
              <a:rPr lang="en-US" sz="3200" baseline="30000" dirty="0" err="1" smtClean="0"/>
              <a:t>k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pIO</a:t>
            </a:r>
            <a:r>
              <a:rPr lang="en-US" dirty="0" smtClean="0"/>
              <a:t> </a:t>
            </a:r>
            <a:r>
              <a:rPr lang="en-US" dirty="0" smtClean="0"/>
              <a:t>for single-input </a:t>
            </a:r>
            <a:r>
              <a:rPr lang="en-US" dirty="0" err="1" smtClean="0"/>
              <a:t>prog’s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2209800"/>
            <a:ext cx="7772400" cy="2053430"/>
            <a:chOff x="152400" y="2209800"/>
            <a:chExt cx="7772400" cy="2053430"/>
          </a:xfrm>
        </p:grpSpPr>
        <p:sp>
          <p:nvSpPr>
            <p:cNvPr id="24" name="Rectangle 23"/>
            <p:cNvSpPr/>
            <p:nvPr/>
          </p:nvSpPr>
          <p:spPr>
            <a:xfrm>
              <a:off x="5562600" y="304403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447800" y="304800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7200" y="3344095"/>
              <a:ext cx="4114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/>
                <a:t>i</a:t>
              </a:r>
              <a:r>
                <a:rPr lang="en-US" sz="3200" b="1" dirty="0" err="1" smtClean="0"/>
                <a:t>O</a:t>
              </a:r>
              <a:r>
                <a:rPr lang="en-US" sz="3200" dirty="0" smtClean="0"/>
                <a:t>(de-</a:t>
              </a:r>
              <a:r>
                <a:rPr lang="en-US" sz="3200" dirty="0" err="1" smtClean="0"/>
                <a:t>P</a:t>
              </a:r>
              <a:r>
                <a:rPr lang="en-US" sz="3200" baseline="30000" dirty="0" err="1" smtClean="0"/>
                <a:t>k</a:t>
              </a:r>
              <a:r>
                <a:rPr lang="en-US" sz="3200" dirty="0" smtClean="0"/>
                <a:t>(x))</a:t>
              </a:r>
              <a:endParaRPr lang="en-US" sz="3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348830"/>
              <a:ext cx="2514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/>
                <a:t>i</a:t>
              </a:r>
              <a:r>
                <a:rPr lang="en-US" sz="3200" b="1" dirty="0" err="1" smtClean="0"/>
                <a:t>O</a:t>
              </a:r>
              <a:r>
                <a:rPr lang="en-US" sz="3200" dirty="0" smtClean="0"/>
                <a:t>(</a:t>
              </a:r>
              <a:r>
                <a:rPr lang="en-US" sz="3200" dirty="0"/>
                <a:t>de</a:t>
              </a:r>
              <a:r>
                <a:rPr lang="en-US" sz="3200" dirty="0" smtClean="0"/>
                <a:t>-</a:t>
              </a:r>
              <a:r>
                <a:rPr lang="en-US" sz="3200" dirty="0" err="1" smtClean="0"/>
                <a:t>Q</a:t>
              </a:r>
              <a:r>
                <a:rPr lang="en-US" sz="3200" baseline="30000" dirty="0" err="1" smtClean="0"/>
                <a:t>k</a:t>
              </a:r>
              <a:r>
                <a:rPr lang="en-US" sz="3200" dirty="0"/>
                <a:t>(x)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2" name="Circular Arrow 1"/>
            <p:cNvSpPr/>
            <p:nvPr/>
          </p:nvSpPr>
          <p:spPr bwMode="auto">
            <a:xfrm rot="5400000" flipV="1">
              <a:off x="533400" y="2362200"/>
              <a:ext cx="1447800" cy="1143000"/>
            </a:xfrm>
            <a:prstGeom prst="circularArrow">
              <a:avLst/>
            </a:prstGeom>
            <a:solidFill>
              <a:schemeClr val="accent1"/>
            </a:solidFill>
            <a:ln w="254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sz="2000" b="1" dirty="0" smtClean="0">
                <a:solidFill>
                  <a:srgbClr val="FF0000"/>
                </a:solidFill>
                <a:latin typeface="Calibri" charset="0"/>
                <a:ea typeface="ＭＳ Ｐゴシック" charset="-128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52400" y="2514600"/>
              <a:ext cx="847708" cy="5847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≈ </a:t>
              </a:r>
              <a:r>
                <a:rPr lang="en-US" sz="3200" dirty="0" err="1" smtClean="0">
                  <a:solidFill>
                    <a:srgbClr val="FF0000"/>
                  </a:solidFill>
                </a:rPr>
                <a:t>iO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2057400" y="4343400"/>
            <a:ext cx="769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800">
                <a:ea typeface="ＭＳ ゴシック"/>
                <a:cs typeface="ＭＳ ゴシック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d</a:t>
            </a:r>
            <a:r>
              <a:rPr lang="en-US" dirty="0" smtClean="0"/>
              <a:t>e-</a:t>
            </a:r>
            <a:r>
              <a:rPr lang="en-US" dirty="0" err="1"/>
              <a:t>P</a:t>
            </a:r>
            <a:r>
              <a:rPr lang="en-US" baseline="30000" dirty="0" err="1" smtClean="0"/>
              <a:t>k</a:t>
            </a:r>
            <a:r>
              <a:rPr lang="en-US" dirty="0"/>
              <a:t>(x)</a:t>
            </a:r>
            <a:r>
              <a:rPr lang="en-US" altLang="zh-CN" dirty="0" smtClean="0">
                <a:sym typeface="Wingdings"/>
              </a:rPr>
              <a:t>= P</a:t>
            </a:r>
            <a:r>
              <a:rPr lang="en-US" altLang="zh-CN" dirty="0" smtClean="0"/>
              <a:t>(</a:t>
            </a:r>
            <a:r>
              <a:rPr lang="en-US" altLang="zh-CN" dirty="0"/>
              <a:t>x; PPRF</a:t>
            </a:r>
            <a:r>
              <a:rPr lang="en-US" altLang="zh-CN" dirty="0" smtClean="0"/>
              <a:t>(k, </a:t>
            </a:r>
            <a:r>
              <a:rPr lang="en-US" altLang="zh-CN" dirty="0"/>
              <a:t>x)</a:t>
            </a:r>
            <a:r>
              <a:rPr lang="en-US" altLang="zh-CN" dirty="0" smtClean="0"/>
              <a:t>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6082" y="4038600"/>
            <a:ext cx="11277718" cy="2199620"/>
            <a:chOff x="76082" y="4038600"/>
            <a:chExt cx="11277718" cy="2199620"/>
          </a:xfrm>
        </p:grpSpPr>
        <p:sp>
          <p:nvSpPr>
            <p:cNvPr id="35" name="Rectangle 34"/>
            <p:cNvSpPr/>
            <p:nvPr/>
          </p:nvSpPr>
          <p:spPr>
            <a:xfrm>
              <a:off x="5548169" y="495300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433369" y="495697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395769" y="5257800"/>
              <a:ext cx="2514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/>
                <a:t>i</a:t>
              </a:r>
              <a:r>
                <a:rPr lang="en-US" sz="3200" b="1" dirty="0" err="1" smtClean="0"/>
                <a:t>O</a:t>
              </a:r>
              <a:r>
                <a:rPr lang="en-US" sz="3200" dirty="0" smtClean="0"/>
                <a:t>(</a:t>
              </a:r>
              <a:r>
                <a:rPr lang="en-US" sz="3200" dirty="0" err="1" smtClean="0"/>
                <a:t>y</a:t>
              </a:r>
              <a:r>
                <a:rPr lang="en-US" sz="3200" b="1" baseline="-25000" dirty="0" err="1" smtClean="0"/>
                <a:t>Q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38" name="TextBox 1"/>
            <p:cNvSpPr txBox="1">
              <a:spLocks noChangeArrowheads="1"/>
            </p:cNvSpPr>
            <p:nvPr/>
          </p:nvSpPr>
          <p:spPr bwMode="auto">
            <a:xfrm>
              <a:off x="3657600" y="5715000"/>
              <a:ext cx="7696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2800">
                  <a:ea typeface="ＭＳ ゴシック"/>
                  <a:cs typeface="ＭＳ ゴシック"/>
                </a:defRPr>
              </a:lvl1pPr>
              <a:lvl2pPr marL="742950" indent="-285750" eaLnBrk="0" hangingPunct="0">
                <a:defRPr sz="2400"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zh-CN" dirty="0" err="1" smtClean="0">
                  <a:sym typeface="Wingdings"/>
                </a:rPr>
                <a:t>y</a:t>
              </a:r>
              <a:r>
                <a:rPr lang="en-US" altLang="zh-CN" baseline="-25000" dirty="0" err="1">
                  <a:sym typeface="Wingdings"/>
                </a:rPr>
                <a:t>P</a:t>
              </a:r>
              <a:r>
                <a:rPr lang="en-US" altLang="zh-CN" dirty="0" smtClean="0">
                  <a:sym typeface="Wingdings"/>
                </a:rPr>
                <a:t> P</a:t>
              </a:r>
              <a:r>
                <a:rPr lang="en-US" altLang="zh-CN" dirty="0" smtClean="0"/>
                <a:t>(x) 	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7200" y="5282624"/>
              <a:ext cx="4114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/>
                <a:t>i</a:t>
              </a:r>
              <a:r>
                <a:rPr lang="en-US" sz="3200" b="1" dirty="0" err="1" smtClean="0"/>
                <a:t>O</a:t>
              </a:r>
              <a:r>
                <a:rPr lang="en-US" sz="3200" dirty="0" smtClean="0"/>
                <a:t>(</a:t>
              </a:r>
              <a:r>
                <a:rPr lang="en-US" sz="3200" dirty="0" err="1" smtClean="0"/>
                <a:t>y</a:t>
              </a:r>
              <a:r>
                <a:rPr lang="en-US" sz="3200" b="1" baseline="-25000" dirty="0" err="1" smtClean="0"/>
                <a:t>P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42" name="Circular Arrow 41"/>
            <p:cNvSpPr/>
            <p:nvPr/>
          </p:nvSpPr>
          <p:spPr bwMode="auto">
            <a:xfrm rot="5400000" flipV="1">
              <a:off x="533400" y="4191000"/>
              <a:ext cx="1447800" cy="1143000"/>
            </a:xfrm>
            <a:prstGeom prst="circularArrow">
              <a:avLst/>
            </a:prstGeom>
            <a:solidFill>
              <a:schemeClr val="accent1"/>
            </a:solidFill>
            <a:ln w="254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sz="2000" b="1" dirty="0" smtClean="0">
                <a:solidFill>
                  <a:srgbClr val="FF0000"/>
                </a:solidFill>
                <a:latin typeface="Calibri" charset="0"/>
                <a:ea typeface="ＭＳ Ｐゴシック" charset="-128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6082" y="4419600"/>
              <a:ext cx="1317188" cy="5847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≈ PPRF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4" name="Circular Arrow 43"/>
          <p:cNvSpPr/>
          <p:nvPr/>
        </p:nvSpPr>
        <p:spPr bwMode="auto">
          <a:xfrm flipV="1">
            <a:off x="3837565" y="5603455"/>
            <a:ext cx="1447800" cy="1143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030902"/>
              <a:gd name="adj5" fmla="val 125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34000" y="6096000"/>
            <a:ext cx="2727630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≈ Output-</a:t>
            </a:r>
            <a:r>
              <a:rPr lang="en-US" sz="3200" dirty="0" err="1" smtClean="0">
                <a:solidFill>
                  <a:srgbClr val="FF0000"/>
                </a:solidFill>
              </a:rPr>
              <a:t>Indist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7" name="Circular Arrow 46"/>
          <p:cNvSpPr/>
          <p:nvPr/>
        </p:nvSpPr>
        <p:spPr bwMode="auto">
          <a:xfrm rot="5400000" flipH="1">
            <a:off x="7086600" y="4114800"/>
            <a:ext cx="1447800" cy="1143000"/>
          </a:xfrm>
          <a:prstGeom prst="circularArrow">
            <a:avLst/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48482" y="4343400"/>
            <a:ext cx="1317188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≈ PPRF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9" name="Circular Arrow 48"/>
          <p:cNvSpPr/>
          <p:nvPr/>
        </p:nvSpPr>
        <p:spPr bwMode="auto">
          <a:xfrm rot="5400000" flipH="1">
            <a:off x="7064930" y="2209800"/>
            <a:ext cx="1447800" cy="1143000"/>
          </a:xfrm>
          <a:prstGeom prst="circularArrow">
            <a:avLst/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26812" y="2438400"/>
            <a:ext cx="847708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≈ </a:t>
            </a:r>
            <a:r>
              <a:rPr lang="en-US" sz="3200" dirty="0" err="1" smtClean="0">
                <a:solidFill>
                  <a:srgbClr val="FF0000"/>
                </a:solidFill>
              </a:rPr>
              <a:t>iO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03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62600" y="144780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447800" y="145177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1747865"/>
            <a:ext cx="2438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</a:t>
            </a:r>
            <a:r>
              <a:rPr lang="en-US" sz="3200" b="1" dirty="0" err="1" smtClean="0"/>
              <a:t>O</a:t>
            </a:r>
            <a:r>
              <a:rPr lang="en-US" sz="3200" dirty="0" smtClean="0"/>
              <a:t>(de-</a:t>
            </a:r>
            <a:r>
              <a:rPr lang="en-US" sz="3200" dirty="0" err="1" smtClean="0"/>
              <a:t>P</a:t>
            </a:r>
            <a:r>
              <a:rPr lang="en-US" sz="3200" baseline="30000" dirty="0" err="1" smtClean="0"/>
              <a:t>k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410200" y="1752600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</a:t>
            </a:r>
            <a:r>
              <a:rPr lang="en-US" sz="3200" b="1" dirty="0" err="1" smtClean="0"/>
              <a:t>O</a:t>
            </a:r>
            <a:r>
              <a:rPr lang="en-US" sz="3200" dirty="0" smtClean="0"/>
              <a:t>(de-</a:t>
            </a:r>
            <a:r>
              <a:rPr lang="en-US" sz="3200" dirty="0" err="1" smtClean="0"/>
              <a:t>Q</a:t>
            </a:r>
            <a:r>
              <a:rPr lang="en-US" sz="3200" baseline="30000" dirty="0" err="1" smtClean="0"/>
              <a:t>k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4385560" y="1604170"/>
            <a:ext cx="491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≈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57200" y="301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pIO</a:t>
            </a:r>
            <a:r>
              <a:rPr lang="en-US" dirty="0" smtClean="0"/>
              <a:t> </a:t>
            </a:r>
            <a:r>
              <a:rPr lang="en-US" dirty="0" smtClean="0"/>
              <a:t>for single-input </a:t>
            </a:r>
            <a:r>
              <a:rPr lang="en-US" dirty="0" err="1" smtClean="0"/>
              <a:t>prog’s</a:t>
            </a:r>
            <a:endParaRPr lang="en-US" dirty="0"/>
          </a:p>
        </p:txBody>
      </p:sp>
      <p:sp>
        <p:nvSpPr>
          <p:cNvPr id="46" name="U-Turn Arrow 45"/>
          <p:cNvSpPr/>
          <p:nvPr/>
        </p:nvSpPr>
        <p:spPr bwMode="auto">
          <a:xfrm rot="10800000" flipH="1">
            <a:off x="2362200" y="2667000"/>
            <a:ext cx="4724399" cy="22098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287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3249" y="2133600"/>
            <a:ext cx="838199" cy="4532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P</a:t>
            </a:r>
            <a:endParaRPr lang="en-US" sz="4800" dirty="0"/>
          </a:p>
        </p:txBody>
      </p:sp>
      <p:sp>
        <p:nvSpPr>
          <p:cNvPr id="7" name="Rectangle 6"/>
          <p:cNvSpPr/>
          <p:nvPr/>
        </p:nvSpPr>
        <p:spPr>
          <a:xfrm>
            <a:off x="1856249" y="2133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99249" y="2133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42249" y="2133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85249" y="2133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28249" y="2133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1249" y="2133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-Turn Arrow 15"/>
          <p:cNvSpPr/>
          <p:nvPr/>
        </p:nvSpPr>
        <p:spPr bwMode="auto">
          <a:xfrm rot="10800000" flipH="1">
            <a:off x="1246649" y="2590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7" name="U-Turn Arrow 16"/>
          <p:cNvSpPr/>
          <p:nvPr/>
        </p:nvSpPr>
        <p:spPr bwMode="auto">
          <a:xfrm rot="10800000" flipH="1">
            <a:off x="2389649" y="2590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8" name="U-Turn Arrow 17"/>
          <p:cNvSpPr/>
          <p:nvPr/>
        </p:nvSpPr>
        <p:spPr bwMode="auto">
          <a:xfrm rot="10800000" flipH="1">
            <a:off x="3532650" y="2590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9" name="U-Turn Arrow 18"/>
          <p:cNvSpPr/>
          <p:nvPr/>
        </p:nvSpPr>
        <p:spPr bwMode="auto">
          <a:xfrm rot="10800000" flipH="1">
            <a:off x="4751849" y="2590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20" name="U-Turn Arrow 19"/>
          <p:cNvSpPr/>
          <p:nvPr/>
        </p:nvSpPr>
        <p:spPr bwMode="auto">
          <a:xfrm rot="10800000" flipH="1">
            <a:off x="5894849" y="2590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21" name="U-Turn Arrow 20"/>
          <p:cNvSpPr/>
          <p:nvPr/>
        </p:nvSpPr>
        <p:spPr bwMode="auto">
          <a:xfrm rot="10800000" flipH="1">
            <a:off x="6934200" y="2590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44194" y="3276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030194" y="3276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173194" y="3276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316194" y="3276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59194" y="3276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602194" y="3276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-Turn Arrow 30"/>
          <p:cNvSpPr/>
          <p:nvPr/>
        </p:nvSpPr>
        <p:spPr bwMode="auto">
          <a:xfrm rot="10800000" flipH="1">
            <a:off x="1277594" y="3733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32" name="U-Turn Arrow 31"/>
          <p:cNvSpPr/>
          <p:nvPr/>
        </p:nvSpPr>
        <p:spPr bwMode="auto">
          <a:xfrm rot="10800000" flipH="1">
            <a:off x="2420594" y="3733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33" name="U-Turn Arrow 32"/>
          <p:cNvSpPr/>
          <p:nvPr/>
        </p:nvSpPr>
        <p:spPr bwMode="auto">
          <a:xfrm rot="10800000" flipH="1">
            <a:off x="3563595" y="3733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34" name="U-Turn Arrow 33"/>
          <p:cNvSpPr/>
          <p:nvPr/>
        </p:nvSpPr>
        <p:spPr bwMode="auto">
          <a:xfrm rot="10800000" flipH="1">
            <a:off x="4782794" y="3733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35" name="U-Turn Arrow 34"/>
          <p:cNvSpPr/>
          <p:nvPr/>
        </p:nvSpPr>
        <p:spPr bwMode="auto">
          <a:xfrm rot="10800000" flipH="1">
            <a:off x="5925794" y="3733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36" name="U-Turn Arrow 35"/>
          <p:cNvSpPr/>
          <p:nvPr/>
        </p:nvSpPr>
        <p:spPr bwMode="auto">
          <a:xfrm rot="10800000" flipH="1">
            <a:off x="6965145" y="3733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62001" y="4419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905001" y="4419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048001" y="4419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191001" y="4419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4001" y="4419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477001" y="4419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620001" y="4419600"/>
            <a:ext cx="838199" cy="4532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Q</a:t>
            </a:r>
            <a:endParaRPr lang="en-US" sz="4000" dirty="0"/>
          </a:p>
        </p:txBody>
      </p:sp>
      <p:sp>
        <p:nvSpPr>
          <p:cNvPr id="46" name="U-Turn Arrow 45"/>
          <p:cNvSpPr/>
          <p:nvPr/>
        </p:nvSpPr>
        <p:spPr bwMode="auto">
          <a:xfrm rot="10800000" flipH="1">
            <a:off x="1295401" y="4876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47" name="U-Turn Arrow 46"/>
          <p:cNvSpPr/>
          <p:nvPr/>
        </p:nvSpPr>
        <p:spPr bwMode="auto">
          <a:xfrm rot="10800000" flipH="1">
            <a:off x="2438401" y="4876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48" name="U-Turn Arrow 47"/>
          <p:cNvSpPr/>
          <p:nvPr/>
        </p:nvSpPr>
        <p:spPr bwMode="auto">
          <a:xfrm rot="10800000" flipH="1">
            <a:off x="3581402" y="4876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49" name="U-Turn Arrow 48"/>
          <p:cNvSpPr/>
          <p:nvPr/>
        </p:nvSpPr>
        <p:spPr bwMode="auto">
          <a:xfrm rot="10800000" flipH="1">
            <a:off x="4800601" y="4876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50" name="U-Turn Arrow 49"/>
          <p:cNvSpPr/>
          <p:nvPr/>
        </p:nvSpPr>
        <p:spPr bwMode="auto">
          <a:xfrm rot="10800000" flipH="1">
            <a:off x="5943601" y="4876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51" name="U-Turn Arrow 50"/>
          <p:cNvSpPr/>
          <p:nvPr/>
        </p:nvSpPr>
        <p:spPr bwMode="auto">
          <a:xfrm rot="10800000" flipH="1">
            <a:off x="6982952" y="48768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52" name="U-Turn Arrow 51"/>
          <p:cNvSpPr/>
          <p:nvPr/>
        </p:nvSpPr>
        <p:spPr bwMode="auto">
          <a:xfrm rot="5400000">
            <a:off x="8153400" y="27432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53" name="U-Turn Arrow 52"/>
          <p:cNvSpPr/>
          <p:nvPr/>
        </p:nvSpPr>
        <p:spPr bwMode="auto">
          <a:xfrm rot="16200000" flipH="1">
            <a:off x="0" y="3810000"/>
            <a:ext cx="990599" cy="5334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04800" y="1066800"/>
            <a:ext cx="8229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sym typeface="Wingdings"/>
              </a:rPr>
              <a:t>Use</a:t>
            </a:r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sym typeface="Wingdings"/>
              </a:rPr>
              <a:t>Exponential-hybrids</a:t>
            </a:r>
            <a:r>
              <a:rPr lang="en-US" sz="3200" dirty="0" smtClean="0">
                <a:sym typeface="Wingdings"/>
              </a:rPr>
              <a:t>,     #hybrids = #inputs</a:t>
            </a:r>
            <a:endParaRPr lang="en-US" sz="2800" dirty="0">
              <a:sym typeface="Wingdings"/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Sub-</a:t>
            </a:r>
            <a:r>
              <a:rPr lang="en-US" dirty="0" err="1" smtClean="0"/>
              <a:t>exp</a:t>
            </a:r>
            <a:r>
              <a:rPr lang="en-US" dirty="0" smtClean="0"/>
              <a:t> IO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dirty="0" err="1" smtClean="0"/>
              <a:t>pIO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1905000" y="3276600"/>
            <a:ext cx="838199" cy="453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1905000" y="3276600"/>
            <a:ext cx="838200" cy="453230"/>
            <a:chOff x="2039595" y="5943600"/>
            <a:chExt cx="838200" cy="453230"/>
          </a:xfrm>
        </p:grpSpPr>
        <p:sp>
          <p:nvSpPr>
            <p:cNvPr id="24" name="Rectangle 23"/>
            <p:cNvSpPr/>
            <p:nvPr/>
          </p:nvSpPr>
          <p:spPr>
            <a:xfrm>
              <a:off x="2039595" y="5943600"/>
              <a:ext cx="457200" cy="4532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478989" y="5943600"/>
              <a:ext cx="398806" cy="45323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048000" y="3276600"/>
            <a:ext cx="838200" cy="453230"/>
            <a:chOff x="2039595" y="5943600"/>
            <a:chExt cx="838200" cy="453230"/>
          </a:xfrm>
        </p:grpSpPr>
        <p:sp>
          <p:nvSpPr>
            <p:cNvPr id="72" name="Rectangle 71"/>
            <p:cNvSpPr/>
            <p:nvPr/>
          </p:nvSpPr>
          <p:spPr>
            <a:xfrm>
              <a:off x="2039595" y="5943600"/>
              <a:ext cx="457200" cy="4532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478989" y="5943600"/>
              <a:ext cx="398806" cy="45323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57200" y="4343400"/>
            <a:ext cx="4953000" cy="2438400"/>
            <a:chOff x="838200" y="5181600"/>
            <a:chExt cx="4953000" cy="2438400"/>
          </a:xfrm>
        </p:grpSpPr>
        <p:sp>
          <p:nvSpPr>
            <p:cNvPr id="86" name="Rectangle 85"/>
            <p:cNvSpPr/>
            <p:nvPr/>
          </p:nvSpPr>
          <p:spPr>
            <a:xfrm>
              <a:off x="838200" y="5181600"/>
              <a:ext cx="4953000" cy="2438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1219200" y="5486400"/>
              <a:ext cx="1905000" cy="1056620"/>
              <a:chOff x="685800" y="5496580"/>
              <a:chExt cx="1905000" cy="1056620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685800" y="5638800"/>
                <a:ext cx="914400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dirty="0" smtClean="0"/>
                  <a:t>P</a:t>
                </a:r>
                <a:endParaRPr lang="en-US" sz="4800" dirty="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600200" y="5638800"/>
                <a:ext cx="914400" cy="914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Q</a:t>
                </a:r>
                <a:endParaRPr lang="en-US" sz="4400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85800" y="5496580"/>
                <a:ext cx="9906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sym typeface="Wingdings"/>
                  </a:rPr>
                  <a:t>≤ i-1</a:t>
                </a:r>
                <a:endParaRPr lang="en-US" sz="2800" dirty="0">
                  <a:solidFill>
                    <a:srgbClr val="FF0000"/>
                  </a:solidFill>
                  <a:sym typeface="Wingdings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600200" y="5496580"/>
                <a:ext cx="9906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FF0000"/>
                    </a:solidFill>
                    <a:sym typeface="Wingdings"/>
                  </a:rPr>
                  <a:t>&gt;</a:t>
                </a:r>
                <a:r>
                  <a:rPr lang="en-US" sz="2800" dirty="0" smtClean="0">
                    <a:solidFill>
                      <a:srgbClr val="FF0000"/>
                    </a:solidFill>
                    <a:sym typeface="Wingdings"/>
                  </a:rPr>
                  <a:t> </a:t>
                </a:r>
                <a:r>
                  <a:rPr lang="en-US" sz="2800" dirty="0" smtClean="0">
                    <a:solidFill>
                      <a:srgbClr val="FF0000"/>
                    </a:solidFill>
                    <a:sym typeface="Wingdings"/>
                  </a:rPr>
                  <a:t>i-1</a:t>
                </a:r>
                <a:endParaRPr lang="en-US" sz="2800" dirty="0">
                  <a:solidFill>
                    <a:srgbClr val="FF0000"/>
                  </a:solidFill>
                  <a:sym typeface="Wingdings"/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3581400" y="5486400"/>
              <a:ext cx="2133600" cy="1056620"/>
              <a:chOff x="838200" y="5496580"/>
              <a:chExt cx="2133600" cy="1056620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838200" y="5638800"/>
                <a:ext cx="914400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dirty="0" smtClean="0"/>
                  <a:t>P</a:t>
                </a:r>
                <a:endParaRPr lang="en-US" sz="4800" dirty="0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1752600" y="5638800"/>
                <a:ext cx="914400" cy="914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dirty="0" smtClean="0"/>
                  <a:t>Q</a:t>
                </a:r>
                <a:endParaRPr lang="en-US" sz="4400" dirty="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990600" y="5496580"/>
                <a:ext cx="12192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FF0000"/>
                    </a:solidFill>
                    <a:sym typeface="Wingdings"/>
                  </a:rPr>
                  <a:t>≤ </a:t>
                </a:r>
                <a:r>
                  <a:rPr lang="en-US" sz="2800" dirty="0" err="1" smtClean="0">
                    <a:solidFill>
                      <a:srgbClr val="FF0000"/>
                    </a:solidFill>
                    <a:sym typeface="Wingdings"/>
                  </a:rPr>
                  <a:t>i</a:t>
                </a:r>
                <a:endParaRPr lang="en-US" sz="2800" dirty="0">
                  <a:solidFill>
                    <a:srgbClr val="FF0000"/>
                  </a:solidFill>
                  <a:sym typeface="Wingdings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1981200" y="5496580"/>
                <a:ext cx="9906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FF0000"/>
                    </a:solidFill>
                    <a:sym typeface="Wingdings"/>
                  </a:rPr>
                  <a:t>&gt;</a:t>
                </a:r>
                <a:r>
                  <a:rPr lang="en-US" sz="2800" dirty="0" smtClean="0">
                    <a:solidFill>
                      <a:srgbClr val="FF0000"/>
                    </a:solidFill>
                    <a:sym typeface="Wingdings"/>
                  </a:rPr>
                  <a:t> </a:t>
                </a:r>
                <a:r>
                  <a:rPr lang="en-US" sz="2800" dirty="0" err="1" smtClean="0">
                    <a:solidFill>
                      <a:srgbClr val="FF0000"/>
                    </a:solidFill>
                    <a:sym typeface="Wingdings"/>
                  </a:rPr>
                  <a:t>i</a:t>
                </a:r>
                <a:endParaRPr lang="en-US" sz="2800" dirty="0">
                  <a:solidFill>
                    <a:srgbClr val="FF0000"/>
                  </a:solidFill>
                  <a:sym typeface="Wingdings"/>
                </a:endParaRPr>
              </a:p>
            </p:txBody>
          </p:sp>
        </p:grpSp>
      </p:grpSp>
      <p:sp>
        <p:nvSpPr>
          <p:cNvPr id="90" name="U-Turn Arrow 89"/>
          <p:cNvSpPr/>
          <p:nvPr/>
        </p:nvSpPr>
        <p:spPr bwMode="auto">
          <a:xfrm rot="10800000" flipH="1">
            <a:off x="1905000" y="5714999"/>
            <a:ext cx="1828800" cy="8382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85800" y="6019800"/>
            <a:ext cx="462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Differ only at a single input i+1</a:t>
            </a:r>
            <a:endParaRPr lang="en-US" sz="2800" dirty="0"/>
          </a:p>
        </p:txBody>
      </p:sp>
      <p:sp>
        <p:nvSpPr>
          <p:cNvPr id="91" name="Rectangle 90"/>
          <p:cNvSpPr/>
          <p:nvPr/>
        </p:nvSpPr>
        <p:spPr>
          <a:xfrm>
            <a:off x="5257800" y="5638800"/>
            <a:ext cx="373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sym typeface="Wingdings"/>
              </a:rPr>
              <a:t>Need Sub-</a:t>
            </a:r>
            <a:r>
              <a:rPr lang="en-US" sz="2800" b="1" dirty="0" err="1" smtClean="0">
                <a:solidFill>
                  <a:srgbClr val="FF0000"/>
                </a:solidFill>
                <a:sym typeface="Wingdings"/>
              </a:rPr>
              <a:t>Exp</a:t>
            </a:r>
            <a:r>
              <a:rPr lang="en-US" sz="2800" b="1" dirty="0" smtClean="0">
                <a:solidFill>
                  <a:srgbClr val="FF0000"/>
                </a:solidFill>
                <a:sym typeface="Wingdings"/>
              </a:rPr>
              <a:t> IO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sym typeface="Wingdings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sym typeface="Wingdings"/>
              </a:rPr>
              <a:t>nd X-IND</a:t>
            </a:r>
            <a:endParaRPr lang="en-US" sz="2800" b="1" dirty="0">
              <a:solidFill>
                <a:srgbClr val="FF0000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321044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89" grpId="0"/>
      <p:bldP spid="89" grpId="1"/>
      <p:bldP spid="9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Application of </a:t>
            </a:r>
            <a:r>
              <a:rPr lang="en-US" dirty="0" err="1" smtClean="0"/>
              <a:t>pIO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14730" y="2286000"/>
            <a:ext cx="297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CPA	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-294870" y="1676400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000000"/>
                </a:solidFill>
              </a:rPr>
              <a:t>Re-</a:t>
            </a:r>
            <a:r>
              <a:rPr lang="en-US" sz="3600" dirty="0" err="1" smtClean="0">
                <a:solidFill>
                  <a:srgbClr val="000000"/>
                </a:solidFill>
              </a:rPr>
              <a:t>randomizable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324600" y="2286000"/>
            <a:ext cx="297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FHE	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4497901" y="922232"/>
            <a:ext cx="472864" cy="3962401"/>
          </a:xfrm>
          <a:prstGeom prst="downArrow">
            <a:avLst>
              <a:gd name="adj1" fmla="val 50000"/>
              <a:gd name="adj2" fmla="val 34096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81730" y="2286000"/>
            <a:ext cx="3505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  <a:sym typeface="Wingdings"/>
              </a:rPr>
              <a:t>LHE	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16200000">
            <a:off x="3172265" y="2273527"/>
            <a:ext cx="472864" cy="1259811"/>
          </a:xfrm>
          <a:prstGeom prst="downArrow">
            <a:avLst>
              <a:gd name="adj1" fmla="val 50000"/>
              <a:gd name="adj2" fmla="val 34096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 rot="16200000">
            <a:off x="5824003" y="2221534"/>
            <a:ext cx="472864" cy="1381689"/>
          </a:xfrm>
          <a:prstGeom prst="downArrow">
            <a:avLst>
              <a:gd name="adj1" fmla="val 50000"/>
              <a:gd name="adj2" fmla="val 34096"/>
            </a:avLst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79326" y="3124200"/>
            <a:ext cx="13928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+ </a:t>
            </a:r>
            <a:r>
              <a:rPr lang="en-US" sz="4400" dirty="0" err="1" smtClean="0"/>
              <a:t>piO</a:t>
            </a:r>
            <a:endParaRPr lang="en-US" sz="4400" dirty="0"/>
          </a:p>
        </p:txBody>
      </p:sp>
      <p:sp>
        <p:nvSpPr>
          <p:cNvPr id="20" name="TextBox 19"/>
          <p:cNvSpPr txBox="1"/>
          <p:nvPr/>
        </p:nvSpPr>
        <p:spPr>
          <a:xfrm>
            <a:off x="3124200" y="3810000"/>
            <a:ext cx="5791200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u="sng" dirty="0" smtClean="0"/>
              <a:t>Independent step 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ork for any LHE with </a:t>
            </a:r>
            <a:r>
              <a:rPr lang="en-US" sz="2800" i="1" dirty="0" smtClean="0"/>
              <a:t>fixed </a:t>
            </a:r>
            <a:r>
              <a:rPr lang="en-US" sz="2800" i="1" dirty="0" err="1" smtClean="0"/>
              <a:t>dec</a:t>
            </a:r>
            <a:r>
              <a:rPr lang="en-US" sz="2800" i="1" dirty="0"/>
              <a:t> </a:t>
            </a:r>
            <a:r>
              <a:rPr lang="en-US" sz="2800" i="1" dirty="0" smtClean="0"/>
              <a:t>depth</a:t>
            </a:r>
          </a:p>
          <a:p>
            <a:r>
              <a:rPr lang="en-US" sz="2800" dirty="0" smtClean="0"/>
              <a:t>assuming Super-poly </a:t>
            </a:r>
            <a:r>
              <a:rPr lang="en-US" sz="2800" dirty="0" err="1" smtClean="0"/>
              <a:t>iO</a:t>
            </a:r>
            <a:endParaRPr lang="en-US" sz="2800" dirty="0" smtClean="0"/>
          </a:p>
          <a:p>
            <a:r>
              <a:rPr lang="en-US" sz="2800" u="sng" dirty="0" err="1" smtClean="0">
                <a:solidFill>
                  <a:srgbClr val="3333FF"/>
                </a:solidFill>
              </a:rPr>
              <a:t>Cor</a:t>
            </a:r>
            <a:r>
              <a:rPr lang="en-US" sz="2800" u="sng" dirty="0" smtClean="0">
                <a:solidFill>
                  <a:srgbClr val="3333FF"/>
                </a:solidFill>
              </a:rPr>
              <a:t>:</a:t>
            </a:r>
            <a:r>
              <a:rPr lang="en-US" sz="2800" dirty="0" smtClean="0">
                <a:solidFill>
                  <a:srgbClr val="3333FF"/>
                </a:solidFill>
              </a:rPr>
              <a:t> Super-poly LWE + </a:t>
            </a:r>
            <a:r>
              <a:rPr lang="en-US" sz="2800" dirty="0" err="1" smtClean="0">
                <a:solidFill>
                  <a:srgbClr val="3333FF"/>
                </a:solidFill>
              </a:rPr>
              <a:t>iO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dirty="0" smtClean="0">
                <a:solidFill>
                  <a:srgbClr val="3333FF"/>
                </a:solidFill>
                <a:sym typeface="Wingdings"/>
              </a:rPr>
              <a:t> FHE</a:t>
            </a:r>
          </a:p>
          <a:p>
            <a:r>
              <a:rPr lang="en-US" sz="2800" dirty="0">
                <a:solidFill>
                  <a:srgbClr val="FF0000"/>
                </a:solidFill>
                <a:sym typeface="Wingdings"/>
              </a:rPr>
              <a:t>w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ithout circular security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019800" y="31242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945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4" grpId="0"/>
      <p:bldP spid="15" grpId="0" animBg="1"/>
      <p:bldP spid="6" grpId="0"/>
      <p:bldP spid="16" grpId="0" animBg="1"/>
      <p:bldP spid="17" grpId="0" animBg="1"/>
      <p:bldP spid="17" grpId="1" animBg="1"/>
      <p:bldP spid="18" grpId="0"/>
      <p:bldP spid="20" grpId="0" animBg="1"/>
      <p:bldP spid="2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595049" y="4446152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381000" y="4785956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err="1" smtClean="0">
                <a:solidFill>
                  <a:srgbClr val="0208EE"/>
                </a:solidFill>
                <a:latin typeface="+mn-lt"/>
                <a:cs typeface="Calibri"/>
              </a:rPr>
              <a:t>E</a:t>
            </a:r>
            <a:r>
              <a:rPr lang="en-US" altLang="zh-CN" sz="2800" dirty="0" err="1" smtClean="0">
                <a:solidFill>
                  <a:srgbClr val="0208EE"/>
                </a:solidFill>
                <a:latin typeface="+mn-lt"/>
                <a:cs typeface="Calibri"/>
              </a:rPr>
              <a:t>vk</a:t>
            </a:r>
            <a:r>
              <a:rPr lang="en-US" altLang="zh-CN" sz="2800" baseline="-25000" dirty="0" err="1" smtClean="0">
                <a:solidFill>
                  <a:srgbClr val="0208EE"/>
                </a:solidFill>
                <a:latin typeface="+mn-lt"/>
                <a:cs typeface="Calibri"/>
              </a:rPr>
              <a:t>i</a:t>
            </a:r>
            <a:r>
              <a:rPr lang="en-US" altLang="zh-CN" sz="2800" dirty="0" smtClean="0">
                <a:solidFill>
                  <a:srgbClr val="0208EE"/>
                </a:solidFill>
                <a:latin typeface="+mn-lt"/>
                <a:cs typeface="Calibri"/>
              </a:rPr>
              <a:t>  =</a:t>
            </a:r>
            <a:endParaRPr lang="en-US" sz="2800" dirty="0">
              <a:solidFill>
                <a:srgbClr val="0208EE"/>
              </a:solidFill>
              <a:latin typeface="+mn-lt"/>
              <a:cs typeface="Calibri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600200" y="3429000"/>
            <a:ext cx="2052806" cy="3150752"/>
            <a:chOff x="1833951" y="3250048"/>
            <a:chExt cx="2052806" cy="3150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957667" y="5475958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528455" y="3834824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347788" y="5816024"/>
              <a:ext cx="121975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C’</a:t>
              </a:r>
              <a:endParaRPr lang="en-US" sz="3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4443" y="3250048"/>
              <a:ext cx="121975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C1</a:t>
              </a:r>
              <a:endParaRPr lang="en-US" sz="3200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3291012" y="3834824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667000" y="3250048"/>
              <a:ext cx="121975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C2</a:t>
              </a:r>
              <a:endParaRPr lang="en-US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33951" y="4240648"/>
              <a:ext cx="18757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8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373543" y="3607952"/>
            <a:ext cx="4391797" cy="2739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u="sng" dirty="0" smtClean="0"/>
              <a:t>P</a:t>
            </a:r>
            <a:r>
              <a:rPr lang="en-US" sz="2800" b="1" u="sng" baseline="-25000" dirty="0" smtClean="0"/>
              <a:t>i</a:t>
            </a:r>
            <a:r>
              <a:rPr lang="en-US" sz="2800" b="1" u="sng" dirty="0" smtClean="0"/>
              <a:t>(C1, C2):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0208EE"/>
                </a:solidFill>
              </a:rPr>
              <a:t>Decrypt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M1= D(</a:t>
            </a:r>
            <a:r>
              <a:rPr lang="en-US" sz="2400" dirty="0" err="1" smtClean="0">
                <a:solidFill>
                  <a:srgbClr val="FF0000"/>
                </a:solidFill>
              </a:rPr>
              <a:t>SK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/>
              <a:t>, C1), M2= D(</a:t>
            </a:r>
            <a:r>
              <a:rPr lang="en-US" sz="2400" dirty="0" err="1" smtClean="0">
                <a:solidFill>
                  <a:srgbClr val="FF0000"/>
                </a:solidFill>
              </a:rPr>
              <a:t>SK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/>
              <a:t>, C2)</a:t>
            </a:r>
          </a:p>
          <a:p>
            <a:r>
              <a:rPr lang="en-US" sz="2400" dirty="0" smtClean="0"/>
              <a:t>2.  </a:t>
            </a:r>
            <a:r>
              <a:rPr lang="en-US" sz="2400" dirty="0" smtClean="0">
                <a:solidFill>
                  <a:srgbClr val="0208EE"/>
                </a:solidFill>
              </a:rPr>
              <a:t>Compute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M’ = M1 </a:t>
            </a:r>
            <a:r>
              <a:rPr lang="en-US" sz="2400" b="1" i="1" dirty="0" smtClean="0"/>
              <a:t>NAND</a:t>
            </a:r>
            <a:r>
              <a:rPr lang="en-US" sz="2400" dirty="0" smtClean="0"/>
              <a:t> M2</a:t>
            </a:r>
          </a:p>
          <a:p>
            <a:r>
              <a:rPr lang="en-US" sz="2400" dirty="0" smtClean="0"/>
              <a:t>3.  </a:t>
            </a:r>
            <a:r>
              <a:rPr lang="en-US" sz="2400" dirty="0" smtClean="0">
                <a:solidFill>
                  <a:srgbClr val="0208EE"/>
                </a:solidFill>
              </a:rPr>
              <a:t>Encrypt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C’ = E(</a:t>
            </a:r>
            <a:r>
              <a:rPr lang="en-US" sz="2400" dirty="0" smtClean="0">
                <a:solidFill>
                  <a:srgbClr val="FF0000"/>
                </a:solidFill>
              </a:rPr>
              <a:t>Pk</a:t>
            </a:r>
            <a:r>
              <a:rPr lang="en-US" sz="2400" baseline="-25000" dirty="0" smtClean="0">
                <a:solidFill>
                  <a:srgbClr val="FF0000"/>
                </a:solidFill>
              </a:rPr>
              <a:t>i+1</a:t>
            </a:r>
            <a:r>
              <a:rPr lang="en-US" sz="2400" dirty="0" smtClean="0"/>
              <a:t>, M’)</a:t>
            </a:r>
            <a:endParaRPr lang="en-US" sz="2400" dirty="0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Re-Rand CPA + </a:t>
            </a:r>
            <a:r>
              <a:rPr lang="en-US" dirty="0" err="1" smtClean="0"/>
              <a:t>piO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 LHE</a:t>
            </a:r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5385620" y="1143000"/>
            <a:ext cx="3453580" cy="2057400"/>
            <a:chOff x="5385620" y="1143000"/>
            <a:chExt cx="3453580" cy="2057400"/>
          </a:xfrm>
        </p:grpSpPr>
        <p:sp>
          <p:nvSpPr>
            <p:cNvPr id="29" name="Trapezoid 28"/>
            <p:cNvSpPr/>
            <p:nvPr/>
          </p:nvSpPr>
          <p:spPr bwMode="auto">
            <a:xfrm flipV="1">
              <a:off x="5385620" y="1447800"/>
              <a:ext cx="2590800" cy="1752600"/>
            </a:xfrm>
            <a:prstGeom prst="trapezoid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b="1" dirty="0" smtClean="0">
                <a:solidFill>
                  <a:srgbClr val="FF0000"/>
                </a:solidFill>
                <a:latin typeface="Calibri" charset="0"/>
                <a:ea typeface="ＭＳ Ｐゴシック" charset="-128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614220" y="1143000"/>
              <a:ext cx="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919020" y="1143000"/>
              <a:ext cx="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23820" y="1143000"/>
              <a:ext cx="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528620" y="1143000"/>
              <a:ext cx="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833420" y="1143000"/>
              <a:ext cx="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38220" y="1143000"/>
              <a:ext cx="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7443020" y="1143000"/>
              <a:ext cx="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747820" y="1143000"/>
              <a:ext cx="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ight Brace 39"/>
            <p:cNvSpPr/>
            <p:nvPr/>
          </p:nvSpPr>
          <p:spPr>
            <a:xfrm>
              <a:off x="7976420" y="1447800"/>
              <a:ext cx="533400" cy="1752600"/>
            </a:xfrm>
            <a:prstGeom prst="righ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433620" y="1981200"/>
              <a:ext cx="40558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D</a:t>
              </a:r>
              <a:endParaRPr lang="en-US" sz="2800" dirty="0"/>
            </a:p>
          </p:txBody>
        </p:sp>
      </p:grpSp>
      <p:sp>
        <p:nvSpPr>
          <p:cNvPr id="43" name="TextBox 1"/>
          <p:cNvSpPr txBox="1">
            <a:spLocks noChangeArrowheads="1"/>
          </p:cNvSpPr>
          <p:nvPr/>
        </p:nvSpPr>
        <p:spPr bwMode="auto">
          <a:xfrm>
            <a:off x="457200" y="2209800"/>
            <a:ext cx="548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+mn-lt"/>
                <a:cs typeface="Calibri"/>
              </a:rPr>
              <a:t>C1 of w1 &amp; C2 of w2 under (Pk</a:t>
            </a:r>
            <a:r>
              <a:rPr lang="en-US" baseline="-25000" dirty="0" smtClean="0">
                <a:latin typeface="+mn-lt"/>
                <a:cs typeface="Calibri"/>
              </a:rPr>
              <a:t>i-1</a:t>
            </a:r>
            <a:r>
              <a:rPr lang="en-US" dirty="0" smtClean="0">
                <a:latin typeface="+mn-lt"/>
                <a:cs typeface="Calibri"/>
              </a:rPr>
              <a:t>,Sk</a:t>
            </a:r>
            <a:r>
              <a:rPr lang="en-US" baseline="-25000" dirty="0" smtClean="0">
                <a:latin typeface="+mn-lt"/>
                <a:cs typeface="Calibri"/>
              </a:rPr>
              <a:t>i-1</a:t>
            </a:r>
            <a:r>
              <a:rPr lang="en-US" dirty="0" smtClean="0">
                <a:latin typeface="+mn-lt"/>
                <a:cs typeface="Calibri"/>
              </a:rPr>
              <a:t>)</a:t>
            </a:r>
            <a:endParaRPr lang="en-US" baseline="-25000" dirty="0" smtClean="0">
              <a:latin typeface="Calibri"/>
              <a:cs typeface="Calibri"/>
            </a:endParaRPr>
          </a:p>
        </p:txBody>
      </p:sp>
      <p:sp>
        <p:nvSpPr>
          <p:cNvPr id="63" name="TextBox 1"/>
          <p:cNvSpPr txBox="1">
            <a:spLocks noChangeArrowheads="1"/>
          </p:cNvSpPr>
          <p:nvPr/>
        </p:nvSpPr>
        <p:spPr bwMode="auto">
          <a:xfrm>
            <a:off x="1219200" y="2819400"/>
            <a:ext cx="320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+mn-lt"/>
                <a:cs typeface="Calibri"/>
              </a:rPr>
              <a:t>C’ of w’ under (</a:t>
            </a:r>
            <a:r>
              <a:rPr lang="en-US" dirty="0" err="1" smtClean="0">
                <a:latin typeface="+mn-lt"/>
                <a:cs typeface="Calibri"/>
              </a:rPr>
              <a:t>Pk</a:t>
            </a:r>
            <a:r>
              <a:rPr lang="en-US" baseline="-25000" dirty="0" err="1" smtClean="0">
                <a:latin typeface="+mn-lt"/>
                <a:cs typeface="Calibri"/>
              </a:rPr>
              <a:t>i</a:t>
            </a:r>
            <a:r>
              <a:rPr lang="en-US" dirty="0" err="1" smtClean="0">
                <a:latin typeface="+mn-lt"/>
                <a:cs typeface="Calibri"/>
              </a:rPr>
              <a:t>,Sk</a:t>
            </a:r>
            <a:r>
              <a:rPr lang="en-US" baseline="-25000" dirty="0" err="1" smtClean="0">
                <a:latin typeface="+mn-lt"/>
                <a:cs typeface="Calibri"/>
              </a:rPr>
              <a:t>i</a:t>
            </a:r>
            <a:r>
              <a:rPr lang="en-US" dirty="0" smtClean="0">
                <a:latin typeface="+mn-lt"/>
                <a:cs typeface="Calibri"/>
              </a:rPr>
              <a:t>)</a:t>
            </a:r>
            <a:endParaRPr lang="en-US" baseline="-25000" dirty="0" smtClean="0">
              <a:latin typeface="Calibri"/>
              <a:cs typeface="Calibri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6085888" y="1828800"/>
            <a:ext cx="2770539" cy="1066800"/>
            <a:chOff x="6085888" y="1828800"/>
            <a:chExt cx="2770539" cy="10668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137508" y="1828800"/>
              <a:ext cx="0" cy="3048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442308" y="1828800"/>
              <a:ext cx="0" cy="3048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6289908" y="2590800"/>
              <a:ext cx="0" cy="3048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6477000" y="2057400"/>
              <a:ext cx="23794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NAND at level </a:t>
              </a:r>
              <a:r>
                <a:rPr lang="en-US" sz="2800" dirty="0" err="1" smtClean="0"/>
                <a:t>i</a:t>
              </a:r>
              <a:endParaRPr lang="en-US" sz="2800" dirty="0"/>
            </a:p>
          </p:txBody>
        </p:sp>
        <p:sp>
          <p:nvSpPr>
            <p:cNvPr id="64" name="Isosceles Triangle 63"/>
            <p:cNvSpPr/>
            <p:nvPr/>
          </p:nvSpPr>
          <p:spPr bwMode="auto">
            <a:xfrm flipV="1">
              <a:off x="6085888" y="2133600"/>
              <a:ext cx="381000" cy="457200"/>
            </a:xfrm>
            <a:prstGeom prst="triangl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 smtClean="0">
                <a:solidFill>
                  <a:srgbClr val="FF0000"/>
                </a:solidFill>
                <a:latin typeface="Calibri" charset="0"/>
                <a:ea typeface="ＭＳ Ｐゴシック" charset="-128"/>
              </a:endParaRPr>
            </a:p>
          </p:txBody>
        </p:sp>
      </p:grpSp>
      <p:sp>
        <p:nvSpPr>
          <p:cNvPr id="68" name="TextBox 1"/>
          <p:cNvSpPr txBox="1">
            <a:spLocks noChangeArrowheads="1"/>
          </p:cNvSpPr>
          <p:nvPr/>
        </p:nvSpPr>
        <p:spPr bwMode="auto">
          <a:xfrm>
            <a:off x="533400" y="1219200"/>
            <a:ext cx="533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Evaluate layer by layer </a:t>
            </a:r>
          </a:p>
          <a:p>
            <a:pPr eaLnBrk="1" hangingPunct="1"/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Layer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i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 associated with </a:t>
            </a:r>
            <a:r>
              <a:rPr lang="en-US" sz="2800" dirty="0" smtClean="0">
                <a:solidFill>
                  <a:srgbClr val="0000FF"/>
                </a:solidFill>
                <a:latin typeface="Calibri"/>
                <a:cs typeface="Calibri"/>
              </a:rPr>
              <a:t>(</a:t>
            </a:r>
            <a:r>
              <a:rPr lang="en-US" sz="2800" dirty="0" err="1">
                <a:solidFill>
                  <a:srgbClr val="0000FF"/>
                </a:solidFill>
                <a:latin typeface="Calibri"/>
                <a:cs typeface="Calibri"/>
              </a:rPr>
              <a:t>Pk</a:t>
            </a:r>
            <a:r>
              <a:rPr lang="en-US" sz="2800" baseline="-25000" dirty="0" err="1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lang="en-US" sz="2800" dirty="0" err="1">
                <a:solidFill>
                  <a:srgbClr val="0000FF"/>
                </a:solidFill>
                <a:latin typeface="Calibri"/>
                <a:cs typeface="Calibri"/>
              </a:rPr>
              <a:t>,Sk</a:t>
            </a:r>
            <a:r>
              <a:rPr lang="en-US" sz="2800" baseline="-25000" dirty="0" err="1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lang="en-US" sz="2800" dirty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endParaRPr lang="en-US" sz="2000" dirty="0" smtClean="0">
              <a:solidFill>
                <a:srgbClr val="0000FF"/>
              </a:solidFill>
              <a:latin typeface="Calibri"/>
              <a:cs typeface="Calibri"/>
            </a:endParaRPr>
          </a:p>
        </p:txBody>
      </p:sp>
      <p:cxnSp>
        <p:nvCxnSpPr>
          <p:cNvPr id="8" name="Curved Connector 7"/>
          <p:cNvCxnSpPr/>
          <p:nvPr/>
        </p:nvCxnSpPr>
        <p:spPr>
          <a:xfrm flipV="1">
            <a:off x="5181600" y="1828800"/>
            <a:ext cx="1143000" cy="533400"/>
          </a:xfrm>
          <a:prstGeom prst="curvedConnector3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flipV="1">
            <a:off x="4114800" y="2743201"/>
            <a:ext cx="2133600" cy="457199"/>
          </a:xfrm>
          <a:prstGeom prst="curvedConnector3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976049" y="4775776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pIO</a:t>
            </a:r>
            <a:r>
              <a:rPr lang="en-US" sz="3200" dirty="0" smtClean="0"/>
              <a:t>(P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0168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5" grpId="0"/>
      <p:bldP spid="25" grpId="0" animBg="1"/>
      <p:bldP spid="43" grpId="1"/>
      <p:bldP spid="63" grpId="0"/>
      <p:bldP spid="68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1249" y="266700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7200" y="3006804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err="1" smtClean="0">
                <a:solidFill>
                  <a:srgbClr val="0208EE"/>
                </a:solidFill>
                <a:latin typeface="+mn-lt"/>
                <a:cs typeface="Calibri"/>
              </a:rPr>
              <a:t>E</a:t>
            </a:r>
            <a:r>
              <a:rPr lang="en-US" altLang="zh-CN" sz="2800" dirty="0" err="1" smtClean="0">
                <a:solidFill>
                  <a:srgbClr val="0208EE"/>
                </a:solidFill>
                <a:latin typeface="+mn-lt"/>
                <a:cs typeface="Calibri"/>
              </a:rPr>
              <a:t>vk</a:t>
            </a:r>
            <a:r>
              <a:rPr lang="en-US" altLang="zh-CN" sz="2800" baseline="-25000" dirty="0" err="1">
                <a:solidFill>
                  <a:srgbClr val="0208EE"/>
                </a:solidFill>
                <a:latin typeface="+mn-lt"/>
                <a:cs typeface="Calibri"/>
              </a:rPr>
              <a:t>D</a:t>
            </a:r>
            <a:r>
              <a:rPr lang="en-US" altLang="zh-CN" sz="2800" dirty="0" smtClean="0">
                <a:solidFill>
                  <a:srgbClr val="0208EE"/>
                </a:solidFill>
                <a:latin typeface="+mn-lt"/>
                <a:cs typeface="Calibri"/>
              </a:rPr>
              <a:t>  =</a:t>
            </a:r>
            <a:endParaRPr lang="en-US" sz="2800" dirty="0">
              <a:solidFill>
                <a:srgbClr val="0208EE"/>
              </a:solidFill>
              <a:latin typeface="+mn-lt"/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6400" y="2640448"/>
            <a:ext cx="1875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191000" y="1828800"/>
            <a:ext cx="4836630" cy="2739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u="sng" dirty="0" smtClean="0"/>
              <a:t>P</a:t>
            </a:r>
            <a:r>
              <a:rPr lang="en-US" sz="2800" b="1" u="sng" baseline="-25000" dirty="0"/>
              <a:t>D</a:t>
            </a:r>
            <a:r>
              <a:rPr lang="en-US" sz="2800" b="1" u="sng" dirty="0" smtClean="0"/>
              <a:t>(C1, C2):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0208EE"/>
                </a:solidFill>
              </a:rPr>
              <a:t>Decrypt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M1= D(</a:t>
            </a:r>
            <a:r>
              <a:rPr lang="en-US" sz="2400" dirty="0" smtClean="0">
                <a:solidFill>
                  <a:srgbClr val="FF0000"/>
                </a:solidFill>
              </a:rPr>
              <a:t>SK</a:t>
            </a:r>
            <a:r>
              <a:rPr lang="en-US" sz="2400" baseline="-25000" dirty="0" smtClean="0">
                <a:solidFill>
                  <a:srgbClr val="FF0000"/>
                </a:solidFill>
              </a:rPr>
              <a:t>D-1</a:t>
            </a:r>
            <a:r>
              <a:rPr lang="en-US" sz="2400" dirty="0" smtClean="0"/>
              <a:t>, C1), M2= D(</a:t>
            </a:r>
            <a:r>
              <a:rPr lang="en-US" sz="2400" dirty="0" smtClean="0">
                <a:solidFill>
                  <a:srgbClr val="FF0000"/>
                </a:solidFill>
              </a:rPr>
              <a:t>SK</a:t>
            </a:r>
            <a:r>
              <a:rPr lang="en-US" sz="2400" baseline="-25000" dirty="0" smtClean="0">
                <a:solidFill>
                  <a:srgbClr val="FF0000"/>
                </a:solidFill>
              </a:rPr>
              <a:t>D-1</a:t>
            </a:r>
            <a:r>
              <a:rPr lang="en-US" sz="2400" dirty="0" smtClean="0"/>
              <a:t>, C2)</a:t>
            </a:r>
          </a:p>
          <a:p>
            <a:r>
              <a:rPr lang="en-US" sz="2400" dirty="0" smtClean="0"/>
              <a:t>2.  </a:t>
            </a:r>
            <a:r>
              <a:rPr lang="en-US" sz="2400" dirty="0" smtClean="0">
                <a:solidFill>
                  <a:srgbClr val="0208EE"/>
                </a:solidFill>
              </a:rPr>
              <a:t>Compute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M’ = M1 </a:t>
            </a:r>
            <a:r>
              <a:rPr lang="en-US" sz="2400" b="1" i="1" dirty="0" smtClean="0"/>
              <a:t>NAND</a:t>
            </a:r>
            <a:r>
              <a:rPr lang="en-US" sz="2400" dirty="0" smtClean="0"/>
              <a:t> M2</a:t>
            </a:r>
          </a:p>
          <a:p>
            <a:r>
              <a:rPr lang="en-US" sz="2400" dirty="0" smtClean="0"/>
              <a:t>3.  </a:t>
            </a:r>
            <a:r>
              <a:rPr lang="en-US" sz="2400" dirty="0" smtClean="0">
                <a:solidFill>
                  <a:srgbClr val="0208EE"/>
                </a:solidFill>
              </a:rPr>
              <a:t>Encrypt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u="sng" dirty="0" smtClean="0"/>
              <a:t> C’ = E(</a:t>
            </a:r>
            <a:r>
              <a:rPr lang="en-US" sz="2400" u="sng" dirty="0" err="1" smtClean="0">
                <a:solidFill>
                  <a:srgbClr val="FF0000"/>
                </a:solidFill>
              </a:rPr>
              <a:t>Pk</a:t>
            </a:r>
            <a:r>
              <a:rPr lang="en-US" sz="2400" u="sng" baseline="-25000" dirty="0" err="1">
                <a:solidFill>
                  <a:srgbClr val="FF0000"/>
                </a:solidFill>
              </a:rPr>
              <a:t>D</a:t>
            </a:r>
            <a:r>
              <a:rPr lang="en-US" sz="2400" u="sng" dirty="0" smtClean="0"/>
              <a:t>, M’)</a:t>
            </a:r>
            <a:endParaRPr lang="en-US" sz="2400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2052249" y="2996624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pIO</a:t>
            </a:r>
            <a:r>
              <a:rPr lang="en-US" sz="3200" dirty="0" smtClean="0"/>
              <a:t>(P</a:t>
            </a:r>
            <a:r>
              <a:rPr lang="en-US" sz="3200" baseline="-25000" dirty="0"/>
              <a:t>D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381000" y="1143000"/>
            <a:ext cx="876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latin typeface="+mn-lt"/>
                <a:cs typeface="Calibri"/>
              </a:rPr>
              <a:t>CPA-</a:t>
            </a:r>
            <a:r>
              <a:rPr lang="en-US" sz="2800" dirty="0" err="1" smtClean="0">
                <a:latin typeface="+mn-lt"/>
                <a:cs typeface="Calibri"/>
              </a:rPr>
              <a:t>Adv</a:t>
            </a:r>
            <a:r>
              <a:rPr lang="en-US" sz="2800" dirty="0" smtClean="0">
                <a:latin typeface="+mn-lt"/>
                <a:cs typeface="Calibri"/>
              </a:rPr>
              <a:t> sees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 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C =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Enc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(PK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b), {Evk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1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…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Evk</a:t>
            </a:r>
            <a:r>
              <a:rPr lang="en-US" sz="2800" baseline="-25000" dirty="0" err="1" smtClean="0">
                <a:solidFill>
                  <a:srgbClr val="3333FF"/>
                </a:solidFill>
                <a:latin typeface="+mn-lt"/>
                <a:cs typeface="Calibri"/>
              </a:rPr>
              <a:t>D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}</a:t>
            </a:r>
            <a:endParaRPr lang="en-US" sz="2800" baseline="-25000" dirty="0" smtClean="0">
              <a:solidFill>
                <a:srgbClr val="3333FF"/>
              </a:solidFill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5367516"/>
            <a:ext cx="3014317" cy="1261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u="sng" dirty="0"/>
              <a:t>Q</a:t>
            </a:r>
            <a:r>
              <a:rPr lang="en-US" sz="2800" b="1" u="sng" baseline="-25000" dirty="0" smtClean="0"/>
              <a:t>D</a:t>
            </a:r>
            <a:r>
              <a:rPr lang="en-US" sz="2800" b="1" u="sng" dirty="0" smtClean="0"/>
              <a:t>(C1, C2): 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208EE"/>
                </a:solidFill>
              </a:rPr>
              <a:t>Encrypt</a:t>
            </a:r>
            <a:r>
              <a:rPr lang="en-US" sz="2400" dirty="0" smtClean="0"/>
              <a:t>   </a:t>
            </a:r>
            <a:r>
              <a:rPr lang="en-US" sz="2400" u="sng" dirty="0" smtClean="0"/>
              <a:t>C’ = E(</a:t>
            </a:r>
            <a:r>
              <a:rPr lang="en-US" sz="2400" u="sng" dirty="0" err="1" smtClean="0">
                <a:solidFill>
                  <a:srgbClr val="FF0000"/>
                </a:solidFill>
              </a:rPr>
              <a:t>Pk</a:t>
            </a:r>
            <a:r>
              <a:rPr lang="en-US" sz="2400" u="sng" baseline="-25000" dirty="0" err="1">
                <a:solidFill>
                  <a:srgbClr val="FF0000"/>
                </a:solidFill>
              </a:rPr>
              <a:t>D</a:t>
            </a:r>
            <a:r>
              <a:rPr lang="en-US" sz="2400" u="sng" dirty="0" smtClean="0"/>
              <a:t>, 0)</a:t>
            </a:r>
            <a:endParaRPr lang="en-US" sz="2400" u="sng" dirty="0"/>
          </a:p>
        </p:txBody>
      </p:sp>
      <p:sp>
        <p:nvSpPr>
          <p:cNvPr id="21" name="Rectangle 20"/>
          <p:cNvSpPr/>
          <p:nvPr/>
        </p:nvSpPr>
        <p:spPr>
          <a:xfrm>
            <a:off x="1676400" y="5410200"/>
            <a:ext cx="2138751" cy="12152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462351" y="5750004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err="1">
                <a:solidFill>
                  <a:srgbClr val="0208EE"/>
                </a:solidFill>
                <a:latin typeface="+mn-lt"/>
                <a:cs typeface="Calibri"/>
              </a:rPr>
              <a:t>F</a:t>
            </a:r>
            <a:r>
              <a:rPr lang="en-US" altLang="zh-CN" sz="2800" dirty="0" err="1" smtClean="0">
                <a:solidFill>
                  <a:srgbClr val="0208EE"/>
                </a:solidFill>
                <a:latin typeface="+mn-lt"/>
                <a:cs typeface="Calibri"/>
              </a:rPr>
              <a:t>vk</a:t>
            </a:r>
            <a:r>
              <a:rPr lang="en-US" altLang="zh-CN" sz="2800" baseline="-25000" dirty="0" err="1" smtClean="0">
                <a:solidFill>
                  <a:srgbClr val="0208EE"/>
                </a:solidFill>
                <a:latin typeface="+mn-lt"/>
                <a:cs typeface="Calibri"/>
              </a:rPr>
              <a:t>D</a:t>
            </a:r>
            <a:r>
              <a:rPr lang="en-US" altLang="zh-CN" sz="2800" dirty="0" smtClean="0">
                <a:solidFill>
                  <a:srgbClr val="0208EE"/>
                </a:solidFill>
                <a:latin typeface="+mn-lt"/>
                <a:cs typeface="Calibri"/>
              </a:rPr>
              <a:t>  =</a:t>
            </a:r>
            <a:endParaRPr lang="en-US" sz="2800" dirty="0">
              <a:solidFill>
                <a:srgbClr val="0208EE"/>
              </a:solidFill>
              <a:latin typeface="+mn-lt"/>
              <a:cs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400" y="5739824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pIO</a:t>
            </a:r>
            <a:r>
              <a:rPr lang="en-US" sz="3200" dirty="0" smtClean="0"/>
              <a:t>(Q</a:t>
            </a:r>
            <a:r>
              <a:rPr lang="en-US" sz="3200" baseline="-25000" dirty="0" smtClean="0"/>
              <a:t>D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0" y="4267200"/>
            <a:ext cx="6445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≈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81600" y="4362271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≅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67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3" grpId="0"/>
      <p:bldP spid="14" grpId="0" animBg="1"/>
      <p:bldP spid="15" grpId="0"/>
      <p:bldP spid="18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2793604"/>
            <a:ext cx="538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2362200" y="4393804"/>
            <a:ext cx="538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CPA</a:t>
            </a:r>
            <a:r>
              <a:rPr lang="en-US" dirty="0"/>
              <a:t>-Security</a:t>
            </a:r>
          </a:p>
        </p:txBody>
      </p:sp>
      <p:sp>
        <p:nvSpPr>
          <p:cNvPr id="59" name="TextBox 1"/>
          <p:cNvSpPr txBox="1">
            <a:spLocks noChangeArrowheads="1"/>
          </p:cNvSpPr>
          <p:nvPr/>
        </p:nvSpPr>
        <p:spPr bwMode="auto">
          <a:xfrm>
            <a:off x="381000" y="1143000"/>
            <a:ext cx="876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latin typeface="+mn-lt"/>
                <a:cs typeface="Calibri"/>
              </a:rPr>
              <a:t>CPA-</a:t>
            </a:r>
            <a:r>
              <a:rPr lang="en-US" sz="2800" dirty="0" err="1" smtClean="0">
                <a:latin typeface="+mn-lt"/>
                <a:cs typeface="Calibri"/>
              </a:rPr>
              <a:t>Adv</a:t>
            </a:r>
            <a:r>
              <a:rPr lang="en-US" sz="2800" dirty="0" smtClean="0">
                <a:latin typeface="+mn-lt"/>
                <a:cs typeface="Calibri"/>
              </a:rPr>
              <a:t> sees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 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C =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Enc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(PK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b), {Evk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1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…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Evk</a:t>
            </a:r>
            <a:r>
              <a:rPr lang="en-US" sz="2800" baseline="-25000" dirty="0" err="1" smtClean="0">
                <a:solidFill>
                  <a:srgbClr val="3333FF"/>
                </a:solidFill>
                <a:latin typeface="+mn-lt"/>
                <a:cs typeface="Calibri"/>
              </a:rPr>
              <a:t>D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}</a:t>
            </a:r>
            <a:endParaRPr lang="en-US" sz="2800" baseline="-25000" dirty="0" smtClean="0">
              <a:solidFill>
                <a:srgbClr val="3333FF"/>
              </a:solidFill>
              <a:latin typeface="Calibri"/>
              <a:cs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1000" y="5153561"/>
            <a:ext cx="3886200" cy="1323439"/>
            <a:chOff x="381000" y="5153561"/>
            <a:chExt cx="3886200" cy="1323439"/>
          </a:xfrm>
        </p:grpSpPr>
        <p:sp>
          <p:nvSpPr>
            <p:cNvPr id="35" name="TextBox 1"/>
            <p:cNvSpPr txBox="1">
              <a:spLocks noChangeArrowheads="1"/>
            </p:cNvSpPr>
            <p:nvPr/>
          </p:nvSpPr>
          <p:spPr bwMode="auto">
            <a:xfrm>
              <a:off x="381000" y="5445464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E</a:t>
              </a:r>
              <a:r>
                <a:rPr lang="en-US" altLang="zh-CN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vk</a:t>
              </a:r>
              <a:r>
                <a:rPr lang="en-US" altLang="zh-CN" sz="2800" baseline="-250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D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990600" y="5153561"/>
              <a:ext cx="3276600" cy="1323439"/>
              <a:chOff x="990600" y="5153561"/>
              <a:chExt cx="3276600" cy="1323439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1595049" y="5261770"/>
                <a:ext cx="2138751" cy="121523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990600" y="5153561"/>
                <a:ext cx="32766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0000"/>
                    </a:solidFill>
                  </a:rPr>
                  <a:t>Dec</a:t>
                </a:r>
                <a:r>
                  <a:rPr lang="en-US" sz="2400" dirty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sk</a:t>
                </a:r>
                <a:r>
                  <a:rPr lang="en-US" sz="2800" baseline="-25000" dirty="0" smtClean="0">
                    <a:solidFill>
                      <a:srgbClr val="FF0000"/>
                    </a:solidFill>
                  </a:rPr>
                  <a:t>D-1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, * )</a:t>
                </a:r>
              </a:p>
              <a:p>
                <a:pPr algn="ctr"/>
                <a:r>
                  <a:rPr lang="en-US" sz="2400" dirty="0" smtClean="0"/>
                  <a:t>NAND</a:t>
                </a:r>
              </a:p>
              <a:p>
                <a:pPr algn="ctr"/>
                <a:r>
                  <a:rPr lang="en-US" sz="2400" dirty="0" err="1" smtClean="0">
                    <a:solidFill>
                      <a:srgbClr val="000000"/>
                    </a:solidFill>
                  </a:rPr>
                  <a:t>Enc</a:t>
                </a:r>
                <a:r>
                  <a:rPr lang="en-US" sz="2400" dirty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err="1" smtClean="0">
                    <a:solidFill>
                      <a:srgbClr val="000000"/>
                    </a:solidFill>
                  </a:rPr>
                  <a:t>pk</a:t>
                </a:r>
                <a:r>
                  <a:rPr lang="en-US" sz="2800" baseline="-25000" dirty="0" err="1" smtClean="0">
                    <a:solidFill>
                      <a:srgbClr val="000000"/>
                    </a:solidFill>
                  </a:rPr>
                  <a:t>D</a:t>
                </a:r>
                <a:r>
                  <a:rPr lang="en-US" sz="2400" dirty="0">
                    <a:solidFill>
                      <a:srgbClr val="000000"/>
                    </a:solidFill>
                  </a:rPr>
                  <a:t>, * 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)</a:t>
                </a:r>
                <a:r>
                  <a:rPr lang="en-US" sz="2400" baseline="-25000" dirty="0" smtClean="0">
                    <a:solidFill>
                      <a:srgbClr val="000000"/>
                    </a:solidFill>
                  </a:rPr>
                  <a:t>  </a:t>
                </a:r>
                <a:endParaRPr lang="en-US" sz="2400" baseline="-250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386151" y="3400961"/>
            <a:ext cx="3957249" cy="1323439"/>
            <a:chOff x="386151" y="3400961"/>
            <a:chExt cx="3957249" cy="1323439"/>
          </a:xfrm>
        </p:grpSpPr>
        <p:sp>
          <p:nvSpPr>
            <p:cNvPr id="29" name="TextBox 1"/>
            <p:cNvSpPr txBox="1">
              <a:spLocks noChangeArrowheads="1"/>
            </p:cNvSpPr>
            <p:nvPr/>
          </p:nvSpPr>
          <p:spPr bwMode="auto">
            <a:xfrm>
              <a:off x="386151" y="3845264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E</a:t>
              </a:r>
              <a:r>
                <a:rPr lang="en-US" altLang="zh-CN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vk</a:t>
              </a:r>
              <a:r>
                <a:rPr lang="en-US" altLang="zh-CN" sz="2800" baseline="-250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i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95049" y="350917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66800" y="3400961"/>
              <a:ext cx="32766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0000"/>
                  </a:solidFill>
                </a:rPr>
                <a:t>Dec</a:t>
              </a:r>
              <a:r>
                <a:rPr lang="en-US" sz="2400" dirty="0">
                  <a:solidFill>
                    <a:srgbClr val="000000"/>
                  </a:solidFill>
                </a:rPr>
                <a:t>(</a:t>
              </a:r>
              <a:r>
                <a:rPr lang="en-US" sz="2800" dirty="0" smtClean="0">
                  <a:solidFill>
                    <a:srgbClr val="FF0000"/>
                  </a:solidFill>
                </a:rPr>
                <a:t>sk</a:t>
              </a:r>
              <a:r>
                <a:rPr lang="en-US" sz="2800" baseline="-25000" dirty="0" smtClean="0">
                  <a:solidFill>
                    <a:srgbClr val="FF0000"/>
                  </a:solidFill>
                </a:rPr>
                <a:t>i</a:t>
              </a:r>
              <a:r>
                <a:rPr lang="en-US" sz="2400" dirty="0" smtClean="0">
                  <a:solidFill>
                    <a:srgbClr val="000000"/>
                  </a:solidFill>
                </a:rPr>
                <a:t>, * )</a:t>
              </a:r>
            </a:p>
            <a:p>
              <a:pPr algn="ctr"/>
              <a:r>
                <a:rPr lang="en-US" sz="2400" dirty="0" smtClean="0"/>
                <a:t>NAND</a:t>
              </a:r>
            </a:p>
            <a:p>
              <a:pPr algn="ctr"/>
              <a:r>
                <a:rPr lang="en-US" sz="2400" dirty="0" err="1" smtClean="0">
                  <a:solidFill>
                    <a:srgbClr val="000000"/>
                  </a:solidFill>
                </a:rPr>
                <a:t>Enc</a:t>
              </a:r>
              <a:r>
                <a:rPr lang="en-US" sz="2400" dirty="0">
                  <a:solidFill>
                    <a:srgbClr val="000000"/>
                  </a:solidFill>
                </a:rPr>
                <a:t>(</a:t>
              </a:r>
              <a:r>
                <a:rPr lang="en-US" sz="2800" dirty="0" smtClean="0">
                  <a:solidFill>
                    <a:srgbClr val="000000"/>
                  </a:solidFill>
                </a:rPr>
                <a:t>pk</a:t>
              </a:r>
              <a:r>
                <a:rPr lang="en-US" sz="2800" baseline="-25000" dirty="0" smtClean="0">
                  <a:solidFill>
                    <a:srgbClr val="000000"/>
                  </a:solidFill>
                </a:rPr>
                <a:t>i+1</a:t>
              </a:r>
              <a:r>
                <a:rPr lang="en-US" sz="2400" dirty="0" smtClean="0">
                  <a:solidFill>
                    <a:srgbClr val="000000"/>
                  </a:solidFill>
                </a:rPr>
                <a:t>, </a:t>
              </a:r>
              <a:r>
                <a:rPr lang="en-US" sz="2400" dirty="0">
                  <a:solidFill>
                    <a:srgbClr val="000000"/>
                  </a:solidFill>
                </a:rPr>
                <a:t>* 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r>
                <a:rPr lang="en-US" sz="2400" baseline="-25000" dirty="0" smtClean="0">
                  <a:solidFill>
                    <a:srgbClr val="000000"/>
                  </a:solidFill>
                </a:rPr>
                <a:t>  </a:t>
              </a:r>
              <a:endParaRPr lang="en-US" sz="2400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6151" y="1800761"/>
            <a:ext cx="3957249" cy="1323439"/>
            <a:chOff x="386151" y="1800761"/>
            <a:chExt cx="3957249" cy="1323439"/>
          </a:xfrm>
        </p:grpSpPr>
        <p:sp>
          <p:nvSpPr>
            <p:cNvPr id="15" name="TextBox 1"/>
            <p:cNvSpPr txBox="1">
              <a:spLocks noChangeArrowheads="1"/>
            </p:cNvSpPr>
            <p:nvPr/>
          </p:nvSpPr>
          <p:spPr bwMode="auto">
            <a:xfrm>
              <a:off x="386151" y="2241094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E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vk</a:t>
              </a:r>
              <a:r>
                <a:rPr lang="en-US" altLang="zh-CN" sz="2800" baseline="-25000" dirty="0" smtClean="0">
                  <a:solidFill>
                    <a:srgbClr val="0208EE"/>
                  </a:solidFill>
                  <a:latin typeface="+mn-lt"/>
                  <a:cs typeface="Calibri"/>
                </a:rPr>
                <a:t>1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595049" y="190526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066800" y="1800761"/>
              <a:ext cx="32766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0000"/>
                  </a:solidFill>
                </a:rPr>
                <a:t>Dec</a:t>
              </a:r>
              <a:r>
                <a:rPr lang="en-US" sz="2400" dirty="0">
                  <a:solidFill>
                    <a:srgbClr val="000000"/>
                  </a:solidFill>
                </a:rPr>
                <a:t>(</a:t>
              </a:r>
              <a:r>
                <a:rPr lang="en-US" sz="2800" dirty="0" smtClean="0">
                  <a:solidFill>
                    <a:srgbClr val="FF0000"/>
                  </a:solidFill>
                </a:rPr>
                <a:t>sk</a:t>
              </a:r>
              <a:r>
                <a:rPr lang="en-US" sz="2800" baseline="-25000" dirty="0">
                  <a:solidFill>
                    <a:srgbClr val="FF0000"/>
                  </a:solidFill>
                </a:rPr>
                <a:t>0</a:t>
              </a:r>
              <a:r>
                <a:rPr lang="en-US" sz="2400" dirty="0" smtClean="0">
                  <a:solidFill>
                    <a:srgbClr val="000000"/>
                  </a:solidFill>
                </a:rPr>
                <a:t>, * )</a:t>
              </a:r>
            </a:p>
            <a:p>
              <a:pPr algn="ctr"/>
              <a:r>
                <a:rPr lang="en-US" sz="2400" dirty="0" smtClean="0"/>
                <a:t>NAND</a:t>
              </a:r>
            </a:p>
            <a:p>
              <a:pPr algn="ctr"/>
              <a:r>
                <a:rPr lang="en-US" sz="2400" dirty="0" err="1" smtClean="0"/>
                <a:t>Enc</a:t>
              </a:r>
              <a:r>
                <a:rPr lang="en-US" sz="2400" dirty="0"/>
                <a:t>(</a:t>
              </a:r>
              <a:r>
                <a:rPr lang="en-US" sz="2800" dirty="0" smtClean="0"/>
                <a:t>pk</a:t>
              </a:r>
              <a:r>
                <a:rPr lang="en-US" sz="2800" baseline="-25000" dirty="0"/>
                <a:t>1</a:t>
              </a:r>
              <a:r>
                <a:rPr lang="en-US" sz="2400" dirty="0" smtClean="0">
                  <a:solidFill>
                    <a:srgbClr val="000000"/>
                  </a:solidFill>
                </a:rPr>
                <a:t>, </a:t>
              </a:r>
              <a:r>
                <a:rPr lang="en-US" sz="2400" dirty="0">
                  <a:solidFill>
                    <a:srgbClr val="000000"/>
                  </a:solidFill>
                </a:rPr>
                <a:t>* 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r>
                <a:rPr lang="en-US" sz="2400" baseline="-25000" dirty="0" smtClean="0">
                  <a:solidFill>
                    <a:srgbClr val="FF0000"/>
                  </a:solidFill>
                </a:rPr>
                <a:t>  </a:t>
              </a:r>
              <a:endParaRPr lang="en-US" sz="2400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33400" y="5257800"/>
            <a:ext cx="3733800" cy="1215230"/>
            <a:chOff x="4953000" y="5261770"/>
            <a:chExt cx="3733800" cy="1215230"/>
          </a:xfrm>
        </p:grpSpPr>
        <p:grpSp>
          <p:nvGrpSpPr>
            <p:cNvPr id="69" name="Group 68"/>
            <p:cNvGrpSpPr/>
            <p:nvPr/>
          </p:nvGrpSpPr>
          <p:grpSpPr>
            <a:xfrm>
              <a:off x="5410200" y="5261770"/>
              <a:ext cx="3276600" cy="1215230"/>
              <a:chOff x="990600" y="5261770"/>
              <a:chExt cx="3276600" cy="121523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1595049" y="5261770"/>
                <a:ext cx="2138751" cy="121523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90600" y="5562600"/>
                <a:ext cx="3276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err="1" smtClean="0">
                    <a:solidFill>
                      <a:srgbClr val="000000"/>
                    </a:solidFill>
                  </a:rPr>
                  <a:t>Enc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err="1" smtClean="0">
                    <a:solidFill>
                      <a:srgbClr val="000000"/>
                    </a:solidFill>
                  </a:rPr>
                  <a:t>pk</a:t>
                </a:r>
                <a:r>
                  <a:rPr lang="en-US" sz="2800" baseline="-25000" dirty="0" err="1" smtClean="0">
                    <a:solidFill>
                      <a:srgbClr val="000000"/>
                    </a:solidFill>
                  </a:rPr>
                  <a:t>D</a:t>
                </a:r>
                <a:r>
                  <a:rPr lang="en-US" sz="2400" dirty="0">
                    <a:solidFill>
                      <a:srgbClr val="000000"/>
                    </a:solidFill>
                  </a:rPr>
                  <a:t>, 0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)</a:t>
                </a:r>
                <a:endParaRPr lang="en-US" sz="2400" baseline="-250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7" name="TextBox 1"/>
            <p:cNvSpPr txBox="1">
              <a:spLocks noChangeArrowheads="1"/>
            </p:cNvSpPr>
            <p:nvPr/>
          </p:nvSpPr>
          <p:spPr bwMode="auto">
            <a:xfrm>
              <a:off x="4953000" y="5562600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altLang="zh-CN" sz="2800" dirty="0" err="1">
                  <a:solidFill>
                    <a:srgbClr val="0208EE"/>
                  </a:solidFill>
                  <a:latin typeface="+mn-lt"/>
                  <a:cs typeface="Calibri"/>
                </a:rPr>
                <a:t>F</a:t>
              </a:r>
              <a:r>
                <a:rPr lang="en-US" altLang="zh-CN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vk</a:t>
              </a:r>
              <a:r>
                <a:rPr lang="en-US" altLang="zh-CN" sz="2800" baseline="-250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D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33400" y="3505200"/>
            <a:ext cx="3733800" cy="1215230"/>
            <a:chOff x="4953000" y="5261770"/>
            <a:chExt cx="3733800" cy="1215230"/>
          </a:xfrm>
        </p:grpSpPr>
        <p:grpSp>
          <p:nvGrpSpPr>
            <p:cNvPr id="24" name="Group 23"/>
            <p:cNvGrpSpPr/>
            <p:nvPr/>
          </p:nvGrpSpPr>
          <p:grpSpPr>
            <a:xfrm>
              <a:off x="5410200" y="5261770"/>
              <a:ext cx="3276600" cy="1215230"/>
              <a:chOff x="990600" y="5261770"/>
              <a:chExt cx="3276600" cy="121523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595049" y="5261770"/>
                <a:ext cx="2138751" cy="121523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990600" y="5562600"/>
                <a:ext cx="3276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err="1" smtClean="0">
                    <a:solidFill>
                      <a:srgbClr val="000000"/>
                    </a:solidFill>
                  </a:rPr>
                  <a:t>Enc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err="1" smtClean="0">
                    <a:solidFill>
                      <a:srgbClr val="000000"/>
                    </a:solidFill>
                  </a:rPr>
                  <a:t>pk</a:t>
                </a:r>
                <a:r>
                  <a:rPr lang="en-US" sz="2800" baseline="-25000" dirty="0" err="1">
                    <a:solidFill>
                      <a:srgbClr val="000000"/>
                    </a:solidFill>
                  </a:rPr>
                  <a:t>i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sz="2400" dirty="0">
                    <a:solidFill>
                      <a:srgbClr val="000000"/>
                    </a:solidFill>
                  </a:rPr>
                  <a:t>0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)</a:t>
                </a:r>
                <a:endParaRPr lang="en-US" sz="2400" baseline="-250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" name="TextBox 1"/>
            <p:cNvSpPr txBox="1">
              <a:spLocks noChangeArrowheads="1"/>
            </p:cNvSpPr>
            <p:nvPr/>
          </p:nvSpPr>
          <p:spPr bwMode="auto">
            <a:xfrm>
              <a:off x="4953000" y="5562600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altLang="zh-CN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Fvk</a:t>
              </a:r>
              <a:r>
                <a:rPr lang="en-US" altLang="zh-CN" sz="2800" baseline="-25000" dirty="0" err="1">
                  <a:solidFill>
                    <a:srgbClr val="0208EE"/>
                  </a:solidFill>
                  <a:latin typeface="+mn-lt"/>
                  <a:cs typeface="Calibri"/>
                </a:rPr>
                <a:t>i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33400" y="1905000"/>
            <a:ext cx="3733800" cy="1215230"/>
            <a:chOff x="4953000" y="5261770"/>
            <a:chExt cx="3733800" cy="1215230"/>
          </a:xfrm>
        </p:grpSpPr>
        <p:grpSp>
          <p:nvGrpSpPr>
            <p:cNvPr id="31" name="Group 30"/>
            <p:cNvGrpSpPr/>
            <p:nvPr/>
          </p:nvGrpSpPr>
          <p:grpSpPr>
            <a:xfrm>
              <a:off x="5410200" y="5261770"/>
              <a:ext cx="3276600" cy="1215230"/>
              <a:chOff x="990600" y="5261770"/>
              <a:chExt cx="3276600" cy="121523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595049" y="5261770"/>
                <a:ext cx="2138751" cy="121523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990600" y="5562600"/>
                <a:ext cx="3276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err="1" smtClean="0">
                    <a:solidFill>
                      <a:srgbClr val="000000"/>
                    </a:solidFill>
                  </a:rPr>
                  <a:t>Enc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smtClean="0">
                    <a:solidFill>
                      <a:srgbClr val="000000"/>
                    </a:solidFill>
                  </a:rPr>
                  <a:t>pk</a:t>
                </a:r>
                <a:r>
                  <a:rPr lang="en-US" sz="2800" baseline="-25000" dirty="0" smtClean="0">
                    <a:solidFill>
                      <a:srgbClr val="000000"/>
                    </a:solidFill>
                  </a:rPr>
                  <a:t>1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sz="2400" dirty="0">
                    <a:solidFill>
                      <a:srgbClr val="000000"/>
                    </a:solidFill>
                  </a:rPr>
                  <a:t>0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)</a:t>
                </a:r>
                <a:endParaRPr lang="en-US" sz="2400" baseline="-250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3" name="TextBox 1"/>
            <p:cNvSpPr txBox="1">
              <a:spLocks noChangeArrowheads="1"/>
            </p:cNvSpPr>
            <p:nvPr/>
          </p:nvSpPr>
          <p:spPr bwMode="auto">
            <a:xfrm>
              <a:off x="4953000" y="5562600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Fvk</a:t>
              </a:r>
              <a:r>
                <a:rPr lang="en-US" altLang="zh-CN" sz="2800" baseline="-25000" dirty="0" smtClean="0">
                  <a:solidFill>
                    <a:srgbClr val="0208EE"/>
                  </a:solidFill>
                  <a:latin typeface="+mn-lt"/>
                  <a:cs typeface="Calibri"/>
                </a:rPr>
                <a:t>1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</p:grpSp>
      <p:sp>
        <p:nvSpPr>
          <p:cNvPr id="39" name="TextBox 1"/>
          <p:cNvSpPr txBox="1">
            <a:spLocks noChangeArrowheads="1"/>
          </p:cNvSpPr>
          <p:nvPr/>
        </p:nvSpPr>
        <p:spPr bwMode="auto">
          <a:xfrm>
            <a:off x="4419600" y="2438400"/>
            <a:ext cx="7239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>
                <a:latin typeface="+mn-lt"/>
                <a:cs typeface="Calibri"/>
              </a:rPr>
              <a:t>Yes!</a:t>
            </a:r>
          </a:p>
          <a:p>
            <a:pPr eaLnBrk="1" hangingPunct="1"/>
            <a:r>
              <a:rPr lang="en-US" sz="3200" dirty="0" smtClean="0">
                <a:latin typeface="+mn-lt"/>
                <a:cs typeface="Calibri"/>
              </a:rPr>
              <a:t>No secret key left </a:t>
            </a:r>
          </a:p>
          <a:p>
            <a:pPr eaLnBrk="1" hangingPunct="1"/>
            <a:r>
              <a:rPr lang="en-US" sz="3200" dirty="0" smtClean="0">
                <a:latin typeface="+mn-lt"/>
                <a:cs typeface="Calibri"/>
                <a:sym typeface="Wingdings"/>
              </a:rPr>
              <a:t> </a:t>
            </a:r>
            <a:r>
              <a:rPr lang="en-US" sz="3200" dirty="0" smtClean="0">
                <a:latin typeface="+mn-lt"/>
                <a:cs typeface="Calibri"/>
              </a:rPr>
              <a:t>C is hiding </a:t>
            </a:r>
            <a:endParaRPr lang="en-US" sz="3200" baseline="-25000" dirty="0" smtClean="0">
              <a:latin typeface="Calibri"/>
              <a:cs typeface="Calibri"/>
            </a:endParaRPr>
          </a:p>
        </p:txBody>
      </p:sp>
      <p:sp>
        <p:nvSpPr>
          <p:cNvPr id="40" name="TextBox 1"/>
          <p:cNvSpPr txBox="1">
            <a:spLocks noChangeArrowheads="1"/>
          </p:cNvSpPr>
          <p:nvPr/>
        </p:nvSpPr>
        <p:spPr bwMode="auto">
          <a:xfrm>
            <a:off x="4419600" y="3962400"/>
            <a:ext cx="7239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+mn-lt"/>
                <a:cs typeface="Calibri"/>
              </a:rPr>
              <a:t>But, </a:t>
            </a:r>
          </a:p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+mn-lt"/>
                <a:cs typeface="Calibri"/>
              </a:rPr>
              <a:t>The sizes of {</a:t>
            </a:r>
            <a:r>
              <a:rPr lang="en-US" sz="3200" dirty="0" err="1" smtClean="0">
                <a:solidFill>
                  <a:srgbClr val="FF0000"/>
                </a:solidFill>
                <a:latin typeface="+mn-lt"/>
                <a:cs typeface="Calibri"/>
              </a:rPr>
              <a:t>evk</a:t>
            </a:r>
            <a:r>
              <a:rPr lang="en-US" sz="3200" baseline="-25000" dirty="0" err="1" smtClean="0">
                <a:solidFill>
                  <a:srgbClr val="FF0000"/>
                </a:solidFill>
                <a:latin typeface="+mn-lt"/>
                <a:cs typeface="Calibri"/>
              </a:rPr>
              <a:t>i</a:t>
            </a:r>
            <a:r>
              <a:rPr lang="en-US" sz="3200" dirty="0" smtClean="0">
                <a:solidFill>
                  <a:srgbClr val="FF0000"/>
                </a:solidFill>
                <a:latin typeface="+mn-lt"/>
                <a:cs typeface="Calibri"/>
              </a:rPr>
              <a:t>} blow-up</a:t>
            </a:r>
            <a:endParaRPr lang="en-US" sz="3200" baseline="-25000" dirty="0" smtClean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9696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155462" y="3376243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smtClean="0"/>
              <a:t>Program Obfuscation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640023" y="3660339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08129" y="4579474"/>
            <a:ext cx="0" cy="785443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208129" y="2590800"/>
            <a:ext cx="0" cy="785443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98250" y="5178966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</a:t>
            </a:r>
            <a:r>
              <a:rPr lang="en-US" sz="3200" dirty="0" smtClean="0"/>
              <a:t>(x)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1598250" y="1973086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x</a:t>
            </a:r>
            <a:endParaRPr lang="en-US" sz="3200" dirty="0"/>
          </a:p>
        </p:txBody>
      </p:sp>
      <p:sp>
        <p:nvSpPr>
          <p:cNvPr id="16" name="Right Arrow 15"/>
          <p:cNvSpPr/>
          <p:nvPr/>
        </p:nvSpPr>
        <p:spPr>
          <a:xfrm>
            <a:off x="3657600" y="3745244"/>
            <a:ext cx="2133600" cy="4160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089176" y="4591473"/>
            <a:ext cx="5396" cy="785445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9176" y="2602801"/>
            <a:ext cx="0" cy="785443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79297" y="5190967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</a:t>
            </a:r>
            <a:r>
              <a:rPr lang="en-US" sz="3200" dirty="0" smtClean="0"/>
              <a:t>(x)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479297" y="1985087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x</a:t>
            </a:r>
            <a:endParaRPr lang="en-US" sz="3200" dirty="0"/>
          </a:p>
        </p:txBody>
      </p:sp>
      <p:pic>
        <p:nvPicPr>
          <p:cNvPr id="27" name="Picture 26" descr="php-nuke-obfuscated-cod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8" r="20038"/>
          <a:stretch/>
        </p:blipFill>
        <p:spPr>
          <a:xfrm>
            <a:off x="6019800" y="3364244"/>
            <a:ext cx="2138751" cy="12152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TextBox 17"/>
          <p:cNvSpPr txBox="1"/>
          <p:nvPr/>
        </p:nvSpPr>
        <p:spPr>
          <a:xfrm>
            <a:off x="6339220" y="3660339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Obf</a:t>
            </a:r>
            <a:r>
              <a:rPr lang="en-US" sz="3200" dirty="0" smtClean="0"/>
              <a:t>(P)</a:t>
            </a:r>
            <a:endParaRPr lang="en-US" sz="3200" dirty="0"/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381000" y="1143000"/>
            <a:ext cx="84740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latin typeface="+mn-lt"/>
                <a:cs typeface="Calibri"/>
              </a:rPr>
              <a:t>Compile a </a:t>
            </a:r>
            <a:r>
              <a:rPr lang="en-US" sz="2800" dirty="0">
                <a:latin typeface="+mn-lt"/>
                <a:cs typeface="Calibri"/>
              </a:rPr>
              <a:t>program into 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  <a:cs typeface="Calibri"/>
              </a:rPr>
              <a:t>unintelligible</a:t>
            </a:r>
            <a:r>
              <a:rPr lang="en-US" sz="2800" dirty="0" smtClean="0">
                <a:solidFill>
                  <a:srgbClr val="0208EE"/>
                </a:solidFill>
                <a:latin typeface="+mn-lt"/>
                <a:cs typeface="Calibri"/>
              </a:rPr>
              <a:t> </a:t>
            </a:r>
            <a:r>
              <a:rPr lang="en-US" sz="2800" dirty="0">
                <a:latin typeface="+mn-lt"/>
                <a:cs typeface="Calibri"/>
              </a:rPr>
              <a:t>ones, </a:t>
            </a:r>
          </a:p>
          <a:p>
            <a:pPr eaLnBrk="1" hangingPunct="1"/>
            <a:r>
              <a:rPr lang="en-US" sz="2800" dirty="0">
                <a:latin typeface="+mn-lt"/>
                <a:cs typeface="Calibri"/>
              </a:rPr>
              <a:t>					</a:t>
            </a:r>
            <a:r>
              <a:rPr lang="en-US" sz="2800" i="1" dirty="0">
                <a:solidFill>
                  <a:srgbClr val="0208EE"/>
                </a:solidFill>
                <a:latin typeface="+mn-lt"/>
                <a:cs typeface="Calibri"/>
              </a:rPr>
              <a:t>preserving functionality</a:t>
            </a:r>
          </a:p>
        </p:txBody>
      </p:sp>
    </p:spTree>
    <p:extLst>
      <p:ext uri="{BB962C8B-B14F-4D97-AF65-F5344CB8AC3E}">
        <p14:creationId xmlns:p14="http://schemas.microsoft.com/office/powerpoint/2010/main" val="394732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81000" y="1981200"/>
            <a:ext cx="4495800" cy="2739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u="sng" dirty="0" smtClean="0"/>
              <a:t>P</a:t>
            </a:r>
            <a:r>
              <a:rPr lang="en-US" sz="2800" b="1" u="sng" baseline="-25000" dirty="0" smtClean="0"/>
              <a:t>i</a:t>
            </a:r>
            <a:r>
              <a:rPr lang="en-US" sz="2800" b="1" u="sng" dirty="0" smtClean="0"/>
              <a:t>(C1, C2):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0208EE"/>
                </a:solidFill>
              </a:rPr>
              <a:t>Decrypt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M1= D(</a:t>
            </a:r>
            <a:r>
              <a:rPr lang="en-US" sz="2400" dirty="0" smtClean="0">
                <a:solidFill>
                  <a:srgbClr val="FF0000"/>
                </a:solidFill>
              </a:rPr>
              <a:t>SK</a:t>
            </a:r>
            <a:r>
              <a:rPr lang="en-US" sz="2400" baseline="-25000" dirty="0">
                <a:solidFill>
                  <a:srgbClr val="FF0000"/>
                </a:solidFill>
              </a:rPr>
              <a:t>i</a:t>
            </a:r>
            <a:r>
              <a:rPr lang="en-US" sz="2400" baseline="-25000" dirty="0" smtClean="0">
                <a:solidFill>
                  <a:srgbClr val="FF0000"/>
                </a:solidFill>
              </a:rPr>
              <a:t>-1</a:t>
            </a:r>
            <a:r>
              <a:rPr lang="en-US" sz="2400" dirty="0" smtClean="0"/>
              <a:t>, C1), M2= D(</a:t>
            </a:r>
            <a:r>
              <a:rPr lang="en-US" sz="2400" dirty="0" smtClean="0">
                <a:solidFill>
                  <a:srgbClr val="FF0000"/>
                </a:solidFill>
              </a:rPr>
              <a:t>SK</a:t>
            </a:r>
            <a:r>
              <a:rPr lang="en-US" sz="2400" baseline="-25000" dirty="0">
                <a:solidFill>
                  <a:srgbClr val="FF0000"/>
                </a:solidFill>
              </a:rPr>
              <a:t>i</a:t>
            </a:r>
            <a:r>
              <a:rPr lang="en-US" sz="2400" baseline="-25000" dirty="0" smtClean="0">
                <a:solidFill>
                  <a:srgbClr val="FF0000"/>
                </a:solidFill>
              </a:rPr>
              <a:t>-1</a:t>
            </a:r>
            <a:r>
              <a:rPr lang="en-US" sz="2400" dirty="0" smtClean="0"/>
              <a:t>, C2)</a:t>
            </a:r>
          </a:p>
          <a:p>
            <a:r>
              <a:rPr lang="en-US" sz="2400" dirty="0" smtClean="0"/>
              <a:t>2.  </a:t>
            </a:r>
            <a:r>
              <a:rPr lang="en-US" sz="2400" dirty="0" smtClean="0">
                <a:solidFill>
                  <a:srgbClr val="0208EE"/>
                </a:solidFill>
              </a:rPr>
              <a:t>Compute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M’ = M1 </a:t>
            </a:r>
            <a:r>
              <a:rPr lang="en-US" sz="2400" b="1" i="1" dirty="0" smtClean="0"/>
              <a:t>NAND</a:t>
            </a:r>
            <a:r>
              <a:rPr lang="en-US" sz="2400" dirty="0" smtClean="0"/>
              <a:t> M2</a:t>
            </a:r>
          </a:p>
          <a:p>
            <a:r>
              <a:rPr lang="en-US" sz="2400" dirty="0" smtClean="0"/>
              <a:t>3.  </a:t>
            </a:r>
            <a:r>
              <a:rPr lang="en-US" sz="2400" dirty="0" smtClean="0">
                <a:solidFill>
                  <a:srgbClr val="0208EE"/>
                </a:solidFill>
              </a:rPr>
              <a:t>Encrypt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u="sng" dirty="0" smtClean="0"/>
              <a:t> C’ = E(</a:t>
            </a:r>
            <a:r>
              <a:rPr lang="en-US" sz="2400" u="sng" dirty="0" err="1" smtClean="0">
                <a:solidFill>
                  <a:srgbClr val="FF0000"/>
                </a:solidFill>
              </a:rPr>
              <a:t>Pk</a:t>
            </a:r>
            <a:r>
              <a:rPr lang="en-US" sz="2400" u="sng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u="sng" dirty="0" smtClean="0"/>
              <a:t>, M’)</a:t>
            </a:r>
            <a:endParaRPr lang="en-US" sz="2400" u="sng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381000" y="1143000"/>
            <a:ext cx="876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latin typeface="+mn-lt"/>
                <a:cs typeface="Calibri"/>
              </a:rPr>
              <a:t>CPA-</a:t>
            </a:r>
            <a:r>
              <a:rPr lang="en-US" sz="2800" dirty="0" err="1" smtClean="0">
                <a:latin typeface="+mn-lt"/>
                <a:cs typeface="Calibri"/>
              </a:rPr>
              <a:t>Adv</a:t>
            </a:r>
            <a:r>
              <a:rPr lang="en-US" sz="2800" dirty="0" smtClean="0">
                <a:latin typeface="+mn-lt"/>
                <a:cs typeface="Calibri"/>
              </a:rPr>
              <a:t> sees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 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C =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Enc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(PK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b), {Evk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1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…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Evk</a:t>
            </a:r>
            <a:r>
              <a:rPr lang="en-US" sz="2800" baseline="-25000" dirty="0" err="1" smtClean="0">
                <a:solidFill>
                  <a:srgbClr val="3333FF"/>
                </a:solidFill>
                <a:latin typeface="+mn-lt"/>
                <a:cs typeface="Calibri"/>
              </a:rPr>
              <a:t>D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}</a:t>
            </a:r>
            <a:endParaRPr lang="en-US" sz="2800" baseline="-25000" dirty="0" smtClean="0">
              <a:solidFill>
                <a:srgbClr val="3333FF"/>
              </a:solidFill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5257800"/>
            <a:ext cx="2935169" cy="1261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u="sng" dirty="0" smtClean="0"/>
              <a:t>Q</a:t>
            </a:r>
            <a:r>
              <a:rPr lang="en-US" sz="2800" b="1" u="sng" baseline="-25000" dirty="0"/>
              <a:t>i</a:t>
            </a:r>
            <a:r>
              <a:rPr lang="en-US" sz="2800" b="1" u="sng" dirty="0" smtClean="0"/>
              <a:t>(C1, C2): 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208EE"/>
                </a:solidFill>
              </a:rPr>
              <a:t>Encrypt</a:t>
            </a:r>
            <a:r>
              <a:rPr lang="en-US" sz="2400" dirty="0" smtClean="0"/>
              <a:t>   </a:t>
            </a:r>
            <a:r>
              <a:rPr lang="en-US" sz="2400" u="sng" dirty="0" smtClean="0"/>
              <a:t>C’ = E(</a:t>
            </a:r>
            <a:r>
              <a:rPr lang="en-US" sz="2400" u="sng" dirty="0" err="1" smtClean="0">
                <a:solidFill>
                  <a:srgbClr val="FF0000"/>
                </a:solidFill>
              </a:rPr>
              <a:t>Pk</a:t>
            </a:r>
            <a:r>
              <a:rPr lang="en-US" sz="2400" u="sng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u="sng" dirty="0" smtClean="0"/>
              <a:t>, 0)</a:t>
            </a:r>
            <a:endParaRPr lang="en-US" sz="2400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2554069" y="4362271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≅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4419600" y="4800600"/>
            <a:ext cx="4495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+mn-lt"/>
                <a:cs typeface="Calibri"/>
              </a:rPr>
              <a:t>Problem: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  <a:latin typeface="+mn-lt"/>
                <a:cs typeface="Calibri"/>
              </a:rPr>
              <a:t>E needs to be (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  <a:cs typeface="Calibri"/>
              </a:rPr>
              <a:t>negl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cs typeface="Calibri"/>
              </a:rPr>
              <a:t>/X)-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  <a:cs typeface="Calibri"/>
              </a:rPr>
              <a:t>indist</a:t>
            </a:r>
            <a:endParaRPr lang="en-US" sz="2800" dirty="0">
              <a:solidFill>
                <a:srgbClr val="FF0000"/>
              </a:solidFill>
              <a:latin typeface="+mn-lt"/>
              <a:cs typeface="Calibri"/>
            </a:endParaRPr>
          </a:p>
          <a:p>
            <a:pPr eaLnBrk="1" hangingPunct="1"/>
            <a:r>
              <a:rPr lang="en-US" sz="2800" dirty="0">
                <a:latin typeface="+mn-lt"/>
                <a:cs typeface="Calibri"/>
              </a:rPr>
              <a:t>w</a:t>
            </a:r>
            <a:r>
              <a:rPr lang="en-US" sz="2800" dirty="0" smtClean="0">
                <a:latin typeface="+mn-lt"/>
                <a:cs typeface="Calibri"/>
              </a:rPr>
              <a:t>ith X = 2^{|C1| + |C2|}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096000"/>
            <a:ext cx="3948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cs typeface="Calibri"/>
                <a:sym typeface="Wingdings"/>
              </a:rPr>
              <a:t> </a:t>
            </a:r>
            <a:r>
              <a:rPr lang="en-US" sz="2800" dirty="0">
                <a:solidFill>
                  <a:srgbClr val="000000"/>
                </a:solidFill>
                <a:cs typeface="Calibri"/>
                <a:sym typeface="Wingdings"/>
              </a:rPr>
              <a:t>|C’|≥ poly(|C1|+|C2|</a:t>
            </a:r>
            <a:r>
              <a:rPr lang="en-US" sz="2800" dirty="0" smtClean="0">
                <a:solidFill>
                  <a:srgbClr val="000000"/>
                </a:solidFill>
                <a:cs typeface="Calibri"/>
                <a:sym typeface="Wingdings"/>
              </a:rPr>
              <a:t>)</a:t>
            </a:r>
            <a:endParaRPr lang="en-US" sz="2800" baseline="300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8859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CPA-Security</a:t>
            </a: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381000" y="1143000"/>
            <a:ext cx="876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latin typeface="+mn-lt"/>
                <a:cs typeface="Calibri"/>
              </a:rPr>
              <a:t>CPA-</a:t>
            </a:r>
            <a:r>
              <a:rPr lang="en-US" sz="2800" dirty="0" err="1" smtClean="0">
                <a:latin typeface="+mn-lt"/>
                <a:cs typeface="Calibri"/>
              </a:rPr>
              <a:t>Adv</a:t>
            </a:r>
            <a:r>
              <a:rPr lang="en-US" sz="2800" dirty="0" smtClean="0">
                <a:latin typeface="+mn-lt"/>
                <a:cs typeface="Calibri"/>
              </a:rPr>
              <a:t> sees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 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C =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Enc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(PK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b), {Evk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1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…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Evk</a:t>
            </a:r>
            <a:r>
              <a:rPr lang="en-US" sz="2800" baseline="-25000" dirty="0" err="1" smtClean="0">
                <a:solidFill>
                  <a:srgbClr val="3333FF"/>
                </a:solidFill>
                <a:latin typeface="+mn-lt"/>
                <a:cs typeface="Calibri"/>
              </a:rPr>
              <a:t>D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}</a:t>
            </a:r>
            <a:endParaRPr lang="en-US" sz="2800" baseline="-25000" dirty="0" smtClean="0">
              <a:solidFill>
                <a:srgbClr val="3333FF"/>
              </a:solidFill>
              <a:latin typeface="Calibri"/>
              <a:cs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1600" y="2017693"/>
            <a:ext cx="36526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208EE"/>
                </a:solidFill>
                <a:cs typeface="Calibri"/>
              </a:rPr>
              <a:t>Solution:</a:t>
            </a:r>
            <a:r>
              <a:rPr lang="en-US" sz="2800" b="1" dirty="0" smtClean="0">
                <a:solidFill>
                  <a:srgbClr val="FF0000"/>
                </a:solidFill>
                <a:cs typeface="Calibri"/>
              </a:rPr>
              <a:t> </a:t>
            </a:r>
          </a:p>
          <a:p>
            <a:r>
              <a:rPr lang="en-US" sz="2800" dirty="0" smtClean="0">
                <a:cs typeface="Calibri"/>
              </a:rPr>
              <a:t>Use “Perfect” </a:t>
            </a:r>
            <a:r>
              <a:rPr lang="en-US" sz="2800" dirty="0" err="1" smtClean="0">
                <a:cs typeface="Calibri"/>
              </a:rPr>
              <a:t>Lossy</a:t>
            </a:r>
            <a:r>
              <a:rPr lang="en-US" sz="2800" dirty="0" smtClean="0">
                <a:cs typeface="Calibri"/>
              </a:rPr>
              <a:t> PKE</a:t>
            </a:r>
            <a:endParaRPr lang="en-US" sz="2800" dirty="0"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1265" y="3048000"/>
            <a:ext cx="265907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cs typeface="Calibri"/>
              </a:rPr>
              <a:t>1. </a:t>
            </a:r>
            <a:r>
              <a:rPr lang="en-US" sz="2800" u="sng" dirty="0" smtClean="0">
                <a:cs typeface="Calibri"/>
              </a:rPr>
              <a:t>Normal PK</a:t>
            </a:r>
            <a:r>
              <a:rPr lang="en-US" sz="2800" dirty="0" smtClean="0">
                <a:cs typeface="Calibri"/>
              </a:rPr>
              <a:t>: </a:t>
            </a:r>
          </a:p>
          <a:p>
            <a:r>
              <a:rPr lang="en-US" sz="2800" dirty="0">
                <a:cs typeface="Calibri"/>
              </a:rPr>
              <a:t> </a:t>
            </a:r>
            <a:r>
              <a:rPr lang="en-US" sz="2800" dirty="0" smtClean="0">
                <a:cs typeface="Calibri"/>
              </a:rPr>
              <a:t>   comp-hiding </a:t>
            </a:r>
          </a:p>
          <a:p>
            <a:r>
              <a:rPr lang="en-US" sz="2800" dirty="0" smtClean="0">
                <a:cs typeface="Calibri"/>
              </a:rPr>
              <a:t>    correct</a:t>
            </a:r>
          </a:p>
          <a:p>
            <a:r>
              <a:rPr lang="en-US" sz="2800" dirty="0" smtClean="0">
                <a:cs typeface="Calibri"/>
              </a:rPr>
              <a:t>2. </a:t>
            </a:r>
            <a:r>
              <a:rPr lang="en-US" sz="2800" u="sng" dirty="0" smtClean="0">
                <a:cs typeface="Calibri"/>
              </a:rPr>
              <a:t>Trapdoor PK: </a:t>
            </a:r>
          </a:p>
          <a:p>
            <a:r>
              <a:rPr lang="en-US" sz="2800" dirty="0" smtClean="0">
                <a:cs typeface="Calibri"/>
              </a:rPr>
              <a:t>    perfect-hiding</a:t>
            </a:r>
          </a:p>
          <a:p>
            <a:r>
              <a:rPr lang="en-US" sz="2800" dirty="0" smtClean="0">
                <a:cs typeface="Calibri"/>
              </a:rPr>
              <a:t>    no correctness</a:t>
            </a:r>
            <a:endParaRPr lang="en-US" sz="2800" dirty="0"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57800" y="5867400"/>
            <a:ext cx="3037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alibri"/>
              </a:rPr>
              <a:t>Implied by re-rand PKE</a:t>
            </a:r>
            <a:endParaRPr lang="en-US" sz="2400" dirty="0"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981200"/>
            <a:ext cx="4495800" cy="2739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u="sng" dirty="0" smtClean="0"/>
              <a:t>P</a:t>
            </a:r>
            <a:r>
              <a:rPr lang="en-US" sz="2800" b="1" u="sng" baseline="-25000" dirty="0" smtClean="0"/>
              <a:t>i</a:t>
            </a:r>
            <a:r>
              <a:rPr lang="en-US" sz="2800" b="1" u="sng" dirty="0" smtClean="0"/>
              <a:t>(C1, C2):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0208EE"/>
                </a:solidFill>
              </a:rPr>
              <a:t>Decrypt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M1= D(</a:t>
            </a:r>
            <a:r>
              <a:rPr lang="en-US" sz="2400" dirty="0" smtClean="0">
                <a:solidFill>
                  <a:srgbClr val="FF0000"/>
                </a:solidFill>
              </a:rPr>
              <a:t>SK</a:t>
            </a:r>
            <a:r>
              <a:rPr lang="en-US" sz="2400" baseline="-25000" dirty="0">
                <a:solidFill>
                  <a:srgbClr val="FF0000"/>
                </a:solidFill>
              </a:rPr>
              <a:t>i</a:t>
            </a:r>
            <a:r>
              <a:rPr lang="en-US" sz="2400" baseline="-25000" dirty="0" smtClean="0">
                <a:solidFill>
                  <a:srgbClr val="FF0000"/>
                </a:solidFill>
              </a:rPr>
              <a:t>-1</a:t>
            </a:r>
            <a:r>
              <a:rPr lang="en-US" sz="2400" dirty="0" smtClean="0"/>
              <a:t>, C1), M2= D(</a:t>
            </a:r>
            <a:r>
              <a:rPr lang="en-US" sz="2400" dirty="0" smtClean="0">
                <a:solidFill>
                  <a:srgbClr val="FF0000"/>
                </a:solidFill>
              </a:rPr>
              <a:t>SK</a:t>
            </a:r>
            <a:r>
              <a:rPr lang="en-US" sz="2400" baseline="-25000" dirty="0">
                <a:solidFill>
                  <a:srgbClr val="FF0000"/>
                </a:solidFill>
              </a:rPr>
              <a:t>i</a:t>
            </a:r>
            <a:r>
              <a:rPr lang="en-US" sz="2400" baseline="-25000" dirty="0" smtClean="0">
                <a:solidFill>
                  <a:srgbClr val="FF0000"/>
                </a:solidFill>
              </a:rPr>
              <a:t>-1</a:t>
            </a:r>
            <a:r>
              <a:rPr lang="en-US" sz="2400" dirty="0" smtClean="0"/>
              <a:t>, C2)</a:t>
            </a:r>
          </a:p>
          <a:p>
            <a:r>
              <a:rPr lang="en-US" sz="2400" dirty="0" smtClean="0"/>
              <a:t>2.  </a:t>
            </a:r>
            <a:r>
              <a:rPr lang="en-US" sz="2400" dirty="0" smtClean="0">
                <a:solidFill>
                  <a:srgbClr val="0208EE"/>
                </a:solidFill>
              </a:rPr>
              <a:t>Compute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M’ = M1 </a:t>
            </a:r>
            <a:r>
              <a:rPr lang="en-US" sz="2400" b="1" i="1" dirty="0" smtClean="0"/>
              <a:t>NAND</a:t>
            </a:r>
            <a:r>
              <a:rPr lang="en-US" sz="2400" dirty="0" smtClean="0"/>
              <a:t> M2</a:t>
            </a:r>
          </a:p>
          <a:p>
            <a:r>
              <a:rPr lang="en-US" sz="2400" dirty="0" smtClean="0"/>
              <a:t>3.  </a:t>
            </a:r>
            <a:r>
              <a:rPr lang="en-US" sz="2400" dirty="0" smtClean="0">
                <a:solidFill>
                  <a:srgbClr val="0208EE"/>
                </a:solidFill>
              </a:rPr>
              <a:t>Encrypt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u="sng" dirty="0" smtClean="0"/>
              <a:t> C’ = E(</a:t>
            </a:r>
            <a:r>
              <a:rPr lang="en-US" sz="2400" u="sng" dirty="0" err="1" smtClean="0">
                <a:solidFill>
                  <a:srgbClr val="FF0000"/>
                </a:solidFill>
              </a:rPr>
              <a:t>Pk</a:t>
            </a:r>
            <a:r>
              <a:rPr lang="en-US" sz="2400" u="sng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u="sng" dirty="0" smtClean="0"/>
              <a:t>, M’)</a:t>
            </a:r>
            <a:endParaRPr lang="en-US" sz="2400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5257800"/>
            <a:ext cx="2935169" cy="1261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u="sng" dirty="0" smtClean="0"/>
              <a:t>Q</a:t>
            </a:r>
            <a:r>
              <a:rPr lang="en-US" sz="2800" b="1" u="sng" baseline="-25000" dirty="0"/>
              <a:t>i</a:t>
            </a:r>
            <a:r>
              <a:rPr lang="en-US" sz="2800" b="1" u="sng" dirty="0" smtClean="0"/>
              <a:t>(C1, C2): 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208EE"/>
                </a:solidFill>
              </a:rPr>
              <a:t>Encrypt</a:t>
            </a:r>
            <a:r>
              <a:rPr lang="en-US" sz="2400" dirty="0" smtClean="0"/>
              <a:t>   </a:t>
            </a:r>
            <a:r>
              <a:rPr lang="en-US" sz="2400" u="sng" dirty="0" smtClean="0"/>
              <a:t>C’ = E(</a:t>
            </a:r>
            <a:r>
              <a:rPr lang="en-US" sz="2400" u="sng" dirty="0" err="1" smtClean="0">
                <a:solidFill>
                  <a:srgbClr val="FF0000"/>
                </a:solidFill>
              </a:rPr>
              <a:t>Pk</a:t>
            </a:r>
            <a:r>
              <a:rPr lang="en-US" sz="2400" u="sng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400" u="sng" dirty="0" smtClean="0"/>
              <a:t>, 0)</a:t>
            </a:r>
            <a:endParaRPr lang="en-US" sz="2400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2554069" y="4362271"/>
            <a:ext cx="646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≅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62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2793604"/>
            <a:ext cx="538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2362200" y="4393804"/>
            <a:ext cx="538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CPA-Security</a:t>
            </a:r>
          </a:p>
        </p:txBody>
      </p:sp>
      <p:sp>
        <p:nvSpPr>
          <p:cNvPr id="59" name="TextBox 1"/>
          <p:cNvSpPr txBox="1">
            <a:spLocks noChangeArrowheads="1"/>
          </p:cNvSpPr>
          <p:nvPr/>
        </p:nvSpPr>
        <p:spPr bwMode="auto">
          <a:xfrm>
            <a:off x="381000" y="1143000"/>
            <a:ext cx="876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latin typeface="+mn-lt"/>
                <a:cs typeface="Calibri"/>
              </a:rPr>
              <a:t>CPA-</a:t>
            </a:r>
            <a:r>
              <a:rPr lang="en-US" sz="2800" dirty="0" err="1" smtClean="0">
                <a:latin typeface="+mn-lt"/>
                <a:cs typeface="Calibri"/>
              </a:rPr>
              <a:t>Adv</a:t>
            </a:r>
            <a:r>
              <a:rPr lang="en-US" sz="2800" dirty="0" smtClean="0">
                <a:latin typeface="+mn-lt"/>
                <a:cs typeface="Calibri"/>
              </a:rPr>
              <a:t> sees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 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C =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Enc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(PK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0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, b), {Evk</a:t>
            </a:r>
            <a:r>
              <a:rPr lang="en-US" sz="2800" baseline="-25000" dirty="0" smtClean="0">
                <a:solidFill>
                  <a:srgbClr val="3333FF"/>
                </a:solidFill>
                <a:latin typeface="+mn-lt"/>
                <a:cs typeface="Calibri"/>
              </a:rPr>
              <a:t>1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…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cs typeface="Calibri"/>
              </a:rPr>
              <a:t>Evk</a:t>
            </a:r>
            <a:r>
              <a:rPr lang="en-US" sz="2800" baseline="-25000" dirty="0" err="1" smtClean="0">
                <a:solidFill>
                  <a:srgbClr val="3333FF"/>
                </a:solidFill>
                <a:latin typeface="+mn-lt"/>
                <a:cs typeface="Calibri"/>
              </a:rPr>
              <a:t>D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cs typeface="Calibri"/>
              </a:rPr>
              <a:t>}</a:t>
            </a:r>
            <a:endParaRPr lang="en-US" sz="2800" baseline="-25000" dirty="0" smtClean="0">
              <a:solidFill>
                <a:srgbClr val="3333FF"/>
              </a:solidFill>
              <a:latin typeface="Calibri"/>
              <a:cs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1000" y="5153561"/>
            <a:ext cx="3886200" cy="1323439"/>
            <a:chOff x="381000" y="5153561"/>
            <a:chExt cx="3886200" cy="1323439"/>
          </a:xfrm>
        </p:grpSpPr>
        <p:sp>
          <p:nvSpPr>
            <p:cNvPr id="35" name="TextBox 1"/>
            <p:cNvSpPr txBox="1">
              <a:spLocks noChangeArrowheads="1"/>
            </p:cNvSpPr>
            <p:nvPr/>
          </p:nvSpPr>
          <p:spPr bwMode="auto">
            <a:xfrm>
              <a:off x="381000" y="5445464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E</a:t>
              </a:r>
              <a:r>
                <a:rPr lang="en-US" altLang="zh-CN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vk</a:t>
              </a:r>
              <a:r>
                <a:rPr lang="en-US" altLang="zh-CN" sz="2800" baseline="-250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D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990600" y="5153561"/>
              <a:ext cx="3276600" cy="1323439"/>
              <a:chOff x="990600" y="5153561"/>
              <a:chExt cx="3276600" cy="1323439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1595049" y="5261770"/>
                <a:ext cx="2138751" cy="121523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990600" y="5153561"/>
                <a:ext cx="32766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0000"/>
                    </a:solidFill>
                  </a:rPr>
                  <a:t>Dec</a:t>
                </a:r>
                <a:r>
                  <a:rPr lang="en-US" sz="2400" dirty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sk</a:t>
                </a:r>
                <a:r>
                  <a:rPr lang="en-US" sz="2800" baseline="-25000" dirty="0" smtClean="0">
                    <a:solidFill>
                      <a:srgbClr val="FF0000"/>
                    </a:solidFill>
                  </a:rPr>
                  <a:t>D-1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, * )</a:t>
                </a:r>
              </a:p>
              <a:p>
                <a:pPr algn="ctr"/>
                <a:r>
                  <a:rPr lang="en-US" sz="2400" dirty="0" smtClean="0"/>
                  <a:t>NAND</a:t>
                </a:r>
              </a:p>
              <a:p>
                <a:pPr algn="ctr"/>
                <a:r>
                  <a:rPr lang="en-US" sz="2400" dirty="0" err="1" smtClean="0">
                    <a:solidFill>
                      <a:srgbClr val="000000"/>
                    </a:solidFill>
                  </a:rPr>
                  <a:t>Enc</a:t>
                </a:r>
                <a:r>
                  <a:rPr lang="en-US" sz="2400" dirty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err="1" smtClean="0">
                    <a:solidFill>
                      <a:srgbClr val="000000"/>
                    </a:solidFill>
                  </a:rPr>
                  <a:t>pk</a:t>
                </a:r>
                <a:r>
                  <a:rPr lang="en-US" sz="2800" baseline="-25000" dirty="0" err="1" smtClean="0">
                    <a:solidFill>
                      <a:srgbClr val="000000"/>
                    </a:solidFill>
                  </a:rPr>
                  <a:t>D</a:t>
                </a:r>
                <a:r>
                  <a:rPr lang="en-US" sz="2400" dirty="0">
                    <a:solidFill>
                      <a:srgbClr val="000000"/>
                    </a:solidFill>
                  </a:rPr>
                  <a:t>, * 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)</a:t>
                </a:r>
                <a:r>
                  <a:rPr lang="en-US" sz="2400" baseline="-25000" dirty="0" smtClean="0">
                    <a:solidFill>
                      <a:srgbClr val="000000"/>
                    </a:solidFill>
                  </a:rPr>
                  <a:t>  </a:t>
                </a:r>
                <a:endParaRPr lang="en-US" sz="2400" baseline="-250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386151" y="3400961"/>
            <a:ext cx="3957249" cy="1323439"/>
            <a:chOff x="386151" y="3400961"/>
            <a:chExt cx="3957249" cy="1323439"/>
          </a:xfrm>
        </p:grpSpPr>
        <p:sp>
          <p:nvSpPr>
            <p:cNvPr id="29" name="TextBox 1"/>
            <p:cNvSpPr txBox="1">
              <a:spLocks noChangeArrowheads="1"/>
            </p:cNvSpPr>
            <p:nvPr/>
          </p:nvSpPr>
          <p:spPr bwMode="auto">
            <a:xfrm>
              <a:off x="386151" y="3845264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E</a:t>
              </a:r>
              <a:r>
                <a:rPr lang="en-US" altLang="zh-CN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vk</a:t>
              </a:r>
              <a:r>
                <a:rPr lang="en-US" altLang="zh-CN" sz="2800" baseline="-250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i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95049" y="350917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66800" y="3400961"/>
              <a:ext cx="32766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0000"/>
                  </a:solidFill>
                </a:rPr>
                <a:t>Dec</a:t>
              </a:r>
              <a:r>
                <a:rPr lang="en-US" sz="2400" dirty="0">
                  <a:solidFill>
                    <a:srgbClr val="000000"/>
                  </a:solidFill>
                </a:rPr>
                <a:t>(</a:t>
              </a:r>
              <a:r>
                <a:rPr lang="en-US" sz="2800" dirty="0" smtClean="0">
                  <a:solidFill>
                    <a:srgbClr val="FF0000"/>
                  </a:solidFill>
                </a:rPr>
                <a:t>sk</a:t>
              </a:r>
              <a:r>
                <a:rPr lang="en-US" sz="2800" baseline="-25000" dirty="0" smtClean="0">
                  <a:solidFill>
                    <a:srgbClr val="FF0000"/>
                  </a:solidFill>
                </a:rPr>
                <a:t>i</a:t>
              </a:r>
              <a:r>
                <a:rPr lang="en-US" sz="2400" dirty="0" smtClean="0">
                  <a:solidFill>
                    <a:srgbClr val="000000"/>
                  </a:solidFill>
                </a:rPr>
                <a:t>, * )</a:t>
              </a:r>
            </a:p>
            <a:p>
              <a:pPr algn="ctr"/>
              <a:r>
                <a:rPr lang="en-US" sz="2400" dirty="0" smtClean="0"/>
                <a:t>NAND</a:t>
              </a:r>
            </a:p>
            <a:p>
              <a:pPr algn="ctr"/>
              <a:r>
                <a:rPr lang="en-US" sz="2400" dirty="0" err="1" smtClean="0">
                  <a:solidFill>
                    <a:srgbClr val="000000"/>
                  </a:solidFill>
                </a:rPr>
                <a:t>Enc</a:t>
              </a:r>
              <a:r>
                <a:rPr lang="en-US" sz="2400" dirty="0">
                  <a:solidFill>
                    <a:srgbClr val="000000"/>
                  </a:solidFill>
                </a:rPr>
                <a:t>(</a:t>
              </a:r>
              <a:r>
                <a:rPr lang="en-US" sz="2800" dirty="0" smtClean="0">
                  <a:solidFill>
                    <a:srgbClr val="000000"/>
                  </a:solidFill>
                </a:rPr>
                <a:t>pk</a:t>
              </a:r>
              <a:r>
                <a:rPr lang="en-US" sz="2800" baseline="-25000" dirty="0" smtClean="0">
                  <a:solidFill>
                    <a:srgbClr val="000000"/>
                  </a:solidFill>
                </a:rPr>
                <a:t>i+1</a:t>
              </a:r>
              <a:r>
                <a:rPr lang="en-US" sz="2400" dirty="0" smtClean="0">
                  <a:solidFill>
                    <a:srgbClr val="000000"/>
                  </a:solidFill>
                </a:rPr>
                <a:t>, </a:t>
              </a:r>
              <a:r>
                <a:rPr lang="en-US" sz="2400" dirty="0">
                  <a:solidFill>
                    <a:srgbClr val="000000"/>
                  </a:solidFill>
                </a:rPr>
                <a:t>* 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r>
                <a:rPr lang="en-US" sz="2400" baseline="-25000" dirty="0" smtClean="0">
                  <a:solidFill>
                    <a:srgbClr val="000000"/>
                  </a:solidFill>
                </a:rPr>
                <a:t>  </a:t>
              </a:r>
              <a:endParaRPr lang="en-US" sz="2400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6151" y="1800761"/>
            <a:ext cx="3957249" cy="1323439"/>
            <a:chOff x="386151" y="1800761"/>
            <a:chExt cx="3957249" cy="1323439"/>
          </a:xfrm>
        </p:grpSpPr>
        <p:sp>
          <p:nvSpPr>
            <p:cNvPr id="15" name="TextBox 1"/>
            <p:cNvSpPr txBox="1">
              <a:spLocks noChangeArrowheads="1"/>
            </p:cNvSpPr>
            <p:nvPr/>
          </p:nvSpPr>
          <p:spPr bwMode="auto">
            <a:xfrm>
              <a:off x="386151" y="2241094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E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vk</a:t>
              </a:r>
              <a:r>
                <a:rPr lang="en-US" altLang="zh-CN" sz="2800" baseline="-25000" dirty="0" smtClean="0">
                  <a:solidFill>
                    <a:srgbClr val="0208EE"/>
                  </a:solidFill>
                  <a:latin typeface="+mn-lt"/>
                  <a:cs typeface="Calibri"/>
                </a:rPr>
                <a:t>1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595049" y="190526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066800" y="1800761"/>
              <a:ext cx="32766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0000"/>
                  </a:solidFill>
                </a:rPr>
                <a:t>Dec</a:t>
              </a:r>
              <a:r>
                <a:rPr lang="en-US" sz="2400" dirty="0">
                  <a:solidFill>
                    <a:srgbClr val="000000"/>
                  </a:solidFill>
                </a:rPr>
                <a:t>(</a:t>
              </a:r>
              <a:r>
                <a:rPr lang="en-US" sz="2800" dirty="0" smtClean="0">
                  <a:solidFill>
                    <a:srgbClr val="FF0000"/>
                  </a:solidFill>
                </a:rPr>
                <a:t>sk</a:t>
              </a:r>
              <a:r>
                <a:rPr lang="en-US" sz="2800" baseline="-25000" dirty="0">
                  <a:solidFill>
                    <a:srgbClr val="FF0000"/>
                  </a:solidFill>
                </a:rPr>
                <a:t>0</a:t>
              </a:r>
              <a:r>
                <a:rPr lang="en-US" sz="2400" dirty="0" smtClean="0">
                  <a:solidFill>
                    <a:srgbClr val="000000"/>
                  </a:solidFill>
                </a:rPr>
                <a:t>, * )</a:t>
              </a:r>
            </a:p>
            <a:p>
              <a:pPr algn="ctr"/>
              <a:r>
                <a:rPr lang="en-US" sz="2400" dirty="0" smtClean="0"/>
                <a:t>NAND</a:t>
              </a:r>
            </a:p>
            <a:p>
              <a:pPr algn="ctr"/>
              <a:r>
                <a:rPr lang="en-US" sz="2400" dirty="0" err="1" smtClean="0"/>
                <a:t>Enc</a:t>
              </a:r>
              <a:r>
                <a:rPr lang="en-US" sz="2400" dirty="0"/>
                <a:t>(</a:t>
              </a:r>
              <a:r>
                <a:rPr lang="en-US" sz="2800" dirty="0" smtClean="0"/>
                <a:t>pk</a:t>
              </a:r>
              <a:r>
                <a:rPr lang="en-US" sz="2800" baseline="-25000" dirty="0"/>
                <a:t>1</a:t>
              </a:r>
              <a:r>
                <a:rPr lang="en-US" sz="2400" dirty="0" smtClean="0">
                  <a:solidFill>
                    <a:srgbClr val="000000"/>
                  </a:solidFill>
                </a:rPr>
                <a:t>, </a:t>
              </a:r>
              <a:r>
                <a:rPr lang="en-US" sz="2400" dirty="0">
                  <a:solidFill>
                    <a:srgbClr val="000000"/>
                  </a:solidFill>
                </a:rPr>
                <a:t>* 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r>
                <a:rPr lang="en-US" sz="2400" baseline="-25000" dirty="0" smtClean="0">
                  <a:solidFill>
                    <a:srgbClr val="FF0000"/>
                  </a:solidFill>
                </a:rPr>
                <a:t>  </a:t>
              </a:r>
              <a:endParaRPr lang="en-US" sz="2400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33400" y="5257800"/>
            <a:ext cx="3733800" cy="1215230"/>
            <a:chOff x="4953000" y="5261770"/>
            <a:chExt cx="3733800" cy="1215230"/>
          </a:xfrm>
        </p:grpSpPr>
        <p:grpSp>
          <p:nvGrpSpPr>
            <p:cNvPr id="69" name="Group 68"/>
            <p:cNvGrpSpPr/>
            <p:nvPr/>
          </p:nvGrpSpPr>
          <p:grpSpPr>
            <a:xfrm>
              <a:off x="5410200" y="5261770"/>
              <a:ext cx="3276600" cy="1215230"/>
              <a:chOff x="990600" y="5261770"/>
              <a:chExt cx="3276600" cy="121523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1595049" y="5261770"/>
                <a:ext cx="2138751" cy="121523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90600" y="5562600"/>
                <a:ext cx="3276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err="1" smtClean="0">
                    <a:solidFill>
                      <a:srgbClr val="000000"/>
                    </a:solidFill>
                  </a:rPr>
                  <a:t>Enc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err="1" smtClean="0">
                    <a:solidFill>
                      <a:srgbClr val="000000"/>
                    </a:solidFill>
                  </a:rPr>
                  <a:t>pk</a:t>
                </a:r>
                <a:r>
                  <a:rPr lang="en-US" sz="2800" baseline="-25000" dirty="0" err="1" smtClean="0">
                    <a:solidFill>
                      <a:srgbClr val="000000"/>
                    </a:solidFill>
                  </a:rPr>
                  <a:t>D</a:t>
                </a:r>
                <a:r>
                  <a:rPr lang="en-US" sz="2400" dirty="0">
                    <a:solidFill>
                      <a:srgbClr val="000000"/>
                    </a:solidFill>
                  </a:rPr>
                  <a:t>, 0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)</a:t>
                </a:r>
                <a:endParaRPr lang="en-US" sz="2400" baseline="-250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7" name="TextBox 1"/>
            <p:cNvSpPr txBox="1">
              <a:spLocks noChangeArrowheads="1"/>
            </p:cNvSpPr>
            <p:nvPr/>
          </p:nvSpPr>
          <p:spPr bwMode="auto">
            <a:xfrm>
              <a:off x="4953000" y="5562600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altLang="zh-CN" sz="2800" dirty="0" err="1">
                  <a:solidFill>
                    <a:srgbClr val="0208EE"/>
                  </a:solidFill>
                  <a:latin typeface="+mn-lt"/>
                  <a:cs typeface="Calibri"/>
                </a:rPr>
                <a:t>F</a:t>
              </a:r>
              <a:r>
                <a:rPr lang="en-US" altLang="zh-CN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vk</a:t>
              </a:r>
              <a:r>
                <a:rPr lang="en-US" altLang="zh-CN" sz="2800" baseline="-250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D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33400" y="3505200"/>
            <a:ext cx="3733800" cy="1215230"/>
            <a:chOff x="4953000" y="5261770"/>
            <a:chExt cx="3733800" cy="1215230"/>
          </a:xfrm>
        </p:grpSpPr>
        <p:grpSp>
          <p:nvGrpSpPr>
            <p:cNvPr id="24" name="Group 23"/>
            <p:cNvGrpSpPr/>
            <p:nvPr/>
          </p:nvGrpSpPr>
          <p:grpSpPr>
            <a:xfrm>
              <a:off x="5410200" y="5261770"/>
              <a:ext cx="3276600" cy="1215230"/>
              <a:chOff x="990600" y="5261770"/>
              <a:chExt cx="3276600" cy="121523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595049" y="5261770"/>
                <a:ext cx="2138751" cy="121523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990600" y="5562600"/>
                <a:ext cx="3276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err="1" smtClean="0">
                    <a:solidFill>
                      <a:srgbClr val="000000"/>
                    </a:solidFill>
                  </a:rPr>
                  <a:t>Enc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err="1" smtClean="0">
                    <a:solidFill>
                      <a:srgbClr val="000000"/>
                    </a:solidFill>
                  </a:rPr>
                  <a:t>pk</a:t>
                </a:r>
                <a:r>
                  <a:rPr lang="en-US" sz="2800" baseline="-25000" dirty="0" err="1">
                    <a:solidFill>
                      <a:srgbClr val="000000"/>
                    </a:solidFill>
                  </a:rPr>
                  <a:t>i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sz="2400" dirty="0">
                    <a:solidFill>
                      <a:srgbClr val="000000"/>
                    </a:solidFill>
                  </a:rPr>
                  <a:t>0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)</a:t>
                </a:r>
                <a:endParaRPr lang="en-US" sz="2400" baseline="-250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" name="TextBox 1"/>
            <p:cNvSpPr txBox="1">
              <a:spLocks noChangeArrowheads="1"/>
            </p:cNvSpPr>
            <p:nvPr/>
          </p:nvSpPr>
          <p:spPr bwMode="auto">
            <a:xfrm>
              <a:off x="4953000" y="5562600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altLang="zh-CN" sz="2800" dirty="0" err="1" smtClean="0">
                  <a:solidFill>
                    <a:srgbClr val="0208EE"/>
                  </a:solidFill>
                  <a:latin typeface="+mn-lt"/>
                  <a:cs typeface="Calibri"/>
                </a:rPr>
                <a:t>Fvk</a:t>
              </a:r>
              <a:r>
                <a:rPr lang="en-US" altLang="zh-CN" sz="2800" baseline="-25000" dirty="0" err="1">
                  <a:solidFill>
                    <a:srgbClr val="0208EE"/>
                  </a:solidFill>
                  <a:latin typeface="+mn-lt"/>
                  <a:cs typeface="Calibri"/>
                </a:rPr>
                <a:t>i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33400" y="1905000"/>
            <a:ext cx="3733800" cy="1215230"/>
            <a:chOff x="4953000" y="5261770"/>
            <a:chExt cx="3733800" cy="1215230"/>
          </a:xfrm>
        </p:grpSpPr>
        <p:grpSp>
          <p:nvGrpSpPr>
            <p:cNvPr id="31" name="Group 30"/>
            <p:cNvGrpSpPr/>
            <p:nvPr/>
          </p:nvGrpSpPr>
          <p:grpSpPr>
            <a:xfrm>
              <a:off x="5410200" y="5261770"/>
              <a:ext cx="3276600" cy="1215230"/>
              <a:chOff x="990600" y="5261770"/>
              <a:chExt cx="3276600" cy="121523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595049" y="5261770"/>
                <a:ext cx="2138751" cy="121523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990600" y="5562600"/>
                <a:ext cx="3276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err="1" smtClean="0">
                    <a:solidFill>
                      <a:srgbClr val="000000"/>
                    </a:solidFill>
                  </a:rPr>
                  <a:t>Enc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(</a:t>
                </a:r>
                <a:r>
                  <a:rPr lang="en-US" sz="2800" dirty="0" smtClean="0">
                    <a:solidFill>
                      <a:srgbClr val="000000"/>
                    </a:solidFill>
                  </a:rPr>
                  <a:t>pk</a:t>
                </a:r>
                <a:r>
                  <a:rPr lang="en-US" sz="2800" baseline="-25000" dirty="0" smtClean="0">
                    <a:solidFill>
                      <a:srgbClr val="000000"/>
                    </a:solidFill>
                  </a:rPr>
                  <a:t>1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sz="2400" dirty="0">
                    <a:solidFill>
                      <a:srgbClr val="000000"/>
                    </a:solidFill>
                  </a:rPr>
                  <a:t>0</a:t>
                </a:r>
                <a:r>
                  <a:rPr lang="en-US" sz="2400" dirty="0" smtClean="0">
                    <a:solidFill>
                      <a:srgbClr val="000000"/>
                    </a:solidFill>
                  </a:rPr>
                  <a:t>)</a:t>
                </a:r>
                <a:endParaRPr lang="en-US" sz="2400" baseline="-250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3" name="TextBox 1"/>
            <p:cNvSpPr txBox="1">
              <a:spLocks noChangeArrowheads="1"/>
            </p:cNvSpPr>
            <p:nvPr/>
          </p:nvSpPr>
          <p:spPr bwMode="auto">
            <a:xfrm>
              <a:off x="4953000" y="5562600"/>
              <a:ext cx="1219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Fvk</a:t>
              </a:r>
              <a:r>
                <a:rPr lang="en-US" altLang="zh-CN" sz="2800" baseline="-25000" dirty="0" smtClean="0">
                  <a:solidFill>
                    <a:srgbClr val="0208EE"/>
                  </a:solidFill>
                  <a:latin typeface="+mn-lt"/>
                  <a:cs typeface="Calibri"/>
                </a:rPr>
                <a:t>1</a:t>
              </a:r>
              <a:r>
                <a:rPr lang="en-US" altLang="zh-CN" sz="2800" dirty="0" smtClean="0">
                  <a:solidFill>
                    <a:srgbClr val="0208EE"/>
                  </a:solidFill>
                  <a:latin typeface="+mn-lt"/>
                  <a:cs typeface="Calibri"/>
                </a:rPr>
                <a:t> =</a:t>
              </a:r>
              <a:endParaRPr lang="en-US" sz="2800" dirty="0">
                <a:solidFill>
                  <a:srgbClr val="0208EE"/>
                </a:solidFill>
                <a:latin typeface="+mn-lt"/>
                <a:cs typeface="Calibri"/>
              </a:endParaRPr>
            </a:p>
          </p:txBody>
        </p:sp>
      </p:grpSp>
      <p:sp>
        <p:nvSpPr>
          <p:cNvPr id="39" name="TextBox 1"/>
          <p:cNvSpPr txBox="1">
            <a:spLocks noChangeArrowheads="1"/>
          </p:cNvSpPr>
          <p:nvPr/>
        </p:nvSpPr>
        <p:spPr bwMode="auto">
          <a:xfrm>
            <a:off x="4191000" y="2286000"/>
            <a:ext cx="4343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latin typeface="+mn-lt"/>
                <a:cs typeface="Calibri"/>
              </a:rPr>
              <a:t>Before switching the </a:t>
            </a:r>
            <a:r>
              <a:rPr lang="en-US" sz="2800" dirty="0" err="1" smtClean="0">
                <a:latin typeface="+mn-lt"/>
                <a:cs typeface="Calibri"/>
              </a:rPr>
              <a:t>Evk’s</a:t>
            </a:r>
            <a:endParaRPr lang="en-US" sz="2800" dirty="0" smtClean="0">
              <a:latin typeface="+mn-lt"/>
              <a:cs typeface="Calibri"/>
            </a:endParaRP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  <a:latin typeface="+mn-lt"/>
                <a:cs typeface="Calibri"/>
              </a:rPr>
              <a:t>Switch </a:t>
            </a:r>
            <a:r>
              <a:rPr lang="en-US" sz="2800" dirty="0" err="1" smtClean="0">
                <a:solidFill>
                  <a:srgbClr val="FF0000"/>
                </a:solidFill>
                <a:latin typeface="+mn-lt"/>
                <a:cs typeface="Calibri"/>
              </a:rPr>
              <a:t>pk’s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cs typeface="Calibri"/>
              </a:rPr>
              <a:t> to trapdoor keys</a:t>
            </a:r>
          </a:p>
        </p:txBody>
      </p: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4191000" y="3429000"/>
            <a:ext cx="510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latin typeface="+mn-lt"/>
                <a:cs typeface="Calibri"/>
              </a:rPr>
              <a:t>{</a:t>
            </a:r>
            <a:r>
              <a:rPr lang="en-US" sz="2800" dirty="0" err="1" smtClean="0">
                <a:latin typeface="+mn-lt"/>
                <a:cs typeface="Calibri"/>
              </a:rPr>
              <a:t>Enc</a:t>
            </a:r>
            <a:r>
              <a:rPr lang="en-US" sz="2800" dirty="0" smtClean="0">
                <a:latin typeface="+mn-lt"/>
                <a:cs typeface="Calibri"/>
              </a:rPr>
              <a:t>(</a:t>
            </a:r>
            <a:r>
              <a:rPr lang="en-US" sz="2800" dirty="0" err="1" smtClean="0">
                <a:latin typeface="+mn-lt"/>
                <a:cs typeface="Calibri"/>
              </a:rPr>
              <a:t>pk</a:t>
            </a:r>
            <a:r>
              <a:rPr lang="en-US" sz="2800" dirty="0" smtClean="0">
                <a:latin typeface="+mn-lt"/>
                <a:cs typeface="Calibri"/>
              </a:rPr>
              <a:t>, *)} =  {</a:t>
            </a:r>
            <a:r>
              <a:rPr lang="en-US" sz="2800" dirty="0" err="1" smtClean="0">
                <a:latin typeface="+mn-lt"/>
                <a:cs typeface="Calibri"/>
              </a:rPr>
              <a:t>Enc</a:t>
            </a:r>
            <a:r>
              <a:rPr lang="en-US" sz="2800" dirty="0" smtClean="0">
                <a:latin typeface="+mn-lt"/>
                <a:cs typeface="Calibri"/>
              </a:rPr>
              <a:t>(</a:t>
            </a:r>
            <a:r>
              <a:rPr lang="en-US" sz="2800" dirty="0" err="1" smtClean="0">
                <a:latin typeface="+mn-lt"/>
                <a:cs typeface="Calibri"/>
              </a:rPr>
              <a:t>pk</a:t>
            </a:r>
            <a:r>
              <a:rPr lang="en-US" sz="2800" dirty="0" smtClean="0">
                <a:latin typeface="+mn-lt"/>
                <a:cs typeface="Calibri"/>
              </a:rPr>
              <a:t>, 0)}</a:t>
            </a:r>
          </a:p>
        </p:txBody>
      </p:sp>
      <p:sp>
        <p:nvSpPr>
          <p:cNvPr id="43" name="TextBox 1"/>
          <p:cNvSpPr txBox="1">
            <a:spLocks noChangeArrowheads="1"/>
          </p:cNvSpPr>
          <p:nvPr/>
        </p:nvSpPr>
        <p:spPr bwMode="auto">
          <a:xfrm>
            <a:off x="4648200" y="5867400"/>
            <a:ext cx="388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b="1" dirty="0" smtClean="0">
                <a:latin typeface="+mn-lt"/>
                <a:cs typeface="Calibri"/>
              </a:rPr>
              <a:t>QED</a:t>
            </a:r>
          </a:p>
        </p:txBody>
      </p:sp>
      <p:sp>
        <p:nvSpPr>
          <p:cNvPr id="44" name="TextBox 1"/>
          <p:cNvSpPr txBox="1">
            <a:spLocks noChangeArrowheads="1"/>
          </p:cNvSpPr>
          <p:nvPr/>
        </p:nvSpPr>
        <p:spPr bwMode="auto">
          <a:xfrm>
            <a:off x="4267200" y="4104382"/>
            <a:ext cx="7239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+mn-lt"/>
                <a:cs typeface="Calibri"/>
              </a:rPr>
              <a:t>No blow-up</a:t>
            </a:r>
          </a:p>
        </p:txBody>
      </p:sp>
    </p:spTree>
    <p:extLst>
      <p:ext uri="{BB962C8B-B14F-4D97-AF65-F5344CB8AC3E}">
        <p14:creationId xmlns:p14="http://schemas.microsoft.com/office/powerpoint/2010/main" val="2065527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56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914400" y="1535999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 err="1" smtClean="0"/>
              <a:t>I</a:t>
            </a:r>
            <a:r>
              <a:rPr lang="en-US" altLang="zh-CN" sz="4000" dirty="0" err="1" smtClean="0"/>
              <a:t>ndistinguishability</a:t>
            </a:r>
            <a:r>
              <a:rPr lang="en-US" altLang="zh-CN" sz="4000" dirty="0" smtClean="0"/>
              <a:t> </a:t>
            </a:r>
            <a:r>
              <a:rPr lang="en-US" sz="4000" dirty="0" smtClean="0"/>
              <a:t>Obfuscation [BGI+12]</a:t>
            </a:r>
            <a:endParaRPr lang="en-US" sz="4000" dirty="0"/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600200" y="2983799"/>
            <a:ext cx="35244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functionally equivalent 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98961" y="1820095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3416538" y="1905000"/>
            <a:ext cx="2133600" cy="4160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 descr="php-nuke-obfuscated-cod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8" r="20038"/>
          <a:stretch/>
        </p:blipFill>
        <p:spPr>
          <a:xfrm>
            <a:off x="5778738" y="1524000"/>
            <a:ext cx="2138751" cy="12152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6" name="TextBox 45"/>
          <p:cNvSpPr txBox="1"/>
          <p:nvPr/>
        </p:nvSpPr>
        <p:spPr>
          <a:xfrm>
            <a:off x="6098158" y="1820095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</a:t>
            </a:r>
            <a:r>
              <a:rPr lang="en-US" sz="3200" b="1" dirty="0" err="1" smtClean="0"/>
              <a:t>O</a:t>
            </a:r>
            <a:r>
              <a:rPr lang="en-US" sz="3200" dirty="0" smtClean="0"/>
              <a:t>(P)</a:t>
            </a:r>
            <a:endParaRPr lang="en-US" sz="3200" dirty="0"/>
          </a:p>
        </p:txBody>
      </p:sp>
      <p:sp>
        <p:nvSpPr>
          <p:cNvPr id="49" name="Rectangle 48"/>
          <p:cNvSpPr/>
          <p:nvPr/>
        </p:nvSpPr>
        <p:spPr>
          <a:xfrm>
            <a:off x="921711" y="3673569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406272" y="3957665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Q</a:t>
            </a:r>
          </a:p>
        </p:txBody>
      </p:sp>
      <p:sp>
        <p:nvSpPr>
          <p:cNvPr id="51" name="Right Arrow 50"/>
          <p:cNvSpPr/>
          <p:nvPr/>
        </p:nvSpPr>
        <p:spPr>
          <a:xfrm>
            <a:off x="3423849" y="4042570"/>
            <a:ext cx="2133600" cy="4160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 descr="php-nuke-obfuscated-cod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8" r="20038"/>
          <a:stretch/>
        </p:blipFill>
        <p:spPr>
          <a:xfrm>
            <a:off x="5786049" y="3661570"/>
            <a:ext cx="2138751" cy="12152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3" name="TextBox 52"/>
          <p:cNvSpPr txBox="1"/>
          <p:nvPr/>
        </p:nvSpPr>
        <p:spPr>
          <a:xfrm>
            <a:off x="6105469" y="3957665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iO</a:t>
            </a:r>
            <a:r>
              <a:rPr lang="en-US" sz="3200" dirty="0" smtClean="0"/>
              <a:t>(Q)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835334" y="2831399"/>
            <a:ext cx="491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≈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6800" y="2819400"/>
            <a:ext cx="543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rial"/>
                <a:ea typeface="ＭＳ ゴシック"/>
                <a:cs typeface="Arial"/>
              </a:rPr>
              <a:t>≡</a:t>
            </a:r>
            <a:endParaRPr lang="en-US" sz="4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6" name="TextBox 1"/>
          <p:cNvSpPr txBox="1">
            <a:spLocks noChangeArrowheads="1"/>
          </p:cNvSpPr>
          <p:nvPr/>
        </p:nvSpPr>
        <p:spPr bwMode="auto">
          <a:xfrm>
            <a:off x="6351679" y="2983799"/>
            <a:ext cx="2716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indistinguishable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996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9" grpId="0" animBg="1"/>
      <p:bldP spid="50" grpId="0"/>
      <p:bldP spid="51" grpId="0" animBg="1"/>
      <p:bldP spid="53" grpId="0"/>
      <p:bldP spid="11" grpId="0"/>
      <p:bldP spid="17" grpId="0"/>
      <p:bldP spid="5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Motivating </a:t>
            </a:r>
            <a:r>
              <a:rPr lang="en-US" altLang="zh-CN" dirty="0" smtClean="0"/>
              <a:t>Examples: CPA to FHE</a:t>
            </a:r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09600" y="1295400"/>
            <a:ext cx="24522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u="sng" dirty="0" smtClean="0">
                <a:latin typeface="+mn-lt"/>
                <a:cs typeface="Calibri"/>
              </a:rPr>
              <a:t>G</a:t>
            </a:r>
            <a:r>
              <a:rPr lang="en-US" altLang="zh-CN" sz="2800" u="sng" dirty="0" smtClean="0">
                <a:latin typeface="+mn-lt"/>
                <a:cs typeface="Calibri"/>
              </a:rPr>
              <a:t>iven any </a:t>
            </a:r>
            <a:r>
              <a:rPr lang="en-US" sz="2800" u="sng" dirty="0" smtClean="0">
                <a:latin typeface="+mn-lt"/>
                <a:cs typeface="Calibri"/>
              </a:rPr>
              <a:t>CPA</a:t>
            </a:r>
            <a:r>
              <a:rPr lang="en-US" sz="2800" dirty="0" smtClean="0">
                <a:latin typeface="+mn-lt"/>
                <a:cs typeface="Calibri"/>
              </a:rPr>
              <a:t>,</a:t>
            </a:r>
            <a:endParaRPr lang="en-US" sz="2800" i="1" dirty="0">
              <a:solidFill>
                <a:srgbClr val="0208EE"/>
              </a:solidFill>
              <a:latin typeface="+mn-lt"/>
              <a:cs typeface="Calibri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85800" y="191518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 smtClean="0">
                <a:solidFill>
                  <a:srgbClr val="0208EE"/>
                </a:solidFill>
                <a:latin typeface="+mn-lt"/>
                <a:cs typeface="Calibri"/>
              </a:rPr>
              <a:t>(PK,  SK) 	C1 = E(PK, </a:t>
            </a:r>
            <a:r>
              <a:rPr lang="en-US" sz="2800" i="1" dirty="0">
                <a:solidFill>
                  <a:srgbClr val="0208EE"/>
                </a:solidFill>
                <a:latin typeface="+mn-lt"/>
                <a:cs typeface="Calibri"/>
              </a:rPr>
              <a:t>M</a:t>
            </a:r>
            <a:r>
              <a:rPr lang="en-US" altLang="zh-CN" sz="2800" i="1" dirty="0" smtClean="0">
                <a:solidFill>
                  <a:srgbClr val="0208EE"/>
                </a:solidFill>
                <a:latin typeface="+mn-lt"/>
                <a:cs typeface="Calibri"/>
              </a:rPr>
              <a:t>1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  <a:cs typeface="Calibri"/>
              </a:rPr>
              <a:t>), C2 = E(PK, </a:t>
            </a:r>
            <a:r>
              <a:rPr lang="en-US" sz="2800" i="1" dirty="0">
                <a:solidFill>
                  <a:srgbClr val="0208EE"/>
                </a:solidFill>
                <a:latin typeface="+mn-lt"/>
                <a:cs typeface="Calibri"/>
              </a:rPr>
              <a:t>M</a:t>
            </a:r>
            <a:r>
              <a:rPr lang="en-US" altLang="zh-CN" sz="2800" i="1" dirty="0" smtClean="0">
                <a:solidFill>
                  <a:srgbClr val="0208EE"/>
                </a:solidFill>
                <a:latin typeface="+mn-lt"/>
                <a:cs typeface="Calibri"/>
              </a:rPr>
              <a:t>2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  <a:cs typeface="Calibri"/>
              </a:rPr>
              <a:t>), </a:t>
            </a:r>
            <a:endParaRPr lang="en-US" sz="2800" i="1" dirty="0">
              <a:solidFill>
                <a:srgbClr val="0208EE"/>
              </a:solidFill>
              <a:latin typeface="+mn-lt"/>
              <a:cs typeface="Calibri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85800" y="2600980"/>
            <a:ext cx="63794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u="sng" dirty="0" smtClean="0">
                <a:latin typeface="+mn-lt"/>
                <a:cs typeface="Calibri"/>
              </a:rPr>
              <a:t>Convert to FHE</a:t>
            </a:r>
            <a:r>
              <a:rPr lang="en-US" altLang="zh-CN" sz="2800" dirty="0" smtClean="0">
                <a:latin typeface="+mn-lt"/>
                <a:cs typeface="Calibri"/>
              </a:rPr>
              <a:t>, by adding evaluation keys</a:t>
            </a:r>
            <a:endParaRPr lang="en-US" sz="2800" i="1" dirty="0">
              <a:solidFill>
                <a:srgbClr val="0208EE"/>
              </a:solidFill>
              <a:latin typeface="+mn-lt"/>
              <a:cs typeface="Calibri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57200" y="4481156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 err="1" smtClean="0">
                <a:solidFill>
                  <a:srgbClr val="0208EE"/>
                </a:solidFill>
                <a:latin typeface="+mn-lt"/>
                <a:cs typeface="Calibri"/>
              </a:rPr>
              <a:t>E</a:t>
            </a:r>
            <a:r>
              <a:rPr lang="en-US" altLang="zh-CN" sz="2800" i="1" dirty="0" err="1" smtClean="0">
                <a:solidFill>
                  <a:srgbClr val="0208EE"/>
                </a:solidFill>
                <a:latin typeface="+mn-lt"/>
                <a:cs typeface="Calibri"/>
              </a:rPr>
              <a:t>vk</a:t>
            </a:r>
            <a:r>
              <a:rPr lang="en-US" altLang="zh-CN" sz="2800" i="1" dirty="0">
                <a:solidFill>
                  <a:srgbClr val="0208EE"/>
                </a:solidFill>
                <a:latin typeface="+mn-lt"/>
                <a:cs typeface="Calibri"/>
              </a:rPr>
              <a:t> </a:t>
            </a:r>
            <a:r>
              <a:rPr lang="en-US" altLang="zh-CN" sz="2800" i="1" dirty="0" smtClean="0">
                <a:solidFill>
                  <a:srgbClr val="0208EE"/>
                </a:solidFill>
                <a:latin typeface="+mn-lt"/>
                <a:cs typeface="Calibri"/>
              </a:rPr>
              <a:t>  =</a:t>
            </a:r>
            <a:endParaRPr lang="en-US" sz="2800" i="1" dirty="0">
              <a:solidFill>
                <a:srgbClr val="0208EE"/>
              </a:solidFill>
              <a:latin typeface="+mn-lt"/>
              <a:cs typeface="Calibri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823649" y="3124200"/>
            <a:ext cx="2138751" cy="3150752"/>
            <a:chOff x="1899849" y="3250048"/>
            <a:chExt cx="2138751" cy="315075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957667" y="5475958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528455" y="3834824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347788" y="5816024"/>
              <a:ext cx="121975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C’</a:t>
              </a:r>
              <a:endParaRPr lang="en-US" sz="32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4443" y="3250048"/>
              <a:ext cx="121975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C1</a:t>
              </a:r>
              <a:endParaRPr lang="en-US" sz="32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291012" y="3834824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667000" y="3250048"/>
              <a:ext cx="121975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C2</a:t>
              </a:r>
              <a:endParaRPr lang="en-US" sz="3200" dirty="0"/>
            </a:p>
          </p:txBody>
        </p:sp>
        <p:pic>
          <p:nvPicPr>
            <p:cNvPr id="15" name="Picture 14" descr="php-nuke-obfuscated-code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38" r="20038"/>
            <a:stretch/>
          </p:blipFill>
          <p:spPr>
            <a:xfrm>
              <a:off x="1899849" y="4292024"/>
              <a:ext cx="2138751" cy="121523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2209800" y="4596824"/>
              <a:ext cx="149991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/>
                <a:t>Obf</a:t>
              </a:r>
              <a:r>
                <a:rPr lang="en-US" sz="3200" dirty="0" smtClean="0"/>
                <a:t>(P)</a:t>
              </a:r>
              <a:endParaRPr lang="en-US" sz="32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449743" y="3303152"/>
            <a:ext cx="4250533" cy="2739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u="sng" dirty="0" smtClean="0"/>
              <a:t>P(C1, C2):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0208EE"/>
                </a:solidFill>
              </a:rPr>
              <a:t>Decrypt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M1= D(SK, C1), M2= D(SK, C2)</a:t>
            </a:r>
          </a:p>
          <a:p>
            <a:r>
              <a:rPr lang="en-US" sz="2400" dirty="0" smtClean="0"/>
              <a:t>2.  </a:t>
            </a:r>
            <a:r>
              <a:rPr lang="en-US" sz="2400" dirty="0" smtClean="0">
                <a:solidFill>
                  <a:srgbClr val="0208EE"/>
                </a:solidFill>
              </a:rPr>
              <a:t>Compute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M’ = M1 </a:t>
            </a:r>
            <a:r>
              <a:rPr lang="en-US" sz="2400" b="1" i="1" dirty="0" smtClean="0"/>
              <a:t>NAND</a:t>
            </a:r>
            <a:r>
              <a:rPr lang="en-US" sz="2400" dirty="0" smtClean="0"/>
              <a:t> M2</a:t>
            </a:r>
          </a:p>
          <a:p>
            <a:r>
              <a:rPr lang="en-US" sz="2400" dirty="0" smtClean="0"/>
              <a:t>3.  </a:t>
            </a:r>
            <a:r>
              <a:rPr lang="en-US" sz="2400" dirty="0" smtClean="0">
                <a:solidFill>
                  <a:srgbClr val="0208EE"/>
                </a:solidFill>
              </a:rPr>
              <a:t>Re-Encrypt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C’ = E(PK, M’;  r)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659347" y="6334780"/>
            <a:ext cx="74178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+mn-lt"/>
                <a:cs typeface="Calibri"/>
              </a:rPr>
              <a:t>Shown in [ABF+13], under ad-hoc obfuscation assumption</a:t>
            </a:r>
            <a:endParaRPr lang="en-US" i="1" dirty="0">
              <a:solidFill>
                <a:srgbClr val="0208EE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08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7" grpId="0" animBg="1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562600" y="419100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447800" y="419497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Sub-</a:t>
            </a:r>
            <a:r>
              <a:rPr lang="en-US" dirty="0" err="1" smtClean="0"/>
              <a:t>exp</a:t>
            </a:r>
            <a:r>
              <a:rPr lang="en-US" dirty="0" smtClean="0"/>
              <a:t> IO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dirty="0" err="1" smtClean="0"/>
              <a:t>pIO</a:t>
            </a:r>
            <a:r>
              <a:rPr lang="en-US" dirty="0" smtClean="0"/>
              <a:t> *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76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First, IO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dirty="0" err="1" smtClean="0"/>
              <a:t>pIO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FF0000"/>
                </a:solidFill>
              </a:rPr>
              <a:t>single-input</a:t>
            </a:r>
            <a:r>
              <a:rPr lang="en-US" dirty="0" smtClean="0"/>
              <a:t> </a:t>
            </a:r>
            <a:r>
              <a:rPr lang="en-US" dirty="0" err="1" smtClean="0"/>
              <a:t>prog’s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4487095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pIO</a:t>
            </a:r>
            <a:r>
              <a:rPr lang="en-US" sz="3200" dirty="0" smtClean="0"/>
              <a:t>(P)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943600" y="4491065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pIO</a:t>
            </a:r>
            <a:r>
              <a:rPr lang="en-US" sz="3200" dirty="0" smtClean="0"/>
              <a:t>(</a:t>
            </a:r>
            <a:r>
              <a:rPr lang="en-US" sz="3200" dirty="0"/>
              <a:t>Q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385560" y="4347370"/>
            <a:ext cx="491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≈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533400" y="327660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800">
                <a:ea typeface="ＭＳ ゴシック"/>
                <a:cs typeface="ＭＳ ゴシック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dirty="0" smtClean="0">
                <a:sym typeface="Wingdings"/>
              </a:rPr>
              <a:t>P, Q single input programs  AND P(</a:t>
            </a:r>
            <a:r>
              <a:rPr lang="en-US" altLang="zh-CN" dirty="0">
                <a:sym typeface="Wingdings"/>
              </a:rPr>
              <a:t>x)</a:t>
            </a:r>
            <a:r>
              <a:rPr lang="en-US" dirty="0"/>
              <a:t> ≈ Q(x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57200" y="2067580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u="sng" dirty="0" err="1" smtClean="0">
                <a:latin typeface="+mn-lt"/>
                <a:ea typeface="ＭＳ ゴシック"/>
                <a:cs typeface="ＭＳ ゴシック"/>
              </a:rPr>
              <a:t>pIO</a:t>
            </a:r>
            <a:r>
              <a:rPr lang="en-US" altLang="zh-CN" sz="2800" u="sng" dirty="0" smtClean="0">
                <a:latin typeface="+mn-lt"/>
                <a:ea typeface="ＭＳ ゴシック"/>
                <a:cs typeface="ＭＳ ゴシック"/>
              </a:rPr>
              <a:t>(P)</a:t>
            </a:r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:</a:t>
            </a:r>
            <a:endParaRPr lang="en-US" sz="2800" i="1" dirty="0">
              <a:solidFill>
                <a:srgbClr val="0208EE"/>
              </a:solidFill>
              <a:latin typeface="Calibri"/>
              <a:cs typeface="Calibri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1600200" y="205740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800">
                <a:ea typeface="ＭＳ ゴシック"/>
                <a:cs typeface="ＭＳ ゴシック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rgbClr val="3333FF"/>
                </a:solidFill>
              </a:rPr>
              <a:t>De-</a:t>
            </a:r>
            <a:r>
              <a:rPr lang="en-US" altLang="zh-CN" dirty="0" smtClean="0">
                <a:solidFill>
                  <a:srgbClr val="3333FF"/>
                </a:solidFill>
              </a:rPr>
              <a:t>randomize</a:t>
            </a:r>
            <a:r>
              <a:rPr lang="en-US" altLang="zh-CN" dirty="0" smtClean="0"/>
              <a:t> P to </a:t>
            </a:r>
            <a:r>
              <a:rPr lang="en-US" altLang="zh-CN" dirty="0" smtClean="0">
                <a:solidFill>
                  <a:srgbClr val="FF0000"/>
                </a:solidFill>
              </a:rPr>
              <a:t>de-</a:t>
            </a:r>
            <a:r>
              <a:rPr lang="en-US" altLang="zh-CN" dirty="0" err="1" smtClean="0">
                <a:solidFill>
                  <a:srgbClr val="FF0000"/>
                </a:solidFill>
              </a:rPr>
              <a:t>P</a:t>
            </a:r>
            <a:r>
              <a:rPr lang="en-US" altLang="zh-CN" baseline="30000" dirty="0" err="1" smtClean="0">
                <a:solidFill>
                  <a:srgbClr val="FF0000"/>
                </a:solidFill>
              </a:rPr>
              <a:t>k</a:t>
            </a:r>
            <a:r>
              <a:rPr lang="en-US" altLang="zh-CN" dirty="0" smtClean="0">
                <a:solidFill>
                  <a:srgbClr val="FF0000"/>
                </a:solidFill>
              </a:rPr>
              <a:t>(x) </a:t>
            </a:r>
            <a:r>
              <a:rPr lang="en-US" altLang="zh-CN" dirty="0" smtClean="0"/>
              <a:t>= P(x; PPRF(k, x))</a:t>
            </a:r>
            <a:endParaRPr lang="en-US" dirty="0"/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1600200" y="252478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800">
                <a:ea typeface="ＭＳ ゴシック"/>
                <a:cs typeface="ＭＳ ゴシック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dirty="0" smtClean="0">
                <a:solidFill>
                  <a:srgbClr val="3333FF"/>
                </a:solidFill>
              </a:rPr>
              <a:t>IO obfuscate </a:t>
            </a:r>
            <a:r>
              <a:rPr lang="en-US" altLang="zh-CN" dirty="0" err="1" smtClean="0"/>
              <a:t>iO</a:t>
            </a:r>
            <a:r>
              <a:rPr lang="en-US" altLang="zh-CN" dirty="0" smtClean="0"/>
              <a:t>(de-</a:t>
            </a:r>
            <a:r>
              <a:rPr lang="en-US" altLang="zh-CN" dirty="0" err="1" smtClean="0"/>
              <a:t>P</a:t>
            </a:r>
            <a:r>
              <a:rPr lang="en-US" altLang="zh-CN" baseline="30000" dirty="0" err="1" smtClean="0"/>
              <a:t>k</a:t>
            </a:r>
            <a:r>
              <a:rPr lang="en-US" altLang="zh-CN" dirty="0" smtClean="0"/>
              <a:t>)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295400" y="4191000"/>
            <a:ext cx="6629400" cy="1219200"/>
            <a:chOff x="1295400" y="3657600"/>
            <a:chExt cx="6629400" cy="1219200"/>
          </a:xfrm>
        </p:grpSpPr>
        <p:sp>
          <p:nvSpPr>
            <p:cNvPr id="31" name="Rectangle 30"/>
            <p:cNvSpPr/>
            <p:nvPr/>
          </p:nvSpPr>
          <p:spPr>
            <a:xfrm>
              <a:off x="5562600" y="365760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447800" y="366157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295400" y="3957665"/>
              <a:ext cx="2438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IO</a:t>
              </a:r>
              <a:r>
                <a:rPr lang="en-US" sz="3200" dirty="0" smtClean="0"/>
                <a:t>(de-</a:t>
              </a:r>
              <a:r>
                <a:rPr lang="en-US" sz="3200" dirty="0" err="1" smtClean="0"/>
                <a:t>P</a:t>
              </a:r>
              <a:r>
                <a:rPr lang="en-US" sz="3200" baseline="30000" dirty="0" err="1" smtClean="0"/>
                <a:t>k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10200" y="3962400"/>
              <a:ext cx="2514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IO</a:t>
              </a:r>
              <a:r>
                <a:rPr lang="en-US" sz="3200" dirty="0" smtClean="0"/>
                <a:t>(de-</a:t>
              </a:r>
              <a:r>
                <a:rPr lang="en-US" sz="3200" dirty="0" err="1" smtClean="0"/>
                <a:t>Q</a:t>
              </a:r>
              <a:r>
                <a:rPr lang="en-US" sz="3200" baseline="30000" dirty="0" err="1" smtClean="0"/>
                <a:t>k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85560" y="3813970"/>
              <a:ext cx="49124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rgbClr val="FF0000"/>
                  </a:solidFill>
                </a:rPr>
                <a:t>≈</a:t>
              </a:r>
              <a:endParaRPr lang="en-US" sz="4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1756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" grpId="0"/>
      <p:bldP spid="11" grpId="0"/>
      <p:bldP spid="17" grpId="0"/>
      <p:bldP spid="18" grpId="0"/>
      <p:bldP spid="18" grpId="1"/>
      <p:bldP spid="25" grpId="0"/>
      <p:bldP spid="26" grpId="0"/>
      <p:bldP spid="27" grpId="0"/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62600" y="144780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447800" y="145177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1747865"/>
            <a:ext cx="2438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</a:t>
            </a:r>
            <a:r>
              <a:rPr lang="en-US" sz="3200" b="1" dirty="0" err="1" smtClean="0"/>
              <a:t>O</a:t>
            </a:r>
            <a:r>
              <a:rPr lang="en-US" sz="3200" dirty="0" smtClean="0"/>
              <a:t>(de-</a:t>
            </a:r>
            <a:r>
              <a:rPr lang="en-US" sz="3200" dirty="0" err="1" smtClean="0"/>
              <a:t>P</a:t>
            </a:r>
            <a:r>
              <a:rPr lang="en-US" sz="3200" baseline="30000" dirty="0" err="1" smtClean="0"/>
              <a:t>k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410200" y="1752600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</a:t>
            </a:r>
            <a:r>
              <a:rPr lang="en-US" sz="3200" b="1" dirty="0" err="1" smtClean="0"/>
              <a:t>O</a:t>
            </a:r>
            <a:r>
              <a:rPr lang="en-US" sz="3200" dirty="0" smtClean="0"/>
              <a:t>(de-</a:t>
            </a:r>
            <a:r>
              <a:rPr lang="en-US" sz="3200" dirty="0" err="1" smtClean="0"/>
              <a:t>Q</a:t>
            </a:r>
            <a:r>
              <a:rPr lang="en-US" sz="3200" baseline="30000" dirty="0" err="1" smtClean="0"/>
              <a:t>k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IO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dirty="0" err="1" smtClean="0"/>
              <a:t>pIO</a:t>
            </a:r>
            <a:r>
              <a:rPr lang="en-US" dirty="0" smtClean="0"/>
              <a:t> for single-input </a:t>
            </a:r>
            <a:r>
              <a:rPr lang="en-US" dirty="0" err="1" smtClean="0"/>
              <a:t>prog’s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2209800"/>
            <a:ext cx="7772400" cy="2053430"/>
            <a:chOff x="152400" y="2209800"/>
            <a:chExt cx="7772400" cy="2053430"/>
          </a:xfrm>
        </p:grpSpPr>
        <p:sp>
          <p:nvSpPr>
            <p:cNvPr id="24" name="Rectangle 23"/>
            <p:cNvSpPr/>
            <p:nvPr/>
          </p:nvSpPr>
          <p:spPr>
            <a:xfrm>
              <a:off x="5562600" y="304403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447800" y="304800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7200" y="3344095"/>
              <a:ext cx="4114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/>
                <a:t>i</a:t>
              </a:r>
              <a:r>
                <a:rPr lang="en-US" sz="3200" b="1" dirty="0" err="1" smtClean="0"/>
                <a:t>O</a:t>
              </a:r>
              <a:r>
                <a:rPr lang="en-US" sz="3200" dirty="0" smtClean="0"/>
                <a:t>(de-</a:t>
              </a:r>
              <a:r>
                <a:rPr lang="en-US" sz="3200" dirty="0" err="1" smtClean="0"/>
                <a:t>P</a:t>
              </a:r>
              <a:r>
                <a:rPr lang="en-US" sz="3200" baseline="30000" dirty="0" err="1" smtClean="0"/>
                <a:t>k</a:t>
              </a:r>
              <a:r>
                <a:rPr lang="en-US" sz="3200" dirty="0" smtClean="0"/>
                <a:t>(x))</a:t>
              </a:r>
              <a:endParaRPr lang="en-US" sz="3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348830"/>
              <a:ext cx="2514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/>
                <a:t>i</a:t>
              </a:r>
              <a:r>
                <a:rPr lang="en-US" sz="3200" b="1" dirty="0" err="1" smtClean="0"/>
                <a:t>O</a:t>
              </a:r>
              <a:r>
                <a:rPr lang="en-US" sz="3200" dirty="0" smtClean="0"/>
                <a:t>(</a:t>
              </a:r>
              <a:r>
                <a:rPr lang="en-US" sz="3200" dirty="0"/>
                <a:t>de</a:t>
              </a:r>
              <a:r>
                <a:rPr lang="en-US" sz="3200" dirty="0" smtClean="0"/>
                <a:t>-</a:t>
              </a:r>
              <a:r>
                <a:rPr lang="en-US" sz="3200" dirty="0" err="1" smtClean="0"/>
                <a:t>Q</a:t>
              </a:r>
              <a:r>
                <a:rPr lang="en-US" sz="3200" baseline="30000" dirty="0" err="1" smtClean="0"/>
                <a:t>k</a:t>
              </a:r>
              <a:r>
                <a:rPr lang="en-US" sz="3200" dirty="0"/>
                <a:t>(x)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2" name="Circular Arrow 1"/>
            <p:cNvSpPr/>
            <p:nvPr/>
          </p:nvSpPr>
          <p:spPr bwMode="auto">
            <a:xfrm rot="5400000" flipV="1">
              <a:off x="533400" y="2362200"/>
              <a:ext cx="1447800" cy="1143000"/>
            </a:xfrm>
            <a:prstGeom prst="circularArrow">
              <a:avLst/>
            </a:prstGeom>
            <a:solidFill>
              <a:schemeClr val="accent1"/>
            </a:solidFill>
            <a:ln w="254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sz="2000" b="1" dirty="0" smtClean="0">
                <a:solidFill>
                  <a:srgbClr val="FF0000"/>
                </a:solidFill>
                <a:latin typeface="Calibri" charset="0"/>
                <a:ea typeface="ＭＳ Ｐゴシック" charset="-128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52400" y="2514600"/>
              <a:ext cx="847708" cy="5847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≈ </a:t>
              </a:r>
              <a:r>
                <a:rPr lang="en-US" sz="3200" dirty="0" err="1" smtClean="0">
                  <a:solidFill>
                    <a:srgbClr val="FF0000"/>
                  </a:solidFill>
                </a:rPr>
                <a:t>iO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2057400" y="4343400"/>
            <a:ext cx="769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800">
                <a:ea typeface="ＭＳ ゴシック"/>
                <a:cs typeface="ＭＳ ゴシック"/>
              </a:defRPr>
            </a:lvl1pPr>
            <a:lvl2pPr marL="742950" indent="-285750" eaLnBrk="0" hangingPunct="0">
              <a:defRPr sz="2400"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d</a:t>
            </a:r>
            <a:r>
              <a:rPr lang="en-US" dirty="0" smtClean="0"/>
              <a:t>e-</a:t>
            </a:r>
            <a:r>
              <a:rPr lang="en-US" dirty="0" err="1"/>
              <a:t>P</a:t>
            </a:r>
            <a:r>
              <a:rPr lang="en-US" baseline="30000" dirty="0" err="1" smtClean="0"/>
              <a:t>k</a:t>
            </a:r>
            <a:r>
              <a:rPr lang="en-US" dirty="0"/>
              <a:t>(x)</a:t>
            </a:r>
            <a:r>
              <a:rPr lang="en-US" altLang="zh-CN" dirty="0" smtClean="0">
                <a:sym typeface="Wingdings"/>
              </a:rPr>
              <a:t>= P</a:t>
            </a:r>
            <a:r>
              <a:rPr lang="en-US" altLang="zh-CN" dirty="0" smtClean="0"/>
              <a:t>(</a:t>
            </a:r>
            <a:r>
              <a:rPr lang="en-US" altLang="zh-CN" dirty="0"/>
              <a:t>x; PPRF</a:t>
            </a:r>
            <a:r>
              <a:rPr lang="en-US" altLang="zh-CN" dirty="0" smtClean="0"/>
              <a:t>(k, </a:t>
            </a:r>
            <a:r>
              <a:rPr lang="en-US" altLang="zh-CN" dirty="0"/>
              <a:t>x)</a:t>
            </a:r>
            <a:r>
              <a:rPr lang="en-US" altLang="zh-CN" dirty="0" smtClean="0"/>
              <a:t>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6082" y="4038600"/>
            <a:ext cx="11277718" cy="2199620"/>
            <a:chOff x="76082" y="4038600"/>
            <a:chExt cx="11277718" cy="2199620"/>
          </a:xfrm>
        </p:grpSpPr>
        <p:sp>
          <p:nvSpPr>
            <p:cNvPr id="35" name="Rectangle 34"/>
            <p:cNvSpPr/>
            <p:nvPr/>
          </p:nvSpPr>
          <p:spPr>
            <a:xfrm>
              <a:off x="5548169" y="495300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433369" y="4956970"/>
              <a:ext cx="2138751" cy="121523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395769" y="5257800"/>
              <a:ext cx="25146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/>
                <a:t>i</a:t>
              </a:r>
              <a:r>
                <a:rPr lang="en-US" sz="3200" b="1" dirty="0" err="1" smtClean="0"/>
                <a:t>O</a:t>
              </a:r>
              <a:r>
                <a:rPr lang="en-US" sz="3200" dirty="0" smtClean="0"/>
                <a:t>(</a:t>
              </a:r>
              <a:r>
                <a:rPr lang="en-US" sz="3200" dirty="0" err="1" smtClean="0"/>
                <a:t>y</a:t>
              </a:r>
              <a:r>
                <a:rPr lang="en-US" sz="3200" b="1" baseline="-25000" dirty="0" err="1" smtClean="0"/>
                <a:t>Q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38" name="TextBox 1"/>
            <p:cNvSpPr txBox="1">
              <a:spLocks noChangeArrowheads="1"/>
            </p:cNvSpPr>
            <p:nvPr/>
          </p:nvSpPr>
          <p:spPr bwMode="auto">
            <a:xfrm>
              <a:off x="3657600" y="5715000"/>
              <a:ext cx="7696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2800">
                  <a:ea typeface="ＭＳ ゴシック"/>
                  <a:cs typeface="ＭＳ ゴシック"/>
                </a:defRPr>
              </a:lvl1pPr>
              <a:lvl2pPr marL="742950" indent="-285750" eaLnBrk="0" hangingPunct="0">
                <a:defRPr sz="2400"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zh-CN" dirty="0" err="1" smtClean="0">
                  <a:sym typeface="Wingdings"/>
                </a:rPr>
                <a:t>y</a:t>
              </a:r>
              <a:r>
                <a:rPr lang="en-US" altLang="zh-CN" baseline="-25000" dirty="0" err="1">
                  <a:sym typeface="Wingdings"/>
                </a:rPr>
                <a:t>P</a:t>
              </a:r>
              <a:r>
                <a:rPr lang="en-US" altLang="zh-CN" dirty="0" smtClean="0">
                  <a:sym typeface="Wingdings"/>
                </a:rPr>
                <a:t> P</a:t>
              </a:r>
              <a:r>
                <a:rPr lang="en-US" altLang="zh-CN" dirty="0" smtClean="0"/>
                <a:t>(x) 	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7200" y="5282624"/>
              <a:ext cx="4114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/>
                <a:t>i</a:t>
              </a:r>
              <a:r>
                <a:rPr lang="en-US" sz="3200" b="1" dirty="0" err="1" smtClean="0"/>
                <a:t>O</a:t>
              </a:r>
              <a:r>
                <a:rPr lang="en-US" sz="3200" dirty="0" smtClean="0"/>
                <a:t>(</a:t>
              </a:r>
              <a:r>
                <a:rPr lang="en-US" sz="3200" dirty="0" err="1" smtClean="0"/>
                <a:t>y</a:t>
              </a:r>
              <a:r>
                <a:rPr lang="en-US" sz="3200" b="1" baseline="-25000" dirty="0" err="1" smtClean="0"/>
                <a:t>P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  <p:sp>
          <p:nvSpPr>
            <p:cNvPr id="42" name="Circular Arrow 41"/>
            <p:cNvSpPr/>
            <p:nvPr/>
          </p:nvSpPr>
          <p:spPr bwMode="auto">
            <a:xfrm rot="5400000" flipV="1">
              <a:off x="533400" y="4191000"/>
              <a:ext cx="1447800" cy="1143000"/>
            </a:xfrm>
            <a:prstGeom prst="circularArrow">
              <a:avLst/>
            </a:prstGeom>
            <a:solidFill>
              <a:schemeClr val="accent1"/>
            </a:solidFill>
            <a:ln w="254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sz="2000" b="1" dirty="0" smtClean="0">
                <a:solidFill>
                  <a:srgbClr val="FF0000"/>
                </a:solidFill>
                <a:latin typeface="Calibri" charset="0"/>
                <a:ea typeface="ＭＳ Ｐゴシック" charset="-128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6082" y="4419600"/>
              <a:ext cx="1317188" cy="5847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</a:rPr>
                <a:t>≈ PPRF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4" name="Circular Arrow 43"/>
          <p:cNvSpPr/>
          <p:nvPr/>
        </p:nvSpPr>
        <p:spPr bwMode="auto">
          <a:xfrm flipV="1">
            <a:off x="3837565" y="5603455"/>
            <a:ext cx="1447800" cy="114300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030902"/>
              <a:gd name="adj5" fmla="val 125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34000" y="6096000"/>
            <a:ext cx="2727630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≈ Output-</a:t>
            </a:r>
            <a:r>
              <a:rPr lang="en-US" sz="3200" dirty="0" err="1" smtClean="0">
                <a:solidFill>
                  <a:srgbClr val="FF0000"/>
                </a:solidFill>
              </a:rPr>
              <a:t>Indist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7" name="Circular Arrow 46"/>
          <p:cNvSpPr/>
          <p:nvPr/>
        </p:nvSpPr>
        <p:spPr bwMode="auto">
          <a:xfrm rot="5400000" flipH="1">
            <a:off x="7086600" y="4114800"/>
            <a:ext cx="1447800" cy="1143000"/>
          </a:xfrm>
          <a:prstGeom prst="circularArrow">
            <a:avLst/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48482" y="4343400"/>
            <a:ext cx="1317188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≈ PPRF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9" name="Circular Arrow 48"/>
          <p:cNvSpPr/>
          <p:nvPr/>
        </p:nvSpPr>
        <p:spPr bwMode="auto">
          <a:xfrm rot="5400000" flipH="1">
            <a:off x="7064930" y="2209800"/>
            <a:ext cx="1447800" cy="1143000"/>
          </a:xfrm>
          <a:prstGeom prst="circularArrow">
            <a:avLst/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26812" y="2438400"/>
            <a:ext cx="847708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≈ </a:t>
            </a:r>
            <a:r>
              <a:rPr lang="en-US" sz="3200" dirty="0" err="1" smtClean="0">
                <a:solidFill>
                  <a:srgbClr val="FF0000"/>
                </a:solidFill>
              </a:rPr>
              <a:t>iO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34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62600" y="144780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447800" y="1451770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1747865"/>
            <a:ext cx="2438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</a:t>
            </a:r>
            <a:r>
              <a:rPr lang="en-US" sz="3200" b="1" dirty="0" err="1" smtClean="0"/>
              <a:t>O</a:t>
            </a:r>
            <a:r>
              <a:rPr lang="en-US" sz="3200" dirty="0" smtClean="0"/>
              <a:t>(de-</a:t>
            </a:r>
            <a:r>
              <a:rPr lang="en-US" sz="3200" dirty="0" err="1" smtClean="0"/>
              <a:t>P</a:t>
            </a:r>
            <a:r>
              <a:rPr lang="en-US" sz="3200" baseline="30000" dirty="0" err="1" smtClean="0"/>
              <a:t>k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410200" y="1752600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i</a:t>
            </a:r>
            <a:r>
              <a:rPr lang="en-US" sz="3200" b="1" dirty="0" err="1" smtClean="0"/>
              <a:t>O</a:t>
            </a:r>
            <a:r>
              <a:rPr lang="en-US" sz="3200" dirty="0" smtClean="0"/>
              <a:t>(de-</a:t>
            </a:r>
            <a:r>
              <a:rPr lang="en-US" sz="3200" dirty="0" err="1" smtClean="0"/>
              <a:t>Q</a:t>
            </a:r>
            <a:r>
              <a:rPr lang="en-US" sz="3200" baseline="30000" dirty="0" err="1" smtClean="0"/>
              <a:t>k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4385560" y="1604170"/>
            <a:ext cx="491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≈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57200" y="301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IO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dirty="0" err="1" smtClean="0"/>
              <a:t>pIO</a:t>
            </a:r>
            <a:r>
              <a:rPr lang="en-US" dirty="0" smtClean="0"/>
              <a:t> for single-input </a:t>
            </a:r>
            <a:r>
              <a:rPr lang="en-US" dirty="0" err="1" smtClean="0"/>
              <a:t>prog’s</a:t>
            </a:r>
            <a:endParaRPr lang="en-US" dirty="0"/>
          </a:p>
        </p:txBody>
      </p:sp>
      <p:sp>
        <p:nvSpPr>
          <p:cNvPr id="46" name="U-Turn Arrow 45"/>
          <p:cNvSpPr/>
          <p:nvPr/>
        </p:nvSpPr>
        <p:spPr bwMode="auto">
          <a:xfrm rot="10800000" flipH="1">
            <a:off x="2362200" y="2667000"/>
            <a:ext cx="4724399" cy="2209800"/>
          </a:xfrm>
          <a:prstGeom prst="uturnArrow">
            <a:avLst>
              <a:gd name="adj1" fmla="val 13600"/>
              <a:gd name="adj2" fmla="val 13147"/>
              <a:gd name="adj3" fmla="val 25935"/>
              <a:gd name="adj4" fmla="val 43750"/>
              <a:gd name="adj5" fmla="val 100000"/>
            </a:avLst>
          </a:prstGeom>
          <a:solidFill>
            <a:schemeClr val="accent1"/>
          </a:solidFill>
          <a:ln w="25400">
            <a:noFill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 sz="2000" b="1" dirty="0" smtClean="0">
              <a:solidFill>
                <a:srgbClr val="FF0000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dirty="0" smtClean="0"/>
              <a:t>Sub-</a:t>
            </a:r>
            <a:r>
              <a:rPr lang="en-US" dirty="0" err="1" smtClean="0"/>
              <a:t>exp</a:t>
            </a:r>
            <a:r>
              <a:rPr lang="en-US" dirty="0" smtClean="0"/>
              <a:t> IO </a:t>
            </a:r>
            <a:r>
              <a:rPr lang="en-US" dirty="0" smtClean="0"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dirty="0" err="1" smtClean="0"/>
              <a:t>pIO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262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200400" y="3657600"/>
            <a:ext cx="1828800" cy="121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alibri" charset="0"/>
                <a:ea typeface="ＭＳ Ｐゴシック" charset="-128"/>
              </a:rPr>
              <a:t>Medium Solver</a:t>
            </a:r>
            <a:endParaRPr lang="en-US" sz="2000" dirty="0" smtClean="0">
              <a:solidFill>
                <a:schemeClr val="bg1"/>
              </a:solidFill>
              <a:latin typeface="Calibri" charset="0"/>
              <a:ea typeface="ＭＳ Ｐゴシック" charset="-128"/>
            </a:endParaRPr>
          </a:p>
        </p:txBody>
      </p:sp>
      <p:cxnSp>
        <p:nvCxnSpPr>
          <p:cNvPr id="6" name="Straight Arrow Connector 5"/>
          <p:cNvCxnSpPr>
            <a:endCxn id="4" idx="1"/>
          </p:cNvCxnSpPr>
          <p:nvPr/>
        </p:nvCxnSpPr>
        <p:spPr>
          <a:xfrm>
            <a:off x="1828800" y="42672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029200" y="42672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50752" y="3810000"/>
            <a:ext cx="668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3810000"/>
            <a:ext cx="13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medium </a:t>
            </a:r>
            <a:r>
              <a:rPr lang="en-US" dirty="0" smtClean="0"/>
              <a:t>of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46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smtClean="0"/>
              <a:t>Program Obfuscation</a:t>
            </a:r>
            <a:endParaRPr lang="en-US" sz="4000" dirty="0"/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381000" y="1143000"/>
            <a:ext cx="84740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latin typeface="+mn-lt"/>
                <a:cs typeface="Calibri"/>
              </a:rPr>
              <a:t>Compile a </a:t>
            </a:r>
            <a:r>
              <a:rPr lang="en-US" sz="2800" dirty="0">
                <a:latin typeface="+mn-lt"/>
                <a:cs typeface="Calibri"/>
              </a:rPr>
              <a:t>program into 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  <a:cs typeface="Calibri"/>
              </a:rPr>
              <a:t>unintelligible</a:t>
            </a:r>
            <a:r>
              <a:rPr lang="en-US" sz="2800" i="1" dirty="0" smtClean="0">
                <a:solidFill>
                  <a:srgbClr val="FF0000"/>
                </a:solidFill>
                <a:latin typeface="+mn-lt"/>
                <a:cs typeface="Calibri"/>
              </a:rPr>
              <a:t> </a:t>
            </a:r>
            <a:r>
              <a:rPr lang="en-US" sz="2800" dirty="0" smtClean="0">
                <a:latin typeface="+mn-lt"/>
                <a:cs typeface="Calibri"/>
              </a:rPr>
              <a:t>ones</a:t>
            </a:r>
            <a:r>
              <a:rPr lang="en-US" sz="2800" dirty="0">
                <a:latin typeface="+mn-lt"/>
                <a:cs typeface="Calibri"/>
              </a:rPr>
              <a:t>, </a:t>
            </a:r>
          </a:p>
          <a:p>
            <a:pPr eaLnBrk="1" hangingPunct="1"/>
            <a:r>
              <a:rPr lang="en-US" sz="2800" dirty="0">
                <a:latin typeface="+mn-lt"/>
                <a:cs typeface="Calibri"/>
              </a:rPr>
              <a:t>					</a:t>
            </a:r>
            <a:r>
              <a:rPr lang="en-US" sz="2800" i="1" dirty="0">
                <a:solidFill>
                  <a:srgbClr val="0208EE"/>
                </a:solidFill>
                <a:latin typeface="+mn-lt"/>
                <a:cs typeface="Calibri"/>
              </a:rPr>
              <a:t>preserving functionality</a:t>
            </a: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1828800" y="2209800"/>
            <a:ext cx="899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 smtClean="0">
                <a:solidFill>
                  <a:srgbClr val="0208EE"/>
                </a:solidFill>
                <a:latin typeface="+mn-lt"/>
                <a:cs typeface="Calibri"/>
              </a:rPr>
              <a:t>D</a:t>
            </a:r>
            <a:r>
              <a:rPr lang="en-US" altLang="zh-CN" sz="2800" i="1" dirty="0" smtClean="0">
                <a:solidFill>
                  <a:srgbClr val="0208EE"/>
                </a:solidFill>
                <a:latin typeface="+mn-lt"/>
                <a:cs typeface="Calibri"/>
              </a:rPr>
              <a:t>ifferent notions of obfuscation</a:t>
            </a:r>
            <a:endParaRPr lang="en-US" sz="2800" dirty="0" smtClean="0">
              <a:latin typeface="+mn-lt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28956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alibri"/>
              </a:rPr>
              <a:t>Virtual</a:t>
            </a:r>
            <a:r>
              <a:rPr lang="en-US" sz="2400" dirty="0">
                <a:cs typeface="Calibri"/>
              </a:rPr>
              <a:t>-Black-Box </a:t>
            </a:r>
            <a:r>
              <a:rPr lang="en-US" sz="2400" dirty="0" smtClean="0">
                <a:cs typeface="Calibri"/>
              </a:rPr>
              <a:t>(VBB)  [</a:t>
            </a:r>
            <a:r>
              <a:rPr lang="en-US" sz="2400" dirty="0" smtClean="0"/>
              <a:t>BGI</a:t>
            </a:r>
            <a:r>
              <a:rPr lang="en-US" sz="2400" dirty="0"/>
              <a:t>+12,GK,BCC+14]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28800" y="3529112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alibri"/>
              </a:rPr>
              <a:t>Virtual-G</a:t>
            </a:r>
            <a:r>
              <a:rPr lang="en-US" altLang="zh-CN" sz="2400" dirty="0" smtClean="0">
                <a:cs typeface="Calibri"/>
              </a:rPr>
              <a:t>rey</a:t>
            </a:r>
            <a:r>
              <a:rPr lang="en-US" sz="2400" dirty="0" smtClean="0">
                <a:cs typeface="Calibri"/>
              </a:rPr>
              <a:t>-</a:t>
            </a:r>
            <a:r>
              <a:rPr lang="en-US" sz="2400" dirty="0">
                <a:cs typeface="Calibri"/>
              </a:rPr>
              <a:t>Box </a:t>
            </a:r>
            <a:r>
              <a:rPr lang="en-US" sz="2400" dirty="0" smtClean="0">
                <a:cs typeface="Calibri"/>
              </a:rPr>
              <a:t>(VGB</a:t>
            </a:r>
            <a:r>
              <a:rPr lang="en-US" sz="2400" smtClean="0">
                <a:cs typeface="Calibri"/>
              </a:rPr>
              <a:t>)  [</a:t>
            </a:r>
            <a:r>
              <a:rPr lang="en-US" sz="2400" smtClean="0"/>
              <a:t>BC10]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1828800" y="4162624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alibri"/>
              </a:rPr>
              <a:t>D</a:t>
            </a:r>
            <a:r>
              <a:rPr lang="en-US" altLang="zh-CN" sz="2400" dirty="0" smtClean="0">
                <a:cs typeface="Calibri"/>
              </a:rPr>
              <a:t>iffering-input</a:t>
            </a:r>
            <a:r>
              <a:rPr lang="en-US" altLang="zh-CN" sz="2400" dirty="0">
                <a:cs typeface="Calibri"/>
              </a:rPr>
              <a:t> </a:t>
            </a:r>
            <a:r>
              <a:rPr lang="en-US" altLang="zh-CN" sz="2400" dirty="0" smtClean="0">
                <a:cs typeface="Calibri"/>
              </a:rPr>
              <a:t>Obfuscation</a:t>
            </a:r>
            <a:r>
              <a:rPr lang="en-US" sz="2400" dirty="0" smtClean="0">
                <a:cs typeface="Calibri"/>
              </a:rPr>
              <a:t> (</a:t>
            </a:r>
            <a:r>
              <a:rPr lang="en-US" altLang="zh-CN" sz="2400" dirty="0" err="1" smtClean="0">
                <a:cs typeface="Calibri"/>
              </a:rPr>
              <a:t>diO</a:t>
            </a:r>
            <a:r>
              <a:rPr lang="en-US" sz="2400" dirty="0" smtClean="0">
                <a:cs typeface="Calibri"/>
              </a:rPr>
              <a:t>)  [</a:t>
            </a:r>
            <a:r>
              <a:rPr lang="en-US" sz="2400" dirty="0" smtClean="0"/>
              <a:t>BGI</a:t>
            </a:r>
            <a:r>
              <a:rPr lang="en-US" sz="2400" dirty="0"/>
              <a:t>+</a:t>
            </a:r>
            <a:r>
              <a:rPr lang="en-US" sz="2400" dirty="0" smtClean="0"/>
              <a:t>12</a:t>
            </a:r>
            <a:r>
              <a:rPr lang="en-US" sz="2400" dirty="0"/>
              <a:t>]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828800" y="4796135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err="1" smtClean="0">
                <a:solidFill>
                  <a:srgbClr val="FF0000"/>
                </a:solidFill>
                <a:cs typeface="Calibri"/>
              </a:rPr>
              <a:t>Indistinguishability</a:t>
            </a:r>
            <a:r>
              <a:rPr lang="en-US" altLang="zh-CN" sz="2400" dirty="0" smtClean="0">
                <a:solidFill>
                  <a:srgbClr val="FF0000"/>
                </a:solidFill>
                <a:cs typeface="Calibri"/>
              </a:rPr>
              <a:t> Obfuscation</a:t>
            </a:r>
            <a:r>
              <a:rPr lang="en-US" sz="2400" dirty="0" smtClean="0">
                <a:solidFill>
                  <a:srgbClr val="FF0000"/>
                </a:solidFill>
                <a:cs typeface="Calibri"/>
              </a:rPr>
              <a:t> (</a:t>
            </a:r>
            <a:r>
              <a:rPr lang="en-US" altLang="zh-CN" sz="2400" dirty="0" err="1" smtClean="0">
                <a:solidFill>
                  <a:srgbClr val="FF0000"/>
                </a:solidFill>
                <a:cs typeface="Calibri"/>
              </a:rPr>
              <a:t>iO</a:t>
            </a:r>
            <a:r>
              <a:rPr lang="en-US" sz="2400" dirty="0" smtClean="0">
                <a:solidFill>
                  <a:srgbClr val="FF0000"/>
                </a:solidFill>
                <a:cs typeface="Calibri"/>
              </a:rPr>
              <a:t>) </a:t>
            </a:r>
            <a:r>
              <a:rPr lang="en-US" sz="2400" dirty="0" smtClean="0">
                <a:cs typeface="Calibri"/>
              </a:rPr>
              <a:t> [</a:t>
            </a:r>
            <a:r>
              <a:rPr lang="en-US" sz="2400" dirty="0" smtClean="0"/>
              <a:t>BGI</a:t>
            </a:r>
            <a:r>
              <a:rPr lang="en-US" sz="2400" dirty="0"/>
              <a:t>+</a:t>
            </a:r>
            <a:r>
              <a:rPr lang="en-US" sz="2400" dirty="0" smtClean="0"/>
              <a:t>12]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1610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" grpId="0"/>
      <p:bldP spid="26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208EE"/>
                </a:solidFill>
              </a:rPr>
              <a:t>H</a:t>
            </a:r>
            <a:r>
              <a:rPr lang="en-US" altLang="zh-CN" dirty="0" smtClean="0">
                <a:solidFill>
                  <a:srgbClr val="0208EE"/>
                </a:solidFill>
              </a:rPr>
              <a:t>owever, so far, </a:t>
            </a:r>
            <a:endParaRPr lang="en-US" dirty="0">
              <a:solidFill>
                <a:srgbClr val="0208EE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76200" y="2057400"/>
            <a:ext cx="937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>
                <a:solidFill>
                  <a:schemeClr val="tx1"/>
                </a:solidFill>
              </a:rPr>
              <a:t>O</a:t>
            </a:r>
            <a:r>
              <a:rPr lang="en-US" altLang="zh-CN" dirty="0" smtClean="0">
                <a:solidFill>
                  <a:schemeClr val="tx1"/>
                </a:solidFill>
              </a:rPr>
              <a:t>bfuscation for</a:t>
            </a: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deterministic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programs only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810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Probabilistic </a:t>
            </a:r>
            <a:r>
              <a:rPr lang="en-US" altLang="zh-CN" dirty="0" smtClean="0">
                <a:solidFill>
                  <a:schemeClr val="tx1"/>
                </a:solidFill>
              </a:rPr>
              <a:t>programs?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295400" y="3352800"/>
            <a:ext cx="678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dirty="0" smtClean="0">
                <a:latin typeface="+mn-lt"/>
              </a:rPr>
              <a:t>Reflected in Correctness</a:t>
            </a:r>
            <a:r>
              <a:rPr lang="en-US" altLang="zh-CN" dirty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(For all x, P(x)  = </a:t>
            </a:r>
            <a:r>
              <a:rPr lang="en-US" altLang="zh-CN" dirty="0" err="1" smtClean="0">
                <a:latin typeface="+mn-lt"/>
              </a:rPr>
              <a:t>Obf</a:t>
            </a:r>
            <a:r>
              <a:rPr lang="en-US" altLang="zh-CN" dirty="0" smtClean="0">
                <a:latin typeface="+mn-lt"/>
              </a:rPr>
              <a:t>[P](x))</a:t>
            </a:r>
            <a:endParaRPr lang="en-US" dirty="0">
              <a:latin typeface="+mn-lt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752600" y="4800600"/>
            <a:ext cx="640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+mn-lt"/>
              </a:rPr>
              <a:t>E.</a:t>
            </a:r>
            <a:r>
              <a:rPr lang="en-US" altLang="zh-CN" dirty="0" smtClean="0">
                <a:latin typeface="+mn-lt"/>
              </a:rPr>
              <a:t>g. Obfuscate cryptographic algorithms</a:t>
            </a:r>
            <a:endParaRPr lang="en-US" dirty="0">
              <a:latin typeface="+mn-lt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81000" y="5486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0000"/>
                </a:solidFill>
              </a:rPr>
              <a:t>Why bother? </a:t>
            </a:r>
            <a:r>
              <a:rPr lang="en-US" sz="3200" b="1" dirty="0" smtClean="0">
                <a:solidFill>
                  <a:schemeClr val="tx1"/>
                </a:solidFill>
              </a:rPr>
              <a:t>Treat random coins as input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00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Motivating </a:t>
            </a:r>
            <a:r>
              <a:rPr lang="en-US" altLang="zh-CN" dirty="0" smtClean="0"/>
              <a:t>Examples</a:t>
            </a:r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028543" y="1143000"/>
            <a:ext cx="28881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0000FF"/>
                </a:solidFill>
                <a:latin typeface="Calibri"/>
                <a:cs typeface="Calibri"/>
              </a:rPr>
              <a:t>Oblivious Sampler</a:t>
            </a:r>
            <a:endParaRPr lang="en-US" sz="2800" i="1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295400" y="1767483"/>
            <a:ext cx="2286000" cy="3150752"/>
            <a:chOff x="1828800" y="3250048"/>
            <a:chExt cx="2286000" cy="3150752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957667" y="5475958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985655" y="3834824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828800" y="5816024"/>
              <a:ext cx="22860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g</a:t>
              </a:r>
              <a:r>
                <a:rPr lang="en-US" sz="3200" b="1" baseline="30000" dirty="0" smtClean="0">
                  <a:solidFill>
                    <a:srgbClr val="FF0000"/>
                  </a:solidFill>
                </a:rPr>
                <a:t>r1</a:t>
              </a:r>
              <a:r>
                <a:rPr lang="en-US" sz="3200" dirty="0" smtClean="0"/>
                <a:t>, g</a:t>
              </a:r>
              <a:r>
                <a:rPr lang="en-US" sz="3200" b="1" baseline="30000" dirty="0" smtClean="0">
                  <a:solidFill>
                    <a:srgbClr val="FF0000"/>
                  </a:solidFill>
                </a:rPr>
                <a:t>r2</a:t>
              </a:r>
              <a:r>
                <a:rPr lang="en-US" sz="3200" dirty="0" smtClean="0"/>
                <a:t>, g</a:t>
              </a:r>
              <a:r>
                <a:rPr lang="en-US" sz="3200" b="1" baseline="30000" dirty="0" smtClean="0">
                  <a:solidFill>
                    <a:srgbClr val="FF0000"/>
                  </a:solidFill>
                </a:rPr>
                <a:t>r1*r2</a:t>
              </a:r>
              <a:r>
                <a:rPr lang="en-US" sz="3200" dirty="0" smtClean="0">
                  <a:solidFill>
                    <a:srgbClr val="FF0000"/>
                  </a:solidFill>
                </a:rPr>
                <a:t> </a:t>
              </a:r>
              <a:endParaRPr lang="en-US" sz="3200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57400" y="3250048"/>
              <a:ext cx="1828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Index </a:t>
              </a:r>
              <a:r>
                <a:rPr lang="en-US" sz="2800" dirty="0" err="1" smtClean="0"/>
                <a:t>i</a:t>
              </a:r>
              <a:endParaRPr lang="en-US" sz="2800" dirty="0"/>
            </a:p>
          </p:txBody>
        </p:sp>
        <p:pic>
          <p:nvPicPr>
            <p:cNvPr id="15" name="Picture 14" descr="php-nuke-obfuscated-code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38" r="20038"/>
            <a:stretch/>
          </p:blipFill>
          <p:spPr>
            <a:xfrm>
              <a:off x="1899849" y="4292024"/>
              <a:ext cx="2138751" cy="121523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2209800" y="4596824"/>
              <a:ext cx="149991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/>
                <a:t>Obf</a:t>
              </a:r>
              <a:r>
                <a:rPr lang="en-US" sz="3200" dirty="0" smtClean="0"/>
                <a:t>(P)</a:t>
              </a:r>
              <a:endParaRPr lang="en-US" sz="3200" dirty="0"/>
            </a:p>
          </p:txBody>
        </p:sp>
      </p:grp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1295400" y="5334000"/>
            <a:ext cx="670583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FF0000"/>
                </a:solidFill>
                <a:latin typeface="+mn-lt"/>
                <a:cs typeface="Calibri"/>
              </a:rPr>
              <a:t>Cannot treat the random coins as plain input </a:t>
            </a:r>
          </a:p>
          <a:p>
            <a:pPr marL="514350" indent="-514350" eaLnBrk="1" hangingPunct="1">
              <a:buAutoNum type="arabicPeriod"/>
            </a:pPr>
            <a:r>
              <a:rPr lang="en-US" sz="2800" dirty="0" smtClean="0">
                <a:solidFill>
                  <a:srgbClr val="0208EE"/>
                </a:solidFill>
                <a:latin typeface="+mn-lt"/>
                <a:cs typeface="Calibri"/>
              </a:rPr>
              <a:t>Hiding: </a:t>
            </a:r>
            <a:r>
              <a:rPr lang="en-US" sz="2800" dirty="0" smtClean="0">
                <a:latin typeface="+mn-lt"/>
                <a:cs typeface="Calibri"/>
              </a:rPr>
              <a:t>Keep the randomness hidden</a:t>
            </a:r>
          </a:p>
          <a:p>
            <a:pPr marL="514350" indent="-514350" eaLnBrk="1" hangingPunct="1">
              <a:buAutoNum type="arabicPeriod"/>
            </a:pPr>
            <a:r>
              <a:rPr lang="en-US" sz="2800" dirty="0" smtClean="0">
                <a:solidFill>
                  <a:srgbClr val="0208EE"/>
                </a:solidFill>
                <a:latin typeface="+mn-lt"/>
                <a:cs typeface="Calibri"/>
              </a:rPr>
              <a:t>Correctness: </a:t>
            </a:r>
            <a:r>
              <a:rPr lang="en-US" sz="2800" dirty="0">
                <a:solidFill>
                  <a:srgbClr val="000000"/>
                </a:solidFill>
                <a:latin typeface="+mn-lt"/>
                <a:cs typeface="Calibri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latin typeface="+mn-lt"/>
                <a:cs typeface="Calibri"/>
              </a:rPr>
              <a:t>andomness un-skewed</a:t>
            </a:r>
            <a:endParaRPr lang="en-US" sz="2800" dirty="0">
              <a:solidFill>
                <a:srgbClr val="000000"/>
              </a:solidFill>
              <a:latin typeface="+mn-lt"/>
              <a:cs typeface="Calibri"/>
            </a:endParaRPr>
          </a:p>
        </p:txBody>
      </p:sp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4724400" y="1128117"/>
            <a:ext cx="3676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0000FF"/>
                </a:solidFill>
                <a:latin typeface="Calibri"/>
                <a:cs typeface="Calibri"/>
              </a:rPr>
              <a:t>Oblivious </a:t>
            </a:r>
            <a:r>
              <a:rPr lang="en-US" altLang="zh-CN" sz="2800" dirty="0" smtClean="0">
                <a:solidFill>
                  <a:srgbClr val="0000FF"/>
                </a:solidFill>
                <a:latin typeface="Calibri"/>
                <a:cs typeface="Calibri"/>
              </a:rPr>
              <a:t>re-encryption</a:t>
            </a:r>
            <a:endParaRPr lang="en-US" sz="2800" i="1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572000" y="1752600"/>
            <a:ext cx="3657600" cy="3520083"/>
            <a:chOff x="1143000" y="3250048"/>
            <a:chExt cx="3657600" cy="3520083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2957667" y="5475958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2985655" y="3834824"/>
              <a:ext cx="0" cy="45720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143000" y="5816024"/>
              <a:ext cx="36576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Re-Randomized </a:t>
              </a:r>
            </a:p>
            <a:p>
              <a:pPr algn="ctr"/>
              <a:r>
                <a:rPr lang="en-US" sz="2800" dirty="0" smtClean="0"/>
                <a:t>C’ = </a:t>
              </a:r>
              <a:r>
                <a:rPr lang="en-US" sz="2800" dirty="0" err="1" smtClean="0"/>
                <a:t>Enc</a:t>
              </a:r>
              <a:r>
                <a:rPr lang="en-US" sz="2800" dirty="0" smtClean="0"/>
                <a:t>(</a:t>
              </a:r>
              <a:r>
                <a:rPr lang="en-US" sz="2800" dirty="0" err="1" smtClean="0"/>
                <a:t>pk</a:t>
              </a:r>
              <a:r>
                <a:rPr lang="en-US" sz="2800" dirty="0" smtClean="0"/>
                <a:t>, m;  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r</a:t>
              </a:r>
              <a:r>
                <a:rPr lang="en-US" sz="2800" dirty="0" smtClean="0"/>
                <a:t>) </a:t>
              </a:r>
              <a:endParaRPr lang="en-US" sz="2800" baseline="30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00200" y="3250048"/>
              <a:ext cx="2819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/>
                <a:t>Ciphertext</a:t>
              </a:r>
              <a:r>
                <a:rPr lang="en-US" sz="2800" dirty="0" smtClean="0"/>
                <a:t> C of m</a:t>
              </a:r>
              <a:endParaRPr lang="en-US" sz="2800" dirty="0"/>
            </a:p>
          </p:txBody>
        </p:sp>
        <p:pic>
          <p:nvPicPr>
            <p:cNvPr id="34" name="Picture 33" descr="php-nuke-obfuscated-code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38" r="20038"/>
            <a:stretch/>
          </p:blipFill>
          <p:spPr>
            <a:xfrm>
              <a:off x="1899849" y="4292024"/>
              <a:ext cx="2138751" cy="121523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35" name="TextBox 34"/>
            <p:cNvSpPr txBox="1"/>
            <p:nvPr/>
          </p:nvSpPr>
          <p:spPr>
            <a:xfrm>
              <a:off x="2209800" y="4596824"/>
              <a:ext cx="149991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/>
                <a:t>Obf</a:t>
              </a:r>
              <a:r>
                <a:rPr lang="en-US" sz="3200" dirty="0" smtClean="0"/>
                <a:t>(P)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03886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208EE"/>
                </a:solidFill>
              </a:rPr>
              <a:t>T</a:t>
            </a:r>
            <a:r>
              <a:rPr lang="en-US" dirty="0" smtClean="0">
                <a:solidFill>
                  <a:srgbClr val="0208EE"/>
                </a:solidFill>
              </a:rPr>
              <a:t>his work:</a:t>
            </a:r>
            <a:endParaRPr lang="en-US" dirty="0">
              <a:solidFill>
                <a:srgbClr val="0208EE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76200" y="1447800"/>
            <a:ext cx="937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3333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solidFill>
                  <a:schemeClr val="tx1"/>
                </a:solidFill>
              </a:rPr>
              <a:t>IO for </a:t>
            </a:r>
            <a:r>
              <a:rPr lang="en-US" altLang="zh-CN" b="1" dirty="0" smtClean="0">
                <a:solidFill>
                  <a:srgbClr val="FF0000"/>
                </a:solidFill>
              </a:rPr>
              <a:t>probabilistic</a:t>
            </a:r>
            <a:r>
              <a:rPr lang="en-US" altLang="zh-CN" b="1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programs (</a:t>
            </a:r>
            <a:r>
              <a:rPr lang="en-US" altLang="zh-CN" dirty="0" err="1" smtClean="0">
                <a:solidFill>
                  <a:schemeClr val="tx1"/>
                </a:solidFill>
              </a:rPr>
              <a:t>pIO</a:t>
            </a:r>
            <a:r>
              <a:rPr lang="en-US" altLang="zh-CN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09600" y="2357735"/>
            <a:ext cx="830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dirty="0">
                <a:latin typeface="+mn-lt"/>
              </a:rPr>
              <a:t>T</a:t>
            </a:r>
            <a:r>
              <a:rPr lang="en-US" altLang="zh-CN" dirty="0" smtClean="0">
                <a:latin typeface="+mn-lt"/>
              </a:rPr>
              <a:t>here are several variants. Focus on </a:t>
            </a:r>
            <a:r>
              <a:rPr lang="en-US" altLang="zh-CN" dirty="0" err="1" smtClean="0">
                <a:latin typeface="+mn-lt"/>
              </a:rPr>
              <a:t>pIO</a:t>
            </a:r>
            <a:r>
              <a:rPr lang="en-US" altLang="zh-CN" dirty="0" smtClean="0">
                <a:latin typeface="+mn-lt"/>
              </a:rPr>
              <a:t> = X-</a:t>
            </a:r>
            <a:r>
              <a:rPr lang="en-US" altLang="zh-CN" dirty="0" err="1" smtClean="0">
                <a:latin typeface="+mn-lt"/>
              </a:rPr>
              <a:t>pIO</a:t>
            </a:r>
            <a:r>
              <a:rPr lang="en-US" altLang="zh-CN" dirty="0">
                <a:latin typeface="+mn-lt"/>
              </a:rPr>
              <a:t> </a:t>
            </a:r>
            <a:r>
              <a:rPr lang="en-US" altLang="zh-CN" dirty="0" smtClean="0">
                <a:latin typeface="+mn-lt"/>
              </a:rPr>
              <a:t>in this talk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6400" y="3048000"/>
            <a:ext cx="586740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0208EE"/>
                </a:solidFill>
              </a:rPr>
              <a:t>Theorem 1 (Construction):</a:t>
            </a:r>
          </a:p>
          <a:p>
            <a:r>
              <a:rPr lang="en-US" sz="2800" dirty="0" smtClean="0"/>
              <a:t>Sub-</a:t>
            </a:r>
            <a:r>
              <a:rPr lang="en-US" sz="2800" dirty="0" err="1"/>
              <a:t>e</a:t>
            </a:r>
            <a:r>
              <a:rPr lang="en-US" sz="2800" dirty="0" err="1" smtClean="0"/>
              <a:t>xp</a:t>
            </a:r>
            <a:r>
              <a:rPr lang="en-US" sz="2800" b="1" dirty="0" smtClean="0"/>
              <a:t> </a:t>
            </a:r>
            <a:r>
              <a:rPr lang="en-US" sz="2800" dirty="0" smtClean="0"/>
              <a:t>secure IO </a:t>
            </a:r>
            <a:r>
              <a:rPr lang="en-US" sz="2800" dirty="0" smtClean="0">
                <a:sym typeface="Wingdings"/>
              </a:rPr>
              <a:t> </a:t>
            </a:r>
            <a:r>
              <a:rPr lang="en-US" sz="2800" dirty="0" err="1" smtClean="0">
                <a:sym typeface="Wingdings"/>
              </a:rPr>
              <a:t>pIO</a:t>
            </a:r>
            <a:r>
              <a:rPr lang="en-US" sz="2800" dirty="0" smtClean="0">
                <a:sym typeface="Wingdings"/>
              </a:rPr>
              <a:t>	 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*</a:t>
            </a:r>
            <a:r>
              <a:rPr lang="en-US" sz="2800" dirty="0" smtClean="0">
                <a:sym typeface="Wingdings"/>
              </a:rPr>
              <a:t>	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4267200"/>
            <a:ext cx="586740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0208EE"/>
                </a:solidFill>
              </a:rPr>
              <a:t>Theorem 2 (Application to FHE):</a:t>
            </a:r>
          </a:p>
          <a:p>
            <a:r>
              <a:rPr lang="en-US" sz="2800" dirty="0" err="1" smtClean="0"/>
              <a:t>pIO</a:t>
            </a:r>
            <a:r>
              <a:rPr lang="en-US" sz="2800" dirty="0" smtClean="0"/>
              <a:t> + Re-</a:t>
            </a:r>
            <a:r>
              <a:rPr lang="en-US" sz="2800" dirty="0" err="1"/>
              <a:t>R</a:t>
            </a:r>
            <a:r>
              <a:rPr lang="en-US" sz="2800" dirty="0" err="1" smtClean="0"/>
              <a:t>andomizable</a:t>
            </a:r>
            <a:r>
              <a:rPr lang="en-US" sz="2800" dirty="0" smtClean="0"/>
              <a:t> PKE </a:t>
            </a:r>
            <a:r>
              <a:rPr lang="en-US" sz="2800" dirty="0" smtClean="0">
                <a:sym typeface="Wingdings"/>
              </a:rPr>
              <a:t> FHE </a:t>
            </a:r>
            <a:r>
              <a:rPr lang="en-US" sz="2800" b="1" baseline="30000" dirty="0" smtClean="0">
                <a:solidFill>
                  <a:srgbClr val="FF0000"/>
                </a:solidFill>
                <a:sym typeface="Wingdings"/>
              </a:rPr>
              <a:t>⊺</a:t>
            </a:r>
          </a:p>
          <a:p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without circular security</a:t>
            </a:r>
          </a:p>
        </p:txBody>
      </p:sp>
      <p:sp>
        <p:nvSpPr>
          <p:cNvPr id="7" name="Rectangle 6"/>
          <p:cNvSpPr/>
          <p:nvPr/>
        </p:nvSpPr>
        <p:spPr>
          <a:xfrm>
            <a:off x="5562600" y="6096000"/>
            <a:ext cx="327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Wingdings"/>
              </a:rPr>
              <a:t>* </a:t>
            </a:r>
            <a:r>
              <a:rPr lang="en-US" dirty="0">
                <a:sym typeface="Wingdings"/>
              </a:rPr>
              <a:t>hiding </a:t>
            </a:r>
            <a:r>
              <a:rPr lang="en-US" dirty="0" smtClean="0">
                <a:sym typeface="Wingdings"/>
              </a:rPr>
              <a:t>OWF or some details</a:t>
            </a:r>
            <a:endParaRPr lang="en-US" dirty="0">
              <a:sym typeface="Wingding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62600" y="6400800"/>
            <a:ext cx="32766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Wingdings"/>
              </a:rPr>
              <a:t> </a:t>
            </a:r>
            <a:r>
              <a:rPr lang="en-US" b="1" dirty="0" smtClean="0">
                <a:sym typeface="Wingdings"/>
              </a:rPr>
              <a:t>⊺</a:t>
            </a:r>
            <a:r>
              <a:rPr lang="en-US" b="1" baseline="30000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more details later</a:t>
            </a:r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172372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8" grpId="0" animBg="1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914400" y="1983019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 smtClean="0"/>
              <a:t>pIO</a:t>
            </a:r>
            <a:r>
              <a:rPr lang="en-US" sz="4000" dirty="0" smtClean="0"/>
              <a:t> Intuition: Correctness</a:t>
            </a:r>
            <a:endParaRPr lang="en-US" sz="4000" dirty="0"/>
          </a:p>
        </p:txBody>
      </p:sp>
      <p:sp>
        <p:nvSpPr>
          <p:cNvPr id="43" name="TextBox 42"/>
          <p:cNvSpPr txBox="1"/>
          <p:nvPr/>
        </p:nvSpPr>
        <p:spPr>
          <a:xfrm>
            <a:off x="1398961" y="2267115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3416538" y="2352020"/>
            <a:ext cx="2133600" cy="4160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 descr="php-nuke-obfuscated-cod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8" r="20038"/>
          <a:stretch/>
        </p:blipFill>
        <p:spPr>
          <a:xfrm>
            <a:off x="5778738" y="1971020"/>
            <a:ext cx="2138751" cy="12152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6" name="TextBox 45"/>
          <p:cNvSpPr txBox="1"/>
          <p:nvPr/>
        </p:nvSpPr>
        <p:spPr>
          <a:xfrm>
            <a:off x="6098158" y="2267115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piO</a:t>
            </a:r>
            <a:r>
              <a:rPr lang="en-US" sz="3200" dirty="0"/>
              <a:t>[</a:t>
            </a:r>
            <a:r>
              <a:rPr lang="en-US" sz="3200" dirty="0" smtClean="0"/>
              <a:t>P</a:t>
            </a:r>
            <a:r>
              <a:rPr lang="en-US" sz="3200" dirty="0"/>
              <a:t>]</a:t>
            </a: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990600" y="1447800"/>
            <a:ext cx="20567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>
                <a:solidFill>
                  <a:srgbClr val="0208EE"/>
                </a:solidFill>
                <a:latin typeface="+mn-lt"/>
              </a:rPr>
              <a:t>p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robabilistic 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5791200" y="1447800"/>
            <a:ext cx="21680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deterministic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990600" y="3581400"/>
            <a:ext cx="6934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208EE"/>
                </a:solidFill>
                <a:latin typeface="+mn-lt"/>
              </a:rPr>
              <a:t>Preserving functionality: </a:t>
            </a:r>
          </a:p>
          <a:p>
            <a:pPr algn="ctr" eaLnBrk="1" hangingPunct="1"/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{ P(x) }  </a:t>
            </a:r>
            <a:r>
              <a:rPr lang="en-US" sz="4800" b="1" dirty="0" smtClean="0">
                <a:solidFill>
                  <a:srgbClr val="000000"/>
                </a:solidFill>
                <a:latin typeface="+mn-lt"/>
              </a:rPr>
              <a:t>≈</a:t>
            </a: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  { </a:t>
            </a:r>
            <a:r>
              <a:rPr lang="en-US" sz="3600" b="1" dirty="0" err="1" smtClean="0">
                <a:solidFill>
                  <a:srgbClr val="000000"/>
                </a:solidFill>
                <a:latin typeface="+mn-lt"/>
              </a:rPr>
              <a:t>piO</a:t>
            </a:r>
            <a:r>
              <a:rPr lang="en-US" sz="3600" b="1" dirty="0" smtClean="0">
                <a:solidFill>
                  <a:srgbClr val="000000"/>
                </a:solidFill>
                <a:latin typeface="+mn-lt"/>
              </a:rPr>
              <a:t>[P](x) }</a:t>
            </a:r>
          </a:p>
          <a:p>
            <a:pPr marL="342900" indent="-342900" eaLnBrk="1" hangingPunct="1">
              <a:buFont typeface="Arial"/>
              <a:buChar char="•"/>
            </a:pPr>
            <a:r>
              <a:rPr lang="en-US" sz="2200" dirty="0" smtClean="0">
                <a:latin typeface="+mn-lt"/>
              </a:rPr>
              <a:t>LHS over the randomness of P</a:t>
            </a:r>
          </a:p>
          <a:p>
            <a:pPr marL="342900" indent="-342900" eaLnBrk="1" hangingPunct="1">
              <a:buFont typeface="Arial"/>
              <a:buChar char="•"/>
            </a:pPr>
            <a:r>
              <a:rPr lang="en-US" sz="2200" dirty="0" smtClean="0">
                <a:latin typeface="+mn-lt"/>
              </a:rPr>
              <a:t>RHS over the randomness of </a:t>
            </a:r>
            <a:r>
              <a:rPr lang="en-US" sz="2200" dirty="0" err="1" smtClean="0">
                <a:latin typeface="+mn-lt"/>
              </a:rPr>
              <a:t>piO</a:t>
            </a:r>
            <a:endParaRPr lang="en-US" sz="2200" dirty="0">
              <a:latin typeface="+mn-lt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457200" y="5638800"/>
            <a:ext cx="855870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0208EE"/>
                </a:solidFill>
                <a:latin typeface="+mn-lt"/>
              </a:rPr>
              <a:t>Strengthened Correctness</a:t>
            </a:r>
            <a:r>
              <a:rPr lang="en-US" sz="2800" dirty="0" smtClean="0">
                <a:solidFill>
                  <a:srgbClr val="0208EE"/>
                </a:solidFill>
                <a:latin typeface="+mn-lt"/>
              </a:rPr>
              <a:t>: Oracle accesses to P or </a:t>
            </a:r>
            <a:r>
              <a:rPr lang="en-US" sz="2800" dirty="0" err="1" smtClean="0">
                <a:solidFill>
                  <a:srgbClr val="0208EE"/>
                </a:solidFill>
                <a:latin typeface="+mn-lt"/>
              </a:rPr>
              <a:t>piO</a:t>
            </a:r>
            <a:r>
              <a:rPr lang="en-US" sz="2800" dirty="0" smtClean="0">
                <a:solidFill>
                  <a:srgbClr val="0208EE"/>
                </a:solidFill>
                <a:latin typeface="+mn-lt"/>
              </a:rPr>
              <a:t>[P] </a:t>
            </a:r>
          </a:p>
          <a:p>
            <a:pPr eaLnBrk="1" hangingPunct="1"/>
            <a:r>
              <a:rPr lang="en-US" sz="2800" dirty="0" smtClean="0">
                <a:solidFill>
                  <a:srgbClr val="0208EE"/>
                </a:solidFill>
                <a:latin typeface="+mn-lt"/>
              </a:rPr>
              <a:t>are indistinguishable if no inputs are asked repeatedly</a:t>
            </a:r>
            <a:endParaRPr lang="en-US" sz="2800" dirty="0">
              <a:solidFill>
                <a:srgbClr val="0208E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564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914400" y="1612199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 smtClean="0"/>
              <a:t>pIO</a:t>
            </a:r>
            <a:r>
              <a:rPr lang="en-US" sz="4000" dirty="0" smtClean="0"/>
              <a:t> Intuition: Security</a:t>
            </a:r>
            <a:endParaRPr lang="en-US" sz="4000" dirty="0"/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914400" y="3059999"/>
            <a:ext cx="46398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 dirty="0" smtClean="0">
                <a:solidFill>
                  <a:srgbClr val="FF0000"/>
                </a:solidFill>
                <a:latin typeface="Arial"/>
                <a:ea typeface="ＭＳ ゴシック"/>
                <a:cs typeface="Arial"/>
              </a:rPr>
              <a:t>≡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Functionally equivalent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98961" y="1896295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3416538" y="1981200"/>
            <a:ext cx="2133600" cy="4160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 descr="php-nuke-obfuscated-cod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8" r="20038"/>
          <a:stretch/>
        </p:blipFill>
        <p:spPr>
          <a:xfrm>
            <a:off x="5778738" y="1600200"/>
            <a:ext cx="2138751" cy="12152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6" name="TextBox 45"/>
          <p:cNvSpPr txBox="1"/>
          <p:nvPr/>
        </p:nvSpPr>
        <p:spPr>
          <a:xfrm>
            <a:off x="6098158" y="1896295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Obf</a:t>
            </a:r>
            <a:r>
              <a:rPr lang="en-US" sz="3200" dirty="0" smtClean="0"/>
              <a:t>(P)</a:t>
            </a:r>
            <a:endParaRPr lang="en-US" sz="3200" dirty="0"/>
          </a:p>
        </p:txBody>
      </p:sp>
      <p:sp>
        <p:nvSpPr>
          <p:cNvPr id="49" name="Rectangle 48"/>
          <p:cNvSpPr/>
          <p:nvPr/>
        </p:nvSpPr>
        <p:spPr>
          <a:xfrm>
            <a:off x="921711" y="3749769"/>
            <a:ext cx="2138751" cy="12152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406272" y="4033865"/>
            <a:ext cx="12197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Q</a:t>
            </a:r>
          </a:p>
        </p:txBody>
      </p:sp>
      <p:sp>
        <p:nvSpPr>
          <p:cNvPr id="51" name="Right Arrow 50"/>
          <p:cNvSpPr/>
          <p:nvPr/>
        </p:nvSpPr>
        <p:spPr>
          <a:xfrm>
            <a:off x="3423849" y="4118770"/>
            <a:ext cx="2133600" cy="4160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 descr="php-nuke-obfuscated-cod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8" r="20038"/>
          <a:stretch/>
        </p:blipFill>
        <p:spPr>
          <a:xfrm>
            <a:off x="5786049" y="3737770"/>
            <a:ext cx="2138751" cy="12152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3" name="TextBox 52"/>
          <p:cNvSpPr txBox="1"/>
          <p:nvPr/>
        </p:nvSpPr>
        <p:spPr>
          <a:xfrm>
            <a:off x="6105469" y="4033865"/>
            <a:ext cx="14999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Obf</a:t>
            </a:r>
            <a:r>
              <a:rPr lang="en-US" sz="3200" dirty="0" smtClean="0"/>
              <a:t>(Q)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835334" y="2907599"/>
            <a:ext cx="491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≈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56" name="TextBox 1"/>
          <p:cNvSpPr txBox="1">
            <a:spLocks noChangeArrowheads="1"/>
          </p:cNvSpPr>
          <p:nvPr/>
        </p:nvSpPr>
        <p:spPr bwMode="auto">
          <a:xfrm>
            <a:off x="6248400" y="3059999"/>
            <a:ext cx="27161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indistinguishable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1447800" y="5269799"/>
            <a:ext cx="63116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3600" b="1" dirty="0" smtClean="0">
                <a:latin typeface="+mn-lt"/>
                <a:ea typeface="ＭＳ ゴシック"/>
                <a:cs typeface="ＭＳ ゴシック"/>
              </a:rPr>
              <a:t>“functionally indistinguishable”</a:t>
            </a:r>
            <a:endParaRPr lang="en-US" sz="3600" b="1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400" y="5105400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≅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243451" y="6019800"/>
            <a:ext cx="89767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solidFill>
                  <a:srgbClr val="0208EE"/>
                </a:solidFill>
                <a:latin typeface="+mn-lt"/>
                <a:ea typeface="ＭＳ ゴシック"/>
                <a:cs typeface="ＭＳ ゴシック"/>
              </a:rPr>
              <a:t>A notion of functional </a:t>
            </a:r>
            <a:r>
              <a:rPr lang="en-US" altLang="zh-CN" sz="2800" dirty="0" err="1" smtClean="0">
                <a:solidFill>
                  <a:srgbClr val="0208EE"/>
                </a:solidFill>
                <a:latin typeface="+mn-lt"/>
                <a:ea typeface="ＭＳ ゴシック"/>
                <a:cs typeface="ＭＳ ゴシック"/>
              </a:rPr>
              <a:t>indistinguishability</a:t>
            </a:r>
            <a:r>
              <a:rPr lang="en-US" altLang="zh-CN" sz="2800" dirty="0" smtClean="0">
                <a:solidFill>
                  <a:srgbClr val="0208EE"/>
                </a:solidFill>
                <a:latin typeface="+mn-lt"/>
                <a:ea typeface="ＭＳ ゴシック"/>
                <a:cs typeface="ＭＳ ゴシック"/>
              </a:rPr>
              <a:t> </a:t>
            </a:r>
            <a:r>
              <a:rPr lang="en-US" altLang="zh-CN" sz="2800" dirty="0" smtClean="0">
                <a:solidFill>
                  <a:srgbClr val="0208EE"/>
                </a:solidFill>
                <a:latin typeface="+mn-lt"/>
                <a:ea typeface="ＭＳ ゴシック"/>
                <a:cs typeface="ＭＳ ゴシック"/>
                <a:sym typeface="Wingdings"/>
              </a:rPr>
              <a:t> a notion of </a:t>
            </a:r>
            <a:r>
              <a:rPr lang="en-US" altLang="zh-CN" sz="2800" dirty="0" err="1" smtClean="0">
                <a:solidFill>
                  <a:srgbClr val="0208EE"/>
                </a:solidFill>
                <a:latin typeface="+mn-lt"/>
                <a:ea typeface="ＭＳ ゴシック"/>
                <a:cs typeface="ＭＳ ゴシック"/>
                <a:sym typeface="Wingdings"/>
              </a:rPr>
              <a:t>pIO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375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0" grpId="0"/>
      <p:bldP spid="21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Dynamically-IND</a:t>
            </a:r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838200" y="1381780"/>
            <a:ext cx="792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A sampler (P, Q, z)</a:t>
            </a:r>
            <a:r>
              <a:rPr lang="en-US" altLang="zh-CN" sz="2800" dirty="0" smtClean="0">
                <a:latin typeface="+mn-lt"/>
                <a:ea typeface="ＭＳ ゴシック"/>
                <a:cs typeface="ＭＳ ゴシック"/>
                <a:sym typeface="Wingdings"/>
              </a:rPr>
              <a:t>D is dynamically-IND, if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438400"/>
            <a:ext cx="0" cy="2590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914400" y="2438400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(P, Q, z) </a:t>
            </a:r>
            <a:r>
              <a:rPr lang="en-US" altLang="zh-CN" sz="2800" dirty="0" smtClean="0">
                <a:latin typeface="+mn-lt"/>
                <a:ea typeface="ＭＳ ゴシック"/>
                <a:cs typeface="ＭＳ ゴシック"/>
                <a:sym typeface="Wingdings"/>
              </a:rPr>
              <a:t> D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4953000" y="2448580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zh-CN" sz="2800" dirty="0" smtClean="0">
                <a:latin typeface="+mn-lt"/>
                <a:ea typeface="ＭＳ ゴシック"/>
                <a:cs typeface="ＭＳ ゴシック"/>
              </a:rPr>
              <a:t>(P, Q, z) </a:t>
            </a:r>
            <a:r>
              <a:rPr lang="en-US" altLang="zh-CN" sz="2800" dirty="0" smtClean="0">
                <a:latin typeface="+mn-lt"/>
                <a:ea typeface="ＭＳ ゴシック"/>
                <a:cs typeface="ＭＳ ゴシック"/>
                <a:sym typeface="Wingdings"/>
              </a:rPr>
              <a:t> D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pic>
        <p:nvPicPr>
          <p:cNvPr id="9" name="Picture 12" descr="j013903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3505200"/>
            <a:ext cx="903094" cy="1143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12" descr="j013903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505200"/>
            <a:ext cx="903094" cy="1143000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12" name="Straight Arrow Connector 11"/>
          <p:cNvCxnSpPr/>
          <p:nvPr/>
        </p:nvCxnSpPr>
        <p:spPr>
          <a:xfrm>
            <a:off x="2133600" y="3505200"/>
            <a:ext cx="9875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33600" y="4048780"/>
            <a:ext cx="987552" cy="0"/>
          </a:xfrm>
          <a:prstGeom prst="straightConnector1">
            <a:avLst/>
          </a:prstGeom>
          <a:ln>
            <a:headEnd type="arrow" w="med" len="me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524000" y="3743980"/>
            <a:ext cx="60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dirty="0">
                <a:latin typeface="+mn-lt"/>
                <a:ea typeface="ＭＳ ゴシック"/>
                <a:cs typeface="ＭＳ ゴシック"/>
              </a:rPr>
              <a:t>x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457200" y="320040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dirty="0" smtClean="0">
                <a:latin typeface="+mn-lt"/>
                <a:ea typeface="ＭＳ ゴシック"/>
                <a:cs typeface="ＭＳ ゴシック"/>
              </a:rPr>
              <a:t>(P,Q, z)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09800" y="4582180"/>
            <a:ext cx="9875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3400" y="427738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i="1" dirty="0">
                <a:solidFill>
                  <a:srgbClr val="0208EE"/>
                </a:solidFill>
                <a:latin typeface="+mn-lt"/>
              </a:rPr>
              <a:t>y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 = </a:t>
            </a:r>
            <a:r>
              <a:rPr lang="en-US" sz="2800" b="1" i="1" dirty="0" smtClean="0">
                <a:solidFill>
                  <a:srgbClr val="0208EE"/>
                </a:solidFill>
                <a:latin typeface="+mn-lt"/>
              </a:rPr>
              <a:t>P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(x)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248400" y="4048780"/>
            <a:ext cx="987552" cy="0"/>
          </a:xfrm>
          <a:prstGeom prst="straightConnector1">
            <a:avLst/>
          </a:prstGeom>
          <a:ln>
            <a:headEnd type="arrow" w="med" len="me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5638800" y="3743980"/>
            <a:ext cx="60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dirty="0">
                <a:latin typeface="+mn-lt"/>
                <a:ea typeface="ＭＳ ゴシック"/>
                <a:cs typeface="ＭＳ ゴシック"/>
              </a:rPr>
              <a:t>x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248400" y="3505200"/>
            <a:ext cx="9875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4572000" y="320040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dirty="0" smtClean="0">
                <a:latin typeface="+mn-lt"/>
                <a:ea typeface="ＭＳ ゴシック"/>
                <a:cs typeface="ＭＳ ゴシック"/>
              </a:rPr>
              <a:t>(P,Q, z)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324600" y="4582180"/>
            <a:ext cx="9875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4648200" y="427738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800" i="1" dirty="0">
                <a:solidFill>
                  <a:srgbClr val="0208EE"/>
                </a:solidFill>
                <a:latin typeface="+mn-lt"/>
              </a:rPr>
              <a:t>y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 = </a:t>
            </a:r>
            <a:r>
              <a:rPr lang="en-US" sz="2800" b="1" i="1" dirty="0" smtClean="0">
                <a:solidFill>
                  <a:srgbClr val="0208EE"/>
                </a:solidFill>
                <a:latin typeface="+mn-lt"/>
              </a:rPr>
              <a:t>Q</a:t>
            </a:r>
            <a:r>
              <a:rPr lang="en-US" sz="2800" i="1" dirty="0" smtClean="0">
                <a:solidFill>
                  <a:srgbClr val="0208EE"/>
                </a:solidFill>
                <a:latin typeface="+mn-lt"/>
              </a:rPr>
              <a:t>(x)</a:t>
            </a:r>
            <a:endParaRPr lang="en-US" sz="2800" i="1" dirty="0">
              <a:solidFill>
                <a:srgbClr val="0208EE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19600" y="3200400"/>
            <a:ext cx="5678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≈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609600" y="5141893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3333FF"/>
                </a:solidFill>
                <a:sym typeface="Wingdings"/>
              </a:rPr>
              <a:t>D-</a:t>
            </a:r>
            <a:r>
              <a:rPr lang="en-US" sz="2800" b="1" dirty="0" err="1" smtClean="0">
                <a:solidFill>
                  <a:srgbClr val="3333FF"/>
                </a:solidFill>
                <a:sym typeface="Wingdings"/>
              </a:rPr>
              <a:t>piO</a:t>
            </a:r>
            <a:r>
              <a:rPr lang="en-US" sz="2800" dirty="0" smtClean="0">
                <a:solidFill>
                  <a:srgbClr val="3333FF"/>
                </a:solidFill>
                <a:sym typeface="Wingdings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+mn-lt"/>
                <a:sym typeface="Wingdings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+mn-lt"/>
                <a:sym typeface="Wingdings"/>
              </a:rPr>
              <a:t>∀such sampler D,    </a:t>
            </a:r>
          </a:p>
          <a:p>
            <a:pPr eaLnBrk="1" hangingPunct="1"/>
            <a:r>
              <a:rPr lang="en-US" sz="2800" b="1" dirty="0">
                <a:solidFill>
                  <a:srgbClr val="000000"/>
                </a:solidFill>
                <a:latin typeface="+mn-lt"/>
                <a:sym typeface="Wingdings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  <a:sym typeface="Wingdings"/>
              </a:rPr>
              <a:t>                {P, Q,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  <a:sym typeface="Wingdings"/>
              </a:rPr>
              <a:t>piO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  <a:sym typeface="Wingdings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latin typeface="Calibri"/>
                <a:cs typeface="Calibri"/>
                <a:sym typeface="Wingdings"/>
              </a:rPr>
              <a:t>P)</a:t>
            </a: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  <a:sym typeface="Wingdings"/>
              </a:rPr>
              <a:t>, z}    </a:t>
            </a: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</a:rPr>
              <a:t>≈    {P, Q, </a:t>
            </a:r>
            <a:r>
              <a:rPr lang="en-US" sz="2800" b="1" dirty="0" err="1" smtClean="0">
                <a:solidFill>
                  <a:srgbClr val="FF0000"/>
                </a:solidFill>
                <a:latin typeface="Calibri"/>
                <a:cs typeface="Calibri"/>
              </a:rPr>
              <a:t>piO</a:t>
            </a:r>
            <a:r>
              <a:rPr lang="en-US" sz="2800" b="1" dirty="0" smtClean="0">
                <a:solidFill>
                  <a:srgbClr val="FF0000"/>
                </a:solidFill>
                <a:latin typeface="Calibri"/>
                <a:cs typeface="Calibri"/>
              </a:rPr>
              <a:t>(Q)</a:t>
            </a: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</a:rPr>
              <a:t>, z}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  <a:sym typeface="Wingdings"/>
              </a:rPr>
              <a:t> </a:t>
            </a:r>
          </a:p>
        </p:txBody>
      </p:sp>
      <p:sp>
        <p:nvSpPr>
          <p:cNvPr id="30" name="TextBox 1"/>
          <p:cNvSpPr txBox="1">
            <a:spLocks noChangeArrowheads="1"/>
          </p:cNvSpPr>
          <p:nvPr/>
        </p:nvSpPr>
        <p:spPr bwMode="auto">
          <a:xfrm>
            <a:off x="609600" y="6096000"/>
            <a:ext cx="876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3333FF"/>
                </a:solidFill>
                <a:latin typeface="+mn-lt"/>
                <a:sym typeface="Wingdings"/>
              </a:rPr>
              <a:t>Collapse to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sym typeface="Wingdings"/>
              </a:rPr>
              <a:t>diO</a:t>
            </a:r>
            <a:r>
              <a:rPr lang="en-US" sz="2800" dirty="0" smtClean="0">
                <a:solidFill>
                  <a:srgbClr val="3333FF"/>
                </a:solidFill>
                <a:latin typeface="+mn-lt"/>
                <a:sym typeface="Wingdings"/>
              </a:rPr>
              <a:t> for deterministic </a:t>
            </a:r>
            <a:r>
              <a:rPr lang="en-US" sz="2800" dirty="0" err="1" smtClean="0">
                <a:solidFill>
                  <a:srgbClr val="3333FF"/>
                </a:solidFill>
                <a:latin typeface="+mn-lt"/>
                <a:sym typeface="Wingdings"/>
              </a:rPr>
              <a:t>prog</a:t>
            </a:r>
            <a:endParaRPr lang="en-US" sz="2800" dirty="0" smtClean="0">
              <a:solidFill>
                <a:srgbClr val="3333FF"/>
              </a:solidFill>
              <a:latin typeface="+mn-lt"/>
              <a:sym typeface="Wingdings"/>
            </a:endParaRPr>
          </a:p>
        </p:txBody>
      </p:sp>
      <p:sp>
        <p:nvSpPr>
          <p:cNvPr id="31" name="Rectangle 30"/>
          <p:cNvSpPr/>
          <p:nvPr/>
        </p:nvSpPr>
        <p:spPr>
          <a:xfrm rot="512990">
            <a:off x="5472602" y="4714847"/>
            <a:ext cx="3470195" cy="76686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Implausible</a:t>
            </a:r>
            <a:r>
              <a:rPr lang="en-US" sz="2400" b="1" dirty="0" smtClean="0">
                <a:solidFill>
                  <a:srgbClr val="FFFF00"/>
                </a:solidFill>
              </a:rPr>
              <a:t>[GGHW14]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94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5" grpId="0"/>
      <p:bldP spid="17" grpId="0"/>
      <p:bldP spid="19" grpId="0"/>
      <p:bldP spid="21" grpId="0"/>
      <p:bldP spid="23" grpId="0"/>
      <p:bldP spid="25" grpId="0"/>
      <p:bldP spid="26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>
          <a:noFill/>
          <a:round/>
          <a:headEnd/>
          <a:tailEnd/>
        </a:ln>
      </a:spPr>
      <a:bodyPr rtlCol="0" anchor="ctr"/>
      <a:lstStyle>
        <a:defPPr algn="ctr">
          <a:defRPr sz="2000" b="1" dirty="0" smtClean="0">
            <a:solidFill>
              <a:srgbClr val="FF0000"/>
            </a:solidFill>
            <a:latin typeface="Calibri" charset="0"/>
            <a:ea typeface="ＭＳ Ｐゴシック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149872</TotalTime>
  <Words>1969</Words>
  <Application>Microsoft Macintosh PowerPoint</Application>
  <PresentationFormat>On-screen Show (4:3)</PresentationFormat>
  <Paragraphs>359</Paragraphs>
  <Slides>29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Obfuscation of Probabilistic Circuits </vt:lpstr>
      <vt:lpstr>Program Obfuscation</vt:lpstr>
      <vt:lpstr>Program Obfuscation</vt:lpstr>
      <vt:lpstr>However, so far, </vt:lpstr>
      <vt:lpstr>Motivating Examples</vt:lpstr>
      <vt:lpstr>This work:</vt:lpstr>
      <vt:lpstr>pIO Intuition: Correctness</vt:lpstr>
      <vt:lpstr>pIO Intuition: Security</vt:lpstr>
      <vt:lpstr>Dynamically-IND</vt:lpstr>
      <vt:lpstr>X-indistinguishability</vt:lpstr>
      <vt:lpstr>Variants of pIO</vt:lpstr>
      <vt:lpstr>Sub-exp IO  pIO *</vt:lpstr>
      <vt:lpstr>PowerPoint Presentation</vt:lpstr>
      <vt:lpstr>PowerPoint Presentation</vt:lpstr>
      <vt:lpstr>Sub-exp IO  pIO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  <vt:lpstr>Indistinguishability Obfuscation [BGI+12]</vt:lpstr>
      <vt:lpstr>Motivating Examples: CPA to FHE</vt:lpstr>
      <vt:lpstr>Sub-exp IO  pIO *</vt:lpstr>
      <vt:lpstr>PowerPoint Presentation</vt:lpstr>
      <vt:lpstr>Sub-exp IO  pIO</vt:lpstr>
      <vt:lpstr>PowerPoint Presentation</vt:lpstr>
    </vt:vector>
  </TitlesOfParts>
  <Company>Cornell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Constant-Round  Non-Malleable Commitments from Any One-Way Function</dc:title>
  <dc:creator>huijia</dc:creator>
  <cp:lastModifiedBy>Huijia Rachel Lin</cp:lastModifiedBy>
  <cp:revision>1409</cp:revision>
  <dcterms:created xsi:type="dcterms:W3CDTF">2012-08-09T23:53:15Z</dcterms:created>
  <dcterms:modified xsi:type="dcterms:W3CDTF">2015-06-12T00:07:21Z</dcterms:modified>
</cp:coreProperties>
</file>