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1082" r:id="rId3"/>
    <p:sldId id="1052" r:id="rId4"/>
    <p:sldId id="1083" r:id="rId5"/>
    <p:sldId id="1029" r:id="rId6"/>
    <p:sldId id="1018" r:id="rId7"/>
    <p:sldId id="1056" r:id="rId8"/>
    <p:sldId id="1057" r:id="rId9"/>
    <p:sldId id="1075" r:id="rId10"/>
    <p:sldId id="1089" r:id="rId11"/>
    <p:sldId id="1093" r:id="rId12"/>
    <p:sldId id="1043" r:id="rId13"/>
    <p:sldId id="1013" r:id="rId14"/>
    <p:sldId id="1099" r:id="rId15"/>
    <p:sldId id="1049" r:id="rId16"/>
    <p:sldId id="1091" r:id="rId17"/>
    <p:sldId id="1092" r:id="rId18"/>
    <p:sldId id="1047" r:id="rId19"/>
    <p:sldId id="100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00"/>
    <a:srgbClr val="8FFF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30" autoAdjust="0"/>
    <p:restoredTop sz="98453" autoAdjust="0"/>
  </p:normalViewPr>
  <p:slideViewPr>
    <p:cSldViewPr>
      <p:cViewPr>
        <p:scale>
          <a:sx n="95" d="100"/>
          <a:sy n="95" d="100"/>
        </p:scale>
        <p:origin x="-40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120"/>
    </p:cViewPr>
  </p:outlineViewPr>
  <p:notesTextViewPr>
    <p:cViewPr>
      <p:scale>
        <a:sx n="110" d="100"/>
        <a:sy n="110" d="100"/>
      </p:scale>
      <p:origin x="0" y="0"/>
    </p:cViewPr>
  </p:notesTextViewPr>
  <p:sorterViewPr>
    <p:cViewPr>
      <p:scale>
        <a:sx n="80" d="100"/>
        <a:sy n="80" d="100"/>
      </p:scale>
      <p:origin x="0" y="15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Relationship Id="rId2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D5571A-5D01-4BCD-9440-5B00D128DE75}" type="datetimeFigureOut">
              <a:rPr lang="en-US" smtClean="0"/>
              <a:pPr/>
              <a:t>6/15/15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7021F2-6A48-4E07-A375-AB3607A74B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44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021F2-6A48-4E07-A375-AB3607A74B0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9pPr>
          </a:lstStyle>
          <a:p>
            <a:pPr eaLnBrk="1" hangingPunct="1"/>
            <a:fld id="{12661557-EFB2-45E9-B316-F8E1B5369596}" type="slidenum">
              <a:rPr lang="he-IL" sz="1200" b="0" smtClean="0">
                <a:latin typeface="Arial" charset="0"/>
              </a:rPr>
              <a:pPr eaLnBrk="1" hangingPunct="1"/>
              <a:t>10</a:t>
            </a:fld>
            <a:endParaRPr lang="en-US" sz="1200" b="0" smtClean="0">
              <a:latin typeface="Arial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70413" cy="3427412"/>
          </a:xfrm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1" hangingPunct="1"/>
            <a:r>
              <a:rPr lang="en-US" dirty="0" smtClean="0"/>
              <a:t>Instead of picking on the wimpy functions we go after</a:t>
            </a:r>
            <a:r>
              <a:rPr lang="en-US" baseline="0" dirty="0" smtClean="0"/>
              <a:t> the toughest functions on the block.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9pPr>
          </a:lstStyle>
          <a:p>
            <a:pPr eaLnBrk="1" hangingPunct="1"/>
            <a:fld id="{12661557-EFB2-45E9-B316-F8E1B5369596}" type="slidenum">
              <a:rPr lang="he-IL" sz="1200" b="0" smtClean="0">
                <a:latin typeface="Arial" charset="0"/>
              </a:rPr>
              <a:pPr eaLnBrk="1" hangingPunct="1"/>
              <a:t>11</a:t>
            </a:fld>
            <a:endParaRPr lang="en-US" sz="1200" b="0" smtClean="0">
              <a:latin typeface="Arial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70413" cy="3427412"/>
          </a:xfrm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1" hangingPunct="1"/>
            <a:r>
              <a:rPr lang="en-US" dirty="0" smtClean="0"/>
              <a:t>Honest parties don</a:t>
            </a:r>
            <a:r>
              <a:rPr lang="fr-FR" dirty="0" smtClean="0"/>
              <a:t>’</a:t>
            </a:r>
            <a:r>
              <a:rPr lang="en-US" dirty="0" smtClean="0"/>
              <a:t>t lose money</a:t>
            </a:r>
          </a:p>
          <a:p>
            <a:pPr algn="l" rtl="0" eaLnBrk="1" hangingPunct="1"/>
            <a:r>
              <a:rPr lang="en-US" dirty="0" err="1" smtClean="0"/>
              <a:t>Adv</a:t>
            </a:r>
            <a:r>
              <a:rPr lang="en-US" dirty="0" smtClean="0"/>
              <a:t> aborts after learning</a:t>
            </a:r>
            <a:r>
              <a:rPr lang="en-US" baseline="0" dirty="0" smtClean="0"/>
              <a:t> output then each honest </a:t>
            </a:r>
            <a:r>
              <a:rPr lang="en-US" baseline="0" dirty="0" err="1" smtClean="0"/>
              <a:t>psarty</a:t>
            </a:r>
            <a:r>
              <a:rPr lang="en-US" baseline="0" dirty="0" smtClean="0"/>
              <a:t> is  compensated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9pPr>
          </a:lstStyle>
          <a:p>
            <a:pPr eaLnBrk="1" hangingPunct="1"/>
            <a:fld id="{12661557-EFB2-45E9-B316-F8E1B5369596}" type="slidenum">
              <a:rPr lang="he-IL" sz="1200" b="0" smtClean="0">
                <a:latin typeface="Arial" charset="0"/>
              </a:rPr>
              <a:pPr eaLnBrk="1" hangingPunct="1"/>
              <a:t>12</a:t>
            </a:fld>
            <a:endParaRPr lang="en-US" sz="1200" b="0" smtClean="0">
              <a:latin typeface="Arial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70413" cy="3427412"/>
          </a:xfrm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1" hangingPunct="1"/>
            <a:r>
              <a:rPr lang="en-US" dirty="0" smtClean="0"/>
              <a:t>Escrow lik</a:t>
            </a:r>
            <a:r>
              <a:rPr lang="en-US" baseline="0" dirty="0" smtClean="0"/>
              <a:t>e functionality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9pPr>
          </a:lstStyle>
          <a:p>
            <a:pPr eaLnBrk="1" hangingPunct="1"/>
            <a:fld id="{12661557-EFB2-45E9-B316-F8E1B5369596}" type="slidenum">
              <a:rPr lang="he-IL" sz="1200" b="0" smtClean="0">
                <a:latin typeface="Arial" charset="0"/>
              </a:rPr>
              <a:pPr eaLnBrk="1" hangingPunct="1"/>
              <a:t>13</a:t>
            </a:fld>
            <a:endParaRPr lang="en-US" sz="1200" b="0" smtClean="0">
              <a:latin typeface="Arial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70413" cy="3427412"/>
          </a:xfrm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1" hangingPunct="1"/>
            <a:r>
              <a:rPr lang="en-US" dirty="0" smtClean="0"/>
              <a:t>Instead of picking on the wimpy functions we go after</a:t>
            </a:r>
            <a:r>
              <a:rPr lang="en-US" baseline="0" dirty="0" smtClean="0"/>
              <a:t> the toughest functions on the block.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9pPr>
          </a:lstStyle>
          <a:p>
            <a:pPr eaLnBrk="1" hangingPunct="1"/>
            <a:fld id="{12661557-EFB2-45E9-B316-F8E1B5369596}" type="slidenum">
              <a:rPr lang="he-IL" sz="1200" b="0" smtClean="0">
                <a:latin typeface="Arial" charset="0"/>
              </a:rPr>
              <a:pPr eaLnBrk="1" hangingPunct="1"/>
              <a:t>14</a:t>
            </a:fld>
            <a:endParaRPr lang="en-US" sz="1200" b="0" smtClean="0">
              <a:latin typeface="Arial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70413" cy="3427412"/>
          </a:xfrm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1" hangingPunct="1"/>
            <a:r>
              <a:rPr lang="en-US" dirty="0" smtClean="0"/>
              <a:t>Instead of picking on the wimpy functions we go after</a:t>
            </a:r>
            <a:r>
              <a:rPr lang="en-US" baseline="0" dirty="0" smtClean="0"/>
              <a:t> the toughest functions on the block.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9pPr>
          </a:lstStyle>
          <a:p>
            <a:pPr eaLnBrk="1" hangingPunct="1"/>
            <a:fld id="{12661557-EFB2-45E9-B316-F8E1B5369596}" type="slidenum">
              <a:rPr lang="he-IL" sz="1200" b="0" smtClean="0">
                <a:latin typeface="Arial" charset="0"/>
              </a:rPr>
              <a:pPr eaLnBrk="1" hangingPunct="1"/>
              <a:t>15</a:t>
            </a:fld>
            <a:endParaRPr lang="en-US" sz="1200" b="0" smtClean="0">
              <a:latin typeface="Arial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70413" cy="3427412"/>
          </a:xfrm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1" hangingPunct="1"/>
            <a:r>
              <a:rPr lang="en-US" dirty="0" smtClean="0"/>
              <a:t>Instead of picking on the wimpy functions we go after</a:t>
            </a:r>
            <a:r>
              <a:rPr lang="en-US" baseline="0" dirty="0" smtClean="0"/>
              <a:t> the toughest functions on the block.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9pPr>
          </a:lstStyle>
          <a:p>
            <a:pPr eaLnBrk="1" hangingPunct="1"/>
            <a:fld id="{12661557-EFB2-45E9-B316-F8E1B5369596}" type="slidenum">
              <a:rPr lang="he-IL" sz="1200" b="0" smtClean="0">
                <a:latin typeface="Arial" charset="0"/>
              </a:rPr>
              <a:pPr eaLnBrk="1" hangingPunct="1"/>
              <a:t>16</a:t>
            </a:fld>
            <a:endParaRPr lang="en-US" sz="1200" b="0" smtClean="0">
              <a:latin typeface="Arial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70413" cy="3427412"/>
          </a:xfrm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1" hangingPunct="1"/>
            <a:r>
              <a:rPr lang="en-US" dirty="0" smtClean="0"/>
              <a:t>Instead of picking on the wimpy functions we go after</a:t>
            </a:r>
            <a:r>
              <a:rPr lang="en-US" baseline="0" dirty="0" smtClean="0"/>
              <a:t> the toughest functions on the block.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9pPr>
          </a:lstStyle>
          <a:p>
            <a:pPr eaLnBrk="1" hangingPunct="1"/>
            <a:fld id="{12661557-EFB2-45E9-B316-F8E1B5369596}" type="slidenum">
              <a:rPr lang="he-IL" sz="1200" b="0" smtClean="0">
                <a:latin typeface="Arial" charset="0"/>
              </a:rPr>
              <a:pPr eaLnBrk="1" hangingPunct="1"/>
              <a:t>17</a:t>
            </a:fld>
            <a:endParaRPr lang="en-US" sz="1200" b="0" smtClean="0">
              <a:latin typeface="Arial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70413" cy="3427412"/>
          </a:xfrm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9pPr>
          </a:lstStyle>
          <a:p>
            <a:pPr eaLnBrk="1" hangingPunct="1"/>
            <a:fld id="{12661557-EFB2-45E9-B316-F8E1B5369596}" type="slidenum">
              <a:rPr lang="he-IL" sz="1200" b="0" smtClean="0">
                <a:latin typeface="Arial" charset="0"/>
              </a:rPr>
              <a:pPr eaLnBrk="1" hangingPunct="1"/>
              <a:t>18</a:t>
            </a:fld>
            <a:endParaRPr lang="en-US" sz="1200" b="0" smtClean="0">
              <a:latin typeface="Arial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70413" cy="3427412"/>
          </a:xfrm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1" hangingPunct="1"/>
            <a:r>
              <a:rPr lang="en-US" dirty="0" smtClean="0"/>
              <a:t>Instead of picking on the wimpy functions we go after</a:t>
            </a:r>
            <a:r>
              <a:rPr lang="en-US" baseline="0" dirty="0" smtClean="0"/>
              <a:t> the toughest functions on the block.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9pPr>
          </a:lstStyle>
          <a:p>
            <a:pPr eaLnBrk="1" hangingPunct="1"/>
            <a:fld id="{12661557-EFB2-45E9-B316-F8E1B5369596}" type="slidenum">
              <a:rPr lang="he-IL" sz="1200" b="0" smtClean="0">
                <a:latin typeface="Arial" charset="0"/>
              </a:rPr>
              <a:pPr eaLnBrk="1" hangingPunct="1"/>
              <a:t>19</a:t>
            </a:fld>
            <a:endParaRPr lang="en-US" sz="1200" b="0" smtClean="0">
              <a:latin typeface="Arial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70413" cy="3427412"/>
          </a:xfrm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+mn-lt"/>
              </a:rPr>
              <a:t>Smart</a:t>
            </a:r>
            <a:r>
              <a:rPr lang="en-US" baseline="0" dirty="0" smtClean="0">
                <a:solidFill>
                  <a:srgbClr val="000000"/>
                </a:solidFill>
                <a:latin typeface="+mn-lt"/>
              </a:rPr>
              <a:t> contracts that Elaine talked about… </a:t>
            </a:r>
            <a:endParaRPr lang="en-US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Mike about “implementation”, Yehuda’s talk about “systems”,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021F2-6A48-4E07-A375-AB3607A74B0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204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9pPr>
          </a:lstStyle>
          <a:p>
            <a:pPr eaLnBrk="1" hangingPunct="1"/>
            <a:fld id="{12661557-EFB2-45E9-B316-F8E1B5369596}" type="slidenum">
              <a:rPr lang="he-IL" sz="1200" b="0" smtClean="0">
                <a:latin typeface="Arial" charset="0"/>
              </a:rPr>
              <a:pPr eaLnBrk="1" hangingPunct="1"/>
              <a:t>3</a:t>
            </a:fld>
            <a:endParaRPr lang="en-US" sz="1200" b="0" smtClean="0">
              <a:latin typeface="Arial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70413" cy="3427412"/>
          </a:xfrm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1" hangingPunct="1"/>
            <a:r>
              <a:rPr lang="en-US" dirty="0" smtClean="0"/>
              <a:t>Instead of picking on the wimpy functions we go after</a:t>
            </a:r>
            <a:r>
              <a:rPr lang="en-US" baseline="0" dirty="0" smtClean="0"/>
              <a:t> the toughest functions on the block.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problems exist even assuming perfec</a:t>
            </a:r>
            <a:r>
              <a:rPr lang="en-US" baseline="0" dirty="0" smtClean="0"/>
              <a:t>t VBB obfuscation…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021F2-6A48-4E07-A375-AB3607A74B0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204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9pPr>
          </a:lstStyle>
          <a:p>
            <a:pPr eaLnBrk="1" hangingPunct="1"/>
            <a:fld id="{12661557-EFB2-45E9-B316-F8E1B5369596}" type="slidenum">
              <a:rPr lang="he-IL" sz="1200" b="0" smtClean="0">
                <a:latin typeface="Arial" charset="0"/>
              </a:rPr>
              <a:pPr eaLnBrk="1" hangingPunct="1"/>
              <a:t>5</a:t>
            </a:fld>
            <a:endParaRPr lang="en-US" sz="1200" b="0" smtClean="0">
              <a:latin typeface="Arial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70413" cy="3427412"/>
          </a:xfrm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1" hangingPunct="1"/>
            <a:r>
              <a:rPr lang="en-US" dirty="0" smtClean="0"/>
              <a:t>Instead of picking on the wimpy functions we go after</a:t>
            </a:r>
            <a:r>
              <a:rPr lang="en-US" baseline="0" dirty="0" smtClean="0"/>
              <a:t> the toughest functions on the block.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9pPr>
          </a:lstStyle>
          <a:p>
            <a:pPr eaLnBrk="1" hangingPunct="1"/>
            <a:fld id="{12661557-EFB2-45E9-B316-F8E1B5369596}" type="slidenum">
              <a:rPr lang="he-IL" sz="1200" b="0" smtClean="0">
                <a:latin typeface="Arial" charset="0"/>
              </a:rPr>
              <a:pPr eaLnBrk="1" hangingPunct="1"/>
              <a:t>6</a:t>
            </a:fld>
            <a:endParaRPr lang="en-US" sz="1200" b="0" smtClean="0">
              <a:latin typeface="Arial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70413" cy="3427412"/>
          </a:xfrm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1" hangingPunct="1"/>
            <a:r>
              <a:rPr lang="en-US" dirty="0" smtClean="0"/>
              <a:t>Escrow lik</a:t>
            </a:r>
            <a:r>
              <a:rPr lang="en-US" baseline="0" dirty="0" smtClean="0"/>
              <a:t>e functionality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9pPr>
          </a:lstStyle>
          <a:p>
            <a:pPr eaLnBrk="1" hangingPunct="1"/>
            <a:fld id="{12661557-EFB2-45E9-B316-F8E1B5369596}" type="slidenum">
              <a:rPr lang="he-IL" sz="1200" b="0" smtClean="0">
                <a:latin typeface="Arial" charset="0"/>
              </a:rPr>
              <a:pPr eaLnBrk="1" hangingPunct="1"/>
              <a:t>7</a:t>
            </a:fld>
            <a:endParaRPr lang="en-US" sz="1200" b="0" smtClean="0">
              <a:latin typeface="Arial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70413" cy="3427412"/>
          </a:xfrm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1" hangingPunct="1"/>
            <a:r>
              <a:rPr lang="en-US" dirty="0" smtClean="0"/>
              <a:t>Instead of picking on the wimpy functions we go after</a:t>
            </a:r>
            <a:r>
              <a:rPr lang="en-US" baseline="0" dirty="0" smtClean="0"/>
              <a:t> the toughest functions on the block.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9pPr>
          </a:lstStyle>
          <a:p>
            <a:pPr eaLnBrk="1" hangingPunct="1"/>
            <a:fld id="{12661557-EFB2-45E9-B316-F8E1B5369596}" type="slidenum">
              <a:rPr lang="he-IL" sz="1200" b="0" smtClean="0">
                <a:latin typeface="Arial" charset="0"/>
              </a:rPr>
              <a:pPr eaLnBrk="1" hangingPunct="1"/>
              <a:t>8</a:t>
            </a:fld>
            <a:endParaRPr lang="en-US" sz="1200" b="0" smtClean="0">
              <a:latin typeface="Arial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70413" cy="3427412"/>
          </a:xfrm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1" hangingPunct="1"/>
            <a:r>
              <a:rPr lang="en-US" dirty="0" smtClean="0"/>
              <a:t>Instead of picking on the wimpy functions we go after</a:t>
            </a:r>
            <a:r>
              <a:rPr lang="en-US" baseline="0" dirty="0" smtClean="0"/>
              <a:t> the toughest functions on the block.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Unicode MS" charset="0"/>
                <a:cs typeface="Arial" charset="0"/>
              </a:defRPr>
            </a:lvl9pPr>
          </a:lstStyle>
          <a:p>
            <a:pPr eaLnBrk="1" hangingPunct="1"/>
            <a:fld id="{12661557-EFB2-45E9-B316-F8E1B5369596}" type="slidenum">
              <a:rPr lang="he-IL" sz="1200" b="0" smtClean="0">
                <a:latin typeface="Arial" charset="0"/>
              </a:rPr>
              <a:pPr eaLnBrk="1" hangingPunct="1"/>
              <a:t>9</a:t>
            </a:fld>
            <a:endParaRPr lang="en-US" sz="1200" b="0" smtClean="0">
              <a:latin typeface="Arial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70413" cy="3427412"/>
          </a:xfrm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1" hangingPunct="1"/>
            <a:r>
              <a:rPr lang="en-US" dirty="0" smtClean="0"/>
              <a:t>Instead of picking on the wimpy functions we go after</a:t>
            </a:r>
            <a:r>
              <a:rPr lang="en-US" baseline="0" dirty="0" smtClean="0"/>
              <a:t> the toughest functions on the block.</a:t>
            </a:r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6086-DA3C-4B6F-832C-26CB5D9BE975}" type="datetimeFigureOut">
              <a:rPr lang="en-US" smtClean="0"/>
              <a:pPr/>
              <a:t>6/15/15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E4EA-673D-422D-BCB3-F900CE9B23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6086-DA3C-4B6F-832C-26CB5D9BE975}" type="datetimeFigureOut">
              <a:rPr lang="en-US" smtClean="0"/>
              <a:pPr/>
              <a:t>6/15/15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E4EA-673D-422D-BCB3-F900CE9B23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6086-DA3C-4B6F-832C-26CB5D9BE975}" type="datetimeFigureOut">
              <a:rPr lang="en-US" smtClean="0"/>
              <a:pPr/>
              <a:t>6/15/15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E4EA-673D-422D-BCB3-F900CE9B23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6086-DA3C-4B6F-832C-26CB5D9BE975}" type="datetimeFigureOut">
              <a:rPr lang="en-US" smtClean="0"/>
              <a:pPr/>
              <a:t>6/15/15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E4EA-673D-422D-BCB3-F900CE9B23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6086-DA3C-4B6F-832C-26CB5D9BE975}" type="datetimeFigureOut">
              <a:rPr lang="en-US" smtClean="0"/>
              <a:pPr/>
              <a:t>6/15/15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E4EA-673D-422D-BCB3-F900CE9B23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6086-DA3C-4B6F-832C-26CB5D9BE975}" type="datetimeFigureOut">
              <a:rPr lang="en-US" smtClean="0"/>
              <a:pPr/>
              <a:t>6/15/15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E4EA-673D-422D-BCB3-F900CE9B23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6086-DA3C-4B6F-832C-26CB5D9BE975}" type="datetimeFigureOut">
              <a:rPr lang="en-US" smtClean="0"/>
              <a:pPr/>
              <a:t>6/15/15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E4EA-673D-422D-BCB3-F900CE9B23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6086-DA3C-4B6F-832C-26CB5D9BE975}" type="datetimeFigureOut">
              <a:rPr lang="en-US" smtClean="0"/>
              <a:pPr/>
              <a:t>6/15/15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E4EA-673D-422D-BCB3-F900CE9B23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6086-DA3C-4B6F-832C-26CB5D9BE975}" type="datetimeFigureOut">
              <a:rPr lang="en-US" smtClean="0"/>
              <a:pPr/>
              <a:t>6/15/15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E4EA-673D-422D-BCB3-F900CE9B23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6086-DA3C-4B6F-832C-26CB5D9BE975}" type="datetimeFigureOut">
              <a:rPr lang="en-US" smtClean="0"/>
              <a:pPr/>
              <a:t>6/15/15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E4EA-673D-422D-BCB3-F900CE9B23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6086-DA3C-4B6F-832C-26CB5D9BE975}" type="datetimeFigureOut">
              <a:rPr lang="en-US" smtClean="0"/>
              <a:pPr/>
              <a:t>6/15/15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E4EA-673D-422D-BCB3-F900CE9B23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"/>
              </a:defRPr>
            </a:lvl1pPr>
          </a:lstStyle>
          <a:p>
            <a:fld id="{AAFF6086-DA3C-4B6F-832C-26CB5D9BE975}" type="datetimeFigureOut">
              <a:rPr lang="en-US" smtClean="0"/>
              <a:pPr/>
              <a:t>6/15/15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/>
              </a:defRPr>
            </a:lvl1pPr>
          </a:lstStyle>
          <a:p>
            <a:fld id="{4369E4EA-673D-422D-BCB3-F900CE9B23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00FF"/>
          </a:solidFill>
          <a:latin typeface="Helvetica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Helvetica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Helvetica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Helvetica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Helvetica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Helvetica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6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17.wmf"/><Relationship Id="rId8" Type="http://schemas.openxmlformats.org/officeDocument/2006/relationships/image" Target="../media/image1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1.png"/><Relationship Id="rId12" Type="http://schemas.openxmlformats.org/officeDocument/2006/relationships/image" Target="../media/image11.png"/><Relationship Id="rId13" Type="http://schemas.openxmlformats.org/officeDocument/2006/relationships/image" Target="../media/image22.png"/><Relationship Id="rId14" Type="http://schemas.openxmlformats.org/officeDocument/2006/relationships/image" Target="../media/image23.png"/><Relationship Id="rId15" Type="http://schemas.openxmlformats.org/officeDocument/2006/relationships/image" Target="../media/image24.png"/><Relationship Id="rId16" Type="http://schemas.openxmlformats.org/officeDocument/2006/relationships/image" Target="../media/image25.png"/><Relationship Id="rId17" Type="http://schemas.openxmlformats.org/officeDocument/2006/relationships/image" Target="../media/image26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7.xml"/><Relationship Id="rId4" Type="http://schemas.openxmlformats.org/officeDocument/2006/relationships/image" Target="../media/image20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19.w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3153" y="4775200"/>
            <a:ext cx="3390900" cy="254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76200"/>
            <a:ext cx="8534400" cy="2667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j-lt"/>
                <a:cs typeface="Cambria Math"/>
              </a:rPr>
              <a:t>How to Use </a:t>
            </a:r>
            <a:r>
              <a:rPr lang="en-US" dirty="0" err="1" smtClean="0">
                <a:latin typeface="+mj-lt"/>
                <a:cs typeface="Cambria Math"/>
              </a:rPr>
              <a:t>Bitcoin</a:t>
            </a:r>
            <a:r>
              <a:rPr lang="en-US" dirty="0" smtClean="0">
                <a:latin typeface="+mj-lt"/>
                <a:cs typeface="Cambria Math"/>
              </a:rPr>
              <a:t> to Enhance Secure Computation</a:t>
            </a:r>
            <a:endParaRPr lang="en-US" dirty="0">
              <a:latin typeface="+mj-lt"/>
              <a:cs typeface="Cambria Math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86000"/>
            <a:ext cx="6400800" cy="16764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3200" dirty="0" smtClean="0">
                <a:solidFill>
                  <a:srgbClr val="FF0000"/>
                </a:solidFill>
                <a:latin typeface="Cambria Math"/>
                <a:cs typeface="Cambria Math"/>
              </a:rPr>
              <a:t>Ranjit </a:t>
            </a:r>
            <a:r>
              <a:rPr lang="en-US" sz="3200" dirty="0" err="1" smtClean="0">
                <a:solidFill>
                  <a:srgbClr val="FF0000"/>
                </a:solidFill>
                <a:latin typeface="Cambria Math"/>
                <a:cs typeface="Cambria Math"/>
              </a:rPr>
              <a:t>Kumaresan</a:t>
            </a:r>
            <a:r>
              <a:rPr lang="en-US" sz="3200" dirty="0" smtClean="0">
                <a:solidFill>
                  <a:srgbClr val="FF0000"/>
                </a:solidFill>
                <a:latin typeface="Cambria Math"/>
                <a:cs typeface="Cambria Math"/>
              </a:rPr>
              <a:t> (MIT)</a:t>
            </a:r>
          </a:p>
          <a:p>
            <a:endParaRPr lang="en-US" dirty="0">
              <a:solidFill>
                <a:schemeClr val="tx1"/>
              </a:solidFill>
              <a:latin typeface="Cambria Math"/>
              <a:cs typeface="Cambria Math"/>
            </a:endParaRPr>
          </a:p>
          <a:p>
            <a:endParaRPr lang="en-US" dirty="0" smtClean="0">
              <a:solidFill>
                <a:srgbClr val="FF0000"/>
              </a:solidFill>
              <a:latin typeface="Cambria Math"/>
              <a:cs typeface="Cambria Math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09600" y="4114800"/>
            <a:ext cx="81534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tx1"/>
                </a:solidFill>
                <a:latin typeface="Cambria Math"/>
                <a:cs typeface="Cambria Math"/>
              </a:rPr>
              <a:t>Based on joint works with </a:t>
            </a:r>
          </a:p>
          <a:p>
            <a:r>
              <a:rPr lang="en-US" sz="2400" dirty="0" err="1" smtClean="0">
                <a:solidFill>
                  <a:schemeClr val="tx1"/>
                </a:solidFill>
                <a:latin typeface="Cambria Math"/>
                <a:cs typeface="Cambria Math"/>
              </a:rPr>
              <a:t>Iddo</a:t>
            </a:r>
            <a:r>
              <a:rPr lang="en-US" sz="2400" dirty="0" smtClean="0">
                <a:solidFill>
                  <a:schemeClr val="tx1"/>
                </a:solidFill>
                <a:latin typeface="Cambria Math"/>
                <a:cs typeface="Cambria Math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mbria Math"/>
                <a:cs typeface="Cambria Math"/>
              </a:rPr>
              <a:t>Bentov</a:t>
            </a:r>
            <a:r>
              <a:rPr lang="en-US" sz="2400" dirty="0" smtClean="0">
                <a:solidFill>
                  <a:schemeClr val="tx1"/>
                </a:solidFill>
                <a:latin typeface="Cambria Math"/>
                <a:cs typeface="Cambria Math"/>
              </a:rPr>
              <a:t> (</a:t>
            </a:r>
            <a:r>
              <a:rPr lang="en-US" sz="2400" dirty="0" err="1" smtClean="0">
                <a:solidFill>
                  <a:schemeClr val="tx1"/>
                </a:solidFill>
                <a:latin typeface="Cambria Math"/>
                <a:cs typeface="Cambria Math"/>
              </a:rPr>
              <a:t>Technion</a:t>
            </a:r>
            <a:r>
              <a:rPr lang="en-US" sz="2400" dirty="0" smtClean="0">
                <a:solidFill>
                  <a:schemeClr val="tx1"/>
                </a:solidFill>
                <a:latin typeface="Cambria Math"/>
                <a:cs typeface="Cambria Math"/>
              </a:rPr>
              <a:t>), Tal Moran (IDC), Guy </a:t>
            </a:r>
            <a:r>
              <a:rPr lang="en-US" sz="2400" dirty="0" err="1" smtClean="0">
                <a:solidFill>
                  <a:schemeClr val="tx1"/>
                </a:solidFill>
                <a:latin typeface="Cambria Math"/>
                <a:cs typeface="Cambria Math"/>
              </a:rPr>
              <a:t>Zyskind</a:t>
            </a:r>
            <a:r>
              <a:rPr lang="en-US" sz="2400" dirty="0" smtClean="0">
                <a:solidFill>
                  <a:schemeClr val="tx1"/>
                </a:solidFill>
                <a:latin typeface="Cambria Math"/>
                <a:cs typeface="Cambria Math"/>
              </a:rPr>
              <a:t> (MIT)</a:t>
            </a:r>
          </a:p>
          <a:p>
            <a:endParaRPr lang="en-US" sz="2400" dirty="0" smtClean="0">
              <a:solidFill>
                <a:schemeClr val="tx1"/>
              </a:solidFill>
              <a:latin typeface="Cambria Math"/>
              <a:cs typeface="Cambria Math"/>
            </a:endParaRPr>
          </a:p>
          <a:p>
            <a:endParaRPr lang="en-US" sz="2400" dirty="0" smtClean="0">
              <a:solidFill>
                <a:schemeClr val="tx1"/>
              </a:solidFill>
              <a:latin typeface="Cambria Math"/>
              <a:cs typeface="Cambria Math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5410200"/>
            <a:ext cx="1384300" cy="1365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"/>
          <p:cNvSpPr txBox="1">
            <a:spLocks/>
          </p:cNvSpPr>
          <p:nvPr/>
        </p:nvSpPr>
        <p:spPr>
          <a:xfrm>
            <a:off x="-76200" y="838200"/>
            <a:ext cx="9296400" cy="3581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+mn-lt"/>
              </a:rPr>
              <a:t>Fair exchange/Contract signing: </a:t>
            </a:r>
          </a:p>
          <a:p>
            <a:pPr lvl="1"/>
            <a:r>
              <a:rPr lang="en-US" dirty="0" smtClean="0">
                <a:latin typeface="+mn-lt"/>
              </a:rPr>
              <a:t>Two parties want to sign a contract</a:t>
            </a:r>
          </a:p>
          <a:p>
            <a:pPr lvl="1"/>
            <a:r>
              <a:rPr lang="en-US" dirty="0" smtClean="0">
                <a:latin typeface="+mn-lt"/>
              </a:rPr>
              <a:t>Neither wants to commit first</a:t>
            </a:r>
          </a:p>
          <a:p>
            <a:pPr lvl="2"/>
            <a:r>
              <a:rPr lang="en-US" dirty="0" smtClean="0">
                <a:latin typeface="+mn-lt"/>
              </a:rPr>
              <a:t>The other signer could be malicious…</a:t>
            </a:r>
          </a:p>
          <a:p>
            <a:pPr lvl="1"/>
            <a:r>
              <a:rPr lang="en-US" dirty="0" smtClean="0">
                <a:latin typeface="+mn-lt"/>
              </a:rPr>
              <a:t>Impossible! </a:t>
            </a:r>
            <a:r>
              <a:rPr lang="en-US" dirty="0" smtClean="0">
                <a:solidFill>
                  <a:srgbClr val="008000"/>
                </a:solidFill>
                <a:latin typeface="+mn-lt"/>
              </a:rPr>
              <a:t>[Cle86,BN00]</a:t>
            </a:r>
          </a:p>
          <a:p>
            <a:r>
              <a:rPr lang="en-US" dirty="0" smtClean="0">
                <a:latin typeface="+mn-lt"/>
              </a:rPr>
              <a:t>Fairness in the penalty model</a:t>
            </a:r>
          </a:p>
          <a:p>
            <a:pPr lvl="1"/>
            <a:r>
              <a:rPr lang="en-US" dirty="0" smtClean="0">
                <a:latin typeface="+mn-lt"/>
              </a:rPr>
              <a:t>Can abort after learning output but pay penalty to other parties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957842"/>
            <a:ext cx="2019300" cy="2013958"/>
          </a:xfrm>
          <a:prstGeom prst="rect">
            <a:avLst/>
          </a:prstGeom>
        </p:spPr>
      </p:pic>
      <p:sp>
        <p:nvSpPr>
          <p:cNvPr id="8" name="Rectangle 27"/>
          <p:cNvSpPr>
            <a:spLocks/>
          </p:cNvSpPr>
          <p:nvPr/>
        </p:nvSpPr>
        <p:spPr bwMode="auto">
          <a:xfrm>
            <a:off x="0" y="-152400"/>
            <a:ext cx="91440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822325" rtl="0"/>
            <a:r>
              <a:rPr lang="en-US" sz="5000" b="0" dirty="0" smtClean="0">
                <a:solidFill>
                  <a:srgbClr val="0000FF"/>
                </a:solidFill>
                <a:latin typeface="+mj-lt"/>
                <a:sym typeface="Chalkboard" charset="0"/>
              </a:rPr>
              <a:t>Fairness in Secure Computation</a:t>
            </a:r>
            <a:endParaRPr lang="en-US" sz="5000" b="0" dirty="0">
              <a:solidFill>
                <a:srgbClr val="0000FF"/>
              </a:solidFill>
              <a:latin typeface="+mj-lt"/>
              <a:sym typeface="Chalkboard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304800" y="4114800"/>
            <a:ext cx="8534400" cy="259080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600" dirty="0" smtClean="0">
                <a:solidFill>
                  <a:srgbClr val="FF0000"/>
                </a:solidFill>
                <a:latin typeface="+mn-lt"/>
              </a:rPr>
              <a:t>Fair secure computation with penalties </a:t>
            </a:r>
            <a:r>
              <a:rPr lang="en-US" sz="2600" dirty="0" smtClean="0">
                <a:latin typeface="+mn-lt"/>
              </a:rPr>
              <a:t>   </a:t>
            </a:r>
          </a:p>
          <a:p>
            <a:r>
              <a:rPr lang="en-US" sz="2400" dirty="0" smtClean="0">
                <a:latin typeface="+mn-lt"/>
              </a:rPr>
              <a:t>2-party lottery </a:t>
            </a:r>
            <a:r>
              <a:rPr lang="en-US" sz="2000" dirty="0" smtClean="0">
                <a:solidFill>
                  <a:srgbClr val="008000"/>
                </a:solidFill>
                <a:latin typeface="+mn-lt"/>
              </a:rPr>
              <a:t>[BB14]</a:t>
            </a:r>
            <a:r>
              <a:rPr lang="en-US" sz="2400" dirty="0" smtClean="0">
                <a:latin typeface="+mn-lt"/>
              </a:rPr>
              <a:t>; multiparty lottery </a:t>
            </a:r>
            <a:r>
              <a:rPr lang="en-US" sz="2000" dirty="0" smtClean="0">
                <a:solidFill>
                  <a:srgbClr val="008000"/>
                </a:solidFill>
                <a:latin typeface="+mn-lt"/>
              </a:rPr>
              <a:t>[ADMM14a]</a:t>
            </a:r>
          </a:p>
          <a:p>
            <a:r>
              <a:rPr lang="en-US" sz="2400" dirty="0" smtClean="0">
                <a:latin typeface="+mn-lt"/>
              </a:rPr>
              <a:t>2-party secure computation </a:t>
            </a:r>
            <a:r>
              <a:rPr lang="en-US" sz="2000" dirty="0" smtClean="0">
                <a:solidFill>
                  <a:srgbClr val="008000"/>
                </a:solidFill>
                <a:latin typeface="+mn-lt"/>
              </a:rPr>
              <a:t>[ADMM14b]</a:t>
            </a:r>
          </a:p>
          <a:p>
            <a:r>
              <a:rPr lang="en-US" sz="2400" dirty="0" smtClean="0">
                <a:latin typeface="+mn-lt"/>
              </a:rPr>
              <a:t>Multiparty secure computation in </a:t>
            </a:r>
            <a:r>
              <a:rPr lang="en-US" sz="2400" i="1" dirty="0" smtClean="0">
                <a:latin typeface="+mn-lt"/>
              </a:rPr>
              <a:t>F</a:t>
            </a:r>
            <a:r>
              <a:rPr lang="en-US" sz="2400" baseline="-25000" dirty="0" smtClean="0">
                <a:latin typeface="+mn-lt"/>
              </a:rPr>
              <a:t>CR</a:t>
            </a:r>
            <a:r>
              <a:rPr lang="en-US" sz="2400" dirty="0" smtClean="0">
                <a:latin typeface="+mn-lt"/>
              </a:rPr>
              <a:t> hybrid model </a:t>
            </a:r>
            <a:r>
              <a:rPr lang="en-US" sz="2000" dirty="0" smtClean="0">
                <a:solidFill>
                  <a:srgbClr val="008000"/>
                </a:solidFill>
                <a:latin typeface="+mn-lt"/>
              </a:rPr>
              <a:t>[B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K</a:t>
            </a:r>
            <a:r>
              <a:rPr lang="en-US" sz="2000" dirty="0" smtClean="0">
                <a:solidFill>
                  <a:srgbClr val="008000"/>
                </a:solidFill>
                <a:latin typeface="+mn-lt"/>
              </a:rPr>
              <a:t>14a]</a:t>
            </a:r>
          </a:p>
          <a:p>
            <a:pPr lvl="1"/>
            <a:r>
              <a:rPr lang="en-US" sz="2000" dirty="0" smtClean="0">
                <a:latin typeface="+mn-lt"/>
              </a:rPr>
              <a:t>Validation complexity: hash verifications</a:t>
            </a:r>
          </a:p>
          <a:p>
            <a:r>
              <a:rPr lang="en-US" sz="2400" dirty="0" smtClean="0">
                <a:latin typeface="+mn-lt"/>
              </a:rPr>
              <a:t>Efficiency improvements via complex contracts </a:t>
            </a:r>
            <a:r>
              <a:rPr lang="en-US" sz="2000" dirty="0" smtClean="0">
                <a:solidFill>
                  <a:srgbClr val="008000"/>
                </a:solidFill>
                <a:latin typeface="+mn-lt"/>
              </a:rPr>
              <a:t>[B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K</a:t>
            </a:r>
            <a:r>
              <a:rPr lang="en-US" sz="2000" dirty="0" smtClean="0">
                <a:solidFill>
                  <a:srgbClr val="008000"/>
                </a:solidFill>
                <a:latin typeface="+mn-lt"/>
              </a:rPr>
              <a:t>14b,KVZ15]</a:t>
            </a:r>
          </a:p>
          <a:p>
            <a:endParaRPr lang="en-US" sz="24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95930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27"/>
          <p:cNvSpPr>
            <a:spLocks/>
          </p:cNvSpPr>
          <p:nvPr/>
        </p:nvSpPr>
        <p:spPr bwMode="auto">
          <a:xfrm>
            <a:off x="0" y="-147638"/>
            <a:ext cx="91440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822325"/>
            <a:r>
              <a:rPr lang="en-US" sz="5000" dirty="0" smtClean="0">
                <a:solidFill>
                  <a:srgbClr val="0000FF"/>
                </a:solidFill>
                <a:latin typeface="+mj-lt"/>
                <a:sym typeface="Chalkboard" charset="0"/>
              </a:rPr>
              <a:t>Secure Computation </a:t>
            </a:r>
            <a:r>
              <a:rPr lang="en-US" sz="5000" dirty="0" smtClean="0">
                <a:solidFill>
                  <a:srgbClr val="008000"/>
                </a:solidFill>
                <a:latin typeface="+mj-lt"/>
                <a:sym typeface="Chalkboard" charset="0"/>
              </a:rPr>
              <a:t>with Penalties</a:t>
            </a:r>
            <a:endParaRPr lang="en-US" sz="3600" b="0" dirty="0">
              <a:solidFill>
                <a:srgbClr val="008000"/>
              </a:solidFill>
              <a:latin typeface="+mj-lt"/>
              <a:sym typeface="Chalkboard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81000" y="762000"/>
            <a:ext cx="8382000" cy="6324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+mn-lt"/>
              </a:rPr>
              <a:t>Honest parties submit</a:t>
            </a:r>
          </a:p>
          <a:p>
            <a:pPr lvl="1"/>
            <a:r>
              <a:rPr lang="en-US" dirty="0" smtClean="0">
                <a:latin typeface="+mn-lt"/>
              </a:rPr>
              <a:t>Inputs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  <a:latin typeface="+mn-lt"/>
              </a:rPr>
              <a:t>Deposit: coins(</a:t>
            </a:r>
            <a:r>
              <a:rPr lang="en-US" i="1" dirty="0" smtClean="0">
                <a:solidFill>
                  <a:srgbClr val="008000"/>
                </a:solidFill>
                <a:latin typeface="+mn-lt"/>
              </a:rPr>
              <a:t>d</a:t>
            </a:r>
            <a:r>
              <a:rPr lang="en-US" dirty="0" smtClean="0">
                <a:solidFill>
                  <a:srgbClr val="008000"/>
                </a:solidFill>
                <a:latin typeface="+mn-lt"/>
              </a:rPr>
              <a:t>)</a:t>
            </a:r>
          </a:p>
          <a:p>
            <a:r>
              <a:rPr lang="en-US" dirty="0" smtClean="0">
                <a:latin typeface="+mn-lt"/>
              </a:rPr>
              <a:t>Ideal adversary submits</a:t>
            </a:r>
          </a:p>
          <a:p>
            <a:pPr lvl="1"/>
            <a:r>
              <a:rPr lang="en-US" dirty="0" smtClean="0">
                <a:latin typeface="+mn-lt"/>
              </a:rPr>
              <a:t>Inputs of corrupt parties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  <a:latin typeface="+mn-lt"/>
              </a:rPr>
              <a:t>Penalty deposit: coins(</a:t>
            </a:r>
            <a:r>
              <a:rPr lang="en-US" i="1" dirty="0" smtClean="0">
                <a:solidFill>
                  <a:srgbClr val="008000"/>
                </a:solidFill>
                <a:latin typeface="+mn-lt"/>
              </a:rPr>
              <a:t>x</a:t>
            </a:r>
            <a:r>
              <a:rPr lang="en-US" dirty="0" smtClean="0">
                <a:solidFill>
                  <a:srgbClr val="008000"/>
                </a:solidFill>
                <a:latin typeface="+mn-lt"/>
              </a:rPr>
              <a:t>)</a:t>
            </a:r>
          </a:p>
          <a:p>
            <a:r>
              <a:rPr lang="en-US" dirty="0" smtClean="0">
                <a:latin typeface="+mn-lt"/>
              </a:rPr>
              <a:t>Functionality </a:t>
            </a:r>
            <a:r>
              <a:rPr lang="en-US" i="1" dirty="0" err="1" smtClean="0">
                <a:latin typeface="+mn-lt"/>
              </a:rPr>
              <a:t>F</a:t>
            </a:r>
            <a:r>
              <a:rPr lang="en-US" i="1" baseline="-25000" dirty="0" err="1" smtClean="0">
                <a:latin typeface="+mn-lt"/>
              </a:rPr>
              <a:t>f</a:t>
            </a:r>
            <a:r>
              <a:rPr lang="en-US" i="1" baseline="-25000" dirty="0" smtClean="0">
                <a:latin typeface="+mn-lt"/>
              </a:rPr>
              <a:t>*</a:t>
            </a:r>
            <a:r>
              <a:rPr lang="en-US" dirty="0" smtClean="0">
                <a:latin typeface="+mn-lt"/>
              </a:rPr>
              <a:t> does: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  <a:latin typeface="+mn-lt"/>
              </a:rPr>
              <a:t>Return coins(</a:t>
            </a:r>
            <a:r>
              <a:rPr lang="en-US" i="1" dirty="0" smtClean="0">
                <a:solidFill>
                  <a:srgbClr val="008000"/>
                </a:solidFill>
                <a:latin typeface="+mn-lt"/>
              </a:rPr>
              <a:t>d</a:t>
            </a:r>
            <a:r>
              <a:rPr lang="en-US" dirty="0" smtClean="0">
                <a:solidFill>
                  <a:srgbClr val="008000"/>
                </a:solidFill>
                <a:latin typeface="+mn-lt"/>
              </a:rPr>
              <a:t>) to each honest party</a:t>
            </a:r>
          </a:p>
          <a:p>
            <a:pPr lvl="1"/>
            <a:r>
              <a:rPr lang="en-US" dirty="0" smtClean="0">
                <a:latin typeface="+mn-lt"/>
              </a:rPr>
              <a:t>Deliver output to </a:t>
            </a:r>
            <a:r>
              <a:rPr lang="en-US" i="1" dirty="0" smtClean="0">
                <a:latin typeface="+mn-lt"/>
              </a:rPr>
              <a:t>S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solidFill>
                  <a:srgbClr val="008000"/>
                </a:solidFill>
                <a:latin typeface="+mn-lt"/>
              </a:rPr>
              <a:t>iff</a:t>
            </a:r>
            <a:r>
              <a:rPr lang="en-US" dirty="0" smtClean="0">
                <a:solidFill>
                  <a:srgbClr val="008000"/>
                </a:solidFill>
                <a:latin typeface="+mn-lt"/>
              </a:rPr>
              <a:t> </a:t>
            </a:r>
            <a:r>
              <a:rPr lang="en-US" i="1" dirty="0" smtClean="0">
                <a:solidFill>
                  <a:srgbClr val="008000"/>
                </a:solidFill>
                <a:latin typeface="+mn-lt"/>
              </a:rPr>
              <a:t>x = </a:t>
            </a:r>
            <a:r>
              <a:rPr lang="en-US" i="1" dirty="0" err="1" smtClean="0">
                <a:solidFill>
                  <a:srgbClr val="008000"/>
                </a:solidFill>
                <a:latin typeface="+mn-lt"/>
              </a:rPr>
              <a:t>hq</a:t>
            </a:r>
            <a:r>
              <a:rPr lang="en-US" i="1" dirty="0" smtClean="0">
                <a:solidFill>
                  <a:srgbClr val="008000"/>
                </a:solidFill>
                <a:latin typeface="+mn-lt"/>
              </a:rPr>
              <a:t> </a:t>
            </a:r>
            <a:r>
              <a:rPr lang="en-US" dirty="0" smtClean="0">
                <a:solidFill>
                  <a:srgbClr val="008000"/>
                </a:solidFill>
                <a:latin typeface="+mn-lt"/>
              </a:rPr>
              <a:t> where </a:t>
            </a:r>
            <a:r>
              <a:rPr lang="en-US" i="1" dirty="0" smtClean="0">
                <a:solidFill>
                  <a:srgbClr val="008000"/>
                </a:solidFill>
                <a:latin typeface="+mn-lt"/>
              </a:rPr>
              <a:t>h</a:t>
            </a:r>
            <a:r>
              <a:rPr lang="en-US" dirty="0" smtClean="0">
                <a:solidFill>
                  <a:srgbClr val="008000"/>
                </a:solidFill>
                <a:latin typeface="+mn-lt"/>
              </a:rPr>
              <a:t> = #honest parties</a:t>
            </a:r>
          </a:p>
          <a:p>
            <a:pPr lvl="2"/>
            <a:r>
              <a:rPr lang="en-US" dirty="0" smtClean="0">
                <a:latin typeface="+mn-lt"/>
              </a:rPr>
              <a:t>If S returns abort, </a:t>
            </a:r>
            <a:r>
              <a:rPr lang="en-US" dirty="0" smtClean="0">
                <a:solidFill>
                  <a:srgbClr val="008000"/>
                </a:solidFill>
                <a:latin typeface="+mn-lt"/>
              </a:rPr>
              <a:t>send coins(</a:t>
            </a:r>
            <a:r>
              <a:rPr lang="en-US" i="1" dirty="0" smtClean="0">
                <a:solidFill>
                  <a:srgbClr val="008000"/>
                </a:solidFill>
                <a:latin typeface="+mn-lt"/>
              </a:rPr>
              <a:t>q</a:t>
            </a:r>
            <a:r>
              <a:rPr lang="en-US" dirty="0" smtClean="0">
                <a:solidFill>
                  <a:srgbClr val="008000"/>
                </a:solidFill>
                <a:latin typeface="+mn-lt"/>
              </a:rPr>
              <a:t>) to each honest party</a:t>
            </a:r>
          </a:p>
          <a:p>
            <a:pPr lvl="2"/>
            <a:r>
              <a:rPr lang="en-US" dirty="0" smtClean="0">
                <a:latin typeface="+mn-lt"/>
              </a:rPr>
              <a:t>If S returns continue, send output to each honest party </a:t>
            </a:r>
            <a:r>
              <a:rPr lang="en-US" dirty="0" smtClean="0">
                <a:solidFill>
                  <a:srgbClr val="008000"/>
                </a:solidFill>
                <a:latin typeface="+mn-lt"/>
              </a:rPr>
              <a:t>and return coins(</a:t>
            </a:r>
            <a:r>
              <a:rPr lang="en-US" i="1" dirty="0" smtClean="0">
                <a:solidFill>
                  <a:srgbClr val="008000"/>
                </a:solidFill>
                <a:latin typeface="+mn-lt"/>
              </a:rPr>
              <a:t>x</a:t>
            </a:r>
            <a:r>
              <a:rPr lang="en-US" dirty="0" smtClean="0">
                <a:solidFill>
                  <a:srgbClr val="008000"/>
                </a:solidFill>
                <a:latin typeface="+mn-lt"/>
              </a:rPr>
              <a:t>) to </a:t>
            </a:r>
            <a:r>
              <a:rPr lang="en-US" i="1" dirty="0" smtClean="0">
                <a:solidFill>
                  <a:srgbClr val="008000"/>
                </a:solidFill>
                <a:latin typeface="+mn-lt"/>
              </a:rPr>
              <a:t>S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  <a:latin typeface="+mn-lt"/>
              </a:rPr>
              <a:t>If </a:t>
            </a:r>
            <a:r>
              <a:rPr lang="en-US" i="1" dirty="0" smtClean="0">
                <a:solidFill>
                  <a:srgbClr val="008000"/>
                </a:solidFill>
                <a:latin typeface="+mn-lt"/>
              </a:rPr>
              <a:t>x != </a:t>
            </a:r>
            <a:r>
              <a:rPr lang="en-US" i="1" dirty="0" err="1" smtClean="0">
                <a:solidFill>
                  <a:srgbClr val="008000"/>
                </a:solidFill>
                <a:latin typeface="+mn-lt"/>
              </a:rPr>
              <a:t>hq</a:t>
            </a:r>
            <a:r>
              <a:rPr lang="en-US" dirty="0" smtClean="0">
                <a:solidFill>
                  <a:srgbClr val="008000"/>
                </a:solidFill>
                <a:latin typeface="+mn-lt"/>
              </a:rPr>
              <a:t>, then send output to all parties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980420"/>
            <a:ext cx="1220738" cy="13340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15200" y="914400"/>
            <a:ext cx="586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 smtClean="0">
                <a:solidFill>
                  <a:srgbClr val="008000"/>
                </a:solidFill>
              </a:rPr>
              <a:t>F</a:t>
            </a:r>
            <a:r>
              <a:rPr lang="en-US" sz="2800" i="1" baseline="-25000" dirty="0" err="1" smtClean="0">
                <a:solidFill>
                  <a:srgbClr val="008000"/>
                </a:solidFill>
              </a:rPr>
              <a:t>f</a:t>
            </a:r>
            <a:r>
              <a:rPr lang="en-US" sz="2800" i="1" baseline="-25000" dirty="0" smtClean="0">
                <a:solidFill>
                  <a:srgbClr val="008000"/>
                </a:solidFill>
              </a:rPr>
              <a:t>*</a:t>
            </a:r>
            <a:endParaRPr lang="en-US" sz="2800" dirty="0">
              <a:solidFill>
                <a:srgbClr val="008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0" y="2753380"/>
            <a:ext cx="3262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rgbClr val="3366FF"/>
                </a:solidFill>
              </a:rPr>
              <a:t>q</a:t>
            </a:r>
            <a:r>
              <a:rPr lang="en-US" sz="2800" dirty="0" smtClean="0">
                <a:solidFill>
                  <a:srgbClr val="3366FF"/>
                </a:solidFill>
              </a:rPr>
              <a:t> = penalty amount</a:t>
            </a:r>
            <a:endParaRPr lang="en-US" sz="28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244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27"/>
          <p:cNvSpPr>
            <a:spLocks/>
          </p:cNvSpPr>
          <p:nvPr/>
        </p:nvSpPr>
        <p:spPr bwMode="auto">
          <a:xfrm>
            <a:off x="0" y="-228600"/>
            <a:ext cx="91440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822325"/>
            <a:r>
              <a:rPr lang="en-US" sz="5000" dirty="0" smtClean="0">
                <a:solidFill>
                  <a:srgbClr val="0000FF"/>
                </a:solidFill>
                <a:latin typeface="+mj-lt"/>
                <a:sym typeface="Chalkboard" charset="0"/>
              </a:rPr>
              <a:t>Strategy</a:t>
            </a:r>
            <a:endParaRPr lang="en-US" sz="3600" b="0" dirty="0">
              <a:solidFill>
                <a:srgbClr val="008000"/>
              </a:solidFill>
              <a:latin typeface="+mj-lt"/>
              <a:sym typeface="Chalkboard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52400" y="1676400"/>
            <a:ext cx="8382000" cy="2819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+mn-lt"/>
              </a:rPr>
              <a:t>Run secure computation that: </a:t>
            </a:r>
            <a:endParaRPr lang="en-US" i="1" dirty="0" smtClean="0">
              <a:latin typeface="+mn-lt"/>
            </a:endParaRPr>
          </a:p>
          <a:p>
            <a:pPr lvl="1"/>
            <a:r>
              <a:rPr lang="en-US" dirty="0" smtClean="0">
                <a:latin typeface="+mn-lt"/>
              </a:rPr>
              <a:t>Computes output of </a:t>
            </a:r>
            <a:r>
              <a:rPr lang="en-US" i="1" dirty="0" smtClean="0">
                <a:latin typeface="+mn-lt"/>
              </a:rPr>
              <a:t>f</a:t>
            </a:r>
            <a:r>
              <a:rPr lang="en-US" dirty="0" smtClean="0">
                <a:latin typeface="+mn-lt"/>
              </a:rPr>
              <a:t>, say z</a:t>
            </a:r>
          </a:p>
          <a:p>
            <a:pPr lvl="1"/>
            <a:r>
              <a:rPr lang="en-US" dirty="0" smtClean="0">
                <a:latin typeface="+mn-lt"/>
              </a:rPr>
              <a:t>Secret share z into n additive shares </a:t>
            </a:r>
            <a:r>
              <a:rPr lang="en-US" i="1" dirty="0" smtClean="0">
                <a:latin typeface="+mn-lt"/>
              </a:rPr>
              <a:t>sh</a:t>
            </a:r>
            <a:r>
              <a:rPr lang="en-US" baseline="-25000" dirty="0" smtClean="0">
                <a:latin typeface="+mn-lt"/>
              </a:rPr>
              <a:t>1</a:t>
            </a:r>
            <a:r>
              <a:rPr lang="en-US" dirty="0" smtClean="0">
                <a:latin typeface="+mn-lt"/>
              </a:rPr>
              <a:t>,…,</a:t>
            </a:r>
            <a:r>
              <a:rPr lang="en-US" i="1" dirty="0" err="1" smtClean="0">
                <a:latin typeface="+mn-lt"/>
              </a:rPr>
              <a:t>sh</a:t>
            </a:r>
            <a:r>
              <a:rPr lang="en-US" baseline="-25000" dirty="0" err="1" smtClean="0">
                <a:latin typeface="+mn-lt"/>
              </a:rPr>
              <a:t>n</a:t>
            </a:r>
            <a:endParaRPr lang="en-US" baseline="-25000" dirty="0" smtClean="0">
              <a:latin typeface="+mn-lt"/>
            </a:endParaRPr>
          </a:p>
          <a:p>
            <a:pPr lvl="1"/>
            <a:r>
              <a:rPr lang="en-US" dirty="0" smtClean="0">
                <a:latin typeface="+mn-lt"/>
              </a:rPr>
              <a:t>Computes commitments </a:t>
            </a:r>
            <a:r>
              <a:rPr lang="en-US" i="1" dirty="0" smtClean="0">
                <a:latin typeface="+mn-lt"/>
              </a:rPr>
              <a:t>c</a:t>
            </a:r>
            <a:r>
              <a:rPr lang="en-US" baseline="-25000" dirty="0" smtClean="0">
                <a:latin typeface="+mn-lt"/>
              </a:rPr>
              <a:t>i</a:t>
            </a:r>
            <a:r>
              <a:rPr lang="en-US" dirty="0" smtClean="0">
                <a:latin typeface="+mn-lt"/>
              </a:rPr>
              <a:t> = 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SHA</a:t>
            </a:r>
            <a:r>
              <a:rPr lang="en-US" dirty="0" smtClean="0">
                <a:latin typeface="+mn-lt"/>
              </a:rPr>
              <a:t>(</a:t>
            </a:r>
            <a:r>
              <a:rPr lang="en-US" i="1" dirty="0" err="1" smtClean="0">
                <a:latin typeface="+mn-lt"/>
              </a:rPr>
              <a:t>sh</a:t>
            </a:r>
            <a:r>
              <a:rPr lang="en-US" baseline="-25000" dirty="0" err="1" smtClean="0">
                <a:latin typeface="+mn-lt"/>
              </a:rPr>
              <a:t>i</a:t>
            </a:r>
            <a:r>
              <a:rPr lang="en-US" dirty="0" smtClean="0">
                <a:latin typeface="+mn-lt"/>
              </a:rPr>
              <a:t>; </a:t>
            </a:r>
            <a:r>
              <a:rPr lang="en-US" i="1" dirty="0" err="1" smtClean="0">
                <a:latin typeface="+mn-lt"/>
              </a:rPr>
              <a:t>w</a:t>
            </a:r>
            <a:r>
              <a:rPr lang="en-US" baseline="-25000" dirty="0" err="1" smtClean="0">
                <a:latin typeface="+mn-lt"/>
              </a:rPr>
              <a:t>i</a:t>
            </a:r>
            <a:r>
              <a:rPr lang="en-US" dirty="0" smtClean="0">
                <a:latin typeface="+mn-lt"/>
              </a:rPr>
              <a:t>)  for every </a:t>
            </a:r>
            <a:r>
              <a:rPr lang="en-US" i="1" dirty="0" err="1" smtClean="0">
                <a:latin typeface="+mn-lt"/>
              </a:rPr>
              <a:t>i</a:t>
            </a:r>
            <a:endParaRPr lang="en-US" i="1" dirty="0" smtClean="0">
              <a:latin typeface="+mn-lt"/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+mn-lt"/>
              </a:rPr>
              <a:t>Delivers output: </a:t>
            </a:r>
            <a:r>
              <a:rPr lang="en-US" dirty="0" smtClean="0">
                <a:solidFill>
                  <a:srgbClr val="008000"/>
                </a:solidFill>
                <a:latin typeface="+mn-lt"/>
              </a:rPr>
              <a:t>({</a:t>
            </a:r>
            <a:r>
              <a:rPr lang="en-US" i="1" dirty="0" smtClean="0">
                <a:solidFill>
                  <a:srgbClr val="008000"/>
                </a:solidFill>
                <a:latin typeface="+mn-lt"/>
              </a:rPr>
              <a:t>c</a:t>
            </a:r>
            <a:r>
              <a:rPr lang="en-US" i="1" baseline="-25000" dirty="0" smtClean="0">
                <a:solidFill>
                  <a:srgbClr val="008000"/>
                </a:solidFill>
                <a:latin typeface="+mn-lt"/>
              </a:rPr>
              <a:t>1</a:t>
            </a:r>
            <a:r>
              <a:rPr lang="en-US" i="1" dirty="0" smtClean="0">
                <a:solidFill>
                  <a:srgbClr val="008000"/>
                </a:solidFill>
                <a:latin typeface="+mn-lt"/>
              </a:rPr>
              <a:t>,…,</a:t>
            </a:r>
            <a:r>
              <a:rPr lang="en-US" i="1" dirty="0" err="1" smtClean="0">
                <a:solidFill>
                  <a:srgbClr val="008000"/>
                </a:solidFill>
                <a:latin typeface="+mn-lt"/>
              </a:rPr>
              <a:t>c</a:t>
            </a:r>
            <a:r>
              <a:rPr lang="en-US" i="1" baseline="-25000" dirty="0" err="1" smtClean="0">
                <a:solidFill>
                  <a:srgbClr val="008000"/>
                </a:solidFill>
                <a:latin typeface="+mn-lt"/>
              </a:rPr>
              <a:t>n</a:t>
            </a:r>
            <a:r>
              <a:rPr lang="en-US" dirty="0" smtClean="0">
                <a:solidFill>
                  <a:srgbClr val="008000"/>
                </a:solidFill>
                <a:latin typeface="+mn-lt"/>
              </a:rPr>
              <a:t>}, </a:t>
            </a:r>
            <a:r>
              <a:rPr lang="en-US" i="1" dirty="0" smtClean="0">
                <a:solidFill>
                  <a:srgbClr val="008000"/>
                </a:solidFill>
                <a:latin typeface="+mn-lt"/>
              </a:rPr>
              <a:t>T</a:t>
            </a:r>
            <a:r>
              <a:rPr lang="en-US" baseline="-25000" dirty="0" smtClean="0">
                <a:solidFill>
                  <a:srgbClr val="008000"/>
                </a:solidFill>
                <a:latin typeface="+mn-lt"/>
              </a:rPr>
              <a:t>i </a:t>
            </a:r>
            <a:r>
              <a:rPr lang="en-US" dirty="0" smtClean="0">
                <a:solidFill>
                  <a:srgbClr val="008000"/>
                </a:solidFill>
                <a:latin typeface="+mn-lt"/>
              </a:rPr>
              <a:t>= (</a:t>
            </a:r>
            <a:r>
              <a:rPr lang="en-US" i="1" dirty="0" err="1" smtClean="0">
                <a:solidFill>
                  <a:srgbClr val="008000"/>
                </a:solidFill>
                <a:latin typeface="+mn-lt"/>
              </a:rPr>
              <a:t>sh</a:t>
            </a:r>
            <a:r>
              <a:rPr lang="en-US" baseline="-25000" dirty="0" err="1" smtClean="0">
                <a:solidFill>
                  <a:srgbClr val="008000"/>
                </a:solidFill>
                <a:latin typeface="+mn-lt"/>
              </a:rPr>
              <a:t>i</a:t>
            </a:r>
            <a:r>
              <a:rPr lang="en-US" dirty="0" smtClean="0">
                <a:solidFill>
                  <a:srgbClr val="008000"/>
                </a:solidFill>
                <a:latin typeface="+mn-lt"/>
              </a:rPr>
              <a:t>, </a:t>
            </a:r>
            <a:r>
              <a:rPr lang="en-US" i="1" dirty="0" err="1" smtClean="0">
                <a:solidFill>
                  <a:srgbClr val="008000"/>
                </a:solidFill>
                <a:latin typeface="+mn-lt"/>
              </a:rPr>
              <a:t>w</a:t>
            </a:r>
            <a:r>
              <a:rPr lang="en-US" baseline="-25000" dirty="0" err="1" smtClean="0">
                <a:solidFill>
                  <a:srgbClr val="008000"/>
                </a:solidFill>
                <a:latin typeface="+mn-lt"/>
              </a:rPr>
              <a:t>i</a:t>
            </a:r>
            <a:r>
              <a:rPr lang="en-US" dirty="0" smtClean="0">
                <a:solidFill>
                  <a:srgbClr val="008000"/>
                </a:solidFill>
                <a:latin typeface="+mn-lt"/>
              </a:rPr>
              <a:t>))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 to party </a:t>
            </a:r>
            <a:r>
              <a:rPr lang="en-US" i="1" dirty="0" smtClean="0">
                <a:solidFill>
                  <a:srgbClr val="000000"/>
                </a:solidFill>
                <a:latin typeface="+mn-lt"/>
              </a:rPr>
              <a:t>P</a:t>
            </a:r>
            <a:r>
              <a:rPr lang="en-US" baseline="-25000" dirty="0" smtClean="0">
                <a:solidFill>
                  <a:srgbClr val="000000"/>
                </a:solidFill>
                <a:latin typeface="+mn-lt"/>
              </a:rPr>
              <a:t>i</a:t>
            </a:r>
          </a:p>
          <a:p>
            <a:pPr marL="457200" lvl="1" indent="0">
              <a:buNone/>
            </a:pPr>
            <a:endParaRPr lang="en-US" baseline="-25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57200" y="838200"/>
            <a:ext cx="7924800" cy="838200"/>
          </a:xfrm>
          <a:prstGeom prst="roundRect">
            <a:avLst/>
          </a:prstGeom>
          <a:solidFill>
            <a:srgbClr val="8FFF2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1905"/>
                <a:solidFill>
                  <a:schemeClr val="tx1"/>
                </a:solidFill>
              </a:rPr>
              <a:t>Reduce fair secure computation to </a:t>
            </a:r>
          </a:p>
          <a:p>
            <a:pPr algn="ctr"/>
            <a:r>
              <a:rPr lang="en-US" sz="2800" b="1" dirty="0" smtClean="0">
                <a:ln w="1905"/>
                <a:solidFill>
                  <a:schemeClr val="tx1"/>
                </a:solidFill>
              </a:rPr>
              <a:t>fair reconstruction</a:t>
            </a:r>
            <a:endParaRPr lang="en-US" sz="2800" dirty="0" smtClean="0">
              <a:ln w="1905"/>
              <a:solidFill>
                <a:schemeClr val="tx1"/>
              </a:solidFill>
              <a:sym typeface="Symbol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286000" y="4038600"/>
            <a:ext cx="4114800" cy="2667000"/>
            <a:chOff x="4953000" y="1066800"/>
            <a:chExt cx="4114800" cy="28956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91200" y="1143000"/>
              <a:ext cx="2549525" cy="838200"/>
            </a:xfrm>
            <a:prstGeom prst="rect">
              <a:avLst/>
            </a:prstGeom>
          </p:spPr>
        </p:pic>
        <p:sp>
          <p:nvSpPr>
            <p:cNvPr id="15" name="Rounded Rectangle 14"/>
            <p:cNvSpPr/>
            <p:nvPr/>
          </p:nvSpPr>
          <p:spPr>
            <a:xfrm>
              <a:off x="5334000" y="1905000"/>
              <a:ext cx="3657600" cy="2057400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008000"/>
                  </a:solidFill>
                </a:rPr>
                <a:t>denotes</a:t>
              </a:r>
            </a:p>
            <a:p>
              <a:pPr algn="ctr"/>
              <a:r>
                <a:rPr lang="en-US" sz="2400" i="1" dirty="0" smtClean="0">
                  <a:solidFill>
                    <a:srgbClr val="000000"/>
                  </a:solidFill>
                </a:rPr>
                <a:t>P</a:t>
              </a:r>
              <a:r>
                <a:rPr lang="en-US" sz="2400" baseline="-25000" dirty="0" smtClean="0">
                  <a:solidFill>
                    <a:srgbClr val="000000"/>
                  </a:solidFill>
                </a:rPr>
                <a:t>2</a:t>
              </a:r>
              <a:r>
                <a:rPr lang="en-US" sz="2400" dirty="0" smtClean="0">
                  <a:solidFill>
                    <a:srgbClr val="000000"/>
                  </a:solidFill>
                </a:rPr>
                <a:t> must reveal witness </a:t>
              </a:r>
              <a:r>
                <a:rPr lang="en-US" sz="2400" i="1" dirty="0" smtClean="0">
                  <a:solidFill>
                    <a:srgbClr val="000000"/>
                  </a:solidFill>
                </a:rPr>
                <a:t>T </a:t>
              </a:r>
              <a:r>
                <a:rPr lang="en-US" sz="2400" dirty="0" smtClean="0">
                  <a:solidFill>
                    <a:srgbClr val="000000"/>
                  </a:solidFill>
                </a:rPr>
                <a:t>= (</a:t>
              </a:r>
              <a:r>
                <a:rPr lang="en-US" sz="2400" i="1" dirty="0" err="1" smtClean="0">
                  <a:solidFill>
                    <a:srgbClr val="000000"/>
                  </a:solidFill>
                </a:rPr>
                <a:t>sh</a:t>
              </a:r>
              <a:r>
                <a:rPr lang="en-US" sz="2400" dirty="0" err="1" smtClean="0">
                  <a:solidFill>
                    <a:srgbClr val="000000"/>
                  </a:solidFill>
                </a:rPr>
                <a:t>,</a:t>
              </a:r>
              <a:r>
                <a:rPr lang="en-US" sz="2400" i="1" dirty="0" err="1" smtClean="0">
                  <a:solidFill>
                    <a:srgbClr val="000000"/>
                  </a:solidFill>
                </a:rPr>
                <a:t>w</a:t>
              </a:r>
              <a:r>
                <a:rPr lang="en-US" sz="2400" dirty="0" smtClean="0">
                  <a:solidFill>
                    <a:srgbClr val="000000"/>
                  </a:solidFill>
                </a:rPr>
                <a:t>) </a:t>
              </a:r>
              <a:r>
                <a:rPr lang="en-US" sz="2400" dirty="0">
                  <a:solidFill>
                    <a:srgbClr val="000000"/>
                  </a:solidFill>
                </a:rPr>
                <a:t>within time </a:t>
              </a:r>
              <a:r>
                <a:rPr lang="en-US" sz="2400" i="1" dirty="0">
                  <a:solidFill>
                    <a:srgbClr val="000000"/>
                  </a:solidFill>
                  <a:sym typeface="Symbol"/>
                </a:rPr>
                <a:t></a:t>
              </a:r>
              <a:r>
                <a:rPr lang="en-US" sz="2400" dirty="0">
                  <a:solidFill>
                    <a:srgbClr val="000000"/>
                  </a:solidFill>
                </a:rPr>
                <a:t> to </a:t>
              </a:r>
              <a:r>
                <a:rPr lang="en-US" sz="2400" dirty="0" smtClean="0">
                  <a:solidFill>
                    <a:srgbClr val="000000"/>
                  </a:solidFill>
                </a:rPr>
                <a:t>claim coins(</a:t>
              </a:r>
              <a:r>
                <a:rPr lang="en-US" sz="2400" i="1" dirty="0" smtClean="0">
                  <a:solidFill>
                    <a:srgbClr val="000000"/>
                  </a:solidFill>
                </a:rPr>
                <a:t>q</a:t>
              </a:r>
              <a:r>
                <a:rPr lang="en-US" sz="2400" dirty="0" smtClean="0">
                  <a:solidFill>
                    <a:srgbClr val="000000"/>
                  </a:solidFill>
                </a:rPr>
                <a:t>) from </a:t>
              </a:r>
              <a:r>
                <a:rPr lang="en-US" sz="2400" i="1" dirty="0" smtClean="0">
                  <a:solidFill>
                    <a:srgbClr val="000000"/>
                  </a:solidFill>
                </a:rPr>
                <a:t>P</a:t>
              </a:r>
              <a:r>
                <a:rPr lang="en-US" sz="2400" baseline="-25000" dirty="0" smtClean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5257800" y="1066800"/>
              <a:ext cx="3810000" cy="2895600"/>
            </a:xfrm>
            <a:prstGeom prst="round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  <a:sym typeface="Symbol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53000" y="1610940"/>
              <a:ext cx="1135972" cy="903660"/>
            </a:xfrm>
            <a:prstGeom prst="rect">
              <a:avLst/>
            </a:prstGeom>
            <a:ln w="28575" cmpd="sng">
              <a:solidFill>
                <a:srgbClr val="FF0000"/>
              </a:solidFill>
              <a:prstDash val="sysDash"/>
            </a:ln>
          </p:spPr>
        </p:pic>
      </p:grpSp>
    </p:spTree>
    <p:extLst>
      <p:ext uri="{BB962C8B-B14F-4D97-AF65-F5344CB8AC3E}">
        <p14:creationId xmlns:p14="http://schemas.microsoft.com/office/powerpoint/2010/main" val="2297129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27"/>
          <p:cNvSpPr>
            <a:spLocks/>
          </p:cNvSpPr>
          <p:nvPr/>
        </p:nvSpPr>
        <p:spPr bwMode="auto">
          <a:xfrm>
            <a:off x="0" y="-147638"/>
            <a:ext cx="91440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822325"/>
            <a:r>
              <a:rPr lang="en-US" sz="5000" dirty="0" smtClean="0">
                <a:solidFill>
                  <a:srgbClr val="0000FF"/>
                </a:solidFill>
                <a:latin typeface="+mj-lt"/>
                <a:sym typeface="Chalkboard" charset="0"/>
              </a:rPr>
              <a:t>“Ladder” Protocol </a:t>
            </a:r>
            <a:r>
              <a:rPr lang="en-US" sz="3200" dirty="0" smtClean="0">
                <a:solidFill>
                  <a:srgbClr val="008000"/>
                </a:solidFill>
                <a:latin typeface="+mj-lt"/>
                <a:sym typeface="Chalkboard" charset="0"/>
              </a:rPr>
              <a:t>[B</a:t>
            </a:r>
            <a:r>
              <a:rPr lang="en-US" sz="3200" dirty="0" smtClean="0">
                <a:solidFill>
                  <a:srgbClr val="FF0000"/>
                </a:solidFill>
                <a:latin typeface="+mj-lt"/>
                <a:sym typeface="Chalkboard" charset="0"/>
              </a:rPr>
              <a:t>K</a:t>
            </a:r>
            <a:r>
              <a:rPr lang="en-US" sz="3200" dirty="0" smtClean="0">
                <a:solidFill>
                  <a:srgbClr val="008000"/>
                </a:solidFill>
                <a:latin typeface="+mj-lt"/>
                <a:sym typeface="Chalkboard" charset="0"/>
              </a:rPr>
              <a:t>14a]</a:t>
            </a:r>
            <a:endParaRPr lang="en-US" sz="3200" b="0" dirty="0">
              <a:solidFill>
                <a:srgbClr val="008000"/>
              </a:solidFill>
              <a:latin typeface="+mj-lt"/>
              <a:sym typeface="Chalkboard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7941" y="698500"/>
            <a:ext cx="6212859" cy="623570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 rot="16200000">
            <a:off x="4114800" y="5410200"/>
            <a:ext cx="1219200" cy="609600"/>
          </a:xfrm>
          <a:prstGeom prst="roundRect">
            <a:avLst/>
          </a:prstGeom>
          <a:solidFill>
            <a:srgbClr val="3366FF"/>
          </a:solidFill>
          <a:ln w="25400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 w="1905"/>
                <a:solidFill>
                  <a:schemeClr val="bg1"/>
                </a:solidFill>
                <a:sym typeface="Symbol"/>
              </a:rPr>
              <a:t>Ladder</a:t>
            </a:r>
          </a:p>
        </p:txBody>
      </p:sp>
      <p:sp>
        <p:nvSpPr>
          <p:cNvPr id="15" name="Rounded Rectangle 14"/>
          <p:cNvSpPr/>
          <p:nvPr/>
        </p:nvSpPr>
        <p:spPr>
          <a:xfrm rot="16200000">
            <a:off x="4114801" y="1828800"/>
            <a:ext cx="1219200" cy="609600"/>
          </a:xfrm>
          <a:prstGeom prst="roundRect">
            <a:avLst/>
          </a:prstGeom>
          <a:solidFill>
            <a:srgbClr val="3366FF"/>
          </a:solidFill>
          <a:ln w="25400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 w="1905"/>
                <a:solidFill>
                  <a:schemeClr val="bg1"/>
                </a:solidFill>
                <a:sym typeface="Symbol"/>
              </a:rPr>
              <a:t>Roof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28600" y="914400"/>
            <a:ext cx="3733800" cy="2667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 smtClean="0">
                <a:latin typeface="+mn-lt"/>
              </a:rPr>
              <a:t>Order of deposits/claims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Roof deposits made simultaneously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Ladder deposits made one after the other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Ladder claims in reverse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Roof claims at the end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28600" y="3733800"/>
            <a:ext cx="3733800" cy="2971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 smtClean="0">
                <a:latin typeface="+mn-lt"/>
              </a:rPr>
              <a:t>High-</a:t>
            </a:r>
            <a:r>
              <a:rPr lang="en-US" sz="2400" b="1" smtClean="0">
                <a:latin typeface="+mn-lt"/>
              </a:rPr>
              <a:t>level intuition</a:t>
            </a:r>
            <a:endParaRPr lang="en-US" sz="2400" b="1" dirty="0" smtClean="0">
              <a:latin typeface="+mn-lt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At the end of ladder claims, all parties except </a:t>
            </a:r>
            <a:r>
              <a:rPr lang="en-US" sz="2000" i="1" dirty="0" err="1" smtClean="0">
                <a:solidFill>
                  <a:srgbClr val="000000"/>
                </a:solidFill>
                <a:latin typeface="+mn-lt"/>
              </a:rPr>
              <a:t>P</a:t>
            </a:r>
            <a:r>
              <a:rPr lang="en-US" sz="2000" baseline="-25000" dirty="0" err="1" smtClean="0">
                <a:solidFill>
                  <a:srgbClr val="000000"/>
                </a:solidFill>
                <a:latin typeface="+mn-lt"/>
              </a:rPr>
              <a:t>n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 have “evened out”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If </a:t>
            </a:r>
            <a:r>
              <a:rPr lang="en-US" sz="2000" i="1" dirty="0" err="1" smtClean="0">
                <a:solidFill>
                  <a:srgbClr val="000000"/>
                </a:solidFill>
                <a:latin typeface="+mn-lt"/>
              </a:rPr>
              <a:t>P</a:t>
            </a:r>
            <a:r>
              <a:rPr lang="en-US" sz="2000" baseline="-25000" dirty="0" err="1" smtClean="0">
                <a:solidFill>
                  <a:srgbClr val="000000"/>
                </a:solidFill>
                <a:latin typeface="+mn-lt"/>
              </a:rPr>
              <a:t>n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 does not make roof claims then honest parties get coins(</a:t>
            </a:r>
            <a:r>
              <a:rPr lang="en-US" sz="2000" i="1" dirty="0" smtClean="0">
                <a:solidFill>
                  <a:srgbClr val="000000"/>
                </a:solidFill>
                <a:latin typeface="+mn-lt"/>
              </a:rPr>
              <a:t>q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) via roof refunds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Else </a:t>
            </a:r>
            <a:r>
              <a:rPr lang="en-US" sz="2000" i="1" dirty="0" err="1" smtClean="0">
                <a:solidFill>
                  <a:srgbClr val="000000"/>
                </a:solidFill>
                <a:latin typeface="+mn-lt"/>
              </a:rPr>
              <a:t>P</a:t>
            </a:r>
            <a:r>
              <a:rPr lang="en-US" sz="2000" baseline="-25000" dirty="0" err="1" smtClean="0">
                <a:solidFill>
                  <a:srgbClr val="000000"/>
                </a:solidFill>
                <a:latin typeface="+mn-lt"/>
              </a:rPr>
              <a:t>n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 “evens out”</a:t>
            </a:r>
          </a:p>
          <a:p>
            <a:endParaRPr lang="en-US" sz="2000" dirty="0" smtClean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74672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27"/>
          <p:cNvSpPr>
            <a:spLocks/>
          </p:cNvSpPr>
          <p:nvPr/>
        </p:nvSpPr>
        <p:spPr bwMode="auto">
          <a:xfrm>
            <a:off x="76200" y="309562"/>
            <a:ext cx="91440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822325"/>
            <a:r>
              <a:rPr lang="en-US" sz="5000" dirty="0" smtClean="0">
                <a:solidFill>
                  <a:srgbClr val="0000FF"/>
                </a:solidFill>
                <a:latin typeface="+mj-lt"/>
                <a:sym typeface="Chalkboard" charset="0"/>
              </a:rPr>
              <a:t>Verifiable Computation</a:t>
            </a:r>
            <a:endParaRPr lang="en-US" sz="3600" b="0" dirty="0">
              <a:solidFill>
                <a:srgbClr val="0000FF"/>
              </a:solidFill>
              <a:latin typeface="+mj-lt"/>
              <a:sym typeface="Chalkboard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543800" y="1066800"/>
            <a:ext cx="1524000" cy="3516601"/>
            <a:chOff x="7086600" y="1295400"/>
            <a:chExt cx="1524000" cy="3516601"/>
          </a:xfrm>
        </p:grpSpPr>
        <p:pic>
          <p:nvPicPr>
            <p:cNvPr id="4" name="Picture 3" descr="icloud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6600" y="1295400"/>
              <a:ext cx="1524000" cy="1524000"/>
            </a:xfrm>
            <a:prstGeom prst="rect">
              <a:avLst/>
            </a:prstGeom>
          </p:spPr>
        </p:pic>
        <p:pic>
          <p:nvPicPr>
            <p:cNvPr id="5" name="Picture 4" descr="iPhone5 image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00" y="3962400"/>
              <a:ext cx="457200" cy="849601"/>
            </a:xfrm>
            <a:prstGeom prst="rect">
              <a:avLst/>
            </a:prstGeom>
          </p:spPr>
        </p:pic>
        <p:cxnSp>
          <p:nvCxnSpPr>
            <p:cNvPr id="6" name="Straight Arrow Connector 5"/>
            <p:cNvCxnSpPr>
              <a:stCxn id="4" idx="2"/>
              <a:endCxn id="5" idx="0"/>
            </p:cNvCxnSpPr>
            <p:nvPr/>
          </p:nvCxnSpPr>
          <p:spPr>
            <a:xfrm>
              <a:off x="7848600" y="2819400"/>
              <a:ext cx="0" cy="11430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2"/>
          <p:cNvSpPr txBox="1">
            <a:spLocks/>
          </p:cNvSpPr>
          <p:nvPr/>
        </p:nvSpPr>
        <p:spPr>
          <a:xfrm>
            <a:off x="304800" y="1600200"/>
            <a:ext cx="7772400" cy="3048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smtClean="0">
                <a:latin typeface="+mn-lt"/>
              </a:rPr>
              <a:t>Incentive for the server? </a:t>
            </a:r>
          </a:p>
          <a:p>
            <a:pPr lvl="1"/>
            <a:r>
              <a:rPr lang="en-US" sz="2200" dirty="0" smtClean="0">
                <a:latin typeface="+mn-lt"/>
              </a:rPr>
              <a:t>Pay per computation model</a:t>
            </a:r>
          </a:p>
          <a:p>
            <a:pPr lvl="1"/>
            <a:r>
              <a:rPr lang="en-US" sz="2200" dirty="0" smtClean="0">
                <a:latin typeface="+mn-lt"/>
              </a:rPr>
              <a:t>Client pays server for output</a:t>
            </a:r>
            <a:endParaRPr lang="en-US" dirty="0" smtClean="0">
              <a:latin typeface="+mn-lt"/>
            </a:endParaRPr>
          </a:p>
          <a:p>
            <a:r>
              <a:rPr lang="en-US" sz="2600" dirty="0" smtClean="0">
                <a:latin typeface="+mn-lt"/>
              </a:rPr>
              <a:t>Fairness issues?</a:t>
            </a:r>
          </a:p>
          <a:p>
            <a:pPr lvl="1"/>
            <a:r>
              <a:rPr lang="en-US" sz="2200" dirty="0" smtClean="0">
                <a:latin typeface="+mn-lt"/>
              </a:rPr>
              <a:t>Client aborts after learning output, doesn’t pay</a:t>
            </a:r>
          </a:p>
          <a:p>
            <a:pPr lvl="1"/>
            <a:r>
              <a:rPr lang="en-US" sz="2200" dirty="0" smtClean="0">
                <a:latin typeface="+mn-lt"/>
              </a:rPr>
              <a:t>Cannot pay ahead of time, server might just not compute!</a:t>
            </a:r>
          </a:p>
          <a:p>
            <a:pPr lvl="1"/>
            <a:endParaRPr lang="en-US" sz="22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1800" y="76200"/>
            <a:ext cx="338786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8000"/>
                </a:solidFill>
              </a:rPr>
              <a:t>Resource Fairness</a:t>
            </a:r>
            <a:endParaRPr lang="en-US" sz="3200" dirty="0">
              <a:solidFill>
                <a:srgbClr val="008000"/>
              </a:solidFill>
            </a:endParaRPr>
          </a:p>
          <a:p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81000" y="4800600"/>
            <a:ext cx="8610600" cy="160020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600" dirty="0">
                <a:solidFill>
                  <a:srgbClr val="FF0000"/>
                </a:solidFill>
                <a:latin typeface="+mn-lt"/>
              </a:rPr>
              <a:t>Fair scheme for verifiable computation </a:t>
            </a:r>
            <a:r>
              <a:rPr lang="en-US" sz="2000" dirty="0">
                <a:solidFill>
                  <a:srgbClr val="008000"/>
                </a:solidFill>
                <a:latin typeface="+mn-lt"/>
              </a:rPr>
              <a:t>[B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K</a:t>
            </a:r>
            <a:r>
              <a:rPr lang="en-US" sz="2000" dirty="0">
                <a:solidFill>
                  <a:srgbClr val="008000"/>
                </a:solidFill>
                <a:latin typeface="+mn-lt"/>
              </a:rPr>
              <a:t>14b</a:t>
            </a:r>
            <a:r>
              <a:rPr lang="en-US" sz="2000" dirty="0" smtClean="0">
                <a:solidFill>
                  <a:srgbClr val="008000"/>
                </a:solidFill>
                <a:latin typeface="+mn-lt"/>
              </a:rPr>
              <a:t>]</a:t>
            </a:r>
            <a:r>
              <a:rPr lang="en-US" sz="2600" dirty="0" smtClean="0">
                <a:latin typeface="+mn-lt"/>
              </a:rPr>
              <a:t>   </a:t>
            </a:r>
            <a:endParaRPr lang="en-US" sz="2600" dirty="0">
              <a:latin typeface="+mn-lt"/>
            </a:endParaRPr>
          </a:p>
          <a:p>
            <a:r>
              <a:rPr lang="en-US" sz="2600" dirty="0" smtClean="0">
                <a:latin typeface="+mn-lt"/>
              </a:rPr>
              <a:t>2PC to compile any VC into </a:t>
            </a:r>
            <a:r>
              <a:rPr lang="en-US" sz="2600" dirty="0">
                <a:latin typeface="+mn-lt"/>
              </a:rPr>
              <a:t>a “fair” VC </a:t>
            </a:r>
            <a:r>
              <a:rPr lang="en-US" sz="2600" dirty="0" smtClean="0">
                <a:latin typeface="+mn-lt"/>
              </a:rPr>
              <a:t>using </a:t>
            </a:r>
            <a:r>
              <a:rPr lang="en-US" sz="2600" i="1" dirty="0">
                <a:latin typeface="+mn-lt"/>
              </a:rPr>
              <a:t>F</a:t>
            </a:r>
            <a:r>
              <a:rPr lang="en-US" sz="2600" baseline="-25000" dirty="0">
                <a:latin typeface="+mn-lt"/>
              </a:rPr>
              <a:t>CR</a:t>
            </a:r>
          </a:p>
          <a:p>
            <a:pPr lvl="1"/>
            <a:r>
              <a:rPr lang="en-US" dirty="0">
                <a:latin typeface="+mn-lt"/>
              </a:rPr>
              <a:t>Validation complexity = </a:t>
            </a:r>
            <a:r>
              <a:rPr lang="en-US" dirty="0" smtClean="0">
                <a:latin typeface="+mn-lt"/>
              </a:rPr>
              <a:t>Client verification (e.g., SNARK)</a:t>
            </a:r>
            <a:endParaRPr lang="en-US" dirty="0">
              <a:latin typeface="+mn-lt"/>
            </a:endParaRPr>
          </a:p>
          <a:p>
            <a:endParaRPr lang="en-US" sz="2400" dirty="0" smtClean="0">
              <a:latin typeface="+mn-lt"/>
            </a:endParaRPr>
          </a:p>
          <a:p>
            <a:endParaRPr lang="en-US" sz="24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67607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27"/>
          <p:cNvSpPr>
            <a:spLocks/>
          </p:cNvSpPr>
          <p:nvPr/>
        </p:nvSpPr>
        <p:spPr bwMode="auto">
          <a:xfrm>
            <a:off x="76200" y="80962"/>
            <a:ext cx="91440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822325"/>
            <a:r>
              <a:rPr lang="en-US" sz="5000" dirty="0" smtClean="0">
                <a:solidFill>
                  <a:srgbClr val="0000FF"/>
                </a:solidFill>
                <a:latin typeface="+mj-lt"/>
                <a:sym typeface="Chalkboard" charset="0"/>
              </a:rPr>
              <a:t>Private Simultaneous Messages</a:t>
            </a:r>
            <a:endParaRPr lang="en-US" sz="3600" b="0" dirty="0">
              <a:solidFill>
                <a:srgbClr val="0000FF"/>
              </a:solidFill>
              <a:latin typeface="+mj-lt"/>
              <a:sym typeface="Chalkboard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2895600"/>
            <a:ext cx="9144000" cy="2209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+mn-lt"/>
              </a:rPr>
              <a:t>Setting where referee pays for output</a:t>
            </a:r>
          </a:p>
          <a:p>
            <a:pPr lvl="1"/>
            <a:r>
              <a:rPr lang="en-US" dirty="0" smtClean="0">
                <a:latin typeface="+mn-lt"/>
              </a:rPr>
              <a:t>Honest client computes, but dishonest client deviates</a:t>
            </a:r>
          </a:p>
          <a:p>
            <a:pPr lvl="2"/>
            <a:r>
              <a:rPr lang="en-US" dirty="0" smtClean="0">
                <a:latin typeface="+mn-lt"/>
              </a:rPr>
              <a:t>Referee doesn’t get output, so shouldn’t pay</a:t>
            </a:r>
          </a:p>
          <a:p>
            <a:pPr lvl="1"/>
            <a:r>
              <a:rPr lang="en-US" dirty="0" smtClean="0">
                <a:latin typeface="+mn-lt"/>
              </a:rPr>
              <a:t>Need to compensate honest client for wasted computation</a:t>
            </a:r>
          </a:p>
          <a:p>
            <a:pPr lvl="2"/>
            <a:r>
              <a:rPr lang="en-US" dirty="0" smtClean="0">
                <a:latin typeface="+mn-lt"/>
              </a:rPr>
              <a:t>Need to penalize dishonest client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19400" y="-99774"/>
            <a:ext cx="338786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8000"/>
                </a:solidFill>
              </a:rPr>
              <a:t>Resource Fairness</a:t>
            </a:r>
            <a:endParaRPr lang="en-US" sz="3200" dirty="0">
              <a:solidFill>
                <a:srgbClr val="008000"/>
              </a:solidFill>
            </a:endParaRPr>
          </a:p>
          <a:p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6096000" y="914400"/>
            <a:ext cx="2895601" cy="2057400"/>
            <a:chOff x="5715000" y="2052935"/>
            <a:chExt cx="3276600" cy="2138065"/>
          </a:xfrm>
        </p:grpSpPr>
        <p:sp>
          <p:nvSpPr>
            <p:cNvPr id="9" name="Line 23"/>
            <p:cNvSpPr>
              <a:spLocks noChangeShapeType="1"/>
            </p:cNvSpPr>
            <p:nvPr/>
          </p:nvSpPr>
          <p:spPr bwMode="auto">
            <a:xfrm flipV="1">
              <a:off x="5943600" y="2667000"/>
              <a:ext cx="838200" cy="914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24"/>
            <p:cNvSpPr>
              <a:spLocks noChangeShapeType="1"/>
            </p:cNvSpPr>
            <p:nvPr/>
          </p:nvSpPr>
          <p:spPr bwMode="auto">
            <a:xfrm flipH="1" flipV="1">
              <a:off x="7848600" y="2667000"/>
              <a:ext cx="914400" cy="914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2" name="Object 25">
              <a:hlinkClick r:id="" action="ppaction://ole?verb=0"/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441197831"/>
                </p:ext>
              </p:extLst>
            </p:nvPr>
          </p:nvGraphicFramePr>
          <p:xfrm>
            <a:off x="5715000" y="3644900"/>
            <a:ext cx="533400" cy="546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4" name="Clip" r:id="rId4" imgW="801360" imgH="925200" progId="">
                    <p:embed/>
                  </p:oleObj>
                </mc:Choice>
                <mc:Fallback>
                  <p:oleObj name="Clip" r:id="rId4" imgW="801360" imgH="925200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15000" y="3644900"/>
                          <a:ext cx="533400" cy="546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26">
              <a:hlinkClick r:id="" action="ppaction://ole?verb=0"/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394655057"/>
                </p:ext>
              </p:extLst>
            </p:nvPr>
          </p:nvGraphicFramePr>
          <p:xfrm>
            <a:off x="8566150" y="3657600"/>
            <a:ext cx="425450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5" name="Clip" r:id="rId6" imgW="652320" imgH="975960" progId="">
                    <p:embed/>
                  </p:oleObj>
                </mc:Choice>
                <mc:Fallback>
                  <p:oleObj name="Clip" r:id="rId6" imgW="652320" imgH="975960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66150" y="3657600"/>
                          <a:ext cx="425450" cy="533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781800" y="2133600"/>
              <a:ext cx="1041400" cy="10414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6305289" y="3657600"/>
              <a:ext cx="742333" cy="4048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err="1"/>
                <a:t>x</a:t>
              </a:r>
              <a:r>
                <a:rPr lang="en-US" sz="2400" i="1" dirty="0" err="1" smtClean="0"/>
                <a:t>,r</a:t>
              </a:r>
              <a:endParaRPr lang="en-US" sz="2400" i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955973" y="3657600"/>
              <a:ext cx="746514" cy="4048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err="1"/>
                <a:t>r</a:t>
              </a:r>
              <a:r>
                <a:rPr lang="en-US" sz="2400" i="1" dirty="0" err="1" smtClean="0"/>
                <a:t>,y</a:t>
              </a:r>
              <a:endParaRPr lang="en-US" sz="2400" i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904679" y="2052935"/>
              <a:ext cx="9345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/>
                <a:t>f</a:t>
              </a:r>
              <a:r>
                <a:rPr lang="en-US" sz="2400" baseline="-25000" dirty="0" smtClean="0"/>
                <a:t> </a:t>
              </a:r>
              <a:r>
                <a:rPr lang="en-US" sz="2400" dirty="0" smtClean="0"/>
                <a:t>(</a:t>
              </a:r>
              <a:r>
                <a:rPr lang="en-US" sz="2400" i="1" dirty="0" err="1" smtClean="0"/>
                <a:t>x,y</a:t>
              </a:r>
              <a:r>
                <a:rPr lang="en-US" sz="2400" dirty="0" smtClean="0"/>
                <a:t>)</a:t>
              </a:r>
              <a:endParaRPr lang="en-US" sz="2400" dirty="0"/>
            </a:p>
          </p:txBody>
        </p:sp>
      </p:grpSp>
      <p:sp>
        <p:nvSpPr>
          <p:cNvPr id="18" name="Content Placeholder 2"/>
          <p:cNvSpPr txBox="1">
            <a:spLocks/>
          </p:cNvSpPr>
          <p:nvPr/>
        </p:nvSpPr>
        <p:spPr>
          <a:xfrm>
            <a:off x="1295400" y="1066800"/>
            <a:ext cx="4267200" cy="17526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+mn-lt"/>
              </a:rPr>
              <a:t>Multiple clients</a:t>
            </a:r>
            <a:r>
              <a:rPr lang="en-US" sz="2400" dirty="0">
                <a:latin typeface="+mn-lt"/>
              </a:rPr>
              <a:t>,</a:t>
            </a:r>
            <a:r>
              <a:rPr lang="en-US" sz="2400" dirty="0" smtClean="0">
                <a:latin typeface="+mn-lt"/>
              </a:rPr>
              <a:t> one referee</a:t>
            </a:r>
          </a:p>
          <a:p>
            <a:r>
              <a:rPr lang="en-US" sz="2400" dirty="0" smtClean="0">
                <a:latin typeface="+mn-lt"/>
              </a:rPr>
              <a:t>Clients share randomness</a:t>
            </a:r>
          </a:p>
          <a:p>
            <a:r>
              <a:rPr lang="en-US" sz="2400" dirty="0" smtClean="0">
                <a:latin typeface="+mn-lt"/>
              </a:rPr>
              <a:t>Clients send single </a:t>
            </a:r>
            <a:r>
              <a:rPr lang="en-US" sz="2400" dirty="0" err="1" smtClean="0">
                <a:latin typeface="+mn-lt"/>
              </a:rPr>
              <a:t>mesg</a:t>
            </a:r>
            <a:endParaRPr lang="en-US" sz="2400" dirty="0" smtClean="0">
              <a:latin typeface="+mn-lt"/>
            </a:endParaRPr>
          </a:p>
          <a:p>
            <a:r>
              <a:rPr lang="en-US" sz="2400" dirty="0" smtClean="0">
                <a:latin typeface="+mn-lt"/>
              </a:rPr>
              <a:t>Referee learns </a:t>
            </a:r>
            <a:r>
              <a:rPr lang="en-US" sz="2400" i="1" dirty="0" smtClean="0">
                <a:latin typeface="+mn-lt"/>
              </a:rPr>
              <a:t>f(</a:t>
            </a:r>
            <a:r>
              <a:rPr lang="en-US" sz="2400" i="1" dirty="0" err="1" smtClean="0">
                <a:latin typeface="+mn-lt"/>
              </a:rPr>
              <a:t>x,y</a:t>
            </a:r>
            <a:r>
              <a:rPr lang="en-US" sz="2400" i="1" dirty="0" smtClean="0">
                <a:latin typeface="+mn-lt"/>
              </a:rPr>
              <a:t>)</a:t>
            </a:r>
            <a:r>
              <a:rPr lang="en-US" sz="2400" dirty="0" smtClean="0">
                <a:latin typeface="+mn-lt"/>
              </a:rPr>
              <a:t> alone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228600" y="5181600"/>
            <a:ext cx="8763000" cy="152400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600" dirty="0" smtClean="0">
                <a:solidFill>
                  <a:srgbClr val="FF0000"/>
                </a:solidFill>
                <a:latin typeface="+mn-lt"/>
              </a:rPr>
              <a:t>Resource Fair PSM </a:t>
            </a:r>
            <a:r>
              <a:rPr lang="en-US" sz="2600" dirty="0" smtClean="0">
                <a:solidFill>
                  <a:srgbClr val="008000"/>
                </a:solidFill>
                <a:latin typeface="+mn-lt"/>
              </a:rPr>
              <a:t>[</a:t>
            </a:r>
            <a:r>
              <a:rPr lang="en-US" sz="2600" dirty="0" smtClean="0">
                <a:solidFill>
                  <a:srgbClr val="FF0000"/>
                </a:solidFill>
                <a:latin typeface="+mn-lt"/>
              </a:rPr>
              <a:t>K</a:t>
            </a:r>
            <a:r>
              <a:rPr lang="en-US" sz="2600" dirty="0" smtClean="0">
                <a:solidFill>
                  <a:srgbClr val="008000"/>
                </a:solidFill>
                <a:latin typeface="+mn-lt"/>
              </a:rPr>
              <a:t>Z15]</a:t>
            </a:r>
            <a:r>
              <a:rPr lang="en-US" sz="2600" dirty="0" smtClean="0">
                <a:latin typeface="+mn-lt"/>
              </a:rPr>
              <a:t>   </a:t>
            </a:r>
            <a:endParaRPr lang="en-US" sz="2600" dirty="0">
              <a:latin typeface="+mn-lt"/>
            </a:endParaRPr>
          </a:p>
          <a:p>
            <a:r>
              <a:rPr lang="en-US" sz="2400" dirty="0">
                <a:latin typeface="+mn-lt"/>
              </a:rPr>
              <a:t>Constant round solution in </a:t>
            </a:r>
            <a:r>
              <a:rPr lang="en-US" sz="2400" i="1" dirty="0">
                <a:latin typeface="+mn-lt"/>
              </a:rPr>
              <a:t>F</a:t>
            </a:r>
            <a:r>
              <a:rPr lang="en-US" sz="2400" baseline="-25000" dirty="0">
                <a:latin typeface="+mn-lt"/>
              </a:rPr>
              <a:t>CR </a:t>
            </a:r>
            <a:r>
              <a:rPr lang="en-US" sz="2400" dirty="0">
                <a:latin typeface="+mn-lt"/>
              </a:rPr>
              <a:t> hybrid model</a:t>
            </a:r>
          </a:p>
          <a:p>
            <a:r>
              <a:rPr lang="en-US" sz="2400" dirty="0">
                <a:latin typeface="+mn-lt"/>
              </a:rPr>
              <a:t>Validation comp. O(|</a:t>
            </a:r>
            <a:r>
              <a:rPr lang="en-US" sz="2400" i="1" dirty="0">
                <a:latin typeface="+mn-lt"/>
              </a:rPr>
              <a:t>x</a:t>
            </a:r>
            <a:r>
              <a:rPr lang="en-US" sz="2400" dirty="0">
                <a:latin typeface="+mn-lt"/>
              </a:rPr>
              <a:t>|+|</a:t>
            </a:r>
            <a:r>
              <a:rPr lang="en-US" sz="2400" i="1" dirty="0">
                <a:latin typeface="+mn-lt"/>
              </a:rPr>
              <a:t>y</a:t>
            </a:r>
            <a:r>
              <a:rPr lang="en-US" sz="2400" dirty="0">
                <a:latin typeface="+mn-lt"/>
              </a:rPr>
              <a:t>|); comm. comp. = 4 x </a:t>
            </a:r>
            <a:r>
              <a:rPr lang="en-US" sz="2400" dirty="0" err="1">
                <a:latin typeface="+mn-lt"/>
              </a:rPr>
              <a:t>semihonest</a:t>
            </a:r>
            <a:r>
              <a:rPr lang="en-US" sz="2400" dirty="0">
                <a:latin typeface="+mn-lt"/>
              </a:rPr>
              <a:t> Yao</a:t>
            </a:r>
            <a:endParaRPr lang="en-US" sz="2400" i="1" dirty="0">
              <a:latin typeface="+mn-lt"/>
            </a:endParaRPr>
          </a:p>
          <a:p>
            <a:endParaRPr lang="en-US" sz="2400" dirty="0" smtClean="0">
              <a:latin typeface="+mn-lt"/>
            </a:endParaRPr>
          </a:p>
          <a:p>
            <a:endParaRPr lang="en-US" sz="24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3929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27"/>
          <p:cNvSpPr>
            <a:spLocks/>
          </p:cNvSpPr>
          <p:nvPr/>
        </p:nvSpPr>
        <p:spPr bwMode="auto">
          <a:xfrm>
            <a:off x="76200" y="-76200"/>
            <a:ext cx="91440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822325"/>
            <a:r>
              <a:rPr lang="en-US" sz="4000" dirty="0" smtClean="0">
                <a:solidFill>
                  <a:srgbClr val="0000FF"/>
                </a:solidFill>
                <a:latin typeface="+mj-lt"/>
                <a:sym typeface="Chalkboard" charset="0"/>
              </a:rPr>
              <a:t>Secure Protocol Completion with Penalties</a:t>
            </a:r>
            <a:endParaRPr lang="en-US" sz="4000" b="0" dirty="0">
              <a:solidFill>
                <a:srgbClr val="0000FF"/>
              </a:solidFill>
              <a:latin typeface="+mj-lt"/>
              <a:sym typeface="Chalkboard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28600" y="1219200"/>
            <a:ext cx="8839200" cy="5410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+mn-lt"/>
              </a:rPr>
              <a:t>General protocol completion </a:t>
            </a:r>
          </a:p>
          <a:p>
            <a:pPr lvl="1"/>
            <a:r>
              <a:rPr lang="en-US" dirty="0" smtClean="0">
                <a:latin typeface="+mn-lt"/>
              </a:rPr>
              <a:t>Reactive multi-stage computation</a:t>
            </a:r>
          </a:p>
          <a:p>
            <a:pPr lvl="1"/>
            <a:r>
              <a:rPr lang="en-US" dirty="0" smtClean="0">
                <a:latin typeface="+mn-lt"/>
              </a:rPr>
              <a:t>Penalize on aborts; every honest party gets compensated</a:t>
            </a:r>
          </a:p>
          <a:p>
            <a:r>
              <a:rPr lang="en-US" dirty="0" smtClean="0">
                <a:latin typeface="+mn-lt"/>
              </a:rPr>
              <a:t>Does NOT reduce to the non-reactive case</a:t>
            </a:r>
          </a:p>
          <a:p>
            <a:pPr lvl="1"/>
            <a:r>
              <a:rPr lang="en-US" dirty="0" smtClean="0">
                <a:latin typeface="+mn-lt"/>
              </a:rPr>
              <a:t>Fairness with penalties works for a single stage</a:t>
            </a:r>
          </a:p>
          <a:p>
            <a:pPr lvl="2"/>
            <a:r>
              <a:rPr lang="en-US" dirty="0" smtClean="0">
                <a:latin typeface="+mn-lt"/>
              </a:rPr>
              <a:t>Does not guarantee next stage computation will happen</a:t>
            </a:r>
          </a:p>
          <a:p>
            <a:pPr lvl="1"/>
            <a:r>
              <a:rPr lang="en-US" dirty="0" smtClean="0">
                <a:latin typeface="+mn-lt"/>
              </a:rPr>
              <a:t>Aborts between stages need to be penalized as well</a:t>
            </a:r>
          </a:p>
          <a:p>
            <a:r>
              <a:rPr lang="en-US" dirty="0" smtClean="0">
                <a:latin typeface="+mn-lt"/>
              </a:rPr>
              <a:t>Applications: </a:t>
            </a:r>
          </a:p>
          <a:p>
            <a:pPr lvl="1"/>
            <a:r>
              <a:rPr lang="en-US" dirty="0" smtClean="0">
                <a:latin typeface="+mn-lt"/>
              </a:rPr>
              <a:t>Multi</a:t>
            </a:r>
            <a:r>
              <a:rPr lang="en-US" dirty="0">
                <a:latin typeface="+mn-lt"/>
              </a:rPr>
              <a:t>-round adaptive fair exchange</a:t>
            </a:r>
          </a:p>
          <a:p>
            <a:pPr lvl="2"/>
            <a:r>
              <a:rPr lang="en-US" dirty="0" smtClean="0">
                <a:latin typeface="+mn-lt"/>
              </a:rPr>
              <a:t>Adaptively </a:t>
            </a:r>
            <a:r>
              <a:rPr lang="en-US" dirty="0">
                <a:latin typeface="+mn-lt"/>
              </a:rPr>
              <a:t>decide </a:t>
            </a:r>
            <a:r>
              <a:rPr lang="en-US" dirty="0" smtClean="0">
                <a:latin typeface="+mn-lt"/>
              </a:rPr>
              <a:t>on commodities </a:t>
            </a:r>
            <a:r>
              <a:rPr lang="en-US" dirty="0">
                <a:latin typeface="+mn-lt"/>
              </a:rPr>
              <a:t>to exchange based on </a:t>
            </a:r>
            <a:r>
              <a:rPr lang="en-US" dirty="0" smtClean="0">
                <a:latin typeface="+mn-lt"/>
              </a:rPr>
              <a:t> commodities exchanged</a:t>
            </a:r>
            <a:r>
              <a:rPr lang="en-US" dirty="0" smtClean="0"/>
              <a:t> </a:t>
            </a:r>
            <a:r>
              <a:rPr lang="en-US" dirty="0" smtClean="0">
                <a:latin typeface="+mn-lt"/>
              </a:rPr>
              <a:t>in previous stages</a:t>
            </a:r>
          </a:p>
          <a:p>
            <a:pPr lvl="1"/>
            <a:r>
              <a:rPr lang="en-US" dirty="0">
                <a:latin typeface="+mn-lt"/>
              </a:rPr>
              <a:t>Mental </a:t>
            </a:r>
            <a:r>
              <a:rPr lang="en-US" dirty="0" smtClean="0">
                <a:latin typeface="+mn-lt"/>
              </a:rPr>
              <a:t>poker</a:t>
            </a:r>
            <a:endParaRPr lang="en-US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81400" y="662226"/>
            <a:ext cx="157204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[B</a:t>
            </a:r>
            <a:r>
              <a:rPr lang="en-US" sz="2800" dirty="0" smtClean="0">
                <a:solidFill>
                  <a:srgbClr val="FF0000"/>
                </a:solidFill>
              </a:rPr>
              <a:t>K</a:t>
            </a:r>
            <a:r>
              <a:rPr lang="en-US" sz="2800" dirty="0" smtClean="0">
                <a:solidFill>
                  <a:srgbClr val="008000"/>
                </a:solidFill>
              </a:rPr>
              <a:t>M15]</a:t>
            </a:r>
            <a:endParaRPr lang="en-US" sz="2800" dirty="0">
              <a:solidFill>
                <a:srgbClr val="008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913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27"/>
          <p:cNvSpPr>
            <a:spLocks/>
          </p:cNvSpPr>
          <p:nvPr/>
        </p:nvSpPr>
        <p:spPr bwMode="auto">
          <a:xfrm>
            <a:off x="76200" y="-152400"/>
            <a:ext cx="9144000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822325"/>
            <a:r>
              <a:rPr lang="en-US" sz="5000" dirty="0" smtClean="0">
                <a:solidFill>
                  <a:srgbClr val="0000FF"/>
                </a:solidFill>
                <a:latin typeface="+mj-lt"/>
                <a:sym typeface="Chalkboard" charset="0"/>
              </a:rPr>
              <a:t>Cash Distribution</a:t>
            </a:r>
            <a:endParaRPr lang="en-US" sz="3600" b="0" dirty="0">
              <a:solidFill>
                <a:srgbClr val="0000FF"/>
              </a:solidFill>
              <a:latin typeface="+mj-lt"/>
              <a:sym typeface="Chalkboard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1066800"/>
            <a:ext cx="6629400" cy="1219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+mn-lt"/>
              </a:rPr>
              <a:t>Functionality takes “values” and “coins”</a:t>
            </a:r>
          </a:p>
          <a:p>
            <a:pPr lvl="1"/>
            <a:r>
              <a:rPr lang="en-US" dirty="0" smtClean="0">
                <a:latin typeface="+mn-lt"/>
              </a:rPr>
              <a:t>Coins redistributed depending on output </a:t>
            </a:r>
          </a:p>
          <a:p>
            <a:endParaRPr lang="en-US" dirty="0" smtClean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6324600" y="152400"/>
            <a:ext cx="2743200" cy="2362200"/>
            <a:chOff x="6324600" y="1066800"/>
            <a:chExt cx="2743200" cy="2362200"/>
          </a:xfrm>
        </p:grpSpPr>
        <p:grpSp>
          <p:nvGrpSpPr>
            <p:cNvPr id="4" name="Group 3"/>
            <p:cNvGrpSpPr/>
            <p:nvPr/>
          </p:nvGrpSpPr>
          <p:grpSpPr>
            <a:xfrm>
              <a:off x="6324600" y="1066800"/>
              <a:ext cx="2743200" cy="2362200"/>
              <a:chOff x="4648200" y="2590800"/>
              <a:chExt cx="4191000" cy="3670300"/>
            </a:xfrm>
          </p:grpSpPr>
          <p:sp>
            <p:nvSpPr>
              <p:cNvPr id="11" name="Line 25"/>
              <p:cNvSpPr>
                <a:spLocks noChangeShapeType="1"/>
              </p:cNvSpPr>
              <p:nvPr/>
            </p:nvSpPr>
            <p:spPr bwMode="auto">
              <a:xfrm flipH="1">
                <a:off x="6937231" y="3698875"/>
                <a:ext cx="8929" cy="5022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6"/>
              <p:cNvSpPr>
                <a:spLocks noChangeShapeType="1"/>
              </p:cNvSpPr>
              <p:nvPr/>
            </p:nvSpPr>
            <p:spPr bwMode="auto">
              <a:xfrm>
                <a:off x="6275388" y="4216765"/>
                <a:ext cx="282371" cy="2377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9"/>
              <p:cNvSpPr>
                <a:spLocks noChangeShapeType="1"/>
              </p:cNvSpPr>
              <p:nvPr/>
            </p:nvSpPr>
            <p:spPr bwMode="auto">
              <a:xfrm rot="10800000" flipH="1">
                <a:off x="6275388" y="5378668"/>
                <a:ext cx="282371" cy="3125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8"/>
              <p:cNvSpPr>
                <a:spLocks noChangeShapeType="1"/>
              </p:cNvSpPr>
              <p:nvPr/>
            </p:nvSpPr>
            <p:spPr bwMode="auto">
              <a:xfrm>
                <a:off x="7559532" y="5141815"/>
                <a:ext cx="289068" cy="42078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7"/>
              <p:cNvSpPr>
                <a:spLocks noChangeShapeType="1"/>
              </p:cNvSpPr>
              <p:nvPr/>
            </p:nvSpPr>
            <p:spPr bwMode="auto">
              <a:xfrm rot="10800000" flipH="1">
                <a:off x="7650414" y="4335076"/>
                <a:ext cx="271211" cy="23885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6" name="Group 15"/>
              <p:cNvGrpSpPr/>
              <p:nvPr/>
            </p:nvGrpSpPr>
            <p:grpSpPr>
              <a:xfrm>
                <a:off x="7848600" y="3124200"/>
                <a:ext cx="762000" cy="1447800"/>
                <a:chOff x="3048000" y="2971800"/>
                <a:chExt cx="1447800" cy="3505200"/>
              </a:xfrm>
            </p:grpSpPr>
            <p:pic>
              <p:nvPicPr>
                <p:cNvPr id="17" name="Picture 16" descr="SAFE_2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3048000" y="5237094"/>
                  <a:ext cx="685800" cy="758480"/>
                </a:xfrm>
                <a:prstGeom prst="rect">
                  <a:avLst/>
                </a:prstGeom>
                <a:noFill/>
              </p:spPr>
            </p:pic>
            <p:graphicFrame>
              <p:nvGraphicFramePr>
                <p:cNvPr id="18" name="Object 13">
                  <a:hlinkClick r:id="" action="ppaction://ole?verb=0"/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800109938"/>
                    </p:ext>
                  </p:extLst>
                </p:nvPr>
              </p:nvGraphicFramePr>
              <p:xfrm>
                <a:off x="3340608" y="2971800"/>
                <a:ext cx="1155192" cy="35052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3816" name="Clip" r:id="rId5" imgW="898200" imgH="1400040" progId="">
                        <p:embed/>
                      </p:oleObj>
                    </mc:Choice>
                    <mc:Fallback>
                      <p:oleObj name="Clip" r:id="rId5" imgW="898200" imgH="1400040" progId="">
                        <p:embed/>
                        <p:pic>
                          <p:nvPicPr>
                            <p:cNvPr id="0" name=""/>
                            <p:cNvPicPr>
                              <a:picLocks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340608" y="2971800"/>
                              <a:ext cx="1155192" cy="35052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19" name="Group 18"/>
              <p:cNvGrpSpPr/>
              <p:nvPr/>
            </p:nvGrpSpPr>
            <p:grpSpPr>
              <a:xfrm>
                <a:off x="5486400" y="4800600"/>
                <a:ext cx="762000" cy="1447800"/>
                <a:chOff x="3048000" y="2971800"/>
                <a:chExt cx="1447800" cy="3505200"/>
              </a:xfrm>
            </p:grpSpPr>
            <p:pic>
              <p:nvPicPr>
                <p:cNvPr id="20" name="Picture 16" descr="SAFE_2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3048000" y="5237094"/>
                  <a:ext cx="685800" cy="758480"/>
                </a:xfrm>
                <a:prstGeom prst="rect">
                  <a:avLst/>
                </a:prstGeom>
                <a:noFill/>
              </p:spPr>
            </p:pic>
            <p:graphicFrame>
              <p:nvGraphicFramePr>
                <p:cNvPr id="21" name="Object 13">
                  <a:hlinkClick r:id="" action="ppaction://ole?verb=0"/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2484342616"/>
                    </p:ext>
                  </p:extLst>
                </p:nvPr>
              </p:nvGraphicFramePr>
              <p:xfrm>
                <a:off x="3340608" y="2971800"/>
                <a:ext cx="1155192" cy="35052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3817" name="Clip" r:id="rId7" imgW="898200" imgH="1400040" progId="">
                        <p:embed/>
                      </p:oleObj>
                    </mc:Choice>
                    <mc:Fallback>
                      <p:oleObj name="Clip" r:id="rId7" imgW="898200" imgH="1400040" progId="">
                        <p:embed/>
                        <p:pic>
                          <p:nvPicPr>
                            <p:cNvPr id="0" name=""/>
                            <p:cNvPicPr>
                              <a:picLocks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340608" y="2971800"/>
                              <a:ext cx="1155192" cy="35052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833555" y="2590800"/>
                <a:ext cx="405445" cy="965200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24800" y="5029200"/>
                <a:ext cx="403915" cy="977900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867400" y="3429000"/>
                <a:ext cx="621957" cy="613664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72200" y="5410200"/>
                <a:ext cx="621957" cy="613664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858000" y="3505200"/>
                <a:ext cx="621957" cy="613664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467600" y="3733800"/>
                <a:ext cx="621957" cy="613664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073900" y="2895600"/>
                <a:ext cx="622300" cy="622300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16500" y="4114800"/>
                <a:ext cx="622300" cy="622300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216900" y="5638800"/>
                <a:ext cx="622300" cy="622300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629400" y="4191000"/>
                <a:ext cx="915938" cy="1000982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48200" y="3505200"/>
                <a:ext cx="1447800" cy="1143000"/>
              </a:xfrm>
              <a:prstGeom prst="rect">
                <a:avLst/>
              </a:prstGeom>
            </p:spPr>
          </p:pic>
        </p:grp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077200" y="2895600"/>
              <a:ext cx="407099" cy="394953"/>
            </a:xfrm>
            <a:prstGeom prst="rect">
              <a:avLst/>
            </a:prstGeom>
          </p:spPr>
        </p:pic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14800" y="2514600"/>
            <a:ext cx="2183567" cy="1447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33600" y="2514600"/>
            <a:ext cx="1524000" cy="141111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629400" y="2514600"/>
            <a:ext cx="2286000" cy="14478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8600" y="2514600"/>
            <a:ext cx="1447800" cy="1447800"/>
          </a:xfrm>
          <a:prstGeom prst="rect">
            <a:avLst/>
          </a:prstGeom>
        </p:spPr>
      </p:pic>
      <p:sp>
        <p:nvSpPr>
          <p:cNvPr id="42" name="Content Placeholder 2"/>
          <p:cNvSpPr txBox="1">
            <a:spLocks/>
          </p:cNvSpPr>
          <p:nvPr/>
        </p:nvSpPr>
        <p:spPr>
          <a:xfrm>
            <a:off x="76200" y="4191000"/>
            <a:ext cx="8991600" cy="259080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600" dirty="0" smtClean="0">
                <a:solidFill>
                  <a:srgbClr val="FF0000"/>
                </a:solidFill>
                <a:latin typeface="+mn-lt"/>
              </a:rPr>
              <a:t>Secure Cash Distribution with Penalties</a:t>
            </a:r>
            <a:r>
              <a:rPr lang="en-US" sz="2600" dirty="0" smtClean="0">
                <a:latin typeface="+mn-lt"/>
              </a:rPr>
              <a:t> </a:t>
            </a:r>
          </a:p>
          <a:p>
            <a:r>
              <a:rPr lang="en-US" sz="2400" dirty="0" smtClean="0">
                <a:latin typeface="+mn-lt"/>
              </a:rPr>
              <a:t>Introduced in </a:t>
            </a:r>
            <a:r>
              <a:rPr lang="en-US" sz="2000" dirty="0" smtClean="0">
                <a:solidFill>
                  <a:srgbClr val="008000"/>
                </a:solidFill>
                <a:latin typeface="+mn-lt"/>
              </a:rPr>
              <a:t>[ADMM14a]</a:t>
            </a:r>
            <a:r>
              <a:rPr lang="en-US" sz="2400" dirty="0" smtClean="0">
                <a:latin typeface="+mn-lt"/>
              </a:rPr>
              <a:t>; 2-party non-reactive solved </a:t>
            </a:r>
            <a:r>
              <a:rPr lang="en-US" sz="2000" dirty="0" smtClean="0">
                <a:solidFill>
                  <a:srgbClr val="008000"/>
                </a:solidFill>
                <a:latin typeface="+mn-lt"/>
              </a:rPr>
              <a:t>[ADMM14b]</a:t>
            </a:r>
          </a:p>
          <a:p>
            <a:r>
              <a:rPr lang="en-US" sz="2400" dirty="0" smtClean="0">
                <a:latin typeface="+mn-lt"/>
              </a:rPr>
              <a:t>Generalizations </a:t>
            </a:r>
            <a:r>
              <a:rPr lang="en-US" sz="2000" dirty="0" smtClean="0">
                <a:solidFill>
                  <a:srgbClr val="008000"/>
                </a:solidFill>
                <a:latin typeface="+mn-lt"/>
              </a:rPr>
              <a:t>[B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K</a:t>
            </a:r>
            <a:r>
              <a:rPr lang="en-US" sz="2000" dirty="0" smtClean="0">
                <a:solidFill>
                  <a:srgbClr val="008000"/>
                </a:solidFill>
                <a:latin typeface="+mn-lt"/>
              </a:rPr>
              <a:t>M15]</a:t>
            </a:r>
          </a:p>
          <a:p>
            <a:pPr lvl="1"/>
            <a:r>
              <a:rPr lang="en-US" sz="2000" dirty="0" smtClean="0">
                <a:latin typeface="+mn-lt"/>
              </a:rPr>
              <a:t>Multiparty; bounded reactive computations</a:t>
            </a:r>
          </a:p>
          <a:p>
            <a:pPr lvl="1"/>
            <a:r>
              <a:rPr lang="en-US" sz="2000" dirty="0" smtClean="0">
                <a:latin typeface="+mn-lt"/>
              </a:rPr>
              <a:t>Construction in </a:t>
            </a:r>
            <a:r>
              <a:rPr lang="en-US" sz="2000" i="1" dirty="0" smtClean="0">
                <a:latin typeface="+mn-lt"/>
              </a:rPr>
              <a:t>F</a:t>
            </a:r>
            <a:r>
              <a:rPr lang="en-US" sz="2000" baseline="-25000" dirty="0" smtClean="0">
                <a:latin typeface="+mn-lt"/>
              </a:rPr>
              <a:t>CR</a:t>
            </a:r>
            <a:r>
              <a:rPr lang="en-US" sz="2000" dirty="0" smtClean="0">
                <a:latin typeface="+mn-lt"/>
              </a:rPr>
              <a:t> hybrid model </a:t>
            </a:r>
          </a:p>
          <a:p>
            <a:pPr lvl="1"/>
            <a:r>
              <a:rPr lang="en-US" sz="2000" dirty="0" smtClean="0">
                <a:latin typeface="+mn-lt"/>
              </a:rPr>
              <a:t>Validation complexity: Verification of underlying reactive MPC messages</a:t>
            </a:r>
            <a:endParaRPr lang="en-US" sz="2000" dirty="0">
              <a:latin typeface="+mn-lt"/>
            </a:endParaRPr>
          </a:p>
          <a:p>
            <a:endParaRPr lang="en-US" sz="2400" dirty="0" smtClean="0">
              <a:latin typeface="+mn-lt"/>
            </a:endParaRPr>
          </a:p>
          <a:p>
            <a:endParaRPr lang="en-US" sz="24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82627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7"/>
          <p:cNvSpPr>
            <a:spLocks/>
          </p:cNvSpPr>
          <p:nvPr/>
        </p:nvSpPr>
        <p:spPr bwMode="auto">
          <a:xfrm>
            <a:off x="76200" y="-228600"/>
            <a:ext cx="91440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822325"/>
            <a:r>
              <a:rPr lang="en-US" sz="5000" dirty="0" smtClean="0">
                <a:solidFill>
                  <a:srgbClr val="0000FF"/>
                </a:solidFill>
                <a:latin typeface="+mj-lt"/>
                <a:sym typeface="Chalkboard" charset="0"/>
              </a:rPr>
              <a:t>Efficient Secure Computation</a:t>
            </a:r>
            <a:endParaRPr lang="en-US" sz="3600" b="0" dirty="0">
              <a:solidFill>
                <a:srgbClr val="0000FF"/>
              </a:solidFill>
              <a:latin typeface="+mj-lt"/>
              <a:sym typeface="Chalkboard" charset="0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76200" y="1219200"/>
            <a:ext cx="4343400" cy="12954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Cost of Malicious 2PC</a:t>
            </a:r>
          </a:p>
          <a:p>
            <a:r>
              <a:rPr lang="en-US" sz="2400" dirty="0" smtClean="0">
                <a:latin typeface="+mn-lt"/>
              </a:rPr>
              <a:t>40 x semi-honest</a:t>
            </a:r>
          </a:p>
          <a:p>
            <a:r>
              <a:rPr lang="en-US" sz="2400" dirty="0" smtClean="0">
                <a:latin typeface="+mn-lt"/>
              </a:rPr>
              <a:t>8 x semi-honest (amortized)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9139" y="636885"/>
            <a:ext cx="83762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</a:rPr>
              <a:t>[…,LP07,</a:t>
            </a:r>
            <a:r>
              <a:rPr lang="en-US" sz="2000" dirty="0">
                <a:solidFill>
                  <a:srgbClr val="008000"/>
                </a:solidFill>
              </a:rPr>
              <a:t>LPS08,LP11</a:t>
            </a:r>
            <a:r>
              <a:rPr lang="en-US" sz="2000" dirty="0" smtClean="0">
                <a:solidFill>
                  <a:srgbClr val="008000"/>
                </a:solidFill>
              </a:rPr>
              <a:t>,sS11,NNOB12</a:t>
            </a:r>
            <a:r>
              <a:rPr lang="en-US" sz="2000" dirty="0">
                <a:solidFill>
                  <a:srgbClr val="008000"/>
                </a:solidFill>
              </a:rPr>
              <a:t>,HEK13,MR13,</a:t>
            </a:r>
            <a:r>
              <a:rPr lang="en-US" sz="2000" dirty="0" smtClean="0">
                <a:solidFill>
                  <a:srgbClr val="008000"/>
                </a:solidFill>
              </a:rPr>
              <a:t>Lin13,HKK</a:t>
            </a:r>
            <a:r>
              <a:rPr lang="en-US" sz="2000" dirty="0" smtClean="0">
                <a:solidFill>
                  <a:srgbClr val="FF0000"/>
                </a:solidFill>
              </a:rPr>
              <a:t>K</a:t>
            </a:r>
            <a:r>
              <a:rPr lang="en-US" sz="2000" dirty="0" smtClean="0">
                <a:solidFill>
                  <a:srgbClr val="008000"/>
                </a:solidFill>
              </a:rPr>
              <a:t>M14,LR14,…]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4495800" y="1219200"/>
            <a:ext cx="4572000" cy="31242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Dual Ex </a:t>
            </a:r>
            <a:r>
              <a:rPr lang="en-US" sz="2400" dirty="0" smtClean="0">
                <a:solidFill>
                  <a:srgbClr val="008000"/>
                </a:solidFill>
                <a:latin typeface="+mn-lt"/>
              </a:rPr>
              <a:t>[MF06,HEK12]</a:t>
            </a:r>
          </a:p>
          <a:p>
            <a:r>
              <a:rPr lang="en-US" sz="2400" dirty="0" smtClean="0">
                <a:latin typeface="+mn-lt"/>
              </a:rPr>
              <a:t>2 x semi-honest </a:t>
            </a:r>
          </a:p>
          <a:p>
            <a:r>
              <a:rPr lang="en-US" sz="2400" dirty="0" smtClean="0">
                <a:latin typeface="+mn-lt"/>
              </a:rPr>
              <a:t>But leaks 1-bit of honest input!</a:t>
            </a:r>
          </a:p>
          <a:p>
            <a:r>
              <a:rPr lang="en-US" sz="2400" dirty="0" smtClean="0">
                <a:latin typeface="+mn-lt"/>
              </a:rPr>
              <a:t>Leakage only when cheating</a:t>
            </a:r>
          </a:p>
          <a:p>
            <a:r>
              <a:rPr lang="en-US" sz="2400" dirty="0" smtClean="0">
                <a:latin typeface="+mn-lt"/>
              </a:rPr>
              <a:t>Detected when cheater guesses leaked bit incorrectly</a:t>
            </a:r>
          </a:p>
          <a:p>
            <a:r>
              <a:rPr lang="en-US" sz="2400" dirty="0" smtClean="0">
                <a:latin typeface="+mn-lt"/>
              </a:rPr>
              <a:t>Bad for multiple executions</a:t>
            </a:r>
          </a:p>
        </p:txBody>
      </p:sp>
      <p:pic>
        <p:nvPicPr>
          <p:cNvPr id="24" name="Picture 23" descr="C:\Users\DEvans\Downloads\500x_guillotine-orange_01.jp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685800" y="2590800"/>
            <a:ext cx="2932480" cy="1828800"/>
          </a:xfrm>
          <a:prstGeom prst="rect">
            <a:avLst/>
          </a:prstGeom>
          <a:noFill/>
        </p:spPr>
      </p:pic>
      <p:sp>
        <p:nvSpPr>
          <p:cNvPr id="26" name="Content Placeholder 2"/>
          <p:cNvSpPr txBox="1">
            <a:spLocks/>
          </p:cNvSpPr>
          <p:nvPr/>
        </p:nvSpPr>
        <p:spPr>
          <a:xfrm>
            <a:off x="457200" y="4572000"/>
            <a:ext cx="8229600" cy="213360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600" dirty="0" smtClean="0">
                <a:solidFill>
                  <a:srgbClr val="FF0000"/>
                </a:solidFill>
                <a:latin typeface="+mn-lt"/>
              </a:rPr>
              <a:t>Penalizing deviations in Dual Ex </a:t>
            </a:r>
            <a:r>
              <a:rPr lang="en-US" sz="2000" dirty="0" smtClean="0">
                <a:solidFill>
                  <a:srgbClr val="008000"/>
                </a:solidFill>
                <a:latin typeface="+mn-lt"/>
              </a:rPr>
              <a:t>[B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K</a:t>
            </a:r>
            <a:r>
              <a:rPr lang="en-US" sz="2000" dirty="0" smtClean="0">
                <a:solidFill>
                  <a:srgbClr val="008000"/>
                </a:solidFill>
                <a:latin typeface="+mn-lt"/>
              </a:rPr>
              <a:t>14b]</a:t>
            </a:r>
          </a:p>
          <a:p>
            <a:pPr lvl="1"/>
            <a:r>
              <a:rPr lang="en-US" sz="2200" dirty="0">
                <a:latin typeface="+mn-lt"/>
              </a:rPr>
              <a:t>Penalize cheating party whenever leakage detected</a:t>
            </a:r>
          </a:p>
          <a:p>
            <a:pPr lvl="1"/>
            <a:r>
              <a:rPr lang="en-US" sz="2200" dirty="0">
                <a:latin typeface="+mn-lt"/>
              </a:rPr>
              <a:t>Preserve efficiency of Dual-Ex when parties behave honestly</a:t>
            </a:r>
          </a:p>
          <a:p>
            <a:pPr lvl="1"/>
            <a:r>
              <a:rPr lang="en-US" sz="2200" dirty="0">
                <a:latin typeface="+mn-lt"/>
              </a:rPr>
              <a:t>Validation complexity: </a:t>
            </a:r>
          </a:p>
          <a:p>
            <a:pPr lvl="2"/>
            <a:r>
              <a:rPr lang="en-US" sz="2000" dirty="0">
                <a:latin typeface="+mn-lt"/>
              </a:rPr>
              <a:t>Optimistic: hash verifications; Worst case: </a:t>
            </a:r>
            <a:r>
              <a:rPr lang="en-US" sz="2000" dirty="0" smtClean="0">
                <a:latin typeface="+mn-lt"/>
              </a:rPr>
              <a:t>depends on function</a:t>
            </a:r>
            <a:endParaRPr lang="en-US" sz="2400" dirty="0" smtClean="0">
              <a:latin typeface="+mn-lt"/>
            </a:endParaRPr>
          </a:p>
          <a:p>
            <a:endParaRPr lang="en-US" sz="24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4949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27"/>
          <p:cNvSpPr>
            <a:spLocks/>
          </p:cNvSpPr>
          <p:nvPr/>
        </p:nvSpPr>
        <p:spPr bwMode="auto">
          <a:xfrm>
            <a:off x="0" y="-152400"/>
            <a:ext cx="91440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822325"/>
            <a:r>
              <a:rPr lang="en-US" sz="5000" dirty="0" smtClean="0">
                <a:solidFill>
                  <a:srgbClr val="0000FF"/>
                </a:solidFill>
                <a:latin typeface="+mj-lt"/>
                <a:sym typeface="Chalkboard" charset="0"/>
              </a:rPr>
              <a:t>Summary </a:t>
            </a:r>
            <a:endParaRPr lang="en-US" sz="3600" b="0" dirty="0">
              <a:solidFill>
                <a:srgbClr val="0000FF"/>
              </a:solidFill>
              <a:latin typeface="+mj-lt"/>
              <a:sym typeface="Chalkboard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65684" y="557463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04800" y="990600"/>
            <a:ext cx="3276600" cy="27432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  <a:latin typeface="+mn-lt"/>
              </a:rPr>
              <a:t>MPC Enhancements</a:t>
            </a:r>
          </a:p>
          <a:p>
            <a:r>
              <a:rPr lang="en-US" sz="2400" dirty="0" smtClean="0">
                <a:latin typeface="+mn-lt"/>
              </a:rPr>
              <a:t>Fairness</a:t>
            </a:r>
          </a:p>
          <a:p>
            <a:r>
              <a:rPr lang="en-US" sz="2400" dirty="0" smtClean="0">
                <a:latin typeface="+mn-lt"/>
              </a:rPr>
              <a:t>Resource usage</a:t>
            </a:r>
          </a:p>
          <a:p>
            <a:r>
              <a:rPr lang="en-US" sz="2400" dirty="0" smtClean="0">
                <a:latin typeface="+mn-lt"/>
              </a:rPr>
              <a:t>Protocol completion</a:t>
            </a:r>
          </a:p>
          <a:p>
            <a:r>
              <a:rPr lang="en-US" sz="2400" dirty="0" smtClean="0">
                <a:latin typeface="+mn-lt"/>
              </a:rPr>
              <a:t>Cash distribution</a:t>
            </a:r>
          </a:p>
          <a:p>
            <a:r>
              <a:rPr lang="en-US" sz="2400" dirty="0" smtClean="0">
                <a:latin typeface="+mn-lt"/>
              </a:rPr>
              <a:t>Malicious 2PC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52400" y="4114800"/>
            <a:ext cx="4114800" cy="25146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latin typeface="+mn-lt"/>
              </a:rPr>
              <a:t>Future directions</a:t>
            </a:r>
            <a:endParaRPr lang="en-US" dirty="0">
              <a:latin typeface="+mn-lt"/>
            </a:endParaRPr>
          </a:p>
          <a:p>
            <a:r>
              <a:rPr lang="en-US" sz="2400" dirty="0">
                <a:latin typeface="+mn-lt"/>
              </a:rPr>
              <a:t>Formalizations</a:t>
            </a:r>
            <a:r>
              <a:rPr lang="en-US" sz="2400" dirty="0" smtClean="0">
                <a:latin typeface="+mn-lt"/>
              </a:rPr>
              <a:t>?</a:t>
            </a:r>
          </a:p>
          <a:p>
            <a:r>
              <a:rPr lang="en-US" sz="2400" dirty="0" smtClean="0">
                <a:latin typeface="+mn-lt"/>
              </a:rPr>
              <a:t>More applications?</a:t>
            </a:r>
          </a:p>
          <a:p>
            <a:r>
              <a:rPr lang="en-US" sz="2400" dirty="0" smtClean="0">
                <a:latin typeface="+mn-lt"/>
              </a:rPr>
              <a:t>Efficiency improvements?</a:t>
            </a:r>
          </a:p>
          <a:p>
            <a:pPr lvl="1"/>
            <a:r>
              <a:rPr lang="en-US" sz="2000" dirty="0" smtClean="0">
                <a:latin typeface="+mn-lt"/>
              </a:rPr>
              <a:t>Round complexity</a:t>
            </a:r>
            <a:endParaRPr lang="en-US" sz="2000" dirty="0">
              <a:latin typeface="+mn-lt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810000" y="990600"/>
            <a:ext cx="5181600" cy="25908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+mn-lt"/>
              </a:rPr>
              <a:t>Applications</a:t>
            </a:r>
          </a:p>
          <a:p>
            <a:pPr lvl="1"/>
            <a:r>
              <a:rPr lang="en-US" sz="2000" dirty="0" smtClean="0">
                <a:latin typeface="+mn-lt"/>
              </a:rPr>
              <a:t>Fair lottery, poker, auctions, markets</a:t>
            </a:r>
          </a:p>
          <a:p>
            <a:r>
              <a:rPr lang="en-US" sz="2400" dirty="0" smtClean="0">
                <a:latin typeface="+mn-lt"/>
              </a:rPr>
              <a:t>View as “complex” contracts</a:t>
            </a:r>
          </a:p>
          <a:p>
            <a:pPr lvl="1"/>
            <a:r>
              <a:rPr lang="en-US" sz="2000" dirty="0" smtClean="0">
                <a:latin typeface="+mn-lt"/>
              </a:rPr>
              <a:t>With privacy/security</a:t>
            </a:r>
          </a:p>
          <a:p>
            <a:r>
              <a:rPr lang="en-US" sz="2400" dirty="0" smtClean="0">
                <a:latin typeface="+mn-lt"/>
              </a:rPr>
              <a:t>Build from “simple” contracts</a:t>
            </a:r>
          </a:p>
          <a:p>
            <a:pPr lvl="1"/>
            <a:r>
              <a:rPr lang="en-US" sz="2000" dirty="0" smtClean="0">
                <a:latin typeface="+mn-lt"/>
              </a:rPr>
              <a:t>Stateless; involves only 2 parties</a:t>
            </a:r>
          </a:p>
        </p:txBody>
      </p:sp>
      <p:sp>
        <p:nvSpPr>
          <p:cNvPr id="14" name="Content Placeholder 3"/>
          <p:cNvSpPr txBox="1">
            <a:spLocks/>
          </p:cNvSpPr>
          <p:nvPr/>
        </p:nvSpPr>
        <p:spPr bwMode="auto">
          <a:xfrm>
            <a:off x="4876800" y="4953000"/>
            <a:ext cx="3276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8" bIns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42938">
              <a:spcBef>
                <a:spcPts val="775"/>
              </a:spcBef>
              <a:buClr>
                <a:srgbClr val="969696"/>
              </a:buClr>
              <a:buSzPct val="140000"/>
              <a:buFont typeface="Arial" pitchFamily="34" charset="0"/>
              <a:buNone/>
            </a:pPr>
            <a:r>
              <a:rPr lang="en-US" sz="5400" dirty="0" smtClean="0">
                <a:latin typeface="+mj-lt"/>
                <a:sym typeface="Gill Sans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967176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00200"/>
            <a:ext cx="1299029" cy="1299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http://abovethelaw.com/uploads/2012/05/mean-bo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447800"/>
            <a:ext cx="969609" cy="144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ine 23"/>
          <p:cNvSpPr>
            <a:spLocks noChangeShapeType="1"/>
          </p:cNvSpPr>
          <p:nvPr/>
        </p:nvSpPr>
        <p:spPr bwMode="auto">
          <a:xfrm flipH="1">
            <a:off x="3276600" y="1955800"/>
            <a:ext cx="2000250" cy="2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24"/>
          <p:cNvSpPr>
            <a:spLocks noChangeShapeType="1"/>
          </p:cNvSpPr>
          <p:nvPr/>
        </p:nvSpPr>
        <p:spPr bwMode="auto">
          <a:xfrm>
            <a:off x="3276600" y="22098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23"/>
          <p:cNvSpPr>
            <a:spLocks noChangeShapeType="1"/>
          </p:cNvSpPr>
          <p:nvPr/>
        </p:nvSpPr>
        <p:spPr bwMode="auto">
          <a:xfrm flipH="1">
            <a:off x="3276600" y="2413000"/>
            <a:ext cx="2000250" cy="2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24"/>
          <p:cNvSpPr>
            <a:spLocks noChangeShapeType="1"/>
          </p:cNvSpPr>
          <p:nvPr/>
        </p:nvSpPr>
        <p:spPr bwMode="auto">
          <a:xfrm>
            <a:off x="3276600" y="26670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057400" y="1671935"/>
            <a:ext cx="400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x</a:t>
            </a:r>
            <a:endParaRPr lang="en-US" sz="24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2311064" y="2814935"/>
            <a:ext cx="957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f</a:t>
            </a:r>
            <a:r>
              <a:rPr lang="en-US" sz="2400" i="1" dirty="0" smtClean="0"/>
              <a:t> </a:t>
            </a:r>
            <a:r>
              <a:rPr lang="en-US" sz="2400" dirty="0" smtClean="0"/>
              <a:t>(</a:t>
            </a:r>
            <a:r>
              <a:rPr lang="en-US" sz="2400" i="1" dirty="0" err="1" smtClean="0"/>
              <a:t>x,y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096000" y="1671935"/>
            <a:ext cx="428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y</a:t>
            </a:r>
            <a:endParaRPr lang="en-US" sz="24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5302175" y="2814935"/>
            <a:ext cx="934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f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(</a:t>
            </a:r>
            <a:r>
              <a:rPr lang="en-US" sz="2400" i="1" dirty="0" err="1" smtClean="0"/>
              <a:t>x,y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+mj-lt"/>
                <a:cs typeface="Cambria"/>
              </a:rPr>
              <a:t>Secure Computation</a:t>
            </a:r>
            <a:endParaRPr lang="en-US" dirty="0">
              <a:latin typeface="+mj-lt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3505200"/>
            <a:ext cx="7086600" cy="1981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Most general problem in cryptography</a:t>
            </a:r>
          </a:p>
          <a:p>
            <a:r>
              <a:rPr lang="en-US" dirty="0" smtClean="0">
                <a:latin typeface="+mn-lt"/>
              </a:rPr>
              <a:t>Moving fast from theory to practice</a:t>
            </a:r>
          </a:p>
          <a:p>
            <a:pPr lvl="1"/>
            <a:r>
              <a:rPr lang="en-US" dirty="0" smtClean="0">
                <a:latin typeface="+mn-lt"/>
              </a:rPr>
              <a:t>Major research effort </a:t>
            </a:r>
          </a:p>
          <a:p>
            <a:pPr lvl="2"/>
            <a:r>
              <a:rPr lang="en-US" dirty="0" smtClean="0">
                <a:latin typeface="+mn-lt"/>
              </a:rPr>
              <a:t>Implementation &amp; “systems’’ issues</a:t>
            </a:r>
          </a:p>
          <a:p>
            <a:endParaRPr lang="en-US" dirty="0" smtClean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28800" y="909935"/>
            <a:ext cx="5452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[Yao86,GMW87,BGW88,CCD88,RB89,…]</a:t>
            </a:r>
            <a:endParaRPr lang="en-US" sz="2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127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27"/>
          <p:cNvSpPr>
            <a:spLocks/>
          </p:cNvSpPr>
          <p:nvPr/>
        </p:nvSpPr>
        <p:spPr bwMode="auto">
          <a:xfrm>
            <a:off x="0" y="233362"/>
            <a:ext cx="91440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822325"/>
            <a:r>
              <a:rPr lang="en-US" sz="4400" b="0" dirty="0" err="1" smtClean="0">
                <a:solidFill>
                  <a:srgbClr val="0000FF"/>
                </a:solidFill>
                <a:latin typeface="+mj-lt"/>
                <a:sym typeface="Chalkboard" charset="0"/>
              </a:rPr>
              <a:t>Bitcoin</a:t>
            </a:r>
            <a:r>
              <a:rPr lang="en-US" sz="5000" b="0" dirty="0" smtClean="0">
                <a:solidFill>
                  <a:srgbClr val="0000FF"/>
                </a:solidFill>
                <a:latin typeface="+mj-lt"/>
                <a:sym typeface="Chalkboard" charset="0"/>
              </a:rPr>
              <a:t> </a:t>
            </a:r>
            <a:r>
              <a:rPr lang="en-US" sz="3600" dirty="0">
                <a:solidFill>
                  <a:srgbClr val="008000"/>
                </a:solidFill>
              </a:rPr>
              <a:t>[</a:t>
            </a:r>
            <a:r>
              <a:rPr lang="en-US" sz="3600" dirty="0" smtClean="0">
                <a:solidFill>
                  <a:srgbClr val="008000"/>
                </a:solidFill>
              </a:rPr>
              <a:t>Nak08</a:t>
            </a:r>
            <a:r>
              <a:rPr lang="en-US" sz="3600" dirty="0">
                <a:solidFill>
                  <a:srgbClr val="008000"/>
                </a:solidFill>
              </a:rPr>
              <a:t>]</a:t>
            </a:r>
            <a:endParaRPr lang="en-US" sz="3600" b="0" dirty="0">
              <a:solidFill>
                <a:srgbClr val="0000FF"/>
              </a:solidFill>
              <a:latin typeface="+mj-lt"/>
              <a:sym typeface="Chalkboard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900" y="1524000"/>
            <a:ext cx="2552700" cy="2699091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533400" y="1447800"/>
            <a:ext cx="8763000" cy="5105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+mn-lt"/>
              </a:rPr>
              <a:t>Decentralized digital currency</a:t>
            </a:r>
            <a:endParaRPr lang="en-US" sz="2000" dirty="0" smtClean="0">
              <a:solidFill>
                <a:srgbClr val="008000"/>
              </a:solidFill>
              <a:latin typeface="+mn-lt"/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+mn-lt"/>
              </a:rPr>
              <a:t>Provides some level of anonymity</a:t>
            </a:r>
          </a:p>
          <a:p>
            <a:r>
              <a:rPr lang="en-US" dirty="0" smtClean="0">
                <a:latin typeface="+mn-lt"/>
              </a:rPr>
              <a:t>Widely adopted</a:t>
            </a:r>
          </a:p>
          <a:p>
            <a:r>
              <a:rPr lang="en-US" dirty="0" smtClean="0">
                <a:latin typeface="+mn-lt"/>
              </a:rPr>
              <a:t>Lots of recent research activity</a:t>
            </a:r>
          </a:p>
          <a:p>
            <a:r>
              <a:rPr lang="en-US" dirty="0" smtClean="0">
                <a:latin typeface="+mn-lt"/>
              </a:rPr>
              <a:t>“Securely” implements a bank</a:t>
            </a:r>
          </a:p>
          <a:p>
            <a:r>
              <a:rPr lang="en-US" dirty="0">
                <a:latin typeface="+mn-lt"/>
              </a:rPr>
              <a:t>Wide variety of transactions</a:t>
            </a:r>
          </a:p>
          <a:p>
            <a:pPr lvl="1"/>
            <a:r>
              <a:rPr lang="en-US" dirty="0">
                <a:latin typeface="+mn-lt"/>
              </a:rPr>
              <a:t>Expressive via </a:t>
            </a:r>
            <a:r>
              <a:rPr lang="en-US" dirty="0" err="1">
                <a:latin typeface="+mn-lt"/>
              </a:rPr>
              <a:t>Bitcoin</a:t>
            </a:r>
            <a:r>
              <a:rPr lang="en-US" dirty="0">
                <a:latin typeface="+mn-lt"/>
              </a:rPr>
              <a:t> “scripts</a:t>
            </a:r>
            <a:r>
              <a:rPr lang="en-US" dirty="0" smtClean="0">
                <a:latin typeface="+mn-lt"/>
              </a:rPr>
              <a:t>” + </a:t>
            </a:r>
            <a:r>
              <a:rPr lang="en-US" dirty="0" err="1" smtClean="0">
                <a:latin typeface="+mn-lt"/>
              </a:rPr>
              <a:t>timelocks</a:t>
            </a:r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Wide range of applications </a:t>
            </a:r>
          </a:p>
          <a:p>
            <a:pPr lvl="1"/>
            <a:r>
              <a:rPr lang="en-US" dirty="0">
                <a:latin typeface="+mn-lt"/>
              </a:rPr>
              <a:t>E.g.: Lottery, gambling, auctions,</a:t>
            </a:r>
            <a:r>
              <a:rPr lang="en-US" dirty="0" smtClean="0">
                <a:latin typeface="+mn-lt"/>
              </a:rPr>
              <a:t>…</a:t>
            </a:r>
          </a:p>
          <a:p>
            <a:pPr lvl="1"/>
            <a:r>
              <a:rPr lang="en-US" dirty="0" smtClean="0">
                <a:latin typeface="+mn-lt"/>
              </a:rPr>
              <a:t>Currently done using a “trusted” party</a:t>
            </a:r>
          </a:p>
          <a:p>
            <a:endParaRPr lang="en-US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3567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j-lt"/>
                <a:cs typeface="Cambria"/>
              </a:rPr>
              <a:t>Issues with Traditional MPC</a:t>
            </a:r>
            <a:endParaRPr lang="en-US" dirty="0">
              <a:latin typeface="+mj-lt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915400" cy="5105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Fairness </a:t>
            </a:r>
            <a:r>
              <a:rPr lang="en-US" sz="2400" dirty="0" smtClean="0">
                <a:solidFill>
                  <a:srgbClr val="008000"/>
                </a:solidFill>
                <a:latin typeface="+mn-lt"/>
              </a:rPr>
              <a:t>[Cle86,ASW97,BN00,Pin03,Lin08,GK08,KL10,…]</a:t>
            </a:r>
          </a:p>
          <a:p>
            <a:pPr lvl="1"/>
            <a:r>
              <a:rPr lang="en-US" dirty="0" smtClean="0">
                <a:latin typeface="+mn-lt"/>
              </a:rPr>
              <a:t>Provably impossible in the presence of dishonest majority</a:t>
            </a:r>
          </a:p>
          <a:p>
            <a:r>
              <a:rPr lang="en-US" dirty="0">
                <a:solidFill>
                  <a:srgbClr val="FF0000"/>
                </a:solidFill>
                <a:latin typeface="+mn-lt"/>
              </a:rPr>
              <a:t>Resource 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fairness </a:t>
            </a:r>
            <a:r>
              <a:rPr lang="en-US" sz="2400" dirty="0" smtClean="0">
                <a:solidFill>
                  <a:srgbClr val="008000"/>
                </a:solidFill>
                <a:latin typeface="+mn-lt"/>
              </a:rPr>
              <a:t>[GM99,GMPY06,BCE</a:t>
            </a:r>
            <a:r>
              <a:rPr lang="en-US" sz="2400" baseline="30000" dirty="0" smtClean="0">
                <a:solidFill>
                  <a:srgbClr val="008000"/>
                </a:solidFill>
                <a:latin typeface="+mn-lt"/>
              </a:rPr>
              <a:t>+</a:t>
            </a:r>
            <a:r>
              <a:rPr lang="en-US" sz="2400" dirty="0" smtClean="0">
                <a:solidFill>
                  <a:srgbClr val="008000"/>
                </a:solidFill>
                <a:latin typeface="+mn-lt"/>
              </a:rPr>
              <a:t>07,BCE</a:t>
            </a:r>
            <a:r>
              <a:rPr lang="en-US" sz="2400" baseline="30000" dirty="0" smtClean="0">
                <a:solidFill>
                  <a:srgbClr val="008000"/>
                </a:solidFill>
                <a:latin typeface="+mn-lt"/>
              </a:rPr>
              <a:t>+</a:t>
            </a:r>
            <a:r>
              <a:rPr lang="en-US" sz="2400" dirty="0" smtClean="0">
                <a:solidFill>
                  <a:srgbClr val="008000"/>
                </a:solidFill>
                <a:latin typeface="+mn-lt"/>
              </a:rPr>
              <a:t>08,…]</a:t>
            </a:r>
            <a:endParaRPr lang="en-US" sz="2400" dirty="0">
              <a:solidFill>
                <a:srgbClr val="008000"/>
              </a:solidFill>
              <a:latin typeface="+mn-lt"/>
            </a:endParaRPr>
          </a:p>
          <a:p>
            <a:pPr lvl="1"/>
            <a:r>
              <a:rPr lang="en-US" dirty="0" smtClean="0">
                <a:latin typeface="+mn-lt"/>
              </a:rPr>
              <a:t>Honest </a:t>
            </a:r>
            <a:r>
              <a:rPr lang="en-US" dirty="0">
                <a:latin typeface="+mn-lt"/>
              </a:rPr>
              <a:t>party </a:t>
            </a:r>
            <a:r>
              <a:rPr lang="en-US" dirty="0" smtClean="0">
                <a:latin typeface="+mn-lt"/>
              </a:rPr>
              <a:t>wastes resources even when no one gets output</a:t>
            </a:r>
            <a:endParaRPr lang="en-US" dirty="0">
              <a:latin typeface="+mn-lt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Protocol completion </a:t>
            </a:r>
            <a:r>
              <a:rPr lang="en-US" sz="2400" dirty="0" smtClean="0">
                <a:solidFill>
                  <a:srgbClr val="008000"/>
                </a:solidFill>
                <a:latin typeface="+mn-lt"/>
              </a:rPr>
              <a:t>[Cle86]</a:t>
            </a:r>
          </a:p>
          <a:p>
            <a:pPr lvl="1"/>
            <a:r>
              <a:rPr lang="en-US" dirty="0" smtClean="0">
                <a:latin typeface="+mn-lt"/>
              </a:rPr>
              <a:t>Cannot guarantee in multi-stage reactive computation</a:t>
            </a:r>
          </a:p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Cash distribution </a:t>
            </a:r>
            <a:r>
              <a:rPr lang="en-US" sz="2400" dirty="0" smtClean="0">
                <a:solidFill>
                  <a:srgbClr val="008000"/>
                </a:solidFill>
                <a:latin typeface="+mn-lt"/>
              </a:rPr>
              <a:t>[JJ93,GM99,</a:t>
            </a:r>
            <a:r>
              <a:rPr lang="en-US" sz="2400" dirty="0">
                <a:solidFill>
                  <a:srgbClr val="008000"/>
                </a:solidFill>
                <a:latin typeface="+mn-lt"/>
              </a:rPr>
              <a:t>BCE</a:t>
            </a:r>
            <a:r>
              <a:rPr lang="en-US" sz="2400" baseline="30000" dirty="0">
                <a:solidFill>
                  <a:srgbClr val="008000"/>
                </a:solidFill>
                <a:latin typeface="+mn-lt"/>
              </a:rPr>
              <a:t>+</a:t>
            </a:r>
            <a:r>
              <a:rPr lang="en-US" sz="2400" dirty="0">
                <a:solidFill>
                  <a:srgbClr val="008000"/>
                </a:solidFill>
                <a:latin typeface="+mn-lt"/>
              </a:rPr>
              <a:t>07,BCE</a:t>
            </a:r>
            <a:r>
              <a:rPr lang="en-US" sz="2400" baseline="30000" dirty="0">
                <a:solidFill>
                  <a:srgbClr val="008000"/>
                </a:solidFill>
                <a:latin typeface="+mn-lt"/>
              </a:rPr>
              <a:t>+</a:t>
            </a:r>
            <a:r>
              <a:rPr lang="en-US" sz="2400" dirty="0">
                <a:solidFill>
                  <a:srgbClr val="008000"/>
                </a:solidFill>
                <a:latin typeface="+mn-lt"/>
              </a:rPr>
              <a:t>08,</a:t>
            </a:r>
            <a:r>
              <a:rPr lang="en-US" sz="2400" dirty="0" smtClean="0">
                <a:solidFill>
                  <a:srgbClr val="008000"/>
                </a:solidFill>
                <a:latin typeface="+mn-lt"/>
              </a:rPr>
              <a:t>…]</a:t>
            </a:r>
          </a:p>
          <a:p>
            <a:pPr lvl="1"/>
            <a:r>
              <a:rPr lang="en-US" dirty="0" smtClean="0">
                <a:latin typeface="+mn-lt"/>
              </a:rPr>
              <a:t>Cannot handle money in auctions, poker, etc.</a:t>
            </a:r>
          </a:p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Malicious MPC </a:t>
            </a:r>
            <a:r>
              <a:rPr lang="en-US" sz="2400" dirty="0" smtClean="0">
                <a:solidFill>
                  <a:srgbClr val="008000"/>
                </a:solidFill>
                <a:latin typeface="+mn-lt"/>
              </a:rPr>
              <a:t>[GMW87,Pin03,MF06,LP07,…]</a:t>
            </a:r>
          </a:p>
          <a:p>
            <a:pPr lvl="1"/>
            <a:r>
              <a:rPr lang="en-US" dirty="0" smtClean="0">
                <a:latin typeface="+mn-lt"/>
              </a:rPr>
              <a:t>Tremendous progress but still huge overhead </a:t>
            </a:r>
          </a:p>
        </p:txBody>
      </p:sp>
    </p:spTree>
    <p:extLst>
      <p:ext uri="{BB962C8B-B14F-4D97-AF65-F5344CB8AC3E}">
        <p14:creationId xmlns:p14="http://schemas.microsoft.com/office/powerpoint/2010/main" val="1201884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27"/>
          <p:cNvSpPr>
            <a:spLocks/>
          </p:cNvSpPr>
          <p:nvPr/>
        </p:nvSpPr>
        <p:spPr bwMode="auto">
          <a:xfrm>
            <a:off x="0" y="-228600"/>
            <a:ext cx="91440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822325" rtl="0"/>
            <a:r>
              <a:rPr lang="en-US" sz="5000" b="0" dirty="0" smtClean="0">
                <a:solidFill>
                  <a:srgbClr val="0000FF"/>
                </a:solidFill>
                <a:latin typeface="+mj-lt"/>
                <a:sym typeface="Chalkboard" charset="0"/>
              </a:rPr>
              <a:t>Penalty Model</a:t>
            </a:r>
            <a:endParaRPr lang="en-US" sz="5000" b="0" dirty="0">
              <a:solidFill>
                <a:srgbClr val="0000FF"/>
              </a:solidFill>
              <a:latin typeface="+mj-lt"/>
              <a:sym typeface="Chalkboard" charset="0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228600" y="1041976"/>
            <a:ext cx="9144000" cy="490162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+mn-lt"/>
              </a:rPr>
              <a:t>Deviating party pays monetary penalty to honest party</a:t>
            </a:r>
          </a:p>
          <a:p>
            <a:pPr lvl="1"/>
            <a:endParaRPr lang="en-US" dirty="0" smtClean="0">
              <a:latin typeface="+mn-lt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11599"/>
            <a:ext cx="1075297" cy="1091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http://abovethelaw.com/uploads/2012/05/mean-bo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072" y="1527629"/>
            <a:ext cx="803928" cy="1215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Line 23"/>
          <p:cNvSpPr>
            <a:spLocks noChangeShapeType="1"/>
          </p:cNvSpPr>
          <p:nvPr/>
        </p:nvSpPr>
        <p:spPr bwMode="auto">
          <a:xfrm flipH="1">
            <a:off x="4160669" y="2035450"/>
            <a:ext cx="1148722" cy="2399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24"/>
          <p:cNvSpPr>
            <a:spLocks noChangeShapeType="1"/>
          </p:cNvSpPr>
          <p:nvPr/>
        </p:nvSpPr>
        <p:spPr bwMode="auto">
          <a:xfrm>
            <a:off x="4160669" y="1819526"/>
            <a:ext cx="118154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23"/>
          <p:cNvSpPr>
            <a:spLocks noChangeShapeType="1"/>
          </p:cNvSpPr>
          <p:nvPr/>
        </p:nvSpPr>
        <p:spPr bwMode="auto">
          <a:xfrm flipH="1">
            <a:off x="4160669" y="2467297"/>
            <a:ext cx="1148722" cy="2399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4"/>
          <p:cNvSpPr>
            <a:spLocks noChangeShapeType="1"/>
          </p:cNvSpPr>
          <p:nvPr/>
        </p:nvSpPr>
        <p:spPr bwMode="auto">
          <a:xfrm>
            <a:off x="4160669" y="2251373"/>
            <a:ext cx="118154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1243" y="1752600"/>
            <a:ext cx="850557" cy="83921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4643" y="1752600"/>
            <a:ext cx="850557" cy="839216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1524000" y="2819400"/>
            <a:ext cx="5867400" cy="1139371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/>
              <a:buChar char="•"/>
            </a:pPr>
            <a:r>
              <a:rPr lang="en-US" sz="2400" b="1" dirty="0" smtClean="0">
                <a:solidFill>
                  <a:srgbClr val="000000"/>
                </a:solidFill>
              </a:rPr>
              <a:t>Bad guys lose money if they deviate 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 smtClean="0">
                <a:solidFill>
                  <a:srgbClr val="000000"/>
                </a:solidFill>
              </a:rPr>
              <a:t>Honest parties never lose money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219200" y="636885"/>
            <a:ext cx="6463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[ASW00,MS01,</a:t>
            </a:r>
            <a:r>
              <a:rPr lang="en-US" sz="2400" dirty="0">
                <a:solidFill>
                  <a:srgbClr val="008000"/>
                </a:solidFill>
              </a:rPr>
              <a:t>CLM07,Lin08,KL10</a:t>
            </a:r>
            <a:r>
              <a:rPr lang="en-US" sz="2400" dirty="0" smtClean="0">
                <a:solidFill>
                  <a:srgbClr val="008000"/>
                </a:solidFill>
              </a:rPr>
              <a:t>,ADMM14a,…]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152400" y="4267200"/>
            <a:ext cx="3276600" cy="2286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+mn-lt"/>
              </a:rPr>
              <a:t>Fairness</a:t>
            </a:r>
          </a:p>
          <a:p>
            <a:r>
              <a:rPr lang="en-US" sz="2400" dirty="0" smtClean="0">
                <a:latin typeface="+mn-lt"/>
              </a:rPr>
              <a:t>Resource usage</a:t>
            </a:r>
          </a:p>
          <a:p>
            <a:r>
              <a:rPr lang="en-US" sz="2400" dirty="0" smtClean="0">
                <a:latin typeface="+mn-lt"/>
              </a:rPr>
              <a:t>Protocol completion</a:t>
            </a:r>
          </a:p>
          <a:p>
            <a:r>
              <a:rPr lang="en-US" sz="2400" dirty="0" smtClean="0">
                <a:latin typeface="+mn-lt"/>
              </a:rPr>
              <a:t>Cash distribution</a:t>
            </a:r>
          </a:p>
          <a:p>
            <a:r>
              <a:rPr lang="en-US" sz="2400" dirty="0" smtClean="0">
                <a:latin typeface="+mn-lt"/>
              </a:rPr>
              <a:t>Malicious 2PC</a:t>
            </a: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3810000" y="4191000"/>
            <a:ext cx="5181600" cy="25908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+mn-lt"/>
              </a:rPr>
              <a:t>Applications</a:t>
            </a:r>
          </a:p>
          <a:p>
            <a:pPr lvl="1"/>
            <a:r>
              <a:rPr lang="en-US" sz="2000" dirty="0" smtClean="0">
                <a:latin typeface="+mn-lt"/>
              </a:rPr>
              <a:t>Fair lottery, poker, auctions, markets</a:t>
            </a:r>
          </a:p>
          <a:p>
            <a:r>
              <a:rPr lang="en-US" sz="2400" dirty="0" smtClean="0">
                <a:latin typeface="+mn-lt"/>
              </a:rPr>
              <a:t>View as “complex” contracts</a:t>
            </a:r>
          </a:p>
          <a:p>
            <a:pPr lvl="1"/>
            <a:r>
              <a:rPr lang="en-US" sz="2000" dirty="0" smtClean="0">
                <a:latin typeface="+mn-lt"/>
              </a:rPr>
              <a:t>With privacy/security</a:t>
            </a:r>
          </a:p>
          <a:p>
            <a:r>
              <a:rPr lang="en-US" sz="2400" dirty="0" smtClean="0">
                <a:latin typeface="+mn-lt"/>
              </a:rPr>
              <a:t>Build from “simple” contracts</a:t>
            </a:r>
          </a:p>
          <a:p>
            <a:pPr lvl="1"/>
            <a:r>
              <a:rPr lang="en-US" sz="2000" dirty="0" smtClean="0">
                <a:latin typeface="+mn-lt"/>
              </a:rPr>
              <a:t>Stateless; involves only 2 parties</a:t>
            </a:r>
          </a:p>
        </p:txBody>
      </p:sp>
    </p:spTree>
    <p:extLst>
      <p:ext uri="{BB962C8B-B14F-4D97-AF65-F5344CB8AC3E}">
        <p14:creationId xmlns:p14="http://schemas.microsoft.com/office/powerpoint/2010/main" val="45577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59264E-7 4.02501E-6 L -0.53643 0.00555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22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27"/>
          <p:cNvSpPr>
            <a:spLocks/>
          </p:cNvSpPr>
          <p:nvPr/>
        </p:nvSpPr>
        <p:spPr bwMode="auto">
          <a:xfrm>
            <a:off x="0" y="-228600"/>
            <a:ext cx="91440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822325"/>
            <a:r>
              <a:rPr lang="en-US" sz="5000" dirty="0" smtClean="0">
                <a:solidFill>
                  <a:srgbClr val="0000FF"/>
                </a:solidFill>
                <a:latin typeface="+mj-lt"/>
                <a:sym typeface="Chalkboard" charset="0"/>
              </a:rPr>
              <a:t>Claim-or-Refund Functionality</a:t>
            </a:r>
            <a:endParaRPr lang="en-US" sz="3600" b="0" dirty="0">
              <a:solidFill>
                <a:srgbClr val="0000FF"/>
              </a:solidFill>
              <a:latin typeface="+mj-lt"/>
              <a:sym typeface="Chalkboard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81000" y="1143000"/>
            <a:ext cx="8382000" cy="5562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+mn-lt"/>
              </a:rPr>
              <a:t>Accepts from “sender” S</a:t>
            </a:r>
          </a:p>
          <a:p>
            <a:pPr lvl="1"/>
            <a:r>
              <a:rPr lang="en-US" dirty="0" smtClean="0">
                <a:latin typeface="+mn-lt"/>
              </a:rPr>
              <a:t>Deposit: </a:t>
            </a:r>
            <a:r>
              <a:rPr lang="en-US" dirty="0" smtClean="0">
                <a:latin typeface="+mn-lt"/>
                <a:cs typeface="Comic Sans MS"/>
              </a:rPr>
              <a:t>coins</a:t>
            </a:r>
            <a:r>
              <a:rPr lang="en-US" dirty="0" smtClean="0">
                <a:latin typeface="+mn-lt"/>
              </a:rPr>
              <a:t>(</a:t>
            </a:r>
            <a:r>
              <a:rPr lang="en-US" i="1" dirty="0" smtClean="0">
                <a:latin typeface="+mn-lt"/>
              </a:rPr>
              <a:t>x</a:t>
            </a:r>
            <a:r>
              <a:rPr lang="en-US" dirty="0" smtClean="0">
                <a:latin typeface="+mn-lt"/>
              </a:rPr>
              <a:t>)</a:t>
            </a:r>
          </a:p>
          <a:p>
            <a:pPr lvl="1"/>
            <a:r>
              <a:rPr lang="en-US" dirty="0" smtClean="0">
                <a:latin typeface="+mn-lt"/>
              </a:rPr>
              <a:t>Time bound: </a:t>
            </a:r>
            <a:r>
              <a:rPr lang="en-US" i="1" dirty="0">
                <a:sym typeface="Symbol"/>
              </a:rPr>
              <a:t></a:t>
            </a:r>
            <a:r>
              <a:rPr lang="en-US" dirty="0"/>
              <a:t> </a:t>
            </a:r>
            <a:endParaRPr lang="en-US" dirty="0" smtClean="0">
              <a:latin typeface="+mn-lt"/>
            </a:endParaRPr>
          </a:p>
          <a:p>
            <a:pPr lvl="1"/>
            <a:r>
              <a:rPr lang="en-US" dirty="0" smtClean="0">
                <a:latin typeface="+mn-lt"/>
              </a:rPr>
              <a:t>Circuit: </a:t>
            </a:r>
            <a:r>
              <a:rPr lang="en-US" i="1" dirty="0">
                <a:sym typeface="Symbol"/>
              </a:rPr>
              <a:t></a:t>
            </a:r>
            <a:r>
              <a:rPr lang="en-US" dirty="0"/>
              <a:t> </a:t>
            </a:r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Designated “receiver” R can claim this deposit </a:t>
            </a:r>
          </a:p>
          <a:p>
            <a:pPr lvl="1"/>
            <a:r>
              <a:rPr lang="en-US" dirty="0" smtClean="0">
                <a:latin typeface="+mn-lt"/>
              </a:rPr>
              <a:t>Produce witness </a:t>
            </a:r>
            <a:r>
              <a:rPr lang="en-US" i="1" dirty="0" smtClean="0">
                <a:latin typeface="+mn-lt"/>
              </a:rPr>
              <a:t>T </a:t>
            </a:r>
            <a:r>
              <a:rPr lang="en-US" dirty="0" smtClean="0">
                <a:latin typeface="+mn-lt"/>
              </a:rPr>
              <a:t>that satisfies </a:t>
            </a:r>
            <a:r>
              <a:rPr lang="en-US" i="1" dirty="0">
                <a:sym typeface="Symbol"/>
              </a:rPr>
              <a:t></a:t>
            </a:r>
            <a:r>
              <a:rPr lang="en-US" dirty="0" smtClean="0">
                <a:latin typeface="+mn-lt"/>
              </a:rPr>
              <a:t> </a:t>
            </a:r>
          </a:p>
          <a:p>
            <a:pPr lvl="1"/>
            <a:r>
              <a:rPr lang="en-US" dirty="0" smtClean="0">
                <a:latin typeface="+mn-lt"/>
              </a:rPr>
              <a:t>Within time </a:t>
            </a:r>
            <a:r>
              <a:rPr lang="en-US" i="1" dirty="0">
                <a:sym typeface="Symbol"/>
              </a:rPr>
              <a:t></a:t>
            </a:r>
            <a:r>
              <a:rPr lang="en-US" dirty="0"/>
              <a:t> </a:t>
            </a:r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If claimed, then witness revealed to ALL parties</a:t>
            </a:r>
            <a:endParaRPr lang="en-US" dirty="0">
              <a:latin typeface="+mn-lt"/>
            </a:endParaRPr>
          </a:p>
          <a:p>
            <a:r>
              <a:rPr lang="en-US" dirty="0" smtClean="0">
                <a:latin typeface="+mn-lt"/>
              </a:rPr>
              <a:t>Else coins(</a:t>
            </a:r>
            <a:r>
              <a:rPr lang="en-US" i="1" dirty="0" smtClean="0">
                <a:latin typeface="+mn-lt"/>
              </a:rPr>
              <a:t>x</a:t>
            </a:r>
            <a:r>
              <a:rPr lang="en-US" dirty="0" smtClean="0">
                <a:latin typeface="+mn-lt"/>
              </a:rPr>
              <a:t>) returned to 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800600" y="1066801"/>
            <a:ext cx="3756715" cy="2057400"/>
            <a:chOff x="4928555" y="990600"/>
            <a:chExt cx="3628760" cy="277580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77000" y="990600"/>
              <a:ext cx="1097280" cy="1219200"/>
            </a:xfrm>
            <a:prstGeom prst="rect">
              <a:avLst/>
            </a:prstGeom>
            <a:ln w="28575" cmpd="sng">
              <a:solidFill>
                <a:srgbClr val="FF0000"/>
              </a:solidFill>
              <a:prstDash val="sysDash"/>
            </a:ln>
          </p:spPr>
        </p:pic>
        <p:sp>
          <p:nvSpPr>
            <p:cNvPr id="7" name="Line 24"/>
            <p:cNvSpPr>
              <a:spLocks noChangeShapeType="1"/>
            </p:cNvSpPr>
            <p:nvPr/>
          </p:nvSpPr>
          <p:spPr bwMode="auto">
            <a:xfrm flipV="1">
              <a:off x="5562600" y="2057400"/>
              <a:ext cx="7620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29200" y="1600200"/>
              <a:ext cx="850557" cy="839216"/>
            </a:xfrm>
            <a:prstGeom prst="rect">
              <a:avLst/>
            </a:prstGeom>
          </p:spPr>
        </p:pic>
        <p:sp>
          <p:nvSpPr>
            <p:cNvPr id="10" name="Line 24"/>
            <p:cNvSpPr>
              <a:spLocks noChangeShapeType="1"/>
            </p:cNvSpPr>
            <p:nvPr/>
          </p:nvSpPr>
          <p:spPr bwMode="auto">
            <a:xfrm flipH="1" flipV="1">
              <a:off x="7696200" y="2286000"/>
              <a:ext cx="3810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848600" y="1981200"/>
              <a:ext cx="48188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/>
                <a:t>T</a:t>
              </a:r>
              <a:endParaRPr lang="en-US" sz="2800" i="1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690080" y="2286000"/>
              <a:ext cx="8631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 </a:t>
              </a:r>
              <a:r>
                <a:rPr lang="en-US" sz="2800" i="1" dirty="0" smtClean="0">
                  <a:sym typeface="Symbol"/>
                </a:rPr>
                <a:t>,  </a:t>
              </a:r>
              <a:endParaRPr lang="en-US" sz="2800" dirty="0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28555" y="2438400"/>
              <a:ext cx="557845" cy="132800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001000" y="2362200"/>
              <a:ext cx="556315" cy="1346869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7606927" y="833735"/>
            <a:ext cx="622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F</a:t>
            </a:r>
            <a:r>
              <a:rPr lang="en-US" sz="2400" baseline="-25000" dirty="0" smtClean="0"/>
              <a:t>CR</a:t>
            </a:r>
            <a:endParaRPr lang="en-US" sz="2400" baseline="-25000" dirty="0"/>
          </a:p>
        </p:txBody>
      </p:sp>
      <p:sp>
        <p:nvSpPr>
          <p:cNvPr id="16" name="Rounded Rectangle 15"/>
          <p:cNvSpPr/>
          <p:nvPr/>
        </p:nvSpPr>
        <p:spPr>
          <a:xfrm>
            <a:off x="76200" y="5410200"/>
            <a:ext cx="4419600" cy="129540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0000"/>
                </a:solidFill>
              </a:rPr>
              <a:t>Efficient realization via </a:t>
            </a:r>
            <a:r>
              <a:rPr lang="en-US" sz="2400" dirty="0" err="1" smtClean="0">
                <a:solidFill>
                  <a:srgbClr val="000000"/>
                </a:solidFill>
              </a:rPr>
              <a:t>Bitcoin</a:t>
            </a:r>
            <a:endParaRPr lang="en-US" sz="2400" dirty="0" smtClean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err="1" smtClean="0">
                <a:solidFill>
                  <a:srgbClr val="000000"/>
                </a:solidFill>
              </a:rPr>
              <a:t>Bitcoin</a:t>
            </a:r>
            <a:r>
              <a:rPr lang="en-US" sz="2400" dirty="0" smtClean="0">
                <a:solidFill>
                  <a:srgbClr val="000000"/>
                </a:solidFill>
              </a:rPr>
              <a:t> scripts &amp; </a:t>
            </a:r>
            <a:r>
              <a:rPr lang="en-US" sz="2400" dirty="0" err="1" smtClean="0">
                <a:solidFill>
                  <a:srgbClr val="000000"/>
                </a:solidFill>
              </a:rPr>
              <a:t>timelocks</a:t>
            </a:r>
            <a:endParaRPr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648200" y="5410200"/>
            <a:ext cx="4419600" cy="1295400"/>
          </a:xfrm>
          <a:prstGeom prst="roundRect">
            <a:avLst/>
          </a:prstGeom>
          <a:solidFill>
            <a:srgbClr val="8FFF2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1905"/>
                <a:solidFill>
                  <a:schemeClr val="tx1"/>
                </a:solidFill>
              </a:rPr>
              <a:t>Allows realization in &amp; across different models</a:t>
            </a:r>
            <a:endParaRPr lang="en-US" sz="2800" dirty="0" smtClean="0">
              <a:ln w="1905"/>
              <a:solidFill>
                <a:schemeClr val="tx1"/>
              </a:solidFill>
              <a:sym typeface="Symbo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621268"/>
            <a:ext cx="53568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Implicit in [Max11,BBSU12,BB14]</a:t>
            </a:r>
            <a:endParaRPr lang="en-US" sz="28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348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27"/>
          <p:cNvSpPr>
            <a:spLocks/>
          </p:cNvSpPr>
          <p:nvPr/>
        </p:nvSpPr>
        <p:spPr bwMode="auto">
          <a:xfrm>
            <a:off x="0" y="4762"/>
            <a:ext cx="91440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822325"/>
            <a:r>
              <a:rPr lang="en-US" sz="5000" dirty="0" smtClean="0">
                <a:solidFill>
                  <a:srgbClr val="0000FF"/>
                </a:solidFill>
                <a:latin typeface="+mj-lt"/>
                <a:sym typeface="Chalkboard" charset="0"/>
              </a:rPr>
              <a:t>Efficiency Metrics</a:t>
            </a:r>
            <a:endParaRPr lang="en-US" sz="3600" b="0" dirty="0">
              <a:solidFill>
                <a:srgbClr val="0000FF"/>
              </a:solidFill>
              <a:latin typeface="+mj-lt"/>
              <a:sym typeface="Chalkboard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04800" y="1219200"/>
            <a:ext cx="8305800" cy="4953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Computation/communication/round complexity</a:t>
            </a:r>
          </a:p>
          <a:p>
            <a:pPr lvl="1"/>
            <a:r>
              <a:rPr lang="en-US" dirty="0" smtClean="0">
                <a:latin typeface="+mn-lt"/>
              </a:rPr>
              <a:t>Varies depending on application</a:t>
            </a:r>
            <a:endParaRPr lang="en-US" dirty="0">
              <a:latin typeface="+mn-lt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Validation complexity</a:t>
            </a:r>
          </a:p>
          <a:p>
            <a:pPr lvl="1"/>
            <a:r>
              <a:rPr lang="en-US" dirty="0" smtClean="0">
                <a:latin typeface="+mn-lt"/>
              </a:rPr>
              <a:t>Complexity of scripts (complexity of </a:t>
            </a:r>
            <a:r>
              <a:rPr lang="en-US" i="1" dirty="0" smtClean="0">
                <a:sym typeface="Symbol"/>
              </a:rPr>
              <a:t></a:t>
            </a:r>
            <a:r>
              <a:rPr lang="en-US" dirty="0" smtClean="0">
                <a:sym typeface="Symbol"/>
              </a:rPr>
              <a:t>)</a:t>
            </a:r>
            <a:endParaRPr lang="en-US" dirty="0" smtClean="0">
              <a:latin typeface="+mn-lt"/>
            </a:endParaRPr>
          </a:p>
          <a:p>
            <a:pPr lvl="1"/>
            <a:r>
              <a:rPr lang="en-US" dirty="0" smtClean="0">
                <a:latin typeface="+mn-lt"/>
              </a:rPr>
              <a:t>Reduced load on the </a:t>
            </a:r>
            <a:r>
              <a:rPr lang="en-US" dirty="0" err="1" smtClean="0">
                <a:latin typeface="+mn-lt"/>
              </a:rPr>
              <a:t>Bitcoin</a:t>
            </a:r>
            <a:r>
              <a:rPr lang="en-US" dirty="0" smtClean="0">
                <a:latin typeface="+mn-lt"/>
              </a:rPr>
              <a:t> network</a:t>
            </a:r>
          </a:p>
          <a:p>
            <a:pPr lvl="1"/>
            <a:r>
              <a:rPr lang="en-US" dirty="0" smtClean="0">
                <a:latin typeface="+mn-lt"/>
              </a:rPr>
              <a:t>Faster validation</a:t>
            </a:r>
          </a:p>
          <a:p>
            <a:pPr lvl="1"/>
            <a:r>
              <a:rPr lang="en-US" dirty="0" smtClean="0">
                <a:latin typeface="+mn-lt"/>
              </a:rPr>
              <a:t>Transaction fee proportional to validation complexity</a:t>
            </a:r>
            <a:endParaRPr lang="en-US" dirty="0">
              <a:latin typeface="+mn-lt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Optimistic complexity</a:t>
            </a:r>
          </a:p>
          <a:p>
            <a:pPr lvl="1"/>
            <a:r>
              <a:rPr lang="en-US" dirty="0" smtClean="0">
                <a:latin typeface="+mn-lt"/>
              </a:rPr>
              <a:t>Typically expect parties to behave honestly</a:t>
            </a:r>
          </a:p>
          <a:p>
            <a:pPr lvl="1"/>
            <a:r>
              <a:rPr lang="en-US" dirty="0" smtClean="0">
                <a:latin typeface="+mn-lt"/>
              </a:rPr>
              <a:t>Optimize for this; not for worst case</a:t>
            </a:r>
          </a:p>
        </p:txBody>
      </p:sp>
    </p:spTree>
    <p:extLst>
      <p:ext uri="{BB962C8B-B14F-4D97-AF65-F5344CB8AC3E}">
        <p14:creationId xmlns:p14="http://schemas.microsoft.com/office/powerpoint/2010/main" val="1265602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27"/>
          <p:cNvSpPr>
            <a:spLocks/>
          </p:cNvSpPr>
          <p:nvPr/>
        </p:nvSpPr>
        <p:spPr bwMode="auto">
          <a:xfrm>
            <a:off x="76200" y="80962"/>
            <a:ext cx="91440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822325"/>
            <a:r>
              <a:rPr lang="en-US" sz="5000" dirty="0" smtClean="0">
                <a:solidFill>
                  <a:srgbClr val="0000FF"/>
                </a:solidFill>
                <a:latin typeface="+mj-lt"/>
                <a:sym typeface="Chalkboard" charset="0"/>
              </a:rPr>
              <a:t>Practical Issues</a:t>
            </a:r>
            <a:endParaRPr lang="en-US" sz="3600" b="0" dirty="0">
              <a:solidFill>
                <a:srgbClr val="0000FF"/>
              </a:solidFill>
              <a:latin typeface="+mj-lt"/>
              <a:sym typeface="Chalkboard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219200"/>
            <a:ext cx="8305800" cy="5181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+mn-lt"/>
              </a:rPr>
              <a:t>Attacks on </a:t>
            </a:r>
            <a:r>
              <a:rPr lang="en-US" dirty="0" err="1" smtClean="0">
                <a:latin typeface="+mn-lt"/>
              </a:rPr>
              <a:t>Bitcoin</a:t>
            </a:r>
            <a:r>
              <a:rPr lang="en-US" dirty="0" smtClean="0">
                <a:latin typeface="+mn-lt"/>
              </a:rPr>
              <a:t> (e.g., 51%) break our schemes</a:t>
            </a:r>
          </a:p>
          <a:p>
            <a:r>
              <a:rPr lang="en-US" dirty="0" smtClean="0">
                <a:latin typeface="+mn-lt"/>
              </a:rPr>
              <a:t>Good communication network</a:t>
            </a:r>
          </a:p>
          <a:p>
            <a:pPr lvl="1"/>
            <a:r>
              <a:rPr lang="en-US" dirty="0" smtClean="0">
                <a:latin typeface="+mn-lt"/>
              </a:rPr>
              <a:t>No </a:t>
            </a:r>
            <a:r>
              <a:rPr lang="en-US" dirty="0" err="1" smtClean="0">
                <a:latin typeface="+mn-lt"/>
              </a:rPr>
              <a:t>DoS</a:t>
            </a:r>
            <a:r>
              <a:rPr lang="en-US" dirty="0" smtClean="0">
                <a:latin typeface="+mn-lt"/>
              </a:rPr>
              <a:t>, etc. </a:t>
            </a:r>
            <a:endParaRPr lang="en-US" dirty="0">
              <a:latin typeface="+mn-lt"/>
            </a:endParaRPr>
          </a:p>
          <a:p>
            <a:r>
              <a:rPr lang="en-US" dirty="0" smtClean="0">
                <a:latin typeface="+mn-lt"/>
              </a:rPr>
              <a:t>Extended script support</a:t>
            </a:r>
          </a:p>
          <a:p>
            <a:pPr lvl="1"/>
            <a:r>
              <a:rPr lang="en-US" dirty="0" smtClean="0">
                <a:latin typeface="+mn-lt"/>
              </a:rPr>
              <a:t>Currently many </a:t>
            </a:r>
            <a:r>
              <a:rPr lang="en-US" dirty="0" err="1" smtClean="0">
                <a:latin typeface="+mn-lt"/>
              </a:rPr>
              <a:t>opcodes</a:t>
            </a:r>
            <a:r>
              <a:rPr lang="en-US" dirty="0" smtClean="0">
                <a:latin typeface="+mn-lt"/>
              </a:rPr>
              <a:t> blacklisted</a:t>
            </a:r>
          </a:p>
          <a:p>
            <a:pPr lvl="1"/>
            <a:r>
              <a:rPr lang="en-US" dirty="0" err="1" smtClean="0">
                <a:latin typeface="+mn-lt"/>
              </a:rPr>
              <a:t>Altcoins</a:t>
            </a:r>
            <a:r>
              <a:rPr lang="en-US" dirty="0" smtClean="0">
                <a:latin typeface="+mn-lt"/>
              </a:rPr>
              <a:t> with Turing-complete scripts (</a:t>
            </a:r>
            <a:r>
              <a:rPr lang="en-US" dirty="0" err="1" smtClean="0">
                <a:latin typeface="+mn-lt"/>
              </a:rPr>
              <a:t>Ethereum</a:t>
            </a:r>
            <a:r>
              <a:rPr lang="en-US" dirty="0" smtClean="0">
                <a:latin typeface="+mn-lt"/>
              </a:rPr>
              <a:t>)</a:t>
            </a:r>
          </a:p>
          <a:p>
            <a:pPr lvl="1"/>
            <a:r>
              <a:rPr lang="en-US" dirty="0" smtClean="0">
                <a:latin typeface="+mn-lt"/>
              </a:rPr>
              <a:t>Support with increased transaction fees</a:t>
            </a:r>
          </a:p>
          <a:p>
            <a:r>
              <a:rPr lang="en-US" dirty="0">
                <a:latin typeface="+mn-lt"/>
              </a:rPr>
              <a:t>H</a:t>
            </a:r>
            <a:r>
              <a:rPr lang="en-US" dirty="0" smtClean="0">
                <a:latin typeface="+mn-lt"/>
              </a:rPr>
              <a:t>eavy crypto</a:t>
            </a:r>
          </a:p>
          <a:p>
            <a:pPr lvl="1"/>
            <a:r>
              <a:rPr lang="en-US" dirty="0" smtClean="0">
                <a:latin typeface="+mn-lt"/>
              </a:rPr>
              <a:t>Garbled circuits, SNARKs, NIZKs, …</a:t>
            </a:r>
          </a:p>
          <a:p>
            <a:pPr lvl="1"/>
            <a:r>
              <a:rPr lang="en-US" dirty="0" smtClean="0">
                <a:latin typeface="+mn-lt"/>
              </a:rPr>
              <a:t>Efficiency expected to improve</a:t>
            </a:r>
          </a:p>
        </p:txBody>
      </p:sp>
    </p:spTree>
    <p:extLst>
      <p:ext uri="{BB962C8B-B14F-4D97-AF65-F5344CB8AC3E}">
        <p14:creationId xmlns:p14="http://schemas.microsoft.com/office/powerpoint/2010/main" val="373466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27"/>
          <p:cNvSpPr>
            <a:spLocks/>
          </p:cNvSpPr>
          <p:nvPr/>
        </p:nvSpPr>
        <p:spPr bwMode="auto">
          <a:xfrm>
            <a:off x="76200" y="80962"/>
            <a:ext cx="91440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822325"/>
            <a:r>
              <a:rPr lang="en-US" sz="5000" dirty="0" smtClean="0">
                <a:solidFill>
                  <a:srgbClr val="0000FF"/>
                </a:solidFill>
                <a:latin typeface="+mj-lt"/>
                <a:sym typeface="Chalkboard" charset="0"/>
              </a:rPr>
              <a:t>Talk Outline</a:t>
            </a:r>
            <a:endParaRPr lang="en-US" sz="3600" b="0" dirty="0">
              <a:solidFill>
                <a:srgbClr val="0000FF"/>
              </a:solidFill>
              <a:latin typeface="+mj-lt"/>
              <a:sym typeface="Chalkboard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066800" y="1828800"/>
            <a:ext cx="7010400" cy="3657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+mn-lt"/>
              </a:rPr>
              <a:t>Enhancements to secure computation</a:t>
            </a:r>
          </a:p>
          <a:p>
            <a:pPr lvl="1"/>
            <a:r>
              <a:rPr lang="en-US" dirty="0" smtClean="0">
                <a:latin typeface="+mn-lt"/>
              </a:rPr>
              <a:t>Fairness</a:t>
            </a:r>
          </a:p>
          <a:p>
            <a:pPr lvl="1"/>
            <a:r>
              <a:rPr lang="en-US" dirty="0" smtClean="0">
                <a:latin typeface="+mn-lt"/>
              </a:rPr>
              <a:t>Resource fairness</a:t>
            </a:r>
          </a:p>
          <a:p>
            <a:pPr lvl="1"/>
            <a:r>
              <a:rPr lang="en-US" dirty="0" smtClean="0">
                <a:latin typeface="+mn-lt"/>
              </a:rPr>
              <a:t>Protocol completion</a:t>
            </a:r>
          </a:p>
          <a:p>
            <a:pPr lvl="1"/>
            <a:r>
              <a:rPr lang="en-US" dirty="0" smtClean="0">
                <a:latin typeface="+mn-lt"/>
              </a:rPr>
              <a:t>Cash distribution</a:t>
            </a:r>
          </a:p>
          <a:p>
            <a:pPr lvl="1"/>
            <a:r>
              <a:rPr lang="en-US" dirty="0" smtClean="0">
                <a:latin typeface="+mn-lt"/>
              </a:rPr>
              <a:t>Malicious secure computation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97715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t-ex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9050" cmpd="sng">
          <a:solidFill>
            <a:srgbClr val="FF0000"/>
          </a:solidFill>
          <a:prstDash val="sysDot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400" b="1" dirty="0" smtClean="0">
            <a:ln w="1905"/>
            <a:solidFill>
              <a:srgbClr val="00009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ot-ext.thmx</Template>
  <TotalTime>96314</TotalTime>
  <Words>1691</Words>
  <Application>Microsoft Macintosh PowerPoint</Application>
  <PresentationFormat>On-screen Show (4:3)</PresentationFormat>
  <Paragraphs>272</Paragraphs>
  <Slides>19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ot-ext</vt:lpstr>
      <vt:lpstr>Clip</vt:lpstr>
      <vt:lpstr>How to Use Bitcoin to Enhance Secure Computation</vt:lpstr>
      <vt:lpstr>Secure Computation</vt:lpstr>
      <vt:lpstr>PowerPoint Presentation</vt:lpstr>
      <vt:lpstr>Issues with Traditional MPC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Broadcast &amp; Verifiable Secret Sharing: New Security Models &amp; Round Optimal Constructions</dc:title>
  <dc:creator>Ranjit</dc:creator>
  <cp:lastModifiedBy>Ranjit</cp:lastModifiedBy>
  <cp:revision>8268</cp:revision>
  <dcterms:created xsi:type="dcterms:W3CDTF">2011-05-10T01:52:59Z</dcterms:created>
  <dcterms:modified xsi:type="dcterms:W3CDTF">2015-06-15T18:26:52Z</dcterms:modified>
</cp:coreProperties>
</file>