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32" r:id="rId3"/>
    <p:sldId id="329" r:id="rId4"/>
    <p:sldId id="312" r:id="rId5"/>
    <p:sldId id="328" r:id="rId6"/>
    <p:sldId id="313" r:id="rId7"/>
    <p:sldId id="314" r:id="rId8"/>
    <p:sldId id="315" r:id="rId9"/>
    <p:sldId id="316" r:id="rId10"/>
    <p:sldId id="317" r:id="rId11"/>
    <p:sldId id="318" r:id="rId12"/>
    <p:sldId id="319" r:id="rId13"/>
    <p:sldId id="320" r:id="rId14"/>
    <p:sldId id="321" r:id="rId15"/>
    <p:sldId id="322" r:id="rId16"/>
    <p:sldId id="324" r:id="rId17"/>
    <p:sldId id="325" r:id="rId18"/>
    <p:sldId id="330" r:id="rId19"/>
    <p:sldId id="323" r:id="rId20"/>
    <p:sldId id="29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9B7"/>
    <a:srgbClr val="404040"/>
    <a:srgbClr val="E0D6F2"/>
    <a:srgbClr val="D9CDEF"/>
    <a:srgbClr val="8E6AD0"/>
    <a:srgbClr val="B9A2E2"/>
    <a:srgbClr val="9C7CD6"/>
    <a:srgbClr val="B3EDF3"/>
    <a:srgbClr val="74DDE8"/>
    <a:srgbClr val="22B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3" autoAdjust="0"/>
    <p:restoredTop sz="94533" autoAdjust="0"/>
  </p:normalViewPr>
  <p:slideViewPr>
    <p:cSldViewPr snapToGrid="0" snapToObjects="1">
      <p:cViewPr varScale="1">
        <p:scale>
          <a:sx n="106" d="100"/>
          <a:sy n="106" d="100"/>
        </p:scale>
        <p:origin x="-84" y="-210"/>
      </p:cViewPr>
      <p:guideLst>
        <p:guide orient="horz" pos="3744"/>
        <p:guide orient="horz" pos="795"/>
        <p:guide orient="horz" pos="1385"/>
        <p:guide orient="horz" pos="2570"/>
        <p:guide orient="horz" pos="3160"/>
        <p:guide orient="horz" pos="3458"/>
        <p:guide orient="horz" pos="205"/>
        <p:guide orient="horz" pos="2053"/>
        <p:guide pos="196"/>
        <p:guide pos="5567"/>
        <p:guide pos="2882"/>
      </p:guideLst>
    </p:cSldViewPr>
  </p:slideViewPr>
  <p:outlineViewPr>
    <p:cViewPr>
      <p:scale>
        <a:sx n="33" d="100"/>
        <a:sy n="33" d="100"/>
      </p:scale>
      <p:origin x="0" y="867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100" d="100"/>
          <a:sy n="100" d="100"/>
        </p:scale>
        <p:origin x="-35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6BD56D-74B2-4BB0-9215-43EF7EBFC01A}" type="datetimeFigureOut">
              <a:rPr lang="en-US"/>
              <a:pPr>
                <a:defRPr/>
              </a:pPr>
              <a:t>7/1/2015</a:t>
            </a:fld>
            <a:endParaRPr lang="en-US"/>
          </a:p>
        </p:txBody>
      </p:sp>
      <p:grpSp>
        <p:nvGrpSpPr>
          <p:cNvPr id="12292" name="Group 5"/>
          <p:cNvGrpSpPr>
            <a:grpSpLocks/>
          </p:cNvGrpSpPr>
          <p:nvPr/>
        </p:nvGrpSpPr>
        <p:grpSpPr bwMode="auto">
          <a:xfrm>
            <a:off x="311150" y="8534400"/>
            <a:ext cx="6234113" cy="304800"/>
            <a:chOff x="2811192" y="6484973"/>
            <a:chExt cx="6234106" cy="304046"/>
          </a:xfrm>
        </p:grpSpPr>
        <p:pic>
          <p:nvPicPr>
            <p:cNvPr id="12295"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12296" name="Straight Connector 7"/>
            <p:cNvCxnSpPr>
              <a:cxnSpLocks noChangeShapeType="1"/>
            </p:cNvCxnSpPr>
            <p:nvPr/>
          </p:nvCxnSpPr>
          <p:spPr bwMode="auto">
            <a:xfrm rot="10800000">
              <a:off x="2811192" y="6628605"/>
              <a:ext cx="4730543" cy="0"/>
            </a:xfrm>
            <a:prstGeom prst="line">
              <a:avLst/>
            </a:prstGeom>
            <a:noFill/>
            <a:ln w="34925" cap="rnd" algn="ctr">
              <a:solidFill>
                <a:schemeClr val="tx1"/>
              </a:solidFill>
              <a:prstDash val="sysDot"/>
              <a:round/>
              <a:headEnd/>
              <a:tailEnd/>
            </a:ln>
          </p:spPr>
        </p:cxnSp>
      </p:grpSp>
      <p:sp>
        <p:nvSpPr>
          <p:cNvPr id="9" name="Footer Placeholder 2"/>
          <p:cNvSpPr txBox="1">
            <a:spLocks/>
          </p:cNvSpPr>
          <p:nvPr/>
        </p:nvSpPr>
        <p:spPr>
          <a:xfrm>
            <a:off x="171450" y="8694738"/>
            <a:ext cx="482600"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fontAlgn="auto">
              <a:spcBef>
                <a:spcPts val="0"/>
              </a:spcBef>
              <a:spcAft>
                <a:spcPts val="0"/>
              </a:spcAft>
              <a:defRPr/>
            </a:pPr>
            <a:fld id="{94C720F9-9EE5-4DA6-8843-F09762E6F4C1}" type="slidenum">
              <a:rPr lang="en-US" sz="600" smtClean="0">
                <a:solidFill>
                  <a:schemeClr val="tx1">
                    <a:lumMod val="75000"/>
                    <a:lumOff val="25000"/>
                  </a:schemeClr>
                </a:solidFill>
              </a:rPr>
              <a:pPr fontAlgn="auto">
                <a:spcBef>
                  <a:spcPts val="0"/>
                </a:spcBef>
                <a:spcAft>
                  <a:spcPts val="0"/>
                </a:spcAft>
                <a:defRPr/>
              </a:pPr>
              <a:t>‹#›</a:t>
            </a:fld>
            <a:endParaRPr lang="en-US" sz="600" dirty="0">
              <a:solidFill>
                <a:schemeClr val="tx1">
                  <a:lumMod val="75000"/>
                  <a:lumOff val="25000"/>
                </a:schemeClr>
              </a:solidFill>
            </a:endParaRPr>
          </a:p>
        </p:txBody>
      </p:sp>
      <p:sp>
        <p:nvSpPr>
          <p:cNvPr id="10" name="Rectangle 7"/>
          <p:cNvSpPr>
            <a:spLocks noChangeArrowheads="1"/>
          </p:cNvSpPr>
          <p:nvPr/>
        </p:nvSpPr>
        <p:spPr bwMode="auto">
          <a:xfrm>
            <a:off x="311150" y="8797925"/>
            <a:ext cx="6235700" cy="228600"/>
          </a:xfrm>
          <a:prstGeom prst="rect">
            <a:avLst/>
          </a:prstGeom>
          <a:noFill/>
          <a:ln w="9525">
            <a:noFill/>
            <a:miter lim="800000"/>
            <a:headEnd/>
            <a:tailEnd/>
          </a:ln>
          <a:effectLst/>
        </p:spPr>
        <p:txBody>
          <a:bodyPr lIns="91428" tIns="45714" rIns="91428" bIns="45714" anchor="b"/>
          <a:lstStyle/>
          <a:p>
            <a:pPr algn="ctr" fontAlgn="auto">
              <a:spcBef>
                <a:spcPct val="50000"/>
              </a:spcBef>
              <a:spcAft>
                <a:spcPts val="0"/>
              </a:spcAft>
              <a:defRPr/>
            </a:pPr>
            <a:r>
              <a:rPr lang="en-US" sz="500" kern="0" dirty="0">
                <a:solidFill>
                  <a:schemeClr val="tx1">
                    <a:lumMod val="50000"/>
                    <a:lumOff val="50000"/>
                  </a:schemeClr>
                </a:solidFill>
                <a:latin typeface="+mn-lt"/>
              </a:rPr>
              <a:t>COPYRIGHT © 2011 ALCATEL-LUCENT.  ALL RIGHTS RESERVED. </a:t>
            </a:r>
            <a:br>
              <a:rPr lang="en-US" sz="500" kern="0" dirty="0">
                <a:solidFill>
                  <a:schemeClr val="tx1">
                    <a:lumMod val="50000"/>
                    <a:lumOff val="50000"/>
                  </a:schemeClr>
                </a:solidFill>
                <a:latin typeface="+mn-lt"/>
              </a:rPr>
            </a:br>
            <a:r>
              <a:rPr lang="en-US" sz="500" kern="0" dirty="0">
                <a:solidFill>
                  <a:srgbClr val="FF0000"/>
                </a:solidFill>
                <a:latin typeface="+mn-lt"/>
              </a:rPr>
              <a:t>ALCATEL-LUCENT — CONFIDENTIAL — SOLELY FOR AUTHORIZED PERSONS HAVING A NEED TO KNOW — PROPRIETARY — USE PURSUANT TO COMPANY INSTRUCTION</a:t>
            </a:r>
          </a:p>
        </p:txBody>
      </p:sp>
    </p:spTree>
    <p:extLst>
      <p:ext uri="{BB962C8B-B14F-4D97-AF65-F5344CB8AC3E}">
        <p14:creationId xmlns:p14="http://schemas.microsoft.com/office/powerpoint/2010/main" val="1760183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35B5ACE-CD7A-468A-B20D-AD7F1E25AF85}" type="datetimeFigureOut">
              <a:rPr lang="en-US"/>
              <a:pPr>
                <a:defRPr/>
              </a:pPr>
              <a:t>7/1/2015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38957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grpSp>
        <p:nvGrpSpPr>
          <p:cNvPr id="11270" name="Group 7"/>
          <p:cNvGrpSpPr>
            <a:grpSpLocks/>
          </p:cNvGrpSpPr>
          <p:nvPr/>
        </p:nvGrpSpPr>
        <p:grpSpPr bwMode="auto">
          <a:xfrm>
            <a:off x="311150" y="8534400"/>
            <a:ext cx="6234113" cy="304800"/>
            <a:chOff x="2811192" y="6484973"/>
            <a:chExt cx="6234106" cy="304046"/>
          </a:xfrm>
        </p:grpSpPr>
        <p:pic>
          <p:nvPicPr>
            <p:cNvPr id="11273"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11274" name="Straight Connector 9"/>
            <p:cNvCxnSpPr>
              <a:cxnSpLocks noChangeShapeType="1"/>
            </p:cNvCxnSpPr>
            <p:nvPr/>
          </p:nvCxnSpPr>
          <p:spPr bwMode="auto">
            <a:xfrm rot="10800000">
              <a:off x="2811192" y="6628605"/>
              <a:ext cx="4730543" cy="0"/>
            </a:xfrm>
            <a:prstGeom prst="line">
              <a:avLst/>
            </a:prstGeom>
            <a:noFill/>
            <a:ln w="34925" cap="rnd" algn="ctr">
              <a:solidFill>
                <a:schemeClr val="tx1"/>
              </a:solidFill>
              <a:prstDash val="sysDot"/>
              <a:round/>
              <a:headEnd/>
              <a:tailEnd/>
            </a:ln>
          </p:spPr>
        </p:cxnSp>
      </p:grpSp>
      <p:sp>
        <p:nvSpPr>
          <p:cNvPr id="11" name="Footer Placeholder 2"/>
          <p:cNvSpPr txBox="1">
            <a:spLocks/>
          </p:cNvSpPr>
          <p:nvPr/>
        </p:nvSpPr>
        <p:spPr>
          <a:xfrm>
            <a:off x="171450" y="8694738"/>
            <a:ext cx="482600"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fontAlgn="auto">
              <a:spcBef>
                <a:spcPts val="0"/>
              </a:spcBef>
              <a:spcAft>
                <a:spcPts val="0"/>
              </a:spcAft>
              <a:defRPr/>
            </a:pPr>
            <a:fld id="{2827D4F8-E359-47D5-9D99-9A93CF9EB2A0}" type="slidenum">
              <a:rPr lang="en-US" sz="600" smtClean="0">
                <a:solidFill>
                  <a:schemeClr val="tx1">
                    <a:lumMod val="75000"/>
                    <a:lumOff val="25000"/>
                  </a:schemeClr>
                </a:solidFill>
              </a:rPr>
              <a:pPr fontAlgn="auto">
                <a:spcBef>
                  <a:spcPts val="0"/>
                </a:spcBef>
                <a:spcAft>
                  <a:spcPts val="0"/>
                </a:spcAft>
                <a:defRPr/>
              </a:pPr>
              <a:t>‹#›</a:t>
            </a:fld>
            <a:endParaRPr lang="en-US" sz="600" dirty="0">
              <a:solidFill>
                <a:schemeClr val="tx1">
                  <a:lumMod val="75000"/>
                  <a:lumOff val="25000"/>
                </a:schemeClr>
              </a:solidFill>
            </a:endParaRPr>
          </a:p>
        </p:txBody>
      </p:sp>
      <p:sp>
        <p:nvSpPr>
          <p:cNvPr id="13" name="Rectangle 7"/>
          <p:cNvSpPr>
            <a:spLocks noChangeArrowheads="1"/>
          </p:cNvSpPr>
          <p:nvPr/>
        </p:nvSpPr>
        <p:spPr bwMode="auto">
          <a:xfrm>
            <a:off x="311150" y="8797925"/>
            <a:ext cx="6235700" cy="228600"/>
          </a:xfrm>
          <a:prstGeom prst="rect">
            <a:avLst/>
          </a:prstGeom>
          <a:noFill/>
          <a:ln w="9525">
            <a:noFill/>
            <a:miter lim="800000"/>
            <a:headEnd/>
            <a:tailEnd/>
          </a:ln>
          <a:effectLst/>
        </p:spPr>
        <p:txBody>
          <a:bodyPr lIns="91428" tIns="45714" rIns="91428" bIns="45714" anchor="b"/>
          <a:lstStyle/>
          <a:p>
            <a:pPr algn="ctr" fontAlgn="auto">
              <a:spcBef>
                <a:spcPct val="50000"/>
              </a:spcBef>
              <a:spcAft>
                <a:spcPts val="0"/>
              </a:spcAft>
              <a:defRPr/>
            </a:pPr>
            <a:r>
              <a:rPr lang="en-US" sz="500" kern="0" dirty="0">
                <a:solidFill>
                  <a:schemeClr val="tx1">
                    <a:lumMod val="50000"/>
                    <a:lumOff val="50000"/>
                  </a:schemeClr>
                </a:solidFill>
                <a:latin typeface="+mn-lt"/>
              </a:rPr>
              <a:t>COPYRIGHT © 2011 ALCATEL-LUCENT.  ALL RIGHTS RESERVED. </a:t>
            </a:r>
            <a:br>
              <a:rPr lang="en-US" sz="500" kern="0" dirty="0">
                <a:solidFill>
                  <a:schemeClr val="tx1">
                    <a:lumMod val="50000"/>
                    <a:lumOff val="50000"/>
                  </a:schemeClr>
                </a:solidFill>
                <a:latin typeface="+mn-lt"/>
              </a:rPr>
            </a:br>
            <a:r>
              <a:rPr lang="en-US" sz="500" kern="0" dirty="0">
                <a:solidFill>
                  <a:schemeClr val="tx1">
                    <a:lumMod val="50000"/>
                    <a:lumOff val="50000"/>
                  </a:schemeClr>
                </a:solidFill>
                <a:latin typeface="+mn-lt"/>
              </a:rPr>
              <a:t>ALCATEL-LUCENT — CONFIDENTIAL — SOLELY FOR AUTHORIZED PERSONS HAVING A NEED TO KNOW — PROPRIETARY — USE PURSUANT TO COMPANY INSTRUCTION</a:t>
            </a:r>
          </a:p>
        </p:txBody>
      </p:sp>
    </p:spTree>
    <p:extLst>
      <p:ext uri="{BB962C8B-B14F-4D97-AF65-F5344CB8AC3E}">
        <p14:creationId xmlns:p14="http://schemas.microsoft.com/office/powerpoint/2010/main" val="6299654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06AFC0F9-DC19-40E1-A9CE-26A584810E6E}" type="slidenum">
              <a:rPr lang="en-GB" sz="1000" b="0" smtClean="0">
                <a:latin typeface="FuturaA Bk BT" pitchFamily="34" charset="0"/>
              </a:rPr>
              <a:pPr/>
              <a:t>1</a:t>
            </a:fld>
            <a:endParaRPr lang="en-GB" sz="1000" b="0" smtClean="0">
              <a:latin typeface="FuturaA Bk BT" pitchFamily="34" charset="0"/>
            </a:endParaRPr>
          </a:p>
        </p:txBody>
      </p:sp>
      <p:sp>
        <p:nvSpPr>
          <p:cNvPr id="29699" name="Rectangle 2"/>
          <p:cNvSpPr>
            <a:spLocks noGrp="1" noRot="1" noChangeAspect="1" noChangeArrowheads="1" noTextEdit="1"/>
          </p:cNvSpPr>
          <p:nvPr>
            <p:ph type="sldImg"/>
          </p:nvPr>
        </p:nvSpPr>
        <p:spPr>
          <a:xfrm>
            <a:off x="1152525" y="682625"/>
            <a:ext cx="4552950" cy="3414713"/>
          </a:xfrm>
          <a:ln/>
        </p:spPr>
      </p:sp>
      <p:sp>
        <p:nvSpPr>
          <p:cNvPr id="29700" name="Rectangle 3"/>
          <p:cNvSpPr>
            <a:spLocks noGrp="1" noChangeArrowheads="1"/>
          </p:cNvSpPr>
          <p:nvPr>
            <p:ph type="body" idx="1"/>
          </p:nvPr>
        </p:nvSpPr>
        <p:spPr>
          <a:xfrm>
            <a:off x="903296" y="4182287"/>
            <a:ext cx="5051409" cy="4096009"/>
          </a:xfrm>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1AFE9FF5-C735-488B-AAB4-8B793FF161D8}" type="slidenum">
              <a:rPr lang="en-GB" sz="1000" b="0" smtClean="0">
                <a:latin typeface="FuturaA Bk BT" pitchFamily="34" charset="0"/>
              </a:rPr>
              <a:pPr/>
              <a:t>10</a:t>
            </a:fld>
            <a:endParaRPr lang="en-GB" sz="1000" b="0" smtClean="0">
              <a:latin typeface="FuturaA Bk BT" pitchFamily="34" charset="0"/>
            </a:endParaRPr>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E6ECA51-D00A-43A3-AAD3-589A5C6F8884}" type="slidenum">
              <a:rPr lang="en-GB" sz="1000" b="0" smtClean="0">
                <a:latin typeface="FuturaA Bk BT" pitchFamily="34" charset="0"/>
              </a:rPr>
              <a:pPr/>
              <a:t>11</a:t>
            </a:fld>
            <a:endParaRPr lang="en-GB" sz="1000" b="0" smtClean="0">
              <a:latin typeface="FuturaA Bk BT" pitchFamily="34"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E6ECA51-D00A-43A3-AAD3-589A5C6F8884}" type="slidenum">
              <a:rPr lang="en-GB" sz="1000" b="0" smtClean="0">
                <a:latin typeface="FuturaA Bk BT" pitchFamily="34" charset="0"/>
              </a:rPr>
              <a:pPr/>
              <a:t>12</a:t>
            </a:fld>
            <a:endParaRPr lang="en-GB" sz="1000" b="0" smtClean="0">
              <a:latin typeface="FuturaA Bk BT" pitchFamily="34"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E6ECA51-D00A-43A3-AAD3-589A5C6F8884}" type="slidenum">
              <a:rPr lang="en-GB" sz="1000" b="0" smtClean="0">
                <a:latin typeface="FuturaA Bk BT" pitchFamily="34" charset="0"/>
              </a:rPr>
              <a:pPr/>
              <a:t>13</a:t>
            </a:fld>
            <a:endParaRPr lang="en-GB" sz="1000" b="0" smtClean="0">
              <a:latin typeface="FuturaA Bk BT" pitchFamily="34"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E6ECA51-D00A-43A3-AAD3-589A5C6F8884}" type="slidenum">
              <a:rPr lang="en-GB" sz="1000" b="0" smtClean="0">
                <a:latin typeface="FuturaA Bk BT" pitchFamily="34" charset="0"/>
              </a:rPr>
              <a:pPr/>
              <a:t>14</a:t>
            </a:fld>
            <a:endParaRPr lang="en-GB" sz="1000" b="0" smtClean="0">
              <a:latin typeface="FuturaA Bk BT" pitchFamily="34"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E6ECA51-D00A-43A3-AAD3-589A5C6F8884}" type="slidenum">
              <a:rPr lang="en-GB" sz="1000" b="0" smtClean="0">
                <a:latin typeface="FuturaA Bk BT" pitchFamily="34" charset="0"/>
              </a:rPr>
              <a:pPr/>
              <a:t>15</a:t>
            </a:fld>
            <a:endParaRPr lang="en-GB" sz="1000" b="0" smtClean="0">
              <a:latin typeface="FuturaA Bk BT" pitchFamily="34"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D7E1ACAF-C7E0-4687-9369-51187AD585B8}" type="slidenum">
              <a:rPr lang="en-GB" sz="1000" b="0" smtClean="0">
                <a:latin typeface="FuturaA Bk BT" pitchFamily="34" charset="0"/>
              </a:rPr>
              <a:pPr/>
              <a:t>20</a:t>
            </a:fld>
            <a:endParaRPr lang="en-GB" sz="1000" b="0" smtClean="0">
              <a:latin typeface="FuturaA Bk BT" pitchFamily="34" charset="0"/>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8227833-B72E-40D4-8470-48719E1F7C08}" type="slidenum">
              <a:rPr lang="en-GB" sz="1000" b="0" smtClean="0">
                <a:latin typeface="FuturaA Bk BT" pitchFamily="34" charset="0"/>
              </a:rPr>
              <a:pPr/>
              <a:t>2</a:t>
            </a:fld>
            <a:endParaRPr lang="en-GB" sz="1000" b="0" smtClean="0">
              <a:latin typeface="FuturaA Bk BT" pitchFamily="34" charset="0"/>
            </a:endParaRP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83852" y="8684826"/>
            <a:ext cx="2972547" cy="457711"/>
          </a:xfrm>
          <a:prstGeom prst="rect">
            <a:avLst/>
          </a:prstGeom>
          <a:ln/>
        </p:spPr>
        <p:txBody>
          <a:bodyPr/>
          <a:lstStyle/>
          <a:p>
            <a:fld id="{983A0EC9-B5CD-46F9-BB60-08E2E60F4B0C}" type="slidenum">
              <a:rPr lang="en-US"/>
              <a:pPr/>
              <a:t>3</a:t>
            </a:fld>
            <a:endParaRPr lang="en-US"/>
          </a:p>
        </p:txBody>
      </p:sp>
      <p:sp>
        <p:nvSpPr>
          <p:cNvPr id="2114562" name="Rectangle 2"/>
          <p:cNvSpPr>
            <a:spLocks noGrp="1" noRot="1" noChangeAspect="1" noChangeArrowheads="1" noTextEdit="1"/>
          </p:cNvSpPr>
          <p:nvPr>
            <p:ph type="sldImg"/>
          </p:nvPr>
        </p:nvSpPr>
        <p:spPr>
          <a:xfrm>
            <a:off x="1143000" y="685800"/>
            <a:ext cx="4572000" cy="3429000"/>
          </a:xfrm>
          <a:ln/>
        </p:spPr>
      </p:sp>
      <p:sp>
        <p:nvSpPr>
          <p:cNvPr id="2114563" name="Rectangle 3"/>
          <p:cNvSpPr>
            <a:spLocks noGrp="1" noChangeArrowheads="1"/>
          </p:cNvSpPr>
          <p:nvPr>
            <p:ph type="body" idx="1"/>
          </p:nvPr>
        </p:nvSpPr>
        <p:spPr>
          <a:xfrm>
            <a:off x="914711" y="4344025"/>
            <a:ext cx="5028579" cy="4114489"/>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9pPr>
          </a:lstStyle>
          <a:p>
            <a:fld id="{4919EBB9-4AB2-4649-B362-1973B6A120DD}" type="slidenum">
              <a:rPr lang="en-GB" sz="1000" b="0" smtClean="0">
                <a:latin typeface="FuturaA Bk BT" pitchFamily="34" charset="0"/>
              </a:rPr>
              <a:pPr/>
              <a:t>4</a:t>
            </a:fld>
            <a:endParaRPr lang="en-GB" sz="1000" b="0" smtClean="0">
              <a:latin typeface="FuturaA Bk BT" pitchFamily="34" charset="0"/>
            </a:endParaRPr>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xfrm>
            <a:off x="3884240" y="8685068"/>
            <a:ext cx="2972360" cy="457489"/>
          </a:xfrm>
          <a:prstGeom prst="rect">
            <a:avLst/>
          </a:prstGeom>
          <a:noFill/>
          <a:extLst>
            <a:ext uri="{91240B29-F687-4F45-9708-019B960494DF}">
              <a14:hiddenLine xmlns:a14="http://schemas.microsoft.com/office/drawing/2010/main" w="9525">
                <a:solidFill>
                  <a:srgbClr val="808080"/>
                </a:solidFill>
                <a:round/>
                <a:headEnd/>
                <a:tailEnd/>
              </a14:hiddenLine>
            </a:ext>
          </a:extLst>
        </p:spPr>
        <p:txBody>
          <a:bodyPr lIns="82058" tIns="41029" rIns="82058" bIns="41029"/>
          <a:lstStyle>
            <a:lvl1pPr eaLnBrk="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1pPr>
            <a:lvl2pPr eaLnBrk="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2pPr>
            <a:lvl3pPr eaLnBrk="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3pPr>
            <a:lvl4pPr eaLnBrk="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4pPr>
            <a:lvl5pPr eaLnBrk="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ea typeface="Lucida Sans Unicode" pitchFamily="34" charset="0"/>
                <a:cs typeface="Lucida Sans Unicode" pitchFamily="34" charset="0"/>
              </a:defRPr>
            </a:lvl9pPr>
          </a:lstStyle>
          <a:p>
            <a:pPr eaLnBrk="1"/>
            <a:fld id="{D8E03F93-4442-4226-AB79-50F44FC0B617}" type="slidenum">
              <a:rPr lang="en-US">
                <a:solidFill>
                  <a:srgbClr val="000000"/>
                </a:solidFill>
                <a:latin typeface="Times New Roman" pitchFamily="18" charset="0"/>
              </a:rPr>
              <a:pPr eaLnBrk="1"/>
              <a:t>5</a:t>
            </a:fld>
            <a:endParaRPr lang="en-US">
              <a:solidFill>
                <a:srgbClr val="000000"/>
              </a:solidFill>
              <a:latin typeface="Times New Roman" pitchFamily="18" charset="0"/>
            </a:endParaRPr>
          </a:p>
        </p:txBody>
      </p:sp>
      <p:sp>
        <p:nvSpPr>
          <p:cNvPr id="26627"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 Server is thought of as the "data owner." The Server builds and encrypted index to the DB and sends it to the Index Server. The Index Server interacts with the Client to process the Client's private queries on the encrypted index. The Client obtains the encrypted records returned by its query, and obtains the keys to decrypt these records from the Server. </a:t>
            </a:r>
          </a:p>
          <a:p>
            <a:endParaRPr lang="en-US" dirty="0" smtClean="0"/>
          </a:p>
          <a:p>
            <a:r>
              <a:rPr lang="en-US" dirty="0" smtClean="0"/>
              <a:t>Animation adds query checker</a:t>
            </a:r>
          </a:p>
          <a:p>
            <a:r>
              <a:rPr lang="en-US" dirty="0" smtClean="0"/>
              <a:t>Reminder to say: logically could be run on the server or index server, but for sake of generality we depict it as a separate entity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83852" y="8684826"/>
            <a:ext cx="2972547" cy="457711"/>
          </a:xfrm>
          <a:prstGeom prst="rect">
            <a:avLst/>
          </a:prstGeom>
          <a:ln/>
        </p:spPr>
        <p:txBody>
          <a:bodyPr/>
          <a:lstStyle/>
          <a:p>
            <a:fld id="{983A0EC9-B5CD-46F9-BB60-08E2E60F4B0C}" type="slidenum">
              <a:rPr lang="en-US"/>
              <a:pPr/>
              <a:t>6</a:t>
            </a:fld>
            <a:endParaRPr lang="en-US"/>
          </a:p>
        </p:txBody>
      </p:sp>
      <p:sp>
        <p:nvSpPr>
          <p:cNvPr id="2114562" name="Rectangle 2"/>
          <p:cNvSpPr>
            <a:spLocks noGrp="1" noRot="1" noChangeAspect="1" noChangeArrowheads="1" noTextEdit="1"/>
          </p:cNvSpPr>
          <p:nvPr>
            <p:ph type="sldImg"/>
          </p:nvPr>
        </p:nvSpPr>
        <p:spPr>
          <a:xfrm>
            <a:off x="1143000" y="685800"/>
            <a:ext cx="4572000" cy="3429000"/>
          </a:xfrm>
          <a:ln/>
        </p:spPr>
      </p:sp>
      <p:sp>
        <p:nvSpPr>
          <p:cNvPr id="2114563" name="Rectangle 3"/>
          <p:cNvSpPr>
            <a:spLocks noGrp="1" noChangeArrowheads="1"/>
          </p:cNvSpPr>
          <p:nvPr>
            <p:ph type="body" idx="1"/>
          </p:nvPr>
        </p:nvSpPr>
        <p:spPr>
          <a:xfrm>
            <a:off x="914711" y="4344025"/>
            <a:ext cx="5028579" cy="411448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83852" y="8684826"/>
            <a:ext cx="2972547" cy="457711"/>
          </a:xfrm>
          <a:prstGeom prst="rect">
            <a:avLst/>
          </a:prstGeom>
          <a:ln/>
        </p:spPr>
        <p:txBody>
          <a:bodyPr/>
          <a:lstStyle/>
          <a:p>
            <a:fld id="{983A0EC9-B5CD-46F9-BB60-08E2E60F4B0C}" type="slidenum">
              <a:rPr lang="en-US"/>
              <a:pPr/>
              <a:t>7</a:t>
            </a:fld>
            <a:endParaRPr lang="en-US"/>
          </a:p>
        </p:txBody>
      </p:sp>
      <p:sp>
        <p:nvSpPr>
          <p:cNvPr id="2114562" name="Rectangle 2"/>
          <p:cNvSpPr>
            <a:spLocks noGrp="1" noRot="1" noChangeAspect="1" noChangeArrowheads="1" noTextEdit="1"/>
          </p:cNvSpPr>
          <p:nvPr>
            <p:ph type="sldImg"/>
          </p:nvPr>
        </p:nvSpPr>
        <p:spPr>
          <a:xfrm>
            <a:off x="1143000" y="685800"/>
            <a:ext cx="4572000" cy="3429000"/>
          </a:xfrm>
          <a:ln/>
        </p:spPr>
      </p:sp>
      <p:sp>
        <p:nvSpPr>
          <p:cNvPr id="2114563" name="Rectangle 3"/>
          <p:cNvSpPr>
            <a:spLocks noGrp="1" noChangeArrowheads="1"/>
          </p:cNvSpPr>
          <p:nvPr>
            <p:ph type="body" idx="1"/>
          </p:nvPr>
        </p:nvSpPr>
        <p:spPr>
          <a:xfrm>
            <a:off x="914711" y="4344025"/>
            <a:ext cx="5028579" cy="411448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83852" y="8684826"/>
            <a:ext cx="2972547" cy="457711"/>
          </a:xfrm>
          <a:prstGeom prst="rect">
            <a:avLst/>
          </a:prstGeom>
          <a:ln/>
        </p:spPr>
        <p:txBody>
          <a:bodyPr/>
          <a:lstStyle/>
          <a:p>
            <a:fld id="{983A0EC9-B5CD-46F9-BB60-08E2E60F4B0C}" type="slidenum">
              <a:rPr lang="en-US"/>
              <a:pPr/>
              <a:t>8</a:t>
            </a:fld>
            <a:endParaRPr lang="en-US"/>
          </a:p>
        </p:txBody>
      </p:sp>
      <p:sp>
        <p:nvSpPr>
          <p:cNvPr id="2114562" name="Rectangle 2"/>
          <p:cNvSpPr>
            <a:spLocks noGrp="1" noRot="1" noChangeAspect="1" noChangeArrowheads="1" noTextEdit="1"/>
          </p:cNvSpPr>
          <p:nvPr>
            <p:ph type="sldImg"/>
          </p:nvPr>
        </p:nvSpPr>
        <p:spPr>
          <a:xfrm>
            <a:off x="1143000" y="685800"/>
            <a:ext cx="4572000" cy="3429000"/>
          </a:xfrm>
          <a:ln/>
        </p:spPr>
      </p:sp>
      <p:sp>
        <p:nvSpPr>
          <p:cNvPr id="2114563" name="Rectangle 3"/>
          <p:cNvSpPr>
            <a:spLocks noGrp="1" noChangeArrowheads="1"/>
          </p:cNvSpPr>
          <p:nvPr>
            <p:ph type="body" idx="1"/>
          </p:nvPr>
        </p:nvSpPr>
        <p:spPr>
          <a:xfrm>
            <a:off x="914711" y="4344025"/>
            <a:ext cx="5028579" cy="4114489"/>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3852" y="8684826"/>
            <a:ext cx="2972547" cy="457711"/>
          </a:xfrm>
          <a:prstGeom prst="rect">
            <a:avLst/>
          </a:prstGeom>
          <a:noFill/>
        </p:spPr>
        <p:txBody>
          <a:bodyPr/>
          <a:lstStyle>
            <a:lvl1pPr defTabSz="930275">
              <a:defRPr sz="1600" b="1">
                <a:solidFill>
                  <a:schemeClr val="tx1"/>
                </a:solidFill>
                <a:latin typeface="Trebuchet MS" pitchFamily="34" charset="0"/>
              </a:defRPr>
            </a:lvl1pPr>
            <a:lvl2pPr marL="742950" indent="-285750" defTabSz="930275">
              <a:defRPr sz="1600" b="1">
                <a:solidFill>
                  <a:schemeClr val="tx1"/>
                </a:solidFill>
                <a:latin typeface="Trebuchet MS" pitchFamily="34" charset="0"/>
              </a:defRPr>
            </a:lvl2pPr>
            <a:lvl3pPr marL="1143000" indent="-228600" defTabSz="930275">
              <a:defRPr sz="1600" b="1">
                <a:solidFill>
                  <a:schemeClr val="tx1"/>
                </a:solidFill>
                <a:latin typeface="Trebuchet MS" pitchFamily="34" charset="0"/>
              </a:defRPr>
            </a:lvl3pPr>
            <a:lvl4pPr marL="1600200" indent="-228600" defTabSz="930275">
              <a:defRPr sz="1600" b="1">
                <a:solidFill>
                  <a:schemeClr val="tx1"/>
                </a:solidFill>
                <a:latin typeface="Trebuchet MS" pitchFamily="34" charset="0"/>
              </a:defRPr>
            </a:lvl4pPr>
            <a:lvl5pPr marL="2057400" indent="-228600" defTabSz="930275">
              <a:defRPr sz="1600" b="1">
                <a:solidFill>
                  <a:schemeClr val="tx1"/>
                </a:solidFill>
                <a:latin typeface="Trebuchet MS" pitchFamily="34" charset="0"/>
              </a:defRPr>
            </a:lvl5pPr>
            <a:lvl6pPr marL="25146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defTabSz="930275"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C9361D1-165B-4C40-91D1-BA485EBA8194}" type="slidenum">
              <a:rPr lang="en-GB" sz="1000" b="0" smtClean="0">
                <a:latin typeface="FuturaA Bk BT" pitchFamily="34" charset="0"/>
              </a:rPr>
              <a:pPr/>
              <a:t>9</a:t>
            </a:fld>
            <a:endParaRPr lang="en-GB" sz="1000" b="0" smtClean="0">
              <a:latin typeface="FuturaA Bk BT" pitchFamily="34" charset="0"/>
            </a:endParaRPr>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xfrm>
            <a:off x="685480" y="4343144"/>
            <a:ext cx="5487041" cy="4115019"/>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TED TITL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311150" y="6248400"/>
            <a:ext cx="8526463" cy="304800"/>
            <a:chOff x="518474" y="6484973"/>
            <a:chExt cx="8526824" cy="304046"/>
          </a:xfrm>
        </p:grpSpPr>
        <p:pic>
          <p:nvPicPr>
            <p:cNvPr id="5"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6" name="Straight Connector 9"/>
            <p:cNvCxnSpPr>
              <a:cxnSpLocks noChangeShapeType="1"/>
            </p:cNvCxnSpPr>
            <p:nvPr/>
          </p:nvCxnSpPr>
          <p:spPr bwMode="auto">
            <a:xfrm rot="10800000">
              <a:off x="518474" y="6628605"/>
              <a:ext cx="7023260" cy="0"/>
            </a:xfrm>
            <a:prstGeom prst="line">
              <a:avLst/>
            </a:prstGeom>
            <a:noFill/>
            <a:ln w="34925" cap="rnd" algn="ctr">
              <a:solidFill>
                <a:schemeClr val="tx1"/>
              </a:solidFill>
              <a:prstDash val="sysDot"/>
              <a:round/>
              <a:headEnd/>
              <a:tailEnd/>
            </a:ln>
          </p:spPr>
        </p:cxnSp>
      </p:grpSp>
      <p:sp>
        <p:nvSpPr>
          <p:cNvPr id="3" name="Subtitle 2"/>
          <p:cNvSpPr>
            <a:spLocks noGrp="1"/>
          </p:cNvSpPr>
          <p:nvPr>
            <p:ph type="subTitle" idx="1"/>
          </p:nvPr>
        </p:nvSpPr>
        <p:spPr>
          <a:xfrm>
            <a:off x="176735" y="1314450"/>
            <a:ext cx="8660877" cy="400110"/>
          </a:xfr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7" name="Title 26"/>
          <p:cNvSpPr>
            <a:spLocks noGrp="1"/>
          </p:cNvSpPr>
          <p:nvPr>
            <p:ph type="title" hasCustomPrompt="1"/>
          </p:nvPr>
        </p:nvSpPr>
        <p:spPr>
          <a:xfrm>
            <a:off x="191726" y="237744"/>
            <a:ext cx="8645887" cy="1143000"/>
          </a:xfrm>
        </p:spPr>
        <p:txBody>
          <a:bodyPr>
            <a:normAutofit/>
          </a:bodyPr>
          <a:lstStyle>
            <a:lvl1pPr>
              <a:lnSpc>
                <a:spcPct val="100000"/>
              </a:lnSpc>
              <a:defRPr sz="2600"/>
            </a:lvl1pPr>
          </a:lstStyle>
          <a:p>
            <a:r>
              <a:rPr lang="en-US" smtClean="0"/>
              <a:t>CLICK TO EDIT MASTER TITLE STYLE</a:t>
            </a:r>
            <a:endParaRPr lang="en-US" dirty="0"/>
          </a:p>
        </p:txBody>
      </p:sp>
      <p:sp>
        <p:nvSpPr>
          <p:cNvPr id="12"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ahoma" pitchFamily="34" charset="0"/>
              </a:rPr>
              <a:t>COPYRIGHT © 2011 ALCATEL-LUCENT.  ALL RIGHTS RESERVED.</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88" y="1370552"/>
            <a:ext cx="8587723" cy="4525963"/>
          </a:xfrm>
        </p:spPr>
        <p:txBody>
          <a:bodyPr/>
          <a:lstStyle>
            <a:lvl1pPr>
              <a:buClr>
                <a:srgbClr val="6639B7"/>
              </a:buClr>
              <a:defRPr/>
            </a:lvl1pPr>
            <a:lvl2pPr marL="396875" indent="-165100">
              <a:buClr>
                <a:srgbClr val="6639B7"/>
              </a:buClr>
              <a:buFont typeface="Tahoma" pitchFamily="34" charset="0"/>
              <a:buChar char="­"/>
              <a:defRPr/>
            </a:lvl2pPr>
            <a:lvl3pPr marL="517525" indent="-120650">
              <a:buClr>
                <a:srgbClr val="6639B7"/>
              </a:buClr>
              <a:buFont typeface="Tahoma" pitchFamily="34" charset="0"/>
              <a:buChar char="­"/>
              <a:defRPr/>
            </a:lvl3pPr>
            <a:lvl4pPr marL="692150" indent="-122238">
              <a:buClr>
                <a:srgbClr val="6639B7"/>
              </a:buClr>
              <a:buFont typeface="Tahoma" pitchFamily="34" charset="0"/>
              <a:buChar char="­"/>
              <a:defRPr/>
            </a:lvl4pPr>
            <a:lvl5pPr marL="854075" indent="-104775">
              <a:buClr>
                <a:srgbClr val="6639B7"/>
              </a:buClr>
              <a:buFont typeface="Tahoma"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192375" y="241450"/>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smtClean="0"/>
              <a:t>CLICK TO EDIT MASTER TITLE STYLE</a:t>
            </a:r>
            <a:endParaRPr lang="en-US" dirty="0"/>
          </a:p>
        </p:txBody>
      </p:sp>
      <p:sp>
        <p:nvSpPr>
          <p:cNvPr id="16"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cs typeface="Arial" pitchFamily="34" charset="0"/>
              </a:rPr>
              <a:pPr algn="ctr">
                <a:spcBef>
                  <a:spcPct val="0"/>
                </a:spcBef>
                <a:defRPr/>
              </a:pPr>
              <a:t>‹#›</a:t>
            </a:fld>
            <a:endParaRPr lang="en-US" sz="600" dirty="0">
              <a:solidFill>
                <a:schemeClr val="tx1">
                  <a:lumMod val="50000"/>
                  <a:lumOff val="50000"/>
                </a:schemeClr>
              </a:solidFill>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311150" y="6248400"/>
            <a:ext cx="8526463" cy="304800"/>
            <a:chOff x="518474" y="6484973"/>
            <a:chExt cx="8526824" cy="304046"/>
          </a:xfrm>
        </p:grpSpPr>
        <p:pic>
          <p:nvPicPr>
            <p:cNvPr id="5"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6" name="Straight Connector 16"/>
            <p:cNvCxnSpPr>
              <a:cxnSpLocks noChangeShapeType="1"/>
            </p:cNvCxnSpPr>
            <p:nvPr/>
          </p:nvCxnSpPr>
          <p:spPr bwMode="auto">
            <a:xfrm rot="10800000">
              <a:off x="518474" y="6628605"/>
              <a:ext cx="7023260" cy="0"/>
            </a:xfrm>
            <a:prstGeom prst="line">
              <a:avLst/>
            </a:prstGeom>
            <a:noFill/>
            <a:ln w="34925" cap="rnd" algn="ctr">
              <a:solidFill>
                <a:schemeClr val="tx1"/>
              </a:solidFill>
              <a:prstDash val="sysDot"/>
              <a:round/>
              <a:headEnd/>
              <a:tailEnd/>
            </a:ln>
          </p:spPr>
        </p:cxnSp>
      </p:grpSp>
      <p:pic>
        <p:nvPicPr>
          <p:cNvPr id="10" name="Picture 2"/>
          <p:cNvPicPr>
            <a:picLocks noChangeAspect="1" noChangeArrowheads="1"/>
          </p:cNvPicPr>
          <p:nvPr userDrawn="1"/>
        </p:nvPicPr>
        <p:blipFill>
          <a:blip r:embed="rId3"/>
          <a:srcRect/>
          <a:stretch>
            <a:fillRect/>
          </a:stretch>
        </p:blipFill>
        <p:spPr bwMode="auto">
          <a:xfrm>
            <a:off x="292100" y="6491288"/>
            <a:ext cx="1527175" cy="92075"/>
          </a:xfrm>
          <a:prstGeom prst="rect">
            <a:avLst/>
          </a:prstGeom>
          <a:noFill/>
          <a:ln w="9525">
            <a:noFill/>
            <a:miter lim="800000"/>
            <a:headEnd/>
            <a:tailEnd/>
          </a:ln>
        </p:spPr>
      </p:pic>
      <p:sp>
        <p:nvSpPr>
          <p:cNvPr id="3" name="Content Placeholder 2"/>
          <p:cNvSpPr>
            <a:spLocks noGrp="1"/>
          </p:cNvSpPr>
          <p:nvPr>
            <p:ph idx="1"/>
          </p:nvPr>
        </p:nvSpPr>
        <p:spPr>
          <a:xfrm>
            <a:off x="223636" y="1495425"/>
            <a:ext cx="8613976" cy="4525963"/>
          </a:xfrm>
        </p:spPr>
        <p:txBody>
          <a:bodyPr rtlCol="0">
            <a:normAutofit/>
          </a:bodyPr>
          <a:lstStyle>
            <a:lvl1pPr marL="457200" indent="-457200" algn="l" defTabSz="914400" rtl="0" eaLnBrk="1" latinLnBrk="0" hangingPunct="1">
              <a:spcBef>
                <a:spcPts val="1200"/>
              </a:spcBef>
              <a:buClr>
                <a:schemeClr val="tx1">
                  <a:lumMod val="75000"/>
                  <a:lumOff val="25000"/>
                </a:schemeClr>
              </a:buClr>
              <a:buFont typeface="+mj-lt"/>
              <a:buAutoNum type="arabicPeriod"/>
              <a:defRPr lang="en-US" sz="2800" kern="1200" dirty="0" smtClean="0">
                <a:solidFill>
                  <a:schemeClr val="bg1">
                    <a:lumMod val="50000"/>
                  </a:schemeClr>
                </a:solidFill>
                <a:latin typeface="+mn-lt"/>
                <a:ea typeface="+mn-ea"/>
                <a:cs typeface="+mn-cs"/>
              </a:defRPr>
            </a:lvl1pPr>
            <a:lvl2pPr marL="457200" indent="0" algn="l" defTabSz="914400" rtl="0" eaLnBrk="1" latinLnBrk="0" hangingPunct="1">
              <a:spcBef>
                <a:spcPts val="300"/>
              </a:spcBef>
              <a:buClrTx/>
              <a:buFontTx/>
              <a:buNone/>
              <a:defRPr lang="en-US" sz="2000" kern="1200" dirty="0" smtClean="0">
                <a:solidFill>
                  <a:schemeClr val="bg1">
                    <a:lumMod val="50000"/>
                  </a:schemeClr>
                </a:solidFill>
                <a:latin typeface="+mn-lt"/>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endParaRPr lang="en-US" dirty="0"/>
          </a:p>
        </p:txBody>
      </p:sp>
      <p:sp>
        <p:nvSpPr>
          <p:cNvPr id="8" name="Title 7"/>
          <p:cNvSpPr>
            <a:spLocks noGrp="1"/>
          </p:cNvSpPr>
          <p:nvPr>
            <p:ph type="title" hasCustomPrompt="1"/>
          </p:nvPr>
        </p:nvSpPr>
        <p:spPr>
          <a:xfrm>
            <a:off x="192375" y="237744"/>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smtClean="0"/>
              <a:t>CLICK TO EDIT MASTER TITLE STYLE</a:t>
            </a:r>
            <a:endParaRPr lang="en-US" dirty="0"/>
          </a:p>
        </p:txBody>
      </p:sp>
      <p:sp>
        <p:nvSpPr>
          <p:cNvPr id="12"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cs typeface="Arial" pitchFamily="34" charset="0"/>
              </a:rPr>
              <a:pPr algn="ctr">
                <a:spcBef>
                  <a:spcPct val="0"/>
                </a:spcBef>
                <a:defRPr/>
              </a:pPr>
              <a:t>‹#›</a:t>
            </a:fld>
            <a:endParaRPr lang="en-US" sz="600" dirty="0">
              <a:solidFill>
                <a:schemeClr val="tx1">
                  <a:lumMod val="50000"/>
                  <a:lumOff val="50000"/>
                </a:schemeClr>
              </a:solidFill>
              <a:cs typeface="Arial" pitchFamily="34" charset="0"/>
            </a:endParaRPr>
          </a:p>
        </p:txBody>
      </p:sp>
      <p:sp>
        <p:nvSpPr>
          <p:cNvPr id="15"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ahoma" pitchFamily="34" charset="0"/>
              </a:rPr>
              <a:t>COPYRIGHT © 2011 ALCATEL-LUCENT.  ALL RIGHTS RESERVED.</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grpSp>
        <p:nvGrpSpPr>
          <p:cNvPr id="5" name="Group 34"/>
          <p:cNvGrpSpPr>
            <a:grpSpLocks/>
          </p:cNvGrpSpPr>
          <p:nvPr userDrawn="1"/>
        </p:nvGrpSpPr>
        <p:grpSpPr bwMode="auto">
          <a:xfrm>
            <a:off x="311150" y="6248400"/>
            <a:ext cx="8526463" cy="304800"/>
            <a:chOff x="518474" y="6484973"/>
            <a:chExt cx="8526824" cy="304046"/>
          </a:xfrm>
        </p:grpSpPr>
        <p:pic>
          <p:nvPicPr>
            <p:cNvPr id="6"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7" name="Straight Connector 36"/>
            <p:cNvCxnSpPr>
              <a:cxnSpLocks noChangeShapeType="1"/>
            </p:cNvCxnSpPr>
            <p:nvPr/>
          </p:nvCxnSpPr>
          <p:spPr bwMode="auto">
            <a:xfrm rot="10800000">
              <a:off x="518474" y="6628605"/>
              <a:ext cx="7023260" cy="0"/>
            </a:xfrm>
            <a:prstGeom prst="line">
              <a:avLst/>
            </a:prstGeom>
            <a:noFill/>
            <a:ln w="34925" cap="rnd" algn="ctr">
              <a:solidFill>
                <a:schemeClr val="tx1"/>
              </a:solidFill>
              <a:prstDash val="sysDot"/>
              <a:round/>
              <a:headEnd/>
              <a:tailEnd/>
            </a:ln>
          </p:spPr>
        </p:cxnSp>
      </p:grpSp>
      <p:pic>
        <p:nvPicPr>
          <p:cNvPr id="11" name="Picture 2"/>
          <p:cNvPicPr>
            <a:picLocks noChangeAspect="1" noChangeArrowheads="1"/>
          </p:cNvPicPr>
          <p:nvPr userDrawn="1"/>
        </p:nvPicPr>
        <p:blipFill>
          <a:blip r:embed="rId3"/>
          <a:srcRect/>
          <a:stretch>
            <a:fillRect/>
          </a:stretch>
        </p:blipFill>
        <p:spPr bwMode="auto">
          <a:xfrm>
            <a:off x="292100" y="6491288"/>
            <a:ext cx="1527175" cy="92075"/>
          </a:xfrm>
          <a:prstGeom prst="rect">
            <a:avLst/>
          </a:prstGeom>
          <a:noFill/>
          <a:ln w="9525">
            <a:noFill/>
            <a:miter lim="800000"/>
            <a:headEnd/>
            <a:tailEnd/>
          </a:ln>
        </p:spPr>
      </p:pic>
      <p:sp>
        <p:nvSpPr>
          <p:cNvPr id="3" name="Content Placeholder 2"/>
          <p:cNvSpPr>
            <a:spLocks noGrp="1"/>
          </p:cNvSpPr>
          <p:nvPr>
            <p:ph sz="half" idx="1"/>
          </p:nvPr>
        </p:nvSpPr>
        <p:spPr>
          <a:xfrm>
            <a:off x="250960" y="1446213"/>
            <a:ext cx="4038600" cy="4525963"/>
          </a:xfrm>
        </p:spPr>
        <p:txBody>
          <a:bodyPr rtlCol="0">
            <a:normAutofit/>
          </a:bodyPr>
          <a:lstStyle>
            <a:lvl1pPr marR="0" algn="l" defTabSz="914400" rtl="0" eaLnBrk="1" fontAlgn="auto" latinLnBrk="0" hangingPunct="1">
              <a:lnSpc>
                <a:spcPct val="100000"/>
              </a:lnSpc>
              <a:spcBef>
                <a:spcPct val="20000"/>
              </a:spcBef>
              <a:spcAft>
                <a:spcPts val="0"/>
              </a:spcAft>
              <a:buSzTx/>
              <a:buFont typeface="Arial" pitchFamily="34" charset="0"/>
              <a:buChar char="•"/>
              <a:tabLst/>
              <a:def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1pPr>
            <a:lvl2pPr marR="0" algn="l" defTabSz="914400" rtl="0" eaLnBrk="1" fontAlgn="auto" latinLnBrk="0" hangingPunct="1">
              <a:lnSpc>
                <a:spcPct val="100000"/>
              </a:lnSpc>
              <a:spcBef>
                <a:spcPct val="20000"/>
              </a:spcBef>
              <a:spcAft>
                <a:spcPts val="600"/>
              </a:spcAft>
              <a:buClr>
                <a:srgbClr val="6639B7"/>
              </a:buClr>
              <a:buSzTx/>
              <a:buFont typeface="Tahoma" pitchFamily="34" charset="0"/>
              <a:buChar char="­"/>
              <a:tabLst/>
              <a:def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2pPr>
            <a:lvl3pPr marR="0" algn="l" defTabSz="914400" rtl="0" eaLnBrk="1" fontAlgn="auto" latinLnBrk="0" hangingPunct="1">
              <a:lnSpc>
                <a:spcPct val="100000"/>
              </a:lnSpc>
              <a:spcBef>
                <a:spcPct val="20000"/>
              </a:spcBef>
              <a:spcAft>
                <a:spcPts val="600"/>
              </a:spcAft>
              <a:buClr>
                <a:srgbClr val="6639B7"/>
              </a:buClr>
              <a:buSzTx/>
              <a:buFont typeface="Tahoma" pitchFamily="34" charset="0"/>
              <a:buChar char="­"/>
              <a:tabLst/>
              <a:def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3pPr>
            <a:lvl4pPr marR="0" algn="l" defTabSz="914400" rtl="0" eaLnBrk="1" fontAlgn="auto" latinLnBrk="0" hangingPunct="1">
              <a:lnSpc>
                <a:spcPct val="100000"/>
              </a:lnSpc>
              <a:spcBef>
                <a:spcPct val="20000"/>
              </a:spcBef>
              <a:spcAft>
                <a:spcPts val="600"/>
              </a:spcAft>
              <a:buClr>
                <a:srgbClr val="6639B7"/>
              </a:buClr>
              <a:buSzTx/>
              <a:buFont typeface="Tahoma" pitchFamily="34" charset="0"/>
              <a:buChar char="­"/>
              <a:tabLst/>
              <a:defRPr kumimoji="0" lang="en-US" sz="1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4pPr>
            <a:lvl5pPr marR="0" algn="l" defTabSz="914400" rtl="0" eaLnBrk="1" fontAlgn="auto" latinLnBrk="0" hangingPunct="1">
              <a:lnSpc>
                <a:spcPct val="100000"/>
              </a:lnSpc>
              <a:spcBef>
                <a:spcPct val="20000"/>
              </a:spcBef>
              <a:spcAft>
                <a:spcPts val="600"/>
              </a:spcAft>
              <a:buClr>
                <a:srgbClr val="6639B7"/>
              </a:buClr>
              <a:buSzTx/>
              <a:buFont typeface="Tahoma" pitchFamily="34" charset="0"/>
              <a:buChar char="­"/>
              <a:tabLst/>
              <a:def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648200" y="1446213"/>
            <a:ext cx="4038600" cy="4525963"/>
          </a:xfrm>
        </p:spPr>
        <p:txBody>
          <a:bodyPr rtlCol="0">
            <a:normAutofit/>
          </a:bodyPr>
          <a:lstStyle>
            <a:lvl1pPr algn="l" defTabSz="914400" rtl="0" eaLnBrk="1" latinLnBrk="0" hangingPunct="1">
              <a:spcBef>
                <a:spcPct val="20000"/>
              </a:spcBef>
              <a:buFont typeface="Arial" pitchFamily="34" charset="0"/>
              <a:buChar char="•"/>
              <a:defRPr lang="en-US" sz="2000" kern="1200" smtClean="0">
                <a:solidFill>
                  <a:schemeClr val="tx1">
                    <a:lumMod val="75000"/>
                    <a:lumOff val="25000"/>
                  </a:schemeClr>
                </a:solidFill>
                <a:latin typeface="+mn-lt"/>
                <a:ea typeface="+mn-ea"/>
                <a:cs typeface="+mn-cs"/>
              </a:defRPr>
            </a:lvl1pPr>
            <a:lvl2pPr algn="l" defTabSz="914400" rtl="0" eaLnBrk="1" latinLnBrk="0" hangingPunct="1">
              <a:spcBef>
                <a:spcPct val="20000"/>
              </a:spcBef>
              <a:buFont typeface="Tahoma" pitchFamily="34" charset="0"/>
              <a:buChar char="­"/>
              <a:def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2pPr>
            <a:lvl3pPr algn="l" defTabSz="914400" rtl="0" eaLnBrk="1" latinLnBrk="0" hangingPunct="1">
              <a:spcBef>
                <a:spcPct val="20000"/>
              </a:spcBef>
              <a:buFont typeface="Tahoma" pitchFamily="34" charset="0"/>
              <a:buChar char="­"/>
              <a:def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3pPr>
            <a:lvl4pPr algn="l" defTabSz="914400" rtl="0" eaLnBrk="1" latinLnBrk="0" hangingPunct="1">
              <a:spcBef>
                <a:spcPct val="20000"/>
              </a:spcBef>
              <a:buFont typeface="Tahoma" pitchFamily="34" charset="0"/>
              <a:buChar char="­"/>
              <a:defRPr kumimoji="0" lang="en-US" sz="1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defRPr>
            </a:lvl4pPr>
            <a:lvl5pPr algn="l" defTabSz="914400" rtl="0" eaLnBrk="1" latinLnBrk="0" hangingPunct="1">
              <a:spcBef>
                <a:spcPct val="20000"/>
              </a:spcBef>
              <a:buFont typeface="Tahoma" pitchFamily="34" charset="0"/>
              <a:buChar char="­"/>
              <a:defRPr kumimoji="0" lang="en-US" sz="1400" b="0" i="0" u="none" strike="noStrike" kern="1200" cap="none" spc="0" normalizeH="0" baseline="0" noProof="0" dirty="0">
                <a:ln>
                  <a:noFill/>
                </a:ln>
                <a:solidFill>
                  <a:schemeClr val="tx1">
                    <a:lumMod val="75000"/>
                    <a:lumOff val="25000"/>
                  </a:schemeClr>
                </a:solidFill>
                <a:effectLst/>
                <a:uLnTx/>
                <a:uFillTx/>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3"/>
            <a:endParaRPr lang="en-US" dirty="0" smtClean="0"/>
          </a:p>
        </p:txBody>
      </p:sp>
      <p:sp>
        <p:nvSpPr>
          <p:cNvPr id="8" name="Title 7"/>
          <p:cNvSpPr>
            <a:spLocks noGrp="1"/>
          </p:cNvSpPr>
          <p:nvPr>
            <p:ph type="title" hasCustomPrompt="1"/>
          </p:nvPr>
        </p:nvSpPr>
        <p:spPr>
          <a:xfrm>
            <a:off x="192375" y="241450"/>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smtClean="0"/>
              <a:t>CLICK TO EDIT MASTER TITLE STYLE</a:t>
            </a:r>
            <a:endParaRPr lang="en-US" dirty="0"/>
          </a:p>
        </p:txBody>
      </p:sp>
      <p:sp>
        <p:nvSpPr>
          <p:cNvPr id="13"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cs typeface="Arial" pitchFamily="34" charset="0"/>
              </a:rPr>
              <a:pPr algn="ctr">
                <a:spcBef>
                  <a:spcPct val="0"/>
                </a:spcBef>
                <a:defRPr/>
              </a:pPr>
              <a:t>‹#›</a:t>
            </a:fld>
            <a:endParaRPr lang="en-US" sz="600" dirty="0">
              <a:solidFill>
                <a:schemeClr val="tx1">
                  <a:lumMod val="50000"/>
                  <a:lumOff val="50000"/>
                </a:schemeClr>
              </a:solidFill>
              <a:cs typeface="Arial" pitchFamily="34" charset="0"/>
            </a:endParaRPr>
          </a:p>
        </p:txBody>
      </p:sp>
      <p:sp>
        <p:nvSpPr>
          <p:cNvPr id="16"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ahoma" pitchFamily="34" charset="0"/>
              </a:rPr>
              <a:t>COPYRIGHT © 2011 ALCATEL-LUCENT.  ALL RIGHTS RESERVED.</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36"/>
          <p:cNvGrpSpPr>
            <a:grpSpLocks/>
          </p:cNvGrpSpPr>
          <p:nvPr userDrawn="1"/>
        </p:nvGrpSpPr>
        <p:grpSpPr bwMode="auto">
          <a:xfrm>
            <a:off x="311150" y="6248400"/>
            <a:ext cx="8526463" cy="304800"/>
            <a:chOff x="518474" y="6484973"/>
            <a:chExt cx="8526824" cy="304046"/>
          </a:xfrm>
        </p:grpSpPr>
        <p:pic>
          <p:nvPicPr>
            <p:cNvPr id="4"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5" name="Straight Connector 38"/>
            <p:cNvCxnSpPr>
              <a:cxnSpLocks noChangeShapeType="1"/>
            </p:cNvCxnSpPr>
            <p:nvPr/>
          </p:nvCxnSpPr>
          <p:spPr bwMode="auto">
            <a:xfrm rot="10800000">
              <a:off x="518474" y="6628605"/>
              <a:ext cx="7023260" cy="0"/>
            </a:xfrm>
            <a:prstGeom prst="line">
              <a:avLst/>
            </a:prstGeom>
            <a:noFill/>
            <a:ln w="34925" cap="rnd" algn="ctr">
              <a:solidFill>
                <a:schemeClr val="tx1"/>
              </a:solidFill>
              <a:prstDash val="sysDot"/>
              <a:round/>
              <a:headEnd/>
              <a:tailEnd/>
            </a:ln>
          </p:spPr>
        </p:cxnSp>
      </p:grpSp>
      <p:pic>
        <p:nvPicPr>
          <p:cNvPr id="9" name="Picture 2"/>
          <p:cNvPicPr>
            <a:picLocks noChangeAspect="1" noChangeArrowheads="1"/>
          </p:cNvPicPr>
          <p:nvPr userDrawn="1"/>
        </p:nvPicPr>
        <p:blipFill>
          <a:blip r:embed="rId3"/>
          <a:srcRect/>
          <a:stretch>
            <a:fillRect/>
          </a:stretch>
        </p:blipFill>
        <p:spPr bwMode="auto">
          <a:xfrm>
            <a:off x="292100" y="6491288"/>
            <a:ext cx="1527175" cy="92075"/>
          </a:xfrm>
          <a:prstGeom prst="rect">
            <a:avLst/>
          </a:prstGeom>
          <a:noFill/>
          <a:ln w="9525">
            <a:noFill/>
            <a:miter lim="800000"/>
            <a:headEnd/>
            <a:tailEnd/>
          </a:ln>
        </p:spPr>
      </p:pic>
      <p:sp>
        <p:nvSpPr>
          <p:cNvPr id="6" name="Title 5"/>
          <p:cNvSpPr>
            <a:spLocks noGrp="1"/>
          </p:cNvSpPr>
          <p:nvPr>
            <p:ph type="title" hasCustomPrompt="1"/>
          </p:nvPr>
        </p:nvSpPr>
        <p:spPr>
          <a:xfrm>
            <a:off x="192375" y="241450"/>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smtClean="0"/>
              <a:t>CLICK TO EDIT MASTER TITLE STYLE</a:t>
            </a:r>
            <a:endParaRPr lang="en-US" dirty="0"/>
          </a:p>
        </p:txBody>
      </p:sp>
      <p:sp>
        <p:nvSpPr>
          <p:cNvPr id="11"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cs typeface="Arial" pitchFamily="34" charset="0"/>
              </a:rPr>
              <a:pPr algn="ctr">
                <a:spcBef>
                  <a:spcPct val="0"/>
                </a:spcBef>
                <a:defRPr/>
              </a:pPr>
              <a:t>‹#›</a:t>
            </a:fld>
            <a:endParaRPr lang="en-US" sz="600" dirty="0">
              <a:solidFill>
                <a:schemeClr val="tx1">
                  <a:lumMod val="50000"/>
                  <a:lumOff val="50000"/>
                </a:schemeClr>
              </a:solidFill>
              <a:cs typeface="Arial" pitchFamily="34" charset="0"/>
            </a:endParaRPr>
          </a:p>
        </p:txBody>
      </p:sp>
      <p:sp>
        <p:nvSpPr>
          <p:cNvPr id="13"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ahoma" pitchFamily="34" charset="0"/>
              </a:rPr>
              <a:t>COPYRIGHT © 2011 ALCATEL-LUCENT.  ALL RIGHTS RESERVED.</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311150" y="6248400"/>
            <a:ext cx="8526463" cy="304800"/>
            <a:chOff x="518474" y="6484973"/>
            <a:chExt cx="8526824" cy="304046"/>
          </a:xfrm>
        </p:grpSpPr>
        <p:pic>
          <p:nvPicPr>
            <p:cNvPr id="3"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4" name="Straight Connector 4"/>
            <p:cNvCxnSpPr>
              <a:cxnSpLocks noChangeShapeType="1"/>
            </p:cNvCxnSpPr>
            <p:nvPr/>
          </p:nvCxnSpPr>
          <p:spPr bwMode="auto">
            <a:xfrm rot="10800000">
              <a:off x="518474" y="6628605"/>
              <a:ext cx="7023260" cy="0"/>
            </a:xfrm>
            <a:prstGeom prst="line">
              <a:avLst/>
            </a:prstGeom>
            <a:noFill/>
            <a:ln w="34925" cap="rnd" algn="ctr">
              <a:solidFill>
                <a:schemeClr val="tx1"/>
              </a:solidFill>
              <a:prstDash val="sysDot"/>
              <a:round/>
              <a:headEnd/>
              <a:tailEnd/>
            </a:ln>
          </p:spPr>
        </p:cxn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4" name="Rectangle 65"/>
          <p:cNvSpPr>
            <a:spLocks noChangeArrowheads="1"/>
          </p:cNvSpPr>
          <p:nvPr/>
        </p:nvSpPr>
        <p:spPr bwMode="auto">
          <a:xfrm>
            <a:off x="0" y="3318203"/>
            <a:ext cx="9144000" cy="221599"/>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pic>
        <p:nvPicPr>
          <p:cNvPr id="5" name="Picture 69" descr="BB07A_Banner06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8538"/>
            <a:ext cx="91440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2" descr="logo 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9" y="927103"/>
            <a:ext cx="2286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8388" name="Rectangle 4"/>
          <p:cNvSpPr>
            <a:spLocks noGrp="1" noChangeArrowheads="1"/>
          </p:cNvSpPr>
          <p:nvPr>
            <p:ph type="subTitle" idx="1"/>
          </p:nvPr>
        </p:nvSpPr>
        <p:spPr>
          <a:xfrm>
            <a:off x="433389" y="4935538"/>
            <a:ext cx="6238875" cy="825500"/>
          </a:xfrm>
        </p:spPr>
        <p:txBody>
          <a:bodyPr wrap="none"/>
          <a:lstStyle>
            <a:lvl1pPr marL="0" indent="0">
              <a:buFont typeface="Futura Md BT" pitchFamily="34" charset="0"/>
              <a:buNone/>
              <a:defRPr sz="1400"/>
            </a:lvl1pPr>
          </a:lstStyle>
          <a:p>
            <a:pPr lvl="0"/>
            <a:r>
              <a:rPr lang="en-GB" noProof="0" smtClean="0"/>
              <a:t>Cliquez pour modifier le style des sous-titres du masque</a:t>
            </a:r>
          </a:p>
        </p:txBody>
      </p:sp>
      <p:sp>
        <p:nvSpPr>
          <p:cNvPr id="1168387" name="Rectangle 3"/>
          <p:cNvSpPr>
            <a:spLocks noGrp="1" noChangeArrowheads="1"/>
          </p:cNvSpPr>
          <p:nvPr>
            <p:ph type="ctrTitle"/>
          </p:nvPr>
        </p:nvSpPr>
        <p:spPr bwMode="gray">
          <a:xfrm>
            <a:off x="422276" y="2463803"/>
            <a:ext cx="6257925" cy="1470025"/>
          </a:xfrm>
        </p:spPr>
        <p:txBody>
          <a:bodyPr anchor="t"/>
          <a:lstStyle>
            <a:lvl1pPr>
              <a:lnSpc>
                <a:spcPts val="3800"/>
              </a:lnSpc>
              <a:spcAft>
                <a:spcPts val="1200"/>
              </a:spcAft>
              <a:defRPr sz="3200">
                <a:solidFill>
                  <a:schemeClr val="bg1"/>
                </a:solidFill>
              </a:defRPr>
            </a:lvl1pPr>
          </a:lstStyle>
          <a:p>
            <a:pPr lvl="0"/>
            <a:r>
              <a:rPr lang="en-GB" noProof="0" smtClean="0"/>
              <a:t>Cliquez et modifiez le titre</a:t>
            </a:r>
          </a:p>
        </p:txBody>
      </p:sp>
    </p:spTree>
    <p:extLst>
      <p:ext uri="{BB962C8B-B14F-4D97-AF65-F5344CB8AC3E}">
        <p14:creationId xmlns:p14="http://schemas.microsoft.com/office/powerpoint/2010/main" val="64082838"/>
      </p:ext>
    </p:extLst>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54000" y="1360488"/>
            <a:ext cx="8583613" cy="4525962"/>
          </a:xfrm>
          <a:prstGeom prst="rect">
            <a:avLst/>
          </a:prstGeom>
          <a:noFill/>
          <a:ln w="9525">
            <a:noFill/>
            <a:miter lim="800000"/>
            <a:headEnd/>
            <a:tailEnd/>
          </a:ln>
        </p:spPr>
        <p:txBody>
          <a:bodyPr vert="horz" wrap="square" lIns="4572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0"/>
          <p:cNvSpPr>
            <a:spLocks noGrp="1"/>
          </p:cNvSpPr>
          <p:nvPr>
            <p:ph type="title"/>
          </p:nvPr>
        </p:nvSpPr>
        <p:spPr bwMode="auto">
          <a:xfrm>
            <a:off x="192088" y="243996"/>
            <a:ext cx="86455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3" r:id="rId5"/>
    <p:sldLayoutId id="2147483657" r:id="rId6"/>
    <p:sldLayoutId id="2147483664" r:id="rId7"/>
    <p:sldLayoutId id="2147483665" r:id="rId8"/>
  </p:sldLayoutIdLst>
  <p:transition>
    <p:fade/>
  </p:transition>
  <p:txStyles>
    <p:titleStyle>
      <a:lvl1pPr algn="l" rtl="0" fontAlgn="base">
        <a:spcBef>
          <a:spcPct val="0"/>
        </a:spcBef>
        <a:spcAft>
          <a:spcPct val="0"/>
        </a:spcAft>
        <a:defRPr lang="en-US" sz="2600" b="1" kern="1200">
          <a:solidFill>
            <a:srgbClr val="404040"/>
          </a:solidFill>
          <a:latin typeface="+mj-lt"/>
          <a:ea typeface="+mj-ea"/>
          <a:cs typeface="+mj-cs"/>
        </a:defRPr>
      </a:lvl1pPr>
      <a:lvl2pPr algn="l" rtl="0" fontAlgn="base">
        <a:spcBef>
          <a:spcPct val="0"/>
        </a:spcBef>
        <a:spcAft>
          <a:spcPct val="0"/>
        </a:spcAft>
        <a:defRPr sz="2600" b="1">
          <a:solidFill>
            <a:srgbClr val="404040"/>
          </a:solidFill>
          <a:latin typeface="Tahoma" pitchFamily="34" charset="0"/>
        </a:defRPr>
      </a:lvl2pPr>
      <a:lvl3pPr algn="l" rtl="0" fontAlgn="base">
        <a:spcBef>
          <a:spcPct val="0"/>
        </a:spcBef>
        <a:spcAft>
          <a:spcPct val="0"/>
        </a:spcAft>
        <a:defRPr sz="2600" b="1">
          <a:solidFill>
            <a:srgbClr val="404040"/>
          </a:solidFill>
          <a:latin typeface="Tahoma" pitchFamily="34" charset="0"/>
        </a:defRPr>
      </a:lvl3pPr>
      <a:lvl4pPr algn="l" rtl="0" fontAlgn="base">
        <a:spcBef>
          <a:spcPct val="0"/>
        </a:spcBef>
        <a:spcAft>
          <a:spcPct val="0"/>
        </a:spcAft>
        <a:defRPr sz="2600" b="1">
          <a:solidFill>
            <a:srgbClr val="404040"/>
          </a:solidFill>
          <a:latin typeface="Tahoma" pitchFamily="34" charset="0"/>
        </a:defRPr>
      </a:lvl4pPr>
      <a:lvl5pPr algn="l" rtl="0" fontAlgn="base">
        <a:spcBef>
          <a:spcPct val="0"/>
        </a:spcBef>
        <a:spcAft>
          <a:spcPct val="0"/>
        </a:spcAft>
        <a:defRPr sz="2600" b="1">
          <a:solidFill>
            <a:srgbClr val="404040"/>
          </a:solidFill>
          <a:latin typeface="Tahoma" pitchFamily="34" charset="0"/>
        </a:defRPr>
      </a:lvl5pPr>
      <a:lvl6pPr marL="457200" algn="l" rtl="0" fontAlgn="base">
        <a:spcBef>
          <a:spcPct val="0"/>
        </a:spcBef>
        <a:spcAft>
          <a:spcPct val="0"/>
        </a:spcAft>
        <a:defRPr sz="2600" b="1">
          <a:solidFill>
            <a:srgbClr val="404040"/>
          </a:solidFill>
          <a:latin typeface="Tahoma" pitchFamily="34" charset="0"/>
        </a:defRPr>
      </a:lvl6pPr>
      <a:lvl7pPr marL="914400" algn="l" rtl="0" fontAlgn="base">
        <a:spcBef>
          <a:spcPct val="0"/>
        </a:spcBef>
        <a:spcAft>
          <a:spcPct val="0"/>
        </a:spcAft>
        <a:defRPr sz="2600" b="1">
          <a:solidFill>
            <a:srgbClr val="404040"/>
          </a:solidFill>
          <a:latin typeface="Tahoma" pitchFamily="34" charset="0"/>
        </a:defRPr>
      </a:lvl7pPr>
      <a:lvl8pPr marL="1371600" algn="l" rtl="0" fontAlgn="base">
        <a:spcBef>
          <a:spcPct val="0"/>
        </a:spcBef>
        <a:spcAft>
          <a:spcPct val="0"/>
        </a:spcAft>
        <a:defRPr sz="2600" b="1">
          <a:solidFill>
            <a:srgbClr val="404040"/>
          </a:solidFill>
          <a:latin typeface="Tahoma" pitchFamily="34" charset="0"/>
        </a:defRPr>
      </a:lvl8pPr>
      <a:lvl9pPr marL="1828800" algn="l" rtl="0" fontAlgn="base">
        <a:spcBef>
          <a:spcPct val="0"/>
        </a:spcBef>
        <a:spcAft>
          <a:spcPct val="0"/>
        </a:spcAft>
        <a:defRPr sz="2600" b="1">
          <a:solidFill>
            <a:srgbClr val="404040"/>
          </a:solidFill>
          <a:latin typeface="Tahoma" pitchFamily="34" charset="0"/>
        </a:defRPr>
      </a:lvl9pPr>
    </p:titleStyle>
    <p:bodyStyle>
      <a:lvl1pPr marL="171450" indent="-171450" algn="l" rtl="0" fontAlgn="base">
        <a:spcBef>
          <a:spcPct val="20000"/>
        </a:spcBef>
        <a:spcAft>
          <a:spcPts val="600"/>
        </a:spcAft>
        <a:buClr>
          <a:srgbClr val="6639B7"/>
        </a:buClr>
        <a:buFont typeface="Arial" charset="0"/>
        <a:buChar char="•"/>
        <a:defRPr sz="2000" kern="1200">
          <a:solidFill>
            <a:srgbClr val="404040"/>
          </a:solidFill>
          <a:latin typeface="+mn-lt"/>
          <a:ea typeface="+mn-ea"/>
          <a:cs typeface="+mn-cs"/>
        </a:defRPr>
      </a:lvl1pPr>
      <a:lvl2pPr marL="292100" indent="-177800" algn="l" rtl="0" fontAlgn="base">
        <a:spcBef>
          <a:spcPct val="20000"/>
        </a:spcBef>
        <a:spcAft>
          <a:spcPts val="600"/>
        </a:spcAft>
        <a:buClr>
          <a:srgbClr val="6639B7"/>
        </a:buClr>
        <a:buFont typeface="Tahoma" pitchFamily="34" charset="0"/>
        <a:buChar char="­"/>
        <a:defRPr kern="1200">
          <a:solidFill>
            <a:srgbClr val="404040"/>
          </a:solidFill>
          <a:latin typeface="+mn-lt"/>
          <a:ea typeface="+mn-ea"/>
          <a:cs typeface="+mn-cs"/>
        </a:defRPr>
      </a:lvl2pPr>
      <a:lvl3pPr marL="520700" indent="-228600" algn="l" rtl="0" fontAlgn="base">
        <a:spcBef>
          <a:spcPct val="20000"/>
        </a:spcBef>
        <a:spcAft>
          <a:spcPts val="600"/>
        </a:spcAft>
        <a:buClr>
          <a:srgbClr val="6639B7"/>
        </a:buClr>
        <a:buFont typeface="Tahoma" pitchFamily="34" charset="0"/>
        <a:buChar char="­"/>
        <a:defRPr sz="1600" kern="1200">
          <a:solidFill>
            <a:srgbClr val="404040"/>
          </a:solidFill>
          <a:latin typeface="+mn-lt"/>
          <a:ea typeface="+mn-ea"/>
          <a:cs typeface="+mn-cs"/>
        </a:defRPr>
      </a:lvl3pPr>
      <a:lvl4pPr marL="744538" indent="-228600" algn="l" rtl="0" fontAlgn="base">
        <a:spcBef>
          <a:spcPct val="20000"/>
        </a:spcBef>
        <a:spcAft>
          <a:spcPts val="600"/>
        </a:spcAft>
        <a:buClr>
          <a:srgbClr val="6639B7"/>
        </a:buClr>
        <a:buFont typeface="Tahoma" pitchFamily="34" charset="0"/>
        <a:buChar char="­"/>
        <a:defRPr sz="1400" kern="1200">
          <a:solidFill>
            <a:srgbClr val="404040"/>
          </a:solidFill>
          <a:latin typeface="+mn-lt"/>
          <a:ea typeface="+mn-ea"/>
          <a:cs typeface="+mn-cs"/>
        </a:defRPr>
      </a:lvl4pPr>
      <a:lvl5pPr marL="977900" indent="-228600" algn="l" rtl="0" fontAlgn="base">
        <a:spcBef>
          <a:spcPct val="20000"/>
        </a:spcBef>
        <a:spcAft>
          <a:spcPts val="600"/>
        </a:spcAft>
        <a:buClr>
          <a:srgbClr val="6639B7"/>
        </a:buClr>
        <a:buFont typeface="Tahoma"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tmp"/><Relationship Id="rId4" Type="http://schemas.openxmlformats.org/officeDocument/2006/relationships/image" Target="../media/image6.tmp"/></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subTitle" idx="1"/>
          </p:nvPr>
        </p:nvSpPr>
        <p:spPr>
          <a:xfrm>
            <a:off x="434977" y="4935538"/>
            <a:ext cx="6238875" cy="825500"/>
          </a:xfrm>
        </p:spPr>
        <p:txBody>
          <a:bodyPr/>
          <a:lstStyle/>
          <a:p>
            <a:pPr lvl="0">
              <a:buClr>
                <a:srgbClr val="FFCC00"/>
              </a:buClr>
            </a:pPr>
            <a:r>
              <a:rPr lang="en-GB" sz="1800" i="1" u="sng" dirty="0" smtClean="0"/>
              <a:t>Vladimir Kolesnikov (</a:t>
            </a:r>
            <a:r>
              <a:rPr lang="en-GB" sz="1800" i="1" u="sng" dirty="0" smtClean="0">
                <a:solidFill>
                  <a:srgbClr val="6639B7"/>
                </a:solidFill>
              </a:rPr>
              <a:t>Bell Labs</a:t>
            </a:r>
            <a:r>
              <a:rPr lang="en-GB" sz="1800" i="1" u="sng" dirty="0" smtClean="0"/>
              <a:t>)</a:t>
            </a:r>
          </a:p>
          <a:p>
            <a:pPr lvl="0">
              <a:buClr>
                <a:srgbClr val="FFCC00"/>
              </a:buClr>
            </a:pPr>
            <a:r>
              <a:rPr lang="en-US" sz="1800" dirty="0"/>
              <a:t>Steven M. </a:t>
            </a:r>
            <a:r>
              <a:rPr lang="en-US" sz="1800" dirty="0" smtClean="0"/>
              <a:t>Bellovin, Seung </a:t>
            </a:r>
            <a:r>
              <a:rPr lang="en-US" sz="1800" dirty="0"/>
              <a:t>Geol Choi, Ben </a:t>
            </a:r>
            <a:r>
              <a:rPr lang="en-US" sz="1800" dirty="0" err="1" smtClean="0"/>
              <a:t>Fisch</a:t>
            </a:r>
            <a:r>
              <a:rPr lang="en-US" sz="1800" dirty="0" smtClean="0"/>
              <a:t>, Wesley George, </a:t>
            </a:r>
          </a:p>
          <a:p>
            <a:pPr lvl="0">
              <a:buClr>
                <a:srgbClr val="FFCC00"/>
              </a:buClr>
            </a:pPr>
            <a:r>
              <a:rPr lang="en-US" sz="1800" dirty="0" smtClean="0"/>
              <a:t>Angelos Keromytis, Fernando </a:t>
            </a:r>
            <a:r>
              <a:rPr lang="en-US" sz="1800" dirty="0"/>
              <a:t>Krell, </a:t>
            </a:r>
            <a:r>
              <a:rPr lang="en-US" sz="1800" dirty="0" smtClean="0"/>
              <a:t>Abishek </a:t>
            </a:r>
            <a:r>
              <a:rPr lang="en-US" sz="1800" dirty="0" err="1" smtClean="0"/>
              <a:t>Kumarasubramanian</a:t>
            </a:r>
            <a:r>
              <a:rPr lang="en-US" sz="1800" dirty="0" smtClean="0"/>
              <a:t>, </a:t>
            </a:r>
          </a:p>
          <a:p>
            <a:pPr lvl="0">
              <a:buClr>
                <a:srgbClr val="FFCC00"/>
              </a:buClr>
            </a:pPr>
            <a:r>
              <a:rPr lang="en-US" sz="1800" dirty="0" smtClean="0"/>
              <a:t>Tal </a:t>
            </a:r>
            <a:r>
              <a:rPr lang="en-US" sz="1800" dirty="0"/>
              <a:t>Malkin, </a:t>
            </a:r>
            <a:r>
              <a:rPr lang="en-US" sz="1800" dirty="0" smtClean="0"/>
              <a:t>Vasilis </a:t>
            </a:r>
            <a:r>
              <a:rPr lang="en-US" sz="1800" dirty="0"/>
              <a:t>Pappas and Binh </a:t>
            </a:r>
            <a:r>
              <a:rPr lang="en-US" sz="1800" dirty="0" smtClean="0"/>
              <a:t>Vo</a:t>
            </a:r>
            <a:endParaRPr lang="en-US" sz="1800" dirty="0"/>
          </a:p>
          <a:p>
            <a:pPr lvl="0">
              <a:buClr>
                <a:srgbClr val="FFCC00"/>
              </a:buClr>
            </a:pPr>
            <a:endParaRPr lang="en-GB" sz="1800" i="1" u="sng" dirty="0" smtClean="0"/>
          </a:p>
          <a:p>
            <a:endParaRPr lang="en-US" sz="1200" dirty="0" smtClean="0"/>
          </a:p>
        </p:txBody>
      </p:sp>
      <p:sp>
        <p:nvSpPr>
          <p:cNvPr id="10242" name="Rectangle 4"/>
          <p:cNvSpPr>
            <a:spLocks noGrp="1" noChangeArrowheads="1"/>
          </p:cNvSpPr>
          <p:nvPr>
            <p:ph type="ctrTitle"/>
          </p:nvPr>
        </p:nvSpPr>
        <p:spPr>
          <a:xfrm>
            <a:off x="197874" y="2416178"/>
            <a:ext cx="8482013" cy="1470025"/>
          </a:xfrm>
        </p:spPr>
        <p:txBody>
          <a:bodyPr/>
          <a:lstStyle/>
          <a:p>
            <a:r>
              <a:rPr lang="en-US" sz="2800" dirty="0" smtClean="0"/>
              <a:t>Practical Private</a:t>
            </a:r>
            <a:br>
              <a:rPr lang="en-US" sz="2800" dirty="0" smtClean="0"/>
            </a:br>
            <a:r>
              <a:rPr lang="en-US" sz="2800" dirty="0" smtClean="0"/>
              <a:t>DB Querying</a:t>
            </a:r>
            <a:endParaRPr lang="en-US" sz="2000" dirty="0"/>
          </a:p>
        </p:txBody>
      </p:sp>
      <p:pic>
        <p:nvPicPr>
          <p:cNvPr id="6" name="Picture 2" descr="C:\work\SPAR\Mar28_2012_visit\CU-logo-square-3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463" y="777451"/>
            <a:ext cx="660629" cy="6606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669" y="812968"/>
            <a:ext cx="686287" cy="731662"/>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035" y="921588"/>
            <a:ext cx="1857634" cy="514422"/>
          </a:xfrm>
          <a:prstGeom prst="rect">
            <a:avLst/>
          </a:prstGeom>
        </p:spPr>
      </p:pic>
      <p:sp>
        <p:nvSpPr>
          <p:cNvPr id="9" name="Rectangle 8"/>
          <p:cNvSpPr/>
          <p:nvPr/>
        </p:nvSpPr>
        <p:spPr>
          <a:xfrm>
            <a:off x="6804837" y="2269497"/>
            <a:ext cx="2339163" cy="2296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C:\Users\kolesnik.NA02\Desktop\ba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416178"/>
            <a:ext cx="31115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133497"/>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282495" y="0"/>
            <a:ext cx="8645237" cy="810292"/>
          </a:xfrm>
        </p:spPr>
        <p:txBody>
          <a:bodyPr lIns="91440" tIns="45720" rIns="91440" bIns="45720" anchor="ctr">
            <a:normAutofit/>
          </a:bodyPr>
          <a:lstStyle/>
          <a:p>
            <a:r>
              <a:rPr lang="en-US" sz="2400" dirty="0" smtClean="0"/>
              <a:t>DB Search</a:t>
            </a:r>
          </a:p>
        </p:txBody>
      </p:sp>
      <p:sp>
        <p:nvSpPr>
          <p:cNvPr id="20484" name="Bevel 1"/>
          <p:cNvSpPr>
            <a:spLocks noChangeArrowheads="1"/>
          </p:cNvSpPr>
          <p:nvPr/>
        </p:nvSpPr>
        <p:spPr bwMode="auto">
          <a:xfrm>
            <a:off x="7156435" y="1537379"/>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85" name="Bevel 15"/>
          <p:cNvSpPr>
            <a:spLocks noChangeArrowheads="1"/>
          </p:cNvSpPr>
          <p:nvPr/>
        </p:nvSpPr>
        <p:spPr bwMode="auto">
          <a:xfrm>
            <a:off x="7156435" y="1799552"/>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86" name="Bevel 16"/>
          <p:cNvSpPr>
            <a:spLocks noChangeArrowheads="1"/>
          </p:cNvSpPr>
          <p:nvPr/>
        </p:nvSpPr>
        <p:spPr bwMode="auto">
          <a:xfrm>
            <a:off x="7156435" y="2061728"/>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87" name="Bevel 18"/>
          <p:cNvSpPr>
            <a:spLocks noChangeArrowheads="1"/>
          </p:cNvSpPr>
          <p:nvPr/>
        </p:nvSpPr>
        <p:spPr bwMode="auto">
          <a:xfrm>
            <a:off x="7156435" y="2346575"/>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88" name="Bevel 21"/>
          <p:cNvSpPr>
            <a:spLocks noChangeArrowheads="1"/>
          </p:cNvSpPr>
          <p:nvPr/>
        </p:nvSpPr>
        <p:spPr bwMode="auto">
          <a:xfrm>
            <a:off x="7156435" y="3479570"/>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89" name="Bevel 22"/>
          <p:cNvSpPr>
            <a:spLocks noChangeArrowheads="1"/>
          </p:cNvSpPr>
          <p:nvPr/>
        </p:nvSpPr>
        <p:spPr bwMode="auto">
          <a:xfrm>
            <a:off x="7156435" y="3741745"/>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90" name="Bevel 23"/>
          <p:cNvSpPr>
            <a:spLocks noChangeArrowheads="1"/>
          </p:cNvSpPr>
          <p:nvPr/>
        </p:nvSpPr>
        <p:spPr bwMode="auto">
          <a:xfrm>
            <a:off x="7156435" y="4330625"/>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91" name="Bevel 24"/>
          <p:cNvSpPr>
            <a:spLocks noChangeArrowheads="1"/>
          </p:cNvSpPr>
          <p:nvPr/>
        </p:nvSpPr>
        <p:spPr bwMode="auto">
          <a:xfrm>
            <a:off x="7156435" y="4051589"/>
            <a:ext cx="1505136" cy="294465"/>
          </a:xfrm>
          <a:prstGeom prst="bevel">
            <a:avLst>
              <a:gd name="adj" fmla="val 12500"/>
            </a:avLst>
          </a:prstGeom>
          <a:noFill/>
          <a:ln w="31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tabLst>
                <a:tab pos="3946525" algn="l"/>
              </a:tabLst>
            </a:pPr>
            <a:endParaRPr lang="en-US"/>
          </a:p>
        </p:txBody>
      </p:sp>
      <p:sp>
        <p:nvSpPr>
          <p:cNvPr id="20492" name="TextBox 2"/>
          <p:cNvSpPr txBox="1">
            <a:spLocks noChangeArrowheads="1"/>
          </p:cNvSpPr>
          <p:nvPr/>
        </p:nvSpPr>
        <p:spPr bwMode="auto">
          <a:xfrm rot="16200000">
            <a:off x="7613788" y="2917001"/>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a:t>
            </a:r>
          </a:p>
        </p:txBody>
      </p:sp>
      <p:sp>
        <p:nvSpPr>
          <p:cNvPr id="20493" name="TextBox 3"/>
          <p:cNvSpPr txBox="1">
            <a:spLocks noChangeArrowheads="1"/>
          </p:cNvSpPr>
          <p:nvPr/>
        </p:nvSpPr>
        <p:spPr bwMode="auto">
          <a:xfrm>
            <a:off x="7257403" y="1349187"/>
            <a:ext cx="12234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DB records</a:t>
            </a:r>
          </a:p>
        </p:txBody>
      </p:sp>
      <p:sp>
        <p:nvSpPr>
          <p:cNvPr id="20494" name="TextBox 4"/>
          <p:cNvSpPr txBox="1">
            <a:spLocks noChangeArrowheads="1"/>
          </p:cNvSpPr>
          <p:nvPr/>
        </p:nvSpPr>
        <p:spPr bwMode="auto">
          <a:xfrm>
            <a:off x="2553175" y="1085338"/>
            <a:ext cx="288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dirty="0" smtClean="0"/>
              <a:t>S</a:t>
            </a:r>
            <a:endParaRPr lang="en-US" dirty="0"/>
          </a:p>
        </p:txBody>
      </p:sp>
      <p:grpSp>
        <p:nvGrpSpPr>
          <p:cNvPr id="20495" name="Group 4"/>
          <p:cNvGrpSpPr>
            <a:grpSpLocks noChangeAspect="1"/>
          </p:cNvGrpSpPr>
          <p:nvPr>
            <p:custDataLst>
              <p:tags r:id="rId1"/>
            </p:custDataLst>
          </p:nvPr>
        </p:nvGrpSpPr>
        <p:grpSpPr bwMode="auto">
          <a:xfrm>
            <a:off x="6587025" y="1609618"/>
            <a:ext cx="291355" cy="133704"/>
            <a:chOff x="-1" y="4"/>
            <a:chExt cx="1949" cy="936"/>
          </a:xfrm>
        </p:grpSpPr>
        <p:sp>
          <p:nvSpPr>
            <p:cNvPr id="20607" name="Freeform 5"/>
            <p:cNvSpPr>
              <a:spLocks noChangeAspect="1" noEditPoints="1"/>
            </p:cNvSpPr>
            <p:nvPr/>
          </p:nvSpPr>
          <p:spPr bwMode="auto">
            <a:xfrm>
              <a:off x="-1" y="4"/>
              <a:ext cx="799" cy="767"/>
            </a:xfrm>
            <a:custGeom>
              <a:avLst/>
              <a:gdLst>
                <a:gd name="T0" fmla="*/ 129 w 800"/>
                <a:gd name="T1" fmla="*/ 695 h 767"/>
                <a:gd name="T2" fmla="*/ 119 w 800"/>
                <a:gd name="T3" fmla="*/ 715 h 767"/>
                <a:gd name="T4" fmla="*/ 99 w 800"/>
                <a:gd name="T5" fmla="*/ 727 h 767"/>
                <a:gd name="T6" fmla="*/ 60 w 800"/>
                <a:gd name="T7" fmla="*/ 732 h 767"/>
                <a:gd name="T8" fmla="*/ 18 w 800"/>
                <a:gd name="T9" fmla="*/ 733 h 767"/>
                <a:gd name="T10" fmla="*/ 3 w 800"/>
                <a:gd name="T11" fmla="*/ 742 h 767"/>
                <a:gd name="T12" fmla="*/ 8 w 800"/>
                <a:gd name="T13" fmla="*/ 765 h 767"/>
                <a:gd name="T14" fmla="*/ 428 w 800"/>
                <a:gd name="T15" fmla="*/ 767 h 767"/>
                <a:gd name="T16" fmla="*/ 551 w 800"/>
                <a:gd name="T17" fmla="*/ 744 h 767"/>
                <a:gd name="T18" fmla="*/ 649 w 800"/>
                <a:gd name="T19" fmla="*/ 687 h 767"/>
                <a:gd name="T20" fmla="*/ 714 w 800"/>
                <a:gd name="T21" fmla="*/ 609 h 767"/>
                <a:gd name="T22" fmla="*/ 737 w 800"/>
                <a:gd name="T23" fmla="*/ 525 h 767"/>
                <a:gd name="T24" fmla="*/ 691 w 800"/>
                <a:gd name="T25" fmla="*/ 419 h 767"/>
                <a:gd name="T26" fmla="*/ 564 w 800"/>
                <a:gd name="T27" fmla="*/ 366 h 767"/>
                <a:gd name="T28" fmla="*/ 724 w 800"/>
                <a:gd name="T29" fmla="*/ 293 h 767"/>
                <a:gd name="T30" fmla="*/ 798 w 800"/>
                <a:gd name="T31" fmla="*/ 155 h 767"/>
                <a:gd name="T32" fmla="*/ 744 w 800"/>
                <a:gd name="T33" fmla="*/ 46 h 767"/>
                <a:gd name="T34" fmla="*/ 589 w 800"/>
                <a:gd name="T35" fmla="*/ 0 h 767"/>
                <a:gd name="T36" fmla="*/ 201 w 800"/>
                <a:gd name="T37" fmla="*/ 0 h 767"/>
                <a:gd name="T38" fmla="*/ 185 w 800"/>
                <a:gd name="T39" fmla="*/ 9 h 767"/>
                <a:gd name="T40" fmla="*/ 190 w 800"/>
                <a:gd name="T41" fmla="*/ 33 h 767"/>
                <a:gd name="T42" fmla="*/ 230 w 800"/>
                <a:gd name="T43" fmla="*/ 35 h 767"/>
                <a:gd name="T44" fmla="*/ 279 w 800"/>
                <a:gd name="T45" fmla="*/ 41 h 767"/>
                <a:gd name="T46" fmla="*/ 286 w 800"/>
                <a:gd name="T47" fmla="*/ 62 h 767"/>
                <a:gd name="T48" fmla="*/ 133 w 800"/>
                <a:gd name="T49" fmla="*/ 679 h 767"/>
                <a:gd name="T50" fmla="*/ 371 w 800"/>
                <a:gd name="T51" fmla="*/ 78 h 767"/>
                <a:gd name="T52" fmla="*/ 387 w 800"/>
                <a:gd name="T53" fmla="*/ 41 h 767"/>
                <a:gd name="T54" fmla="*/ 429 w 800"/>
                <a:gd name="T55" fmla="*/ 35 h 767"/>
                <a:gd name="T56" fmla="*/ 608 w 800"/>
                <a:gd name="T57" fmla="*/ 38 h 767"/>
                <a:gd name="T58" fmla="*/ 656 w 800"/>
                <a:gd name="T59" fmla="*/ 58 h 767"/>
                <a:gd name="T60" fmla="*/ 683 w 800"/>
                <a:gd name="T61" fmla="*/ 92 h 767"/>
                <a:gd name="T62" fmla="*/ 695 w 800"/>
                <a:gd name="T63" fmla="*/ 131 h 767"/>
                <a:gd name="T64" fmla="*/ 679 w 800"/>
                <a:gd name="T65" fmla="*/ 224 h 767"/>
                <a:gd name="T66" fmla="*/ 557 w 800"/>
                <a:gd name="T67" fmla="*/ 338 h 767"/>
                <a:gd name="T68" fmla="*/ 302 w 800"/>
                <a:gd name="T69" fmla="*/ 356 h 767"/>
                <a:gd name="T70" fmla="*/ 235 w 800"/>
                <a:gd name="T71" fmla="*/ 732 h 767"/>
                <a:gd name="T72" fmla="*/ 215 w 800"/>
                <a:gd name="T73" fmla="*/ 728 h 767"/>
                <a:gd name="T74" fmla="*/ 213 w 800"/>
                <a:gd name="T75" fmla="*/ 713 h 767"/>
                <a:gd name="T76" fmla="*/ 295 w 800"/>
                <a:gd name="T77" fmla="*/ 381 h 767"/>
                <a:gd name="T78" fmla="*/ 541 w 800"/>
                <a:gd name="T79" fmla="*/ 384 h 767"/>
                <a:gd name="T80" fmla="*/ 592 w 800"/>
                <a:gd name="T81" fmla="*/ 410 h 767"/>
                <a:gd name="T82" fmla="*/ 620 w 800"/>
                <a:gd name="T83" fmla="*/ 449 h 767"/>
                <a:gd name="T84" fmla="*/ 632 w 800"/>
                <a:gd name="T85" fmla="*/ 492 h 767"/>
                <a:gd name="T86" fmla="*/ 616 w 800"/>
                <a:gd name="T87" fmla="*/ 593 h 767"/>
                <a:gd name="T88" fmla="*/ 494 w 800"/>
                <a:gd name="T89" fmla="*/ 714 h 767"/>
                <a:gd name="T90" fmla="*/ 251 w 800"/>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 h="767">
                  <a:moveTo>
                    <a:pt x="133" y="679"/>
                  </a:moveTo>
                  <a:lnTo>
                    <a:pt x="129" y="695"/>
                  </a:lnTo>
                  <a:lnTo>
                    <a:pt x="125" y="706"/>
                  </a:lnTo>
                  <a:lnTo>
                    <a:pt x="119" y="715"/>
                  </a:lnTo>
                  <a:lnTo>
                    <a:pt x="111" y="722"/>
                  </a:lnTo>
                  <a:lnTo>
                    <a:pt x="99" y="727"/>
                  </a:lnTo>
                  <a:lnTo>
                    <a:pt x="82" y="731"/>
                  </a:lnTo>
                  <a:lnTo>
                    <a:pt x="60" y="732"/>
                  </a:lnTo>
                  <a:lnTo>
                    <a:pt x="31" y="733"/>
                  </a:lnTo>
                  <a:lnTo>
                    <a:pt x="18" y="733"/>
                  </a:lnTo>
                  <a:lnTo>
                    <a:pt x="9" y="735"/>
                  </a:lnTo>
                  <a:lnTo>
                    <a:pt x="3" y="742"/>
                  </a:lnTo>
                  <a:lnTo>
                    <a:pt x="0" y="755"/>
                  </a:lnTo>
                  <a:lnTo>
                    <a:pt x="8" y="765"/>
                  </a:lnTo>
                  <a:lnTo>
                    <a:pt x="31" y="767"/>
                  </a:lnTo>
                  <a:lnTo>
                    <a:pt x="430" y="767"/>
                  </a:lnTo>
                  <a:lnTo>
                    <a:pt x="494" y="761"/>
                  </a:lnTo>
                  <a:lnTo>
                    <a:pt x="553" y="744"/>
                  </a:lnTo>
                  <a:lnTo>
                    <a:pt x="606" y="719"/>
                  </a:lnTo>
                  <a:lnTo>
                    <a:pt x="651" y="687"/>
                  </a:lnTo>
                  <a:lnTo>
                    <a:pt x="688" y="650"/>
                  </a:lnTo>
                  <a:lnTo>
                    <a:pt x="716" y="609"/>
                  </a:lnTo>
                  <a:lnTo>
                    <a:pt x="733" y="567"/>
                  </a:lnTo>
                  <a:lnTo>
                    <a:pt x="739" y="525"/>
                  </a:lnTo>
                  <a:lnTo>
                    <a:pt x="727" y="467"/>
                  </a:lnTo>
                  <a:lnTo>
                    <a:pt x="693" y="419"/>
                  </a:lnTo>
                  <a:lnTo>
                    <a:pt x="638" y="384"/>
                  </a:lnTo>
                  <a:lnTo>
                    <a:pt x="566" y="366"/>
                  </a:lnTo>
                  <a:lnTo>
                    <a:pt x="651" y="339"/>
                  </a:lnTo>
                  <a:lnTo>
                    <a:pt x="726" y="293"/>
                  </a:lnTo>
                  <a:lnTo>
                    <a:pt x="779" y="230"/>
                  </a:lnTo>
                  <a:lnTo>
                    <a:pt x="800" y="155"/>
                  </a:lnTo>
                  <a:lnTo>
                    <a:pt x="786" y="96"/>
                  </a:lnTo>
                  <a:lnTo>
                    <a:pt x="746" y="46"/>
                  </a:lnTo>
                  <a:lnTo>
                    <a:pt x="681" y="13"/>
                  </a:lnTo>
                  <a:lnTo>
                    <a:pt x="591" y="0"/>
                  </a:lnTo>
                  <a:lnTo>
                    <a:pt x="216" y="0"/>
                  </a:lnTo>
                  <a:lnTo>
                    <a:pt x="201" y="0"/>
                  </a:lnTo>
                  <a:lnTo>
                    <a:pt x="191" y="3"/>
                  </a:lnTo>
                  <a:lnTo>
                    <a:pt x="185" y="9"/>
                  </a:lnTo>
                  <a:lnTo>
                    <a:pt x="183" y="22"/>
                  </a:lnTo>
                  <a:lnTo>
                    <a:pt x="190" y="33"/>
                  </a:lnTo>
                  <a:lnTo>
                    <a:pt x="215" y="35"/>
                  </a:lnTo>
                  <a:lnTo>
                    <a:pt x="230" y="35"/>
                  </a:lnTo>
                  <a:lnTo>
                    <a:pt x="257" y="37"/>
                  </a:lnTo>
                  <a:lnTo>
                    <a:pt x="279" y="41"/>
                  </a:lnTo>
                  <a:lnTo>
                    <a:pt x="287" y="55"/>
                  </a:lnTo>
                  <a:lnTo>
                    <a:pt x="286" y="62"/>
                  </a:lnTo>
                  <a:lnTo>
                    <a:pt x="283" y="77"/>
                  </a:lnTo>
                  <a:lnTo>
                    <a:pt x="133" y="679"/>
                  </a:lnTo>
                  <a:close/>
                  <a:moveTo>
                    <a:pt x="302" y="356"/>
                  </a:moveTo>
                  <a:lnTo>
                    <a:pt x="371" y="78"/>
                  </a:lnTo>
                  <a:lnTo>
                    <a:pt x="378" y="54"/>
                  </a:lnTo>
                  <a:lnTo>
                    <a:pt x="387" y="41"/>
                  </a:lnTo>
                  <a:lnTo>
                    <a:pt x="403" y="36"/>
                  </a:lnTo>
                  <a:lnTo>
                    <a:pt x="431" y="35"/>
                  </a:lnTo>
                  <a:lnTo>
                    <a:pt x="576" y="35"/>
                  </a:lnTo>
                  <a:lnTo>
                    <a:pt x="610" y="38"/>
                  </a:lnTo>
                  <a:lnTo>
                    <a:pt x="636" y="46"/>
                  </a:lnTo>
                  <a:lnTo>
                    <a:pt x="658" y="58"/>
                  </a:lnTo>
                  <a:lnTo>
                    <a:pt x="674" y="74"/>
                  </a:lnTo>
                  <a:lnTo>
                    <a:pt x="685" y="92"/>
                  </a:lnTo>
                  <a:lnTo>
                    <a:pt x="693" y="111"/>
                  </a:lnTo>
                  <a:lnTo>
                    <a:pt x="697" y="131"/>
                  </a:lnTo>
                  <a:lnTo>
                    <a:pt x="698" y="150"/>
                  </a:lnTo>
                  <a:lnTo>
                    <a:pt x="681" y="224"/>
                  </a:lnTo>
                  <a:lnTo>
                    <a:pt x="633" y="290"/>
                  </a:lnTo>
                  <a:lnTo>
                    <a:pt x="559"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3" y="384"/>
                  </a:lnTo>
                  <a:lnTo>
                    <a:pt x="572" y="395"/>
                  </a:lnTo>
                  <a:lnTo>
                    <a:pt x="594" y="410"/>
                  </a:lnTo>
                  <a:lnTo>
                    <a:pt x="611" y="429"/>
                  </a:lnTo>
                  <a:lnTo>
                    <a:pt x="622" y="449"/>
                  </a:lnTo>
                  <a:lnTo>
                    <a:pt x="630" y="472"/>
                  </a:lnTo>
                  <a:lnTo>
                    <a:pt x="634" y="492"/>
                  </a:lnTo>
                  <a:lnTo>
                    <a:pt x="635" y="512"/>
                  </a:lnTo>
                  <a:lnTo>
                    <a:pt x="618" y="593"/>
                  </a:lnTo>
                  <a:lnTo>
                    <a:pt x="569" y="664"/>
                  </a:lnTo>
                  <a:lnTo>
                    <a:pt x="496"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8" name="Freeform 6"/>
            <p:cNvSpPr>
              <a:spLocks noChangeAspect="1"/>
            </p:cNvSpPr>
            <p:nvPr/>
          </p:nvSpPr>
          <p:spPr bwMode="auto">
            <a:xfrm>
              <a:off x="900" y="7"/>
              <a:ext cx="795" cy="764"/>
            </a:xfrm>
            <a:custGeom>
              <a:avLst/>
              <a:gdLst>
                <a:gd name="T0" fmla="*/ 405 w 795"/>
                <a:gd name="T1" fmla="*/ 399 h 764"/>
                <a:gd name="T2" fmla="*/ 483 w 795"/>
                <a:gd name="T3" fmla="*/ 412 h 764"/>
                <a:gd name="T4" fmla="*/ 498 w 795"/>
                <a:gd name="T5" fmla="*/ 450 h 764"/>
                <a:gd name="T6" fmla="*/ 489 w 795"/>
                <a:gd name="T7" fmla="*/ 505 h 764"/>
                <a:gd name="T8" fmla="*/ 491 w 795"/>
                <a:gd name="T9" fmla="*/ 527 h 764"/>
                <a:gd name="T10" fmla="*/ 510 w 795"/>
                <a:gd name="T11" fmla="*/ 526 h 764"/>
                <a:gd name="T12" fmla="*/ 578 w 795"/>
                <a:gd name="T13" fmla="*/ 263 h 764"/>
                <a:gd name="T14" fmla="*/ 582 w 795"/>
                <a:gd name="T15" fmla="*/ 245 h 764"/>
                <a:gd name="T16" fmla="*/ 568 w 795"/>
                <a:gd name="T17" fmla="*/ 233 h 764"/>
                <a:gd name="T18" fmla="*/ 551 w 795"/>
                <a:gd name="T19" fmla="*/ 256 h 764"/>
                <a:gd name="T20" fmla="*/ 532 w 795"/>
                <a:gd name="T21" fmla="*/ 310 h 764"/>
                <a:gd name="T22" fmla="*/ 506 w 795"/>
                <a:gd name="T23" fmla="*/ 343 h 764"/>
                <a:gd name="T24" fmla="*/ 466 w 795"/>
                <a:gd name="T25" fmla="*/ 359 h 764"/>
                <a:gd name="T26" fmla="*/ 407 w 795"/>
                <a:gd name="T27" fmla="*/ 364 h 764"/>
                <a:gd name="T28" fmla="*/ 377 w 795"/>
                <a:gd name="T29" fmla="*/ 79 h 764"/>
                <a:gd name="T30" fmla="*/ 392 w 795"/>
                <a:gd name="T31" fmla="*/ 42 h 764"/>
                <a:gd name="T32" fmla="*/ 437 w 795"/>
                <a:gd name="T33" fmla="*/ 35 h 764"/>
                <a:gd name="T34" fmla="*/ 631 w 795"/>
                <a:gd name="T35" fmla="*/ 37 h 764"/>
                <a:gd name="T36" fmla="*/ 697 w 795"/>
                <a:gd name="T37" fmla="*/ 52 h 764"/>
                <a:gd name="T38" fmla="*/ 733 w 795"/>
                <a:gd name="T39" fmla="*/ 82 h 764"/>
                <a:gd name="T40" fmla="*/ 747 w 795"/>
                <a:gd name="T41" fmla="*/ 128 h 764"/>
                <a:gd name="T42" fmla="*/ 748 w 795"/>
                <a:gd name="T43" fmla="*/ 175 h 764"/>
                <a:gd name="T44" fmla="*/ 747 w 795"/>
                <a:gd name="T45" fmla="*/ 201 h 764"/>
                <a:gd name="T46" fmla="*/ 743 w 795"/>
                <a:gd name="T47" fmla="*/ 234 h 764"/>
                <a:gd name="T48" fmla="*/ 745 w 795"/>
                <a:gd name="T49" fmla="*/ 248 h 764"/>
                <a:gd name="T50" fmla="*/ 768 w 795"/>
                <a:gd name="T51" fmla="*/ 247 h 764"/>
                <a:gd name="T52" fmla="*/ 794 w 795"/>
                <a:gd name="T53" fmla="*/ 31 h 764"/>
                <a:gd name="T54" fmla="*/ 791 w 795"/>
                <a:gd name="T55" fmla="*/ 4 h 764"/>
                <a:gd name="T56" fmla="*/ 764 w 795"/>
                <a:gd name="T57" fmla="*/ 0 h 764"/>
                <a:gd name="T58" fmla="*/ 201 w 795"/>
                <a:gd name="T59" fmla="*/ 0 h 764"/>
                <a:gd name="T60" fmla="*/ 184 w 795"/>
                <a:gd name="T61" fmla="*/ 10 h 764"/>
                <a:gd name="T62" fmla="*/ 190 w 795"/>
                <a:gd name="T63" fmla="*/ 34 h 764"/>
                <a:gd name="T64" fmla="*/ 242 w 795"/>
                <a:gd name="T65" fmla="*/ 35 h 764"/>
                <a:gd name="T66" fmla="*/ 281 w 795"/>
                <a:gd name="T67" fmla="*/ 43 h 764"/>
                <a:gd name="T68" fmla="*/ 286 w 795"/>
                <a:gd name="T69" fmla="*/ 63 h 764"/>
                <a:gd name="T70" fmla="*/ 133 w 795"/>
                <a:gd name="T71" fmla="*/ 676 h 764"/>
                <a:gd name="T72" fmla="*/ 124 w 795"/>
                <a:gd name="T73" fmla="*/ 703 h 764"/>
                <a:gd name="T74" fmla="*/ 111 w 795"/>
                <a:gd name="T75" fmla="*/ 719 h 764"/>
                <a:gd name="T76" fmla="*/ 83 w 795"/>
                <a:gd name="T77" fmla="*/ 728 h 764"/>
                <a:gd name="T78" fmla="*/ 31 w 795"/>
                <a:gd name="T79" fmla="*/ 730 h 764"/>
                <a:gd name="T80" fmla="*/ 8 w 795"/>
                <a:gd name="T81" fmla="*/ 732 h 764"/>
                <a:gd name="T82" fmla="*/ 0 w 795"/>
                <a:gd name="T83" fmla="*/ 751 h 764"/>
                <a:gd name="T84" fmla="*/ 16 w 795"/>
                <a:gd name="T85" fmla="*/ 764 h 764"/>
                <a:gd name="T86" fmla="*/ 90 w 795"/>
                <a:gd name="T87" fmla="*/ 762 h 764"/>
                <a:gd name="T88" fmla="*/ 164 w 795"/>
                <a:gd name="T89" fmla="*/ 761 h 764"/>
                <a:gd name="T90" fmla="*/ 248 w 795"/>
                <a:gd name="T91" fmla="*/ 762 h 764"/>
                <a:gd name="T92" fmla="*/ 331 w 795"/>
                <a:gd name="T93" fmla="*/ 764 h 764"/>
                <a:gd name="T94" fmla="*/ 347 w 795"/>
                <a:gd name="T95" fmla="*/ 761 h 764"/>
                <a:gd name="T96" fmla="*/ 354 w 795"/>
                <a:gd name="T97" fmla="*/ 743 h 764"/>
                <a:gd name="T98" fmla="*/ 348 w 795"/>
                <a:gd name="T99" fmla="*/ 730 h 764"/>
                <a:gd name="T100" fmla="*/ 316 w 795"/>
                <a:gd name="T101" fmla="*/ 730 h 764"/>
                <a:gd name="T102" fmla="*/ 258 w 795"/>
                <a:gd name="T103" fmla="*/ 727 h 764"/>
                <a:gd name="T104" fmla="*/ 228 w 795"/>
                <a:gd name="T105" fmla="*/ 720 h 764"/>
                <a:gd name="T106" fmla="*/ 222 w 795"/>
                <a:gd name="T107" fmla="*/ 704 h 764"/>
                <a:gd name="T108" fmla="*/ 227 w 795"/>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5" h="764">
                  <a:moveTo>
                    <a:pt x="296" y="399"/>
                  </a:moveTo>
                  <a:lnTo>
                    <a:pt x="405" y="399"/>
                  </a:lnTo>
                  <a:lnTo>
                    <a:pt x="455" y="402"/>
                  </a:lnTo>
                  <a:lnTo>
                    <a:pt x="483" y="412"/>
                  </a:lnTo>
                  <a:lnTo>
                    <a:pt x="495" y="428"/>
                  </a:lnTo>
                  <a:lnTo>
                    <a:pt x="498" y="450"/>
                  </a:lnTo>
                  <a:lnTo>
                    <a:pt x="496" y="467"/>
                  </a:lnTo>
                  <a:lnTo>
                    <a:pt x="489" y="505"/>
                  </a:lnTo>
                  <a:lnTo>
                    <a:pt x="486" y="517"/>
                  </a:lnTo>
                  <a:lnTo>
                    <a:pt x="491" y="527"/>
                  </a:lnTo>
                  <a:lnTo>
                    <a:pt x="500" y="530"/>
                  </a:lnTo>
                  <a:lnTo>
                    <a:pt x="510" y="526"/>
                  </a:lnTo>
                  <a:lnTo>
                    <a:pt x="517" y="507"/>
                  </a:lnTo>
                  <a:lnTo>
                    <a:pt x="578" y="263"/>
                  </a:lnTo>
                  <a:lnTo>
                    <a:pt x="581" y="251"/>
                  </a:lnTo>
                  <a:lnTo>
                    <a:pt x="582" y="245"/>
                  </a:lnTo>
                  <a:lnTo>
                    <a:pt x="579" y="238"/>
                  </a:lnTo>
                  <a:lnTo>
                    <a:pt x="568" y="233"/>
                  </a:lnTo>
                  <a:lnTo>
                    <a:pt x="557" y="238"/>
                  </a:lnTo>
                  <a:lnTo>
                    <a:pt x="551" y="256"/>
                  </a:lnTo>
                  <a:lnTo>
                    <a:pt x="542" y="286"/>
                  </a:lnTo>
                  <a:lnTo>
                    <a:pt x="532" y="310"/>
                  </a:lnTo>
                  <a:lnTo>
                    <a:pt x="521" y="329"/>
                  </a:lnTo>
                  <a:lnTo>
                    <a:pt x="506" y="343"/>
                  </a:lnTo>
                  <a:lnTo>
                    <a:pt x="488" y="353"/>
                  </a:lnTo>
                  <a:lnTo>
                    <a:pt x="466" y="359"/>
                  </a:lnTo>
                  <a:lnTo>
                    <a:pt x="439" y="363"/>
                  </a:lnTo>
                  <a:lnTo>
                    <a:pt x="407" y="364"/>
                  </a:lnTo>
                  <a:lnTo>
                    <a:pt x="305" y="364"/>
                  </a:lnTo>
                  <a:lnTo>
                    <a:pt x="377" y="79"/>
                  </a:lnTo>
                  <a:lnTo>
                    <a:pt x="384"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2" y="225"/>
                  </a:lnTo>
                  <a:lnTo>
                    <a:pt x="794" y="31"/>
                  </a:lnTo>
                  <a:lnTo>
                    <a:pt x="795" y="13"/>
                  </a:lnTo>
                  <a:lnTo>
                    <a:pt x="791" y="4"/>
                  </a:lnTo>
                  <a:lnTo>
                    <a:pt x="781" y="1"/>
                  </a:lnTo>
                  <a:lnTo>
                    <a:pt x="764"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6" y="63"/>
                  </a:lnTo>
                  <a:lnTo>
                    <a:pt x="280" y="82"/>
                  </a:lnTo>
                  <a:lnTo>
                    <a:pt x="133" y="676"/>
                  </a:lnTo>
                  <a:lnTo>
                    <a:pt x="129" y="692"/>
                  </a:lnTo>
                  <a:lnTo>
                    <a:pt x="124" y="703"/>
                  </a:lnTo>
                  <a:lnTo>
                    <a:pt x="119" y="712"/>
                  </a:lnTo>
                  <a:lnTo>
                    <a:pt x="111" y="719"/>
                  </a:lnTo>
                  <a:lnTo>
                    <a:pt x="99" y="724"/>
                  </a:lnTo>
                  <a:lnTo>
                    <a:pt x="83" y="728"/>
                  </a:lnTo>
                  <a:lnTo>
                    <a:pt x="60" y="729"/>
                  </a:lnTo>
                  <a:lnTo>
                    <a:pt x="31" y="730"/>
                  </a:lnTo>
                  <a:lnTo>
                    <a:pt x="18" y="730"/>
                  </a:lnTo>
                  <a:lnTo>
                    <a:pt x="8" y="732"/>
                  </a:lnTo>
                  <a:lnTo>
                    <a:pt x="2" y="738"/>
                  </a:lnTo>
                  <a:lnTo>
                    <a:pt x="0" y="751"/>
                  </a:lnTo>
                  <a:lnTo>
                    <a:pt x="7" y="762"/>
                  </a:lnTo>
                  <a:lnTo>
                    <a:pt x="16" y="764"/>
                  </a:lnTo>
                  <a:lnTo>
                    <a:pt x="48" y="764"/>
                  </a:lnTo>
                  <a:lnTo>
                    <a:pt x="90" y="762"/>
                  </a:lnTo>
                  <a:lnTo>
                    <a:pt x="132" y="761"/>
                  </a:lnTo>
                  <a:lnTo>
                    <a:pt x="164" y="761"/>
                  </a:lnTo>
                  <a:lnTo>
                    <a:pt x="200" y="761"/>
                  </a:lnTo>
                  <a:lnTo>
                    <a:pt x="248" y="762"/>
                  </a:lnTo>
                  <a:lnTo>
                    <a:pt x="294" y="764"/>
                  </a:lnTo>
                  <a:lnTo>
                    <a:pt x="331" y="764"/>
                  </a:lnTo>
                  <a:lnTo>
                    <a:pt x="339" y="764"/>
                  </a:lnTo>
                  <a:lnTo>
                    <a:pt x="347" y="761"/>
                  </a:lnTo>
                  <a:lnTo>
                    <a:pt x="352" y="755"/>
                  </a:lnTo>
                  <a:lnTo>
                    <a:pt x="354" y="743"/>
                  </a:lnTo>
                  <a:lnTo>
                    <a:pt x="351" y="733"/>
                  </a:lnTo>
                  <a:lnTo>
                    <a:pt x="348" y="730"/>
                  </a:lnTo>
                  <a:lnTo>
                    <a:pt x="340" y="730"/>
                  </a:lnTo>
                  <a:lnTo>
                    <a:pt x="316" y="730"/>
                  </a:lnTo>
                  <a:lnTo>
                    <a:pt x="288" y="729"/>
                  </a:lnTo>
                  <a:lnTo>
                    <a:pt x="258" y="727"/>
                  </a:lnTo>
                  <a:lnTo>
                    <a:pt x="239" y="724"/>
                  </a:lnTo>
                  <a:lnTo>
                    <a:pt x="228" y="720"/>
                  </a:lnTo>
                  <a:lnTo>
                    <a:pt x="223" y="714"/>
                  </a:lnTo>
                  <a:lnTo>
                    <a:pt x="222"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9" name="Freeform 7"/>
            <p:cNvSpPr>
              <a:spLocks noChangeAspect="1"/>
            </p:cNvSpPr>
            <p:nvPr/>
          </p:nvSpPr>
          <p:spPr bwMode="auto">
            <a:xfrm>
              <a:off x="1663" y="417"/>
              <a:ext cx="285" cy="523"/>
            </a:xfrm>
            <a:custGeom>
              <a:avLst/>
              <a:gdLst>
                <a:gd name="T0" fmla="*/ 177 w 285"/>
                <a:gd name="T1" fmla="*/ 23 h 523"/>
                <a:gd name="T2" fmla="*/ 176 w 285"/>
                <a:gd name="T3" fmla="*/ 10 h 523"/>
                <a:gd name="T4" fmla="*/ 173 w 285"/>
                <a:gd name="T5" fmla="*/ 3 h 523"/>
                <a:gd name="T6" fmla="*/ 166 w 285"/>
                <a:gd name="T7" fmla="*/ 1 h 523"/>
                <a:gd name="T8" fmla="*/ 154 w 285"/>
                <a:gd name="T9" fmla="*/ 0 h 523"/>
                <a:gd name="T10" fmla="*/ 113 w 285"/>
                <a:gd name="T11" fmla="*/ 29 h 523"/>
                <a:gd name="T12" fmla="*/ 70 w 285"/>
                <a:gd name="T13" fmla="*/ 44 h 523"/>
                <a:gd name="T14" fmla="*/ 30 w 285"/>
                <a:gd name="T15" fmla="*/ 50 h 523"/>
                <a:gd name="T16" fmla="*/ 0 w 285"/>
                <a:gd name="T17" fmla="*/ 50 h 523"/>
                <a:gd name="T18" fmla="*/ 0 w 285"/>
                <a:gd name="T19" fmla="*/ 79 h 523"/>
                <a:gd name="T20" fmla="*/ 19 w 285"/>
                <a:gd name="T21" fmla="*/ 79 h 523"/>
                <a:gd name="T22" fmla="*/ 48 w 285"/>
                <a:gd name="T23" fmla="*/ 76 h 523"/>
                <a:gd name="T24" fmla="*/ 80 w 285"/>
                <a:gd name="T25" fmla="*/ 70 h 523"/>
                <a:gd name="T26" fmla="*/ 113 w 285"/>
                <a:gd name="T27" fmla="*/ 57 h 523"/>
                <a:gd name="T28" fmla="*/ 113 w 285"/>
                <a:gd name="T29" fmla="*/ 458 h 523"/>
                <a:gd name="T30" fmla="*/ 112 w 285"/>
                <a:gd name="T31" fmla="*/ 475 h 523"/>
                <a:gd name="T32" fmla="*/ 104 w 285"/>
                <a:gd name="T33" fmla="*/ 486 h 523"/>
                <a:gd name="T34" fmla="*/ 80 w 285"/>
                <a:gd name="T35" fmla="*/ 492 h 523"/>
                <a:gd name="T36" fmla="*/ 35 w 285"/>
                <a:gd name="T37" fmla="*/ 494 h 523"/>
                <a:gd name="T38" fmla="*/ 5 w 285"/>
                <a:gd name="T39" fmla="*/ 494 h 523"/>
                <a:gd name="T40" fmla="*/ 5 w 285"/>
                <a:gd name="T41" fmla="*/ 523 h 523"/>
                <a:gd name="T42" fmla="*/ 29 w 285"/>
                <a:gd name="T43" fmla="*/ 522 h 523"/>
                <a:gd name="T44" fmla="*/ 70 w 285"/>
                <a:gd name="T45" fmla="*/ 521 h 523"/>
                <a:gd name="T46" fmla="*/ 113 w 285"/>
                <a:gd name="T47" fmla="*/ 520 h 523"/>
                <a:gd name="T48" fmla="*/ 144 w 285"/>
                <a:gd name="T49" fmla="*/ 520 h 523"/>
                <a:gd name="T50" fmla="*/ 174 w 285"/>
                <a:gd name="T51" fmla="*/ 520 h 523"/>
                <a:gd name="T52" fmla="*/ 218 w 285"/>
                <a:gd name="T53" fmla="*/ 521 h 523"/>
                <a:gd name="T54" fmla="*/ 259 w 285"/>
                <a:gd name="T55" fmla="*/ 522 h 523"/>
                <a:gd name="T56" fmla="*/ 285 w 285"/>
                <a:gd name="T57" fmla="*/ 523 h 523"/>
                <a:gd name="T58" fmla="*/ 285 w 285"/>
                <a:gd name="T59" fmla="*/ 494 h 523"/>
                <a:gd name="T60" fmla="*/ 255 w 285"/>
                <a:gd name="T61" fmla="*/ 494 h 523"/>
                <a:gd name="T62" fmla="*/ 210 w 285"/>
                <a:gd name="T63" fmla="*/ 492 h 523"/>
                <a:gd name="T64" fmla="*/ 187 w 285"/>
                <a:gd name="T65" fmla="*/ 486 h 523"/>
                <a:gd name="T66" fmla="*/ 178 w 285"/>
                <a:gd name="T67" fmla="*/ 475 h 523"/>
                <a:gd name="T68" fmla="*/ 177 w 285"/>
                <a:gd name="T69" fmla="*/ 458 h 523"/>
                <a:gd name="T70" fmla="*/ 177 w 285"/>
                <a:gd name="T71" fmla="*/ 23 h 5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23">
                  <a:moveTo>
                    <a:pt x="177" y="23"/>
                  </a:moveTo>
                  <a:lnTo>
                    <a:pt x="176" y="10"/>
                  </a:lnTo>
                  <a:lnTo>
                    <a:pt x="173" y="3"/>
                  </a:lnTo>
                  <a:lnTo>
                    <a:pt x="166" y="1"/>
                  </a:lnTo>
                  <a:lnTo>
                    <a:pt x="154" y="0"/>
                  </a:lnTo>
                  <a:lnTo>
                    <a:pt x="113" y="29"/>
                  </a:lnTo>
                  <a:lnTo>
                    <a:pt x="70" y="44"/>
                  </a:lnTo>
                  <a:lnTo>
                    <a:pt x="30" y="50"/>
                  </a:lnTo>
                  <a:lnTo>
                    <a:pt x="0" y="50"/>
                  </a:lnTo>
                  <a:lnTo>
                    <a:pt x="0" y="79"/>
                  </a:lnTo>
                  <a:lnTo>
                    <a:pt x="19" y="79"/>
                  </a:lnTo>
                  <a:lnTo>
                    <a:pt x="48" y="76"/>
                  </a:lnTo>
                  <a:lnTo>
                    <a:pt x="80" y="70"/>
                  </a:lnTo>
                  <a:lnTo>
                    <a:pt x="113" y="57"/>
                  </a:lnTo>
                  <a:lnTo>
                    <a:pt x="113" y="458"/>
                  </a:lnTo>
                  <a:lnTo>
                    <a:pt x="112" y="475"/>
                  </a:lnTo>
                  <a:lnTo>
                    <a:pt x="104" y="486"/>
                  </a:lnTo>
                  <a:lnTo>
                    <a:pt x="80" y="492"/>
                  </a:lnTo>
                  <a:lnTo>
                    <a:pt x="35" y="494"/>
                  </a:lnTo>
                  <a:lnTo>
                    <a:pt x="5" y="494"/>
                  </a:lnTo>
                  <a:lnTo>
                    <a:pt x="5" y="523"/>
                  </a:lnTo>
                  <a:lnTo>
                    <a:pt x="29" y="522"/>
                  </a:lnTo>
                  <a:lnTo>
                    <a:pt x="70" y="521"/>
                  </a:lnTo>
                  <a:lnTo>
                    <a:pt x="113" y="520"/>
                  </a:lnTo>
                  <a:lnTo>
                    <a:pt x="144" y="520"/>
                  </a:lnTo>
                  <a:lnTo>
                    <a:pt x="174" y="520"/>
                  </a:lnTo>
                  <a:lnTo>
                    <a:pt x="218" y="521"/>
                  </a:lnTo>
                  <a:lnTo>
                    <a:pt x="259" y="522"/>
                  </a:lnTo>
                  <a:lnTo>
                    <a:pt x="285" y="523"/>
                  </a:lnTo>
                  <a:lnTo>
                    <a:pt x="285" y="494"/>
                  </a:lnTo>
                  <a:lnTo>
                    <a:pt x="255" y="494"/>
                  </a:lnTo>
                  <a:lnTo>
                    <a:pt x="210" y="492"/>
                  </a:lnTo>
                  <a:lnTo>
                    <a:pt x="187" y="486"/>
                  </a:lnTo>
                  <a:lnTo>
                    <a:pt x="178" y="475"/>
                  </a:lnTo>
                  <a:lnTo>
                    <a:pt x="177" y="458"/>
                  </a:lnTo>
                  <a:lnTo>
                    <a:pt x="177" y="2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20496" name="Group 10"/>
          <p:cNvGrpSpPr>
            <a:grpSpLocks noChangeAspect="1"/>
          </p:cNvGrpSpPr>
          <p:nvPr>
            <p:custDataLst>
              <p:tags r:id="rId2"/>
            </p:custDataLst>
          </p:nvPr>
        </p:nvGrpSpPr>
        <p:grpSpPr bwMode="auto">
          <a:xfrm>
            <a:off x="6589443" y="1879350"/>
            <a:ext cx="294983" cy="134866"/>
            <a:chOff x="-2" y="4"/>
            <a:chExt cx="1975" cy="936"/>
          </a:xfrm>
        </p:grpSpPr>
        <p:sp>
          <p:nvSpPr>
            <p:cNvPr id="20604" name="Freeform 11"/>
            <p:cNvSpPr>
              <a:spLocks noChangeAspect="1" noEditPoints="1"/>
            </p:cNvSpPr>
            <p:nvPr/>
          </p:nvSpPr>
          <p:spPr bwMode="auto">
            <a:xfrm>
              <a:off x="-2" y="4"/>
              <a:ext cx="800" cy="767"/>
            </a:xfrm>
            <a:custGeom>
              <a:avLst/>
              <a:gdLst>
                <a:gd name="T0" fmla="*/ 129 w 800"/>
                <a:gd name="T1" fmla="*/ 695 h 767"/>
                <a:gd name="T2" fmla="*/ 119 w 800"/>
                <a:gd name="T3" fmla="*/ 715 h 767"/>
                <a:gd name="T4" fmla="*/ 99 w 800"/>
                <a:gd name="T5" fmla="*/ 727 h 767"/>
                <a:gd name="T6" fmla="*/ 60 w 800"/>
                <a:gd name="T7" fmla="*/ 732 h 767"/>
                <a:gd name="T8" fmla="*/ 18 w 800"/>
                <a:gd name="T9" fmla="*/ 733 h 767"/>
                <a:gd name="T10" fmla="*/ 3 w 800"/>
                <a:gd name="T11" fmla="*/ 742 h 767"/>
                <a:gd name="T12" fmla="*/ 8 w 800"/>
                <a:gd name="T13" fmla="*/ 765 h 767"/>
                <a:gd name="T14" fmla="*/ 430 w 800"/>
                <a:gd name="T15" fmla="*/ 767 h 767"/>
                <a:gd name="T16" fmla="*/ 553 w 800"/>
                <a:gd name="T17" fmla="*/ 744 h 767"/>
                <a:gd name="T18" fmla="*/ 651 w 800"/>
                <a:gd name="T19" fmla="*/ 687 h 767"/>
                <a:gd name="T20" fmla="*/ 715 w 800"/>
                <a:gd name="T21" fmla="*/ 609 h 767"/>
                <a:gd name="T22" fmla="*/ 739 w 800"/>
                <a:gd name="T23" fmla="*/ 525 h 767"/>
                <a:gd name="T24" fmla="*/ 693 w 800"/>
                <a:gd name="T25" fmla="*/ 419 h 767"/>
                <a:gd name="T26" fmla="*/ 566 w 800"/>
                <a:gd name="T27" fmla="*/ 366 h 767"/>
                <a:gd name="T28" fmla="*/ 726 w 800"/>
                <a:gd name="T29" fmla="*/ 293 h 767"/>
                <a:gd name="T30" fmla="*/ 800 w 800"/>
                <a:gd name="T31" fmla="*/ 155 h 767"/>
                <a:gd name="T32" fmla="*/ 746 w 800"/>
                <a:gd name="T33" fmla="*/ 46 h 767"/>
                <a:gd name="T34" fmla="*/ 591 w 800"/>
                <a:gd name="T35" fmla="*/ 0 h 767"/>
                <a:gd name="T36" fmla="*/ 201 w 800"/>
                <a:gd name="T37" fmla="*/ 0 h 767"/>
                <a:gd name="T38" fmla="*/ 185 w 800"/>
                <a:gd name="T39" fmla="*/ 9 h 767"/>
                <a:gd name="T40" fmla="*/ 190 w 800"/>
                <a:gd name="T41" fmla="*/ 33 h 767"/>
                <a:gd name="T42" fmla="*/ 230 w 800"/>
                <a:gd name="T43" fmla="*/ 35 h 767"/>
                <a:gd name="T44" fmla="*/ 279 w 800"/>
                <a:gd name="T45" fmla="*/ 41 h 767"/>
                <a:gd name="T46" fmla="*/ 286 w 800"/>
                <a:gd name="T47" fmla="*/ 62 h 767"/>
                <a:gd name="T48" fmla="*/ 133 w 800"/>
                <a:gd name="T49" fmla="*/ 679 h 767"/>
                <a:gd name="T50" fmla="*/ 371 w 800"/>
                <a:gd name="T51" fmla="*/ 78 h 767"/>
                <a:gd name="T52" fmla="*/ 387 w 800"/>
                <a:gd name="T53" fmla="*/ 41 h 767"/>
                <a:gd name="T54" fmla="*/ 431 w 800"/>
                <a:gd name="T55" fmla="*/ 35 h 767"/>
                <a:gd name="T56" fmla="*/ 610 w 800"/>
                <a:gd name="T57" fmla="*/ 38 h 767"/>
                <a:gd name="T58" fmla="*/ 658 w 800"/>
                <a:gd name="T59" fmla="*/ 58 h 767"/>
                <a:gd name="T60" fmla="*/ 685 w 800"/>
                <a:gd name="T61" fmla="*/ 92 h 767"/>
                <a:gd name="T62" fmla="*/ 697 w 800"/>
                <a:gd name="T63" fmla="*/ 131 h 767"/>
                <a:gd name="T64" fmla="*/ 681 w 800"/>
                <a:gd name="T65" fmla="*/ 224 h 767"/>
                <a:gd name="T66" fmla="*/ 559 w 800"/>
                <a:gd name="T67" fmla="*/ 338 h 767"/>
                <a:gd name="T68" fmla="*/ 302 w 800"/>
                <a:gd name="T69" fmla="*/ 356 h 767"/>
                <a:gd name="T70" fmla="*/ 235 w 800"/>
                <a:gd name="T71" fmla="*/ 732 h 767"/>
                <a:gd name="T72" fmla="*/ 215 w 800"/>
                <a:gd name="T73" fmla="*/ 728 h 767"/>
                <a:gd name="T74" fmla="*/ 213 w 800"/>
                <a:gd name="T75" fmla="*/ 713 h 767"/>
                <a:gd name="T76" fmla="*/ 295 w 800"/>
                <a:gd name="T77" fmla="*/ 381 h 767"/>
                <a:gd name="T78" fmla="*/ 543 w 800"/>
                <a:gd name="T79" fmla="*/ 384 h 767"/>
                <a:gd name="T80" fmla="*/ 594 w 800"/>
                <a:gd name="T81" fmla="*/ 410 h 767"/>
                <a:gd name="T82" fmla="*/ 622 w 800"/>
                <a:gd name="T83" fmla="*/ 449 h 767"/>
                <a:gd name="T84" fmla="*/ 634 w 800"/>
                <a:gd name="T85" fmla="*/ 492 h 767"/>
                <a:gd name="T86" fmla="*/ 618 w 800"/>
                <a:gd name="T87" fmla="*/ 593 h 767"/>
                <a:gd name="T88" fmla="*/ 496 w 800"/>
                <a:gd name="T89" fmla="*/ 714 h 767"/>
                <a:gd name="T90" fmla="*/ 251 w 800"/>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 h="767">
                  <a:moveTo>
                    <a:pt x="133" y="679"/>
                  </a:moveTo>
                  <a:lnTo>
                    <a:pt x="129" y="695"/>
                  </a:lnTo>
                  <a:lnTo>
                    <a:pt x="125" y="706"/>
                  </a:lnTo>
                  <a:lnTo>
                    <a:pt x="119" y="715"/>
                  </a:lnTo>
                  <a:lnTo>
                    <a:pt x="111" y="722"/>
                  </a:lnTo>
                  <a:lnTo>
                    <a:pt x="99" y="727"/>
                  </a:lnTo>
                  <a:lnTo>
                    <a:pt x="82" y="731"/>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6" y="719"/>
                  </a:lnTo>
                  <a:lnTo>
                    <a:pt x="651" y="687"/>
                  </a:lnTo>
                  <a:lnTo>
                    <a:pt x="688" y="650"/>
                  </a:lnTo>
                  <a:lnTo>
                    <a:pt x="715" y="609"/>
                  </a:lnTo>
                  <a:lnTo>
                    <a:pt x="733" y="567"/>
                  </a:lnTo>
                  <a:lnTo>
                    <a:pt x="739" y="525"/>
                  </a:lnTo>
                  <a:lnTo>
                    <a:pt x="727" y="467"/>
                  </a:lnTo>
                  <a:lnTo>
                    <a:pt x="693" y="419"/>
                  </a:lnTo>
                  <a:lnTo>
                    <a:pt x="638" y="384"/>
                  </a:lnTo>
                  <a:lnTo>
                    <a:pt x="566" y="366"/>
                  </a:lnTo>
                  <a:lnTo>
                    <a:pt x="651" y="339"/>
                  </a:lnTo>
                  <a:lnTo>
                    <a:pt x="726" y="293"/>
                  </a:lnTo>
                  <a:lnTo>
                    <a:pt x="779" y="230"/>
                  </a:lnTo>
                  <a:lnTo>
                    <a:pt x="800" y="155"/>
                  </a:lnTo>
                  <a:lnTo>
                    <a:pt x="786" y="96"/>
                  </a:lnTo>
                  <a:lnTo>
                    <a:pt x="746" y="46"/>
                  </a:lnTo>
                  <a:lnTo>
                    <a:pt x="681" y="13"/>
                  </a:lnTo>
                  <a:lnTo>
                    <a:pt x="591" y="0"/>
                  </a:lnTo>
                  <a:lnTo>
                    <a:pt x="216" y="0"/>
                  </a:lnTo>
                  <a:lnTo>
                    <a:pt x="201" y="0"/>
                  </a:lnTo>
                  <a:lnTo>
                    <a:pt x="191" y="3"/>
                  </a:lnTo>
                  <a:lnTo>
                    <a:pt x="185" y="9"/>
                  </a:lnTo>
                  <a:lnTo>
                    <a:pt x="183" y="22"/>
                  </a:lnTo>
                  <a:lnTo>
                    <a:pt x="190" y="33"/>
                  </a:lnTo>
                  <a:lnTo>
                    <a:pt x="215" y="35"/>
                  </a:lnTo>
                  <a:lnTo>
                    <a:pt x="230"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6" y="35"/>
                  </a:lnTo>
                  <a:lnTo>
                    <a:pt x="610" y="38"/>
                  </a:lnTo>
                  <a:lnTo>
                    <a:pt x="636" y="46"/>
                  </a:lnTo>
                  <a:lnTo>
                    <a:pt x="658" y="58"/>
                  </a:lnTo>
                  <a:lnTo>
                    <a:pt x="674" y="74"/>
                  </a:lnTo>
                  <a:lnTo>
                    <a:pt x="685" y="92"/>
                  </a:lnTo>
                  <a:lnTo>
                    <a:pt x="692" y="111"/>
                  </a:lnTo>
                  <a:lnTo>
                    <a:pt x="697" y="131"/>
                  </a:lnTo>
                  <a:lnTo>
                    <a:pt x="698" y="150"/>
                  </a:lnTo>
                  <a:lnTo>
                    <a:pt x="681" y="224"/>
                  </a:lnTo>
                  <a:lnTo>
                    <a:pt x="633" y="290"/>
                  </a:lnTo>
                  <a:lnTo>
                    <a:pt x="559"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3" y="384"/>
                  </a:lnTo>
                  <a:lnTo>
                    <a:pt x="572" y="395"/>
                  </a:lnTo>
                  <a:lnTo>
                    <a:pt x="594" y="410"/>
                  </a:lnTo>
                  <a:lnTo>
                    <a:pt x="611" y="429"/>
                  </a:lnTo>
                  <a:lnTo>
                    <a:pt x="622" y="449"/>
                  </a:lnTo>
                  <a:lnTo>
                    <a:pt x="630" y="472"/>
                  </a:lnTo>
                  <a:lnTo>
                    <a:pt x="634" y="492"/>
                  </a:lnTo>
                  <a:lnTo>
                    <a:pt x="635" y="512"/>
                  </a:lnTo>
                  <a:lnTo>
                    <a:pt x="618" y="593"/>
                  </a:lnTo>
                  <a:lnTo>
                    <a:pt x="569" y="664"/>
                  </a:lnTo>
                  <a:lnTo>
                    <a:pt x="496"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5" name="Freeform 12"/>
            <p:cNvSpPr>
              <a:spLocks noChangeAspect="1"/>
            </p:cNvSpPr>
            <p:nvPr/>
          </p:nvSpPr>
          <p:spPr bwMode="auto">
            <a:xfrm>
              <a:off x="900" y="7"/>
              <a:ext cx="795" cy="764"/>
            </a:xfrm>
            <a:custGeom>
              <a:avLst/>
              <a:gdLst>
                <a:gd name="T0" fmla="*/ 405 w 795"/>
                <a:gd name="T1" fmla="*/ 399 h 764"/>
                <a:gd name="T2" fmla="*/ 483 w 795"/>
                <a:gd name="T3" fmla="*/ 412 h 764"/>
                <a:gd name="T4" fmla="*/ 498 w 795"/>
                <a:gd name="T5" fmla="*/ 450 h 764"/>
                <a:gd name="T6" fmla="*/ 490 w 795"/>
                <a:gd name="T7" fmla="*/ 505 h 764"/>
                <a:gd name="T8" fmla="*/ 491 w 795"/>
                <a:gd name="T9" fmla="*/ 527 h 764"/>
                <a:gd name="T10" fmla="*/ 510 w 795"/>
                <a:gd name="T11" fmla="*/ 526 h 764"/>
                <a:gd name="T12" fmla="*/ 578 w 795"/>
                <a:gd name="T13" fmla="*/ 263 h 764"/>
                <a:gd name="T14" fmla="*/ 582 w 795"/>
                <a:gd name="T15" fmla="*/ 245 h 764"/>
                <a:gd name="T16" fmla="*/ 568 w 795"/>
                <a:gd name="T17" fmla="*/ 233 h 764"/>
                <a:gd name="T18" fmla="*/ 551 w 795"/>
                <a:gd name="T19" fmla="*/ 256 h 764"/>
                <a:gd name="T20" fmla="*/ 532 w 795"/>
                <a:gd name="T21" fmla="*/ 310 h 764"/>
                <a:gd name="T22" fmla="*/ 506 w 795"/>
                <a:gd name="T23" fmla="*/ 343 h 764"/>
                <a:gd name="T24" fmla="*/ 466 w 795"/>
                <a:gd name="T25" fmla="*/ 359 h 764"/>
                <a:gd name="T26" fmla="*/ 407 w 795"/>
                <a:gd name="T27" fmla="*/ 364 h 764"/>
                <a:gd name="T28" fmla="*/ 377 w 795"/>
                <a:gd name="T29" fmla="*/ 79 h 764"/>
                <a:gd name="T30" fmla="*/ 392 w 795"/>
                <a:gd name="T31" fmla="*/ 42 h 764"/>
                <a:gd name="T32" fmla="*/ 437 w 795"/>
                <a:gd name="T33" fmla="*/ 35 h 764"/>
                <a:gd name="T34" fmla="*/ 631 w 795"/>
                <a:gd name="T35" fmla="*/ 37 h 764"/>
                <a:gd name="T36" fmla="*/ 697 w 795"/>
                <a:gd name="T37" fmla="*/ 52 h 764"/>
                <a:gd name="T38" fmla="*/ 733 w 795"/>
                <a:gd name="T39" fmla="*/ 82 h 764"/>
                <a:gd name="T40" fmla="*/ 747 w 795"/>
                <a:gd name="T41" fmla="*/ 128 h 764"/>
                <a:gd name="T42" fmla="*/ 748 w 795"/>
                <a:gd name="T43" fmla="*/ 175 h 764"/>
                <a:gd name="T44" fmla="*/ 747 w 795"/>
                <a:gd name="T45" fmla="*/ 201 h 764"/>
                <a:gd name="T46" fmla="*/ 743 w 795"/>
                <a:gd name="T47" fmla="*/ 234 h 764"/>
                <a:gd name="T48" fmla="*/ 745 w 795"/>
                <a:gd name="T49" fmla="*/ 248 h 764"/>
                <a:gd name="T50" fmla="*/ 768 w 795"/>
                <a:gd name="T51" fmla="*/ 247 h 764"/>
                <a:gd name="T52" fmla="*/ 794 w 795"/>
                <a:gd name="T53" fmla="*/ 31 h 764"/>
                <a:gd name="T54" fmla="*/ 791 w 795"/>
                <a:gd name="T55" fmla="*/ 4 h 764"/>
                <a:gd name="T56" fmla="*/ 764 w 795"/>
                <a:gd name="T57" fmla="*/ 0 h 764"/>
                <a:gd name="T58" fmla="*/ 201 w 795"/>
                <a:gd name="T59" fmla="*/ 0 h 764"/>
                <a:gd name="T60" fmla="*/ 184 w 795"/>
                <a:gd name="T61" fmla="*/ 10 h 764"/>
                <a:gd name="T62" fmla="*/ 190 w 795"/>
                <a:gd name="T63" fmla="*/ 34 h 764"/>
                <a:gd name="T64" fmla="*/ 242 w 795"/>
                <a:gd name="T65" fmla="*/ 35 h 764"/>
                <a:gd name="T66" fmla="*/ 281 w 795"/>
                <a:gd name="T67" fmla="*/ 43 h 764"/>
                <a:gd name="T68" fmla="*/ 286 w 795"/>
                <a:gd name="T69" fmla="*/ 63 h 764"/>
                <a:gd name="T70" fmla="*/ 132 w 795"/>
                <a:gd name="T71" fmla="*/ 676 h 764"/>
                <a:gd name="T72" fmla="*/ 124 w 795"/>
                <a:gd name="T73" fmla="*/ 703 h 764"/>
                <a:gd name="T74" fmla="*/ 111 w 795"/>
                <a:gd name="T75" fmla="*/ 719 h 764"/>
                <a:gd name="T76" fmla="*/ 83 w 795"/>
                <a:gd name="T77" fmla="*/ 728 h 764"/>
                <a:gd name="T78" fmla="*/ 31 w 795"/>
                <a:gd name="T79" fmla="*/ 730 h 764"/>
                <a:gd name="T80" fmla="*/ 8 w 795"/>
                <a:gd name="T81" fmla="*/ 732 h 764"/>
                <a:gd name="T82" fmla="*/ 0 w 795"/>
                <a:gd name="T83" fmla="*/ 751 h 764"/>
                <a:gd name="T84" fmla="*/ 16 w 795"/>
                <a:gd name="T85" fmla="*/ 764 h 764"/>
                <a:gd name="T86" fmla="*/ 90 w 795"/>
                <a:gd name="T87" fmla="*/ 762 h 764"/>
                <a:gd name="T88" fmla="*/ 164 w 795"/>
                <a:gd name="T89" fmla="*/ 761 h 764"/>
                <a:gd name="T90" fmla="*/ 248 w 795"/>
                <a:gd name="T91" fmla="*/ 762 h 764"/>
                <a:gd name="T92" fmla="*/ 331 w 795"/>
                <a:gd name="T93" fmla="*/ 764 h 764"/>
                <a:gd name="T94" fmla="*/ 347 w 795"/>
                <a:gd name="T95" fmla="*/ 761 h 764"/>
                <a:gd name="T96" fmla="*/ 354 w 795"/>
                <a:gd name="T97" fmla="*/ 743 h 764"/>
                <a:gd name="T98" fmla="*/ 348 w 795"/>
                <a:gd name="T99" fmla="*/ 730 h 764"/>
                <a:gd name="T100" fmla="*/ 316 w 795"/>
                <a:gd name="T101" fmla="*/ 730 h 764"/>
                <a:gd name="T102" fmla="*/ 258 w 795"/>
                <a:gd name="T103" fmla="*/ 727 h 764"/>
                <a:gd name="T104" fmla="*/ 228 w 795"/>
                <a:gd name="T105" fmla="*/ 720 h 764"/>
                <a:gd name="T106" fmla="*/ 222 w 795"/>
                <a:gd name="T107" fmla="*/ 704 h 764"/>
                <a:gd name="T108" fmla="*/ 227 w 795"/>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5" h="764">
                  <a:moveTo>
                    <a:pt x="296" y="399"/>
                  </a:moveTo>
                  <a:lnTo>
                    <a:pt x="405" y="399"/>
                  </a:lnTo>
                  <a:lnTo>
                    <a:pt x="455" y="402"/>
                  </a:lnTo>
                  <a:lnTo>
                    <a:pt x="483" y="412"/>
                  </a:lnTo>
                  <a:lnTo>
                    <a:pt x="495" y="428"/>
                  </a:lnTo>
                  <a:lnTo>
                    <a:pt x="498" y="450"/>
                  </a:lnTo>
                  <a:lnTo>
                    <a:pt x="496" y="467"/>
                  </a:lnTo>
                  <a:lnTo>
                    <a:pt x="490" y="505"/>
                  </a:lnTo>
                  <a:lnTo>
                    <a:pt x="486" y="517"/>
                  </a:lnTo>
                  <a:lnTo>
                    <a:pt x="491" y="527"/>
                  </a:lnTo>
                  <a:lnTo>
                    <a:pt x="500" y="530"/>
                  </a:lnTo>
                  <a:lnTo>
                    <a:pt x="510" y="526"/>
                  </a:lnTo>
                  <a:lnTo>
                    <a:pt x="517" y="507"/>
                  </a:lnTo>
                  <a:lnTo>
                    <a:pt x="578" y="263"/>
                  </a:lnTo>
                  <a:lnTo>
                    <a:pt x="581" y="251"/>
                  </a:lnTo>
                  <a:lnTo>
                    <a:pt x="582" y="245"/>
                  </a:lnTo>
                  <a:lnTo>
                    <a:pt x="579" y="238"/>
                  </a:lnTo>
                  <a:lnTo>
                    <a:pt x="568" y="233"/>
                  </a:lnTo>
                  <a:lnTo>
                    <a:pt x="557" y="238"/>
                  </a:lnTo>
                  <a:lnTo>
                    <a:pt x="551" y="256"/>
                  </a:lnTo>
                  <a:lnTo>
                    <a:pt x="542" y="286"/>
                  </a:lnTo>
                  <a:lnTo>
                    <a:pt x="532" y="310"/>
                  </a:lnTo>
                  <a:lnTo>
                    <a:pt x="521" y="329"/>
                  </a:lnTo>
                  <a:lnTo>
                    <a:pt x="506" y="343"/>
                  </a:lnTo>
                  <a:lnTo>
                    <a:pt x="488" y="353"/>
                  </a:lnTo>
                  <a:lnTo>
                    <a:pt x="466" y="359"/>
                  </a:lnTo>
                  <a:lnTo>
                    <a:pt x="439" y="363"/>
                  </a:lnTo>
                  <a:lnTo>
                    <a:pt x="407" y="364"/>
                  </a:lnTo>
                  <a:lnTo>
                    <a:pt x="305" y="364"/>
                  </a:lnTo>
                  <a:lnTo>
                    <a:pt x="377" y="79"/>
                  </a:lnTo>
                  <a:lnTo>
                    <a:pt x="384"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2" y="225"/>
                  </a:lnTo>
                  <a:lnTo>
                    <a:pt x="794" y="31"/>
                  </a:lnTo>
                  <a:lnTo>
                    <a:pt x="795" y="13"/>
                  </a:lnTo>
                  <a:lnTo>
                    <a:pt x="791" y="4"/>
                  </a:lnTo>
                  <a:lnTo>
                    <a:pt x="781" y="1"/>
                  </a:lnTo>
                  <a:lnTo>
                    <a:pt x="764"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6" y="63"/>
                  </a:lnTo>
                  <a:lnTo>
                    <a:pt x="280" y="82"/>
                  </a:lnTo>
                  <a:lnTo>
                    <a:pt x="132" y="676"/>
                  </a:lnTo>
                  <a:lnTo>
                    <a:pt x="129" y="692"/>
                  </a:lnTo>
                  <a:lnTo>
                    <a:pt x="124" y="703"/>
                  </a:lnTo>
                  <a:lnTo>
                    <a:pt x="119" y="712"/>
                  </a:lnTo>
                  <a:lnTo>
                    <a:pt x="111" y="719"/>
                  </a:lnTo>
                  <a:lnTo>
                    <a:pt x="99" y="724"/>
                  </a:lnTo>
                  <a:lnTo>
                    <a:pt x="83" y="728"/>
                  </a:lnTo>
                  <a:lnTo>
                    <a:pt x="60" y="729"/>
                  </a:lnTo>
                  <a:lnTo>
                    <a:pt x="31" y="730"/>
                  </a:lnTo>
                  <a:lnTo>
                    <a:pt x="18" y="730"/>
                  </a:lnTo>
                  <a:lnTo>
                    <a:pt x="8" y="732"/>
                  </a:lnTo>
                  <a:lnTo>
                    <a:pt x="2" y="738"/>
                  </a:lnTo>
                  <a:lnTo>
                    <a:pt x="0" y="751"/>
                  </a:lnTo>
                  <a:lnTo>
                    <a:pt x="7" y="762"/>
                  </a:lnTo>
                  <a:lnTo>
                    <a:pt x="16" y="764"/>
                  </a:lnTo>
                  <a:lnTo>
                    <a:pt x="48" y="764"/>
                  </a:lnTo>
                  <a:lnTo>
                    <a:pt x="90" y="762"/>
                  </a:lnTo>
                  <a:lnTo>
                    <a:pt x="132" y="761"/>
                  </a:lnTo>
                  <a:lnTo>
                    <a:pt x="164" y="761"/>
                  </a:lnTo>
                  <a:lnTo>
                    <a:pt x="200" y="761"/>
                  </a:lnTo>
                  <a:lnTo>
                    <a:pt x="248" y="762"/>
                  </a:lnTo>
                  <a:lnTo>
                    <a:pt x="294" y="764"/>
                  </a:lnTo>
                  <a:lnTo>
                    <a:pt x="331" y="764"/>
                  </a:lnTo>
                  <a:lnTo>
                    <a:pt x="339" y="764"/>
                  </a:lnTo>
                  <a:lnTo>
                    <a:pt x="347" y="761"/>
                  </a:lnTo>
                  <a:lnTo>
                    <a:pt x="352" y="755"/>
                  </a:lnTo>
                  <a:lnTo>
                    <a:pt x="354" y="743"/>
                  </a:lnTo>
                  <a:lnTo>
                    <a:pt x="351" y="733"/>
                  </a:lnTo>
                  <a:lnTo>
                    <a:pt x="348" y="730"/>
                  </a:lnTo>
                  <a:lnTo>
                    <a:pt x="340" y="730"/>
                  </a:lnTo>
                  <a:lnTo>
                    <a:pt x="316" y="730"/>
                  </a:lnTo>
                  <a:lnTo>
                    <a:pt x="288" y="729"/>
                  </a:lnTo>
                  <a:lnTo>
                    <a:pt x="258" y="727"/>
                  </a:lnTo>
                  <a:lnTo>
                    <a:pt x="239" y="724"/>
                  </a:lnTo>
                  <a:lnTo>
                    <a:pt x="228" y="720"/>
                  </a:lnTo>
                  <a:lnTo>
                    <a:pt x="223" y="714"/>
                  </a:lnTo>
                  <a:lnTo>
                    <a:pt x="222"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6" name="Freeform 13"/>
            <p:cNvSpPr>
              <a:spLocks noChangeAspect="1"/>
            </p:cNvSpPr>
            <p:nvPr/>
          </p:nvSpPr>
          <p:spPr bwMode="auto">
            <a:xfrm>
              <a:off x="1627" y="417"/>
              <a:ext cx="346" cy="523"/>
            </a:xfrm>
            <a:custGeom>
              <a:avLst/>
              <a:gdLst>
                <a:gd name="T0" fmla="*/ 346 w 346"/>
                <a:gd name="T1" fmla="*/ 379 h 523"/>
                <a:gd name="T2" fmla="*/ 320 w 346"/>
                <a:gd name="T3" fmla="*/ 379 h 523"/>
                <a:gd name="T4" fmla="*/ 317 w 346"/>
                <a:gd name="T5" fmla="*/ 397 h 523"/>
                <a:gd name="T6" fmla="*/ 312 w 346"/>
                <a:gd name="T7" fmla="*/ 419 h 523"/>
                <a:gd name="T8" fmla="*/ 306 w 346"/>
                <a:gd name="T9" fmla="*/ 439 h 523"/>
                <a:gd name="T10" fmla="*/ 299 w 346"/>
                <a:gd name="T11" fmla="*/ 451 h 523"/>
                <a:gd name="T12" fmla="*/ 286 w 346"/>
                <a:gd name="T13" fmla="*/ 454 h 523"/>
                <a:gd name="T14" fmla="*/ 262 w 346"/>
                <a:gd name="T15" fmla="*/ 455 h 523"/>
                <a:gd name="T16" fmla="*/ 237 w 346"/>
                <a:gd name="T17" fmla="*/ 456 h 523"/>
                <a:gd name="T18" fmla="*/ 222 w 346"/>
                <a:gd name="T19" fmla="*/ 456 h 523"/>
                <a:gd name="T20" fmla="*/ 77 w 346"/>
                <a:gd name="T21" fmla="*/ 456 h 523"/>
                <a:gd name="T22" fmla="*/ 130 w 346"/>
                <a:gd name="T23" fmla="*/ 409 h 523"/>
                <a:gd name="T24" fmla="*/ 169 w 346"/>
                <a:gd name="T25" fmla="*/ 376 h 523"/>
                <a:gd name="T26" fmla="*/ 201 w 346"/>
                <a:gd name="T27" fmla="*/ 350 h 523"/>
                <a:gd name="T28" fmla="*/ 234 w 346"/>
                <a:gd name="T29" fmla="*/ 324 h 523"/>
                <a:gd name="T30" fmla="*/ 276 w 346"/>
                <a:gd name="T31" fmla="*/ 288 h 523"/>
                <a:gd name="T32" fmla="*/ 312 w 346"/>
                <a:gd name="T33" fmla="*/ 249 h 523"/>
                <a:gd name="T34" fmla="*/ 337 w 346"/>
                <a:gd name="T35" fmla="*/ 205 h 523"/>
                <a:gd name="T36" fmla="*/ 346 w 346"/>
                <a:gd name="T37" fmla="*/ 154 h 523"/>
                <a:gd name="T38" fmla="*/ 331 w 346"/>
                <a:gd name="T39" fmla="*/ 90 h 523"/>
                <a:gd name="T40" fmla="*/ 292 w 346"/>
                <a:gd name="T41" fmla="*/ 41 h 523"/>
                <a:gd name="T42" fmla="*/ 234 w 346"/>
                <a:gd name="T43" fmla="*/ 11 h 523"/>
                <a:gd name="T44" fmla="*/ 163 w 346"/>
                <a:gd name="T45" fmla="*/ 0 h 523"/>
                <a:gd name="T46" fmla="*/ 128 w 346"/>
                <a:gd name="T47" fmla="*/ 3 h 523"/>
                <a:gd name="T48" fmla="*/ 96 w 346"/>
                <a:gd name="T49" fmla="*/ 12 h 523"/>
                <a:gd name="T50" fmla="*/ 69 w 346"/>
                <a:gd name="T51" fmla="*/ 26 h 523"/>
                <a:gd name="T52" fmla="*/ 45 w 346"/>
                <a:gd name="T53" fmla="*/ 43 h 523"/>
                <a:gd name="T54" fmla="*/ 26 w 346"/>
                <a:gd name="T55" fmla="*/ 65 h 523"/>
                <a:gd name="T56" fmla="*/ 11 w 346"/>
                <a:gd name="T57" fmla="*/ 89 h 523"/>
                <a:gd name="T58" fmla="*/ 3 w 346"/>
                <a:gd name="T59" fmla="*/ 114 h 523"/>
                <a:gd name="T60" fmla="*/ 0 w 346"/>
                <a:gd name="T61" fmla="*/ 141 h 523"/>
                <a:gd name="T62" fmla="*/ 5 w 346"/>
                <a:gd name="T63" fmla="*/ 165 h 523"/>
                <a:gd name="T64" fmla="*/ 18 w 346"/>
                <a:gd name="T65" fmla="*/ 178 h 523"/>
                <a:gd name="T66" fmla="*/ 32 w 346"/>
                <a:gd name="T67" fmla="*/ 184 h 523"/>
                <a:gd name="T68" fmla="*/ 41 w 346"/>
                <a:gd name="T69" fmla="*/ 185 h 523"/>
                <a:gd name="T70" fmla="*/ 56 w 346"/>
                <a:gd name="T71" fmla="*/ 183 h 523"/>
                <a:gd name="T72" fmla="*/ 69 w 346"/>
                <a:gd name="T73" fmla="*/ 175 h 523"/>
                <a:gd name="T74" fmla="*/ 79 w 346"/>
                <a:gd name="T75" fmla="*/ 162 h 523"/>
                <a:gd name="T76" fmla="*/ 83 w 346"/>
                <a:gd name="T77" fmla="*/ 143 h 523"/>
                <a:gd name="T78" fmla="*/ 81 w 346"/>
                <a:gd name="T79" fmla="*/ 131 h 523"/>
                <a:gd name="T80" fmla="*/ 75 w 346"/>
                <a:gd name="T81" fmla="*/ 118 h 523"/>
                <a:gd name="T82" fmla="*/ 61 w 346"/>
                <a:gd name="T83" fmla="*/ 106 h 523"/>
                <a:gd name="T84" fmla="*/ 37 w 346"/>
                <a:gd name="T85" fmla="*/ 102 h 523"/>
                <a:gd name="T86" fmla="*/ 60 w 346"/>
                <a:gd name="T87" fmla="*/ 67 h 523"/>
                <a:gd name="T88" fmla="*/ 89 w 346"/>
                <a:gd name="T89" fmla="*/ 45 h 523"/>
                <a:gd name="T90" fmla="*/ 121 w 346"/>
                <a:gd name="T91" fmla="*/ 32 h 523"/>
                <a:gd name="T92" fmla="*/ 151 w 346"/>
                <a:gd name="T93" fmla="*/ 29 h 523"/>
                <a:gd name="T94" fmla="*/ 202 w 346"/>
                <a:gd name="T95" fmla="*/ 39 h 523"/>
                <a:gd name="T96" fmla="*/ 240 w 346"/>
                <a:gd name="T97" fmla="*/ 67 h 523"/>
                <a:gd name="T98" fmla="*/ 262 w 346"/>
                <a:gd name="T99" fmla="*/ 107 h 523"/>
                <a:gd name="T100" fmla="*/ 270 w 346"/>
                <a:gd name="T101" fmla="*/ 154 h 523"/>
                <a:gd name="T102" fmla="*/ 262 w 346"/>
                <a:gd name="T103" fmla="*/ 202 h 523"/>
                <a:gd name="T104" fmla="*/ 243 w 346"/>
                <a:gd name="T105" fmla="*/ 244 h 523"/>
                <a:gd name="T106" fmla="*/ 219 w 346"/>
                <a:gd name="T107" fmla="*/ 279 h 523"/>
                <a:gd name="T108" fmla="*/ 197 w 346"/>
                <a:gd name="T109" fmla="*/ 305 h 523"/>
                <a:gd name="T110" fmla="*/ 8 w 346"/>
                <a:gd name="T111" fmla="*/ 492 h 523"/>
                <a:gd name="T112" fmla="*/ 1 w 346"/>
                <a:gd name="T113" fmla="*/ 502 h 523"/>
                <a:gd name="T114" fmla="*/ 0 w 346"/>
                <a:gd name="T115" fmla="*/ 523 h 523"/>
                <a:gd name="T116" fmla="*/ 322 w 346"/>
                <a:gd name="T117" fmla="*/ 523 h 523"/>
                <a:gd name="T118" fmla="*/ 346 w 346"/>
                <a:gd name="T119" fmla="*/ 379 h 5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6" h="523">
                  <a:moveTo>
                    <a:pt x="346" y="379"/>
                  </a:moveTo>
                  <a:lnTo>
                    <a:pt x="320" y="379"/>
                  </a:lnTo>
                  <a:lnTo>
                    <a:pt x="317" y="397"/>
                  </a:lnTo>
                  <a:lnTo>
                    <a:pt x="312" y="419"/>
                  </a:lnTo>
                  <a:lnTo>
                    <a:pt x="306" y="439"/>
                  </a:lnTo>
                  <a:lnTo>
                    <a:pt x="299" y="451"/>
                  </a:lnTo>
                  <a:lnTo>
                    <a:pt x="286" y="454"/>
                  </a:lnTo>
                  <a:lnTo>
                    <a:pt x="262" y="455"/>
                  </a:lnTo>
                  <a:lnTo>
                    <a:pt x="237" y="456"/>
                  </a:lnTo>
                  <a:lnTo>
                    <a:pt x="222" y="456"/>
                  </a:lnTo>
                  <a:lnTo>
                    <a:pt x="77" y="456"/>
                  </a:lnTo>
                  <a:lnTo>
                    <a:pt x="130" y="409"/>
                  </a:lnTo>
                  <a:lnTo>
                    <a:pt x="169" y="376"/>
                  </a:lnTo>
                  <a:lnTo>
                    <a:pt x="201" y="350"/>
                  </a:lnTo>
                  <a:lnTo>
                    <a:pt x="234" y="324"/>
                  </a:lnTo>
                  <a:lnTo>
                    <a:pt x="276" y="288"/>
                  </a:lnTo>
                  <a:lnTo>
                    <a:pt x="312" y="249"/>
                  </a:lnTo>
                  <a:lnTo>
                    <a:pt x="337" y="205"/>
                  </a:lnTo>
                  <a:lnTo>
                    <a:pt x="346" y="154"/>
                  </a:lnTo>
                  <a:lnTo>
                    <a:pt x="331" y="90"/>
                  </a:lnTo>
                  <a:lnTo>
                    <a:pt x="292" y="41"/>
                  </a:lnTo>
                  <a:lnTo>
                    <a:pt x="234" y="11"/>
                  </a:lnTo>
                  <a:lnTo>
                    <a:pt x="163" y="0"/>
                  </a:lnTo>
                  <a:lnTo>
                    <a:pt x="128" y="3"/>
                  </a:lnTo>
                  <a:lnTo>
                    <a:pt x="96" y="12"/>
                  </a:lnTo>
                  <a:lnTo>
                    <a:pt x="69" y="26"/>
                  </a:lnTo>
                  <a:lnTo>
                    <a:pt x="45" y="43"/>
                  </a:lnTo>
                  <a:lnTo>
                    <a:pt x="26" y="65"/>
                  </a:lnTo>
                  <a:lnTo>
                    <a:pt x="11" y="89"/>
                  </a:lnTo>
                  <a:lnTo>
                    <a:pt x="3" y="114"/>
                  </a:lnTo>
                  <a:lnTo>
                    <a:pt x="0" y="141"/>
                  </a:lnTo>
                  <a:lnTo>
                    <a:pt x="5" y="165"/>
                  </a:lnTo>
                  <a:lnTo>
                    <a:pt x="18" y="178"/>
                  </a:lnTo>
                  <a:lnTo>
                    <a:pt x="32" y="184"/>
                  </a:lnTo>
                  <a:lnTo>
                    <a:pt x="41" y="185"/>
                  </a:lnTo>
                  <a:lnTo>
                    <a:pt x="56" y="183"/>
                  </a:lnTo>
                  <a:lnTo>
                    <a:pt x="69" y="175"/>
                  </a:lnTo>
                  <a:lnTo>
                    <a:pt x="79" y="162"/>
                  </a:lnTo>
                  <a:lnTo>
                    <a:pt x="83" y="143"/>
                  </a:lnTo>
                  <a:lnTo>
                    <a:pt x="81" y="131"/>
                  </a:lnTo>
                  <a:lnTo>
                    <a:pt x="75" y="118"/>
                  </a:lnTo>
                  <a:lnTo>
                    <a:pt x="61" y="106"/>
                  </a:lnTo>
                  <a:lnTo>
                    <a:pt x="37" y="102"/>
                  </a:lnTo>
                  <a:lnTo>
                    <a:pt x="60" y="67"/>
                  </a:lnTo>
                  <a:lnTo>
                    <a:pt x="89" y="45"/>
                  </a:lnTo>
                  <a:lnTo>
                    <a:pt x="121" y="32"/>
                  </a:lnTo>
                  <a:lnTo>
                    <a:pt x="151" y="29"/>
                  </a:lnTo>
                  <a:lnTo>
                    <a:pt x="202" y="39"/>
                  </a:lnTo>
                  <a:lnTo>
                    <a:pt x="240" y="67"/>
                  </a:lnTo>
                  <a:lnTo>
                    <a:pt x="262" y="107"/>
                  </a:lnTo>
                  <a:lnTo>
                    <a:pt x="270" y="154"/>
                  </a:lnTo>
                  <a:lnTo>
                    <a:pt x="262" y="202"/>
                  </a:lnTo>
                  <a:lnTo>
                    <a:pt x="243" y="244"/>
                  </a:lnTo>
                  <a:lnTo>
                    <a:pt x="219" y="279"/>
                  </a:lnTo>
                  <a:lnTo>
                    <a:pt x="197" y="305"/>
                  </a:lnTo>
                  <a:lnTo>
                    <a:pt x="8" y="492"/>
                  </a:lnTo>
                  <a:lnTo>
                    <a:pt x="1" y="502"/>
                  </a:lnTo>
                  <a:lnTo>
                    <a:pt x="0" y="523"/>
                  </a:lnTo>
                  <a:lnTo>
                    <a:pt x="322" y="523"/>
                  </a:lnTo>
                  <a:lnTo>
                    <a:pt x="346" y="37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20497" name="Group 17"/>
          <p:cNvGrpSpPr>
            <a:grpSpLocks noChangeAspect="1"/>
          </p:cNvGrpSpPr>
          <p:nvPr>
            <p:custDataLst>
              <p:tags r:id="rId3"/>
            </p:custDataLst>
          </p:nvPr>
        </p:nvGrpSpPr>
        <p:grpSpPr bwMode="auto">
          <a:xfrm>
            <a:off x="6600323" y="2133972"/>
            <a:ext cx="291356" cy="133703"/>
            <a:chOff x="-2" y="4"/>
            <a:chExt cx="1982" cy="951"/>
          </a:xfrm>
        </p:grpSpPr>
        <p:sp>
          <p:nvSpPr>
            <p:cNvPr id="20601" name="Freeform 18"/>
            <p:cNvSpPr>
              <a:spLocks noChangeAspect="1" noEditPoints="1"/>
            </p:cNvSpPr>
            <p:nvPr/>
          </p:nvSpPr>
          <p:spPr bwMode="auto">
            <a:xfrm>
              <a:off x="-2" y="4"/>
              <a:ext cx="799" cy="767"/>
            </a:xfrm>
            <a:custGeom>
              <a:avLst/>
              <a:gdLst>
                <a:gd name="T0" fmla="*/ 129 w 799"/>
                <a:gd name="T1" fmla="*/ 694 h 767"/>
                <a:gd name="T2" fmla="*/ 119 w 799"/>
                <a:gd name="T3" fmla="*/ 715 h 767"/>
                <a:gd name="T4" fmla="*/ 99 w 799"/>
                <a:gd name="T5" fmla="*/ 727 h 767"/>
                <a:gd name="T6" fmla="*/ 60 w 799"/>
                <a:gd name="T7" fmla="*/ 732 h 767"/>
                <a:gd name="T8" fmla="*/ 18 w 799"/>
                <a:gd name="T9" fmla="*/ 733 h 767"/>
                <a:gd name="T10" fmla="*/ 3 w 799"/>
                <a:gd name="T11" fmla="*/ 742 h 767"/>
                <a:gd name="T12" fmla="*/ 8 w 799"/>
                <a:gd name="T13" fmla="*/ 765 h 767"/>
                <a:gd name="T14" fmla="*/ 430 w 799"/>
                <a:gd name="T15" fmla="*/ 767 h 767"/>
                <a:gd name="T16" fmla="*/ 553 w 799"/>
                <a:gd name="T17" fmla="*/ 744 h 767"/>
                <a:gd name="T18" fmla="*/ 651 w 799"/>
                <a:gd name="T19" fmla="*/ 687 h 767"/>
                <a:gd name="T20" fmla="*/ 715 w 799"/>
                <a:gd name="T21" fmla="*/ 609 h 767"/>
                <a:gd name="T22" fmla="*/ 739 w 799"/>
                <a:gd name="T23" fmla="*/ 525 h 767"/>
                <a:gd name="T24" fmla="*/ 693 w 799"/>
                <a:gd name="T25" fmla="*/ 419 h 767"/>
                <a:gd name="T26" fmla="*/ 566 w 799"/>
                <a:gd name="T27" fmla="*/ 366 h 767"/>
                <a:gd name="T28" fmla="*/ 726 w 799"/>
                <a:gd name="T29" fmla="*/ 293 h 767"/>
                <a:gd name="T30" fmla="*/ 799 w 799"/>
                <a:gd name="T31" fmla="*/ 155 h 767"/>
                <a:gd name="T32" fmla="*/ 746 w 799"/>
                <a:gd name="T33" fmla="*/ 46 h 767"/>
                <a:gd name="T34" fmla="*/ 591 w 799"/>
                <a:gd name="T35" fmla="*/ 0 h 767"/>
                <a:gd name="T36" fmla="*/ 201 w 799"/>
                <a:gd name="T37" fmla="*/ 0 h 767"/>
                <a:gd name="T38" fmla="*/ 185 w 799"/>
                <a:gd name="T39" fmla="*/ 9 h 767"/>
                <a:gd name="T40" fmla="*/ 190 w 799"/>
                <a:gd name="T41" fmla="*/ 33 h 767"/>
                <a:gd name="T42" fmla="*/ 229 w 799"/>
                <a:gd name="T43" fmla="*/ 35 h 767"/>
                <a:gd name="T44" fmla="*/ 279 w 799"/>
                <a:gd name="T45" fmla="*/ 41 h 767"/>
                <a:gd name="T46" fmla="*/ 286 w 799"/>
                <a:gd name="T47" fmla="*/ 62 h 767"/>
                <a:gd name="T48" fmla="*/ 133 w 799"/>
                <a:gd name="T49" fmla="*/ 679 h 767"/>
                <a:gd name="T50" fmla="*/ 371 w 799"/>
                <a:gd name="T51" fmla="*/ 78 h 767"/>
                <a:gd name="T52" fmla="*/ 387 w 799"/>
                <a:gd name="T53" fmla="*/ 41 h 767"/>
                <a:gd name="T54" fmla="*/ 431 w 799"/>
                <a:gd name="T55" fmla="*/ 35 h 767"/>
                <a:gd name="T56" fmla="*/ 609 w 799"/>
                <a:gd name="T57" fmla="*/ 38 h 767"/>
                <a:gd name="T58" fmla="*/ 658 w 799"/>
                <a:gd name="T59" fmla="*/ 58 h 767"/>
                <a:gd name="T60" fmla="*/ 685 w 799"/>
                <a:gd name="T61" fmla="*/ 92 h 767"/>
                <a:gd name="T62" fmla="*/ 697 w 799"/>
                <a:gd name="T63" fmla="*/ 131 h 767"/>
                <a:gd name="T64" fmla="*/ 681 w 799"/>
                <a:gd name="T65" fmla="*/ 224 h 767"/>
                <a:gd name="T66" fmla="*/ 559 w 799"/>
                <a:gd name="T67" fmla="*/ 338 h 767"/>
                <a:gd name="T68" fmla="*/ 302 w 799"/>
                <a:gd name="T69" fmla="*/ 356 h 767"/>
                <a:gd name="T70" fmla="*/ 235 w 799"/>
                <a:gd name="T71" fmla="*/ 732 h 767"/>
                <a:gd name="T72" fmla="*/ 215 w 799"/>
                <a:gd name="T73" fmla="*/ 728 h 767"/>
                <a:gd name="T74" fmla="*/ 213 w 799"/>
                <a:gd name="T75" fmla="*/ 713 h 767"/>
                <a:gd name="T76" fmla="*/ 295 w 799"/>
                <a:gd name="T77" fmla="*/ 381 h 767"/>
                <a:gd name="T78" fmla="*/ 543 w 799"/>
                <a:gd name="T79" fmla="*/ 384 h 767"/>
                <a:gd name="T80" fmla="*/ 594 w 799"/>
                <a:gd name="T81" fmla="*/ 410 h 767"/>
                <a:gd name="T82" fmla="*/ 622 w 799"/>
                <a:gd name="T83" fmla="*/ 449 h 767"/>
                <a:gd name="T84" fmla="*/ 634 w 799"/>
                <a:gd name="T85" fmla="*/ 492 h 767"/>
                <a:gd name="T86" fmla="*/ 617 w 799"/>
                <a:gd name="T87" fmla="*/ 593 h 767"/>
                <a:gd name="T88" fmla="*/ 495 w 799"/>
                <a:gd name="T89" fmla="*/ 714 h 767"/>
                <a:gd name="T90" fmla="*/ 251 w 799"/>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7">
                  <a:moveTo>
                    <a:pt x="133" y="679"/>
                  </a:moveTo>
                  <a:lnTo>
                    <a:pt x="129" y="694"/>
                  </a:lnTo>
                  <a:lnTo>
                    <a:pt x="125" y="706"/>
                  </a:lnTo>
                  <a:lnTo>
                    <a:pt x="119" y="715"/>
                  </a:lnTo>
                  <a:lnTo>
                    <a:pt x="111" y="722"/>
                  </a:lnTo>
                  <a:lnTo>
                    <a:pt x="99" y="727"/>
                  </a:lnTo>
                  <a:lnTo>
                    <a:pt x="82" y="730"/>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6" y="719"/>
                  </a:lnTo>
                  <a:lnTo>
                    <a:pt x="651" y="687"/>
                  </a:lnTo>
                  <a:lnTo>
                    <a:pt x="688" y="650"/>
                  </a:lnTo>
                  <a:lnTo>
                    <a:pt x="715" y="609"/>
                  </a:lnTo>
                  <a:lnTo>
                    <a:pt x="733" y="567"/>
                  </a:lnTo>
                  <a:lnTo>
                    <a:pt x="739" y="525"/>
                  </a:lnTo>
                  <a:lnTo>
                    <a:pt x="727" y="467"/>
                  </a:lnTo>
                  <a:lnTo>
                    <a:pt x="693" y="419"/>
                  </a:lnTo>
                  <a:lnTo>
                    <a:pt x="638" y="384"/>
                  </a:lnTo>
                  <a:lnTo>
                    <a:pt x="566" y="366"/>
                  </a:lnTo>
                  <a:lnTo>
                    <a:pt x="651" y="339"/>
                  </a:lnTo>
                  <a:lnTo>
                    <a:pt x="726" y="293"/>
                  </a:lnTo>
                  <a:lnTo>
                    <a:pt x="779" y="230"/>
                  </a:lnTo>
                  <a:lnTo>
                    <a:pt x="799" y="155"/>
                  </a:lnTo>
                  <a:lnTo>
                    <a:pt x="786" y="96"/>
                  </a:lnTo>
                  <a:lnTo>
                    <a:pt x="746" y="46"/>
                  </a:lnTo>
                  <a:lnTo>
                    <a:pt x="681" y="13"/>
                  </a:lnTo>
                  <a:lnTo>
                    <a:pt x="591" y="0"/>
                  </a:lnTo>
                  <a:lnTo>
                    <a:pt x="216" y="0"/>
                  </a:lnTo>
                  <a:lnTo>
                    <a:pt x="201" y="0"/>
                  </a:lnTo>
                  <a:lnTo>
                    <a:pt x="191" y="3"/>
                  </a:lnTo>
                  <a:lnTo>
                    <a:pt x="185" y="9"/>
                  </a:lnTo>
                  <a:lnTo>
                    <a:pt x="183" y="22"/>
                  </a:lnTo>
                  <a:lnTo>
                    <a:pt x="190" y="33"/>
                  </a:lnTo>
                  <a:lnTo>
                    <a:pt x="214" y="35"/>
                  </a:lnTo>
                  <a:lnTo>
                    <a:pt x="229"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6" y="35"/>
                  </a:lnTo>
                  <a:lnTo>
                    <a:pt x="609" y="38"/>
                  </a:lnTo>
                  <a:lnTo>
                    <a:pt x="636" y="46"/>
                  </a:lnTo>
                  <a:lnTo>
                    <a:pt x="658" y="58"/>
                  </a:lnTo>
                  <a:lnTo>
                    <a:pt x="674" y="74"/>
                  </a:lnTo>
                  <a:lnTo>
                    <a:pt x="685" y="92"/>
                  </a:lnTo>
                  <a:lnTo>
                    <a:pt x="692" y="111"/>
                  </a:lnTo>
                  <a:lnTo>
                    <a:pt x="697" y="131"/>
                  </a:lnTo>
                  <a:lnTo>
                    <a:pt x="698" y="150"/>
                  </a:lnTo>
                  <a:lnTo>
                    <a:pt x="681" y="224"/>
                  </a:lnTo>
                  <a:lnTo>
                    <a:pt x="632" y="290"/>
                  </a:lnTo>
                  <a:lnTo>
                    <a:pt x="559"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3" y="384"/>
                  </a:lnTo>
                  <a:lnTo>
                    <a:pt x="572" y="395"/>
                  </a:lnTo>
                  <a:lnTo>
                    <a:pt x="594" y="410"/>
                  </a:lnTo>
                  <a:lnTo>
                    <a:pt x="611" y="428"/>
                  </a:lnTo>
                  <a:lnTo>
                    <a:pt x="622" y="449"/>
                  </a:lnTo>
                  <a:lnTo>
                    <a:pt x="630" y="471"/>
                  </a:lnTo>
                  <a:lnTo>
                    <a:pt x="634" y="492"/>
                  </a:lnTo>
                  <a:lnTo>
                    <a:pt x="635" y="512"/>
                  </a:lnTo>
                  <a:lnTo>
                    <a:pt x="617" y="593"/>
                  </a:lnTo>
                  <a:lnTo>
                    <a:pt x="569" y="664"/>
                  </a:lnTo>
                  <a:lnTo>
                    <a:pt x="495"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2" name="Freeform 19"/>
            <p:cNvSpPr>
              <a:spLocks noChangeAspect="1"/>
            </p:cNvSpPr>
            <p:nvPr/>
          </p:nvSpPr>
          <p:spPr bwMode="auto">
            <a:xfrm>
              <a:off x="900" y="7"/>
              <a:ext cx="794" cy="764"/>
            </a:xfrm>
            <a:custGeom>
              <a:avLst/>
              <a:gdLst>
                <a:gd name="T0" fmla="*/ 405 w 794"/>
                <a:gd name="T1" fmla="*/ 399 h 764"/>
                <a:gd name="T2" fmla="*/ 482 w 794"/>
                <a:gd name="T3" fmla="*/ 412 h 764"/>
                <a:gd name="T4" fmla="*/ 497 w 794"/>
                <a:gd name="T5" fmla="*/ 450 h 764"/>
                <a:gd name="T6" fmla="*/ 489 w 794"/>
                <a:gd name="T7" fmla="*/ 504 h 764"/>
                <a:gd name="T8" fmla="*/ 490 w 794"/>
                <a:gd name="T9" fmla="*/ 527 h 764"/>
                <a:gd name="T10" fmla="*/ 510 w 794"/>
                <a:gd name="T11" fmla="*/ 526 h 764"/>
                <a:gd name="T12" fmla="*/ 578 w 794"/>
                <a:gd name="T13" fmla="*/ 263 h 764"/>
                <a:gd name="T14" fmla="*/ 581 w 794"/>
                <a:gd name="T15" fmla="*/ 245 h 764"/>
                <a:gd name="T16" fmla="*/ 568 w 794"/>
                <a:gd name="T17" fmla="*/ 233 h 764"/>
                <a:gd name="T18" fmla="*/ 551 w 794"/>
                <a:gd name="T19" fmla="*/ 256 h 764"/>
                <a:gd name="T20" fmla="*/ 532 w 794"/>
                <a:gd name="T21" fmla="*/ 310 h 764"/>
                <a:gd name="T22" fmla="*/ 506 w 794"/>
                <a:gd name="T23" fmla="*/ 343 h 764"/>
                <a:gd name="T24" fmla="*/ 466 w 794"/>
                <a:gd name="T25" fmla="*/ 359 h 764"/>
                <a:gd name="T26" fmla="*/ 407 w 794"/>
                <a:gd name="T27" fmla="*/ 364 h 764"/>
                <a:gd name="T28" fmla="*/ 376 w 794"/>
                <a:gd name="T29" fmla="*/ 79 h 764"/>
                <a:gd name="T30" fmla="*/ 392 w 794"/>
                <a:gd name="T31" fmla="*/ 42 h 764"/>
                <a:gd name="T32" fmla="*/ 437 w 794"/>
                <a:gd name="T33" fmla="*/ 35 h 764"/>
                <a:gd name="T34" fmla="*/ 631 w 794"/>
                <a:gd name="T35" fmla="*/ 37 h 764"/>
                <a:gd name="T36" fmla="*/ 697 w 794"/>
                <a:gd name="T37" fmla="*/ 52 h 764"/>
                <a:gd name="T38" fmla="*/ 733 w 794"/>
                <a:gd name="T39" fmla="*/ 82 h 764"/>
                <a:gd name="T40" fmla="*/ 747 w 794"/>
                <a:gd name="T41" fmla="*/ 128 h 764"/>
                <a:gd name="T42" fmla="*/ 748 w 794"/>
                <a:gd name="T43" fmla="*/ 175 h 764"/>
                <a:gd name="T44" fmla="*/ 747 w 794"/>
                <a:gd name="T45" fmla="*/ 201 h 764"/>
                <a:gd name="T46" fmla="*/ 743 w 794"/>
                <a:gd name="T47" fmla="*/ 234 h 764"/>
                <a:gd name="T48" fmla="*/ 745 w 794"/>
                <a:gd name="T49" fmla="*/ 248 h 764"/>
                <a:gd name="T50" fmla="*/ 768 w 794"/>
                <a:gd name="T51" fmla="*/ 247 h 764"/>
                <a:gd name="T52" fmla="*/ 794 w 794"/>
                <a:gd name="T53" fmla="*/ 31 h 764"/>
                <a:gd name="T54" fmla="*/ 791 w 794"/>
                <a:gd name="T55" fmla="*/ 4 h 764"/>
                <a:gd name="T56" fmla="*/ 764 w 794"/>
                <a:gd name="T57" fmla="*/ 0 h 764"/>
                <a:gd name="T58" fmla="*/ 201 w 794"/>
                <a:gd name="T59" fmla="*/ 0 h 764"/>
                <a:gd name="T60" fmla="*/ 184 w 794"/>
                <a:gd name="T61" fmla="*/ 10 h 764"/>
                <a:gd name="T62" fmla="*/ 190 w 794"/>
                <a:gd name="T63" fmla="*/ 34 h 764"/>
                <a:gd name="T64" fmla="*/ 242 w 794"/>
                <a:gd name="T65" fmla="*/ 35 h 764"/>
                <a:gd name="T66" fmla="*/ 281 w 794"/>
                <a:gd name="T67" fmla="*/ 43 h 764"/>
                <a:gd name="T68" fmla="*/ 285 w 794"/>
                <a:gd name="T69" fmla="*/ 63 h 764"/>
                <a:gd name="T70" fmla="*/ 132 w 794"/>
                <a:gd name="T71" fmla="*/ 676 h 764"/>
                <a:gd name="T72" fmla="*/ 124 w 794"/>
                <a:gd name="T73" fmla="*/ 703 h 764"/>
                <a:gd name="T74" fmla="*/ 110 w 794"/>
                <a:gd name="T75" fmla="*/ 719 h 764"/>
                <a:gd name="T76" fmla="*/ 83 w 794"/>
                <a:gd name="T77" fmla="*/ 727 h 764"/>
                <a:gd name="T78" fmla="*/ 31 w 794"/>
                <a:gd name="T79" fmla="*/ 730 h 764"/>
                <a:gd name="T80" fmla="*/ 8 w 794"/>
                <a:gd name="T81" fmla="*/ 732 h 764"/>
                <a:gd name="T82" fmla="*/ 0 w 794"/>
                <a:gd name="T83" fmla="*/ 750 h 764"/>
                <a:gd name="T84" fmla="*/ 16 w 794"/>
                <a:gd name="T85" fmla="*/ 764 h 764"/>
                <a:gd name="T86" fmla="*/ 90 w 794"/>
                <a:gd name="T87" fmla="*/ 762 h 764"/>
                <a:gd name="T88" fmla="*/ 164 w 794"/>
                <a:gd name="T89" fmla="*/ 761 h 764"/>
                <a:gd name="T90" fmla="*/ 247 w 794"/>
                <a:gd name="T91" fmla="*/ 762 h 764"/>
                <a:gd name="T92" fmla="*/ 331 w 794"/>
                <a:gd name="T93" fmla="*/ 764 h 764"/>
                <a:gd name="T94" fmla="*/ 346 w 794"/>
                <a:gd name="T95" fmla="*/ 761 h 764"/>
                <a:gd name="T96" fmla="*/ 354 w 794"/>
                <a:gd name="T97" fmla="*/ 743 h 764"/>
                <a:gd name="T98" fmla="*/ 348 w 794"/>
                <a:gd name="T99" fmla="*/ 730 h 764"/>
                <a:gd name="T100" fmla="*/ 316 w 794"/>
                <a:gd name="T101" fmla="*/ 730 h 764"/>
                <a:gd name="T102" fmla="*/ 258 w 794"/>
                <a:gd name="T103" fmla="*/ 727 h 764"/>
                <a:gd name="T104" fmla="*/ 228 w 794"/>
                <a:gd name="T105" fmla="*/ 720 h 764"/>
                <a:gd name="T106" fmla="*/ 222 w 794"/>
                <a:gd name="T107" fmla="*/ 704 h 764"/>
                <a:gd name="T108" fmla="*/ 227 w 794"/>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4">
                  <a:moveTo>
                    <a:pt x="296" y="399"/>
                  </a:moveTo>
                  <a:lnTo>
                    <a:pt x="405" y="399"/>
                  </a:lnTo>
                  <a:lnTo>
                    <a:pt x="455" y="402"/>
                  </a:lnTo>
                  <a:lnTo>
                    <a:pt x="482" y="412"/>
                  </a:lnTo>
                  <a:lnTo>
                    <a:pt x="495" y="428"/>
                  </a:lnTo>
                  <a:lnTo>
                    <a:pt x="497" y="450"/>
                  </a:lnTo>
                  <a:lnTo>
                    <a:pt x="496" y="467"/>
                  </a:lnTo>
                  <a:lnTo>
                    <a:pt x="489" y="504"/>
                  </a:lnTo>
                  <a:lnTo>
                    <a:pt x="486" y="517"/>
                  </a:lnTo>
                  <a:lnTo>
                    <a:pt x="490" y="527"/>
                  </a:lnTo>
                  <a:lnTo>
                    <a:pt x="500" y="530"/>
                  </a:lnTo>
                  <a:lnTo>
                    <a:pt x="510" y="526"/>
                  </a:lnTo>
                  <a:lnTo>
                    <a:pt x="517" y="507"/>
                  </a:lnTo>
                  <a:lnTo>
                    <a:pt x="578" y="263"/>
                  </a:lnTo>
                  <a:lnTo>
                    <a:pt x="581" y="251"/>
                  </a:lnTo>
                  <a:lnTo>
                    <a:pt x="581" y="245"/>
                  </a:lnTo>
                  <a:lnTo>
                    <a:pt x="579" y="238"/>
                  </a:lnTo>
                  <a:lnTo>
                    <a:pt x="568" y="233"/>
                  </a:lnTo>
                  <a:lnTo>
                    <a:pt x="557" y="238"/>
                  </a:lnTo>
                  <a:lnTo>
                    <a:pt x="551" y="256"/>
                  </a:lnTo>
                  <a:lnTo>
                    <a:pt x="542" y="286"/>
                  </a:lnTo>
                  <a:lnTo>
                    <a:pt x="532" y="310"/>
                  </a:lnTo>
                  <a:lnTo>
                    <a:pt x="520" y="329"/>
                  </a:lnTo>
                  <a:lnTo>
                    <a:pt x="506" y="343"/>
                  </a:lnTo>
                  <a:lnTo>
                    <a:pt x="488" y="353"/>
                  </a:lnTo>
                  <a:lnTo>
                    <a:pt x="466" y="359"/>
                  </a:lnTo>
                  <a:lnTo>
                    <a:pt x="439" y="363"/>
                  </a:lnTo>
                  <a:lnTo>
                    <a:pt x="407" y="364"/>
                  </a:lnTo>
                  <a:lnTo>
                    <a:pt x="305" y="364"/>
                  </a:lnTo>
                  <a:lnTo>
                    <a:pt x="376" y="79"/>
                  </a:lnTo>
                  <a:lnTo>
                    <a:pt x="383"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1" y="225"/>
                  </a:lnTo>
                  <a:lnTo>
                    <a:pt x="794" y="31"/>
                  </a:lnTo>
                  <a:lnTo>
                    <a:pt x="794" y="13"/>
                  </a:lnTo>
                  <a:lnTo>
                    <a:pt x="791" y="4"/>
                  </a:lnTo>
                  <a:lnTo>
                    <a:pt x="781" y="1"/>
                  </a:lnTo>
                  <a:lnTo>
                    <a:pt x="764"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5" y="63"/>
                  </a:lnTo>
                  <a:lnTo>
                    <a:pt x="280" y="82"/>
                  </a:lnTo>
                  <a:lnTo>
                    <a:pt x="132" y="676"/>
                  </a:lnTo>
                  <a:lnTo>
                    <a:pt x="129" y="691"/>
                  </a:lnTo>
                  <a:lnTo>
                    <a:pt x="124" y="703"/>
                  </a:lnTo>
                  <a:lnTo>
                    <a:pt x="118" y="712"/>
                  </a:lnTo>
                  <a:lnTo>
                    <a:pt x="110" y="719"/>
                  </a:lnTo>
                  <a:lnTo>
                    <a:pt x="99" y="724"/>
                  </a:lnTo>
                  <a:lnTo>
                    <a:pt x="83" y="727"/>
                  </a:lnTo>
                  <a:lnTo>
                    <a:pt x="60" y="729"/>
                  </a:lnTo>
                  <a:lnTo>
                    <a:pt x="31" y="730"/>
                  </a:lnTo>
                  <a:lnTo>
                    <a:pt x="18" y="730"/>
                  </a:lnTo>
                  <a:lnTo>
                    <a:pt x="8" y="732"/>
                  </a:lnTo>
                  <a:lnTo>
                    <a:pt x="2" y="738"/>
                  </a:lnTo>
                  <a:lnTo>
                    <a:pt x="0" y="750"/>
                  </a:lnTo>
                  <a:lnTo>
                    <a:pt x="7" y="762"/>
                  </a:lnTo>
                  <a:lnTo>
                    <a:pt x="16" y="764"/>
                  </a:lnTo>
                  <a:lnTo>
                    <a:pt x="48" y="763"/>
                  </a:lnTo>
                  <a:lnTo>
                    <a:pt x="90" y="762"/>
                  </a:lnTo>
                  <a:lnTo>
                    <a:pt x="132" y="761"/>
                  </a:lnTo>
                  <a:lnTo>
                    <a:pt x="164" y="761"/>
                  </a:lnTo>
                  <a:lnTo>
                    <a:pt x="200" y="761"/>
                  </a:lnTo>
                  <a:lnTo>
                    <a:pt x="247" y="762"/>
                  </a:lnTo>
                  <a:lnTo>
                    <a:pt x="294" y="763"/>
                  </a:lnTo>
                  <a:lnTo>
                    <a:pt x="331" y="764"/>
                  </a:lnTo>
                  <a:lnTo>
                    <a:pt x="338" y="764"/>
                  </a:lnTo>
                  <a:lnTo>
                    <a:pt x="346" y="761"/>
                  </a:lnTo>
                  <a:lnTo>
                    <a:pt x="352" y="755"/>
                  </a:lnTo>
                  <a:lnTo>
                    <a:pt x="354" y="743"/>
                  </a:lnTo>
                  <a:lnTo>
                    <a:pt x="351" y="733"/>
                  </a:lnTo>
                  <a:lnTo>
                    <a:pt x="348" y="730"/>
                  </a:lnTo>
                  <a:lnTo>
                    <a:pt x="340" y="730"/>
                  </a:lnTo>
                  <a:lnTo>
                    <a:pt x="316" y="730"/>
                  </a:lnTo>
                  <a:lnTo>
                    <a:pt x="288" y="729"/>
                  </a:lnTo>
                  <a:lnTo>
                    <a:pt x="258" y="727"/>
                  </a:lnTo>
                  <a:lnTo>
                    <a:pt x="239" y="724"/>
                  </a:lnTo>
                  <a:lnTo>
                    <a:pt x="228" y="720"/>
                  </a:lnTo>
                  <a:lnTo>
                    <a:pt x="223" y="713"/>
                  </a:lnTo>
                  <a:lnTo>
                    <a:pt x="222"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3" name="Freeform 20"/>
            <p:cNvSpPr>
              <a:spLocks noChangeAspect="1"/>
            </p:cNvSpPr>
            <p:nvPr/>
          </p:nvSpPr>
          <p:spPr bwMode="auto">
            <a:xfrm>
              <a:off x="1619" y="417"/>
              <a:ext cx="361" cy="538"/>
            </a:xfrm>
            <a:custGeom>
              <a:avLst/>
              <a:gdLst>
                <a:gd name="T0" fmla="*/ 215 w 361"/>
                <a:gd name="T1" fmla="*/ 268 h 538"/>
                <a:gd name="T2" fmla="*/ 269 w 361"/>
                <a:gd name="T3" fmla="*/ 331 h 538"/>
                <a:gd name="T4" fmla="*/ 275 w 361"/>
                <a:gd name="T5" fmla="*/ 420 h 538"/>
                <a:gd name="T6" fmla="*/ 257 w 361"/>
                <a:gd name="T7" fmla="*/ 469 h 538"/>
                <a:gd name="T8" fmla="*/ 227 w 361"/>
                <a:gd name="T9" fmla="*/ 499 h 538"/>
                <a:gd name="T10" fmla="*/ 193 w 361"/>
                <a:gd name="T11" fmla="*/ 512 h 538"/>
                <a:gd name="T12" fmla="*/ 146 w 361"/>
                <a:gd name="T13" fmla="*/ 511 h 538"/>
                <a:gd name="T14" fmla="*/ 72 w 361"/>
                <a:gd name="T15" fmla="*/ 486 h 538"/>
                <a:gd name="T16" fmla="*/ 65 w 361"/>
                <a:gd name="T17" fmla="*/ 453 h 538"/>
                <a:gd name="T18" fmla="*/ 86 w 361"/>
                <a:gd name="T19" fmla="*/ 427 h 538"/>
                <a:gd name="T20" fmla="*/ 84 w 361"/>
                <a:gd name="T21" fmla="*/ 396 h 538"/>
                <a:gd name="T22" fmla="*/ 62 w 361"/>
                <a:gd name="T23" fmla="*/ 374 h 538"/>
                <a:gd name="T24" fmla="*/ 28 w 361"/>
                <a:gd name="T25" fmla="*/ 373 h 538"/>
                <a:gd name="T26" fmla="*/ 4 w 361"/>
                <a:gd name="T27" fmla="*/ 396 h 538"/>
                <a:gd name="T28" fmla="*/ 15 w 361"/>
                <a:gd name="T29" fmla="*/ 467 h 538"/>
                <a:gd name="T30" fmla="*/ 109 w 361"/>
                <a:gd name="T31" fmla="*/ 530 h 538"/>
                <a:gd name="T32" fmla="*/ 251 w 361"/>
                <a:gd name="T33" fmla="*/ 526 h 538"/>
                <a:gd name="T34" fmla="*/ 347 w 361"/>
                <a:gd name="T35" fmla="*/ 443 h 538"/>
                <a:gd name="T36" fmla="*/ 352 w 361"/>
                <a:gd name="T37" fmla="*/ 341 h 538"/>
                <a:gd name="T38" fmla="*/ 283 w 361"/>
                <a:gd name="T39" fmla="*/ 267 h 538"/>
                <a:gd name="T40" fmla="*/ 277 w 361"/>
                <a:gd name="T41" fmla="*/ 219 h 538"/>
                <a:gd name="T42" fmla="*/ 331 w 361"/>
                <a:gd name="T43" fmla="*/ 146 h 538"/>
                <a:gd name="T44" fmla="*/ 333 w 361"/>
                <a:gd name="T45" fmla="*/ 86 h 538"/>
                <a:gd name="T46" fmla="*/ 310 w 361"/>
                <a:gd name="T47" fmla="*/ 47 h 538"/>
                <a:gd name="T48" fmla="*/ 267 w 361"/>
                <a:gd name="T49" fmla="*/ 18 h 538"/>
                <a:gd name="T50" fmla="*/ 210 w 361"/>
                <a:gd name="T51" fmla="*/ 3 h 538"/>
                <a:gd name="T52" fmla="*/ 118 w 361"/>
                <a:gd name="T53" fmla="*/ 8 h 538"/>
                <a:gd name="T54" fmla="*/ 36 w 361"/>
                <a:gd name="T55" fmla="*/ 63 h 538"/>
                <a:gd name="T56" fmla="*/ 28 w 361"/>
                <a:gd name="T57" fmla="*/ 123 h 538"/>
                <a:gd name="T58" fmla="*/ 49 w 361"/>
                <a:gd name="T59" fmla="*/ 144 h 538"/>
                <a:gd name="T60" fmla="*/ 82 w 361"/>
                <a:gd name="T61" fmla="*/ 144 h 538"/>
                <a:gd name="T62" fmla="*/ 103 w 361"/>
                <a:gd name="T63" fmla="*/ 123 h 538"/>
                <a:gd name="T64" fmla="*/ 103 w 361"/>
                <a:gd name="T65" fmla="*/ 91 h 538"/>
                <a:gd name="T66" fmla="*/ 82 w 361"/>
                <a:gd name="T67" fmla="*/ 70 h 538"/>
                <a:gd name="T68" fmla="*/ 90 w 361"/>
                <a:gd name="T69" fmla="*/ 45 h 538"/>
                <a:gd name="T70" fmla="*/ 150 w 361"/>
                <a:gd name="T71" fmla="*/ 25 h 538"/>
                <a:gd name="T72" fmla="*/ 204 w 361"/>
                <a:gd name="T73" fmla="*/ 27 h 538"/>
                <a:gd name="T74" fmla="*/ 253 w 361"/>
                <a:gd name="T75" fmla="*/ 66 h 538"/>
                <a:gd name="T76" fmla="*/ 253 w 361"/>
                <a:gd name="T77" fmla="*/ 159 h 538"/>
                <a:gd name="T78" fmla="*/ 210 w 361"/>
                <a:gd name="T79" fmla="*/ 220 h 538"/>
                <a:gd name="T80" fmla="*/ 169 w 361"/>
                <a:gd name="T81" fmla="*/ 234 h 538"/>
                <a:gd name="T82" fmla="*/ 124 w 361"/>
                <a:gd name="T83" fmla="*/ 238 h 538"/>
                <a:gd name="T84" fmla="*/ 113 w 361"/>
                <a:gd name="T85" fmla="*/ 241 h 538"/>
                <a:gd name="T86" fmla="*/ 114 w 361"/>
                <a:gd name="T87" fmla="*/ 258 h 538"/>
                <a:gd name="T88" fmla="*/ 172 w 361"/>
                <a:gd name="T89" fmla="*/ 260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1" h="538">
                  <a:moveTo>
                    <a:pt x="172" y="260"/>
                  </a:moveTo>
                  <a:lnTo>
                    <a:pt x="215" y="268"/>
                  </a:lnTo>
                  <a:lnTo>
                    <a:pt x="248" y="292"/>
                  </a:lnTo>
                  <a:lnTo>
                    <a:pt x="269" y="331"/>
                  </a:lnTo>
                  <a:lnTo>
                    <a:pt x="277" y="386"/>
                  </a:lnTo>
                  <a:lnTo>
                    <a:pt x="275" y="420"/>
                  </a:lnTo>
                  <a:lnTo>
                    <a:pt x="268" y="447"/>
                  </a:lnTo>
                  <a:lnTo>
                    <a:pt x="257" y="469"/>
                  </a:lnTo>
                  <a:lnTo>
                    <a:pt x="243" y="486"/>
                  </a:lnTo>
                  <a:lnTo>
                    <a:pt x="227" y="499"/>
                  </a:lnTo>
                  <a:lnTo>
                    <a:pt x="210" y="507"/>
                  </a:lnTo>
                  <a:lnTo>
                    <a:pt x="193" y="512"/>
                  </a:lnTo>
                  <a:lnTo>
                    <a:pt x="175" y="513"/>
                  </a:lnTo>
                  <a:lnTo>
                    <a:pt x="146" y="511"/>
                  </a:lnTo>
                  <a:lnTo>
                    <a:pt x="109" y="503"/>
                  </a:lnTo>
                  <a:lnTo>
                    <a:pt x="72" y="486"/>
                  </a:lnTo>
                  <a:lnTo>
                    <a:pt x="42" y="458"/>
                  </a:lnTo>
                  <a:lnTo>
                    <a:pt x="65" y="453"/>
                  </a:lnTo>
                  <a:lnTo>
                    <a:pt x="79" y="441"/>
                  </a:lnTo>
                  <a:lnTo>
                    <a:pt x="86" y="427"/>
                  </a:lnTo>
                  <a:lnTo>
                    <a:pt x="88" y="414"/>
                  </a:lnTo>
                  <a:lnTo>
                    <a:pt x="84" y="396"/>
                  </a:lnTo>
                  <a:lnTo>
                    <a:pt x="75" y="383"/>
                  </a:lnTo>
                  <a:lnTo>
                    <a:pt x="62" y="374"/>
                  </a:lnTo>
                  <a:lnTo>
                    <a:pt x="44" y="371"/>
                  </a:lnTo>
                  <a:lnTo>
                    <a:pt x="28" y="373"/>
                  </a:lnTo>
                  <a:lnTo>
                    <a:pt x="14" y="381"/>
                  </a:lnTo>
                  <a:lnTo>
                    <a:pt x="4" y="396"/>
                  </a:lnTo>
                  <a:lnTo>
                    <a:pt x="0" y="416"/>
                  </a:lnTo>
                  <a:lnTo>
                    <a:pt x="15" y="467"/>
                  </a:lnTo>
                  <a:lnTo>
                    <a:pt x="53" y="505"/>
                  </a:lnTo>
                  <a:lnTo>
                    <a:pt x="109" y="530"/>
                  </a:lnTo>
                  <a:lnTo>
                    <a:pt x="177" y="538"/>
                  </a:lnTo>
                  <a:lnTo>
                    <a:pt x="251" y="526"/>
                  </a:lnTo>
                  <a:lnTo>
                    <a:pt x="310" y="492"/>
                  </a:lnTo>
                  <a:lnTo>
                    <a:pt x="347" y="443"/>
                  </a:lnTo>
                  <a:lnTo>
                    <a:pt x="361" y="386"/>
                  </a:lnTo>
                  <a:lnTo>
                    <a:pt x="352" y="341"/>
                  </a:lnTo>
                  <a:lnTo>
                    <a:pt x="325" y="300"/>
                  </a:lnTo>
                  <a:lnTo>
                    <a:pt x="283" y="267"/>
                  </a:lnTo>
                  <a:lnTo>
                    <a:pt x="225" y="246"/>
                  </a:lnTo>
                  <a:lnTo>
                    <a:pt x="277" y="219"/>
                  </a:lnTo>
                  <a:lnTo>
                    <a:pt x="311" y="184"/>
                  </a:lnTo>
                  <a:lnTo>
                    <a:pt x="331" y="146"/>
                  </a:lnTo>
                  <a:lnTo>
                    <a:pt x="337" y="109"/>
                  </a:lnTo>
                  <a:lnTo>
                    <a:pt x="333" y="86"/>
                  </a:lnTo>
                  <a:lnTo>
                    <a:pt x="324" y="65"/>
                  </a:lnTo>
                  <a:lnTo>
                    <a:pt x="310" y="47"/>
                  </a:lnTo>
                  <a:lnTo>
                    <a:pt x="290" y="31"/>
                  </a:lnTo>
                  <a:lnTo>
                    <a:pt x="267" y="18"/>
                  </a:lnTo>
                  <a:lnTo>
                    <a:pt x="240" y="8"/>
                  </a:lnTo>
                  <a:lnTo>
                    <a:pt x="210" y="3"/>
                  </a:lnTo>
                  <a:lnTo>
                    <a:pt x="178" y="0"/>
                  </a:lnTo>
                  <a:lnTo>
                    <a:pt x="118" y="8"/>
                  </a:lnTo>
                  <a:lnTo>
                    <a:pt x="69" y="29"/>
                  </a:lnTo>
                  <a:lnTo>
                    <a:pt x="36" y="63"/>
                  </a:lnTo>
                  <a:lnTo>
                    <a:pt x="25" y="106"/>
                  </a:lnTo>
                  <a:lnTo>
                    <a:pt x="28" y="123"/>
                  </a:lnTo>
                  <a:lnTo>
                    <a:pt x="36" y="136"/>
                  </a:lnTo>
                  <a:lnTo>
                    <a:pt x="49" y="144"/>
                  </a:lnTo>
                  <a:lnTo>
                    <a:pt x="66" y="147"/>
                  </a:lnTo>
                  <a:lnTo>
                    <a:pt x="82" y="144"/>
                  </a:lnTo>
                  <a:lnTo>
                    <a:pt x="95" y="135"/>
                  </a:lnTo>
                  <a:lnTo>
                    <a:pt x="103" y="123"/>
                  </a:lnTo>
                  <a:lnTo>
                    <a:pt x="105" y="107"/>
                  </a:lnTo>
                  <a:lnTo>
                    <a:pt x="103" y="91"/>
                  </a:lnTo>
                  <a:lnTo>
                    <a:pt x="95" y="79"/>
                  </a:lnTo>
                  <a:lnTo>
                    <a:pt x="82" y="70"/>
                  </a:lnTo>
                  <a:lnTo>
                    <a:pt x="66" y="66"/>
                  </a:lnTo>
                  <a:lnTo>
                    <a:pt x="90" y="45"/>
                  </a:lnTo>
                  <a:lnTo>
                    <a:pt x="120" y="32"/>
                  </a:lnTo>
                  <a:lnTo>
                    <a:pt x="150" y="25"/>
                  </a:lnTo>
                  <a:lnTo>
                    <a:pt x="176" y="23"/>
                  </a:lnTo>
                  <a:lnTo>
                    <a:pt x="204" y="27"/>
                  </a:lnTo>
                  <a:lnTo>
                    <a:pt x="232" y="40"/>
                  </a:lnTo>
                  <a:lnTo>
                    <a:pt x="253" y="66"/>
                  </a:lnTo>
                  <a:lnTo>
                    <a:pt x="261" y="109"/>
                  </a:lnTo>
                  <a:lnTo>
                    <a:pt x="253" y="159"/>
                  </a:lnTo>
                  <a:lnTo>
                    <a:pt x="230" y="202"/>
                  </a:lnTo>
                  <a:lnTo>
                    <a:pt x="210" y="220"/>
                  </a:lnTo>
                  <a:lnTo>
                    <a:pt x="191" y="230"/>
                  </a:lnTo>
                  <a:lnTo>
                    <a:pt x="169" y="234"/>
                  </a:lnTo>
                  <a:lnTo>
                    <a:pt x="142" y="236"/>
                  </a:lnTo>
                  <a:lnTo>
                    <a:pt x="124" y="238"/>
                  </a:lnTo>
                  <a:lnTo>
                    <a:pt x="117" y="238"/>
                  </a:lnTo>
                  <a:lnTo>
                    <a:pt x="113" y="241"/>
                  </a:lnTo>
                  <a:lnTo>
                    <a:pt x="110" y="249"/>
                  </a:lnTo>
                  <a:lnTo>
                    <a:pt x="114" y="258"/>
                  </a:lnTo>
                  <a:lnTo>
                    <a:pt x="130" y="260"/>
                  </a:lnTo>
                  <a:lnTo>
                    <a:pt x="172" y="26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20498" name="Group 23"/>
          <p:cNvGrpSpPr>
            <a:grpSpLocks noChangeAspect="1"/>
          </p:cNvGrpSpPr>
          <p:nvPr>
            <p:custDataLst>
              <p:tags r:id="rId4"/>
            </p:custDataLst>
          </p:nvPr>
        </p:nvGrpSpPr>
        <p:grpSpPr bwMode="auto">
          <a:xfrm>
            <a:off x="6600321" y="2433933"/>
            <a:ext cx="298611" cy="134866"/>
            <a:chOff x="-2" y="4"/>
            <a:chExt cx="1993" cy="936"/>
          </a:xfrm>
        </p:grpSpPr>
        <p:sp>
          <p:nvSpPr>
            <p:cNvPr id="20598" name="Freeform 24"/>
            <p:cNvSpPr>
              <a:spLocks noChangeAspect="1" noEditPoints="1"/>
            </p:cNvSpPr>
            <p:nvPr/>
          </p:nvSpPr>
          <p:spPr bwMode="auto">
            <a:xfrm>
              <a:off x="-2" y="4"/>
              <a:ext cx="800" cy="767"/>
            </a:xfrm>
            <a:custGeom>
              <a:avLst/>
              <a:gdLst>
                <a:gd name="T0" fmla="*/ 129 w 799"/>
                <a:gd name="T1" fmla="*/ 695 h 767"/>
                <a:gd name="T2" fmla="*/ 119 w 799"/>
                <a:gd name="T3" fmla="*/ 715 h 767"/>
                <a:gd name="T4" fmla="*/ 99 w 799"/>
                <a:gd name="T5" fmla="*/ 727 h 767"/>
                <a:gd name="T6" fmla="*/ 60 w 799"/>
                <a:gd name="T7" fmla="*/ 732 h 767"/>
                <a:gd name="T8" fmla="*/ 18 w 799"/>
                <a:gd name="T9" fmla="*/ 733 h 767"/>
                <a:gd name="T10" fmla="*/ 3 w 799"/>
                <a:gd name="T11" fmla="*/ 742 h 767"/>
                <a:gd name="T12" fmla="*/ 8 w 799"/>
                <a:gd name="T13" fmla="*/ 765 h 767"/>
                <a:gd name="T14" fmla="*/ 432 w 799"/>
                <a:gd name="T15" fmla="*/ 767 h 767"/>
                <a:gd name="T16" fmla="*/ 555 w 799"/>
                <a:gd name="T17" fmla="*/ 744 h 767"/>
                <a:gd name="T18" fmla="*/ 653 w 799"/>
                <a:gd name="T19" fmla="*/ 687 h 767"/>
                <a:gd name="T20" fmla="*/ 717 w 799"/>
                <a:gd name="T21" fmla="*/ 609 h 767"/>
                <a:gd name="T22" fmla="*/ 741 w 799"/>
                <a:gd name="T23" fmla="*/ 525 h 767"/>
                <a:gd name="T24" fmla="*/ 695 w 799"/>
                <a:gd name="T25" fmla="*/ 419 h 767"/>
                <a:gd name="T26" fmla="*/ 568 w 799"/>
                <a:gd name="T27" fmla="*/ 366 h 767"/>
                <a:gd name="T28" fmla="*/ 728 w 799"/>
                <a:gd name="T29" fmla="*/ 293 h 767"/>
                <a:gd name="T30" fmla="*/ 801 w 799"/>
                <a:gd name="T31" fmla="*/ 155 h 767"/>
                <a:gd name="T32" fmla="*/ 748 w 799"/>
                <a:gd name="T33" fmla="*/ 46 h 767"/>
                <a:gd name="T34" fmla="*/ 593 w 799"/>
                <a:gd name="T35" fmla="*/ 0 h 767"/>
                <a:gd name="T36" fmla="*/ 201 w 799"/>
                <a:gd name="T37" fmla="*/ 0 h 767"/>
                <a:gd name="T38" fmla="*/ 185 w 799"/>
                <a:gd name="T39" fmla="*/ 9 h 767"/>
                <a:gd name="T40" fmla="*/ 190 w 799"/>
                <a:gd name="T41" fmla="*/ 33 h 767"/>
                <a:gd name="T42" fmla="*/ 230 w 799"/>
                <a:gd name="T43" fmla="*/ 35 h 767"/>
                <a:gd name="T44" fmla="*/ 279 w 799"/>
                <a:gd name="T45" fmla="*/ 41 h 767"/>
                <a:gd name="T46" fmla="*/ 286 w 799"/>
                <a:gd name="T47" fmla="*/ 62 h 767"/>
                <a:gd name="T48" fmla="*/ 133 w 799"/>
                <a:gd name="T49" fmla="*/ 679 h 767"/>
                <a:gd name="T50" fmla="*/ 371 w 799"/>
                <a:gd name="T51" fmla="*/ 78 h 767"/>
                <a:gd name="T52" fmla="*/ 387 w 799"/>
                <a:gd name="T53" fmla="*/ 41 h 767"/>
                <a:gd name="T54" fmla="*/ 433 w 799"/>
                <a:gd name="T55" fmla="*/ 35 h 767"/>
                <a:gd name="T56" fmla="*/ 611 w 799"/>
                <a:gd name="T57" fmla="*/ 38 h 767"/>
                <a:gd name="T58" fmla="*/ 660 w 799"/>
                <a:gd name="T59" fmla="*/ 58 h 767"/>
                <a:gd name="T60" fmla="*/ 687 w 799"/>
                <a:gd name="T61" fmla="*/ 92 h 767"/>
                <a:gd name="T62" fmla="*/ 699 w 799"/>
                <a:gd name="T63" fmla="*/ 131 h 767"/>
                <a:gd name="T64" fmla="*/ 683 w 799"/>
                <a:gd name="T65" fmla="*/ 224 h 767"/>
                <a:gd name="T66" fmla="*/ 561 w 799"/>
                <a:gd name="T67" fmla="*/ 338 h 767"/>
                <a:gd name="T68" fmla="*/ 302 w 799"/>
                <a:gd name="T69" fmla="*/ 356 h 767"/>
                <a:gd name="T70" fmla="*/ 235 w 799"/>
                <a:gd name="T71" fmla="*/ 732 h 767"/>
                <a:gd name="T72" fmla="*/ 215 w 799"/>
                <a:gd name="T73" fmla="*/ 728 h 767"/>
                <a:gd name="T74" fmla="*/ 213 w 799"/>
                <a:gd name="T75" fmla="*/ 713 h 767"/>
                <a:gd name="T76" fmla="*/ 295 w 799"/>
                <a:gd name="T77" fmla="*/ 381 h 767"/>
                <a:gd name="T78" fmla="*/ 545 w 799"/>
                <a:gd name="T79" fmla="*/ 384 h 767"/>
                <a:gd name="T80" fmla="*/ 596 w 799"/>
                <a:gd name="T81" fmla="*/ 410 h 767"/>
                <a:gd name="T82" fmla="*/ 624 w 799"/>
                <a:gd name="T83" fmla="*/ 449 h 767"/>
                <a:gd name="T84" fmla="*/ 636 w 799"/>
                <a:gd name="T85" fmla="*/ 492 h 767"/>
                <a:gd name="T86" fmla="*/ 620 w 799"/>
                <a:gd name="T87" fmla="*/ 593 h 767"/>
                <a:gd name="T88" fmla="*/ 498 w 799"/>
                <a:gd name="T89" fmla="*/ 714 h 767"/>
                <a:gd name="T90" fmla="*/ 251 w 799"/>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7">
                  <a:moveTo>
                    <a:pt x="133" y="679"/>
                  </a:moveTo>
                  <a:lnTo>
                    <a:pt x="129" y="695"/>
                  </a:lnTo>
                  <a:lnTo>
                    <a:pt x="125" y="706"/>
                  </a:lnTo>
                  <a:lnTo>
                    <a:pt x="119" y="715"/>
                  </a:lnTo>
                  <a:lnTo>
                    <a:pt x="111" y="722"/>
                  </a:lnTo>
                  <a:lnTo>
                    <a:pt x="99" y="727"/>
                  </a:lnTo>
                  <a:lnTo>
                    <a:pt x="82" y="731"/>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6" y="719"/>
                  </a:lnTo>
                  <a:lnTo>
                    <a:pt x="651" y="687"/>
                  </a:lnTo>
                  <a:lnTo>
                    <a:pt x="688" y="650"/>
                  </a:lnTo>
                  <a:lnTo>
                    <a:pt x="715" y="609"/>
                  </a:lnTo>
                  <a:lnTo>
                    <a:pt x="733" y="567"/>
                  </a:lnTo>
                  <a:lnTo>
                    <a:pt x="739" y="525"/>
                  </a:lnTo>
                  <a:lnTo>
                    <a:pt x="727" y="467"/>
                  </a:lnTo>
                  <a:lnTo>
                    <a:pt x="693" y="419"/>
                  </a:lnTo>
                  <a:lnTo>
                    <a:pt x="638" y="384"/>
                  </a:lnTo>
                  <a:lnTo>
                    <a:pt x="566" y="366"/>
                  </a:lnTo>
                  <a:lnTo>
                    <a:pt x="651" y="339"/>
                  </a:lnTo>
                  <a:lnTo>
                    <a:pt x="726" y="293"/>
                  </a:lnTo>
                  <a:lnTo>
                    <a:pt x="779" y="230"/>
                  </a:lnTo>
                  <a:lnTo>
                    <a:pt x="799" y="155"/>
                  </a:lnTo>
                  <a:lnTo>
                    <a:pt x="786" y="96"/>
                  </a:lnTo>
                  <a:lnTo>
                    <a:pt x="746" y="46"/>
                  </a:lnTo>
                  <a:lnTo>
                    <a:pt x="681" y="13"/>
                  </a:lnTo>
                  <a:lnTo>
                    <a:pt x="591" y="0"/>
                  </a:lnTo>
                  <a:lnTo>
                    <a:pt x="216" y="0"/>
                  </a:lnTo>
                  <a:lnTo>
                    <a:pt x="201" y="0"/>
                  </a:lnTo>
                  <a:lnTo>
                    <a:pt x="191" y="3"/>
                  </a:lnTo>
                  <a:lnTo>
                    <a:pt x="185" y="9"/>
                  </a:lnTo>
                  <a:lnTo>
                    <a:pt x="183" y="22"/>
                  </a:lnTo>
                  <a:lnTo>
                    <a:pt x="190" y="33"/>
                  </a:lnTo>
                  <a:lnTo>
                    <a:pt x="215" y="35"/>
                  </a:lnTo>
                  <a:lnTo>
                    <a:pt x="230"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6" y="35"/>
                  </a:lnTo>
                  <a:lnTo>
                    <a:pt x="609" y="38"/>
                  </a:lnTo>
                  <a:lnTo>
                    <a:pt x="636" y="46"/>
                  </a:lnTo>
                  <a:lnTo>
                    <a:pt x="658" y="58"/>
                  </a:lnTo>
                  <a:lnTo>
                    <a:pt x="674" y="74"/>
                  </a:lnTo>
                  <a:lnTo>
                    <a:pt x="685" y="92"/>
                  </a:lnTo>
                  <a:lnTo>
                    <a:pt x="692" y="111"/>
                  </a:lnTo>
                  <a:lnTo>
                    <a:pt x="697" y="131"/>
                  </a:lnTo>
                  <a:lnTo>
                    <a:pt x="698" y="150"/>
                  </a:lnTo>
                  <a:lnTo>
                    <a:pt x="681" y="224"/>
                  </a:lnTo>
                  <a:lnTo>
                    <a:pt x="633" y="290"/>
                  </a:lnTo>
                  <a:lnTo>
                    <a:pt x="559"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3" y="384"/>
                  </a:lnTo>
                  <a:lnTo>
                    <a:pt x="572" y="395"/>
                  </a:lnTo>
                  <a:lnTo>
                    <a:pt x="594" y="410"/>
                  </a:lnTo>
                  <a:lnTo>
                    <a:pt x="611" y="429"/>
                  </a:lnTo>
                  <a:lnTo>
                    <a:pt x="622" y="449"/>
                  </a:lnTo>
                  <a:lnTo>
                    <a:pt x="630" y="472"/>
                  </a:lnTo>
                  <a:lnTo>
                    <a:pt x="634" y="492"/>
                  </a:lnTo>
                  <a:lnTo>
                    <a:pt x="635" y="512"/>
                  </a:lnTo>
                  <a:lnTo>
                    <a:pt x="618" y="593"/>
                  </a:lnTo>
                  <a:lnTo>
                    <a:pt x="569" y="664"/>
                  </a:lnTo>
                  <a:lnTo>
                    <a:pt x="496"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99" name="Freeform 25"/>
            <p:cNvSpPr>
              <a:spLocks noChangeAspect="1"/>
            </p:cNvSpPr>
            <p:nvPr/>
          </p:nvSpPr>
          <p:spPr bwMode="auto">
            <a:xfrm>
              <a:off x="900" y="7"/>
              <a:ext cx="794" cy="764"/>
            </a:xfrm>
            <a:custGeom>
              <a:avLst/>
              <a:gdLst>
                <a:gd name="T0" fmla="*/ 405 w 794"/>
                <a:gd name="T1" fmla="*/ 399 h 764"/>
                <a:gd name="T2" fmla="*/ 482 w 794"/>
                <a:gd name="T3" fmla="*/ 412 h 764"/>
                <a:gd name="T4" fmla="*/ 497 w 794"/>
                <a:gd name="T5" fmla="*/ 450 h 764"/>
                <a:gd name="T6" fmla="*/ 489 w 794"/>
                <a:gd name="T7" fmla="*/ 505 h 764"/>
                <a:gd name="T8" fmla="*/ 490 w 794"/>
                <a:gd name="T9" fmla="*/ 527 h 764"/>
                <a:gd name="T10" fmla="*/ 510 w 794"/>
                <a:gd name="T11" fmla="*/ 526 h 764"/>
                <a:gd name="T12" fmla="*/ 578 w 794"/>
                <a:gd name="T13" fmla="*/ 263 h 764"/>
                <a:gd name="T14" fmla="*/ 581 w 794"/>
                <a:gd name="T15" fmla="*/ 245 h 764"/>
                <a:gd name="T16" fmla="*/ 568 w 794"/>
                <a:gd name="T17" fmla="*/ 233 h 764"/>
                <a:gd name="T18" fmla="*/ 551 w 794"/>
                <a:gd name="T19" fmla="*/ 256 h 764"/>
                <a:gd name="T20" fmla="*/ 532 w 794"/>
                <a:gd name="T21" fmla="*/ 310 h 764"/>
                <a:gd name="T22" fmla="*/ 506 w 794"/>
                <a:gd name="T23" fmla="*/ 343 h 764"/>
                <a:gd name="T24" fmla="*/ 466 w 794"/>
                <a:gd name="T25" fmla="*/ 359 h 764"/>
                <a:gd name="T26" fmla="*/ 407 w 794"/>
                <a:gd name="T27" fmla="*/ 364 h 764"/>
                <a:gd name="T28" fmla="*/ 376 w 794"/>
                <a:gd name="T29" fmla="*/ 79 h 764"/>
                <a:gd name="T30" fmla="*/ 392 w 794"/>
                <a:gd name="T31" fmla="*/ 42 h 764"/>
                <a:gd name="T32" fmla="*/ 437 w 794"/>
                <a:gd name="T33" fmla="*/ 35 h 764"/>
                <a:gd name="T34" fmla="*/ 631 w 794"/>
                <a:gd name="T35" fmla="*/ 37 h 764"/>
                <a:gd name="T36" fmla="*/ 697 w 794"/>
                <a:gd name="T37" fmla="*/ 52 h 764"/>
                <a:gd name="T38" fmla="*/ 733 w 794"/>
                <a:gd name="T39" fmla="*/ 82 h 764"/>
                <a:gd name="T40" fmla="*/ 747 w 794"/>
                <a:gd name="T41" fmla="*/ 128 h 764"/>
                <a:gd name="T42" fmla="*/ 748 w 794"/>
                <a:gd name="T43" fmla="*/ 175 h 764"/>
                <a:gd name="T44" fmla="*/ 747 w 794"/>
                <a:gd name="T45" fmla="*/ 201 h 764"/>
                <a:gd name="T46" fmla="*/ 743 w 794"/>
                <a:gd name="T47" fmla="*/ 234 h 764"/>
                <a:gd name="T48" fmla="*/ 745 w 794"/>
                <a:gd name="T49" fmla="*/ 248 h 764"/>
                <a:gd name="T50" fmla="*/ 768 w 794"/>
                <a:gd name="T51" fmla="*/ 247 h 764"/>
                <a:gd name="T52" fmla="*/ 794 w 794"/>
                <a:gd name="T53" fmla="*/ 31 h 764"/>
                <a:gd name="T54" fmla="*/ 791 w 794"/>
                <a:gd name="T55" fmla="*/ 4 h 764"/>
                <a:gd name="T56" fmla="*/ 764 w 794"/>
                <a:gd name="T57" fmla="*/ 0 h 764"/>
                <a:gd name="T58" fmla="*/ 201 w 794"/>
                <a:gd name="T59" fmla="*/ 0 h 764"/>
                <a:gd name="T60" fmla="*/ 184 w 794"/>
                <a:gd name="T61" fmla="*/ 10 h 764"/>
                <a:gd name="T62" fmla="*/ 190 w 794"/>
                <a:gd name="T63" fmla="*/ 34 h 764"/>
                <a:gd name="T64" fmla="*/ 242 w 794"/>
                <a:gd name="T65" fmla="*/ 35 h 764"/>
                <a:gd name="T66" fmla="*/ 281 w 794"/>
                <a:gd name="T67" fmla="*/ 43 h 764"/>
                <a:gd name="T68" fmla="*/ 286 w 794"/>
                <a:gd name="T69" fmla="*/ 63 h 764"/>
                <a:gd name="T70" fmla="*/ 132 w 794"/>
                <a:gd name="T71" fmla="*/ 676 h 764"/>
                <a:gd name="T72" fmla="*/ 124 w 794"/>
                <a:gd name="T73" fmla="*/ 703 h 764"/>
                <a:gd name="T74" fmla="*/ 110 w 794"/>
                <a:gd name="T75" fmla="*/ 719 h 764"/>
                <a:gd name="T76" fmla="*/ 83 w 794"/>
                <a:gd name="T77" fmla="*/ 728 h 764"/>
                <a:gd name="T78" fmla="*/ 31 w 794"/>
                <a:gd name="T79" fmla="*/ 730 h 764"/>
                <a:gd name="T80" fmla="*/ 8 w 794"/>
                <a:gd name="T81" fmla="*/ 732 h 764"/>
                <a:gd name="T82" fmla="*/ 0 w 794"/>
                <a:gd name="T83" fmla="*/ 751 h 764"/>
                <a:gd name="T84" fmla="*/ 16 w 794"/>
                <a:gd name="T85" fmla="*/ 764 h 764"/>
                <a:gd name="T86" fmla="*/ 90 w 794"/>
                <a:gd name="T87" fmla="*/ 762 h 764"/>
                <a:gd name="T88" fmla="*/ 164 w 794"/>
                <a:gd name="T89" fmla="*/ 761 h 764"/>
                <a:gd name="T90" fmla="*/ 248 w 794"/>
                <a:gd name="T91" fmla="*/ 762 h 764"/>
                <a:gd name="T92" fmla="*/ 331 w 794"/>
                <a:gd name="T93" fmla="*/ 764 h 764"/>
                <a:gd name="T94" fmla="*/ 347 w 794"/>
                <a:gd name="T95" fmla="*/ 761 h 764"/>
                <a:gd name="T96" fmla="*/ 354 w 794"/>
                <a:gd name="T97" fmla="*/ 743 h 764"/>
                <a:gd name="T98" fmla="*/ 348 w 794"/>
                <a:gd name="T99" fmla="*/ 730 h 764"/>
                <a:gd name="T100" fmla="*/ 316 w 794"/>
                <a:gd name="T101" fmla="*/ 730 h 764"/>
                <a:gd name="T102" fmla="*/ 258 w 794"/>
                <a:gd name="T103" fmla="*/ 727 h 764"/>
                <a:gd name="T104" fmla="*/ 228 w 794"/>
                <a:gd name="T105" fmla="*/ 720 h 764"/>
                <a:gd name="T106" fmla="*/ 222 w 794"/>
                <a:gd name="T107" fmla="*/ 704 h 764"/>
                <a:gd name="T108" fmla="*/ 227 w 794"/>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4">
                  <a:moveTo>
                    <a:pt x="296" y="399"/>
                  </a:moveTo>
                  <a:lnTo>
                    <a:pt x="405" y="399"/>
                  </a:lnTo>
                  <a:lnTo>
                    <a:pt x="455" y="402"/>
                  </a:lnTo>
                  <a:lnTo>
                    <a:pt x="482" y="412"/>
                  </a:lnTo>
                  <a:lnTo>
                    <a:pt x="495" y="428"/>
                  </a:lnTo>
                  <a:lnTo>
                    <a:pt x="497" y="450"/>
                  </a:lnTo>
                  <a:lnTo>
                    <a:pt x="496" y="467"/>
                  </a:lnTo>
                  <a:lnTo>
                    <a:pt x="489" y="505"/>
                  </a:lnTo>
                  <a:lnTo>
                    <a:pt x="486" y="517"/>
                  </a:lnTo>
                  <a:lnTo>
                    <a:pt x="490" y="527"/>
                  </a:lnTo>
                  <a:lnTo>
                    <a:pt x="500" y="530"/>
                  </a:lnTo>
                  <a:lnTo>
                    <a:pt x="510" y="526"/>
                  </a:lnTo>
                  <a:lnTo>
                    <a:pt x="517" y="507"/>
                  </a:lnTo>
                  <a:lnTo>
                    <a:pt x="578" y="263"/>
                  </a:lnTo>
                  <a:lnTo>
                    <a:pt x="581" y="251"/>
                  </a:lnTo>
                  <a:lnTo>
                    <a:pt x="581" y="245"/>
                  </a:lnTo>
                  <a:lnTo>
                    <a:pt x="579" y="238"/>
                  </a:lnTo>
                  <a:lnTo>
                    <a:pt x="568" y="233"/>
                  </a:lnTo>
                  <a:lnTo>
                    <a:pt x="557" y="238"/>
                  </a:lnTo>
                  <a:lnTo>
                    <a:pt x="551" y="256"/>
                  </a:lnTo>
                  <a:lnTo>
                    <a:pt x="542" y="286"/>
                  </a:lnTo>
                  <a:lnTo>
                    <a:pt x="532" y="310"/>
                  </a:lnTo>
                  <a:lnTo>
                    <a:pt x="520" y="329"/>
                  </a:lnTo>
                  <a:lnTo>
                    <a:pt x="506" y="343"/>
                  </a:lnTo>
                  <a:lnTo>
                    <a:pt x="488" y="353"/>
                  </a:lnTo>
                  <a:lnTo>
                    <a:pt x="466" y="359"/>
                  </a:lnTo>
                  <a:lnTo>
                    <a:pt x="439" y="363"/>
                  </a:lnTo>
                  <a:lnTo>
                    <a:pt x="407" y="364"/>
                  </a:lnTo>
                  <a:lnTo>
                    <a:pt x="305" y="364"/>
                  </a:lnTo>
                  <a:lnTo>
                    <a:pt x="376" y="79"/>
                  </a:lnTo>
                  <a:lnTo>
                    <a:pt x="383"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1" y="225"/>
                  </a:lnTo>
                  <a:lnTo>
                    <a:pt x="794" y="31"/>
                  </a:lnTo>
                  <a:lnTo>
                    <a:pt x="794" y="13"/>
                  </a:lnTo>
                  <a:lnTo>
                    <a:pt x="791" y="4"/>
                  </a:lnTo>
                  <a:lnTo>
                    <a:pt x="781" y="1"/>
                  </a:lnTo>
                  <a:lnTo>
                    <a:pt x="764"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6" y="63"/>
                  </a:lnTo>
                  <a:lnTo>
                    <a:pt x="280" y="82"/>
                  </a:lnTo>
                  <a:lnTo>
                    <a:pt x="132" y="676"/>
                  </a:lnTo>
                  <a:lnTo>
                    <a:pt x="129" y="692"/>
                  </a:lnTo>
                  <a:lnTo>
                    <a:pt x="124" y="703"/>
                  </a:lnTo>
                  <a:lnTo>
                    <a:pt x="119" y="712"/>
                  </a:lnTo>
                  <a:lnTo>
                    <a:pt x="110" y="719"/>
                  </a:lnTo>
                  <a:lnTo>
                    <a:pt x="99" y="724"/>
                  </a:lnTo>
                  <a:lnTo>
                    <a:pt x="83" y="728"/>
                  </a:lnTo>
                  <a:lnTo>
                    <a:pt x="60" y="729"/>
                  </a:lnTo>
                  <a:lnTo>
                    <a:pt x="31" y="730"/>
                  </a:lnTo>
                  <a:lnTo>
                    <a:pt x="18" y="730"/>
                  </a:lnTo>
                  <a:lnTo>
                    <a:pt x="8" y="732"/>
                  </a:lnTo>
                  <a:lnTo>
                    <a:pt x="2" y="738"/>
                  </a:lnTo>
                  <a:lnTo>
                    <a:pt x="0" y="751"/>
                  </a:lnTo>
                  <a:lnTo>
                    <a:pt x="7" y="762"/>
                  </a:lnTo>
                  <a:lnTo>
                    <a:pt x="16" y="764"/>
                  </a:lnTo>
                  <a:lnTo>
                    <a:pt x="48" y="764"/>
                  </a:lnTo>
                  <a:lnTo>
                    <a:pt x="90" y="762"/>
                  </a:lnTo>
                  <a:lnTo>
                    <a:pt x="132" y="761"/>
                  </a:lnTo>
                  <a:lnTo>
                    <a:pt x="164" y="761"/>
                  </a:lnTo>
                  <a:lnTo>
                    <a:pt x="200" y="761"/>
                  </a:lnTo>
                  <a:lnTo>
                    <a:pt x="248" y="762"/>
                  </a:lnTo>
                  <a:lnTo>
                    <a:pt x="294" y="764"/>
                  </a:lnTo>
                  <a:lnTo>
                    <a:pt x="331" y="764"/>
                  </a:lnTo>
                  <a:lnTo>
                    <a:pt x="338" y="764"/>
                  </a:lnTo>
                  <a:lnTo>
                    <a:pt x="347" y="761"/>
                  </a:lnTo>
                  <a:lnTo>
                    <a:pt x="352" y="755"/>
                  </a:lnTo>
                  <a:lnTo>
                    <a:pt x="354" y="743"/>
                  </a:lnTo>
                  <a:lnTo>
                    <a:pt x="351" y="733"/>
                  </a:lnTo>
                  <a:lnTo>
                    <a:pt x="348" y="730"/>
                  </a:lnTo>
                  <a:lnTo>
                    <a:pt x="340" y="730"/>
                  </a:lnTo>
                  <a:lnTo>
                    <a:pt x="316" y="730"/>
                  </a:lnTo>
                  <a:lnTo>
                    <a:pt x="288" y="729"/>
                  </a:lnTo>
                  <a:lnTo>
                    <a:pt x="258" y="727"/>
                  </a:lnTo>
                  <a:lnTo>
                    <a:pt x="239" y="724"/>
                  </a:lnTo>
                  <a:lnTo>
                    <a:pt x="228" y="720"/>
                  </a:lnTo>
                  <a:lnTo>
                    <a:pt x="223" y="714"/>
                  </a:lnTo>
                  <a:lnTo>
                    <a:pt x="222"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600" name="Freeform 26"/>
            <p:cNvSpPr>
              <a:spLocks noChangeAspect="1" noEditPoints="1"/>
            </p:cNvSpPr>
            <p:nvPr/>
          </p:nvSpPr>
          <p:spPr bwMode="auto">
            <a:xfrm>
              <a:off x="1608" y="409"/>
              <a:ext cx="383" cy="531"/>
            </a:xfrm>
            <a:custGeom>
              <a:avLst/>
              <a:gdLst>
                <a:gd name="T0" fmla="*/ 383 w 383"/>
                <a:gd name="T1" fmla="*/ 402 h 531"/>
                <a:gd name="T2" fmla="*/ 383 w 383"/>
                <a:gd name="T3" fmla="*/ 373 h 531"/>
                <a:gd name="T4" fmla="*/ 297 w 383"/>
                <a:gd name="T5" fmla="*/ 373 h 531"/>
                <a:gd name="T6" fmla="*/ 297 w 383"/>
                <a:gd name="T7" fmla="*/ 22 h 531"/>
                <a:gd name="T8" fmla="*/ 295 w 383"/>
                <a:gd name="T9" fmla="*/ 5 h 531"/>
                <a:gd name="T10" fmla="*/ 280 w 383"/>
                <a:gd name="T11" fmla="*/ 0 h 531"/>
                <a:gd name="T12" fmla="*/ 269 w 383"/>
                <a:gd name="T13" fmla="*/ 2 h 531"/>
                <a:gd name="T14" fmla="*/ 259 w 383"/>
                <a:gd name="T15" fmla="*/ 12 h 531"/>
                <a:gd name="T16" fmla="*/ 0 w 383"/>
                <a:gd name="T17" fmla="*/ 373 h 531"/>
                <a:gd name="T18" fmla="*/ 0 w 383"/>
                <a:gd name="T19" fmla="*/ 402 h 531"/>
                <a:gd name="T20" fmla="*/ 230 w 383"/>
                <a:gd name="T21" fmla="*/ 402 h 531"/>
                <a:gd name="T22" fmla="*/ 230 w 383"/>
                <a:gd name="T23" fmla="*/ 466 h 531"/>
                <a:gd name="T24" fmla="*/ 229 w 383"/>
                <a:gd name="T25" fmla="*/ 483 h 531"/>
                <a:gd name="T26" fmla="*/ 222 w 383"/>
                <a:gd name="T27" fmla="*/ 494 h 531"/>
                <a:gd name="T28" fmla="*/ 204 w 383"/>
                <a:gd name="T29" fmla="*/ 501 h 531"/>
                <a:gd name="T30" fmla="*/ 167 w 383"/>
                <a:gd name="T31" fmla="*/ 502 h 531"/>
                <a:gd name="T32" fmla="*/ 145 w 383"/>
                <a:gd name="T33" fmla="*/ 502 h 531"/>
                <a:gd name="T34" fmla="*/ 145 w 383"/>
                <a:gd name="T35" fmla="*/ 531 h 531"/>
                <a:gd name="T36" fmla="*/ 208 w 383"/>
                <a:gd name="T37" fmla="*/ 529 h 531"/>
                <a:gd name="T38" fmla="*/ 263 w 383"/>
                <a:gd name="T39" fmla="*/ 528 h 531"/>
                <a:gd name="T40" fmla="*/ 318 w 383"/>
                <a:gd name="T41" fmla="*/ 529 h 531"/>
                <a:gd name="T42" fmla="*/ 381 w 383"/>
                <a:gd name="T43" fmla="*/ 531 h 531"/>
                <a:gd name="T44" fmla="*/ 381 w 383"/>
                <a:gd name="T45" fmla="*/ 502 h 531"/>
                <a:gd name="T46" fmla="*/ 360 w 383"/>
                <a:gd name="T47" fmla="*/ 502 h 531"/>
                <a:gd name="T48" fmla="*/ 324 w 383"/>
                <a:gd name="T49" fmla="*/ 501 h 531"/>
                <a:gd name="T50" fmla="*/ 305 w 383"/>
                <a:gd name="T51" fmla="*/ 494 h 531"/>
                <a:gd name="T52" fmla="*/ 298 w 383"/>
                <a:gd name="T53" fmla="*/ 483 h 531"/>
                <a:gd name="T54" fmla="*/ 297 w 383"/>
                <a:gd name="T55" fmla="*/ 466 h 531"/>
                <a:gd name="T56" fmla="*/ 297 w 383"/>
                <a:gd name="T57" fmla="*/ 402 h 531"/>
                <a:gd name="T58" fmla="*/ 383 w 383"/>
                <a:gd name="T59" fmla="*/ 402 h 531"/>
                <a:gd name="T60" fmla="*/ 236 w 383"/>
                <a:gd name="T61" fmla="*/ 85 h 531"/>
                <a:gd name="T62" fmla="*/ 236 w 383"/>
                <a:gd name="T63" fmla="*/ 373 h 531"/>
                <a:gd name="T64" fmla="*/ 29 w 383"/>
                <a:gd name="T65" fmla="*/ 373 h 531"/>
                <a:gd name="T66" fmla="*/ 236 w 383"/>
                <a:gd name="T67" fmla="*/ 85 h 5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3" h="531">
                  <a:moveTo>
                    <a:pt x="383" y="402"/>
                  </a:moveTo>
                  <a:lnTo>
                    <a:pt x="383" y="373"/>
                  </a:lnTo>
                  <a:lnTo>
                    <a:pt x="297" y="373"/>
                  </a:lnTo>
                  <a:lnTo>
                    <a:pt x="297" y="22"/>
                  </a:lnTo>
                  <a:lnTo>
                    <a:pt x="295" y="5"/>
                  </a:lnTo>
                  <a:lnTo>
                    <a:pt x="280" y="0"/>
                  </a:lnTo>
                  <a:lnTo>
                    <a:pt x="269" y="2"/>
                  </a:lnTo>
                  <a:lnTo>
                    <a:pt x="259" y="12"/>
                  </a:lnTo>
                  <a:lnTo>
                    <a:pt x="0" y="373"/>
                  </a:lnTo>
                  <a:lnTo>
                    <a:pt x="0" y="402"/>
                  </a:lnTo>
                  <a:lnTo>
                    <a:pt x="230" y="402"/>
                  </a:lnTo>
                  <a:lnTo>
                    <a:pt x="230" y="466"/>
                  </a:lnTo>
                  <a:lnTo>
                    <a:pt x="229" y="483"/>
                  </a:lnTo>
                  <a:lnTo>
                    <a:pt x="222" y="494"/>
                  </a:lnTo>
                  <a:lnTo>
                    <a:pt x="204" y="501"/>
                  </a:lnTo>
                  <a:lnTo>
                    <a:pt x="167" y="502"/>
                  </a:lnTo>
                  <a:lnTo>
                    <a:pt x="145" y="502"/>
                  </a:lnTo>
                  <a:lnTo>
                    <a:pt x="145" y="531"/>
                  </a:lnTo>
                  <a:lnTo>
                    <a:pt x="208" y="529"/>
                  </a:lnTo>
                  <a:lnTo>
                    <a:pt x="263" y="528"/>
                  </a:lnTo>
                  <a:lnTo>
                    <a:pt x="318" y="529"/>
                  </a:lnTo>
                  <a:lnTo>
                    <a:pt x="381" y="531"/>
                  </a:lnTo>
                  <a:lnTo>
                    <a:pt x="381" y="502"/>
                  </a:lnTo>
                  <a:lnTo>
                    <a:pt x="360" y="502"/>
                  </a:lnTo>
                  <a:lnTo>
                    <a:pt x="324" y="501"/>
                  </a:lnTo>
                  <a:lnTo>
                    <a:pt x="305" y="494"/>
                  </a:lnTo>
                  <a:lnTo>
                    <a:pt x="298" y="483"/>
                  </a:lnTo>
                  <a:lnTo>
                    <a:pt x="297" y="466"/>
                  </a:lnTo>
                  <a:lnTo>
                    <a:pt x="297" y="402"/>
                  </a:lnTo>
                  <a:lnTo>
                    <a:pt x="383" y="402"/>
                  </a:lnTo>
                  <a:close/>
                  <a:moveTo>
                    <a:pt x="236" y="85"/>
                  </a:moveTo>
                  <a:lnTo>
                    <a:pt x="236" y="373"/>
                  </a:lnTo>
                  <a:lnTo>
                    <a:pt x="29" y="373"/>
                  </a:lnTo>
                  <a:lnTo>
                    <a:pt x="236" y="85"/>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20499" name="Group 29"/>
          <p:cNvGrpSpPr>
            <a:grpSpLocks noChangeAspect="1"/>
          </p:cNvGrpSpPr>
          <p:nvPr>
            <p:custDataLst>
              <p:tags r:id="rId5"/>
            </p:custDataLst>
          </p:nvPr>
        </p:nvGrpSpPr>
        <p:grpSpPr bwMode="auto">
          <a:xfrm>
            <a:off x="6600321" y="4418559"/>
            <a:ext cx="310699" cy="134866"/>
            <a:chOff x="-2" y="4"/>
            <a:chExt cx="2095" cy="944"/>
          </a:xfrm>
        </p:grpSpPr>
        <p:sp>
          <p:nvSpPr>
            <p:cNvPr id="20595" name="Freeform 30"/>
            <p:cNvSpPr>
              <a:spLocks noChangeAspect="1" noEditPoints="1"/>
            </p:cNvSpPr>
            <p:nvPr/>
          </p:nvSpPr>
          <p:spPr bwMode="auto">
            <a:xfrm>
              <a:off x="-2" y="4"/>
              <a:ext cx="799" cy="767"/>
            </a:xfrm>
            <a:custGeom>
              <a:avLst/>
              <a:gdLst>
                <a:gd name="T0" fmla="*/ 129 w 799"/>
                <a:gd name="T1" fmla="*/ 694 h 767"/>
                <a:gd name="T2" fmla="*/ 119 w 799"/>
                <a:gd name="T3" fmla="*/ 715 h 767"/>
                <a:gd name="T4" fmla="*/ 99 w 799"/>
                <a:gd name="T5" fmla="*/ 727 h 767"/>
                <a:gd name="T6" fmla="*/ 60 w 799"/>
                <a:gd name="T7" fmla="*/ 732 h 767"/>
                <a:gd name="T8" fmla="*/ 18 w 799"/>
                <a:gd name="T9" fmla="*/ 733 h 767"/>
                <a:gd name="T10" fmla="*/ 3 w 799"/>
                <a:gd name="T11" fmla="*/ 742 h 767"/>
                <a:gd name="T12" fmla="*/ 8 w 799"/>
                <a:gd name="T13" fmla="*/ 765 h 767"/>
                <a:gd name="T14" fmla="*/ 430 w 799"/>
                <a:gd name="T15" fmla="*/ 767 h 767"/>
                <a:gd name="T16" fmla="*/ 553 w 799"/>
                <a:gd name="T17" fmla="*/ 744 h 767"/>
                <a:gd name="T18" fmla="*/ 651 w 799"/>
                <a:gd name="T19" fmla="*/ 687 h 767"/>
                <a:gd name="T20" fmla="*/ 715 w 799"/>
                <a:gd name="T21" fmla="*/ 609 h 767"/>
                <a:gd name="T22" fmla="*/ 739 w 799"/>
                <a:gd name="T23" fmla="*/ 525 h 767"/>
                <a:gd name="T24" fmla="*/ 693 w 799"/>
                <a:gd name="T25" fmla="*/ 419 h 767"/>
                <a:gd name="T26" fmla="*/ 566 w 799"/>
                <a:gd name="T27" fmla="*/ 366 h 767"/>
                <a:gd name="T28" fmla="*/ 726 w 799"/>
                <a:gd name="T29" fmla="*/ 293 h 767"/>
                <a:gd name="T30" fmla="*/ 799 w 799"/>
                <a:gd name="T31" fmla="*/ 155 h 767"/>
                <a:gd name="T32" fmla="*/ 746 w 799"/>
                <a:gd name="T33" fmla="*/ 46 h 767"/>
                <a:gd name="T34" fmla="*/ 591 w 799"/>
                <a:gd name="T35" fmla="*/ 0 h 767"/>
                <a:gd name="T36" fmla="*/ 201 w 799"/>
                <a:gd name="T37" fmla="*/ 0 h 767"/>
                <a:gd name="T38" fmla="*/ 185 w 799"/>
                <a:gd name="T39" fmla="*/ 9 h 767"/>
                <a:gd name="T40" fmla="*/ 190 w 799"/>
                <a:gd name="T41" fmla="*/ 33 h 767"/>
                <a:gd name="T42" fmla="*/ 229 w 799"/>
                <a:gd name="T43" fmla="*/ 35 h 767"/>
                <a:gd name="T44" fmla="*/ 279 w 799"/>
                <a:gd name="T45" fmla="*/ 41 h 767"/>
                <a:gd name="T46" fmla="*/ 286 w 799"/>
                <a:gd name="T47" fmla="*/ 62 h 767"/>
                <a:gd name="T48" fmla="*/ 133 w 799"/>
                <a:gd name="T49" fmla="*/ 679 h 767"/>
                <a:gd name="T50" fmla="*/ 371 w 799"/>
                <a:gd name="T51" fmla="*/ 78 h 767"/>
                <a:gd name="T52" fmla="*/ 387 w 799"/>
                <a:gd name="T53" fmla="*/ 41 h 767"/>
                <a:gd name="T54" fmla="*/ 431 w 799"/>
                <a:gd name="T55" fmla="*/ 35 h 767"/>
                <a:gd name="T56" fmla="*/ 609 w 799"/>
                <a:gd name="T57" fmla="*/ 38 h 767"/>
                <a:gd name="T58" fmla="*/ 658 w 799"/>
                <a:gd name="T59" fmla="*/ 58 h 767"/>
                <a:gd name="T60" fmla="*/ 685 w 799"/>
                <a:gd name="T61" fmla="*/ 92 h 767"/>
                <a:gd name="T62" fmla="*/ 697 w 799"/>
                <a:gd name="T63" fmla="*/ 131 h 767"/>
                <a:gd name="T64" fmla="*/ 681 w 799"/>
                <a:gd name="T65" fmla="*/ 224 h 767"/>
                <a:gd name="T66" fmla="*/ 559 w 799"/>
                <a:gd name="T67" fmla="*/ 338 h 767"/>
                <a:gd name="T68" fmla="*/ 302 w 799"/>
                <a:gd name="T69" fmla="*/ 356 h 767"/>
                <a:gd name="T70" fmla="*/ 235 w 799"/>
                <a:gd name="T71" fmla="*/ 732 h 767"/>
                <a:gd name="T72" fmla="*/ 215 w 799"/>
                <a:gd name="T73" fmla="*/ 728 h 767"/>
                <a:gd name="T74" fmla="*/ 213 w 799"/>
                <a:gd name="T75" fmla="*/ 713 h 767"/>
                <a:gd name="T76" fmla="*/ 295 w 799"/>
                <a:gd name="T77" fmla="*/ 381 h 767"/>
                <a:gd name="T78" fmla="*/ 543 w 799"/>
                <a:gd name="T79" fmla="*/ 384 h 767"/>
                <a:gd name="T80" fmla="*/ 594 w 799"/>
                <a:gd name="T81" fmla="*/ 410 h 767"/>
                <a:gd name="T82" fmla="*/ 622 w 799"/>
                <a:gd name="T83" fmla="*/ 449 h 767"/>
                <a:gd name="T84" fmla="*/ 634 w 799"/>
                <a:gd name="T85" fmla="*/ 492 h 767"/>
                <a:gd name="T86" fmla="*/ 617 w 799"/>
                <a:gd name="T87" fmla="*/ 593 h 767"/>
                <a:gd name="T88" fmla="*/ 495 w 799"/>
                <a:gd name="T89" fmla="*/ 714 h 767"/>
                <a:gd name="T90" fmla="*/ 251 w 799"/>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7">
                  <a:moveTo>
                    <a:pt x="133" y="679"/>
                  </a:moveTo>
                  <a:lnTo>
                    <a:pt x="129" y="694"/>
                  </a:lnTo>
                  <a:lnTo>
                    <a:pt x="125" y="706"/>
                  </a:lnTo>
                  <a:lnTo>
                    <a:pt x="119" y="715"/>
                  </a:lnTo>
                  <a:lnTo>
                    <a:pt x="111" y="722"/>
                  </a:lnTo>
                  <a:lnTo>
                    <a:pt x="99" y="727"/>
                  </a:lnTo>
                  <a:lnTo>
                    <a:pt x="82" y="730"/>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6" y="719"/>
                  </a:lnTo>
                  <a:lnTo>
                    <a:pt x="651" y="687"/>
                  </a:lnTo>
                  <a:lnTo>
                    <a:pt x="688" y="650"/>
                  </a:lnTo>
                  <a:lnTo>
                    <a:pt x="715" y="609"/>
                  </a:lnTo>
                  <a:lnTo>
                    <a:pt x="733" y="567"/>
                  </a:lnTo>
                  <a:lnTo>
                    <a:pt x="739" y="525"/>
                  </a:lnTo>
                  <a:lnTo>
                    <a:pt x="727" y="467"/>
                  </a:lnTo>
                  <a:lnTo>
                    <a:pt x="693" y="419"/>
                  </a:lnTo>
                  <a:lnTo>
                    <a:pt x="638" y="384"/>
                  </a:lnTo>
                  <a:lnTo>
                    <a:pt x="566" y="366"/>
                  </a:lnTo>
                  <a:lnTo>
                    <a:pt x="651" y="339"/>
                  </a:lnTo>
                  <a:lnTo>
                    <a:pt x="726" y="293"/>
                  </a:lnTo>
                  <a:lnTo>
                    <a:pt x="779" y="230"/>
                  </a:lnTo>
                  <a:lnTo>
                    <a:pt x="799" y="155"/>
                  </a:lnTo>
                  <a:lnTo>
                    <a:pt x="786" y="96"/>
                  </a:lnTo>
                  <a:lnTo>
                    <a:pt x="746" y="46"/>
                  </a:lnTo>
                  <a:lnTo>
                    <a:pt x="681" y="13"/>
                  </a:lnTo>
                  <a:lnTo>
                    <a:pt x="591" y="0"/>
                  </a:lnTo>
                  <a:lnTo>
                    <a:pt x="216" y="0"/>
                  </a:lnTo>
                  <a:lnTo>
                    <a:pt x="201" y="0"/>
                  </a:lnTo>
                  <a:lnTo>
                    <a:pt x="191" y="3"/>
                  </a:lnTo>
                  <a:lnTo>
                    <a:pt x="185" y="9"/>
                  </a:lnTo>
                  <a:lnTo>
                    <a:pt x="183" y="22"/>
                  </a:lnTo>
                  <a:lnTo>
                    <a:pt x="190" y="33"/>
                  </a:lnTo>
                  <a:lnTo>
                    <a:pt x="215" y="35"/>
                  </a:lnTo>
                  <a:lnTo>
                    <a:pt x="229"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6" y="35"/>
                  </a:lnTo>
                  <a:lnTo>
                    <a:pt x="609" y="38"/>
                  </a:lnTo>
                  <a:lnTo>
                    <a:pt x="636" y="46"/>
                  </a:lnTo>
                  <a:lnTo>
                    <a:pt x="658" y="58"/>
                  </a:lnTo>
                  <a:lnTo>
                    <a:pt x="674" y="74"/>
                  </a:lnTo>
                  <a:lnTo>
                    <a:pt x="685" y="92"/>
                  </a:lnTo>
                  <a:lnTo>
                    <a:pt x="692" y="111"/>
                  </a:lnTo>
                  <a:lnTo>
                    <a:pt x="697" y="131"/>
                  </a:lnTo>
                  <a:lnTo>
                    <a:pt x="698" y="150"/>
                  </a:lnTo>
                  <a:lnTo>
                    <a:pt x="681" y="224"/>
                  </a:lnTo>
                  <a:lnTo>
                    <a:pt x="632" y="290"/>
                  </a:lnTo>
                  <a:lnTo>
                    <a:pt x="559"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3" y="384"/>
                  </a:lnTo>
                  <a:lnTo>
                    <a:pt x="572" y="395"/>
                  </a:lnTo>
                  <a:lnTo>
                    <a:pt x="594" y="410"/>
                  </a:lnTo>
                  <a:lnTo>
                    <a:pt x="611" y="429"/>
                  </a:lnTo>
                  <a:lnTo>
                    <a:pt x="622" y="449"/>
                  </a:lnTo>
                  <a:lnTo>
                    <a:pt x="630" y="471"/>
                  </a:lnTo>
                  <a:lnTo>
                    <a:pt x="634" y="492"/>
                  </a:lnTo>
                  <a:lnTo>
                    <a:pt x="635" y="512"/>
                  </a:lnTo>
                  <a:lnTo>
                    <a:pt x="617" y="593"/>
                  </a:lnTo>
                  <a:lnTo>
                    <a:pt x="569" y="664"/>
                  </a:lnTo>
                  <a:lnTo>
                    <a:pt x="495"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96" name="Freeform 31"/>
            <p:cNvSpPr>
              <a:spLocks noChangeAspect="1"/>
            </p:cNvSpPr>
            <p:nvPr/>
          </p:nvSpPr>
          <p:spPr bwMode="auto">
            <a:xfrm>
              <a:off x="900" y="7"/>
              <a:ext cx="794" cy="764"/>
            </a:xfrm>
            <a:custGeom>
              <a:avLst/>
              <a:gdLst>
                <a:gd name="T0" fmla="*/ 405 w 794"/>
                <a:gd name="T1" fmla="*/ 399 h 764"/>
                <a:gd name="T2" fmla="*/ 482 w 794"/>
                <a:gd name="T3" fmla="*/ 412 h 764"/>
                <a:gd name="T4" fmla="*/ 497 w 794"/>
                <a:gd name="T5" fmla="*/ 450 h 764"/>
                <a:gd name="T6" fmla="*/ 489 w 794"/>
                <a:gd name="T7" fmla="*/ 504 h 764"/>
                <a:gd name="T8" fmla="*/ 490 w 794"/>
                <a:gd name="T9" fmla="*/ 527 h 764"/>
                <a:gd name="T10" fmla="*/ 510 w 794"/>
                <a:gd name="T11" fmla="*/ 526 h 764"/>
                <a:gd name="T12" fmla="*/ 578 w 794"/>
                <a:gd name="T13" fmla="*/ 263 h 764"/>
                <a:gd name="T14" fmla="*/ 581 w 794"/>
                <a:gd name="T15" fmla="*/ 245 h 764"/>
                <a:gd name="T16" fmla="*/ 568 w 794"/>
                <a:gd name="T17" fmla="*/ 233 h 764"/>
                <a:gd name="T18" fmla="*/ 551 w 794"/>
                <a:gd name="T19" fmla="*/ 256 h 764"/>
                <a:gd name="T20" fmla="*/ 532 w 794"/>
                <a:gd name="T21" fmla="*/ 310 h 764"/>
                <a:gd name="T22" fmla="*/ 506 w 794"/>
                <a:gd name="T23" fmla="*/ 343 h 764"/>
                <a:gd name="T24" fmla="*/ 466 w 794"/>
                <a:gd name="T25" fmla="*/ 359 h 764"/>
                <a:gd name="T26" fmla="*/ 407 w 794"/>
                <a:gd name="T27" fmla="*/ 364 h 764"/>
                <a:gd name="T28" fmla="*/ 376 w 794"/>
                <a:gd name="T29" fmla="*/ 79 h 764"/>
                <a:gd name="T30" fmla="*/ 392 w 794"/>
                <a:gd name="T31" fmla="*/ 42 h 764"/>
                <a:gd name="T32" fmla="*/ 437 w 794"/>
                <a:gd name="T33" fmla="*/ 35 h 764"/>
                <a:gd name="T34" fmla="*/ 631 w 794"/>
                <a:gd name="T35" fmla="*/ 37 h 764"/>
                <a:gd name="T36" fmla="*/ 697 w 794"/>
                <a:gd name="T37" fmla="*/ 52 h 764"/>
                <a:gd name="T38" fmla="*/ 733 w 794"/>
                <a:gd name="T39" fmla="*/ 82 h 764"/>
                <a:gd name="T40" fmla="*/ 747 w 794"/>
                <a:gd name="T41" fmla="*/ 128 h 764"/>
                <a:gd name="T42" fmla="*/ 748 w 794"/>
                <a:gd name="T43" fmla="*/ 175 h 764"/>
                <a:gd name="T44" fmla="*/ 747 w 794"/>
                <a:gd name="T45" fmla="*/ 201 h 764"/>
                <a:gd name="T46" fmla="*/ 742 w 794"/>
                <a:gd name="T47" fmla="*/ 234 h 764"/>
                <a:gd name="T48" fmla="*/ 745 w 794"/>
                <a:gd name="T49" fmla="*/ 248 h 764"/>
                <a:gd name="T50" fmla="*/ 768 w 794"/>
                <a:gd name="T51" fmla="*/ 247 h 764"/>
                <a:gd name="T52" fmla="*/ 794 w 794"/>
                <a:gd name="T53" fmla="*/ 31 h 764"/>
                <a:gd name="T54" fmla="*/ 791 w 794"/>
                <a:gd name="T55" fmla="*/ 4 h 764"/>
                <a:gd name="T56" fmla="*/ 764 w 794"/>
                <a:gd name="T57" fmla="*/ 0 h 764"/>
                <a:gd name="T58" fmla="*/ 201 w 794"/>
                <a:gd name="T59" fmla="*/ 0 h 764"/>
                <a:gd name="T60" fmla="*/ 184 w 794"/>
                <a:gd name="T61" fmla="*/ 10 h 764"/>
                <a:gd name="T62" fmla="*/ 190 w 794"/>
                <a:gd name="T63" fmla="*/ 34 h 764"/>
                <a:gd name="T64" fmla="*/ 242 w 794"/>
                <a:gd name="T65" fmla="*/ 35 h 764"/>
                <a:gd name="T66" fmla="*/ 281 w 794"/>
                <a:gd name="T67" fmla="*/ 43 h 764"/>
                <a:gd name="T68" fmla="*/ 285 w 794"/>
                <a:gd name="T69" fmla="*/ 63 h 764"/>
                <a:gd name="T70" fmla="*/ 132 w 794"/>
                <a:gd name="T71" fmla="*/ 676 h 764"/>
                <a:gd name="T72" fmla="*/ 124 w 794"/>
                <a:gd name="T73" fmla="*/ 703 h 764"/>
                <a:gd name="T74" fmla="*/ 110 w 794"/>
                <a:gd name="T75" fmla="*/ 719 h 764"/>
                <a:gd name="T76" fmla="*/ 83 w 794"/>
                <a:gd name="T77" fmla="*/ 727 h 764"/>
                <a:gd name="T78" fmla="*/ 31 w 794"/>
                <a:gd name="T79" fmla="*/ 730 h 764"/>
                <a:gd name="T80" fmla="*/ 8 w 794"/>
                <a:gd name="T81" fmla="*/ 732 h 764"/>
                <a:gd name="T82" fmla="*/ 0 w 794"/>
                <a:gd name="T83" fmla="*/ 751 h 764"/>
                <a:gd name="T84" fmla="*/ 16 w 794"/>
                <a:gd name="T85" fmla="*/ 764 h 764"/>
                <a:gd name="T86" fmla="*/ 90 w 794"/>
                <a:gd name="T87" fmla="*/ 762 h 764"/>
                <a:gd name="T88" fmla="*/ 164 w 794"/>
                <a:gd name="T89" fmla="*/ 761 h 764"/>
                <a:gd name="T90" fmla="*/ 247 w 794"/>
                <a:gd name="T91" fmla="*/ 762 h 764"/>
                <a:gd name="T92" fmla="*/ 331 w 794"/>
                <a:gd name="T93" fmla="*/ 764 h 764"/>
                <a:gd name="T94" fmla="*/ 346 w 794"/>
                <a:gd name="T95" fmla="*/ 761 h 764"/>
                <a:gd name="T96" fmla="*/ 354 w 794"/>
                <a:gd name="T97" fmla="*/ 743 h 764"/>
                <a:gd name="T98" fmla="*/ 347 w 794"/>
                <a:gd name="T99" fmla="*/ 730 h 764"/>
                <a:gd name="T100" fmla="*/ 316 w 794"/>
                <a:gd name="T101" fmla="*/ 730 h 764"/>
                <a:gd name="T102" fmla="*/ 258 w 794"/>
                <a:gd name="T103" fmla="*/ 727 h 764"/>
                <a:gd name="T104" fmla="*/ 228 w 794"/>
                <a:gd name="T105" fmla="*/ 720 h 764"/>
                <a:gd name="T106" fmla="*/ 222 w 794"/>
                <a:gd name="T107" fmla="*/ 704 h 764"/>
                <a:gd name="T108" fmla="*/ 226 w 794"/>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4">
                  <a:moveTo>
                    <a:pt x="296" y="399"/>
                  </a:moveTo>
                  <a:lnTo>
                    <a:pt x="405" y="399"/>
                  </a:lnTo>
                  <a:lnTo>
                    <a:pt x="454" y="402"/>
                  </a:lnTo>
                  <a:lnTo>
                    <a:pt x="482" y="412"/>
                  </a:lnTo>
                  <a:lnTo>
                    <a:pt x="495" y="428"/>
                  </a:lnTo>
                  <a:lnTo>
                    <a:pt x="497" y="450"/>
                  </a:lnTo>
                  <a:lnTo>
                    <a:pt x="496" y="467"/>
                  </a:lnTo>
                  <a:lnTo>
                    <a:pt x="489" y="504"/>
                  </a:lnTo>
                  <a:lnTo>
                    <a:pt x="486" y="517"/>
                  </a:lnTo>
                  <a:lnTo>
                    <a:pt x="490" y="527"/>
                  </a:lnTo>
                  <a:lnTo>
                    <a:pt x="499" y="530"/>
                  </a:lnTo>
                  <a:lnTo>
                    <a:pt x="510" y="526"/>
                  </a:lnTo>
                  <a:lnTo>
                    <a:pt x="517" y="507"/>
                  </a:lnTo>
                  <a:lnTo>
                    <a:pt x="578" y="263"/>
                  </a:lnTo>
                  <a:lnTo>
                    <a:pt x="581" y="251"/>
                  </a:lnTo>
                  <a:lnTo>
                    <a:pt x="581" y="245"/>
                  </a:lnTo>
                  <a:lnTo>
                    <a:pt x="579" y="238"/>
                  </a:lnTo>
                  <a:lnTo>
                    <a:pt x="568" y="233"/>
                  </a:lnTo>
                  <a:lnTo>
                    <a:pt x="557" y="238"/>
                  </a:lnTo>
                  <a:lnTo>
                    <a:pt x="551" y="256"/>
                  </a:lnTo>
                  <a:lnTo>
                    <a:pt x="542" y="286"/>
                  </a:lnTo>
                  <a:lnTo>
                    <a:pt x="532" y="310"/>
                  </a:lnTo>
                  <a:lnTo>
                    <a:pt x="520" y="329"/>
                  </a:lnTo>
                  <a:lnTo>
                    <a:pt x="506" y="343"/>
                  </a:lnTo>
                  <a:lnTo>
                    <a:pt x="488" y="353"/>
                  </a:lnTo>
                  <a:lnTo>
                    <a:pt x="466" y="359"/>
                  </a:lnTo>
                  <a:lnTo>
                    <a:pt x="439" y="363"/>
                  </a:lnTo>
                  <a:lnTo>
                    <a:pt x="407" y="364"/>
                  </a:lnTo>
                  <a:lnTo>
                    <a:pt x="305" y="364"/>
                  </a:lnTo>
                  <a:lnTo>
                    <a:pt x="376" y="79"/>
                  </a:lnTo>
                  <a:lnTo>
                    <a:pt x="383" y="55"/>
                  </a:lnTo>
                  <a:lnTo>
                    <a:pt x="392" y="42"/>
                  </a:lnTo>
                  <a:lnTo>
                    <a:pt x="408" y="36"/>
                  </a:lnTo>
                  <a:lnTo>
                    <a:pt x="437" y="35"/>
                  </a:lnTo>
                  <a:lnTo>
                    <a:pt x="584"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4" y="219"/>
                  </a:lnTo>
                  <a:lnTo>
                    <a:pt x="742" y="234"/>
                  </a:lnTo>
                  <a:lnTo>
                    <a:pt x="742" y="240"/>
                  </a:lnTo>
                  <a:lnTo>
                    <a:pt x="745" y="248"/>
                  </a:lnTo>
                  <a:lnTo>
                    <a:pt x="756" y="253"/>
                  </a:lnTo>
                  <a:lnTo>
                    <a:pt x="768" y="247"/>
                  </a:lnTo>
                  <a:lnTo>
                    <a:pt x="771" y="225"/>
                  </a:lnTo>
                  <a:lnTo>
                    <a:pt x="794" y="31"/>
                  </a:lnTo>
                  <a:lnTo>
                    <a:pt x="794" y="13"/>
                  </a:lnTo>
                  <a:lnTo>
                    <a:pt x="791" y="4"/>
                  </a:lnTo>
                  <a:lnTo>
                    <a:pt x="780" y="1"/>
                  </a:lnTo>
                  <a:lnTo>
                    <a:pt x="764"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5" y="63"/>
                  </a:lnTo>
                  <a:lnTo>
                    <a:pt x="280" y="82"/>
                  </a:lnTo>
                  <a:lnTo>
                    <a:pt x="132" y="676"/>
                  </a:lnTo>
                  <a:lnTo>
                    <a:pt x="129" y="691"/>
                  </a:lnTo>
                  <a:lnTo>
                    <a:pt x="124" y="703"/>
                  </a:lnTo>
                  <a:lnTo>
                    <a:pt x="118" y="712"/>
                  </a:lnTo>
                  <a:lnTo>
                    <a:pt x="110" y="719"/>
                  </a:lnTo>
                  <a:lnTo>
                    <a:pt x="99" y="724"/>
                  </a:lnTo>
                  <a:lnTo>
                    <a:pt x="83" y="727"/>
                  </a:lnTo>
                  <a:lnTo>
                    <a:pt x="60" y="729"/>
                  </a:lnTo>
                  <a:lnTo>
                    <a:pt x="31" y="730"/>
                  </a:lnTo>
                  <a:lnTo>
                    <a:pt x="18" y="730"/>
                  </a:lnTo>
                  <a:lnTo>
                    <a:pt x="8" y="732"/>
                  </a:lnTo>
                  <a:lnTo>
                    <a:pt x="2" y="738"/>
                  </a:lnTo>
                  <a:lnTo>
                    <a:pt x="0" y="751"/>
                  </a:lnTo>
                  <a:lnTo>
                    <a:pt x="7" y="762"/>
                  </a:lnTo>
                  <a:lnTo>
                    <a:pt x="16" y="764"/>
                  </a:lnTo>
                  <a:lnTo>
                    <a:pt x="48" y="763"/>
                  </a:lnTo>
                  <a:lnTo>
                    <a:pt x="90" y="762"/>
                  </a:lnTo>
                  <a:lnTo>
                    <a:pt x="132" y="761"/>
                  </a:lnTo>
                  <a:lnTo>
                    <a:pt x="164" y="761"/>
                  </a:lnTo>
                  <a:lnTo>
                    <a:pt x="200" y="761"/>
                  </a:lnTo>
                  <a:lnTo>
                    <a:pt x="247" y="762"/>
                  </a:lnTo>
                  <a:lnTo>
                    <a:pt x="294" y="763"/>
                  </a:lnTo>
                  <a:lnTo>
                    <a:pt x="331" y="764"/>
                  </a:lnTo>
                  <a:lnTo>
                    <a:pt x="338" y="764"/>
                  </a:lnTo>
                  <a:lnTo>
                    <a:pt x="346" y="761"/>
                  </a:lnTo>
                  <a:lnTo>
                    <a:pt x="352" y="755"/>
                  </a:lnTo>
                  <a:lnTo>
                    <a:pt x="354" y="743"/>
                  </a:lnTo>
                  <a:lnTo>
                    <a:pt x="351" y="733"/>
                  </a:lnTo>
                  <a:lnTo>
                    <a:pt x="347" y="730"/>
                  </a:lnTo>
                  <a:lnTo>
                    <a:pt x="340" y="730"/>
                  </a:lnTo>
                  <a:lnTo>
                    <a:pt x="316" y="730"/>
                  </a:lnTo>
                  <a:lnTo>
                    <a:pt x="288" y="729"/>
                  </a:lnTo>
                  <a:lnTo>
                    <a:pt x="258" y="727"/>
                  </a:lnTo>
                  <a:lnTo>
                    <a:pt x="239" y="724"/>
                  </a:lnTo>
                  <a:lnTo>
                    <a:pt x="228" y="720"/>
                  </a:lnTo>
                  <a:lnTo>
                    <a:pt x="223" y="714"/>
                  </a:lnTo>
                  <a:lnTo>
                    <a:pt x="222" y="704"/>
                  </a:lnTo>
                  <a:lnTo>
                    <a:pt x="223" y="697"/>
                  </a:lnTo>
                  <a:lnTo>
                    <a:pt x="226"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97" name="Freeform 32"/>
            <p:cNvSpPr>
              <a:spLocks noChangeAspect="1"/>
            </p:cNvSpPr>
            <p:nvPr/>
          </p:nvSpPr>
          <p:spPr bwMode="auto">
            <a:xfrm>
              <a:off x="1614" y="593"/>
              <a:ext cx="479" cy="355"/>
            </a:xfrm>
            <a:custGeom>
              <a:avLst/>
              <a:gdLst>
                <a:gd name="T0" fmla="*/ 54 w 479"/>
                <a:gd name="T1" fmla="*/ 316 h 355"/>
                <a:gd name="T2" fmla="*/ 59 w 479"/>
                <a:gd name="T3" fmla="*/ 348 h 355"/>
                <a:gd name="T4" fmla="*/ 96 w 479"/>
                <a:gd name="T5" fmla="*/ 348 h 355"/>
                <a:gd name="T6" fmla="*/ 115 w 479"/>
                <a:gd name="T7" fmla="*/ 317 h 355"/>
                <a:gd name="T8" fmla="*/ 131 w 479"/>
                <a:gd name="T9" fmla="*/ 255 h 355"/>
                <a:gd name="T10" fmla="*/ 153 w 479"/>
                <a:gd name="T11" fmla="*/ 165 h 355"/>
                <a:gd name="T12" fmla="*/ 164 w 479"/>
                <a:gd name="T13" fmla="*/ 130 h 355"/>
                <a:gd name="T14" fmla="*/ 186 w 479"/>
                <a:gd name="T15" fmla="*/ 94 h 355"/>
                <a:gd name="T16" fmla="*/ 231 w 479"/>
                <a:gd name="T17" fmla="*/ 46 h 355"/>
                <a:gd name="T18" fmla="*/ 303 w 479"/>
                <a:gd name="T19" fmla="*/ 22 h 355"/>
                <a:gd name="T20" fmla="*/ 344 w 479"/>
                <a:gd name="T21" fmla="*/ 44 h 355"/>
                <a:gd name="T22" fmla="*/ 349 w 479"/>
                <a:gd name="T23" fmla="*/ 77 h 355"/>
                <a:gd name="T24" fmla="*/ 331 w 479"/>
                <a:gd name="T25" fmla="*/ 166 h 355"/>
                <a:gd name="T26" fmla="*/ 303 w 479"/>
                <a:gd name="T27" fmla="*/ 245 h 355"/>
                <a:gd name="T28" fmla="*/ 292 w 479"/>
                <a:gd name="T29" fmla="*/ 287 h 355"/>
                <a:gd name="T30" fmla="*/ 314 w 479"/>
                <a:gd name="T31" fmla="*/ 337 h 355"/>
                <a:gd name="T32" fmla="*/ 366 w 479"/>
                <a:gd name="T33" fmla="*/ 355 h 355"/>
                <a:gd name="T34" fmla="*/ 416 w 479"/>
                <a:gd name="T35" fmla="*/ 338 h 355"/>
                <a:gd name="T36" fmla="*/ 452 w 479"/>
                <a:gd name="T37" fmla="*/ 299 h 355"/>
                <a:gd name="T38" fmla="*/ 472 w 479"/>
                <a:gd name="T39" fmla="*/ 258 h 355"/>
                <a:gd name="T40" fmla="*/ 479 w 479"/>
                <a:gd name="T41" fmla="*/ 234 h 355"/>
                <a:gd name="T42" fmla="*/ 466 w 479"/>
                <a:gd name="T43" fmla="*/ 224 h 355"/>
                <a:gd name="T44" fmla="*/ 451 w 479"/>
                <a:gd name="T45" fmla="*/ 237 h 355"/>
                <a:gd name="T46" fmla="*/ 415 w 479"/>
                <a:gd name="T47" fmla="*/ 309 h 355"/>
                <a:gd name="T48" fmla="*/ 368 w 479"/>
                <a:gd name="T49" fmla="*/ 333 h 355"/>
                <a:gd name="T50" fmla="*/ 348 w 479"/>
                <a:gd name="T51" fmla="*/ 305 h 355"/>
                <a:gd name="T52" fmla="*/ 352 w 479"/>
                <a:gd name="T53" fmla="*/ 280 h 355"/>
                <a:gd name="T54" fmla="*/ 367 w 479"/>
                <a:gd name="T55" fmla="*/ 241 h 355"/>
                <a:gd name="T56" fmla="*/ 391 w 479"/>
                <a:gd name="T57" fmla="*/ 173 h 355"/>
                <a:gd name="T58" fmla="*/ 408 w 479"/>
                <a:gd name="T59" fmla="*/ 89 h 355"/>
                <a:gd name="T60" fmla="*/ 398 w 479"/>
                <a:gd name="T61" fmla="*/ 43 h 355"/>
                <a:gd name="T62" fmla="*/ 373 w 479"/>
                <a:gd name="T63" fmla="*/ 16 h 355"/>
                <a:gd name="T64" fmla="*/ 340 w 479"/>
                <a:gd name="T65" fmla="*/ 3 h 355"/>
                <a:gd name="T66" fmla="*/ 306 w 479"/>
                <a:gd name="T67" fmla="*/ 0 h 355"/>
                <a:gd name="T68" fmla="*/ 225 w 479"/>
                <a:gd name="T69" fmla="*/ 24 h 355"/>
                <a:gd name="T70" fmla="*/ 174 w 479"/>
                <a:gd name="T71" fmla="*/ 71 h 355"/>
                <a:gd name="T72" fmla="*/ 142 w 479"/>
                <a:gd name="T73" fmla="*/ 15 h 355"/>
                <a:gd name="T74" fmla="*/ 90 w 479"/>
                <a:gd name="T75" fmla="*/ 0 h 355"/>
                <a:gd name="T76" fmla="*/ 50 w 479"/>
                <a:gd name="T77" fmla="*/ 14 h 355"/>
                <a:gd name="T78" fmla="*/ 28 w 479"/>
                <a:gd name="T79" fmla="*/ 42 h 355"/>
                <a:gd name="T80" fmla="*/ 7 w 479"/>
                <a:gd name="T81" fmla="*/ 90 h 355"/>
                <a:gd name="T82" fmla="*/ 0 w 479"/>
                <a:gd name="T83" fmla="*/ 120 h 355"/>
                <a:gd name="T84" fmla="*/ 13 w 479"/>
                <a:gd name="T85" fmla="*/ 130 h 355"/>
                <a:gd name="T86" fmla="*/ 24 w 479"/>
                <a:gd name="T87" fmla="*/ 126 h 355"/>
                <a:gd name="T88" fmla="*/ 30 w 479"/>
                <a:gd name="T89" fmla="*/ 107 h 355"/>
                <a:gd name="T90" fmla="*/ 52 w 479"/>
                <a:gd name="T91" fmla="*/ 47 h 355"/>
                <a:gd name="T92" fmla="*/ 88 w 479"/>
                <a:gd name="T93" fmla="*/ 22 h 355"/>
                <a:gd name="T94" fmla="*/ 108 w 479"/>
                <a:gd name="T95" fmla="*/ 33 h 355"/>
                <a:gd name="T96" fmla="*/ 113 w 479"/>
                <a:gd name="T97" fmla="*/ 60 h 355"/>
                <a:gd name="T98" fmla="*/ 101 w 479"/>
                <a:gd name="T99" fmla="*/ 126 h 355"/>
                <a:gd name="T100" fmla="*/ 83 w 479"/>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9" h="355">
                  <a:moveTo>
                    <a:pt x="59" y="297"/>
                  </a:moveTo>
                  <a:lnTo>
                    <a:pt x="54" y="316"/>
                  </a:lnTo>
                  <a:lnTo>
                    <a:pt x="51" y="330"/>
                  </a:lnTo>
                  <a:lnTo>
                    <a:pt x="59" y="348"/>
                  </a:lnTo>
                  <a:lnTo>
                    <a:pt x="78" y="355"/>
                  </a:lnTo>
                  <a:lnTo>
                    <a:pt x="96" y="348"/>
                  </a:lnTo>
                  <a:lnTo>
                    <a:pt x="108" y="337"/>
                  </a:lnTo>
                  <a:lnTo>
                    <a:pt x="115" y="317"/>
                  </a:lnTo>
                  <a:lnTo>
                    <a:pt x="122" y="288"/>
                  </a:lnTo>
                  <a:lnTo>
                    <a:pt x="131" y="255"/>
                  </a:lnTo>
                  <a:lnTo>
                    <a:pt x="139" y="218"/>
                  </a:lnTo>
                  <a:lnTo>
                    <a:pt x="153" y="165"/>
                  </a:lnTo>
                  <a:lnTo>
                    <a:pt x="158" y="145"/>
                  </a:lnTo>
                  <a:lnTo>
                    <a:pt x="164" y="130"/>
                  </a:lnTo>
                  <a:lnTo>
                    <a:pt x="172" y="114"/>
                  </a:lnTo>
                  <a:lnTo>
                    <a:pt x="186" y="94"/>
                  </a:lnTo>
                  <a:lnTo>
                    <a:pt x="205" y="69"/>
                  </a:lnTo>
                  <a:lnTo>
                    <a:pt x="231" y="46"/>
                  </a:lnTo>
                  <a:lnTo>
                    <a:pt x="263" y="29"/>
                  </a:lnTo>
                  <a:lnTo>
                    <a:pt x="303" y="22"/>
                  </a:lnTo>
                  <a:lnTo>
                    <a:pt x="330" y="28"/>
                  </a:lnTo>
                  <a:lnTo>
                    <a:pt x="344" y="44"/>
                  </a:lnTo>
                  <a:lnTo>
                    <a:pt x="348" y="62"/>
                  </a:lnTo>
                  <a:lnTo>
                    <a:pt x="349" y="77"/>
                  </a:lnTo>
                  <a:lnTo>
                    <a:pt x="344" y="118"/>
                  </a:lnTo>
                  <a:lnTo>
                    <a:pt x="331" y="166"/>
                  </a:lnTo>
                  <a:lnTo>
                    <a:pt x="316" y="211"/>
                  </a:lnTo>
                  <a:lnTo>
                    <a:pt x="303" y="245"/>
                  </a:lnTo>
                  <a:lnTo>
                    <a:pt x="294" y="269"/>
                  </a:lnTo>
                  <a:lnTo>
                    <a:pt x="292" y="287"/>
                  </a:lnTo>
                  <a:lnTo>
                    <a:pt x="298" y="315"/>
                  </a:lnTo>
                  <a:lnTo>
                    <a:pt x="314" y="337"/>
                  </a:lnTo>
                  <a:lnTo>
                    <a:pt x="337" y="350"/>
                  </a:lnTo>
                  <a:lnTo>
                    <a:pt x="366" y="355"/>
                  </a:lnTo>
                  <a:lnTo>
                    <a:pt x="393" y="350"/>
                  </a:lnTo>
                  <a:lnTo>
                    <a:pt x="416" y="338"/>
                  </a:lnTo>
                  <a:lnTo>
                    <a:pt x="436" y="319"/>
                  </a:lnTo>
                  <a:lnTo>
                    <a:pt x="452" y="299"/>
                  </a:lnTo>
                  <a:lnTo>
                    <a:pt x="463" y="277"/>
                  </a:lnTo>
                  <a:lnTo>
                    <a:pt x="472" y="258"/>
                  </a:lnTo>
                  <a:lnTo>
                    <a:pt x="477" y="243"/>
                  </a:lnTo>
                  <a:lnTo>
                    <a:pt x="479" y="234"/>
                  </a:lnTo>
                  <a:lnTo>
                    <a:pt x="473" y="225"/>
                  </a:lnTo>
                  <a:lnTo>
                    <a:pt x="466" y="224"/>
                  </a:lnTo>
                  <a:lnTo>
                    <a:pt x="456" y="227"/>
                  </a:lnTo>
                  <a:lnTo>
                    <a:pt x="451" y="237"/>
                  </a:lnTo>
                  <a:lnTo>
                    <a:pt x="435" y="279"/>
                  </a:lnTo>
                  <a:lnTo>
                    <a:pt x="415" y="309"/>
                  </a:lnTo>
                  <a:lnTo>
                    <a:pt x="392" y="326"/>
                  </a:lnTo>
                  <a:lnTo>
                    <a:pt x="368" y="333"/>
                  </a:lnTo>
                  <a:lnTo>
                    <a:pt x="352" y="325"/>
                  </a:lnTo>
                  <a:lnTo>
                    <a:pt x="348" y="305"/>
                  </a:lnTo>
                  <a:lnTo>
                    <a:pt x="349" y="292"/>
                  </a:lnTo>
                  <a:lnTo>
                    <a:pt x="352" y="280"/>
                  </a:lnTo>
                  <a:lnTo>
                    <a:pt x="358" y="263"/>
                  </a:lnTo>
                  <a:lnTo>
                    <a:pt x="367" y="241"/>
                  </a:lnTo>
                  <a:lnTo>
                    <a:pt x="377" y="214"/>
                  </a:lnTo>
                  <a:lnTo>
                    <a:pt x="391" y="173"/>
                  </a:lnTo>
                  <a:lnTo>
                    <a:pt x="403" y="128"/>
                  </a:lnTo>
                  <a:lnTo>
                    <a:pt x="408" y="89"/>
                  </a:lnTo>
                  <a:lnTo>
                    <a:pt x="406" y="64"/>
                  </a:lnTo>
                  <a:lnTo>
                    <a:pt x="398" y="43"/>
                  </a:lnTo>
                  <a:lnTo>
                    <a:pt x="387" y="28"/>
                  </a:lnTo>
                  <a:lnTo>
                    <a:pt x="373" y="16"/>
                  </a:lnTo>
                  <a:lnTo>
                    <a:pt x="357" y="8"/>
                  </a:lnTo>
                  <a:lnTo>
                    <a:pt x="340" y="3"/>
                  </a:lnTo>
                  <a:lnTo>
                    <a:pt x="323" y="1"/>
                  </a:lnTo>
                  <a:lnTo>
                    <a:pt x="306" y="0"/>
                  </a:lnTo>
                  <a:lnTo>
                    <a:pt x="262" y="7"/>
                  </a:lnTo>
                  <a:lnTo>
                    <a:pt x="225" y="24"/>
                  </a:lnTo>
                  <a:lnTo>
                    <a:pt x="195" y="47"/>
                  </a:lnTo>
                  <a:lnTo>
                    <a:pt x="174" y="71"/>
                  </a:lnTo>
                  <a:lnTo>
                    <a:pt x="163" y="37"/>
                  </a:lnTo>
                  <a:lnTo>
                    <a:pt x="142" y="15"/>
                  </a:lnTo>
                  <a:lnTo>
                    <a:pt x="116" y="3"/>
                  </a:lnTo>
                  <a:lnTo>
                    <a:pt x="90" y="0"/>
                  </a:lnTo>
                  <a:lnTo>
                    <a:pt x="67" y="4"/>
                  </a:lnTo>
                  <a:lnTo>
                    <a:pt x="50" y="14"/>
                  </a:lnTo>
                  <a:lnTo>
                    <a:pt x="37" y="28"/>
                  </a:lnTo>
                  <a:lnTo>
                    <a:pt x="28" y="42"/>
                  </a:lnTo>
                  <a:lnTo>
                    <a:pt x="17" y="66"/>
                  </a:lnTo>
                  <a:lnTo>
                    <a:pt x="7" y="90"/>
                  </a:lnTo>
                  <a:lnTo>
                    <a:pt x="2" y="110"/>
                  </a:lnTo>
                  <a:lnTo>
                    <a:pt x="0" y="120"/>
                  </a:lnTo>
                  <a:lnTo>
                    <a:pt x="6" y="129"/>
                  </a:lnTo>
                  <a:lnTo>
                    <a:pt x="13" y="130"/>
                  </a:lnTo>
                  <a:lnTo>
                    <a:pt x="20" y="130"/>
                  </a:lnTo>
                  <a:lnTo>
                    <a:pt x="24" y="126"/>
                  </a:lnTo>
                  <a:lnTo>
                    <a:pt x="27" y="119"/>
                  </a:lnTo>
                  <a:lnTo>
                    <a:pt x="30" y="107"/>
                  </a:lnTo>
                  <a:lnTo>
                    <a:pt x="40" y="74"/>
                  </a:lnTo>
                  <a:lnTo>
                    <a:pt x="52" y="47"/>
                  </a:lnTo>
                  <a:lnTo>
                    <a:pt x="67" y="29"/>
                  </a:lnTo>
                  <a:lnTo>
                    <a:pt x="88" y="22"/>
                  </a:lnTo>
                  <a:lnTo>
                    <a:pt x="101" y="25"/>
                  </a:lnTo>
                  <a:lnTo>
                    <a:pt x="108" y="33"/>
                  </a:lnTo>
                  <a:lnTo>
                    <a:pt x="112" y="45"/>
                  </a:lnTo>
                  <a:lnTo>
                    <a:pt x="113" y="60"/>
                  </a:lnTo>
                  <a:lnTo>
                    <a:pt x="109" y="90"/>
                  </a:lnTo>
                  <a:lnTo>
                    <a:pt x="101" y="126"/>
                  </a:lnTo>
                  <a:lnTo>
                    <a:pt x="92" y="162"/>
                  </a:lnTo>
                  <a:lnTo>
                    <a:pt x="83"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0500" name="TextBox 96"/>
          <p:cNvSpPr txBox="1">
            <a:spLocks noChangeArrowheads="1"/>
          </p:cNvSpPr>
          <p:nvPr/>
        </p:nvSpPr>
        <p:spPr bwMode="auto">
          <a:xfrm rot="16200000">
            <a:off x="6526340" y="2917001"/>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a:t>
            </a:r>
          </a:p>
        </p:txBody>
      </p:sp>
      <p:sp>
        <p:nvSpPr>
          <p:cNvPr id="83" name="TextBox 82"/>
          <p:cNvSpPr txBox="1">
            <a:spLocks noChangeArrowheads="1"/>
          </p:cNvSpPr>
          <p:nvPr/>
        </p:nvSpPr>
        <p:spPr bwMode="auto">
          <a:xfrm>
            <a:off x="639271" y="1085338"/>
            <a:ext cx="3097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C</a:t>
            </a:r>
          </a:p>
        </p:txBody>
      </p:sp>
      <p:cxnSp>
        <p:nvCxnSpPr>
          <p:cNvPr id="110" name="Straight Arrow Connector 109"/>
          <p:cNvCxnSpPr>
            <a:cxnSpLocks noChangeShapeType="1"/>
            <a:stCxn id="83" idx="3"/>
            <a:endCxn id="20494" idx="1"/>
          </p:cNvCxnSpPr>
          <p:nvPr/>
        </p:nvCxnSpPr>
        <p:spPr bwMode="auto">
          <a:xfrm>
            <a:off x="948971" y="1242304"/>
            <a:ext cx="1604204" cy="0"/>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 name="Group 42"/>
          <p:cNvGrpSpPr>
            <a:grpSpLocks noChangeAspect="1"/>
          </p:cNvGrpSpPr>
          <p:nvPr>
            <p:custDataLst>
              <p:tags r:id="rId6"/>
            </p:custDataLst>
          </p:nvPr>
        </p:nvGrpSpPr>
        <p:grpSpPr bwMode="auto">
          <a:xfrm>
            <a:off x="1553015" y="996051"/>
            <a:ext cx="356639" cy="109288"/>
            <a:chOff x="-1" y="3"/>
            <a:chExt cx="3170" cy="1010"/>
          </a:xfrm>
        </p:grpSpPr>
        <p:sp>
          <p:nvSpPr>
            <p:cNvPr id="20587" name="Freeform 43"/>
            <p:cNvSpPr>
              <a:spLocks noChangeAspect="1" noEditPoints="1"/>
            </p:cNvSpPr>
            <p:nvPr/>
          </p:nvSpPr>
          <p:spPr bwMode="auto">
            <a:xfrm>
              <a:off x="-1" y="28"/>
              <a:ext cx="797" cy="767"/>
            </a:xfrm>
            <a:custGeom>
              <a:avLst/>
              <a:gdLst>
                <a:gd name="T0" fmla="*/ 129 w 798"/>
                <a:gd name="T1" fmla="*/ 694 h 767"/>
                <a:gd name="T2" fmla="*/ 119 w 798"/>
                <a:gd name="T3" fmla="*/ 715 h 767"/>
                <a:gd name="T4" fmla="*/ 99 w 798"/>
                <a:gd name="T5" fmla="*/ 727 h 767"/>
                <a:gd name="T6" fmla="*/ 60 w 798"/>
                <a:gd name="T7" fmla="*/ 732 h 767"/>
                <a:gd name="T8" fmla="*/ 18 w 798"/>
                <a:gd name="T9" fmla="*/ 732 h 767"/>
                <a:gd name="T10" fmla="*/ 3 w 798"/>
                <a:gd name="T11" fmla="*/ 741 h 767"/>
                <a:gd name="T12" fmla="*/ 8 w 798"/>
                <a:gd name="T13" fmla="*/ 765 h 767"/>
                <a:gd name="T14" fmla="*/ 428 w 798"/>
                <a:gd name="T15" fmla="*/ 767 h 767"/>
                <a:gd name="T16" fmla="*/ 550 w 798"/>
                <a:gd name="T17" fmla="*/ 744 h 767"/>
                <a:gd name="T18" fmla="*/ 648 w 798"/>
                <a:gd name="T19" fmla="*/ 687 h 767"/>
                <a:gd name="T20" fmla="*/ 712 w 798"/>
                <a:gd name="T21" fmla="*/ 609 h 767"/>
                <a:gd name="T22" fmla="*/ 736 w 798"/>
                <a:gd name="T23" fmla="*/ 525 h 767"/>
                <a:gd name="T24" fmla="*/ 690 w 798"/>
                <a:gd name="T25" fmla="*/ 419 h 767"/>
                <a:gd name="T26" fmla="*/ 563 w 798"/>
                <a:gd name="T27" fmla="*/ 366 h 767"/>
                <a:gd name="T28" fmla="*/ 723 w 798"/>
                <a:gd name="T29" fmla="*/ 293 h 767"/>
                <a:gd name="T30" fmla="*/ 796 w 798"/>
                <a:gd name="T31" fmla="*/ 155 h 767"/>
                <a:gd name="T32" fmla="*/ 743 w 798"/>
                <a:gd name="T33" fmla="*/ 47 h 767"/>
                <a:gd name="T34" fmla="*/ 588 w 798"/>
                <a:gd name="T35" fmla="*/ 0 h 767"/>
                <a:gd name="T36" fmla="*/ 201 w 798"/>
                <a:gd name="T37" fmla="*/ 0 h 767"/>
                <a:gd name="T38" fmla="*/ 185 w 798"/>
                <a:gd name="T39" fmla="*/ 10 h 767"/>
                <a:gd name="T40" fmla="*/ 190 w 798"/>
                <a:gd name="T41" fmla="*/ 33 h 767"/>
                <a:gd name="T42" fmla="*/ 229 w 798"/>
                <a:gd name="T43" fmla="*/ 35 h 767"/>
                <a:gd name="T44" fmla="*/ 279 w 798"/>
                <a:gd name="T45" fmla="*/ 41 h 767"/>
                <a:gd name="T46" fmla="*/ 286 w 798"/>
                <a:gd name="T47" fmla="*/ 62 h 767"/>
                <a:gd name="T48" fmla="*/ 132 w 798"/>
                <a:gd name="T49" fmla="*/ 679 h 767"/>
                <a:gd name="T50" fmla="*/ 370 w 798"/>
                <a:gd name="T51" fmla="*/ 78 h 767"/>
                <a:gd name="T52" fmla="*/ 386 w 798"/>
                <a:gd name="T53" fmla="*/ 41 h 767"/>
                <a:gd name="T54" fmla="*/ 429 w 798"/>
                <a:gd name="T55" fmla="*/ 35 h 767"/>
                <a:gd name="T56" fmla="*/ 607 w 798"/>
                <a:gd name="T57" fmla="*/ 38 h 767"/>
                <a:gd name="T58" fmla="*/ 655 w 798"/>
                <a:gd name="T59" fmla="*/ 58 h 767"/>
                <a:gd name="T60" fmla="*/ 682 w 798"/>
                <a:gd name="T61" fmla="*/ 92 h 767"/>
                <a:gd name="T62" fmla="*/ 694 w 798"/>
                <a:gd name="T63" fmla="*/ 131 h 767"/>
                <a:gd name="T64" fmla="*/ 678 w 798"/>
                <a:gd name="T65" fmla="*/ 224 h 767"/>
                <a:gd name="T66" fmla="*/ 556 w 798"/>
                <a:gd name="T67" fmla="*/ 338 h 767"/>
                <a:gd name="T68" fmla="*/ 301 w 798"/>
                <a:gd name="T69" fmla="*/ 356 h 767"/>
                <a:gd name="T70" fmla="*/ 235 w 798"/>
                <a:gd name="T71" fmla="*/ 732 h 767"/>
                <a:gd name="T72" fmla="*/ 215 w 798"/>
                <a:gd name="T73" fmla="*/ 728 h 767"/>
                <a:gd name="T74" fmla="*/ 213 w 798"/>
                <a:gd name="T75" fmla="*/ 713 h 767"/>
                <a:gd name="T76" fmla="*/ 294 w 798"/>
                <a:gd name="T77" fmla="*/ 381 h 767"/>
                <a:gd name="T78" fmla="*/ 540 w 798"/>
                <a:gd name="T79" fmla="*/ 384 h 767"/>
                <a:gd name="T80" fmla="*/ 591 w 798"/>
                <a:gd name="T81" fmla="*/ 410 h 767"/>
                <a:gd name="T82" fmla="*/ 619 w 798"/>
                <a:gd name="T83" fmla="*/ 449 h 767"/>
                <a:gd name="T84" fmla="*/ 631 w 798"/>
                <a:gd name="T85" fmla="*/ 492 h 767"/>
                <a:gd name="T86" fmla="*/ 615 w 798"/>
                <a:gd name="T87" fmla="*/ 593 h 767"/>
                <a:gd name="T88" fmla="*/ 493 w 798"/>
                <a:gd name="T89" fmla="*/ 714 h 767"/>
                <a:gd name="T90" fmla="*/ 251 w 798"/>
                <a:gd name="T91" fmla="*/ 732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 h="767">
                  <a:moveTo>
                    <a:pt x="132" y="679"/>
                  </a:moveTo>
                  <a:lnTo>
                    <a:pt x="129" y="694"/>
                  </a:lnTo>
                  <a:lnTo>
                    <a:pt x="124" y="706"/>
                  </a:lnTo>
                  <a:lnTo>
                    <a:pt x="119" y="715"/>
                  </a:lnTo>
                  <a:lnTo>
                    <a:pt x="111" y="722"/>
                  </a:lnTo>
                  <a:lnTo>
                    <a:pt x="99" y="727"/>
                  </a:lnTo>
                  <a:lnTo>
                    <a:pt x="82" y="730"/>
                  </a:lnTo>
                  <a:lnTo>
                    <a:pt x="60" y="732"/>
                  </a:lnTo>
                  <a:lnTo>
                    <a:pt x="31" y="732"/>
                  </a:lnTo>
                  <a:lnTo>
                    <a:pt x="18" y="732"/>
                  </a:lnTo>
                  <a:lnTo>
                    <a:pt x="8" y="735"/>
                  </a:lnTo>
                  <a:lnTo>
                    <a:pt x="3" y="741"/>
                  </a:lnTo>
                  <a:lnTo>
                    <a:pt x="0" y="754"/>
                  </a:lnTo>
                  <a:lnTo>
                    <a:pt x="8" y="765"/>
                  </a:lnTo>
                  <a:lnTo>
                    <a:pt x="31" y="767"/>
                  </a:lnTo>
                  <a:lnTo>
                    <a:pt x="430" y="767"/>
                  </a:lnTo>
                  <a:lnTo>
                    <a:pt x="494" y="761"/>
                  </a:lnTo>
                  <a:lnTo>
                    <a:pt x="552" y="744"/>
                  </a:lnTo>
                  <a:lnTo>
                    <a:pt x="605" y="719"/>
                  </a:lnTo>
                  <a:lnTo>
                    <a:pt x="650" y="687"/>
                  </a:lnTo>
                  <a:lnTo>
                    <a:pt x="687" y="650"/>
                  </a:lnTo>
                  <a:lnTo>
                    <a:pt x="714" y="609"/>
                  </a:lnTo>
                  <a:lnTo>
                    <a:pt x="732" y="566"/>
                  </a:lnTo>
                  <a:lnTo>
                    <a:pt x="738" y="525"/>
                  </a:lnTo>
                  <a:lnTo>
                    <a:pt x="726" y="467"/>
                  </a:lnTo>
                  <a:lnTo>
                    <a:pt x="692" y="419"/>
                  </a:lnTo>
                  <a:lnTo>
                    <a:pt x="637" y="384"/>
                  </a:lnTo>
                  <a:lnTo>
                    <a:pt x="565" y="366"/>
                  </a:lnTo>
                  <a:lnTo>
                    <a:pt x="650" y="339"/>
                  </a:lnTo>
                  <a:lnTo>
                    <a:pt x="725" y="293"/>
                  </a:lnTo>
                  <a:lnTo>
                    <a:pt x="778" y="230"/>
                  </a:lnTo>
                  <a:lnTo>
                    <a:pt x="798" y="155"/>
                  </a:lnTo>
                  <a:lnTo>
                    <a:pt x="785" y="96"/>
                  </a:lnTo>
                  <a:lnTo>
                    <a:pt x="745" y="47"/>
                  </a:lnTo>
                  <a:lnTo>
                    <a:pt x="680" y="13"/>
                  </a:lnTo>
                  <a:lnTo>
                    <a:pt x="590" y="0"/>
                  </a:lnTo>
                  <a:lnTo>
                    <a:pt x="215" y="0"/>
                  </a:lnTo>
                  <a:lnTo>
                    <a:pt x="201" y="0"/>
                  </a:lnTo>
                  <a:lnTo>
                    <a:pt x="191" y="3"/>
                  </a:lnTo>
                  <a:lnTo>
                    <a:pt x="185" y="10"/>
                  </a:lnTo>
                  <a:lnTo>
                    <a:pt x="183" y="22"/>
                  </a:lnTo>
                  <a:lnTo>
                    <a:pt x="190" y="33"/>
                  </a:lnTo>
                  <a:lnTo>
                    <a:pt x="214" y="35"/>
                  </a:lnTo>
                  <a:lnTo>
                    <a:pt x="229" y="35"/>
                  </a:lnTo>
                  <a:lnTo>
                    <a:pt x="256" y="37"/>
                  </a:lnTo>
                  <a:lnTo>
                    <a:pt x="279" y="41"/>
                  </a:lnTo>
                  <a:lnTo>
                    <a:pt x="287" y="55"/>
                  </a:lnTo>
                  <a:lnTo>
                    <a:pt x="286" y="62"/>
                  </a:lnTo>
                  <a:lnTo>
                    <a:pt x="282" y="77"/>
                  </a:lnTo>
                  <a:lnTo>
                    <a:pt x="132" y="679"/>
                  </a:lnTo>
                  <a:close/>
                  <a:moveTo>
                    <a:pt x="301" y="356"/>
                  </a:moveTo>
                  <a:lnTo>
                    <a:pt x="370" y="78"/>
                  </a:lnTo>
                  <a:lnTo>
                    <a:pt x="377" y="54"/>
                  </a:lnTo>
                  <a:lnTo>
                    <a:pt x="386" y="41"/>
                  </a:lnTo>
                  <a:lnTo>
                    <a:pt x="402" y="36"/>
                  </a:lnTo>
                  <a:lnTo>
                    <a:pt x="431" y="35"/>
                  </a:lnTo>
                  <a:lnTo>
                    <a:pt x="575" y="35"/>
                  </a:lnTo>
                  <a:lnTo>
                    <a:pt x="609" y="38"/>
                  </a:lnTo>
                  <a:lnTo>
                    <a:pt x="635" y="46"/>
                  </a:lnTo>
                  <a:lnTo>
                    <a:pt x="657" y="58"/>
                  </a:lnTo>
                  <a:lnTo>
                    <a:pt x="673" y="74"/>
                  </a:lnTo>
                  <a:lnTo>
                    <a:pt x="684" y="92"/>
                  </a:lnTo>
                  <a:lnTo>
                    <a:pt x="691" y="112"/>
                  </a:lnTo>
                  <a:lnTo>
                    <a:pt x="696" y="131"/>
                  </a:lnTo>
                  <a:lnTo>
                    <a:pt x="697" y="150"/>
                  </a:lnTo>
                  <a:lnTo>
                    <a:pt x="680" y="224"/>
                  </a:lnTo>
                  <a:lnTo>
                    <a:pt x="632" y="290"/>
                  </a:lnTo>
                  <a:lnTo>
                    <a:pt x="558" y="338"/>
                  </a:lnTo>
                  <a:lnTo>
                    <a:pt x="464" y="356"/>
                  </a:lnTo>
                  <a:lnTo>
                    <a:pt x="301" y="356"/>
                  </a:lnTo>
                  <a:close/>
                  <a:moveTo>
                    <a:pt x="251" y="732"/>
                  </a:moveTo>
                  <a:lnTo>
                    <a:pt x="235" y="732"/>
                  </a:lnTo>
                  <a:lnTo>
                    <a:pt x="227" y="731"/>
                  </a:lnTo>
                  <a:lnTo>
                    <a:pt x="215" y="728"/>
                  </a:lnTo>
                  <a:lnTo>
                    <a:pt x="212" y="719"/>
                  </a:lnTo>
                  <a:lnTo>
                    <a:pt x="213" y="713"/>
                  </a:lnTo>
                  <a:lnTo>
                    <a:pt x="217" y="694"/>
                  </a:lnTo>
                  <a:lnTo>
                    <a:pt x="294" y="381"/>
                  </a:lnTo>
                  <a:lnTo>
                    <a:pt x="505" y="381"/>
                  </a:lnTo>
                  <a:lnTo>
                    <a:pt x="542" y="384"/>
                  </a:lnTo>
                  <a:lnTo>
                    <a:pt x="571" y="395"/>
                  </a:lnTo>
                  <a:lnTo>
                    <a:pt x="593" y="410"/>
                  </a:lnTo>
                  <a:lnTo>
                    <a:pt x="610" y="428"/>
                  </a:lnTo>
                  <a:lnTo>
                    <a:pt x="621" y="449"/>
                  </a:lnTo>
                  <a:lnTo>
                    <a:pt x="629" y="471"/>
                  </a:lnTo>
                  <a:lnTo>
                    <a:pt x="633" y="492"/>
                  </a:lnTo>
                  <a:lnTo>
                    <a:pt x="634" y="512"/>
                  </a:lnTo>
                  <a:lnTo>
                    <a:pt x="617" y="593"/>
                  </a:lnTo>
                  <a:lnTo>
                    <a:pt x="568" y="664"/>
                  </a:lnTo>
                  <a:lnTo>
                    <a:pt x="495" y="714"/>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8" name="Freeform 44"/>
            <p:cNvSpPr>
              <a:spLocks noChangeAspect="1"/>
            </p:cNvSpPr>
            <p:nvPr/>
          </p:nvSpPr>
          <p:spPr bwMode="auto">
            <a:xfrm>
              <a:off x="898" y="32"/>
              <a:ext cx="794" cy="763"/>
            </a:xfrm>
            <a:custGeom>
              <a:avLst/>
              <a:gdLst>
                <a:gd name="T0" fmla="*/ 405 w 794"/>
                <a:gd name="T1" fmla="*/ 398 h 763"/>
                <a:gd name="T2" fmla="*/ 482 w 794"/>
                <a:gd name="T3" fmla="*/ 411 h 763"/>
                <a:gd name="T4" fmla="*/ 497 w 794"/>
                <a:gd name="T5" fmla="*/ 449 h 763"/>
                <a:gd name="T6" fmla="*/ 489 w 794"/>
                <a:gd name="T7" fmla="*/ 503 h 763"/>
                <a:gd name="T8" fmla="*/ 490 w 794"/>
                <a:gd name="T9" fmla="*/ 526 h 763"/>
                <a:gd name="T10" fmla="*/ 510 w 794"/>
                <a:gd name="T11" fmla="*/ 525 h 763"/>
                <a:gd name="T12" fmla="*/ 578 w 794"/>
                <a:gd name="T13" fmla="*/ 262 h 763"/>
                <a:gd name="T14" fmla="*/ 581 w 794"/>
                <a:gd name="T15" fmla="*/ 244 h 763"/>
                <a:gd name="T16" fmla="*/ 568 w 794"/>
                <a:gd name="T17" fmla="*/ 232 h 763"/>
                <a:gd name="T18" fmla="*/ 551 w 794"/>
                <a:gd name="T19" fmla="*/ 255 h 763"/>
                <a:gd name="T20" fmla="*/ 532 w 794"/>
                <a:gd name="T21" fmla="*/ 309 h 763"/>
                <a:gd name="T22" fmla="*/ 506 w 794"/>
                <a:gd name="T23" fmla="*/ 342 h 763"/>
                <a:gd name="T24" fmla="*/ 466 w 794"/>
                <a:gd name="T25" fmla="*/ 358 h 763"/>
                <a:gd name="T26" fmla="*/ 407 w 794"/>
                <a:gd name="T27" fmla="*/ 363 h 763"/>
                <a:gd name="T28" fmla="*/ 376 w 794"/>
                <a:gd name="T29" fmla="*/ 78 h 763"/>
                <a:gd name="T30" fmla="*/ 392 w 794"/>
                <a:gd name="T31" fmla="*/ 42 h 763"/>
                <a:gd name="T32" fmla="*/ 437 w 794"/>
                <a:gd name="T33" fmla="*/ 34 h 763"/>
                <a:gd name="T34" fmla="*/ 631 w 794"/>
                <a:gd name="T35" fmla="*/ 36 h 763"/>
                <a:gd name="T36" fmla="*/ 697 w 794"/>
                <a:gd name="T37" fmla="*/ 51 h 763"/>
                <a:gd name="T38" fmla="*/ 732 w 794"/>
                <a:gd name="T39" fmla="*/ 81 h 763"/>
                <a:gd name="T40" fmla="*/ 746 w 794"/>
                <a:gd name="T41" fmla="*/ 127 h 763"/>
                <a:gd name="T42" fmla="*/ 747 w 794"/>
                <a:gd name="T43" fmla="*/ 174 h 763"/>
                <a:gd name="T44" fmla="*/ 746 w 794"/>
                <a:gd name="T45" fmla="*/ 200 h 763"/>
                <a:gd name="T46" fmla="*/ 742 w 794"/>
                <a:gd name="T47" fmla="*/ 233 h 763"/>
                <a:gd name="T48" fmla="*/ 745 w 794"/>
                <a:gd name="T49" fmla="*/ 247 h 763"/>
                <a:gd name="T50" fmla="*/ 767 w 794"/>
                <a:gd name="T51" fmla="*/ 246 h 763"/>
                <a:gd name="T52" fmla="*/ 793 w 794"/>
                <a:gd name="T53" fmla="*/ 30 h 763"/>
                <a:gd name="T54" fmla="*/ 790 w 794"/>
                <a:gd name="T55" fmla="*/ 3 h 763"/>
                <a:gd name="T56" fmla="*/ 763 w 794"/>
                <a:gd name="T57" fmla="*/ 0 h 763"/>
                <a:gd name="T58" fmla="*/ 201 w 794"/>
                <a:gd name="T59" fmla="*/ 0 h 763"/>
                <a:gd name="T60" fmla="*/ 184 w 794"/>
                <a:gd name="T61" fmla="*/ 9 h 763"/>
                <a:gd name="T62" fmla="*/ 190 w 794"/>
                <a:gd name="T63" fmla="*/ 33 h 763"/>
                <a:gd name="T64" fmla="*/ 242 w 794"/>
                <a:gd name="T65" fmla="*/ 35 h 763"/>
                <a:gd name="T66" fmla="*/ 281 w 794"/>
                <a:gd name="T67" fmla="*/ 43 h 763"/>
                <a:gd name="T68" fmla="*/ 286 w 794"/>
                <a:gd name="T69" fmla="*/ 62 h 763"/>
                <a:gd name="T70" fmla="*/ 133 w 794"/>
                <a:gd name="T71" fmla="*/ 675 h 763"/>
                <a:gd name="T72" fmla="*/ 125 w 794"/>
                <a:gd name="T73" fmla="*/ 702 h 763"/>
                <a:gd name="T74" fmla="*/ 111 w 794"/>
                <a:gd name="T75" fmla="*/ 718 h 763"/>
                <a:gd name="T76" fmla="*/ 83 w 794"/>
                <a:gd name="T77" fmla="*/ 726 h 763"/>
                <a:gd name="T78" fmla="*/ 31 w 794"/>
                <a:gd name="T79" fmla="*/ 728 h 763"/>
                <a:gd name="T80" fmla="*/ 9 w 794"/>
                <a:gd name="T81" fmla="*/ 731 h 763"/>
                <a:gd name="T82" fmla="*/ 0 w 794"/>
                <a:gd name="T83" fmla="*/ 749 h 763"/>
                <a:gd name="T84" fmla="*/ 17 w 794"/>
                <a:gd name="T85" fmla="*/ 763 h 763"/>
                <a:gd name="T86" fmla="*/ 91 w 794"/>
                <a:gd name="T87" fmla="*/ 761 h 763"/>
                <a:gd name="T88" fmla="*/ 164 w 794"/>
                <a:gd name="T89" fmla="*/ 760 h 763"/>
                <a:gd name="T90" fmla="*/ 248 w 794"/>
                <a:gd name="T91" fmla="*/ 761 h 763"/>
                <a:gd name="T92" fmla="*/ 331 w 794"/>
                <a:gd name="T93" fmla="*/ 763 h 763"/>
                <a:gd name="T94" fmla="*/ 347 w 794"/>
                <a:gd name="T95" fmla="*/ 760 h 763"/>
                <a:gd name="T96" fmla="*/ 354 w 794"/>
                <a:gd name="T97" fmla="*/ 742 h 763"/>
                <a:gd name="T98" fmla="*/ 348 w 794"/>
                <a:gd name="T99" fmla="*/ 729 h 763"/>
                <a:gd name="T100" fmla="*/ 316 w 794"/>
                <a:gd name="T101" fmla="*/ 728 h 763"/>
                <a:gd name="T102" fmla="*/ 258 w 794"/>
                <a:gd name="T103" fmla="*/ 726 h 763"/>
                <a:gd name="T104" fmla="*/ 228 w 794"/>
                <a:gd name="T105" fmla="*/ 719 h 763"/>
                <a:gd name="T106" fmla="*/ 223 w 794"/>
                <a:gd name="T107" fmla="*/ 703 h 763"/>
                <a:gd name="T108" fmla="*/ 227 w 794"/>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3">
                  <a:moveTo>
                    <a:pt x="296" y="398"/>
                  </a:moveTo>
                  <a:lnTo>
                    <a:pt x="405" y="398"/>
                  </a:lnTo>
                  <a:lnTo>
                    <a:pt x="455" y="401"/>
                  </a:lnTo>
                  <a:lnTo>
                    <a:pt x="482" y="411"/>
                  </a:lnTo>
                  <a:lnTo>
                    <a:pt x="495" y="427"/>
                  </a:lnTo>
                  <a:lnTo>
                    <a:pt x="497" y="449"/>
                  </a:lnTo>
                  <a:lnTo>
                    <a:pt x="496" y="466"/>
                  </a:lnTo>
                  <a:lnTo>
                    <a:pt x="489" y="503"/>
                  </a:lnTo>
                  <a:lnTo>
                    <a:pt x="486" y="516"/>
                  </a:lnTo>
                  <a:lnTo>
                    <a:pt x="490" y="526"/>
                  </a:lnTo>
                  <a:lnTo>
                    <a:pt x="499" y="529"/>
                  </a:lnTo>
                  <a:lnTo>
                    <a:pt x="510" y="525"/>
                  </a:lnTo>
                  <a:lnTo>
                    <a:pt x="516" y="506"/>
                  </a:lnTo>
                  <a:lnTo>
                    <a:pt x="578" y="262"/>
                  </a:lnTo>
                  <a:lnTo>
                    <a:pt x="581" y="250"/>
                  </a:lnTo>
                  <a:lnTo>
                    <a:pt x="581" y="244"/>
                  </a:lnTo>
                  <a:lnTo>
                    <a:pt x="578" y="237"/>
                  </a:lnTo>
                  <a:lnTo>
                    <a:pt x="568" y="232"/>
                  </a:lnTo>
                  <a:lnTo>
                    <a:pt x="557" y="237"/>
                  </a:lnTo>
                  <a:lnTo>
                    <a:pt x="551" y="255"/>
                  </a:lnTo>
                  <a:lnTo>
                    <a:pt x="542" y="285"/>
                  </a:lnTo>
                  <a:lnTo>
                    <a:pt x="532" y="309"/>
                  </a:lnTo>
                  <a:lnTo>
                    <a:pt x="520" y="328"/>
                  </a:lnTo>
                  <a:lnTo>
                    <a:pt x="506" y="342"/>
                  </a:lnTo>
                  <a:lnTo>
                    <a:pt x="488" y="352"/>
                  </a:lnTo>
                  <a:lnTo>
                    <a:pt x="466" y="358"/>
                  </a:lnTo>
                  <a:lnTo>
                    <a:pt x="439" y="362"/>
                  </a:lnTo>
                  <a:lnTo>
                    <a:pt x="407" y="363"/>
                  </a:lnTo>
                  <a:lnTo>
                    <a:pt x="305" y="363"/>
                  </a:lnTo>
                  <a:lnTo>
                    <a:pt x="376" y="78"/>
                  </a:lnTo>
                  <a:lnTo>
                    <a:pt x="383" y="54"/>
                  </a:lnTo>
                  <a:lnTo>
                    <a:pt x="392" y="42"/>
                  </a:lnTo>
                  <a:lnTo>
                    <a:pt x="408" y="36"/>
                  </a:lnTo>
                  <a:lnTo>
                    <a:pt x="437" y="34"/>
                  </a:lnTo>
                  <a:lnTo>
                    <a:pt x="584" y="34"/>
                  </a:lnTo>
                  <a:lnTo>
                    <a:pt x="631" y="36"/>
                  </a:lnTo>
                  <a:lnTo>
                    <a:pt x="668" y="42"/>
                  </a:lnTo>
                  <a:lnTo>
                    <a:pt x="697" y="51"/>
                  </a:lnTo>
                  <a:lnTo>
                    <a:pt x="717" y="64"/>
                  </a:lnTo>
                  <a:lnTo>
                    <a:pt x="732" y="81"/>
                  </a:lnTo>
                  <a:lnTo>
                    <a:pt x="741" y="102"/>
                  </a:lnTo>
                  <a:lnTo>
                    <a:pt x="746" y="127"/>
                  </a:lnTo>
                  <a:lnTo>
                    <a:pt x="747" y="158"/>
                  </a:lnTo>
                  <a:lnTo>
                    <a:pt x="747" y="174"/>
                  </a:lnTo>
                  <a:lnTo>
                    <a:pt x="747" y="187"/>
                  </a:lnTo>
                  <a:lnTo>
                    <a:pt x="746" y="200"/>
                  </a:lnTo>
                  <a:lnTo>
                    <a:pt x="744" y="218"/>
                  </a:lnTo>
                  <a:lnTo>
                    <a:pt x="742" y="233"/>
                  </a:lnTo>
                  <a:lnTo>
                    <a:pt x="742" y="239"/>
                  </a:lnTo>
                  <a:lnTo>
                    <a:pt x="745" y="247"/>
                  </a:lnTo>
                  <a:lnTo>
                    <a:pt x="755" y="252"/>
                  </a:lnTo>
                  <a:lnTo>
                    <a:pt x="767" y="246"/>
                  </a:lnTo>
                  <a:lnTo>
                    <a:pt x="771" y="224"/>
                  </a:lnTo>
                  <a:lnTo>
                    <a:pt x="793" y="30"/>
                  </a:lnTo>
                  <a:lnTo>
                    <a:pt x="794" y="12"/>
                  </a:lnTo>
                  <a:lnTo>
                    <a:pt x="790" y="3"/>
                  </a:lnTo>
                  <a:lnTo>
                    <a:pt x="780" y="0"/>
                  </a:lnTo>
                  <a:lnTo>
                    <a:pt x="763" y="0"/>
                  </a:lnTo>
                  <a:lnTo>
                    <a:pt x="216" y="0"/>
                  </a:lnTo>
                  <a:lnTo>
                    <a:pt x="201" y="0"/>
                  </a:lnTo>
                  <a:lnTo>
                    <a:pt x="191" y="2"/>
                  </a:lnTo>
                  <a:lnTo>
                    <a:pt x="184" y="9"/>
                  </a:lnTo>
                  <a:lnTo>
                    <a:pt x="183" y="22"/>
                  </a:lnTo>
                  <a:lnTo>
                    <a:pt x="190" y="33"/>
                  </a:lnTo>
                  <a:lnTo>
                    <a:pt x="214" y="34"/>
                  </a:lnTo>
                  <a:lnTo>
                    <a:pt x="242" y="35"/>
                  </a:lnTo>
                  <a:lnTo>
                    <a:pt x="265" y="37"/>
                  </a:lnTo>
                  <a:lnTo>
                    <a:pt x="281" y="43"/>
                  </a:lnTo>
                  <a:lnTo>
                    <a:pt x="286" y="54"/>
                  </a:lnTo>
                  <a:lnTo>
                    <a:pt x="286" y="62"/>
                  </a:lnTo>
                  <a:lnTo>
                    <a:pt x="280" y="81"/>
                  </a:lnTo>
                  <a:lnTo>
                    <a:pt x="133" y="675"/>
                  </a:lnTo>
                  <a:lnTo>
                    <a:pt x="129" y="690"/>
                  </a:lnTo>
                  <a:lnTo>
                    <a:pt x="125" y="702"/>
                  </a:lnTo>
                  <a:lnTo>
                    <a:pt x="119" y="711"/>
                  </a:lnTo>
                  <a:lnTo>
                    <a:pt x="111" y="718"/>
                  </a:lnTo>
                  <a:lnTo>
                    <a:pt x="99" y="723"/>
                  </a:lnTo>
                  <a:lnTo>
                    <a:pt x="83" y="726"/>
                  </a:lnTo>
                  <a:lnTo>
                    <a:pt x="61" y="728"/>
                  </a:lnTo>
                  <a:lnTo>
                    <a:pt x="31" y="728"/>
                  </a:lnTo>
                  <a:lnTo>
                    <a:pt x="18" y="728"/>
                  </a:lnTo>
                  <a:lnTo>
                    <a:pt x="9" y="731"/>
                  </a:lnTo>
                  <a:lnTo>
                    <a:pt x="2" y="737"/>
                  </a:lnTo>
                  <a:lnTo>
                    <a:pt x="0" y="749"/>
                  </a:lnTo>
                  <a:lnTo>
                    <a:pt x="7" y="761"/>
                  </a:lnTo>
                  <a:lnTo>
                    <a:pt x="17" y="763"/>
                  </a:lnTo>
                  <a:lnTo>
                    <a:pt x="49" y="762"/>
                  </a:lnTo>
                  <a:lnTo>
                    <a:pt x="91" y="761"/>
                  </a:lnTo>
                  <a:lnTo>
                    <a:pt x="132" y="760"/>
                  </a:lnTo>
                  <a:lnTo>
                    <a:pt x="164" y="760"/>
                  </a:lnTo>
                  <a:lnTo>
                    <a:pt x="201" y="760"/>
                  </a:lnTo>
                  <a:lnTo>
                    <a:pt x="248" y="761"/>
                  </a:lnTo>
                  <a:lnTo>
                    <a:pt x="294" y="762"/>
                  </a:lnTo>
                  <a:lnTo>
                    <a:pt x="331" y="763"/>
                  </a:lnTo>
                  <a:lnTo>
                    <a:pt x="339" y="763"/>
                  </a:lnTo>
                  <a:lnTo>
                    <a:pt x="347" y="760"/>
                  </a:lnTo>
                  <a:lnTo>
                    <a:pt x="352" y="754"/>
                  </a:lnTo>
                  <a:lnTo>
                    <a:pt x="354" y="742"/>
                  </a:lnTo>
                  <a:lnTo>
                    <a:pt x="351" y="732"/>
                  </a:lnTo>
                  <a:lnTo>
                    <a:pt x="348" y="729"/>
                  </a:lnTo>
                  <a:lnTo>
                    <a:pt x="340" y="728"/>
                  </a:lnTo>
                  <a:lnTo>
                    <a:pt x="316" y="728"/>
                  </a:lnTo>
                  <a:lnTo>
                    <a:pt x="288" y="728"/>
                  </a:lnTo>
                  <a:lnTo>
                    <a:pt x="258" y="726"/>
                  </a:lnTo>
                  <a:lnTo>
                    <a:pt x="239" y="723"/>
                  </a:lnTo>
                  <a:lnTo>
                    <a:pt x="228" y="719"/>
                  </a:lnTo>
                  <a:lnTo>
                    <a:pt x="224" y="712"/>
                  </a:lnTo>
                  <a:lnTo>
                    <a:pt x="223" y="703"/>
                  </a:lnTo>
                  <a:lnTo>
                    <a:pt x="223" y="696"/>
                  </a:lnTo>
                  <a:lnTo>
                    <a:pt x="227" y="678"/>
                  </a:lnTo>
                  <a:lnTo>
                    <a:pt x="296" y="39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9" name="Freeform 45"/>
            <p:cNvSpPr>
              <a:spLocks noChangeAspect="1" noEditPoints="1"/>
            </p:cNvSpPr>
            <p:nvPr/>
          </p:nvSpPr>
          <p:spPr bwMode="auto">
            <a:xfrm>
              <a:off x="1785" y="3"/>
              <a:ext cx="772" cy="1010"/>
            </a:xfrm>
            <a:custGeom>
              <a:avLst/>
              <a:gdLst>
                <a:gd name="T0" fmla="*/ 499 w 772"/>
                <a:gd name="T1" fmla="*/ 754 h 1010"/>
                <a:gd name="T2" fmla="*/ 617 w 772"/>
                <a:gd name="T3" fmla="*/ 660 h 1010"/>
                <a:gd name="T4" fmla="*/ 711 w 772"/>
                <a:gd name="T5" fmla="*/ 533 h 1010"/>
                <a:gd name="T6" fmla="*/ 764 w 772"/>
                <a:gd name="T7" fmla="*/ 383 h 1010"/>
                <a:gd name="T8" fmla="*/ 767 w 772"/>
                <a:gd name="T9" fmla="*/ 238 h 1010"/>
                <a:gd name="T10" fmla="*/ 726 w 772"/>
                <a:gd name="T11" fmla="*/ 127 h 1010"/>
                <a:gd name="T12" fmla="*/ 651 w 772"/>
                <a:gd name="T13" fmla="*/ 48 h 1010"/>
                <a:gd name="T14" fmla="*/ 547 w 772"/>
                <a:gd name="T15" fmla="*/ 6 h 1010"/>
                <a:gd name="T16" fmla="*/ 397 w 772"/>
                <a:gd name="T17" fmla="*/ 12 h 1010"/>
                <a:gd name="T18" fmla="*/ 227 w 772"/>
                <a:gd name="T19" fmla="*/ 95 h 1010"/>
                <a:gd name="T20" fmla="*/ 91 w 772"/>
                <a:gd name="T21" fmla="*/ 239 h 1010"/>
                <a:gd name="T22" fmla="*/ 11 w 772"/>
                <a:gd name="T23" fmla="*/ 420 h 1010"/>
                <a:gd name="T24" fmla="*/ 6 w 772"/>
                <a:gd name="T25" fmla="*/ 583 h 1010"/>
                <a:gd name="T26" fmla="*/ 48 w 772"/>
                <a:gd name="T27" fmla="*/ 693 h 1010"/>
                <a:gd name="T28" fmla="*/ 125 w 772"/>
                <a:gd name="T29" fmla="*/ 771 h 1010"/>
                <a:gd name="T30" fmla="*/ 227 w 772"/>
                <a:gd name="T31" fmla="*/ 811 h 1010"/>
                <a:gd name="T32" fmla="*/ 335 w 772"/>
                <a:gd name="T33" fmla="*/ 813 h 1010"/>
                <a:gd name="T34" fmla="*/ 393 w 772"/>
                <a:gd name="T35" fmla="*/ 841 h 1010"/>
                <a:gd name="T36" fmla="*/ 391 w 772"/>
                <a:gd name="T37" fmla="*/ 876 h 1010"/>
                <a:gd name="T38" fmla="*/ 391 w 772"/>
                <a:gd name="T39" fmla="*/ 902 h 1010"/>
                <a:gd name="T40" fmla="*/ 396 w 772"/>
                <a:gd name="T41" fmla="*/ 941 h 1010"/>
                <a:gd name="T42" fmla="*/ 414 w 772"/>
                <a:gd name="T43" fmla="*/ 980 h 1010"/>
                <a:gd name="T44" fmla="*/ 453 w 772"/>
                <a:gd name="T45" fmla="*/ 1006 h 1010"/>
                <a:gd name="T46" fmla="*/ 530 w 772"/>
                <a:gd name="T47" fmla="*/ 1001 h 1010"/>
                <a:gd name="T48" fmla="*/ 601 w 772"/>
                <a:gd name="T49" fmla="*/ 944 h 1010"/>
                <a:gd name="T50" fmla="*/ 646 w 772"/>
                <a:gd name="T51" fmla="*/ 866 h 1010"/>
                <a:gd name="T52" fmla="*/ 668 w 772"/>
                <a:gd name="T53" fmla="*/ 805 h 1010"/>
                <a:gd name="T54" fmla="*/ 666 w 772"/>
                <a:gd name="T55" fmla="*/ 783 h 1010"/>
                <a:gd name="T56" fmla="*/ 649 w 772"/>
                <a:gd name="T57" fmla="*/ 784 h 1010"/>
                <a:gd name="T58" fmla="*/ 619 w 772"/>
                <a:gd name="T59" fmla="*/ 843 h 1010"/>
                <a:gd name="T60" fmla="*/ 547 w 772"/>
                <a:gd name="T61" fmla="*/ 895 h 1010"/>
                <a:gd name="T62" fmla="*/ 481 w 772"/>
                <a:gd name="T63" fmla="*/ 895 h 1010"/>
                <a:gd name="T64" fmla="*/ 444 w 772"/>
                <a:gd name="T65" fmla="*/ 839 h 1010"/>
                <a:gd name="T66" fmla="*/ 224 w 772"/>
                <a:gd name="T67" fmla="*/ 776 h 1010"/>
                <a:gd name="T68" fmla="*/ 129 w 772"/>
                <a:gd name="T69" fmla="*/ 689 h 1010"/>
                <a:gd name="T70" fmla="*/ 99 w 772"/>
                <a:gd name="T71" fmla="*/ 553 h 1010"/>
                <a:gd name="T72" fmla="*/ 124 w 772"/>
                <a:gd name="T73" fmla="*/ 390 h 1010"/>
                <a:gd name="T74" fmla="*/ 212 w 772"/>
                <a:gd name="T75" fmla="*/ 195 h 1010"/>
                <a:gd name="T76" fmla="*/ 347 w 772"/>
                <a:gd name="T77" fmla="*/ 68 h 1010"/>
                <a:gd name="T78" fmla="*/ 481 w 772"/>
                <a:gd name="T79" fmla="*/ 29 h 1010"/>
                <a:gd name="T80" fmla="*/ 619 w 772"/>
                <a:gd name="T81" fmla="*/ 91 h 1010"/>
                <a:gd name="T82" fmla="*/ 674 w 772"/>
                <a:gd name="T83" fmla="*/ 267 h 1010"/>
                <a:gd name="T84" fmla="*/ 662 w 772"/>
                <a:gd name="T85" fmla="*/ 374 h 1010"/>
                <a:gd name="T86" fmla="*/ 622 w 772"/>
                <a:gd name="T87" fmla="*/ 509 h 1010"/>
                <a:gd name="T88" fmla="*/ 546 w 772"/>
                <a:gd name="T89" fmla="*/ 643 h 1010"/>
                <a:gd name="T90" fmla="*/ 429 w 772"/>
                <a:gd name="T91" fmla="*/ 747 h 1010"/>
                <a:gd name="T92" fmla="*/ 423 w 772"/>
                <a:gd name="T93" fmla="*/ 711 h 1010"/>
                <a:gd name="T94" fmla="*/ 409 w 772"/>
                <a:gd name="T95" fmla="*/ 671 h 1010"/>
                <a:gd name="T96" fmla="*/ 380 w 772"/>
                <a:gd name="T97" fmla="*/ 639 h 1010"/>
                <a:gd name="T98" fmla="*/ 331 w 772"/>
                <a:gd name="T99" fmla="*/ 626 h 1010"/>
                <a:gd name="T100" fmla="*/ 251 w 772"/>
                <a:gd name="T101" fmla="*/ 661 h 1010"/>
                <a:gd name="T102" fmla="*/ 217 w 772"/>
                <a:gd name="T103" fmla="*/ 740 h 1010"/>
                <a:gd name="T104" fmla="*/ 224 w 772"/>
                <a:gd name="T105" fmla="*/ 776 h 1010"/>
                <a:gd name="T106" fmla="*/ 278 w 772"/>
                <a:gd name="T107" fmla="*/ 788 h 1010"/>
                <a:gd name="T108" fmla="*/ 247 w 772"/>
                <a:gd name="T109" fmla="*/ 768 h 1010"/>
                <a:gd name="T110" fmla="*/ 249 w 772"/>
                <a:gd name="T111" fmla="*/ 707 h 1010"/>
                <a:gd name="T112" fmla="*/ 297 w 772"/>
                <a:gd name="T113" fmla="*/ 658 h 1010"/>
                <a:gd name="T114" fmla="*/ 361 w 772"/>
                <a:gd name="T115" fmla="*/ 656 h 1010"/>
                <a:gd name="T116" fmla="*/ 395 w 772"/>
                <a:gd name="T117" fmla="*/ 702 h 1010"/>
                <a:gd name="T118" fmla="*/ 397 w 772"/>
                <a:gd name="T119" fmla="*/ 762 h 1010"/>
                <a:gd name="T120" fmla="*/ 341 w 772"/>
                <a:gd name="T121" fmla="*/ 783 h 10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010">
                  <a:moveTo>
                    <a:pt x="435" y="785"/>
                  </a:moveTo>
                  <a:lnTo>
                    <a:pt x="499" y="754"/>
                  </a:lnTo>
                  <a:lnTo>
                    <a:pt x="560" y="712"/>
                  </a:lnTo>
                  <a:lnTo>
                    <a:pt x="617" y="660"/>
                  </a:lnTo>
                  <a:lnTo>
                    <a:pt x="668" y="600"/>
                  </a:lnTo>
                  <a:lnTo>
                    <a:pt x="711" y="533"/>
                  </a:lnTo>
                  <a:lnTo>
                    <a:pt x="744" y="460"/>
                  </a:lnTo>
                  <a:lnTo>
                    <a:pt x="764" y="383"/>
                  </a:lnTo>
                  <a:lnTo>
                    <a:pt x="772" y="303"/>
                  </a:lnTo>
                  <a:lnTo>
                    <a:pt x="767" y="238"/>
                  </a:lnTo>
                  <a:lnTo>
                    <a:pt x="751" y="179"/>
                  </a:lnTo>
                  <a:lnTo>
                    <a:pt x="726" y="127"/>
                  </a:lnTo>
                  <a:lnTo>
                    <a:pt x="692" y="83"/>
                  </a:lnTo>
                  <a:lnTo>
                    <a:pt x="651" y="48"/>
                  </a:lnTo>
                  <a:lnTo>
                    <a:pt x="602" y="22"/>
                  </a:lnTo>
                  <a:lnTo>
                    <a:pt x="547" y="6"/>
                  </a:lnTo>
                  <a:lnTo>
                    <a:pt x="487" y="0"/>
                  </a:lnTo>
                  <a:lnTo>
                    <a:pt x="397" y="12"/>
                  </a:lnTo>
                  <a:lnTo>
                    <a:pt x="309" y="44"/>
                  </a:lnTo>
                  <a:lnTo>
                    <a:pt x="227" y="95"/>
                  </a:lnTo>
                  <a:lnTo>
                    <a:pt x="153" y="160"/>
                  </a:lnTo>
                  <a:lnTo>
                    <a:pt x="91" y="239"/>
                  </a:lnTo>
                  <a:lnTo>
                    <a:pt x="43" y="326"/>
                  </a:lnTo>
                  <a:lnTo>
                    <a:pt x="11" y="420"/>
                  </a:lnTo>
                  <a:lnTo>
                    <a:pt x="0" y="517"/>
                  </a:lnTo>
                  <a:lnTo>
                    <a:pt x="6" y="583"/>
                  </a:lnTo>
                  <a:lnTo>
                    <a:pt x="22" y="642"/>
                  </a:lnTo>
                  <a:lnTo>
                    <a:pt x="48" y="693"/>
                  </a:lnTo>
                  <a:lnTo>
                    <a:pt x="83" y="736"/>
                  </a:lnTo>
                  <a:lnTo>
                    <a:pt x="125" y="771"/>
                  </a:lnTo>
                  <a:lnTo>
                    <a:pt x="173" y="796"/>
                  </a:lnTo>
                  <a:lnTo>
                    <a:pt x="227" y="811"/>
                  </a:lnTo>
                  <a:lnTo>
                    <a:pt x="286" y="816"/>
                  </a:lnTo>
                  <a:lnTo>
                    <a:pt x="335" y="813"/>
                  </a:lnTo>
                  <a:lnTo>
                    <a:pt x="396" y="800"/>
                  </a:lnTo>
                  <a:lnTo>
                    <a:pt x="393" y="841"/>
                  </a:lnTo>
                  <a:lnTo>
                    <a:pt x="391" y="864"/>
                  </a:lnTo>
                  <a:lnTo>
                    <a:pt x="391" y="876"/>
                  </a:lnTo>
                  <a:lnTo>
                    <a:pt x="391" y="886"/>
                  </a:lnTo>
                  <a:lnTo>
                    <a:pt x="391" y="902"/>
                  </a:lnTo>
                  <a:lnTo>
                    <a:pt x="393" y="921"/>
                  </a:lnTo>
                  <a:lnTo>
                    <a:pt x="396" y="941"/>
                  </a:lnTo>
                  <a:lnTo>
                    <a:pt x="403" y="961"/>
                  </a:lnTo>
                  <a:lnTo>
                    <a:pt x="414" y="980"/>
                  </a:lnTo>
                  <a:lnTo>
                    <a:pt x="430" y="995"/>
                  </a:lnTo>
                  <a:lnTo>
                    <a:pt x="453" y="1006"/>
                  </a:lnTo>
                  <a:lnTo>
                    <a:pt x="484" y="1010"/>
                  </a:lnTo>
                  <a:lnTo>
                    <a:pt x="530" y="1001"/>
                  </a:lnTo>
                  <a:lnTo>
                    <a:pt x="569" y="978"/>
                  </a:lnTo>
                  <a:lnTo>
                    <a:pt x="601" y="944"/>
                  </a:lnTo>
                  <a:lnTo>
                    <a:pt x="627" y="906"/>
                  </a:lnTo>
                  <a:lnTo>
                    <a:pt x="646" y="866"/>
                  </a:lnTo>
                  <a:lnTo>
                    <a:pt x="660" y="831"/>
                  </a:lnTo>
                  <a:lnTo>
                    <a:pt x="668" y="805"/>
                  </a:lnTo>
                  <a:lnTo>
                    <a:pt x="670" y="792"/>
                  </a:lnTo>
                  <a:lnTo>
                    <a:pt x="666" y="783"/>
                  </a:lnTo>
                  <a:lnTo>
                    <a:pt x="658" y="780"/>
                  </a:lnTo>
                  <a:lnTo>
                    <a:pt x="649" y="784"/>
                  </a:lnTo>
                  <a:lnTo>
                    <a:pt x="645" y="793"/>
                  </a:lnTo>
                  <a:lnTo>
                    <a:pt x="619" y="843"/>
                  </a:lnTo>
                  <a:lnTo>
                    <a:pt x="584" y="877"/>
                  </a:lnTo>
                  <a:lnTo>
                    <a:pt x="547" y="895"/>
                  </a:lnTo>
                  <a:lnTo>
                    <a:pt x="514" y="901"/>
                  </a:lnTo>
                  <a:lnTo>
                    <a:pt x="481" y="895"/>
                  </a:lnTo>
                  <a:lnTo>
                    <a:pt x="459" y="875"/>
                  </a:lnTo>
                  <a:lnTo>
                    <a:pt x="444" y="839"/>
                  </a:lnTo>
                  <a:lnTo>
                    <a:pt x="435" y="785"/>
                  </a:lnTo>
                  <a:close/>
                  <a:moveTo>
                    <a:pt x="224" y="776"/>
                  </a:moveTo>
                  <a:lnTo>
                    <a:pt x="167" y="741"/>
                  </a:lnTo>
                  <a:lnTo>
                    <a:pt x="129" y="689"/>
                  </a:lnTo>
                  <a:lnTo>
                    <a:pt x="106" y="625"/>
                  </a:lnTo>
                  <a:lnTo>
                    <a:pt x="99" y="553"/>
                  </a:lnTo>
                  <a:lnTo>
                    <a:pt x="105" y="481"/>
                  </a:lnTo>
                  <a:lnTo>
                    <a:pt x="124" y="390"/>
                  </a:lnTo>
                  <a:lnTo>
                    <a:pt x="158" y="291"/>
                  </a:lnTo>
                  <a:lnTo>
                    <a:pt x="212" y="195"/>
                  </a:lnTo>
                  <a:lnTo>
                    <a:pt x="277" y="121"/>
                  </a:lnTo>
                  <a:lnTo>
                    <a:pt x="347" y="68"/>
                  </a:lnTo>
                  <a:lnTo>
                    <a:pt x="416" y="38"/>
                  </a:lnTo>
                  <a:lnTo>
                    <a:pt x="481" y="29"/>
                  </a:lnTo>
                  <a:lnTo>
                    <a:pt x="558" y="45"/>
                  </a:lnTo>
                  <a:lnTo>
                    <a:pt x="619" y="91"/>
                  </a:lnTo>
                  <a:lnTo>
                    <a:pt x="659" y="166"/>
                  </a:lnTo>
                  <a:lnTo>
                    <a:pt x="674" y="267"/>
                  </a:lnTo>
                  <a:lnTo>
                    <a:pt x="671" y="315"/>
                  </a:lnTo>
                  <a:lnTo>
                    <a:pt x="662" y="374"/>
                  </a:lnTo>
                  <a:lnTo>
                    <a:pt x="646" y="440"/>
                  </a:lnTo>
                  <a:lnTo>
                    <a:pt x="622" y="509"/>
                  </a:lnTo>
                  <a:lnTo>
                    <a:pt x="589" y="578"/>
                  </a:lnTo>
                  <a:lnTo>
                    <a:pt x="546" y="643"/>
                  </a:lnTo>
                  <a:lnTo>
                    <a:pt x="494" y="700"/>
                  </a:lnTo>
                  <a:lnTo>
                    <a:pt x="429" y="747"/>
                  </a:lnTo>
                  <a:lnTo>
                    <a:pt x="427" y="731"/>
                  </a:lnTo>
                  <a:lnTo>
                    <a:pt x="423" y="711"/>
                  </a:lnTo>
                  <a:lnTo>
                    <a:pt x="417" y="691"/>
                  </a:lnTo>
                  <a:lnTo>
                    <a:pt x="409" y="671"/>
                  </a:lnTo>
                  <a:lnTo>
                    <a:pt x="396" y="654"/>
                  </a:lnTo>
                  <a:lnTo>
                    <a:pt x="380" y="639"/>
                  </a:lnTo>
                  <a:lnTo>
                    <a:pt x="358" y="630"/>
                  </a:lnTo>
                  <a:lnTo>
                    <a:pt x="331" y="626"/>
                  </a:lnTo>
                  <a:lnTo>
                    <a:pt x="288" y="635"/>
                  </a:lnTo>
                  <a:lnTo>
                    <a:pt x="251" y="661"/>
                  </a:lnTo>
                  <a:lnTo>
                    <a:pt x="226" y="698"/>
                  </a:lnTo>
                  <a:lnTo>
                    <a:pt x="217" y="740"/>
                  </a:lnTo>
                  <a:lnTo>
                    <a:pt x="220" y="766"/>
                  </a:lnTo>
                  <a:lnTo>
                    <a:pt x="224" y="776"/>
                  </a:lnTo>
                  <a:close/>
                  <a:moveTo>
                    <a:pt x="293" y="789"/>
                  </a:moveTo>
                  <a:lnTo>
                    <a:pt x="278" y="788"/>
                  </a:lnTo>
                  <a:lnTo>
                    <a:pt x="261" y="783"/>
                  </a:lnTo>
                  <a:lnTo>
                    <a:pt x="247" y="768"/>
                  </a:lnTo>
                  <a:lnTo>
                    <a:pt x="241" y="740"/>
                  </a:lnTo>
                  <a:lnTo>
                    <a:pt x="249" y="707"/>
                  </a:lnTo>
                  <a:lnTo>
                    <a:pt x="269" y="678"/>
                  </a:lnTo>
                  <a:lnTo>
                    <a:pt x="297" y="658"/>
                  </a:lnTo>
                  <a:lnTo>
                    <a:pt x="331" y="650"/>
                  </a:lnTo>
                  <a:lnTo>
                    <a:pt x="361" y="656"/>
                  </a:lnTo>
                  <a:lnTo>
                    <a:pt x="382" y="673"/>
                  </a:lnTo>
                  <a:lnTo>
                    <a:pt x="395" y="702"/>
                  </a:lnTo>
                  <a:lnTo>
                    <a:pt x="399" y="746"/>
                  </a:lnTo>
                  <a:lnTo>
                    <a:pt x="397" y="762"/>
                  </a:lnTo>
                  <a:lnTo>
                    <a:pt x="387" y="769"/>
                  </a:lnTo>
                  <a:lnTo>
                    <a:pt x="341" y="783"/>
                  </a:lnTo>
                  <a:lnTo>
                    <a:pt x="293" y="78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90" name="Freeform 46"/>
            <p:cNvSpPr>
              <a:spLocks noChangeAspect="1"/>
            </p:cNvSpPr>
            <p:nvPr/>
          </p:nvSpPr>
          <p:spPr bwMode="auto">
            <a:xfrm>
              <a:off x="2673" y="411"/>
              <a:ext cx="496" cy="568"/>
            </a:xfrm>
            <a:custGeom>
              <a:avLst/>
              <a:gdLst>
                <a:gd name="T0" fmla="*/ 494 w 496"/>
                <a:gd name="T1" fmla="*/ 3 h 568"/>
                <a:gd name="T2" fmla="*/ 481 w 496"/>
                <a:gd name="T3" fmla="*/ 1 h 568"/>
                <a:gd name="T4" fmla="*/ 432 w 496"/>
                <a:gd name="T5" fmla="*/ 56 h 568"/>
                <a:gd name="T6" fmla="*/ 375 w 496"/>
                <a:gd name="T7" fmla="*/ 12 h 568"/>
                <a:gd name="T8" fmla="*/ 306 w 496"/>
                <a:gd name="T9" fmla="*/ 0 h 568"/>
                <a:gd name="T10" fmla="*/ 160 w 496"/>
                <a:gd name="T11" fmla="*/ 56 h 568"/>
                <a:gd name="T12" fmla="*/ 98 w 496"/>
                <a:gd name="T13" fmla="*/ 180 h 568"/>
                <a:gd name="T14" fmla="*/ 101 w 496"/>
                <a:gd name="T15" fmla="*/ 209 h 568"/>
                <a:gd name="T16" fmla="*/ 123 w 496"/>
                <a:gd name="T17" fmla="*/ 252 h 568"/>
                <a:gd name="T18" fmla="*/ 168 w 496"/>
                <a:gd name="T19" fmla="*/ 284 h 568"/>
                <a:gd name="T20" fmla="*/ 232 w 496"/>
                <a:gd name="T21" fmla="*/ 303 h 568"/>
                <a:gd name="T22" fmla="*/ 267 w 496"/>
                <a:gd name="T23" fmla="*/ 311 h 568"/>
                <a:gd name="T24" fmla="*/ 299 w 496"/>
                <a:gd name="T25" fmla="*/ 319 h 568"/>
                <a:gd name="T26" fmla="*/ 345 w 496"/>
                <a:gd name="T27" fmla="*/ 340 h 568"/>
                <a:gd name="T28" fmla="*/ 371 w 496"/>
                <a:gd name="T29" fmla="*/ 401 h 568"/>
                <a:gd name="T30" fmla="*/ 359 w 496"/>
                <a:gd name="T31" fmla="*/ 450 h 568"/>
                <a:gd name="T32" fmla="*/ 327 w 496"/>
                <a:gd name="T33" fmla="*/ 494 h 568"/>
                <a:gd name="T34" fmla="*/ 278 w 496"/>
                <a:gd name="T35" fmla="*/ 527 h 568"/>
                <a:gd name="T36" fmla="*/ 216 w 496"/>
                <a:gd name="T37" fmla="*/ 539 h 568"/>
                <a:gd name="T38" fmla="*/ 163 w 496"/>
                <a:gd name="T39" fmla="*/ 535 h 568"/>
                <a:gd name="T40" fmla="*/ 114 w 496"/>
                <a:gd name="T41" fmla="*/ 516 h 568"/>
                <a:gd name="T42" fmla="*/ 78 w 496"/>
                <a:gd name="T43" fmla="*/ 483 h 568"/>
                <a:gd name="T44" fmla="*/ 64 w 496"/>
                <a:gd name="T45" fmla="*/ 428 h 568"/>
                <a:gd name="T46" fmla="*/ 69 w 496"/>
                <a:gd name="T47" fmla="*/ 389 h 568"/>
                <a:gd name="T48" fmla="*/ 64 w 496"/>
                <a:gd name="T49" fmla="*/ 375 h 568"/>
                <a:gd name="T50" fmla="*/ 46 w 496"/>
                <a:gd name="T51" fmla="*/ 376 h 568"/>
                <a:gd name="T52" fmla="*/ 2 w 496"/>
                <a:gd name="T53" fmla="*/ 547 h 568"/>
                <a:gd name="T54" fmla="*/ 2 w 496"/>
                <a:gd name="T55" fmla="*/ 565 h 568"/>
                <a:gd name="T56" fmla="*/ 16 w 496"/>
                <a:gd name="T57" fmla="*/ 566 h 568"/>
                <a:gd name="T58" fmla="*/ 45 w 496"/>
                <a:gd name="T59" fmla="*/ 535 h 568"/>
                <a:gd name="T60" fmla="*/ 98 w 496"/>
                <a:gd name="T61" fmla="*/ 541 h 568"/>
                <a:gd name="T62" fmla="*/ 176 w 496"/>
                <a:gd name="T63" fmla="*/ 566 h 568"/>
                <a:gd name="T64" fmla="*/ 296 w 496"/>
                <a:gd name="T65" fmla="*/ 551 h 568"/>
                <a:gd name="T66" fmla="*/ 410 w 496"/>
                <a:gd name="T67" fmla="*/ 443 h 568"/>
                <a:gd name="T68" fmla="*/ 418 w 496"/>
                <a:gd name="T69" fmla="*/ 325 h 568"/>
                <a:gd name="T70" fmla="*/ 386 w 496"/>
                <a:gd name="T71" fmla="*/ 280 h 568"/>
                <a:gd name="T72" fmla="*/ 366 w 496"/>
                <a:gd name="T73" fmla="*/ 265 h 568"/>
                <a:gd name="T74" fmla="*/ 337 w 496"/>
                <a:gd name="T75" fmla="*/ 254 h 568"/>
                <a:gd name="T76" fmla="*/ 289 w 496"/>
                <a:gd name="T77" fmla="*/ 242 h 568"/>
                <a:gd name="T78" fmla="*/ 227 w 496"/>
                <a:gd name="T79" fmla="*/ 227 h 568"/>
                <a:gd name="T80" fmla="*/ 190 w 496"/>
                <a:gd name="T81" fmla="*/ 214 h 568"/>
                <a:gd name="T82" fmla="*/ 159 w 496"/>
                <a:gd name="T83" fmla="*/ 179 h 568"/>
                <a:gd name="T84" fmla="*/ 157 w 496"/>
                <a:gd name="T85" fmla="*/ 127 h 568"/>
                <a:gd name="T86" fmla="*/ 180 w 496"/>
                <a:gd name="T87" fmla="*/ 83 h 568"/>
                <a:gd name="T88" fmla="*/ 221 w 496"/>
                <a:gd name="T89" fmla="*/ 48 h 568"/>
                <a:gd name="T90" fmla="*/ 275 w 496"/>
                <a:gd name="T91" fmla="*/ 28 h 568"/>
                <a:gd name="T92" fmla="*/ 360 w 496"/>
                <a:gd name="T93" fmla="*/ 33 h 568"/>
                <a:gd name="T94" fmla="*/ 423 w 496"/>
                <a:gd name="T95" fmla="*/ 96 h 568"/>
                <a:gd name="T96" fmla="*/ 428 w 496"/>
                <a:gd name="T97" fmla="*/ 166 h 568"/>
                <a:gd name="T98" fmla="*/ 432 w 496"/>
                <a:gd name="T99" fmla="*/ 193 h 568"/>
                <a:gd name="T100" fmla="*/ 451 w 496"/>
                <a:gd name="T101" fmla="*/ 190 h 568"/>
                <a:gd name="T102" fmla="*/ 496 w 496"/>
                <a:gd name="T103" fmla="*/ 10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6" h="568">
                  <a:moveTo>
                    <a:pt x="496" y="10"/>
                  </a:moveTo>
                  <a:lnTo>
                    <a:pt x="494" y="3"/>
                  </a:lnTo>
                  <a:lnTo>
                    <a:pt x="486" y="0"/>
                  </a:lnTo>
                  <a:lnTo>
                    <a:pt x="481" y="1"/>
                  </a:lnTo>
                  <a:lnTo>
                    <a:pt x="471" y="11"/>
                  </a:lnTo>
                  <a:lnTo>
                    <a:pt x="432" y="56"/>
                  </a:lnTo>
                  <a:lnTo>
                    <a:pt x="406" y="29"/>
                  </a:lnTo>
                  <a:lnTo>
                    <a:pt x="375" y="12"/>
                  </a:lnTo>
                  <a:lnTo>
                    <a:pt x="341" y="2"/>
                  </a:lnTo>
                  <a:lnTo>
                    <a:pt x="306" y="0"/>
                  </a:lnTo>
                  <a:lnTo>
                    <a:pt x="226" y="15"/>
                  </a:lnTo>
                  <a:lnTo>
                    <a:pt x="160" y="56"/>
                  </a:lnTo>
                  <a:lnTo>
                    <a:pt x="115" y="113"/>
                  </a:lnTo>
                  <a:lnTo>
                    <a:pt x="98" y="180"/>
                  </a:lnTo>
                  <a:lnTo>
                    <a:pt x="98" y="192"/>
                  </a:lnTo>
                  <a:lnTo>
                    <a:pt x="101" y="209"/>
                  </a:lnTo>
                  <a:lnTo>
                    <a:pt x="109" y="230"/>
                  </a:lnTo>
                  <a:lnTo>
                    <a:pt x="123" y="252"/>
                  </a:lnTo>
                  <a:lnTo>
                    <a:pt x="144" y="271"/>
                  </a:lnTo>
                  <a:lnTo>
                    <a:pt x="168" y="284"/>
                  </a:lnTo>
                  <a:lnTo>
                    <a:pt x="196" y="294"/>
                  </a:lnTo>
                  <a:lnTo>
                    <a:pt x="232" y="303"/>
                  </a:lnTo>
                  <a:lnTo>
                    <a:pt x="247" y="307"/>
                  </a:lnTo>
                  <a:lnTo>
                    <a:pt x="267" y="311"/>
                  </a:lnTo>
                  <a:lnTo>
                    <a:pt x="285" y="316"/>
                  </a:lnTo>
                  <a:lnTo>
                    <a:pt x="299" y="319"/>
                  </a:lnTo>
                  <a:lnTo>
                    <a:pt x="320" y="326"/>
                  </a:lnTo>
                  <a:lnTo>
                    <a:pt x="345" y="340"/>
                  </a:lnTo>
                  <a:lnTo>
                    <a:pt x="363" y="364"/>
                  </a:lnTo>
                  <a:lnTo>
                    <a:pt x="371" y="401"/>
                  </a:lnTo>
                  <a:lnTo>
                    <a:pt x="369" y="426"/>
                  </a:lnTo>
                  <a:lnTo>
                    <a:pt x="359" y="450"/>
                  </a:lnTo>
                  <a:lnTo>
                    <a:pt x="346" y="473"/>
                  </a:lnTo>
                  <a:lnTo>
                    <a:pt x="327" y="494"/>
                  </a:lnTo>
                  <a:lnTo>
                    <a:pt x="304" y="513"/>
                  </a:lnTo>
                  <a:lnTo>
                    <a:pt x="278" y="527"/>
                  </a:lnTo>
                  <a:lnTo>
                    <a:pt x="248" y="536"/>
                  </a:lnTo>
                  <a:lnTo>
                    <a:pt x="216" y="539"/>
                  </a:lnTo>
                  <a:lnTo>
                    <a:pt x="189" y="538"/>
                  </a:lnTo>
                  <a:lnTo>
                    <a:pt x="163" y="535"/>
                  </a:lnTo>
                  <a:lnTo>
                    <a:pt x="137" y="527"/>
                  </a:lnTo>
                  <a:lnTo>
                    <a:pt x="114" y="516"/>
                  </a:lnTo>
                  <a:lnTo>
                    <a:pt x="94" y="502"/>
                  </a:lnTo>
                  <a:lnTo>
                    <a:pt x="78" y="483"/>
                  </a:lnTo>
                  <a:lnTo>
                    <a:pt x="68" y="458"/>
                  </a:lnTo>
                  <a:lnTo>
                    <a:pt x="64" y="428"/>
                  </a:lnTo>
                  <a:lnTo>
                    <a:pt x="65" y="411"/>
                  </a:lnTo>
                  <a:lnTo>
                    <a:pt x="69" y="389"/>
                  </a:lnTo>
                  <a:lnTo>
                    <a:pt x="69" y="384"/>
                  </a:lnTo>
                  <a:lnTo>
                    <a:pt x="64" y="375"/>
                  </a:lnTo>
                  <a:lnTo>
                    <a:pt x="57" y="374"/>
                  </a:lnTo>
                  <a:lnTo>
                    <a:pt x="46" y="376"/>
                  </a:lnTo>
                  <a:lnTo>
                    <a:pt x="42" y="390"/>
                  </a:lnTo>
                  <a:lnTo>
                    <a:pt x="2" y="547"/>
                  </a:lnTo>
                  <a:lnTo>
                    <a:pt x="0" y="558"/>
                  </a:lnTo>
                  <a:lnTo>
                    <a:pt x="2" y="565"/>
                  </a:lnTo>
                  <a:lnTo>
                    <a:pt x="11" y="568"/>
                  </a:lnTo>
                  <a:lnTo>
                    <a:pt x="16" y="566"/>
                  </a:lnTo>
                  <a:lnTo>
                    <a:pt x="27" y="557"/>
                  </a:lnTo>
                  <a:lnTo>
                    <a:pt x="45" y="535"/>
                  </a:lnTo>
                  <a:lnTo>
                    <a:pt x="64" y="513"/>
                  </a:lnTo>
                  <a:lnTo>
                    <a:pt x="98" y="541"/>
                  </a:lnTo>
                  <a:lnTo>
                    <a:pt x="137" y="558"/>
                  </a:lnTo>
                  <a:lnTo>
                    <a:pt x="176" y="566"/>
                  </a:lnTo>
                  <a:lnTo>
                    <a:pt x="213" y="568"/>
                  </a:lnTo>
                  <a:lnTo>
                    <a:pt x="296" y="551"/>
                  </a:lnTo>
                  <a:lnTo>
                    <a:pt x="364" y="505"/>
                  </a:lnTo>
                  <a:lnTo>
                    <a:pt x="410" y="443"/>
                  </a:lnTo>
                  <a:lnTo>
                    <a:pt x="427" y="373"/>
                  </a:lnTo>
                  <a:lnTo>
                    <a:pt x="418" y="325"/>
                  </a:lnTo>
                  <a:lnTo>
                    <a:pt x="396" y="289"/>
                  </a:lnTo>
                  <a:lnTo>
                    <a:pt x="386" y="280"/>
                  </a:lnTo>
                  <a:lnTo>
                    <a:pt x="377" y="271"/>
                  </a:lnTo>
                  <a:lnTo>
                    <a:pt x="366" y="265"/>
                  </a:lnTo>
                  <a:lnTo>
                    <a:pt x="353" y="260"/>
                  </a:lnTo>
                  <a:lnTo>
                    <a:pt x="337" y="254"/>
                  </a:lnTo>
                  <a:lnTo>
                    <a:pt x="316" y="248"/>
                  </a:lnTo>
                  <a:lnTo>
                    <a:pt x="289" y="242"/>
                  </a:lnTo>
                  <a:lnTo>
                    <a:pt x="255" y="234"/>
                  </a:lnTo>
                  <a:lnTo>
                    <a:pt x="227" y="227"/>
                  </a:lnTo>
                  <a:lnTo>
                    <a:pt x="206" y="222"/>
                  </a:lnTo>
                  <a:lnTo>
                    <a:pt x="190" y="214"/>
                  </a:lnTo>
                  <a:lnTo>
                    <a:pt x="172" y="200"/>
                  </a:lnTo>
                  <a:lnTo>
                    <a:pt x="159" y="179"/>
                  </a:lnTo>
                  <a:lnTo>
                    <a:pt x="154" y="150"/>
                  </a:lnTo>
                  <a:lnTo>
                    <a:pt x="157" y="127"/>
                  </a:lnTo>
                  <a:lnTo>
                    <a:pt x="166" y="104"/>
                  </a:lnTo>
                  <a:lnTo>
                    <a:pt x="180" y="83"/>
                  </a:lnTo>
                  <a:lnTo>
                    <a:pt x="199" y="64"/>
                  </a:lnTo>
                  <a:lnTo>
                    <a:pt x="221" y="48"/>
                  </a:lnTo>
                  <a:lnTo>
                    <a:pt x="247" y="35"/>
                  </a:lnTo>
                  <a:lnTo>
                    <a:pt x="275" y="28"/>
                  </a:lnTo>
                  <a:lnTo>
                    <a:pt x="305" y="24"/>
                  </a:lnTo>
                  <a:lnTo>
                    <a:pt x="360" y="33"/>
                  </a:lnTo>
                  <a:lnTo>
                    <a:pt x="399" y="58"/>
                  </a:lnTo>
                  <a:lnTo>
                    <a:pt x="423" y="96"/>
                  </a:lnTo>
                  <a:lnTo>
                    <a:pt x="430" y="147"/>
                  </a:lnTo>
                  <a:lnTo>
                    <a:pt x="428" y="166"/>
                  </a:lnTo>
                  <a:lnTo>
                    <a:pt x="427" y="183"/>
                  </a:lnTo>
                  <a:lnTo>
                    <a:pt x="432" y="193"/>
                  </a:lnTo>
                  <a:lnTo>
                    <a:pt x="440" y="194"/>
                  </a:lnTo>
                  <a:lnTo>
                    <a:pt x="451" y="190"/>
                  </a:lnTo>
                  <a:lnTo>
                    <a:pt x="456" y="176"/>
                  </a:lnTo>
                  <a:lnTo>
                    <a:pt x="496" y="1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28" name="Group 42"/>
          <p:cNvGrpSpPr>
            <a:grpSpLocks noChangeAspect="1"/>
          </p:cNvGrpSpPr>
          <p:nvPr>
            <p:custDataLst>
              <p:tags r:id="rId7"/>
            </p:custDataLst>
          </p:nvPr>
        </p:nvGrpSpPr>
        <p:grpSpPr bwMode="auto">
          <a:xfrm>
            <a:off x="2534399" y="1366698"/>
            <a:ext cx="356639" cy="109288"/>
            <a:chOff x="-1" y="3"/>
            <a:chExt cx="3170" cy="1010"/>
          </a:xfrm>
        </p:grpSpPr>
        <p:sp>
          <p:nvSpPr>
            <p:cNvPr id="20583" name="Freeform 43"/>
            <p:cNvSpPr>
              <a:spLocks noChangeAspect="1" noEditPoints="1"/>
            </p:cNvSpPr>
            <p:nvPr/>
          </p:nvSpPr>
          <p:spPr bwMode="auto">
            <a:xfrm>
              <a:off x="-1" y="28"/>
              <a:ext cx="797" cy="767"/>
            </a:xfrm>
            <a:custGeom>
              <a:avLst/>
              <a:gdLst>
                <a:gd name="T0" fmla="*/ 129 w 798"/>
                <a:gd name="T1" fmla="*/ 694 h 767"/>
                <a:gd name="T2" fmla="*/ 119 w 798"/>
                <a:gd name="T3" fmla="*/ 715 h 767"/>
                <a:gd name="T4" fmla="*/ 99 w 798"/>
                <a:gd name="T5" fmla="*/ 727 h 767"/>
                <a:gd name="T6" fmla="*/ 60 w 798"/>
                <a:gd name="T7" fmla="*/ 732 h 767"/>
                <a:gd name="T8" fmla="*/ 18 w 798"/>
                <a:gd name="T9" fmla="*/ 732 h 767"/>
                <a:gd name="T10" fmla="*/ 3 w 798"/>
                <a:gd name="T11" fmla="*/ 741 h 767"/>
                <a:gd name="T12" fmla="*/ 8 w 798"/>
                <a:gd name="T13" fmla="*/ 765 h 767"/>
                <a:gd name="T14" fmla="*/ 428 w 798"/>
                <a:gd name="T15" fmla="*/ 767 h 767"/>
                <a:gd name="T16" fmla="*/ 550 w 798"/>
                <a:gd name="T17" fmla="*/ 744 h 767"/>
                <a:gd name="T18" fmla="*/ 648 w 798"/>
                <a:gd name="T19" fmla="*/ 687 h 767"/>
                <a:gd name="T20" fmla="*/ 712 w 798"/>
                <a:gd name="T21" fmla="*/ 609 h 767"/>
                <a:gd name="T22" fmla="*/ 736 w 798"/>
                <a:gd name="T23" fmla="*/ 525 h 767"/>
                <a:gd name="T24" fmla="*/ 690 w 798"/>
                <a:gd name="T25" fmla="*/ 419 h 767"/>
                <a:gd name="T26" fmla="*/ 563 w 798"/>
                <a:gd name="T27" fmla="*/ 366 h 767"/>
                <a:gd name="T28" fmla="*/ 723 w 798"/>
                <a:gd name="T29" fmla="*/ 293 h 767"/>
                <a:gd name="T30" fmla="*/ 796 w 798"/>
                <a:gd name="T31" fmla="*/ 155 h 767"/>
                <a:gd name="T32" fmla="*/ 743 w 798"/>
                <a:gd name="T33" fmla="*/ 47 h 767"/>
                <a:gd name="T34" fmla="*/ 588 w 798"/>
                <a:gd name="T35" fmla="*/ 0 h 767"/>
                <a:gd name="T36" fmla="*/ 201 w 798"/>
                <a:gd name="T37" fmla="*/ 0 h 767"/>
                <a:gd name="T38" fmla="*/ 185 w 798"/>
                <a:gd name="T39" fmla="*/ 10 h 767"/>
                <a:gd name="T40" fmla="*/ 190 w 798"/>
                <a:gd name="T41" fmla="*/ 33 h 767"/>
                <a:gd name="T42" fmla="*/ 229 w 798"/>
                <a:gd name="T43" fmla="*/ 35 h 767"/>
                <a:gd name="T44" fmla="*/ 279 w 798"/>
                <a:gd name="T45" fmla="*/ 41 h 767"/>
                <a:gd name="T46" fmla="*/ 286 w 798"/>
                <a:gd name="T47" fmla="*/ 62 h 767"/>
                <a:gd name="T48" fmla="*/ 132 w 798"/>
                <a:gd name="T49" fmla="*/ 679 h 767"/>
                <a:gd name="T50" fmla="*/ 370 w 798"/>
                <a:gd name="T51" fmla="*/ 78 h 767"/>
                <a:gd name="T52" fmla="*/ 386 w 798"/>
                <a:gd name="T53" fmla="*/ 41 h 767"/>
                <a:gd name="T54" fmla="*/ 429 w 798"/>
                <a:gd name="T55" fmla="*/ 35 h 767"/>
                <a:gd name="T56" fmla="*/ 607 w 798"/>
                <a:gd name="T57" fmla="*/ 38 h 767"/>
                <a:gd name="T58" fmla="*/ 655 w 798"/>
                <a:gd name="T59" fmla="*/ 58 h 767"/>
                <a:gd name="T60" fmla="*/ 682 w 798"/>
                <a:gd name="T61" fmla="*/ 92 h 767"/>
                <a:gd name="T62" fmla="*/ 694 w 798"/>
                <a:gd name="T63" fmla="*/ 131 h 767"/>
                <a:gd name="T64" fmla="*/ 678 w 798"/>
                <a:gd name="T65" fmla="*/ 224 h 767"/>
                <a:gd name="T66" fmla="*/ 556 w 798"/>
                <a:gd name="T67" fmla="*/ 338 h 767"/>
                <a:gd name="T68" fmla="*/ 301 w 798"/>
                <a:gd name="T69" fmla="*/ 356 h 767"/>
                <a:gd name="T70" fmla="*/ 235 w 798"/>
                <a:gd name="T71" fmla="*/ 732 h 767"/>
                <a:gd name="T72" fmla="*/ 215 w 798"/>
                <a:gd name="T73" fmla="*/ 728 h 767"/>
                <a:gd name="T74" fmla="*/ 213 w 798"/>
                <a:gd name="T75" fmla="*/ 713 h 767"/>
                <a:gd name="T76" fmla="*/ 294 w 798"/>
                <a:gd name="T77" fmla="*/ 381 h 767"/>
                <a:gd name="T78" fmla="*/ 540 w 798"/>
                <a:gd name="T79" fmla="*/ 384 h 767"/>
                <a:gd name="T80" fmla="*/ 591 w 798"/>
                <a:gd name="T81" fmla="*/ 410 h 767"/>
                <a:gd name="T82" fmla="*/ 619 w 798"/>
                <a:gd name="T83" fmla="*/ 449 h 767"/>
                <a:gd name="T84" fmla="*/ 631 w 798"/>
                <a:gd name="T85" fmla="*/ 492 h 767"/>
                <a:gd name="T86" fmla="*/ 615 w 798"/>
                <a:gd name="T87" fmla="*/ 593 h 767"/>
                <a:gd name="T88" fmla="*/ 493 w 798"/>
                <a:gd name="T89" fmla="*/ 714 h 767"/>
                <a:gd name="T90" fmla="*/ 251 w 798"/>
                <a:gd name="T91" fmla="*/ 732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 h="767">
                  <a:moveTo>
                    <a:pt x="132" y="679"/>
                  </a:moveTo>
                  <a:lnTo>
                    <a:pt x="129" y="694"/>
                  </a:lnTo>
                  <a:lnTo>
                    <a:pt x="124" y="706"/>
                  </a:lnTo>
                  <a:lnTo>
                    <a:pt x="119" y="715"/>
                  </a:lnTo>
                  <a:lnTo>
                    <a:pt x="111" y="722"/>
                  </a:lnTo>
                  <a:lnTo>
                    <a:pt x="99" y="727"/>
                  </a:lnTo>
                  <a:lnTo>
                    <a:pt x="82" y="730"/>
                  </a:lnTo>
                  <a:lnTo>
                    <a:pt x="60" y="732"/>
                  </a:lnTo>
                  <a:lnTo>
                    <a:pt x="31" y="732"/>
                  </a:lnTo>
                  <a:lnTo>
                    <a:pt x="18" y="732"/>
                  </a:lnTo>
                  <a:lnTo>
                    <a:pt x="8" y="735"/>
                  </a:lnTo>
                  <a:lnTo>
                    <a:pt x="3" y="741"/>
                  </a:lnTo>
                  <a:lnTo>
                    <a:pt x="0" y="754"/>
                  </a:lnTo>
                  <a:lnTo>
                    <a:pt x="8" y="765"/>
                  </a:lnTo>
                  <a:lnTo>
                    <a:pt x="31" y="767"/>
                  </a:lnTo>
                  <a:lnTo>
                    <a:pt x="430" y="767"/>
                  </a:lnTo>
                  <a:lnTo>
                    <a:pt x="494" y="761"/>
                  </a:lnTo>
                  <a:lnTo>
                    <a:pt x="552" y="744"/>
                  </a:lnTo>
                  <a:lnTo>
                    <a:pt x="605" y="719"/>
                  </a:lnTo>
                  <a:lnTo>
                    <a:pt x="650" y="687"/>
                  </a:lnTo>
                  <a:lnTo>
                    <a:pt x="687" y="650"/>
                  </a:lnTo>
                  <a:lnTo>
                    <a:pt x="714" y="609"/>
                  </a:lnTo>
                  <a:lnTo>
                    <a:pt x="732" y="566"/>
                  </a:lnTo>
                  <a:lnTo>
                    <a:pt x="738" y="525"/>
                  </a:lnTo>
                  <a:lnTo>
                    <a:pt x="726" y="467"/>
                  </a:lnTo>
                  <a:lnTo>
                    <a:pt x="692" y="419"/>
                  </a:lnTo>
                  <a:lnTo>
                    <a:pt x="637" y="384"/>
                  </a:lnTo>
                  <a:lnTo>
                    <a:pt x="565" y="366"/>
                  </a:lnTo>
                  <a:lnTo>
                    <a:pt x="650" y="339"/>
                  </a:lnTo>
                  <a:lnTo>
                    <a:pt x="725" y="293"/>
                  </a:lnTo>
                  <a:lnTo>
                    <a:pt x="778" y="230"/>
                  </a:lnTo>
                  <a:lnTo>
                    <a:pt x="798" y="155"/>
                  </a:lnTo>
                  <a:lnTo>
                    <a:pt x="785" y="96"/>
                  </a:lnTo>
                  <a:lnTo>
                    <a:pt x="745" y="47"/>
                  </a:lnTo>
                  <a:lnTo>
                    <a:pt x="680" y="13"/>
                  </a:lnTo>
                  <a:lnTo>
                    <a:pt x="590" y="0"/>
                  </a:lnTo>
                  <a:lnTo>
                    <a:pt x="215" y="0"/>
                  </a:lnTo>
                  <a:lnTo>
                    <a:pt x="201" y="0"/>
                  </a:lnTo>
                  <a:lnTo>
                    <a:pt x="191" y="3"/>
                  </a:lnTo>
                  <a:lnTo>
                    <a:pt x="185" y="10"/>
                  </a:lnTo>
                  <a:lnTo>
                    <a:pt x="183" y="22"/>
                  </a:lnTo>
                  <a:lnTo>
                    <a:pt x="190" y="33"/>
                  </a:lnTo>
                  <a:lnTo>
                    <a:pt x="214" y="35"/>
                  </a:lnTo>
                  <a:lnTo>
                    <a:pt x="229" y="35"/>
                  </a:lnTo>
                  <a:lnTo>
                    <a:pt x="256" y="37"/>
                  </a:lnTo>
                  <a:lnTo>
                    <a:pt x="279" y="41"/>
                  </a:lnTo>
                  <a:lnTo>
                    <a:pt x="287" y="55"/>
                  </a:lnTo>
                  <a:lnTo>
                    <a:pt x="286" y="62"/>
                  </a:lnTo>
                  <a:lnTo>
                    <a:pt x="282" y="77"/>
                  </a:lnTo>
                  <a:lnTo>
                    <a:pt x="132" y="679"/>
                  </a:lnTo>
                  <a:close/>
                  <a:moveTo>
                    <a:pt x="301" y="356"/>
                  </a:moveTo>
                  <a:lnTo>
                    <a:pt x="370" y="78"/>
                  </a:lnTo>
                  <a:lnTo>
                    <a:pt x="377" y="54"/>
                  </a:lnTo>
                  <a:lnTo>
                    <a:pt x="386" y="41"/>
                  </a:lnTo>
                  <a:lnTo>
                    <a:pt x="402" y="36"/>
                  </a:lnTo>
                  <a:lnTo>
                    <a:pt x="431" y="35"/>
                  </a:lnTo>
                  <a:lnTo>
                    <a:pt x="575" y="35"/>
                  </a:lnTo>
                  <a:lnTo>
                    <a:pt x="609" y="38"/>
                  </a:lnTo>
                  <a:lnTo>
                    <a:pt x="635" y="46"/>
                  </a:lnTo>
                  <a:lnTo>
                    <a:pt x="657" y="58"/>
                  </a:lnTo>
                  <a:lnTo>
                    <a:pt x="673" y="74"/>
                  </a:lnTo>
                  <a:lnTo>
                    <a:pt x="684" y="92"/>
                  </a:lnTo>
                  <a:lnTo>
                    <a:pt x="691" y="112"/>
                  </a:lnTo>
                  <a:lnTo>
                    <a:pt x="696" y="131"/>
                  </a:lnTo>
                  <a:lnTo>
                    <a:pt x="697" y="150"/>
                  </a:lnTo>
                  <a:lnTo>
                    <a:pt x="680" y="224"/>
                  </a:lnTo>
                  <a:lnTo>
                    <a:pt x="632" y="290"/>
                  </a:lnTo>
                  <a:lnTo>
                    <a:pt x="558" y="338"/>
                  </a:lnTo>
                  <a:lnTo>
                    <a:pt x="464" y="356"/>
                  </a:lnTo>
                  <a:lnTo>
                    <a:pt x="301" y="356"/>
                  </a:lnTo>
                  <a:close/>
                  <a:moveTo>
                    <a:pt x="251" y="732"/>
                  </a:moveTo>
                  <a:lnTo>
                    <a:pt x="235" y="732"/>
                  </a:lnTo>
                  <a:lnTo>
                    <a:pt x="227" y="731"/>
                  </a:lnTo>
                  <a:lnTo>
                    <a:pt x="215" y="728"/>
                  </a:lnTo>
                  <a:lnTo>
                    <a:pt x="212" y="719"/>
                  </a:lnTo>
                  <a:lnTo>
                    <a:pt x="213" y="713"/>
                  </a:lnTo>
                  <a:lnTo>
                    <a:pt x="217" y="694"/>
                  </a:lnTo>
                  <a:lnTo>
                    <a:pt x="294" y="381"/>
                  </a:lnTo>
                  <a:lnTo>
                    <a:pt x="505" y="381"/>
                  </a:lnTo>
                  <a:lnTo>
                    <a:pt x="542" y="384"/>
                  </a:lnTo>
                  <a:lnTo>
                    <a:pt x="571" y="395"/>
                  </a:lnTo>
                  <a:lnTo>
                    <a:pt x="593" y="410"/>
                  </a:lnTo>
                  <a:lnTo>
                    <a:pt x="610" y="428"/>
                  </a:lnTo>
                  <a:lnTo>
                    <a:pt x="621" y="449"/>
                  </a:lnTo>
                  <a:lnTo>
                    <a:pt x="629" y="471"/>
                  </a:lnTo>
                  <a:lnTo>
                    <a:pt x="633" y="492"/>
                  </a:lnTo>
                  <a:lnTo>
                    <a:pt x="634" y="512"/>
                  </a:lnTo>
                  <a:lnTo>
                    <a:pt x="617" y="593"/>
                  </a:lnTo>
                  <a:lnTo>
                    <a:pt x="568" y="664"/>
                  </a:lnTo>
                  <a:lnTo>
                    <a:pt x="495" y="714"/>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4" name="Freeform 44"/>
            <p:cNvSpPr>
              <a:spLocks noChangeAspect="1"/>
            </p:cNvSpPr>
            <p:nvPr/>
          </p:nvSpPr>
          <p:spPr bwMode="auto">
            <a:xfrm>
              <a:off x="898" y="32"/>
              <a:ext cx="794" cy="763"/>
            </a:xfrm>
            <a:custGeom>
              <a:avLst/>
              <a:gdLst>
                <a:gd name="T0" fmla="*/ 405 w 794"/>
                <a:gd name="T1" fmla="*/ 398 h 763"/>
                <a:gd name="T2" fmla="*/ 482 w 794"/>
                <a:gd name="T3" fmla="*/ 411 h 763"/>
                <a:gd name="T4" fmla="*/ 497 w 794"/>
                <a:gd name="T5" fmla="*/ 449 h 763"/>
                <a:gd name="T6" fmla="*/ 489 w 794"/>
                <a:gd name="T7" fmla="*/ 503 h 763"/>
                <a:gd name="T8" fmla="*/ 490 w 794"/>
                <a:gd name="T9" fmla="*/ 526 h 763"/>
                <a:gd name="T10" fmla="*/ 510 w 794"/>
                <a:gd name="T11" fmla="*/ 525 h 763"/>
                <a:gd name="T12" fmla="*/ 578 w 794"/>
                <a:gd name="T13" fmla="*/ 262 h 763"/>
                <a:gd name="T14" fmla="*/ 581 w 794"/>
                <a:gd name="T15" fmla="*/ 244 h 763"/>
                <a:gd name="T16" fmla="*/ 568 w 794"/>
                <a:gd name="T17" fmla="*/ 232 h 763"/>
                <a:gd name="T18" fmla="*/ 551 w 794"/>
                <a:gd name="T19" fmla="*/ 255 h 763"/>
                <a:gd name="T20" fmla="*/ 532 w 794"/>
                <a:gd name="T21" fmla="*/ 309 h 763"/>
                <a:gd name="T22" fmla="*/ 506 w 794"/>
                <a:gd name="T23" fmla="*/ 342 h 763"/>
                <a:gd name="T24" fmla="*/ 466 w 794"/>
                <a:gd name="T25" fmla="*/ 358 h 763"/>
                <a:gd name="T26" fmla="*/ 407 w 794"/>
                <a:gd name="T27" fmla="*/ 363 h 763"/>
                <a:gd name="T28" fmla="*/ 376 w 794"/>
                <a:gd name="T29" fmla="*/ 78 h 763"/>
                <a:gd name="T30" fmla="*/ 392 w 794"/>
                <a:gd name="T31" fmla="*/ 42 h 763"/>
                <a:gd name="T32" fmla="*/ 437 w 794"/>
                <a:gd name="T33" fmla="*/ 34 h 763"/>
                <a:gd name="T34" fmla="*/ 631 w 794"/>
                <a:gd name="T35" fmla="*/ 36 h 763"/>
                <a:gd name="T36" fmla="*/ 697 w 794"/>
                <a:gd name="T37" fmla="*/ 51 h 763"/>
                <a:gd name="T38" fmla="*/ 732 w 794"/>
                <a:gd name="T39" fmla="*/ 81 h 763"/>
                <a:gd name="T40" fmla="*/ 746 w 794"/>
                <a:gd name="T41" fmla="*/ 127 h 763"/>
                <a:gd name="T42" fmla="*/ 747 w 794"/>
                <a:gd name="T43" fmla="*/ 174 h 763"/>
                <a:gd name="T44" fmla="*/ 746 w 794"/>
                <a:gd name="T45" fmla="*/ 200 h 763"/>
                <a:gd name="T46" fmla="*/ 742 w 794"/>
                <a:gd name="T47" fmla="*/ 233 h 763"/>
                <a:gd name="T48" fmla="*/ 745 w 794"/>
                <a:gd name="T49" fmla="*/ 247 h 763"/>
                <a:gd name="T50" fmla="*/ 767 w 794"/>
                <a:gd name="T51" fmla="*/ 246 h 763"/>
                <a:gd name="T52" fmla="*/ 793 w 794"/>
                <a:gd name="T53" fmla="*/ 30 h 763"/>
                <a:gd name="T54" fmla="*/ 790 w 794"/>
                <a:gd name="T55" fmla="*/ 3 h 763"/>
                <a:gd name="T56" fmla="*/ 763 w 794"/>
                <a:gd name="T57" fmla="*/ 0 h 763"/>
                <a:gd name="T58" fmla="*/ 201 w 794"/>
                <a:gd name="T59" fmla="*/ 0 h 763"/>
                <a:gd name="T60" fmla="*/ 184 w 794"/>
                <a:gd name="T61" fmla="*/ 9 h 763"/>
                <a:gd name="T62" fmla="*/ 190 w 794"/>
                <a:gd name="T63" fmla="*/ 33 h 763"/>
                <a:gd name="T64" fmla="*/ 242 w 794"/>
                <a:gd name="T65" fmla="*/ 35 h 763"/>
                <a:gd name="T66" fmla="*/ 281 w 794"/>
                <a:gd name="T67" fmla="*/ 43 h 763"/>
                <a:gd name="T68" fmla="*/ 286 w 794"/>
                <a:gd name="T69" fmla="*/ 62 h 763"/>
                <a:gd name="T70" fmla="*/ 133 w 794"/>
                <a:gd name="T71" fmla="*/ 675 h 763"/>
                <a:gd name="T72" fmla="*/ 125 w 794"/>
                <a:gd name="T73" fmla="*/ 702 h 763"/>
                <a:gd name="T74" fmla="*/ 111 w 794"/>
                <a:gd name="T75" fmla="*/ 718 h 763"/>
                <a:gd name="T76" fmla="*/ 83 w 794"/>
                <a:gd name="T77" fmla="*/ 726 h 763"/>
                <a:gd name="T78" fmla="*/ 31 w 794"/>
                <a:gd name="T79" fmla="*/ 728 h 763"/>
                <a:gd name="T80" fmla="*/ 9 w 794"/>
                <a:gd name="T81" fmla="*/ 731 h 763"/>
                <a:gd name="T82" fmla="*/ 0 w 794"/>
                <a:gd name="T83" fmla="*/ 749 h 763"/>
                <a:gd name="T84" fmla="*/ 17 w 794"/>
                <a:gd name="T85" fmla="*/ 763 h 763"/>
                <a:gd name="T86" fmla="*/ 91 w 794"/>
                <a:gd name="T87" fmla="*/ 761 h 763"/>
                <a:gd name="T88" fmla="*/ 164 w 794"/>
                <a:gd name="T89" fmla="*/ 760 h 763"/>
                <a:gd name="T90" fmla="*/ 248 w 794"/>
                <a:gd name="T91" fmla="*/ 761 h 763"/>
                <a:gd name="T92" fmla="*/ 331 w 794"/>
                <a:gd name="T93" fmla="*/ 763 h 763"/>
                <a:gd name="T94" fmla="*/ 347 w 794"/>
                <a:gd name="T95" fmla="*/ 760 h 763"/>
                <a:gd name="T96" fmla="*/ 354 w 794"/>
                <a:gd name="T97" fmla="*/ 742 h 763"/>
                <a:gd name="T98" fmla="*/ 348 w 794"/>
                <a:gd name="T99" fmla="*/ 729 h 763"/>
                <a:gd name="T100" fmla="*/ 316 w 794"/>
                <a:gd name="T101" fmla="*/ 728 h 763"/>
                <a:gd name="T102" fmla="*/ 258 w 794"/>
                <a:gd name="T103" fmla="*/ 726 h 763"/>
                <a:gd name="T104" fmla="*/ 228 w 794"/>
                <a:gd name="T105" fmla="*/ 719 h 763"/>
                <a:gd name="T106" fmla="*/ 223 w 794"/>
                <a:gd name="T107" fmla="*/ 703 h 763"/>
                <a:gd name="T108" fmla="*/ 227 w 794"/>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3">
                  <a:moveTo>
                    <a:pt x="296" y="398"/>
                  </a:moveTo>
                  <a:lnTo>
                    <a:pt x="405" y="398"/>
                  </a:lnTo>
                  <a:lnTo>
                    <a:pt x="455" y="401"/>
                  </a:lnTo>
                  <a:lnTo>
                    <a:pt x="482" y="411"/>
                  </a:lnTo>
                  <a:lnTo>
                    <a:pt x="495" y="427"/>
                  </a:lnTo>
                  <a:lnTo>
                    <a:pt x="497" y="449"/>
                  </a:lnTo>
                  <a:lnTo>
                    <a:pt x="496" y="466"/>
                  </a:lnTo>
                  <a:lnTo>
                    <a:pt x="489" y="503"/>
                  </a:lnTo>
                  <a:lnTo>
                    <a:pt x="486" y="516"/>
                  </a:lnTo>
                  <a:lnTo>
                    <a:pt x="490" y="526"/>
                  </a:lnTo>
                  <a:lnTo>
                    <a:pt x="499" y="529"/>
                  </a:lnTo>
                  <a:lnTo>
                    <a:pt x="510" y="525"/>
                  </a:lnTo>
                  <a:lnTo>
                    <a:pt x="516" y="506"/>
                  </a:lnTo>
                  <a:lnTo>
                    <a:pt x="578" y="262"/>
                  </a:lnTo>
                  <a:lnTo>
                    <a:pt x="581" y="250"/>
                  </a:lnTo>
                  <a:lnTo>
                    <a:pt x="581" y="244"/>
                  </a:lnTo>
                  <a:lnTo>
                    <a:pt x="578" y="237"/>
                  </a:lnTo>
                  <a:lnTo>
                    <a:pt x="568" y="232"/>
                  </a:lnTo>
                  <a:lnTo>
                    <a:pt x="557" y="237"/>
                  </a:lnTo>
                  <a:lnTo>
                    <a:pt x="551" y="255"/>
                  </a:lnTo>
                  <a:lnTo>
                    <a:pt x="542" y="285"/>
                  </a:lnTo>
                  <a:lnTo>
                    <a:pt x="532" y="309"/>
                  </a:lnTo>
                  <a:lnTo>
                    <a:pt x="520" y="328"/>
                  </a:lnTo>
                  <a:lnTo>
                    <a:pt x="506" y="342"/>
                  </a:lnTo>
                  <a:lnTo>
                    <a:pt x="488" y="352"/>
                  </a:lnTo>
                  <a:lnTo>
                    <a:pt x="466" y="358"/>
                  </a:lnTo>
                  <a:lnTo>
                    <a:pt x="439" y="362"/>
                  </a:lnTo>
                  <a:lnTo>
                    <a:pt x="407" y="363"/>
                  </a:lnTo>
                  <a:lnTo>
                    <a:pt x="305" y="363"/>
                  </a:lnTo>
                  <a:lnTo>
                    <a:pt x="376" y="78"/>
                  </a:lnTo>
                  <a:lnTo>
                    <a:pt x="383" y="54"/>
                  </a:lnTo>
                  <a:lnTo>
                    <a:pt x="392" y="42"/>
                  </a:lnTo>
                  <a:lnTo>
                    <a:pt x="408" y="36"/>
                  </a:lnTo>
                  <a:lnTo>
                    <a:pt x="437" y="34"/>
                  </a:lnTo>
                  <a:lnTo>
                    <a:pt x="584" y="34"/>
                  </a:lnTo>
                  <a:lnTo>
                    <a:pt x="631" y="36"/>
                  </a:lnTo>
                  <a:lnTo>
                    <a:pt x="668" y="42"/>
                  </a:lnTo>
                  <a:lnTo>
                    <a:pt x="697" y="51"/>
                  </a:lnTo>
                  <a:lnTo>
                    <a:pt x="717" y="64"/>
                  </a:lnTo>
                  <a:lnTo>
                    <a:pt x="732" y="81"/>
                  </a:lnTo>
                  <a:lnTo>
                    <a:pt x="741" y="102"/>
                  </a:lnTo>
                  <a:lnTo>
                    <a:pt x="746" y="127"/>
                  </a:lnTo>
                  <a:lnTo>
                    <a:pt x="747" y="158"/>
                  </a:lnTo>
                  <a:lnTo>
                    <a:pt x="747" y="174"/>
                  </a:lnTo>
                  <a:lnTo>
                    <a:pt x="747" y="187"/>
                  </a:lnTo>
                  <a:lnTo>
                    <a:pt x="746" y="200"/>
                  </a:lnTo>
                  <a:lnTo>
                    <a:pt x="744" y="218"/>
                  </a:lnTo>
                  <a:lnTo>
                    <a:pt x="742" y="233"/>
                  </a:lnTo>
                  <a:lnTo>
                    <a:pt x="742" y="239"/>
                  </a:lnTo>
                  <a:lnTo>
                    <a:pt x="745" y="247"/>
                  </a:lnTo>
                  <a:lnTo>
                    <a:pt x="755" y="252"/>
                  </a:lnTo>
                  <a:lnTo>
                    <a:pt x="767" y="246"/>
                  </a:lnTo>
                  <a:lnTo>
                    <a:pt x="771" y="224"/>
                  </a:lnTo>
                  <a:lnTo>
                    <a:pt x="793" y="30"/>
                  </a:lnTo>
                  <a:lnTo>
                    <a:pt x="794" y="12"/>
                  </a:lnTo>
                  <a:lnTo>
                    <a:pt x="790" y="3"/>
                  </a:lnTo>
                  <a:lnTo>
                    <a:pt x="780" y="0"/>
                  </a:lnTo>
                  <a:lnTo>
                    <a:pt x="763" y="0"/>
                  </a:lnTo>
                  <a:lnTo>
                    <a:pt x="216" y="0"/>
                  </a:lnTo>
                  <a:lnTo>
                    <a:pt x="201" y="0"/>
                  </a:lnTo>
                  <a:lnTo>
                    <a:pt x="191" y="2"/>
                  </a:lnTo>
                  <a:lnTo>
                    <a:pt x="184" y="9"/>
                  </a:lnTo>
                  <a:lnTo>
                    <a:pt x="183" y="22"/>
                  </a:lnTo>
                  <a:lnTo>
                    <a:pt x="190" y="33"/>
                  </a:lnTo>
                  <a:lnTo>
                    <a:pt x="214" y="34"/>
                  </a:lnTo>
                  <a:lnTo>
                    <a:pt x="242" y="35"/>
                  </a:lnTo>
                  <a:lnTo>
                    <a:pt x="265" y="37"/>
                  </a:lnTo>
                  <a:lnTo>
                    <a:pt x="281" y="43"/>
                  </a:lnTo>
                  <a:lnTo>
                    <a:pt x="286" y="54"/>
                  </a:lnTo>
                  <a:lnTo>
                    <a:pt x="286" y="62"/>
                  </a:lnTo>
                  <a:lnTo>
                    <a:pt x="280" y="81"/>
                  </a:lnTo>
                  <a:lnTo>
                    <a:pt x="133" y="675"/>
                  </a:lnTo>
                  <a:lnTo>
                    <a:pt x="129" y="690"/>
                  </a:lnTo>
                  <a:lnTo>
                    <a:pt x="125" y="702"/>
                  </a:lnTo>
                  <a:lnTo>
                    <a:pt x="119" y="711"/>
                  </a:lnTo>
                  <a:lnTo>
                    <a:pt x="111" y="718"/>
                  </a:lnTo>
                  <a:lnTo>
                    <a:pt x="99" y="723"/>
                  </a:lnTo>
                  <a:lnTo>
                    <a:pt x="83" y="726"/>
                  </a:lnTo>
                  <a:lnTo>
                    <a:pt x="61" y="728"/>
                  </a:lnTo>
                  <a:lnTo>
                    <a:pt x="31" y="728"/>
                  </a:lnTo>
                  <a:lnTo>
                    <a:pt x="18" y="728"/>
                  </a:lnTo>
                  <a:lnTo>
                    <a:pt x="9" y="731"/>
                  </a:lnTo>
                  <a:lnTo>
                    <a:pt x="2" y="737"/>
                  </a:lnTo>
                  <a:lnTo>
                    <a:pt x="0" y="749"/>
                  </a:lnTo>
                  <a:lnTo>
                    <a:pt x="7" y="761"/>
                  </a:lnTo>
                  <a:lnTo>
                    <a:pt x="17" y="763"/>
                  </a:lnTo>
                  <a:lnTo>
                    <a:pt x="49" y="762"/>
                  </a:lnTo>
                  <a:lnTo>
                    <a:pt x="91" y="761"/>
                  </a:lnTo>
                  <a:lnTo>
                    <a:pt x="132" y="760"/>
                  </a:lnTo>
                  <a:lnTo>
                    <a:pt x="164" y="760"/>
                  </a:lnTo>
                  <a:lnTo>
                    <a:pt x="201" y="760"/>
                  </a:lnTo>
                  <a:lnTo>
                    <a:pt x="248" y="761"/>
                  </a:lnTo>
                  <a:lnTo>
                    <a:pt x="294" y="762"/>
                  </a:lnTo>
                  <a:lnTo>
                    <a:pt x="331" y="763"/>
                  </a:lnTo>
                  <a:lnTo>
                    <a:pt x="339" y="763"/>
                  </a:lnTo>
                  <a:lnTo>
                    <a:pt x="347" y="760"/>
                  </a:lnTo>
                  <a:lnTo>
                    <a:pt x="352" y="754"/>
                  </a:lnTo>
                  <a:lnTo>
                    <a:pt x="354" y="742"/>
                  </a:lnTo>
                  <a:lnTo>
                    <a:pt x="351" y="732"/>
                  </a:lnTo>
                  <a:lnTo>
                    <a:pt x="348" y="729"/>
                  </a:lnTo>
                  <a:lnTo>
                    <a:pt x="340" y="728"/>
                  </a:lnTo>
                  <a:lnTo>
                    <a:pt x="316" y="728"/>
                  </a:lnTo>
                  <a:lnTo>
                    <a:pt x="288" y="728"/>
                  </a:lnTo>
                  <a:lnTo>
                    <a:pt x="258" y="726"/>
                  </a:lnTo>
                  <a:lnTo>
                    <a:pt x="239" y="723"/>
                  </a:lnTo>
                  <a:lnTo>
                    <a:pt x="228" y="719"/>
                  </a:lnTo>
                  <a:lnTo>
                    <a:pt x="224" y="712"/>
                  </a:lnTo>
                  <a:lnTo>
                    <a:pt x="223" y="703"/>
                  </a:lnTo>
                  <a:lnTo>
                    <a:pt x="223" y="696"/>
                  </a:lnTo>
                  <a:lnTo>
                    <a:pt x="227" y="678"/>
                  </a:lnTo>
                  <a:lnTo>
                    <a:pt x="296" y="39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5" name="Freeform 45"/>
            <p:cNvSpPr>
              <a:spLocks noChangeAspect="1" noEditPoints="1"/>
            </p:cNvSpPr>
            <p:nvPr/>
          </p:nvSpPr>
          <p:spPr bwMode="auto">
            <a:xfrm>
              <a:off x="1785" y="3"/>
              <a:ext cx="772" cy="1010"/>
            </a:xfrm>
            <a:custGeom>
              <a:avLst/>
              <a:gdLst>
                <a:gd name="T0" fmla="*/ 499 w 772"/>
                <a:gd name="T1" fmla="*/ 754 h 1010"/>
                <a:gd name="T2" fmla="*/ 617 w 772"/>
                <a:gd name="T3" fmla="*/ 660 h 1010"/>
                <a:gd name="T4" fmla="*/ 711 w 772"/>
                <a:gd name="T5" fmla="*/ 533 h 1010"/>
                <a:gd name="T6" fmla="*/ 764 w 772"/>
                <a:gd name="T7" fmla="*/ 383 h 1010"/>
                <a:gd name="T8" fmla="*/ 767 w 772"/>
                <a:gd name="T9" fmla="*/ 238 h 1010"/>
                <a:gd name="T10" fmla="*/ 726 w 772"/>
                <a:gd name="T11" fmla="*/ 127 h 1010"/>
                <a:gd name="T12" fmla="*/ 651 w 772"/>
                <a:gd name="T13" fmla="*/ 48 h 1010"/>
                <a:gd name="T14" fmla="*/ 547 w 772"/>
                <a:gd name="T15" fmla="*/ 6 h 1010"/>
                <a:gd name="T16" fmla="*/ 397 w 772"/>
                <a:gd name="T17" fmla="*/ 12 h 1010"/>
                <a:gd name="T18" fmla="*/ 227 w 772"/>
                <a:gd name="T19" fmla="*/ 95 h 1010"/>
                <a:gd name="T20" fmla="*/ 91 w 772"/>
                <a:gd name="T21" fmla="*/ 239 h 1010"/>
                <a:gd name="T22" fmla="*/ 11 w 772"/>
                <a:gd name="T23" fmla="*/ 420 h 1010"/>
                <a:gd name="T24" fmla="*/ 6 w 772"/>
                <a:gd name="T25" fmla="*/ 583 h 1010"/>
                <a:gd name="T26" fmla="*/ 48 w 772"/>
                <a:gd name="T27" fmla="*/ 693 h 1010"/>
                <a:gd name="T28" fmla="*/ 125 w 772"/>
                <a:gd name="T29" fmla="*/ 771 h 1010"/>
                <a:gd name="T30" fmla="*/ 227 w 772"/>
                <a:gd name="T31" fmla="*/ 811 h 1010"/>
                <a:gd name="T32" fmla="*/ 335 w 772"/>
                <a:gd name="T33" fmla="*/ 813 h 1010"/>
                <a:gd name="T34" fmla="*/ 393 w 772"/>
                <a:gd name="T35" fmla="*/ 841 h 1010"/>
                <a:gd name="T36" fmla="*/ 391 w 772"/>
                <a:gd name="T37" fmla="*/ 876 h 1010"/>
                <a:gd name="T38" fmla="*/ 391 w 772"/>
                <a:gd name="T39" fmla="*/ 902 h 1010"/>
                <a:gd name="T40" fmla="*/ 396 w 772"/>
                <a:gd name="T41" fmla="*/ 941 h 1010"/>
                <a:gd name="T42" fmla="*/ 414 w 772"/>
                <a:gd name="T43" fmla="*/ 980 h 1010"/>
                <a:gd name="T44" fmla="*/ 453 w 772"/>
                <a:gd name="T45" fmla="*/ 1006 h 1010"/>
                <a:gd name="T46" fmla="*/ 530 w 772"/>
                <a:gd name="T47" fmla="*/ 1001 h 1010"/>
                <a:gd name="T48" fmla="*/ 601 w 772"/>
                <a:gd name="T49" fmla="*/ 944 h 1010"/>
                <a:gd name="T50" fmla="*/ 646 w 772"/>
                <a:gd name="T51" fmla="*/ 866 h 1010"/>
                <a:gd name="T52" fmla="*/ 668 w 772"/>
                <a:gd name="T53" fmla="*/ 805 h 1010"/>
                <a:gd name="T54" fmla="*/ 666 w 772"/>
                <a:gd name="T55" fmla="*/ 783 h 1010"/>
                <a:gd name="T56" fmla="*/ 649 w 772"/>
                <a:gd name="T57" fmla="*/ 784 h 1010"/>
                <a:gd name="T58" fmla="*/ 619 w 772"/>
                <a:gd name="T59" fmla="*/ 843 h 1010"/>
                <a:gd name="T60" fmla="*/ 547 w 772"/>
                <a:gd name="T61" fmla="*/ 895 h 1010"/>
                <a:gd name="T62" fmla="*/ 481 w 772"/>
                <a:gd name="T63" fmla="*/ 895 h 1010"/>
                <a:gd name="T64" fmla="*/ 444 w 772"/>
                <a:gd name="T65" fmla="*/ 839 h 1010"/>
                <a:gd name="T66" fmla="*/ 224 w 772"/>
                <a:gd name="T67" fmla="*/ 776 h 1010"/>
                <a:gd name="T68" fmla="*/ 129 w 772"/>
                <a:gd name="T69" fmla="*/ 689 h 1010"/>
                <a:gd name="T70" fmla="*/ 99 w 772"/>
                <a:gd name="T71" fmla="*/ 553 h 1010"/>
                <a:gd name="T72" fmla="*/ 124 w 772"/>
                <a:gd name="T73" fmla="*/ 390 h 1010"/>
                <a:gd name="T74" fmla="*/ 212 w 772"/>
                <a:gd name="T75" fmla="*/ 195 h 1010"/>
                <a:gd name="T76" fmla="*/ 347 w 772"/>
                <a:gd name="T77" fmla="*/ 68 h 1010"/>
                <a:gd name="T78" fmla="*/ 481 w 772"/>
                <a:gd name="T79" fmla="*/ 29 h 1010"/>
                <a:gd name="T80" fmla="*/ 619 w 772"/>
                <a:gd name="T81" fmla="*/ 91 h 1010"/>
                <a:gd name="T82" fmla="*/ 674 w 772"/>
                <a:gd name="T83" fmla="*/ 267 h 1010"/>
                <a:gd name="T84" fmla="*/ 662 w 772"/>
                <a:gd name="T85" fmla="*/ 374 h 1010"/>
                <a:gd name="T86" fmla="*/ 622 w 772"/>
                <a:gd name="T87" fmla="*/ 509 h 1010"/>
                <a:gd name="T88" fmla="*/ 546 w 772"/>
                <a:gd name="T89" fmla="*/ 643 h 1010"/>
                <a:gd name="T90" fmla="*/ 429 w 772"/>
                <a:gd name="T91" fmla="*/ 747 h 1010"/>
                <a:gd name="T92" fmla="*/ 423 w 772"/>
                <a:gd name="T93" fmla="*/ 711 h 1010"/>
                <a:gd name="T94" fmla="*/ 409 w 772"/>
                <a:gd name="T95" fmla="*/ 671 h 1010"/>
                <a:gd name="T96" fmla="*/ 380 w 772"/>
                <a:gd name="T97" fmla="*/ 639 h 1010"/>
                <a:gd name="T98" fmla="*/ 331 w 772"/>
                <a:gd name="T99" fmla="*/ 626 h 1010"/>
                <a:gd name="T100" fmla="*/ 251 w 772"/>
                <a:gd name="T101" fmla="*/ 661 h 1010"/>
                <a:gd name="T102" fmla="*/ 217 w 772"/>
                <a:gd name="T103" fmla="*/ 740 h 1010"/>
                <a:gd name="T104" fmla="*/ 224 w 772"/>
                <a:gd name="T105" fmla="*/ 776 h 1010"/>
                <a:gd name="T106" fmla="*/ 278 w 772"/>
                <a:gd name="T107" fmla="*/ 788 h 1010"/>
                <a:gd name="T108" fmla="*/ 247 w 772"/>
                <a:gd name="T109" fmla="*/ 768 h 1010"/>
                <a:gd name="T110" fmla="*/ 249 w 772"/>
                <a:gd name="T111" fmla="*/ 707 h 1010"/>
                <a:gd name="T112" fmla="*/ 297 w 772"/>
                <a:gd name="T113" fmla="*/ 658 h 1010"/>
                <a:gd name="T114" fmla="*/ 361 w 772"/>
                <a:gd name="T115" fmla="*/ 656 h 1010"/>
                <a:gd name="T116" fmla="*/ 395 w 772"/>
                <a:gd name="T117" fmla="*/ 702 h 1010"/>
                <a:gd name="T118" fmla="*/ 397 w 772"/>
                <a:gd name="T119" fmla="*/ 762 h 1010"/>
                <a:gd name="T120" fmla="*/ 341 w 772"/>
                <a:gd name="T121" fmla="*/ 783 h 10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010">
                  <a:moveTo>
                    <a:pt x="435" y="785"/>
                  </a:moveTo>
                  <a:lnTo>
                    <a:pt x="499" y="754"/>
                  </a:lnTo>
                  <a:lnTo>
                    <a:pt x="560" y="712"/>
                  </a:lnTo>
                  <a:lnTo>
                    <a:pt x="617" y="660"/>
                  </a:lnTo>
                  <a:lnTo>
                    <a:pt x="668" y="600"/>
                  </a:lnTo>
                  <a:lnTo>
                    <a:pt x="711" y="533"/>
                  </a:lnTo>
                  <a:lnTo>
                    <a:pt x="744" y="460"/>
                  </a:lnTo>
                  <a:lnTo>
                    <a:pt x="764" y="383"/>
                  </a:lnTo>
                  <a:lnTo>
                    <a:pt x="772" y="303"/>
                  </a:lnTo>
                  <a:lnTo>
                    <a:pt x="767" y="238"/>
                  </a:lnTo>
                  <a:lnTo>
                    <a:pt x="751" y="179"/>
                  </a:lnTo>
                  <a:lnTo>
                    <a:pt x="726" y="127"/>
                  </a:lnTo>
                  <a:lnTo>
                    <a:pt x="692" y="83"/>
                  </a:lnTo>
                  <a:lnTo>
                    <a:pt x="651" y="48"/>
                  </a:lnTo>
                  <a:lnTo>
                    <a:pt x="602" y="22"/>
                  </a:lnTo>
                  <a:lnTo>
                    <a:pt x="547" y="6"/>
                  </a:lnTo>
                  <a:lnTo>
                    <a:pt x="487" y="0"/>
                  </a:lnTo>
                  <a:lnTo>
                    <a:pt x="397" y="12"/>
                  </a:lnTo>
                  <a:lnTo>
                    <a:pt x="309" y="44"/>
                  </a:lnTo>
                  <a:lnTo>
                    <a:pt x="227" y="95"/>
                  </a:lnTo>
                  <a:lnTo>
                    <a:pt x="153" y="160"/>
                  </a:lnTo>
                  <a:lnTo>
                    <a:pt x="91" y="239"/>
                  </a:lnTo>
                  <a:lnTo>
                    <a:pt x="43" y="326"/>
                  </a:lnTo>
                  <a:lnTo>
                    <a:pt x="11" y="420"/>
                  </a:lnTo>
                  <a:lnTo>
                    <a:pt x="0" y="517"/>
                  </a:lnTo>
                  <a:lnTo>
                    <a:pt x="6" y="583"/>
                  </a:lnTo>
                  <a:lnTo>
                    <a:pt x="22" y="642"/>
                  </a:lnTo>
                  <a:lnTo>
                    <a:pt x="48" y="693"/>
                  </a:lnTo>
                  <a:lnTo>
                    <a:pt x="83" y="736"/>
                  </a:lnTo>
                  <a:lnTo>
                    <a:pt x="125" y="771"/>
                  </a:lnTo>
                  <a:lnTo>
                    <a:pt x="173" y="796"/>
                  </a:lnTo>
                  <a:lnTo>
                    <a:pt x="227" y="811"/>
                  </a:lnTo>
                  <a:lnTo>
                    <a:pt x="286" y="816"/>
                  </a:lnTo>
                  <a:lnTo>
                    <a:pt x="335" y="813"/>
                  </a:lnTo>
                  <a:lnTo>
                    <a:pt x="396" y="800"/>
                  </a:lnTo>
                  <a:lnTo>
                    <a:pt x="393" y="841"/>
                  </a:lnTo>
                  <a:lnTo>
                    <a:pt x="391" y="864"/>
                  </a:lnTo>
                  <a:lnTo>
                    <a:pt x="391" y="876"/>
                  </a:lnTo>
                  <a:lnTo>
                    <a:pt x="391" y="886"/>
                  </a:lnTo>
                  <a:lnTo>
                    <a:pt x="391" y="902"/>
                  </a:lnTo>
                  <a:lnTo>
                    <a:pt x="393" y="921"/>
                  </a:lnTo>
                  <a:lnTo>
                    <a:pt x="396" y="941"/>
                  </a:lnTo>
                  <a:lnTo>
                    <a:pt x="403" y="961"/>
                  </a:lnTo>
                  <a:lnTo>
                    <a:pt x="414" y="980"/>
                  </a:lnTo>
                  <a:lnTo>
                    <a:pt x="430" y="995"/>
                  </a:lnTo>
                  <a:lnTo>
                    <a:pt x="453" y="1006"/>
                  </a:lnTo>
                  <a:lnTo>
                    <a:pt x="484" y="1010"/>
                  </a:lnTo>
                  <a:lnTo>
                    <a:pt x="530" y="1001"/>
                  </a:lnTo>
                  <a:lnTo>
                    <a:pt x="569" y="978"/>
                  </a:lnTo>
                  <a:lnTo>
                    <a:pt x="601" y="944"/>
                  </a:lnTo>
                  <a:lnTo>
                    <a:pt x="627" y="906"/>
                  </a:lnTo>
                  <a:lnTo>
                    <a:pt x="646" y="866"/>
                  </a:lnTo>
                  <a:lnTo>
                    <a:pt x="660" y="831"/>
                  </a:lnTo>
                  <a:lnTo>
                    <a:pt x="668" y="805"/>
                  </a:lnTo>
                  <a:lnTo>
                    <a:pt x="670" y="792"/>
                  </a:lnTo>
                  <a:lnTo>
                    <a:pt x="666" y="783"/>
                  </a:lnTo>
                  <a:lnTo>
                    <a:pt x="658" y="780"/>
                  </a:lnTo>
                  <a:lnTo>
                    <a:pt x="649" y="784"/>
                  </a:lnTo>
                  <a:lnTo>
                    <a:pt x="645" y="793"/>
                  </a:lnTo>
                  <a:lnTo>
                    <a:pt x="619" y="843"/>
                  </a:lnTo>
                  <a:lnTo>
                    <a:pt x="584" y="877"/>
                  </a:lnTo>
                  <a:lnTo>
                    <a:pt x="547" y="895"/>
                  </a:lnTo>
                  <a:lnTo>
                    <a:pt x="514" y="901"/>
                  </a:lnTo>
                  <a:lnTo>
                    <a:pt x="481" y="895"/>
                  </a:lnTo>
                  <a:lnTo>
                    <a:pt x="459" y="875"/>
                  </a:lnTo>
                  <a:lnTo>
                    <a:pt x="444" y="839"/>
                  </a:lnTo>
                  <a:lnTo>
                    <a:pt x="435" y="785"/>
                  </a:lnTo>
                  <a:close/>
                  <a:moveTo>
                    <a:pt x="224" y="776"/>
                  </a:moveTo>
                  <a:lnTo>
                    <a:pt x="167" y="741"/>
                  </a:lnTo>
                  <a:lnTo>
                    <a:pt x="129" y="689"/>
                  </a:lnTo>
                  <a:lnTo>
                    <a:pt x="106" y="625"/>
                  </a:lnTo>
                  <a:lnTo>
                    <a:pt x="99" y="553"/>
                  </a:lnTo>
                  <a:lnTo>
                    <a:pt x="105" y="481"/>
                  </a:lnTo>
                  <a:lnTo>
                    <a:pt x="124" y="390"/>
                  </a:lnTo>
                  <a:lnTo>
                    <a:pt x="158" y="291"/>
                  </a:lnTo>
                  <a:lnTo>
                    <a:pt x="212" y="195"/>
                  </a:lnTo>
                  <a:lnTo>
                    <a:pt x="277" y="121"/>
                  </a:lnTo>
                  <a:lnTo>
                    <a:pt x="347" y="68"/>
                  </a:lnTo>
                  <a:lnTo>
                    <a:pt x="416" y="38"/>
                  </a:lnTo>
                  <a:lnTo>
                    <a:pt x="481" y="29"/>
                  </a:lnTo>
                  <a:lnTo>
                    <a:pt x="558" y="45"/>
                  </a:lnTo>
                  <a:lnTo>
                    <a:pt x="619" y="91"/>
                  </a:lnTo>
                  <a:lnTo>
                    <a:pt x="659" y="166"/>
                  </a:lnTo>
                  <a:lnTo>
                    <a:pt x="674" y="267"/>
                  </a:lnTo>
                  <a:lnTo>
                    <a:pt x="671" y="315"/>
                  </a:lnTo>
                  <a:lnTo>
                    <a:pt x="662" y="374"/>
                  </a:lnTo>
                  <a:lnTo>
                    <a:pt x="646" y="440"/>
                  </a:lnTo>
                  <a:lnTo>
                    <a:pt x="622" y="509"/>
                  </a:lnTo>
                  <a:lnTo>
                    <a:pt x="589" y="578"/>
                  </a:lnTo>
                  <a:lnTo>
                    <a:pt x="546" y="643"/>
                  </a:lnTo>
                  <a:lnTo>
                    <a:pt x="494" y="700"/>
                  </a:lnTo>
                  <a:lnTo>
                    <a:pt x="429" y="747"/>
                  </a:lnTo>
                  <a:lnTo>
                    <a:pt x="427" y="731"/>
                  </a:lnTo>
                  <a:lnTo>
                    <a:pt x="423" y="711"/>
                  </a:lnTo>
                  <a:lnTo>
                    <a:pt x="417" y="691"/>
                  </a:lnTo>
                  <a:lnTo>
                    <a:pt x="409" y="671"/>
                  </a:lnTo>
                  <a:lnTo>
                    <a:pt x="396" y="654"/>
                  </a:lnTo>
                  <a:lnTo>
                    <a:pt x="380" y="639"/>
                  </a:lnTo>
                  <a:lnTo>
                    <a:pt x="358" y="630"/>
                  </a:lnTo>
                  <a:lnTo>
                    <a:pt x="331" y="626"/>
                  </a:lnTo>
                  <a:lnTo>
                    <a:pt x="288" y="635"/>
                  </a:lnTo>
                  <a:lnTo>
                    <a:pt x="251" y="661"/>
                  </a:lnTo>
                  <a:lnTo>
                    <a:pt x="226" y="698"/>
                  </a:lnTo>
                  <a:lnTo>
                    <a:pt x="217" y="740"/>
                  </a:lnTo>
                  <a:lnTo>
                    <a:pt x="220" y="766"/>
                  </a:lnTo>
                  <a:lnTo>
                    <a:pt x="224" y="776"/>
                  </a:lnTo>
                  <a:close/>
                  <a:moveTo>
                    <a:pt x="293" y="789"/>
                  </a:moveTo>
                  <a:lnTo>
                    <a:pt x="278" y="788"/>
                  </a:lnTo>
                  <a:lnTo>
                    <a:pt x="261" y="783"/>
                  </a:lnTo>
                  <a:lnTo>
                    <a:pt x="247" y="768"/>
                  </a:lnTo>
                  <a:lnTo>
                    <a:pt x="241" y="740"/>
                  </a:lnTo>
                  <a:lnTo>
                    <a:pt x="249" y="707"/>
                  </a:lnTo>
                  <a:lnTo>
                    <a:pt x="269" y="678"/>
                  </a:lnTo>
                  <a:lnTo>
                    <a:pt x="297" y="658"/>
                  </a:lnTo>
                  <a:lnTo>
                    <a:pt x="331" y="650"/>
                  </a:lnTo>
                  <a:lnTo>
                    <a:pt x="361" y="656"/>
                  </a:lnTo>
                  <a:lnTo>
                    <a:pt x="382" y="673"/>
                  </a:lnTo>
                  <a:lnTo>
                    <a:pt x="395" y="702"/>
                  </a:lnTo>
                  <a:lnTo>
                    <a:pt x="399" y="746"/>
                  </a:lnTo>
                  <a:lnTo>
                    <a:pt x="397" y="762"/>
                  </a:lnTo>
                  <a:lnTo>
                    <a:pt x="387" y="769"/>
                  </a:lnTo>
                  <a:lnTo>
                    <a:pt x="341" y="783"/>
                  </a:lnTo>
                  <a:lnTo>
                    <a:pt x="293" y="78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6" name="Freeform 46"/>
            <p:cNvSpPr>
              <a:spLocks noChangeAspect="1"/>
            </p:cNvSpPr>
            <p:nvPr/>
          </p:nvSpPr>
          <p:spPr bwMode="auto">
            <a:xfrm>
              <a:off x="2673" y="411"/>
              <a:ext cx="496" cy="568"/>
            </a:xfrm>
            <a:custGeom>
              <a:avLst/>
              <a:gdLst>
                <a:gd name="T0" fmla="*/ 494 w 496"/>
                <a:gd name="T1" fmla="*/ 3 h 568"/>
                <a:gd name="T2" fmla="*/ 481 w 496"/>
                <a:gd name="T3" fmla="*/ 1 h 568"/>
                <a:gd name="T4" fmla="*/ 432 w 496"/>
                <a:gd name="T5" fmla="*/ 56 h 568"/>
                <a:gd name="T6" fmla="*/ 375 w 496"/>
                <a:gd name="T7" fmla="*/ 12 h 568"/>
                <a:gd name="T8" fmla="*/ 306 w 496"/>
                <a:gd name="T9" fmla="*/ 0 h 568"/>
                <a:gd name="T10" fmla="*/ 160 w 496"/>
                <a:gd name="T11" fmla="*/ 56 h 568"/>
                <a:gd name="T12" fmla="*/ 98 w 496"/>
                <a:gd name="T13" fmla="*/ 180 h 568"/>
                <a:gd name="T14" fmla="*/ 101 w 496"/>
                <a:gd name="T15" fmla="*/ 209 h 568"/>
                <a:gd name="T16" fmla="*/ 123 w 496"/>
                <a:gd name="T17" fmla="*/ 252 h 568"/>
                <a:gd name="T18" fmla="*/ 168 w 496"/>
                <a:gd name="T19" fmla="*/ 284 h 568"/>
                <a:gd name="T20" fmla="*/ 232 w 496"/>
                <a:gd name="T21" fmla="*/ 303 h 568"/>
                <a:gd name="T22" fmla="*/ 267 w 496"/>
                <a:gd name="T23" fmla="*/ 311 h 568"/>
                <a:gd name="T24" fmla="*/ 299 w 496"/>
                <a:gd name="T25" fmla="*/ 319 h 568"/>
                <a:gd name="T26" fmla="*/ 345 w 496"/>
                <a:gd name="T27" fmla="*/ 340 h 568"/>
                <a:gd name="T28" fmla="*/ 371 w 496"/>
                <a:gd name="T29" fmla="*/ 401 h 568"/>
                <a:gd name="T30" fmla="*/ 359 w 496"/>
                <a:gd name="T31" fmla="*/ 450 h 568"/>
                <a:gd name="T32" fmla="*/ 327 w 496"/>
                <a:gd name="T33" fmla="*/ 494 h 568"/>
                <a:gd name="T34" fmla="*/ 278 w 496"/>
                <a:gd name="T35" fmla="*/ 527 h 568"/>
                <a:gd name="T36" fmla="*/ 216 w 496"/>
                <a:gd name="T37" fmla="*/ 539 h 568"/>
                <a:gd name="T38" fmla="*/ 163 w 496"/>
                <a:gd name="T39" fmla="*/ 535 h 568"/>
                <a:gd name="T40" fmla="*/ 114 w 496"/>
                <a:gd name="T41" fmla="*/ 516 h 568"/>
                <a:gd name="T42" fmla="*/ 78 w 496"/>
                <a:gd name="T43" fmla="*/ 483 h 568"/>
                <a:gd name="T44" fmla="*/ 64 w 496"/>
                <a:gd name="T45" fmla="*/ 428 h 568"/>
                <a:gd name="T46" fmla="*/ 69 w 496"/>
                <a:gd name="T47" fmla="*/ 389 h 568"/>
                <a:gd name="T48" fmla="*/ 64 w 496"/>
                <a:gd name="T49" fmla="*/ 375 h 568"/>
                <a:gd name="T50" fmla="*/ 46 w 496"/>
                <a:gd name="T51" fmla="*/ 376 h 568"/>
                <a:gd name="T52" fmla="*/ 2 w 496"/>
                <a:gd name="T53" fmla="*/ 547 h 568"/>
                <a:gd name="T54" fmla="*/ 2 w 496"/>
                <a:gd name="T55" fmla="*/ 565 h 568"/>
                <a:gd name="T56" fmla="*/ 16 w 496"/>
                <a:gd name="T57" fmla="*/ 566 h 568"/>
                <a:gd name="T58" fmla="*/ 45 w 496"/>
                <a:gd name="T59" fmla="*/ 535 h 568"/>
                <a:gd name="T60" fmla="*/ 98 w 496"/>
                <a:gd name="T61" fmla="*/ 541 h 568"/>
                <a:gd name="T62" fmla="*/ 176 w 496"/>
                <a:gd name="T63" fmla="*/ 566 h 568"/>
                <a:gd name="T64" fmla="*/ 296 w 496"/>
                <a:gd name="T65" fmla="*/ 551 h 568"/>
                <a:gd name="T66" fmla="*/ 410 w 496"/>
                <a:gd name="T67" fmla="*/ 443 h 568"/>
                <a:gd name="T68" fmla="*/ 418 w 496"/>
                <a:gd name="T69" fmla="*/ 325 h 568"/>
                <a:gd name="T70" fmla="*/ 386 w 496"/>
                <a:gd name="T71" fmla="*/ 280 h 568"/>
                <a:gd name="T72" fmla="*/ 366 w 496"/>
                <a:gd name="T73" fmla="*/ 265 h 568"/>
                <a:gd name="T74" fmla="*/ 337 w 496"/>
                <a:gd name="T75" fmla="*/ 254 h 568"/>
                <a:gd name="T76" fmla="*/ 289 w 496"/>
                <a:gd name="T77" fmla="*/ 242 h 568"/>
                <a:gd name="T78" fmla="*/ 227 w 496"/>
                <a:gd name="T79" fmla="*/ 227 h 568"/>
                <a:gd name="T80" fmla="*/ 190 w 496"/>
                <a:gd name="T81" fmla="*/ 214 h 568"/>
                <a:gd name="T82" fmla="*/ 159 w 496"/>
                <a:gd name="T83" fmla="*/ 179 h 568"/>
                <a:gd name="T84" fmla="*/ 157 w 496"/>
                <a:gd name="T85" fmla="*/ 127 h 568"/>
                <a:gd name="T86" fmla="*/ 180 w 496"/>
                <a:gd name="T87" fmla="*/ 83 h 568"/>
                <a:gd name="T88" fmla="*/ 221 w 496"/>
                <a:gd name="T89" fmla="*/ 48 h 568"/>
                <a:gd name="T90" fmla="*/ 275 w 496"/>
                <a:gd name="T91" fmla="*/ 28 h 568"/>
                <a:gd name="T92" fmla="*/ 360 w 496"/>
                <a:gd name="T93" fmla="*/ 33 h 568"/>
                <a:gd name="T94" fmla="*/ 423 w 496"/>
                <a:gd name="T95" fmla="*/ 96 h 568"/>
                <a:gd name="T96" fmla="*/ 428 w 496"/>
                <a:gd name="T97" fmla="*/ 166 h 568"/>
                <a:gd name="T98" fmla="*/ 432 w 496"/>
                <a:gd name="T99" fmla="*/ 193 h 568"/>
                <a:gd name="T100" fmla="*/ 451 w 496"/>
                <a:gd name="T101" fmla="*/ 190 h 568"/>
                <a:gd name="T102" fmla="*/ 496 w 496"/>
                <a:gd name="T103" fmla="*/ 10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6" h="568">
                  <a:moveTo>
                    <a:pt x="496" y="10"/>
                  </a:moveTo>
                  <a:lnTo>
                    <a:pt x="494" y="3"/>
                  </a:lnTo>
                  <a:lnTo>
                    <a:pt x="486" y="0"/>
                  </a:lnTo>
                  <a:lnTo>
                    <a:pt x="481" y="1"/>
                  </a:lnTo>
                  <a:lnTo>
                    <a:pt x="471" y="11"/>
                  </a:lnTo>
                  <a:lnTo>
                    <a:pt x="432" y="56"/>
                  </a:lnTo>
                  <a:lnTo>
                    <a:pt x="406" y="29"/>
                  </a:lnTo>
                  <a:lnTo>
                    <a:pt x="375" y="12"/>
                  </a:lnTo>
                  <a:lnTo>
                    <a:pt x="341" y="2"/>
                  </a:lnTo>
                  <a:lnTo>
                    <a:pt x="306" y="0"/>
                  </a:lnTo>
                  <a:lnTo>
                    <a:pt x="226" y="15"/>
                  </a:lnTo>
                  <a:lnTo>
                    <a:pt x="160" y="56"/>
                  </a:lnTo>
                  <a:lnTo>
                    <a:pt x="115" y="113"/>
                  </a:lnTo>
                  <a:lnTo>
                    <a:pt x="98" y="180"/>
                  </a:lnTo>
                  <a:lnTo>
                    <a:pt x="98" y="192"/>
                  </a:lnTo>
                  <a:lnTo>
                    <a:pt x="101" y="209"/>
                  </a:lnTo>
                  <a:lnTo>
                    <a:pt x="109" y="230"/>
                  </a:lnTo>
                  <a:lnTo>
                    <a:pt x="123" y="252"/>
                  </a:lnTo>
                  <a:lnTo>
                    <a:pt x="144" y="271"/>
                  </a:lnTo>
                  <a:lnTo>
                    <a:pt x="168" y="284"/>
                  </a:lnTo>
                  <a:lnTo>
                    <a:pt x="196" y="294"/>
                  </a:lnTo>
                  <a:lnTo>
                    <a:pt x="232" y="303"/>
                  </a:lnTo>
                  <a:lnTo>
                    <a:pt x="247" y="307"/>
                  </a:lnTo>
                  <a:lnTo>
                    <a:pt x="267" y="311"/>
                  </a:lnTo>
                  <a:lnTo>
                    <a:pt x="285" y="316"/>
                  </a:lnTo>
                  <a:lnTo>
                    <a:pt x="299" y="319"/>
                  </a:lnTo>
                  <a:lnTo>
                    <a:pt x="320" y="326"/>
                  </a:lnTo>
                  <a:lnTo>
                    <a:pt x="345" y="340"/>
                  </a:lnTo>
                  <a:lnTo>
                    <a:pt x="363" y="364"/>
                  </a:lnTo>
                  <a:lnTo>
                    <a:pt x="371" y="401"/>
                  </a:lnTo>
                  <a:lnTo>
                    <a:pt x="369" y="426"/>
                  </a:lnTo>
                  <a:lnTo>
                    <a:pt x="359" y="450"/>
                  </a:lnTo>
                  <a:lnTo>
                    <a:pt x="346" y="473"/>
                  </a:lnTo>
                  <a:lnTo>
                    <a:pt x="327" y="494"/>
                  </a:lnTo>
                  <a:lnTo>
                    <a:pt x="304" y="513"/>
                  </a:lnTo>
                  <a:lnTo>
                    <a:pt x="278" y="527"/>
                  </a:lnTo>
                  <a:lnTo>
                    <a:pt x="248" y="536"/>
                  </a:lnTo>
                  <a:lnTo>
                    <a:pt x="216" y="539"/>
                  </a:lnTo>
                  <a:lnTo>
                    <a:pt x="189" y="538"/>
                  </a:lnTo>
                  <a:lnTo>
                    <a:pt x="163" y="535"/>
                  </a:lnTo>
                  <a:lnTo>
                    <a:pt x="137" y="527"/>
                  </a:lnTo>
                  <a:lnTo>
                    <a:pt x="114" y="516"/>
                  </a:lnTo>
                  <a:lnTo>
                    <a:pt x="94" y="502"/>
                  </a:lnTo>
                  <a:lnTo>
                    <a:pt x="78" y="483"/>
                  </a:lnTo>
                  <a:lnTo>
                    <a:pt x="68" y="458"/>
                  </a:lnTo>
                  <a:lnTo>
                    <a:pt x="64" y="428"/>
                  </a:lnTo>
                  <a:lnTo>
                    <a:pt x="65" y="411"/>
                  </a:lnTo>
                  <a:lnTo>
                    <a:pt x="69" y="389"/>
                  </a:lnTo>
                  <a:lnTo>
                    <a:pt x="69" y="384"/>
                  </a:lnTo>
                  <a:lnTo>
                    <a:pt x="64" y="375"/>
                  </a:lnTo>
                  <a:lnTo>
                    <a:pt x="57" y="374"/>
                  </a:lnTo>
                  <a:lnTo>
                    <a:pt x="46" y="376"/>
                  </a:lnTo>
                  <a:lnTo>
                    <a:pt x="42" y="390"/>
                  </a:lnTo>
                  <a:lnTo>
                    <a:pt x="2" y="547"/>
                  </a:lnTo>
                  <a:lnTo>
                    <a:pt x="0" y="558"/>
                  </a:lnTo>
                  <a:lnTo>
                    <a:pt x="2" y="565"/>
                  </a:lnTo>
                  <a:lnTo>
                    <a:pt x="11" y="568"/>
                  </a:lnTo>
                  <a:lnTo>
                    <a:pt x="16" y="566"/>
                  </a:lnTo>
                  <a:lnTo>
                    <a:pt x="27" y="557"/>
                  </a:lnTo>
                  <a:lnTo>
                    <a:pt x="45" y="535"/>
                  </a:lnTo>
                  <a:lnTo>
                    <a:pt x="64" y="513"/>
                  </a:lnTo>
                  <a:lnTo>
                    <a:pt x="98" y="541"/>
                  </a:lnTo>
                  <a:lnTo>
                    <a:pt x="137" y="558"/>
                  </a:lnTo>
                  <a:lnTo>
                    <a:pt x="176" y="566"/>
                  </a:lnTo>
                  <a:lnTo>
                    <a:pt x="213" y="568"/>
                  </a:lnTo>
                  <a:lnTo>
                    <a:pt x="296" y="551"/>
                  </a:lnTo>
                  <a:lnTo>
                    <a:pt x="364" y="505"/>
                  </a:lnTo>
                  <a:lnTo>
                    <a:pt x="410" y="443"/>
                  </a:lnTo>
                  <a:lnTo>
                    <a:pt x="427" y="373"/>
                  </a:lnTo>
                  <a:lnTo>
                    <a:pt x="418" y="325"/>
                  </a:lnTo>
                  <a:lnTo>
                    <a:pt x="396" y="289"/>
                  </a:lnTo>
                  <a:lnTo>
                    <a:pt x="386" y="280"/>
                  </a:lnTo>
                  <a:lnTo>
                    <a:pt x="377" y="271"/>
                  </a:lnTo>
                  <a:lnTo>
                    <a:pt x="366" y="265"/>
                  </a:lnTo>
                  <a:lnTo>
                    <a:pt x="353" y="260"/>
                  </a:lnTo>
                  <a:lnTo>
                    <a:pt x="337" y="254"/>
                  </a:lnTo>
                  <a:lnTo>
                    <a:pt x="316" y="248"/>
                  </a:lnTo>
                  <a:lnTo>
                    <a:pt x="289" y="242"/>
                  </a:lnTo>
                  <a:lnTo>
                    <a:pt x="255" y="234"/>
                  </a:lnTo>
                  <a:lnTo>
                    <a:pt x="227" y="227"/>
                  </a:lnTo>
                  <a:lnTo>
                    <a:pt x="206" y="222"/>
                  </a:lnTo>
                  <a:lnTo>
                    <a:pt x="190" y="214"/>
                  </a:lnTo>
                  <a:lnTo>
                    <a:pt x="172" y="200"/>
                  </a:lnTo>
                  <a:lnTo>
                    <a:pt x="159" y="179"/>
                  </a:lnTo>
                  <a:lnTo>
                    <a:pt x="154" y="150"/>
                  </a:lnTo>
                  <a:lnTo>
                    <a:pt x="157" y="127"/>
                  </a:lnTo>
                  <a:lnTo>
                    <a:pt x="166" y="104"/>
                  </a:lnTo>
                  <a:lnTo>
                    <a:pt x="180" y="83"/>
                  </a:lnTo>
                  <a:lnTo>
                    <a:pt x="199" y="64"/>
                  </a:lnTo>
                  <a:lnTo>
                    <a:pt x="221" y="48"/>
                  </a:lnTo>
                  <a:lnTo>
                    <a:pt x="247" y="35"/>
                  </a:lnTo>
                  <a:lnTo>
                    <a:pt x="275" y="28"/>
                  </a:lnTo>
                  <a:lnTo>
                    <a:pt x="305" y="24"/>
                  </a:lnTo>
                  <a:lnTo>
                    <a:pt x="360" y="33"/>
                  </a:lnTo>
                  <a:lnTo>
                    <a:pt x="399" y="58"/>
                  </a:lnTo>
                  <a:lnTo>
                    <a:pt x="423" y="96"/>
                  </a:lnTo>
                  <a:lnTo>
                    <a:pt x="430" y="147"/>
                  </a:lnTo>
                  <a:lnTo>
                    <a:pt x="428" y="166"/>
                  </a:lnTo>
                  <a:lnTo>
                    <a:pt x="427" y="183"/>
                  </a:lnTo>
                  <a:lnTo>
                    <a:pt x="432" y="193"/>
                  </a:lnTo>
                  <a:lnTo>
                    <a:pt x="440" y="194"/>
                  </a:lnTo>
                  <a:lnTo>
                    <a:pt x="451" y="190"/>
                  </a:lnTo>
                  <a:lnTo>
                    <a:pt x="456" y="176"/>
                  </a:lnTo>
                  <a:lnTo>
                    <a:pt x="496" y="1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23" name="Group 49"/>
          <p:cNvGrpSpPr>
            <a:grpSpLocks noChangeAspect="1"/>
          </p:cNvGrpSpPr>
          <p:nvPr>
            <p:custDataLst>
              <p:tags r:id="rId8"/>
            </p:custDataLst>
          </p:nvPr>
        </p:nvGrpSpPr>
        <p:grpSpPr bwMode="auto">
          <a:xfrm>
            <a:off x="5720209" y="1747975"/>
            <a:ext cx="361475" cy="133703"/>
            <a:chOff x="-2" y="4"/>
            <a:chExt cx="2420" cy="936"/>
          </a:xfrm>
        </p:grpSpPr>
        <p:sp>
          <p:nvSpPr>
            <p:cNvPr id="20579" name="Freeform 50"/>
            <p:cNvSpPr>
              <a:spLocks noChangeAspect="1" noEditPoints="1"/>
            </p:cNvSpPr>
            <p:nvPr/>
          </p:nvSpPr>
          <p:spPr bwMode="auto">
            <a:xfrm>
              <a:off x="-2" y="4"/>
              <a:ext cx="799" cy="767"/>
            </a:xfrm>
            <a:custGeom>
              <a:avLst/>
              <a:gdLst>
                <a:gd name="T0" fmla="*/ 129 w 799"/>
                <a:gd name="T1" fmla="*/ 695 h 767"/>
                <a:gd name="T2" fmla="*/ 119 w 799"/>
                <a:gd name="T3" fmla="*/ 715 h 767"/>
                <a:gd name="T4" fmla="*/ 99 w 799"/>
                <a:gd name="T5" fmla="*/ 727 h 767"/>
                <a:gd name="T6" fmla="*/ 60 w 799"/>
                <a:gd name="T7" fmla="*/ 732 h 767"/>
                <a:gd name="T8" fmla="*/ 18 w 799"/>
                <a:gd name="T9" fmla="*/ 733 h 767"/>
                <a:gd name="T10" fmla="*/ 3 w 799"/>
                <a:gd name="T11" fmla="*/ 742 h 767"/>
                <a:gd name="T12" fmla="*/ 8 w 799"/>
                <a:gd name="T13" fmla="*/ 765 h 767"/>
                <a:gd name="T14" fmla="*/ 430 w 799"/>
                <a:gd name="T15" fmla="*/ 767 h 767"/>
                <a:gd name="T16" fmla="*/ 553 w 799"/>
                <a:gd name="T17" fmla="*/ 744 h 767"/>
                <a:gd name="T18" fmla="*/ 650 w 799"/>
                <a:gd name="T19" fmla="*/ 687 h 767"/>
                <a:gd name="T20" fmla="*/ 715 w 799"/>
                <a:gd name="T21" fmla="*/ 609 h 767"/>
                <a:gd name="T22" fmla="*/ 739 w 799"/>
                <a:gd name="T23" fmla="*/ 525 h 767"/>
                <a:gd name="T24" fmla="*/ 693 w 799"/>
                <a:gd name="T25" fmla="*/ 419 h 767"/>
                <a:gd name="T26" fmla="*/ 565 w 799"/>
                <a:gd name="T27" fmla="*/ 366 h 767"/>
                <a:gd name="T28" fmla="*/ 726 w 799"/>
                <a:gd name="T29" fmla="*/ 293 h 767"/>
                <a:gd name="T30" fmla="*/ 799 w 799"/>
                <a:gd name="T31" fmla="*/ 155 h 767"/>
                <a:gd name="T32" fmla="*/ 745 w 799"/>
                <a:gd name="T33" fmla="*/ 46 h 767"/>
                <a:gd name="T34" fmla="*/ 591 w 799"/>
                <a:gd name="T35" fmla="*/ 0 h 767"/>
                <a:gd name="T36" fmla="*/ 201 w 799"/>
                <a:gd name="T37" fmla="*/ 0 h 767"/>
                <a:gd name="T38" fmla="*/ 185 w 799"/>
                <a:gd name="T39" fmla="*/ 9 h 767"/>
                <a:gd name="T40" fmla="*/ 190 w 799"/>
                <a:gd name="T41" fmla="*/ 33 h 767"/>
                <a:gd name="T42" fmla="*/ 229 w 799"/>
                <a:gd name="T43" fmla="*/ 35 h 767"/>
                <a:gd name="T44" fmla="*/ 279 w 799"/>
                <a:gd name="T45" fmla="*/ 41 h 767"/>
                <a:gd name="T46" fmla="*/ 286 w 799"/>
                <a:gd name="T47" fmla="*/ 62 h 767"/>
                <a:gd name="T48" fmla="*/ 133 w 799"/>
                <a:gd name="T49" fmla="*/ 679 h 767"/>
                <a:gd name="T50" fmla="*/ 371 w 799"/>
                <a:gd name="T51" fmla="*/ 78 h 767"/>
                <a:gd name="T52" fmla="*/ 387 w 799"/>
                <a:gd name="T53" fmla="*/ 41 h 767"/>
                <a:gd name="T54" fmla="*/ 431 w 799"/>
                <a:gd name="T55" fmla="*/ 35 h 767"/>
                <a:gd name="T56" fmla="*/ 609 w 799"/>
                <a:gd name="T57" fmla="*/ 38 h 767"/>
                <a:gd name="T58" fmla="*/ 657 w 799"/>
                <a:gd name="T59" fmla="*/ 58 h 767"/>
                <a:gd name="T60" fmla="*/ 685 w 799"/>
                <a:gd name="T61" fmla="*/ 92 h 767"/>
                <a:gd name="T62" fmla="*/ 696 w 799"/>
                <a:gd name="T63" fmla="*/ 131 h 767"/>
                <a:gd name="T64" fmla="*/ 680 w 799"/>
                <a:gd name="T65" fmla="*/ 224 h 767"/>
                <a:gd name="T66" fmla="*/ 558 w 799"/>
                <a:gd name="T67" fmla="*/ 338 h 767"/>
                <a:gd name="T68" fmla="*/ 302 w 799"/>
                <a:gd name="T69" fmla="*/ 356 h 767"/>
                <a:gd name="T70" fmla="*/ 235 w 799"/>
                <a:gd name="T71" fmla="*/ 732 h 767"/>
                <a:gd name="T72" fmla="*/ 215 w 799"/>
                <a:gd name="T73" fmla="*/ 728 h 767"/>
                <a:gd name="T74" fmla="*/ 213 w 799"/>
                <a:gd name="T75" fmla="*/ 713 h 767"/>
                <a:gd name="T76" fmla="*/ 295 w 799"/>
                <a:gd name="T77" fmla="*/ 381 h 767"/>
                <a:gd name="T78" fmla="*/ 542 w 799"/>
                <a:gd name="T79" fmla="*/ 384 h 767"/>
                <a:gd name="T80" fmla="*/ 594 w 799"/>
                <a:gd name="T81" fmla="*/ 410 h 767"/>
                <a:gd name="T82" fmla="*/ 622 w 799"/>
                <a:gd name="T83" fmla="*/ 449 h 767"/>
                <a:gd name="T84" fmla="*/ 634 w 799"/>
                <a:gd name="T85" fmla="*/ 492 h 767"/>
                <a:gd name="T86" fmla="*/ 617 w 799"/>
                <a:gd name="T87" fmla="*/ 593 h 767"/>
                <a:gd name="T88" fmla="*/ 495 w 799"/>
                <a:gd name="T89" fmla="*/ 714 h 767"/>
                <a:gd name="T90" fmla="*/ 251 w 799"/>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7">
                  <a:moveTo>
                    <a:pt x="133" y="679"/>
                  </a:moveTo>
                  <a:lnTo>
                    <a:pt x="129" y="695"/>
                  </a:lnTo>
                  <a:lnTo>
                    <a:pt x="125" y="706"/>
                  </a:lnTo>
                  <a:lnTo>
                    <a:pt x="119" y="715"/>
                  </a:lnTo>
                  <a:lnTo>
                    <a:pt x="111" y="722"/>
                  </a:lnTo>
                  <a:lnTo>
                    <a:pt x="99" y="727"/>
                  </a:lnTo>
                  <a:lnTo>
                    <a:pt x="82" y="731"/>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5" y="719"/>
                  </a:lnTo>
                  <a:lnTo>
                    <a:pt x="650" y="687"/>
                  </a:lnTo>
                  <a:lnTo>
                    <a:pt x="688" y="650"/>
                  </a:lnTo>
                  <a:lnTo>
                    <a:pt x="715" y="609"/>
                  </a:lnTo>
                  <a:lnTo>
                    <a:pt x="733" y="567"/>
                  </a:lnTo>
                  <a:lnTo>
                    <a:pt x="739" y="525"/>
                  </a:lnTo>
                  <a:lnTo>
                    <a:pt x="727" y="467"/>
                  </a:lnTo>
                  <a:lnTo>
                    <a:pt x="693" y="419"/>
                  </a:lnTo>
                  <a:lnTo>
                    <a:pt x="638" y="384"/>
                  </a:lnTo>
                  <a:lnTo>
                    <a:pt x="565" y="366"/>
                  </a:lnTo>
                  <a:lnTo>
                    <a:pt x="651" y="339"/>
                  </a:lnTo>
                  <a:lnTo>
                    <a:pt x="726" y="293"/>
                  </a:lnTo>
                  <a:lnTo>
                    <a:pt x="779" y="230"/>
                  </a:lnTo>
                  <a:lnTo>
                    <a:pt x="799" y="155"/>
                  </a:lnTo>
                  <a:lnTo>
                    <a:pt x="786" y="96"/>
                  </a:lnTo>
                  <a:lnTo>
                    <a:pt x="745" y="46"/>
                  </a:lnTo>
                  <a:lnTo>
                    <a:pt x="680" y="13"/>
                  </a:lnTo>
                  <a:lnTo>
                    <a:pt x="591" y="0"/>
                  </a:lnTo>
                  <a:lnTo>
                    <a:pt x="215" y="0"/>
                  </a:lnTo>
                  <a:lnTo>
                    <a:pt x="201" y="0"/>
                  </a:lnTo>
                  <a:lnTo>
                    <a:pt x="191" y="3"/>
                  </a:lnTo>
                  <a:lnTo>
                    <a:pt x="185" y="9"/>
                  </a:lnTo>
                  <a:lnTo>
                    <a:pt x="183" y="22"/>
                  </a:lnTo>
                  <a:lnTo>
                    <a:pt x="190" y="33"/>
                  </a:lnTo>
                  <a:lnTo>
                    <a:pt x="214" y="35"/>
                  </a:lnTo>
                  <a:lnTo>
                    <a:pt x="229"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5" y="35"/>
                  </a:lnTo>
                  <a:lnTo>
                    <a:pt x="609" y="38"/>
                  </a:lnTo>
                  <a:lnTo>
                    <a:pt x="636" y="46"/>
                  </a:lnTo>
                  <a:lnTo>
                    <a:pt x="657" y="58"/>
                  </a:lnTo>
                  <a:lnTo>
                    <a:pt x="673" y="74"/>
                  </a:lnTo>
                  <a:lnTo>
                    <a:pt x="685" y="92"/>
                  </a:lnTo>
                  <a:lnTo>
                    <a:pt x="692" y="111"/>
                  </a:lnTo>
                  <a:lnTo>
                    <a:pt x="696" y="131"/>
                  </a:lnTo>
                  <a:lnTo>
                    <a:pt x="697" y="150"/>
                  </a:lnTo>
                  <a:lnTo>
                    <a:pt x="680" y="224"/>
                  </a:lnTo>
                  <a:lnTo>
                    <a:pt x="632" y="290"/>
                  </a:lnTo>
                  <a:lnTo>
                    <a:pt x="558"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2" y="384"/>
                  </a:lnTo>
                  <a:lnTo>
                    <a:pt x="572" y="395"/>
                  </a:lnTo>
                  <a:lnTo>
                    <a:pt x="594" y="410"/>
                  </a:lnTo>
                  <a:lnTo>
                    <a:pt x="611" y="429"/>
                  </a:lnTo>
                  <a:lnTo>
                    <a:pt x="622" y="449"/>
                  </a:lnTo>
                  <a:lnTo>
                    <a:pt x="629" y="472"/>
                  </a:lnTo>
                  <a:lnTo>
                    <a:pt x="634" y="492"/>
                  </a:lnTo>
                  <a:lnTo>
                    <a:pt x="635" y="512"/>
                  </a:lnTo>
                  <a:lnTo>
                    <a:pt x="617" y="593"/>
                  </a:lnTo>
                  <a:lnTo>
                    <a:pt x="568" y="664"/>
                  </a:lnTo>
                  <a:lnTo>
                    <a:pt x="495"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0" name="Freeform 51"/>
            <p:cNvSpPr>
              <a:spLocks noChangeAspect="1"/>
            </p:cNvSpPr>
            <p:nvPr/>
          </p:nvSpPr>
          <p:spPr bwMode="auto">
            <a:xfrm>
              <a:off x="899" y="7"/>
              <a:ext cx="794" cy="764"/>
            </a:xfrm>
            <a:custGeom>
              <a:avLst/>
              <a:gdLst>
                <a:gd name="T0" fmla="*/ 405 w 794"/>
                <a:gd name="T1" fmla="*/ 399 h 764"/>
                <a:gd name="T2" fmla="*/ 483 w 794"/>
                <a:gd name="T3" fmla="*/ 412 h 764"/>
                <a:gd name="T4" fmla="*/ 498 w 794"/>
                <a:gd name="T5" fmla="*/ 450 h 764"/>
                <a:gd name="T6" fmla="*/ 490 w 794"/>
                <a:gd name="T7" fmla="*/ 505 h 764"/>
                <a:gd name="T8" fmla="*/ 491 w 794"/>
                <a:gd name="T9" fmla="*/ 527 h 764"/>
                <a:gd name="T10" fmla="*/ 510 w 794"/>
                <a:gd name="T11" fmla="*/ 526 h 764"/>
                <a:gd name="T12" fmla="*/ 578 w 794"/>
                <a:gd name="T13" fmla="*/ 263 h 764"/>
                <a:gd name="T14" fmla="*/ 582 w 794"/>
                <a:gd name="T15" fmla="*/ 245 h 764"/>
                <a:gd name="T16" fmla="*/ 568 w 794"/>
                <a:gd name="T17" fmla="*/ 233 h 764"/>
                <a:gd name="T18" fmla="*/ 551 w 794"/>
                <a:gd name="T19" fmla="*/ 256 h 764"/>
                <a:gd name="T20" fmla="*/ 532 w 794"/>
                <a:gd name="T21" fmla="*/ 310 h 764"/>
                <a:gd name="T22" fmla="*/ 506 w 794"/>
                <a:gd name="T23" fmla="*/ 343 h 764"/>
                <a:gd name="T24" fmla="*/ 467 w 794"/>
                <a:gd name="T25" fmla="*/ 359 h 764"/>
                <a:gd name="T26" fmla="*/ 407 w 794"/>
                <a:gd name="T27" fmla="*/ 364 h 764"/>
                <a:gd name="T28" fmla="*/ 377 w 794"/>
                <a:gd name="T29" fmla="*/ 79 h 764"/>
                <a:gd name="T30" fmla="*/ 392 w 794"/>
                <a:gd name="T31" fmla="*/ 42 h 764"/>
                <a:gd name="T32" fmla="*/ 437 w 794"/>
                <a:gd name="T33" fmla="*/ 35 h 764"/>
                <a:gd name="T34" fmla="*/ 631 w 794"/>
                <a:gd name="T35" fmla="*/ 37 h 764"/>
                <a:gd name="T36" fmla="*/ 697 w 794"/>
                <a:gd name="T37" fmla="*/ 52 h 764"/>
                <a:gd name="T38" fmla="*/ 733 w 794"/>
                <a:gd name="T39" fmla="*/ 82 h 764"/>
                <a:gd name="T40" fmla="*/ 747 w 794"/>
                <a:gd name="T41" fmla="*/ 128 h 764"/>
                <a:gd name="T42" fmla="*/ 748 w 794"/>
                <a:gd name="T43" fmla="*/ 175 h 764"/>
                <a:gd name="T44" fmla="*/ 747 w 794"/>
                <a:gd name="T45" fmla="*/ 201 h 764"/>
                <a:gd name="T46" fmla="*/ 743 w 794"/>
                <a:gd name="T47" fmla="*/ 234 h 764"/>
                <a:gd name="T48" fmla="*/ 745 w 794"/>
                <a:gd name="T49" fmla="*/ 248 h 764"/>
                <a:gd name="T50" fmla="*/ 768 w 794"/>
                <a:gd name="T51" fmla="*/ 247 h 764"/>
                <a:gd name="T52" fmla="*/ 794 w 794"/>
                <a:gd name="T53" fmla="*/ 31 h 764"/>
                <a:gd name="T54" fmla="*/ 791 w 794"/>
                <a:gd name="T55" fmla="*/ 4 h 764"/>
                <a:gd name="T56" fmla="*/ 764 w 794"/>
                <a:gd name="T57" fmla="*/ 0 h 764"/>
                <a:gd name="T58" fmla="*/ 201 w 794"/>
                <a:gd name="T59" fmla="*/ 0 h 764"/>
                <a:gd name="T60" fmla="*/ 184 w 794"/>
                <a:gd name="T61" fmla="*/ 10 h 764"/>
                <a:gd name="T62" fmla="*/ 190 w 794"/>
                <a:gd name="T63" fmla="*/ 34 h 764"/>
                <a:gd name="T64" fmla="*/ 242 w 794"/>
                <a:gd name="T65" fmla="*/ 35 h 764"/>
                <a:gd name="T66" fmla="*/ 281 w 794"/>
                <a:gd name="T67" fmla="*/ 43 h 764"/>
                <a:gd name="T68" fmla="*/ 286 w 794"/>
                <a:gd name="T69" fmla="*/ 63 h 764"/>
                <a:gd name="T70" fmla="*/ 133 w 794"/>
                <a:gd name="T71" fmla="*/ 676 h 764"/>
                <a:gd name="T72" fmla="*/ 125 w 794"/>
                <a:gd name="T73" fmla="*/ 703 h 764"/>
                <a:gd name="T74" fmla="*/ 111 w 794"/>
                <a:gd name="T75" fmla="*/ 719 h 764"/>
                <a:gd name="T76" fmla="*/ 83 w 794"/>
                <a:gd name="T77" fmla="*/ 728 h 764"/>
                <a:gd name="T78" fmla="*/ 31 w 794"/>
                <a:gd name="T79" fmla="*/ 730 h 764"/>
                <a:gd name="T80" fmla="*/ 9 w 794"/>
                <a:gd name="T81" fmla="*/ 732 h 764"/>
                <a:gd name="T82" fmla="*/ 0 w 794"/>
                <a:gd name="T83" fmla="*/ 751 h 764"/>
                <a:gd name="T84" fmla="*/ 17 w 794"/>
                <a:gd name="T85" fmla="*/ 764 h 764"/>
                <a:gd name="T86" fmla="*/ 91 w 794"/>
                <a:gd name="T87" fmla="*/ 762 h 764"/>
                <a:gd name="T88" fmla="*/ 164 w 794"/>
                <a:gd name="T89" fmla="*/ 761 h 764"/>
                <a:gd name="T90" fmla="*/ 248 w 794"/>
                <a:gd name="T91" fmla="*/ 762 h 764"/>
                <a:gd name="T92" fmla="*/ 331 w 794"/>
                <a:gd name="T93" fmla="*/ 764 h 764"/>
                <a:gd name="T94" fmla="*/ 347 w 794"/>
                <a:gd name="T95" fmla="*/ 761 h 764"/>
                <a:gd name="T96" fmla="*/ 354 w 794"/>
                <a:gd name="T97" fmla="*/ 743 h 764"/>
                <a:gd name="T98" fmla="*/ 348 w 794"/>
                <a:gd name="T99" fmla="*/ 730 h 764"/>
                <a:gd name="T100" fmla="*/ 316 w 794"/>
                <a:gd name="T101" fmla="*/ 730 h 764"/>
                <a:gd name="T102" fmla="*/ 258 w 794"/>
                <a:gd name="T103" fmla="*/ 727 h 764"/>
                <a:gd name="T104" fmla="*/ 229 w 794"/>
                <a:gd name="T105" fmla="*/ 720 h 764"/>
                <a:gd name="T106" fmla="*/ 223 w 794"/>
                <a:gd name="T107" fmla="*/ 704 h 764"/>
                <a:gd name="T108" fmla="*/ 227 w 794"/>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4">
                  <a:moveTo>
                    <a:pt x="296" y="399"/>
                  </a:moveTo>
                  <a:lnTo>
                    <a:pt x="405" y="399"/>
                  </a:lnTo>
                  <a:lnTo>
                    <a:pt x="455" y="402"/>
                  </a:lnTo>
                  <a:lnTo>
                    <a:pt x="483" y="412"/>
                  </a:lnTo>
                  <a:lnTo>
                    <a:pt x="495" y="428"/>
                  </a:lnTo>
                  <a:lnTo>
                    <a:pt x="498" y="450"/>
                  </a:lnTo>
                  <a:lnTo>
                    <a:pt x="496" y="467"/>
                  </a:lnTo>
                  <a:lnTo>
                    <a:pt x="490" y="505"/>
                  </a:lnTo>
                  <a:lnTo>
                    <a:pt x="486" y="517"/>
                  </a:lnTo>
                  <a:lnTo>
                    <a:pt x="491" y="527"/>
                  </a:lnTo>
                  <a:lnTo>
                    <a:pt x="500" y="530"/>
                  </a:lnTo>
                  <a:lnTo>
                    <a:pt x="510" y="526"/>
                  </a:lnTo>
                  <a:lnTo>
                    <a:pt x="517" y="507"/>
                  </a:lnTo>
                  <a:lnTo>
                    <a:pt x="578" y="263"/>
                  </a:lnTo>
                  <a:lnTo>
                    <a:pt x="581" y="251"/>
                  </a:lnTo>
                  <a:lnTo>
                    <a:pt x="582" y="245"/>
                  </a:lnTo>
                  <a:lnTo>
                    <a:pt x="579" y="238"/>
                  </a:lnTo>
                  <a:lnTo>
                    <a:pt x="568" y="233"/>
                  </a:lnTo>
                  <a:lnTo>
                    <a:pt x="557" y="238"/>
                  </a:lnTo>
                  <a:lnTo>
                    <a:pt x="551" y="256"/>
                  </a:lnTo>
                  <a:lnTo>
                    <a:pt x="542" y="286"/>
                  </a:lnTo>
                  <a:lnTo>
                    <a:pt x="532" y="310"/>
                  </a:lnTo>
                  <a:lnTo>
                    <a:pt x="521" y="329"/>
                  </a:lnTo>
                  <a:lnTo>
                    <a:pt x="506" y="343"/>
                  </a:lnTo>
                  <a:lnTo>
                    <a:pt x="488" y="353"/>
                  </a:lnTo>
                  <a:lnTo>
                    <a:pt x="467" y="359"/>
                  </a:lnTo>
                  <a:lnTo>
                    <a:pt x="439" y="363"/>
                  </a:lnTo>
                  <a:lnTo>
                    <a:pt x="407" y="364"/>
                  </a:lnTo>
                  <a:lnTo>
                    <a:pt x="306" y="364"/>
                  </a:lnTo>
                  <a:lnTo>
                    <a:pt x="377" y="79"/>
                  </a:lnTo>
                  <a:lnTo>
                    <a:pt x="384"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1" y="225"/>
                  </a:lnTo>
                  <a:lnTo>
                    <a:pt x="794" y="31"/>
                  </a:lnTo>
                  <a:lnTo>
                    <a:pt x="794" y="13"/>
                  </a:lnTo>
                  <a:lnTo>
                    <a:pt x="791" y="4"/>
                  </a:lnTo>
                  <a:lnTo>
                    <a:pt x="780" y="1"/>
                  </a:lnTo>
                  <a:lnTo>
                    <a:pt x="764" y="0"/>
                  </a:lnTo>
                  <a:lnTo>
                    <a:pt x="216" y="0"/>
                  </a:lnTo>
                  <a:lnTo>
                    <a:pt x="201" y="0"/>
                  </a:lnTo>
                  <a:lnTo>
                    <a:pt x="191" y="3"/>
                  </a:lnTo>
                  <a:lnTo>
                    <a:pt x="184" y="10"/>
                  </a:lnTo>
                  <a:lnTo>
                    <a:pt x="183" y="23"/>
                  </a:lnTo>
                  <a:lnTo>
                    <a:pt x="190" y="34"/>
                  </a:lnTo>
                  <a:lnTo>
                    <a:pt x="214" y="35"/>
                  </a:lnTo>
                  <a:lnTo>
                    <a:pt x="242" y="35"/>
                  </a:lnTo>
                  <a:lnTo>
                    <a:pt x="265" y="38"/>
                  </a:lnTo>
                  <a:lnTo>
                    <a:pt x="281" y="43"/>
                  </a:lnTo>
                  <a:lnTo>
                    <a:pt x="286" y="55"/>
                  </a:lnTo>
                  <a:lnTo>
                    <a:pt x="286" y="63"/>
                  </a:lnTo>
                  <a:lnTo>
                    <a:pt x="280" y="82"/>
                  </a:lnTo>
                  <a:lnTo>
                    <a:pt x="133" y="676"/>
                  </a:lnTo>
                  <a:lnTo>
                    <a:pt x="129" y="692"/>
                  </a:lnTo>
                  <a:lnTo>
                    <a:pt x="125" y="703"/>
                  </a:lnTo>
                  <a:lnTo>
                    <a:pt x="119" y="712"/>
                  </a:lnTo>
                  <a:lnTo>
                    <a:pt x="111" y="719"/>
                  </a:lnTo>
                  <a:lnTo>
                    <a:pt x="99" y="724"/>
                  </a:lnTo>
                  <a:lnTo>
                    <a:pt x="83" y="728"/>
                  </a:lnTo>
                  <a:lnTo>
                    <a:pt x="61" y="729"/>
                  </a:lnTo>
                  <a:lnTo>
                    <a:pt x="31" y="730"/>
                  </a:lnTo>
                  <a:lnTo>
                    <a:pt x="18" y="730"/>
                  </a:lnTo>
                  <a:lnTo>
                    <a:pt x="9" y="732"/>
                  </a:lnTo>
                  <a:lnTo>
                    <a:pt x="2" y="738"/>
                  </a:lnTo>
                  <a:lnTo>
                    <a:pt x="0" y="751"/>
                  </a:lnTo>
                  <a:lnTo>
                    <a:pt x="7" y="762"/>
                  </a:lnTo>
                  <a:lnTo>
                    <a:pt x="17" y="764"/>
                  </a:lnTo>
                  <a:lnTo>
                    <a:pt x="49" y="764"/>
                  </a:lnTo>
                  <a:lnTo>
                    <a:pt x="91" y="762"/>
                  </a:lnTo>
                  <a:lnTo>
                    <a:pt x="132" y="761"/>
                  </a:lnTo>
                  <a:lnTo>
                    <a:pt x="164" y="761"/>
                  </a:lnTo>
                  <a:lnTo>
                    <a:pt x="201" y="761"/>
                  </a:lnTo>
                  <a:lnTo>
                    <a:pt x="248" y="762"/>
                  </a:lnTo>
                  <a:lnTo>
                    <a:pt x="294" y="764"/>
                  </a:lnTo>
                  <a:lnTo>
                    <a:pt x="331" y="764"/>
                  </a:lnTo>
                  <a:lnTo>
                    <a:pt x="339" y="764"/>
                  </a:lnTo>
                  <a:lnTo>
                    <a:pt x="347" y="761"/>
                  </a:lnTo>
                  <a:lnTo>
                    <a:pt x="352" y="755"/>
                  </a:lnTo>
                  <a:lnTo>
                    <a:pt x="354" y="743"/>
                  </a:lnTo>
                  <a:lnTo>
                    <a:pt x="351" y="733"/>
                  </a:lnTo>
                  <a:lnTo>
                    <a:pt x="348" y="730"/>
                  </a:lnTo>
                  <a:lnTo>
                    <a:pt x="340" y="730"/>
                  </a:lnTo>
                  <a:lnTo>
                    <a:pt x="316" y="730"/>
                  </a:lnTo>
                  <a:lnTo>
                    <a:pt x="288" y="729"/>
                  </a:lnTo>
                  <a:lnTo>
                    <a:pt x="258" y="727"/>
                  </a:lnTo>
                  <a:lnTo>
                    <a:pt x="239" y="724"/>
                  </a:lnTo>
                  <a:lnTo>
                    <a:pt x="229" y="720"/>
                  </a:lnTo>
                  <a:lnTo>
                    <a:pt x="224" y="714"/>
                  </a:lnTo>
                  <a:lnTo>
                    <a:pt x="223"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1" name="Freeform 52"/>
            <p:cNvSpPr>
              <a:spLocks noChangeAspect="1"/>
            </p:cNvSpPr>
            <p:nvPr/>
          </p:nvSpPr>
          <p:spPr bwMode="auto">
            <a:xfrm>
              <a:off x="1662" y="417"/>
              <a:ext cx="285" cy="523"/>
            </a:xfrm>
            <a:custGeom>
              <a:avLst/>
              <a:gdLst>
                <a:gd name="T0" fmla="*/ 176 w 285"/>
                <a:gd name="T1" fmla="*/ 23 h 523"/>
                <a:gd name="T2" fmla="*/ 176 w 285"/>
                <a:gd name="T3" fmla="*/ 10 h 523"/>
                <a:gd name="T4" fmla="*/ 173 w 285"/>
                <a:gd name="T5" fmla="*/ 3 h 523"/>
                <a:gd name="T6" fmla="*/ 166 w 285"/>
                <a:gd name="T7" fmla="*/ 1 h 523"/>
                <a:gd name="T8" fmla="*/ 153 w 285"/>
                <a:gd name="T9" fmla="*/ 0 h 523"/>
                <a:gd name="T10" fmla="*/ 113 w 285"/>
                <a:gd name="T11" fmla="*/ 29 h 523"/>
                <a:gd name="T12" fmla="*/ 70 w 285"/>
                <a:gd name="T13" fmla="*/ 44 h 523"/>
                <a:gd name="T14" fmla="*/ 30 w 285"/>
                <a:gd name="T15" fmla="*/ 50 h 523"/>
                <a:gd name="T16" fmla="*/ 0 w 285"/>
                <a:gd name="T17" fmla="*/ 50 h 523"/>
                <a:gd name="T18" fmla="*/ 0 w 285"/>
                <a:gd name="T19" fmla="*/ 79 h 523"/>
                <a:gd name="T20" fmla="*/ 19 w 285"/>
                <a:gd name="T21" fmla="*/ 79 h 523"/>
                <a:gd name="T22" fmla="*/ 47 w 285"/>
                <a:gd name="T23" fmla="*/ 76 h 523"/>
                <a:gd name="T24" fmla="*/ 80 w 285"/>
                <a:gd name="T25" fmla="*/ 70 h 523"/>
                <a:gd name="T26" fmla="*/ 113 w 285"/>
                <a:gd name="T27" fmla="*/ 57 h 523"/>
                <a:gd name="T28" fmla="*/ 113 w 285"/>
                <a:gd name="T29" fmla="*/ 458 h 523"/>
                <a:gd name="T30" fmla="*/ 112 w 285"/>
                <a:gd name="T31" fmla="*/ 475 h 523"/>
                <a:gd name="T32" fmla="*/ 104 w 285"/>
                <a:gd name="T33" fmla="*/ 486 h 523"/>
                <a:gd name="T34" fmla="*/ 80 w 285"/>
                <a:gd name="T35" fmla="*/ 492 h 523"/>
                <a:gd name="T36" fmla="*/ 35 w 285"/>
                <a:gd name="T37" fmla="*/ 494 h 523"/>
                <a:gd name="T38" fmla="*/ 5 w 285"/>
                <a:gd name="T39" fmla="*/ 494 h 523"/>
                <a:gd name="T40" fmla="*/ 5 w 285"/>
                <a:gd name="T41" fmla="*/ 523 h 523"/>
                <a:gd name="T42" fmla="*/ 29 w 285"/>
                <a:gd name="T43" fmla="*/ 522 h 523"/>
                <a:gd name="T44" fmla="*/ 69 w 285"/>
                <a:gd name="T45" fmla="*/ 521 h 523"/>
                <a:gd name="T46" fmla="*/ 113 w 285"/>
                <a:gd name="T47" fmla="*/ 520 h 523"/>
                <a:gd name="T48" fmla="*/ 144 w 285"/>
                <a:gd name="T49" fmla="*/ 520 h 523"/>
                <a:gd name="T50" fmla="*/ 174 w 285"/>
                <a:gd name="T51" fmla="*/ 520 h 523"/>
                <a:gd name="T52" fmla="*/ 218 w 285"/>
                <a:gd name="T53" fmla="*/ 521 h 523"/>
                <a:gd name="T54" fmla="*/ 259 w 285"/>
                <a:gd name="T55" fmla="*/ 522 h 523"/>
                <a:gd name="T56" fmla="*/ 285 w 285"/>
                <a:gd name="T57" fmla="*/ 523 h 523"/>
                <a:gd name="T58" fmla="*/ 285 w 285"/>
                <a:gd name="T59" fmla="*/ 494 h 523"/>
                <a:gd name="T60" fmla="*/ 255 w 285"/>
                <a:gd name="T61" fmla="*/ 494 h 523"/>
                <a:gd name="T62" fmla="*/ 210 w 285"/>
                <a:gd name="T63" fmla="*/ 492 h 523"/>
                <a:gd name="T64" fmla="*/ 187 w 285"/>
                <a:gd name="T65" fmla="*/ 486 h 523"/>
                <a:gd name="T66" fmla="*/ 178 w 285"/>
                <a:gd name="T67" fmla="*/ 475 h 523"/>
                <a:gd name="T68" fmla="*/ 176 w 285"/>
                <a:gd name="T69" fmla="*/ 458 h 523"/>
                <a:gd name="T70" fmla="*/ 176 w 285"/>
                <a:gd name="T71" fmla="*/ 23 h 5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23">
                  <a:moveTo>
                    <a:pt x="176" y="23"/>
                  </a:moveTo>
                  <a:lnTo>
                    <a:pt x="176" y="10"/>
                  </a:lnTo>
                  <a:lnTo>
                    <a:pt x="173" y="3"/>
                  </a:lnTo>
                  <a:lnTo>
                    <a:pt x="166" y="1"/>
                  </a:lnTo>
                  <a:lnTo>
                    <a:pt x="153" y="0"/>
                  </a:lnTo>
                  <a:lnTo>
                    <a:pt x="113" y="29"/>
                  </a:lnTo>
                  <a:lnTo>
                    <a:pt x="70" y="44"/>
                  </a:lnTo>
                  <a:lnTo>
                    <a:pt x="30" y="50"/>
                  </a:lnTo>
                  <a:lnTo>
                    <a:pt x="0" y="50"/>
                  </a:lnTo>
                  <a:lnTo>
                    <a:pt x="0" y="79"/>
                  </a:lnTo>
                  <a:lnTo>
                    <a:pt x="19" y="79"/>
                  </a:lnTo>
                  <a:lnTo>
                    <a:pt x="47" y="76"/>
                  </a:lnTo>
                  <a:lnTo>
                    <a:pt x="80" y="70"/>
                  </a:lnTo>
                  <a:lnTo>
                    <a:pt x="113" y="57"/>
                  </a:lnTo>
                  <a:lnTo>
                    <a:pt x="113" y="458"/>
                  </a:lnTo>
                  <a:lnTo>
                    <a:pt x="112" y="475"/>
                  </a:lnTo>
                  <a:lnTo>
                    <a:pt x="104" y="486"/>
                  </a:lnTo>
                  <a:lnTo>
                    <a:pt x="80" y="492"/>
                  </a:lnTo>
                  <a:lnTo>
                    <a:pt x="35" y="494"/>
                  </a:lnTo>
                  <a:lnTo>
                    <a:pt x="5" y="494"/>
                  </a:lnTo>
                  <a:lnTo>
                    <a:pt x="5" y="523"/>
                  </a:lnTo>
                  <a:lnTo>
                    <a:pt x="29" y="522"/>
                  </a:lnTo>
                  <a:lnTo>
                    <a:pt x="69" y="521"/>
                  </a:lnTo>
                  <a:lnTo>
                    <a:pt x="113" y="520"/>
                  </a:lnTo>
                  <a:lnTo>
                    <a:pt x="144" y="520"/>
                  </a:lnTo>
                  <a:lnTo>
                    <a:pt x="174" y="520"/>
                  </a:lnTo>
                  <a:lnTo>
                    <a:pt x="218" y="521"/>
                  </a:lnTo>
                  <a:lnTo>
                    <a:pt x="259" y="522"/>
                  </a:lnTo>
                  <a:lnTo>
                    <a:pt x="285" y="523"/>
                  </a:lnTo>
                  <a:lnTo>
                    <a:pt x="285" y="494"/>
                  </a:lnTo>
                  <a:lnTo>
                    <a:pt x="255" y="494"/>
                  </a:lnTo>
                  <a:lnTo>
                    <a:pt x="210" y="492"/>
                  </a:lnTo>
                  <a:lnTo>
                    <a:pt x="187" y="486"/>
                  </a:lnTo>
                  <a:lnTo>
                    <a:pt x="178" y="475"/>
                  </a:lnTo>
                  <a:lnTo>
                    <a:pt x="176" y="458"/>
                  </a:lnTo>
                  <a:lnTo>
                    <a:pt x="176" y="2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82" name="Freeform 53"/>
            <p:cNvSpPr>
              <a:spLocks noChangeAspect="1"/>
            </p:cNvSpPr>
            <p:nvPr/>
          </p:nvSpPr>
          <p:spPr bwMode="auto">
            <a:xfrm>
              <a:off x="2072" y="417"/>
              <a:ext cx="346" cy="523"/>
            </a:xfrm>
            <a:custGeom>
              <a:avLst/>
              <a:gdLst>
                <a:gd name="T0" fmla="*/ 346 w 346"/>
                <a:gd name="T1" fmla="*/ 379 h 523"/>
                <a:gd name="T2" fmla="*/ 319 w 346"/>
                <a:gd name="T3" fmla="*/ 379 h 523"/>
                <a:gd name="T4" fmla="*/ 317 w 346"/>
                <a:gd name="T5" fmla="*/ 397 h 523"/>
                <a:gd name="T6" fmla="*/ 312 w 346"/>
                <a:gd name="T7" fmla="*/ 419 h 523"/>
                <a:gd name="T8" fmla="*/ 306 w 346"/>
                <a:gd name="T9" fmla="*/ 439 h 523"/>
                <a:gd name="T10" fmla="*/ 299 w 346"/>
                <a:gd name="T11" fmla="*/ 451 h 523"/>
                <a:gd name="T12" fmla="*/ 286 w 346"/>
                <a:gd name="T13" fmla="*/ 454 h 523"/>
                <a:gd name="T14" fmla="*/ 262 w 346"/>
                <a:gd name="T15" fmla="*/ 455 h 523"/>
                <a:gd name="T16" fmla="*/ 237 w 346"/>
                <a:gd name="T17" fmla="*/ 456 h 523"/>
                <a:gd name="T18" fmla="*/ 222 w 346"/>
                <a:gd name="T19" fmla="*/ 456 h 523"/>
                <a:gd name="T20" fmla="*/ 77 w 346"/>
                <a:gd name="T21" fmla="*/ 456 h 523"/>
                <a:gd name="T22" fmla="*/ 130 w 346"/>
                <a:gd name="T23" fmla="*/ 409 h 523"/>
                <a:gd name="T24" fmla="*/ 169 w 346"/>
                <a:gd name="T25" fmla="*/ 376 h 523"/>
                <a:gd name="T26" fmla="*/ 201 w 346"/>
                <a:gd name="T27" fmla="*/ 350 h 523"/>
                <a:gd name="T28" fmla="*/ 234 w 346"/>
                <a:gd name="T29" fmla="*/ 324 h 523"/>
                <a:gd name="T30" fmla="*/ 276 w 346"/>
                <a:gd name="T31" fmla="*/ 288 h 523"/>
                <a:gd name="T32" fmla="*/ 311 w 346"/>
                <a:gd name="T33" fmla="*/ 249 h 523"/>
                <a:gd name="T34" fmla="*/ 336 w 346"/>
                <a:gd name="T35" fmla="*/ 205 h 523"/>
                <a:gd name="T36" fmla="*/ 346 w 346"/>
                <a:gd name="T37" fmla="*/ 154 h 523"/>
                <a:gd name="T38" fmla="*/ 331 w 346"/>
                <a:gd name="T39" fmla="*/ 90 h 523"/>
                <a:gd name="T40" fmla="*/ 292 w 346"/>
                <a:gd name="T41" fmla="*/ 41 h 523"/>
                <a:gd name="T42" fmla="*/ 233 w 346"/>
                <a:gd name="T43" fmla="*/ 11 h 523"/>
                <a:gd name="T44" fmla="*/ 163 w 346"/>
                <a:gd name="T45" fmla="*/ 0 h 523"/>
                <a:gd name="T46" fmla="*/ 128 w 346"/>
                <a:gd name="T47" fmla="*/ 3 h 523"/>
                <a:gd name="T48" fmla="*/ 96 w 346"/>
                <a:gd name="T49" fmla="*/ 12 h 523"/>
                <a:gd name="T50" fmla="*/ 69 w 346"/>
                <a:gd name="T51" fmla="*/ 26 h 523"/>
                <a:gd name="T52" fmla="*/ 44 w 346"/>
                <a:gd name="T53" fmla="*/ 43 h 523"/>
                <a:gd name="T54" fmla="*/ 26 w 346"/>
                <a:gd name="T55" fmla="*/ 65 h 523"/>
                <a:gd name="T56" fmla="*/ 11 w 346"/>
                <a:gd name="T57" fmla="*/ 89 h 523"/>
                <a:gd name="T58" fmla="*/ 3 w 346"/>
                <a:gd name="T59" fmla="*/ 114 h 523"/>
                <a:gd name="T60" fmla="*/ 0 w 346"/>
                <a:gd name="T61" fmla="*/ 141 h 523"/>
                <a:gd name="T62" fmla="*/ 5 w 346"/>
                <a:gd name="T63" fmla="*/ 165 h 523"/>
                <a:gd name="T64" fmla="*/ 18 w 346"/>
                <a:gd name="T65" fmla="*/ 178 h 523"/>
                <a:gd name="T66" fmla="*/ 31 w 346"/>
                <a:gd name="T67" fmla="*/ 184 h 523"/>
                <a:gd name="T68" fmla="*/ 41 w 346"/>
                <a:gd name="T69" fmla="*/ 185 h 523"/>
                <a:gd name="T70" fmla="*/ 56 w 346"/>
                <a:gd name="T71" fmla="*/ 183 h 523"/>
                <a:gd name="T72" fmla="*/ 69 w 346"/>
                <a:gd name="T73" fmla="*/ 175 h 523"/>
                <a:gd name="T74" fmla="*/ 79 w 346"/>
                <a:gd name="T75" fmla="*/ 162 h 523"/>
                <a:gd name="T76" fmla="*/ 83 w 346"/>
                <a:gd name="T77" fmla="*/ 143 h 523"/>
                <a:gd name="T78" fmla="*/ 81 w 346"/>
                <a:gd name="T79" fmla="*/ 131 h 523"/>
                <a:gd name="T80" fmla="*/ 75 w 346"/>
                <a:gd name="T81" fmla="*/ 118 h 523"/>
                <a:gd name="T82" fmla="*/ 61 w 346"/>
                <a:gd name="T83" fmla="*/ 106 h 523"/>
                <a:gd name="T84" fmla="*/ 36 w 346"/>
                <a:gd name="T85" fmla="*/ 102 h 523"/>
                <a:gd name="T86" fmla="*/ 59 w 346"/>
                <a:gd name="T87" fmla="*/ 67 h 523"/>
                <a:gd name="T88" fmla="*/ 89 w 346"/>
                <a:gd name="T89" fmla="*/ 45 h 523"/>
                <a:gd name="T90" fmla="*/ 121 w 346"/>
                <a:gd name="T91" fmla="*/ 32 h 523"/>
                <a:gd name="T92" fmla="*/ 151 w 346"/>
                <a:gd name="T93" fmla="*/ 29 h 523"/>
                <a:gd name="T94" fmla="*/ 202 w 346"/>
                <a:gd name="T95" fmla="*/ 39 h 523"/>
                <a:gd name="T96" fmla="*/ 240 w 346"/>
                <a:gd name="T97" fmla="*/ 67 h 523"/>
                <a:gd name="T98" fmla="*/ 262 w 346"/>
                <a:gd name="T99" fmla="*/ 107 h 523"/>
                <a:gd name="T100" fmla="*/ 270 w 346"/>
                <a:gd name="T101" fmla="*/ 154 h 523"/>
                <a:gd name="T102" fmla="*/ 262 w 346"/>
                <a:gd name="T103" fmla="*/ 202 h 523"/>
                <a:gd name="T104" fmla="*/ 242 w 346"/>
                <a:gd name="T105" fmla="*/ 244 h 523"/>
                <a:gd name="T106" fmla="*/ 218 w 346"/>
                <a:gd name="T107" fmla="*/ 279 h 523"/>
                <a:gd name="T108" fmla="*/ 196 w 346"/>
                <a:gd name="T109" fmla="*/ 305 h 523"/>
                <a:gd name="T110" fmla="*/ 8 w 346"/>
                <a:gd name="T111" fmla="*/ 492 h 523"/>
                <a:gd name="T112" fmla="*/ 1 w 346"/>
                <a:gd name="T113" fmla="*/ 502 h 523"/>
                <a:gd name="T114" fmla="*/ 0 w 346"/>
                <a:gd name="T115" fmla="*/ 523 h 523"/>
                <a:gd name="T116" fmla="*/ 322 w 346"/>
                <a:gd name="T117" fmla="*/ 523 h 523"/>
                <a:gd name="T118" fmla="*/ 346 w 346"/>
                <a:gd name="T119" fmla="*/ 379 h 5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6" h="523">
                  <a:moveTo>
                    <a:pt x="346" y="379"/>
                  </a:moveTo>
                  <a:lnTo>
                    <a:pt x="319" y="379"/>
                  </a:lnTo>
                  <a:lnTo>
                    <a:pt x="317" y="397"/>
                  </a:lnTo>
                  <a:lnTo>
                    <a:pt x="312" y="419"/>
                  </a:lnTo>
                  <a:lnTo>
                    <a:pt x="306" y="439"/>
                  </a:lnTo>
                  <a:lnTo>
                    <a:pt x="299" y="451"/>
                  </a:lnTo>
                  <a:lnTo>
                    <a:pt x="286" y="454"/>
                  </a:lnTo>
                  <a:lnTo>
                    <a:pt x="262" y="455"/>
                  </a:lnTo>
                  <a:lnTo>
                    <a:pt x="237" y="456"/>
                  </a:lnTo>
                  <a:lnTo>
                    <a:pt x="222" y="456"/>
                  </a:lnTo>
                  <a:lnTo>
                    <a:pt x="77" y="456"/>
                  </a:lnTo>
                  <a:lnTo>
                    <a:pt x="130" y="409"/>
                  </a:lnTo>
                  <a:lnTo>
                    <a:pt x="169" y="376"/>
                  </a:lnTo>
                  <a:lnTo>
                    <a:pt x="201" y="350"/>
                  </a:lnTo>
                  <a:lnTo>
                    <a:pt x="234" y="324"/>
                  </a:lnTo>
                  <a:lnTo>
                    <a:pt x="276" y="288"/>
                  </a:lnTo>
                  <a:lnTo>
                    <a:pt x="311" y="249"/>
                  </a:lnTo>
                  <a:lnTo>
                    <a:pt x="336" y="205"/>
                  </a:lnTo>
                  <a:lnTo>
                    <a:pt x="346" y="154"/>
                  </a:lnTo>
                  <a:lnTo>
                    <a:pt x="331" y="90"/>
                  </a:lnTo>
                  <a:lnTo>
                    <a:pt x="292" y="41"/>
                  </a:lnTo>
                  <a:lnTo>
                    <a:pt x="233" y="11"/>
                  </a:lnTo>
                  <a:lnTo>
                    <a:pt x="163" y="0"/>
                  </a:lnTo>
                  <a:lnTo>
                    <a:pt x="128" y="3"/>
                  </a:lnTo>
                  <a:lnTo>
                    <a:pt x="96" y="12"/>
                  </a:lnTo>
                  <a:lnTo>
                    <a:pt x="69" y="26"/>
                  </a:lnTo>
                  <a:lnTo>
                    <a:pt x="44" y="43"/>
                  </a:lnTo>
                  <a:lnTo>
                    <a:pt x="26" y="65"/>
                  </a:lnTo>
                  <a:lnTo>
                    <a:pt x="11" y="89"/>
                  </a:lnTo>
                  <a:lnTo>
                    <a:pt x="3" y="114"/>
                  </a:lnTo>
                  <a:lnTo>
                    <a:pt x="0" y="141"/>
                  </a:lnTo>
                  <a:lnTo>
                    <a:pt x="5" y="165"/>
                  </a:lnTo>
                  <a:lnTo>
                    <a:pt x="18" y="178"/>
                  </a:lnTo>
                  <a:lnTo>
                    <a:pt x="31" y="184"/>
                  </a:lnTo>
                  <a:lnTo>
                    <a:pt x="41" y="185"/>
                  </a:lnTo>
                  <a:lnTo>
                    <a:pt x="56" y="183"/>
                  </a:lnTo>
                  <a:lnTo>
                    <a:pt x="69" y="175"/>
                  </a:lnTo>
                  <a:lnTo>
                    <a:pt x="79" y="162"/>
                  </a:lnTo>
                  <a:lnTo>
                    <a:pt x="83" y="143"/>
                  </a:lnTo>
                  <a:lnTo>
                    <a:pt x="81" y="131"/>
                  </a:lnTo>
                  <a:lnTo>
                    <a:pt x="75" y="118"/>
                  </a:lnTo>
                  <a:lnTo>
                    <a:pt x="61" y="106"/>
                  </a:lnTo>
                  <a:lnTo>
                    <a:pt x="36" y="102"/>
                  </a:lnTo>
                  <a:lnTo>
                    <a:pt x="59" y="67"/>
                  </a:lnTo>
                  <a:lnTo>
                    <a:pt x="89" y="45"/>
                  </a:lnTo>
                  <a:lnTo>
                    <a:pt x="121" y="32"/>
                  </a:lnTo>
                  <a:lnTo>
                    <a:pt x="151" y="29"/>
                  </a:lnTo>
                  <a:lnTo>
                    <a:pt x="202" y="39"/>
                  </a:lnTo>
                  <a:lnTo>
                    <a:pt x="240" y="67"/>
                  </a:lnTo>
                  <a:lnTo>
                    <a:pt x="262" y="107"/>
                  </a:lnTo>
                  <a:lnTo>
                    <a:pt x="270" y="154"/>
                  </a:lnTo>
                  <a:lnTo>
                    <a:pt x="262" y="202"/>
                  </a:lnTo>
                  <a:lnTo>
                    <a:pt x="242" y="244"/>
                  </a:lnTo>
                  <a:lnTo>
                    <a:pt x="218" y="279"/>
                  </a:lnTo>
                  <a:lnTo>
                    <a:pt x="196" y="305"/>
                  </a:lnTo>
                  <a:lnTo>
                    <a:pt x="8" y="492"/>
                  </a:lnTo>
                  <a:lnTo>
                    <a:pt x="1" y="502"/>
                  </a:lnTo>
                  <a:lnTo>
                    <a:pt x="0" y="523"/>
                  </a:lnTo>
                  <a:lnTo>
                    <a:pt x="322" y="523"/>
                  </a:lnTo>
                  <a:lnTo>
                    <a:pt x="346" y="37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943555" name="Group 56"/>
          <p:cNvGrpSpPr>
            <a:grpSpLocks noChangeAspect="1"/>
          </p:cNvGrpSpPr>
          <p:nvPr>
            <p:custDataLst>
              <p:tags r:id="rId9"/>
            </p:custDataLst>
          </p:nvPr>
        </p:nvGrpSpPr>
        <p:grpSpPr bwMode="auto">
          <a:xfrm>
            <a:off x="5709328" y="2293251"/>
            <a:ext cx="359056" cy="134866"/>
            <a:chOff x="-2" y="4"/>
            <a:chExt cx="2438" cy="951"/>
          </a:xfrm>
        </p:grpSpPr>
        <p:sp>
          <p:nvSpPr>
            <p:cNvPr id="20575" name="Freeform 57"/>
            <p:cNvSpPr>
              <a:spLocks noChangeAspect="1" noEditPoints="1"/>
            </p:cNvSpPr>
            <p:nvPr/>
          </p:nvSpPr>
          <p:spPr bwMode="auto">
            <a:xfrm>
              <a:off x="-2" y="4"/>
              <a:ext cx="799" cy="767"/>
            </a:xfrm>
            <a:custGeom>
              <a:avLst/>
              <a:gdLst>
                <a:gd name="T0" fmla="*/ 129 w 799"/>
                <a:gd name="T1" fmla="*/ 694 h 767"/>
                <a:gd name="T2" fmla="*/ 119 w 799"/>
                <a:gd name="T3" fmla="*/ 715 h 767"/>
                <a:gd name="T4" fmla="*/ 99 w 799"/>
                <a:gd name="T5" fmla="*/ 727 h 767"/>
                <a:gd name="T6" fmla="*/ 60 w 799"/>
                <a:gd name="T7" fmla="*/ 732 h 767"/>
                <a:gd name="T8" fmla="*/ 18 w 799"/>
                <a:gd name="T9" fmla="*/ 733 h 767"/>
                <a:gd name="T10" fmla="*/ 3 w 799"/>
                <a:gd name="T11" fmla="*/ 742 h 767"/>
                <a:gd name="T12" fmla="*/ 8 w 799"/>
                <a:gd name="T13" fmla="*/ 765 h 767"/>
                <a:gd name="T14" fmla="*/ 430 w 799"/>
                <a:gd name="T15" fmla="*/ 767 h 767"/>
                <a:gd name="T16" fmla="*/ 553 w 799"/>
                <a:gd name="T17" fmla="*/ 744 h 767"/>
                <a:gd name="T18" fmla="*/ 650 w 799"/>
                <a:gd name="T19" fmla="*/ 687 h 767"/>
                <a:gd name="T20" fmla="*/ 715 w 799"/>
                <a:gd name="T21" fmla="*/ 609 h 767"/>
                <a:gd name="T22" fmla="*/ 739 w 799"/>
                <a:gd name="T23" fmla="*/ 525 h 767"/>
                <a:gd name="T24" fmla="*/ 693 w 799"/>
                <a:gd name="T25" fmla="*/ 419 h 767"/>
                <a:gd name="T26" fmla="*/ 565 w 799"/>
                <a:gd name="T27" fmla="*/ 366 h 767"/>
                <a:gd name="T28" fmla="*/ 726 w 799"/>
                <a:gd name="T29" fmla="*/ 293 h 767"/>
                <a:gd name="T30" fmla="*/ 799 w 799"/>
                <a:gd name="T31" fmla="*/ 155 h 767"/>
                <a:gd name="T32" fmla="*/ 746 w 799"/>
                <a:gd name="T33" fmla="*/ 46 h 767"/>
                <a:gd name="T34" fmla="*/ 591 w 799"/>
                <a:gd name="T35" fmla="*/ 0 h 767"/>
                <a:gd name="T36" fmla="*/ 201 w 799"/>
                <a:gd name="T37" fmla="*/ 0 h 767"/>
                <a:gd name="T38" fmla="*/ 185 w 799"/>
                <a:gd name="T39" fmla="*/ 9 h 767"/>
                <a:gd name="T40" fmla="*/ 190 w 799"/>
                <a:gd name="T41" fmla="*/ 33 h 767"/>
                <a:gd name="T42" fmla="*/ 229 w 799"/>
                <a:gd name="T43" fmla="*/ 35 h 767"/>
                <a:gd name="T44" fmla="*/ 279 w 799"/>
                <a:gd name="T45" fmla="*/ 41 h 767"/>
                <a:gd name="T46" fmla="*/ 286 w 799"/>
                <a:gd name="T47" fmla="*/ 62 h 767"/>
                <a:gd name="T48" fmla="*/ 133 w 799"/>
                <a:gd name="T49" fmla="*/ 679 h 767"/>
                <a:gd name="T50" fmla="*/ 371 w 799"/>
                <a:gd name="T51" fmla="*/ 78 h 767"/>
                <a:gd name="T52" fmla="*/ 387 w 799"/>
                <a:gd name="T53" fmla="*/ 41 h 767"/>
                <a:gd name="T54" fmla="*/ 431 w 799"/>
                <a:gd name="T55" fmla="*/ 35 h 767"/>
                <a:gd name="T56" fmla="*/ 609 w 799"/>
                <a:gd name="T57" fmla="*/ 38 h 767"/>
                <a:gd name="T58" fmla="*/ 657 w 799"/>
                <a:gd name="T59" fmla="*/ 58 h 767"/>
                <a:gd name="T60" fmla="*/ 685 w 799"/>
                <a:gd name="T61" fmla="*/ 92 h 767"/>
                <a:gd name="T62" fmla="*/ 696 w 799"/>
                <a:gd name="T63" fmla="*/ 131 h 767"/>
                <a:gd name="T64" fmla="*/ 680 w 799"/>
                <a:gd name="T65" fmla="*/ 224 h 767"/>
                <a:gd name="T66" fmla="*/ 558 w 799"/>
                <a:gd name="T67" fmla="*/ 338 h 767"/>
                <a:gd name="T68" fmla="*/ 302 w 799"/>
                <a:gd name="T69" fmla="*/ 356 h 767"/>
                <a:gd name="T70" fmla="*/ 235 w 799"/>
                <a:gd name="T71" fmla="*/ 732 h 767"/>
                <a:gd name="T72" fmla="*/ 215 w 799"/>
                <a:gd name="T73" fmla="*/ 728 h 767"/>
                <a:gd name="T74" fmla="*/ 213 w 799"/>
                <a:gd name="T75" fmla="*/ 713 h 767"/>
                <a:gd name="T76" fmla="*/ 295 w 799"/>
                <a:gd name="T77" fmla="*/ 381 h 767"/>
                <a:gd name="T78" fmla="*/ 542 w 799"/>
                <a:gd name="T79" fmla="*/ 384 h 767"/>
                <a:gd name="T80" fmla="*/ 594 w 799"/>
                <a:gd name="T81" fmla="*/ 410 h 767"/>
                <a:gd name="T82" fmla="*/ 622 w 799"/>
                <a:gd name="T83" fmla="*/ 449 h 767"/>
                <a:gd name="T84" fmla="*/ 634 w 799"/>
                <a:gd name="T85" fmla="*/ 492 h 767"/>
                <a:gd name="T86" fmla="*/ 617 w 799"/>
                <a:gd name="T87" fmla="*/ 593 h 767"/>
                <a:gd name="T88" fmla="*/ 495 w 799"/>
                <a:gd name="T89" fmla="*/ 714 h 767"/>
                <a:gd name="T90" fmla="*/ 251 w 799"/>
                <a:gd name="T91" fmla="*/ 733 h 7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7">
                  <a:moveTo>
                    <a:pt x="133" y="679"/>
                  </a:moveTo>
                  <a:lnTo>
                    <a:pt x="129" y="694"/>
                  </a:lnTo>
                  <a:lnTo>
                    <a:pt x="125" y="706"/>
                  </a:lnTo>
                  <a:lnTo>
                    <a:pt x="119" y="715"/>
                  </a:lnTo>
                  <a:lnTo>
                    <a:pt x="111" y="722"/>
                  </a:lnTo>
                  <a:lnTo>
                    <a:pt x="99" y="727"/>
                  </a:lnTo>
                  <a:lnTo>
                    <a:pt x="82" y="730"/>
                  </a:lnTo>
                  <a:lnTo>
                    <a:pt x="60" y="732"/>
                  </a:lnTo>
                  <a:lnTo>
                    <a:pt x="31" y="733"/>
                  </a:lnTo>
                  <a:lnTo>
                    <a:pt x="18" y="733"/>
                  </a:lnTo>
                  <a:lnTo>
                    <a:pt x="8" y="735"/>
                  </a:lnTo>
                  <a:lnTo>
                    <a:pt x="3" y="742"/>
                  </a:lnTo>
                  <a:lnTo>
                    <a:pt x="0" y="755"/>
                  </a:lnTo>
                  <a:lnTo>
                    <a:pt x="8" y="765"/>
                  </a:lnTo>
                  <a:lnTo>
                    <a:pt x="31" y="767"/>
                  </a:lnTo>
                  <a:lnTo>
                    <a:pt x="430" y="767"/>
                  </a:lnTo>
                  <a:lnTo>
                    <a:pt x="494" y="761"/>
                  </a:lnTo>
                  <a:lnTo>
                    <a:pt x="553" y="744"/>
                  </a:lnTo>
                  <a:lnTo>
                    <a:pt x="605" y="719"/>
                  </a:lnTo>
                  <a:lnTo>
                    <a:pt x="650" y="687"/>
                  </a:lnTo>
                  <a:lnTo>
                    <a:pt x="688" y="650"/>
                  </a:lnTo>
                  <a:lnTo>
                    <a:pt x="715" y="609"/>
                  </a:lnTo>
                  <a:lnTo>
                    <a:pt x="733" y="567"/>
                  </a:lnTo>
                  <a:lnTo>
                    <a:pt x="739" y="525"/>
                  </a:lnTo>
                  <a:lnTo>
                    <a:pt x="727" y="467"/>
                  </a:lnTo>
                  <a:lnTo>
                    <a:pt x="693" y="419"/>
                  </a:lnTo>
                  <a:lnTo>
                    <a:pt x="638" y="384"/>
                  </a:lnTo>
                  <a:lnTo>
                    <a:pt x="565" y="366"/>
                  </a:lnTo>
                  <a:lnTo>
                    <a:pt x="651" y="339"/>
                  </a:lnTo>
                  <a:lnTo>
                    <a:pt x="726" y="293"/>
                  </a:lnTo>
                  <a:lnTo>
                    <a:pt x="779" y="230"/>
                  </a:lnTo>
                  <a:lnTo>
                    <a:pt x="799" y="155"/>
                  </a:lnTo>
                  <a:lnTo>
                    <a:pt x="786" y="96"/>
                  </a:lnTo>
                  <a:lnTo>
                    <a:pt x="746" y="46"/>
                  </a:lnTo>
                  <a:lnTo>
                    <a:pt x="680" y="13"/>
                  </a:lnTo>
                  <a:lnTo>
                    <a:pt x="591" y="0"/>
                  </a:lnTo>
                  <a:lnTo>
                    <a:pt x="215" y="0"/>
                  </a:lnTo>
                  <a:lnTo>
                    <a:pt x="201" y="0"/>
                  </a:lnTo>
                  <a:lnTo>
                    <a:pt x="191" y="3"/>
                  </a:lnTo>
                  <a:lnTo>
                    <a:pt x="185" y="9"/>
                  </a:lnTo>
                  <a:lnTo>
                    <a:pt x="183" y="22"/>
                  </a:lnTo>
                  <a:lnTo>
                    <a:pt x="190" y="33"/>
                  </a:lnTo>
                  <a:lnTo>
                    <a:pt x="214" y="35"/>
                  </a:lnTo>
                  <a:lnTo>
                    <a:pt x="229" y="35"/>
                  </a:lnTo>
                  <a:lnTo>
                    <a:pt x="257" y="37"/>
                  </a:lnTo>
                  <a:lnTo>
                    <a:pt x="279" y="41"/>
                  </a:lnTo>
                  <a:lnTo>
                    <a:pt x="287" y="55"/>
                  </a:lnTo>
                  <a:lnTo>
                    <a:pt x="286" y="62"/>
                  </a:lnTo>
                  <a:lnTo>
                    <a:pt x="282" y="77"/>
                  </a:lnTo>
                  <a:lnTo>
                    <a:pt x="133" y="679"/>
                  </a:lnTo>
                  <a:close/>
                  <a:moveTo>
                    <a:pt x="302" y="356"/>
                  </a:moveTo>
                  <a:lnTo>
                    <a:pt x="371" y="78"/>
                  </a:lnTo>
                  <a:lnTo>
                    <a:pt x="378" y="54"/>
                  </a:lnTo>
                  <a:lnTo>
                    <a:pt x="387" y="41"/>
                  </a:lnTo>
                  <a:lnTo>
                    <a:pt x="403" y="36"/>
                  </a:lnTo>
                  <a:lnTo>
                    <a:pt x="431" y="35"/>
                  </a:lnTo>
                  <a:lnTo>
                    <a:pt x="575" y="35"/>
                  </a:lnTo>
                  <a:lnTo>
                    <a:pt x="609" y="38"/>
                  </a:lnTo>
                  <a:lnTo>
                    <a:pt x="636" y="46"/>
                  </a:lnTo>
                  <a:lnTo>
                    <a:pt x="657" y="58"/>
                  </a:lnTo>
                  <a:lnTo>
                    <a:pt x="673" y="74"/>
                  </a:lnTo>
                  <a:lnTo>
                    <a:pt x="685" y="92"/>
                  </a:lnTo>
                  <a:lnTo>
                    <a:pt x="692" y="111"/>
                  </a:lnTo>
                  <a:lnTo>
                    <a:pt x="696" y="131"/>
                  </a:lnTo>
                  <a:lnTo>
                    <a:pt x="697" y="150"/>
                  </a:lnTo>
                  <a:lnTo>
                    <a:pt x="680" y="224"/>
                  </a:lnTo>
                  <a:lnTo>
                    <a:pt x="632" y="290"/>
                  </a:lnTo>
                  <a:lnTo>
                    <a:pt x="558" y="338"/>
                  </a:lnTo>
                  <a:lnTo>
                    <a:pt x="465" y="356"/>
                  </a:lnTo>
                  <a:lnTo>
                    <a:pt x="302" y="356"/>
                  </a:lnTo>
                  <a:close/>
                  <a:moveTo>
                    <a:pt x="251" y="733"/>
                  </a:moveTo>
                  <a:lnTo>
                    <a:pt x="235" y="732"/>
                  </a:lnTo>
                  <a:lnTo>
                    <a:pt x="227" y="731"/>
                  </a:lnTo>
                  <a:lnTo>
                    <a:pt x="215" y="728"/>
                  </a:lnTo>
                  <a:lnTo>
                    <a:pt x="212" y="720"/>
                  </a:lnTo>
                  <a:lnTo>
                    <a:pt x="213" y="713"/>
                  </a:lnTo>
                  <a:lnTo>
                    <a:pt x="218" y="694"/>
                  </a:lnTo>
                  <a:lnTo>
                    <a:pt x="295" y="381"/>
                  </a:lnTo>
                  <a:lnTo>
                    <a:pt x="506" y="381"/>
                  </a:lnTo>
                  <a:lnTo>
                    <a:pt x="542" y="384"/>
                  </a:lnTo>
                  <a:lnTo>
                    <a:pt x="572" y="395"/>
                  </a:lnTo>
                  <a:lnTo>
                    <a:pt x="594" y="410"/>
                  </a:lnTo>
                  <a:lnTo>
                    <a:pt x="611" y="428"/>
                  </a:lnTo>
                  <a:lnTo>
                    <a:pt x="622" y="449"/>
                  </a:lnTo>
                  <a:lnTo>
                    <a:pt x="629" y="471"/>
                  </a:lnTo>
                  <a:lnTo>
                    <a:pt x="634" y="492"/>
                  </a:lnTo>
                  <a:lnTo>
                    <a:pt x="635" y="512"/>
                  </a:lnTo>
                  <a:lnTo>
                    <a:pt x="617" y="593"/>
                  </a:lnTo>
                  <a:lnTo>
                    <a:pt x="568" y="664"/>
                  </a:lnTo>
                  <a:lnTo>
                    <a:pt x="495" y="714"/>
                  </a:lnTo>
                  <a:lnTo>
                    <a:pt x="403" y="733"/>
                  </a:lnTo>
                  <a:lnTo>
                    <a:pt x="251" y="73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6" name="Freeform 58"/>
            <p:cNvSpPr>
              <a:spLocks noChangeAspect="1"/>
            </p:cNvSpPr>
            <p:nvPr/>
          </p:nvSpPr>
          <p:spPr bwMode="auto">
            <a:xfrm>
              <a:off x="899" y="7"/>
              <a:ext cx="794" cy="764"/>
            </a:xfrm>
            <a:custGeom>
              <a:avLst/>
              <a:gdLst>
                <a:gd name="T0" fmla="*/ 405 w 794"/>
                <a:gd name="T1" fmla="*/ 399 h 764"/>
                <a:gd name="T2" fmla="*/ 483 w 794"/>
                <a:gd name="T3" fmla="*/ 412 h 764"/>
                <a:gd name="T4" fmla="*/ 498 w 794"/>
                <a:gd name="T5" fmla="*/ 450 h 764"/>
                <a:gd name="T6" fmla="*/ 490 w 794"/>
                <a:gd name="T7" fmla="*/ 504 h 764"/>
                <a:gd name="T8" fmla="*/ 491 w 794"/>
                <a:gd name="T9" fmla="*/ 527 h 764"/>
                <a:gd name="T10" fmla="*/ 510 w 794"/>
                <a:gd name="T11" fmla="*/ 526 h 764"/>
                <a:gd name="T12" fmla="*/ 578 w 794"/>
                <a:gd name="T13" fmla="*/ 263 h 764"/>
                <a:gd name="T14" fmla="*/ 582 w 794"/>
                <a:gd name="T15" fmla="*/ 245 h 764"/>
                <a:gd name="T16" fmla="*/ 568 w 794"/>
                <a:gd name="T17" fmla="*/ 233 h 764"/>
                <a:gd name="T18" fmla="*/ 551 w 794"/>
                <a:gd name="T19" fmla="*/ 256 h 764"/>
                <a:gd name="T20" fmla="*/ 532 w 794"/>
                <a:gd name="T21" fmla="*/ 310 h 764"/>
                <a:gd name="T22" fmla="*/ 506 w 794"/>
                <a:gd name="T23" fmla="*/ 343 h 764"/>
                <a:gd name="T24" fmla="*/ 467 w 794"/>
                <a:gd name="T25" fmla="*/ 359 h 764"/>
                <a:gd name="T26" fmla="*/ 407 w 794"/>
                <a:gd name="T27" fmla="*/ 364 h 764"/>
                <a:gd name="T28" fmla="*/ 377 w 794"/>
                <a:gd name="T29" fmla="*/ 79 h 764"/>
                <a:gd name="T30" fmla="*/ 392 w 794"/>
                <a:gd name="T31" fmla="*/ 42 h 764"/>
                <a:gd name="T32" fmla="*/ 437 w 794"/>
                <a:gd name="T33" fmla="*/ 35 h 764"/>
                <a:gd name="T34" fmla="*/ 631 w 794"/>
                <a:gd name="T35" fmla="*/ 37 h 764"/>
                <a:gd name="T36" fmla="*/ 697 w 794"/>
                <a:gd name="T37" fmla="*/ 52 h 764"/>
                <a:gd name="T38" fmla="*/ 733 w 794"/>
                <a:gd name="T39" fmla="*/ 82 h 764"/>
                <a:gd name="T40" fmla="*/ 747 w 794"/>
                <a:gd name="T41" fmla="*/ 128 h 764"/>
                <a:gd name="T42" fmla="*/ 748 w 794"/>
                <a:gd name="T43" fmla="*/ 175 h 764"/>
                <a:gd name="T44" fmla="*/ 747 w 794"/>
                <a:gd name="T45" fmla="*/ 201 h 764"/>
                <a:gd name="T46" fmla="*/ 743 w 794"/>
                <a:gd name="T47" fmla="*/ 234 h 764"/>
                <a:gd name="T48" fmla="*/ 745 w 794"/>
                <a:gd name="T49" fmla="*/ 248 h 764"/>
                <a:gd name="T50" fmla="*/ 768 w 794"/>
                <a:gd name="T51" fmla="*/ 247 h 764"/>
                <a:gd name="T52" fmla="*/ 794 w 794"/>
                <a:gd name="T53" fmla="*/ 31 h 764"/>
                <a:gd name="T54" fmla="*/ 791 w 794"/>
                <a:gd name="T55" fmla="*/ 4 h 764"/>
                <a:gd name="T56" fmla="*/ 764 w 794"/>
                <a:gd name="T57" fmla="*/ 0 h 764"/>
                <a:gd name="T58" fmla="*/ 201 w 794"/>
                <a:gd name="T59" fmla="*/ 0 h 764"/>
                <a:gd name="T60" fmla="*/ 184 w 794"/>
                <a:gd name="T61" fmla="*/ 10 h 764"/>
                <a:gd name="T62" fmla="*/ 190 w 794"/>
                <a:gd name="T63" fmla="*/ 34 h 764"/>
                <a:gd name="T64" fmla="*/ 242 w 794"/>
                <a:gd name="T65" fmla="*/ 35 h 764"/>
                <a:gd name="T66" fmla="*/ 281 w 794"/>
                <a:gd name="T67" fmla="*/ 43 h 764"/>
                <a:gd name="T68" fmla="*/ 286 w 794"/>
                <a:gd name="T69" fmla="*/ 63 h 764"/>
                <a:gd name="T70" fmla="*/ 133 w 794"/>
                <a:gd name="T71" fmla="*/ 676 h 764"/>
                <a:gd name="T72" fmla="*/ 125 w 794"/>
                <a:gd name="T73" fmla="*/ 703 h 764"/>
                <a:gd name="T74" fmla="*/ 111 w 794"/>
                <a:gd name="T75" fmla="*/ 719 h 764"/>
                <a:gd name="T76" fmla="*/ 83 w 794"/>
                <a:gd name="T77" fmla="*/ 727 h 764"/>
                <a:gd name="T78" fmla="*/ 31 w 794"/>
                <a:gd name="T79" fmla="*/ 730 h 764"/>
                <a:gd name="T80" fmla="*/ 9 w 794"/>
                <a:gd name="T81" fmla="*/ 732 h 764"/>
                <a:gd name="T82" fmla="*/ 0 w 794"/>
                <a:gd name="T83" fmla="*/ 750 h 764"/>
                <a:gd name="T84" fmla="*/ 17 w 794"/>
                <a:gd name="T85" fmla="*/ 764 h 764"/>
                <a:gd name="T86" fmla="*/ 91 w 794"/>
                <a:gd name="T87" fmla="*/ 762 h 764"/>
                <a:gd name="T88" fmla="*/ 164 w 794"/>
                <a:gd name="T89" fmla="*/ 761 h 764"/>
                <a:gd name="T90" fmla="*/ 248 w 794"/>
                <a:gd name="T91" fmla="*/ 762 h 764"/>
                <a:gd name="T92" fmla="*/ 331 w 794"/>
                <a:gd name="T93" fmla="*/ 764 h 764"/>
                <a:gd name="T94" fmla="*/ 347 w 794"/>
                <a:gd name="T95" fmla="*/ 761 h 764"/>
                <a:gd name="T96" fmla="*/ 354 w 794"/>
                <a:gd name="T97" fmla="*/ 743 h 764"/>
                <a:gd name="T98" fmla="*/ 348 w 794"/>
                <a:gd name="T99" fmla="*/ 730 h 764"/>
                <a:gd name="T100" fmla="*/ 316 w 794"/>
                <a:gd name="T101" fmla="*/ 730 h 764"/>
                <a:gd name="T102" fmla="*/ 259 w 794"/>
                <a:gd name="T103" fmla="*/ 727 h 764"/>
                <a:gd name="T104" fmla="*/ 229 w 794"/>
                <a:gd name="T105" fmla="*/ 720 h 764"/>
                <a:gd name="T106" fmla="*/ 223 w 794"/>
                <a:gd name="T107" fmla="*/ 704 h 764"/>
                <a:gd name="T108" fmla="*/ 227 w 794"/>
                <a:gd name="T109" fmla="*/ 679 h 7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4">
                  <a:moveTo>
                    <a:pt x="296" y="399"/>
                  </a:moveTo>
                  <a:lnTo>
                    <a:pt x="405" y="399"/>
                  </a:lnTo>
                  <a:lnTo>
                    <a:pt x="455" y="402"/>
                  </a:lnTo>
                  <a:lnTo>
                    <a:pt x="483" y="412"/>
                  </a:lnTo>
                  <a:lnTo>
                    <a:pt x="495" y="428"/>
                  </a:lnTo>
                  <a:lnTo>
                    <a:pt x="498" y="450"/>
                  </a:lnTo>
                  <a:lnTo>
                    <a:pt x="497" y="467"/>
                  </a:lnTo>
                  <a:lnTo>
                    <a:pt x="490" y="504"/>
                  </a:lnTo>
                  <a:lnTo>
                    <a:pt x="486" y="517"/>
                  </a:lnTo>
                  <a:lnTo>
                    <a:pt x="491" y="527"/>
                  </a:lnTo>
                  <a:lnTo>
                    <a:pt x="500" y="530"/>
                  </a:lnTo>
                  <a:lnTo>
                    <a:pt x="510" y="526"/>
                  </a:lnTo>
                  <a:lnTo>
                    <a:pt x="517" y="507"/>
                  </a:lnTo>
                  <a:lnTo>
                    <a:pt x="578" y="263"/>
                  </a:lnTo>
                  <a:lnTo>
                    <a:pt x="581" y="251"/>
                  </a:lnTo>
                  <a:lnTo>
                    <a:pt x="582" y="245"/>
                  </a:lnTo>
                  <a:lnTo>
                    <a:pt x="579" y="238"/>
                  </a:lnTo>
                  <a:lnTo>
                    <a:pt x="568" y="233"/>
                  </a:lnTo>
                  <a:lnTo>
                    <a:pt x="557" y="238"/>
                  </a:lnTo>
                  <a:lnTo>
                    <a:pt x="551" y="256"/>
                  </a:lnTo>
                  <a:lnTo>
                    <a:pt x="542" y="286"/>
                  </a:lnTo>
                  <a:lnTo>
                    <a:pt x="532" y="310"/>
                  </a:lnTo>
                  <a:lnTo>
                    <a:pt x="521" y="329"/>
                  </a:lnTo>
                  <a:lnTo>
                    <a:pt x="506" y="343"/>
                  </a:lnTo>
                  <a:lnTo>
                    <a:pt x="489" y="353"/>
                  </a:lnTo>
                  <a:lnTo>
                    <a:pt x="467" y="359"/>
                  </a:lnTo>
                  <a:lnTo>
                    <a:pt x="439" y="363"/>
                  </a:lnTo>
                  <a:lnTo>
                    <a:pt x="407" y="364"/>
                  </a:lnTo>
                  <a:lnTo>
                    <a:pt x="306" y="364"/>
                  </a:lnTo>
                  <a:lnTo>
                    <a:pt x="377" y="79"/>
                  </a:lnTo>
                  <a:lnTo>
                    <a:pt x="384" y="55"/>
                  </a:lnTo>
                  <a:lnTo>
                    <a:pt x="392" y="42"/>
                  </a:lnTo>
                  <a:lnTo>
                    <a:pt x="408" y="36"/>
                  </a:lnTo>
                  <a:lnTo>
                    <a:pt x="437" y="35"/>
                  </a:lnTo>
                  <a:lnTo>
                    <a:pt x="585" y="35"/>
                  </a:lnTo>
                  <a:lnTo>
                    <a:pt x="631" y="37"/>
                  </a:lnTo>
                  <a:lnTo>
                    <a:pt x="668" y="42"/>
                  </a:lnTo>
                  <a:lnTo>
                    <a:pt x="697" y="52"/>
                  </a:lnTo>
                  <a:lnTo>
                    <a:pt x="718" y="64"/>
                  </a:lnTo>
                  <a:lnTo>
                    <a:pt x="733" y="82"/>
                  </a:lnTo>
                  <a:lnTo>
                    <a:pt x="742" y="103"/>
                  </a:lnTo>
                  <a:lnTo>
                    <a:pt x="747" y="128"/>
                  </a:lnTo>
                  <a:lnTo>
                    <a:pt x="748" y="158"/>
                  </a:lnTo>
                  <a:lnTo>
                    <a:pt x="748" y="175"/>
                  </a:lnTo>
                  <a:lnTo>
                    <a:pt x="748" y="187"/>
                  </a:lnTo>
                  <a:lnTo>
                    <a:pt x="747" y="201"/>
                  </a:lnTo>
                  <a:lnTo>
                    <a:pt x="745" y="219"/>
                  </a:lnTo>
                  <a:lnTo>
                    <a:pt x="743" y="234"/>
                  </a:lnTo>
                  <a:lnTo>
                    <a:pt x="743" y="240"/>
                  </a:lnTo>
                  <a:lnTo>
                    <a:pt x="745" y="248"/>
                  </a:lnTo>
                  <a:lnTo>
                    <a:pt x="756" y="253"/>
                  </a:lnTo>
                  <a:lnTo>
                    <a:pt x="768" y="247"/>
                  </a:lnTo>
                  <a:lnTo>
                    <a:pt x="771" y="225"/>
                  </a:lnTo>
                  <a:lnTo>
                    <a:pt x="794" y="31"/>
                  </a:lnTo>
                  <a:lnTo>
                    <a:pt x="794" y="13"/>
                  </a:lnTo>
                  <a:lnTo>
                    <a:pt x="791" y="4"/>
                  </a:lnTo>
                  <a:lnTo>
                    <a:pt x="781" y="1"/>
                  </a:lnTo>
                  <a:lnTo>
                    <a:pt x="764" y="0"/>
                  </a:lnTo>
                  <a:lnTo>
                    <a:pt x="216" y="0"/>
                  </a:lnTo>
                  <a:lnTo>
                    <a:pt x="201" y="0"/>
                  </a:lnTo>
                  <a:lnTo>
                    <a:pt x="191" y="3"/>
                  </a:lnTo>
                  <a:lnTo>
                    <a:pt x="184" y="10"/>
                  </a:lnTo>
                  <a:lnTo>
                    <a:pt x="183" y="23"/>
                  </a:lnTo>
                  <a:lnTo>
                    <a:pt x="190" y="34"/>
                  </a:lnTo>
                  <a:lnTo>
                    <a:pt x="214" y="35"/>
                  </a:lnTo>
                  <a:lnTo>
                    <a:pt x="242" y="35"/>
                  </a:lnTo>
                  <a:lnTo>
                    <a:pt x="265" y="38"/>
                  </a:lnTo>
                  <a:lnTo>
                    <a:pt x="281" y="43"/>
                  </a:lnTo>
                  <a:lnTo>
                    <a:pt x="286" y="55"/>
                  </a:lnTo>
                  <a:lnTo>
                    <a:pt x="286" y="63"/>
                  </a:lnTo>
                  <a:lnTo>
                    <a:pt x="280" y="82"/>
                  </a:lnTo>
                  <a:lnTo>
                    <a:pt x="133" y="676"/>
                  </a:lnTo>
                  <a:lnTo>
                    <a:pt x="129" y="691"/>
                  </a:lnTo>
                  <a:lnTo>
                    <a:pt x="125" y="703"/>
                  </a:lnTo>
                  <a:lnTo>
                    <a:pt x="119" y="712"/>
                  </a:lnTo>
                  <a:lnTo>
                    <a:pt x="111" y="719"/>
                  </a:lnTo>
                  <a:lnTo>
                    <a:pt x="99" y="724"/>
                  </a:lnTo>
                  <a:lnTo>
                    <a:pt x="83" y="727"/>
                  </a:lnTo>
                  <a:lnTo>
                    <a:pt x="61" y="729"/>
                  </a:lnTo>
                  <a:lnTo>
                    <a:pt x="31" y="730"/>
                  </a:lnTo>
                  <a:lnTo>
                    <a:pt x="18" y="730"/>
                  </a:lnTo>
                  <a:lnTo>
                    <a:pt x="9" y="732"/>
                  </a:lnTo>
                  <a:lnTo>
                    <a:pt x="2" y="738"/>
                  </a:lnTo>
                  <a:lnTo>
                    <a:pt x="0" y="750"/>
                  </a:lnTo>
                  <a:lnTo>
                    <a:pt x="7" y="762"/>
                  </a:lnTo>
                  <a:lnTo>
                    <a:pt x="17" y="764"/>
                  </a:lnTo>
                  <a:lnTo>
                    <a:pt x="49" y="763"/>
                  </a:lnTo>
                  <a:lnTo>
                    <a:pt x="91" y="762"/>
                  </a:lnTo>
                  <a:lnTo>
                    <a:pt x="132" y="761"/>
                  </a:lnTo>
                  <a:lnTo>
                    <a:pt x="164" y="761"/>
                  </a:lnTo>
                  <a:lnTo>
                    <a:pt x="201" y="761"/>
                  </a:lnTo>
                  <a:lnTo>
                    <a:pt x="248" y="762"/>
                  </a:lnTo>
                  <a:lnTo>
                    <a:pt x="294" y="763"/>
                  </a:lnTo>
                  <a:lnTo>
                    <a:pt x="331" y="764"/>
                  </a:lnTo>
                  <a:lnTo>
                    <a:pt x="339" y="764"/>
                  </a:lnTo>
                  <a:lnTo>
                    <a:pt x="347" y="761"/>
                  </a:lnTo>
                  <a:lnTo>
                    <a:pt x="352" y="755"/>
                  </a:lnTo>
                  <a:lnTo>
                    <a:pt x="354" y="743"/>
                  </a:lnTo>
                  <a:lnTo>
                    <a:pt x="351" y="733"/>
                  </a:lnTo>
                  <a:lnTo>
                    <a:pt x="348" y="730"/>
                  </a:lnTo>
                  <a:lnTo>
                    <a:pt x="340" y="730"/>
                  </a:lnTo>
                  <a:lnTo>
                    <a:pt x="316" y="730"/>
                  </a:lnTo>
                  <a:lnTo>
                    <a:pt x="288" y="729"/>
                  </a:lnTo>
                  <a:lnTo>
                    <a:pt x="259" y="727"/>
                  </a:lnTo>
                  <a:lnTo>
                    <a:pt x="239" y="724"/>
                  </a:lnTo>
                  <a:lnTo>
                    <a:pt x="229" y="720"/>
                  </a:lnTo>
                  <a:lnTo>
                    <a:pt x="224" y="713"/>
                  </a:lnTo>
                  <a:lnTo>
                    <a:pt x="223" y="704"/>
                  </a:lnTo>
                  <a:lnTo>
                    <a:pt x="223" y="697"/>
                  </a:lnTo>
                  <a:lnTo>
                    <a:pt x="227" y="679"/>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7" name="Freeform 59"/>
            <p:cNvSpPr>
              <a:spLocks noChangeAspect="1"/>
            </p:cNvSpPr>
            <p:nvPr/>
          </p:nvSpPr>
          <p:spPr bwMode="auto">
            <a:xfrm>
              <a:off x="1619" y="417"/>
              <a:ext cx="360" cy="538"/>
            </a:xfrm>
            <a:custGeom>
              <a:avLst/>
              <a:gdLst>
                <a:gd name="T0" fmla="*/ 214 w 360"/>
                <a:gd name="T1" fmla="*/ 268 h 538"/>
                <a:gd name="T2" fmla="*/ 268 w 360"/>
                <a:gd name="T3" fmla="*/ 331 h 538"/>
                <a:gd name="T4" fmla="*/ 273 w 360"/>
                <a:gd name="T5" fmla="*/ 420 h 538"/>
                <a:gd name="T6" fmla="*/ 256 w 360"/>
                <a:gd name="T7" fmla="*/ 469 h 538"/>
                <a:gd name="T8" fmla="*/ 226 w 360"/>
                <a:gd name="T9" fmla="*/ 499 h 538"/>
                <a:gd name="T10" fmla="*/ 192 w 360"/>
                <a:gd name="T11" fmla="*/ 512 h 538"/>
                <a:gd name="T12" fmla="*/ 145 w 360"/>
                <a:gd name="T13" fmla="*/ 511 h 538"/>
                <a:gd name="T14" fmla="*/ 71 w 360"/>
                <a:gd name="T15" fmla="*/ 486 h 538"/>
                <a:gd name="T16" fmla="*/ 64 w 360"/>
                <a:gd name="T17" fmla="*/ 453 h 538"/>
                <a:gd name="T18" fmla="*/ 85 w 360"/>
                <a:gd name="T19" fmla="*/ 427 h 538"/>
                <a:gd name="T20" fmla="*/ 83 w 360"/>
                <a:gd name="T21" fmla="*/ 396 h 538"/>
                <a:gd name="T22" fmla="*/ 61 w 360"/>
                <a:gd name="T23" fmla="*/ 374 h 538"/>
                <a:gd name="T24" fmla="*/ 27 w 360"/>
                <a:gd name="T25" fmla="*/ 373 h 538"/>
                <a:gd name="T26" fmla="*/ 3 w 360"/>
                <a:gd name="T27" fmla="*/ 396 h 538"/>
                <a:gd name="T28" fmla="*/ 14 w 360"/>
                <a:gd name="T29" fmla="*/ 467 h 538"/>
                <a:gd name="T30" fmla="*/ 108 w 360"/>
                <a:gd name="T31" fmla="*/ 530 h 538"/>
                <a:gd name="T32" fmla="*/ 250 w 360"/>
                <a:gd name="T33" fmla="*/ 526 h 538"/>
                <a:gd name="T34" fmla="*/ 346 w 360"/>
                <a:gd name="T35" fmla="*/ 443 h 538"/>
                <a:gd name="T36" fmla="*/ 350 w 360"/>
                <a:gd name="T37" fmla="*/ 341 h 538"/>
                <a:gd name="T38" fmla="*/ 281 w 360"/>
                <a:gd name="T39" fmla="*/ 267 h 538"/>
                <a:gd name="T40" fmla="*/ 276 w 360"/>
                <a:gd name="T41" fmla="*/ 219 h 538"/>
                <a:gd name="T42" fmla="*/ 330 w 360"/>
                <a:gd name="T43" fmla="*/ 146 h 538"/>
                <a:gd name="T44" fmla="*/ 332 w 360"/>
                <a:gd name="T45" fmla="*/ 86 h 538"/>
                <a:gd name="T46" fmla="*/ 309 w 360"/>
                <a:gd name="T47" fmla="*/ 47 h 538"/>
                <a:gd name="T48" fmla="*/ 266 w 360"/>
                <a:gd name="T49" fmla="*/ 18 h 538"/>
                <a:gd name="T50" fmla="*/ 209 w 360"/>
                <a:gd name="T51" fmla="*/ 3 h 538"/>
                <a:gd name="T52" fmla="*/ 117 w 360"/>
                <a:gd name="T53" fmla="*/ 8 h 538"/>
                <a:gd name="T54" fmla="*/ 35 w 360"/>
                <a:gd name="T55" fmla="*/ 63 h 538"/>
                <a:gd name="T56" fmla="*/ 27 w 360"/>
                <a:gd name="T57" fmla="*/ 123 h 538"/>
                <a:gd name="T58" fmla="*/ 48 w 360"/>
                <a:gd name="T59" fmla="*/ 144 h 538"/>
                <a:gd name="T60" fmla="*/ 81 w 360"/>
                <a:gd name="T61" fmla="*/ 144 h 538"/>
                <a:gd name="T62" fmla="*/ 102 w 360"/>
                <a:gd name="T63" fmla="*/ 123 h 538"/>
                <a:gd name="T64" fmla="*/ 102 w 360"/>
                <a:gd name="T65" fmla="*/ 91 h 538"/>
                <a:gd name="T66" fmla="*/ 81 w 360"/>
                <a:gd name="T67" fmla="*/ 70 h 538"/>
                <a:gd name="T68" fmla="*/ 89 w 360"/>
                <a:gd name="T69" fmla="*/ 45 h 538"/>
                <a:gd name="T70" fmla="*/ 149 w 360"/>
                <a:gd name="T71" fmla="*/ 25 h 538"/>
                <a:gd name="T72" fmla="*/ 203 w 360"/>
                <a:gd name="T73" fmla="*/ 27 h 538"/>
                <a:gd name="T74" fmla="*/ 252 w 360"/>
                <a:gd name="T75" fmla="*/ 66 h 538"/>
                <a:gd name="T76" fmla="*/ 252 w 360"/>
                <a:gd name="T77" fmla="*/ 159 h 538"/>
                <a:gd name="T78" fmla="*/ 209 w 360"/>
                <a:gd name="T79" fmla="*/ 220 h 538"/>
                <a:gd name="T80" fmla="*/ 168 w 360"/>
                <a:gd name="T81" fmla="*/ 234 h 538"/>
                <a:gd name="T82" fmla="*/ 123 w 360"/>
                <a:gd name="T83" fmla="*/ 238 h 538"/>
                <a:gd name="T84" fmla="*/ 112 w 360"/>
                <a:gd name="T85" fmla="*/ 241 h 538"/>
                <a:gd name="T86" fmla="*/ 114 w 360"/>
                <a:gd name="T87" fmla="*/ 258 h 538"/>
                <a:gd name="T88" fmla="*/ 171 w 360"/>
                <a:gd name="T89" fmla="*/ 260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0" h="538">
                  <a:moveTo>
                    <a:pt x="171" y="260"/>
                  </a:moveTo>
                  <a:lnTo>
                    <a:pt x="214" y="268"/>
                  </a:lnTo>
                  <a:lnTo>
                    <a:pt x="247" y="292"/>
                  </a:lnTo>
                  <a:lnTo>
                    <a:pt x="268" y="331"/>
                  </a:lnTo>
                  <a:lnTo>
                    <a:pt x="276" y="386"/>
                  </a:lnTo>
                  <a:lnTo>
                    <a:pt x="273" y="420"/>
                  </a:lnTo>
                  <a:lnTo>
                    <a:pt x="266" y="447"/>
                  </a:lnTo>
                  <a:lnTo>
                    <a:pt x="256" y="469"/>
                  </a:lnTo>
                  <a:lnTo>
                    <a:pt x="242" y="486"/>
                  </a:lnTo>
                  <a:lnTo>
                    <a:pt x="226" y="499"/>
                  </a:lnTo>
                  <a:lnTo>
                    <a:pt x="209" y="507"/>
                  </a:lnTo>
                  <a:lnTo>
                    <a:pt x="192" y="512"/>
                  </a:lnTo>
                  <a:lnTo>
                    <a:pt x="174" y="513"/>
                  </a:lnTo>
                  <a:lnTo>
                    <a:pt x="145" y="511"/>
                  </a:lnTo>
                  <a:lnTo>
                    <a:pt x="108" y="503"/>
                  </a:lnTo>
                  <a:lnTo>
                    <a:pt x="71" y="486"/>
                  </a:lnTo>
                  <a:lnTo>
                    <a:pt x="41" y="458"/>
                  </a:lnTo>
                  <a:lnTo>
                    <a:pt x="64" y="453"/>
                  </a:lnTo>
                  <a:lnTo>
                    <a:pt x="78" y="441"/>
                  </a:lnTo>
                  <a:lnTo>
                    <a:pt x="85" y="427"/>
                  </a:lnTo>
                  <a:lnTo>
                    <a:pt x="87" y="414"/>
                  </a:lnTo>
                  <a:lnTo>
                    <a:pt x="83" y="396"/>
                  </a:lnTo>
                  <a:lnTo>
                    <a:pt x="74" y="383"/>
                  </a:lnTo>
                  <a:lnTo>
                    <a:pt x="61" y="374"/>
                  </a:lnTo>
                  <a:lnTo>
                    <a:pt x="43" y="371"/>
                  </a:lnTo>
                  <a:lnTo>
                    <a:pt x="27" y="373"/>
                  </a:lnTo>
                  <a:lnTo>
                    <a:pt x="13" y="381"/>
                  </a:lnTo>
                  <a:lnTo>
                    <a:pt x="3" y="396"/>
                  </a:lnTo>
                  <a:lnTo>
                    <a:pt x="0" y="416"/>
                  </a:lnTo>
                  <a:lnTo>
                    <a:pt x="14" y="467"/>
                  </a:lnTo>
                  <a:lnTo>
                    <a:pt x="52" y="505"/>
                  </a:lnTo>
                  <a:lnTo>
                    <a:pt x="108" y="530"/>
                  </a:lnTo>
                  <a:lnTo>
                    <a:pt x="176" y="538"/>
                  </a:lnTo>
                  <a:lnTo>
                    <a:pt x="250" y="526"/>
                  </a:lnTo>
                  <a:lnTo>
                    <a:pt x="309" y="492"/>
                  </a:lnTo>
                  <a:lnTo>
                    <a:pt x="346" y="443"/>
                  </a:lnTo>
                  <a:lnTo>
                    <a:pt x="360" y="386"/>
                  </a:lnTo>
                  <a:lnTo>
                    <a:pt x="350" y="341"/>
                  </a:lnTo>
                  <a:lnTo>
                    <a:pt x="324" y="300"/>
                  </a:lnTo>
                  <a:lnTo>
                    <a:pt x="281" y="267"/>
                  </a:lnTo>
                  <a:lnTo>
                    <a:pt x="224" y="246"/>
                  </a:lnTo>
                  <a:lnTo>
                    <a:pt x="276" y="219"/>
                  </a:lnTo>
                  <a:lnTo>
                    <a:pt x="310" y="184"/>
                  </a:lnTo>
                  <a:lnTo>
                    <a:pt x="330" y="146"/>
                  </a:lnTo>
                  <a:lnTo>
                    <a:pt x="335" y="109"/>
                  </a:lnTo>
                  <a:lnTo>
                    <a:pt x="332" y="86"/>
                  </a:lnTo>
                  <a:lnTo>
                    <a:pt x="323" y="65"/>
                  </a:lnTo>
                  <a:lnTo>
                    <a:pt x="309" y="47"/>
                  </a:lnTo>
                  <a:lnTo>
                    <a:pt x="289" y="31"/>
                  </a:lnTo>
                  <a:lnTo>
                    <a:pt x="266" y="18"/>
                  </a:lnTo>
                  <a:lnTo>
                    <a:pt x="239" y="8"/>
                  </a:lnTo>
                  <a:lnTo>
                    <a:pt x="209" y="3"/>
                  </a:lnTo>
                  <a:lnTo>
                    <a:pt x="177" y="0"/>
                  </a:lnTo>
                  <a:lnTo>
                    <a:pt x="117" y="8"/>
                  </a:lnTo>
                  <a:lnTo>
                    <a:pt x="68" y="29"/>
                  </a:lnTo>
                  <a:lnTo>
                    <a:pt x="35" y="63"/>
                  </a:lnTo>
                  <a:lnTo>
                    <a:pt x="24" y="106"/>
                  </a:lnTo>
                  <a:lnTo>
                    <a:pt x="27" y="123"/>
                  </a:lnTo>
                  <a:lnTo>
                    <a:pt x="35" y="136"/>
                  </a:lnTo>
                  <a:lnTo>
                    <a:pt x="48" y="144"/>
                  </a:lnTo>
                  <a:lnTo>
                    <a:pt x="65" y="147"/>
                  </a:lnTo>
                  <a:lnTo>
                    <a:pt x="81" y="144"/>
                  </a:lnTo>
                  <a:lnTo>
                    <a:pt x="94" y="135"/>
                  </a:lnTo>
                  <a:lnTo>
                    <a:pt x="102" y="123"/>
                  </a:lnTo>
                  <a:lnTo>
                    <a:pt x="104" y="107"/>
                  </a:lnTo>
                  <a:lnTo>
                    <a:pt x="102" y="91"/>
                  </a:lnTo>
                  <a:lnTo>
                    <a:pt x="94" y="79"/>
                  </a:lnTo>
                  <a:lnTo>
                    <a:pt x="81" y="70"/>
                  </a:lnTo>
                  <a:lnTo>
                    <a:pt x="65" y="66"/>
                  </a:lnTo>
                  <a:lnTo>
                    <a:pt x="89" y="45"/>
                  </a:lnTo>
                  <a:lnTo>
                    <a:pt x="119" y="32"/>
                  </a:lnTo>
                  <a:lnTo>
                    <a:pt x="149" y="25"/>
                  </a:lnTo>
                  <a:lnTo>
                    <a:pt x="175" y="23"/>
                  </a:lnTo>
                  <a:lnTo>
                    <a:pt x="203" y="27"/>
                  </a:lnTo>
                  <a:lnTo>
                    <a:pt x="231" y="40"/>
                  </a:lnTo>
                  <a:lnTo>
                    <a:pt x="252" y="66"/>
                  </a:lnTo>
                  <a:lnTo>
                    <a:pt x="260" y="109"/>
                  </a:lnTo>
                  <a:lnTo>
                    <a:pt x="252" y="159"/>
                  </a:lnTo>
                  <a:lnTo>
                    <a:pt x="229" y="202"/>
                  </a:lnTo>
                  <a:lnTo>
                    <a:pt x="209" y="220"/>
                  </a:lnTo>
                  <a:lnTo>
                    <a:pt x="190" y="230"/>
                  </a:lnTo>
                  <a:lnTo>
                    <a:pt x="168" y="234"/>
                  </a:lnTo>
                  <a:lnTo>
                    <a:pt x="141" y="236"/>
                  </a:lnTo>
                  <a:lnTo>
                    <a:pt x="123" y="238"/>
                  </a:lnTo>
                  <a:lnTo>
                    <a:pt x="116" y="238"/>
                  </a:lnTo>
                  <a:lnTo>
                    <a:pt x="112" y="241"/>
                  </a:lnTo>
                  <a:lnTo>
                    <a:pt x="109" y="249"/>
                  </a:lnTo>
                  <a:lnTo>
                    <a:pt x="114" y="258"/>
                  </a:lnTo>
                  <a:lnTo>
                    <a:pt x="129" y="260"/>
                  </a:lnTo>
                  <a:lnTo>
                    <a:pt x="171" y="26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8" name="Freeform 60"/>
            <p:cNvSpPr>
              <a:spLocks noChangeAspect="1" noEditPoints="1"/>
            </p:cNvSpPr>
            <p:nvPr/>
          </p:nvSpPr>
          <p:spPr bwMode="auto">
            <a:xfrm>
              <a:off x="2053" y="409"/>
              <a:ext cx="383" cy="531"/>
            </a:xfrm>
            <a:custGeom>
              <a:avLst/>
              <a:gdLst>
                <a:gd name="T0" fmla="*/ 383 w 383"/>
                <a:gd name="T1" fmla="*/ 402 h 531"/>
                <a:gd name="T2" fmla="*/ 383 w 383"/>
                <a:gd name="T3" fmla="*/ 373 h 531"/>
                <a:gd name="T4" fmla="*/ 297 w 383"/>
                <a:gd name="T5" fmla="*/ 373 h 531"/>
                <a:gd name="T6" fmla="*/ 297 w 383"/>
                <a:gd name="T7" fmla="*/ 22 h 531"/>
                <a:gd name="T8" fmla="*/ 295 w 383"/>
                <a:gd name="T9" fmla="*/ 5 h 531"/>
                <a:gd name="T10" fmla="*/ 280 w 383"/>
                <a:gd name="T11" fmla="*/ 0 h 531"/>
                <a:gd name="T12" fmla="*/ 269 w 383"/>
                <a:gd name="T13" fmla="*/ 2 h 531"/>
                <a:gd name="T14" fmla="*/ 259 w 383"/>
                <a:gd name="T15" fmla="*/ 12 h 531"/>
                <a:gd name="T16" fmla="*/ 0 w 383"/>
                <a:gd name="T17" fmla="*/ 373 h 531"/>
                <a:gd name="T18" fmla="*/ 0 w 383"/>
                <a:gd name="T19" fmla="*/ 402 h 531"/>
                <a:gd name="T20" fmla="*/ 230 w 383"/>
                <a:gd name="T21" fmla="*/ 402 h 531"/>
                <a:gd name="T22" fmla="*/ 230 w 383"/>
                <a:gd name="T23" fmla="*/ 466 h 531"/>
                <a:gd name="T24" fmla="*/ 229 w 383"/>
                <a:gd name="T25" fmla="*/ 483 h 531"/>
                <a:gd name="T26" fmla="*/ 222 w 383"/>
                <a:gd name="T27" fmla="*/ 494 h 531"/>
                <a:gd name="T28" fmla="*/ 204 w 383"/>
                <a:gd name="T29" fmla="*/ 500 h 531"/>
                <a:gd name="T30" fmla="*/ 167 w 383"/>
                <a:gd name="T31" fmla="*/ 502 h 531"/>
                <a:gd name="T32" fmla="*/ 145 w 383"/>
                <a:gd name="T33" fmla="*/ 502 h 531"/>
                <a:gd name="T34" fmla="*/ 145 w 383"/>
                <a:gd name="T35" fmla="*/ 531 h 531"/>
                <a:gd name="T36" fmla="*/ 208 w 383"/>
                <a:gd name="T37" fmla="*/ 528 h 531"/>
                <a:gd name="T38" fmla="*/ 263 w 383"/>
                <a:gd name="T39" fmla="*/ 527 h 531"/>
                <a:gd name="T40" fmla="*/ 318 w 383"/>
                <a:gd name="T41" fmla="*/ 528 h 531"/>
                <a:gd name="T42" fmla="*/ 381 w 383"/>
                <a:gd name="T43" fmla="*/ 531 h 531"/>
                <a:gd name="T44" fmla="*/ 381 w 383"/>
                <a:gd name="T45" fmla="*/ 502 h 531"/>
                <a:gd name="T46" fmla="*/ 360 w 383"/>
                <a:gd name="T47" fmla="*/ 502 h 531"/>
                <a:gd name="T48" fmla="*/ 323 w 383"/>
                <a:gd name="T49" fmla="*/ 500 h 531"/>
                <a:gd name="T50" fmla="*/ 305 w 383"/>
                <a:gd name="T51" fmla="*/ 494 h 531"/>
                <a:gd name="T52" fmla="*/ 298 w 383"/>
                <a:gd name="T53" fmla="*/ 483 h 531"/>
                <a:gd name="T54" fmla="*/ 297 w 383"/>
                <a:gd name="T55" fmla="*/ 466 h 531"/>
                <a:gd name="T56" fmla="*/ 297 w 383"/>
                <a:gd name="T57" fmla="*/ 402 h 531"/>
                <a:gd name="T58" fmla="*/ 383 w 383"/>
                <a:gd name="T59" fmla="*/ 402 h 531"/>
                <a:gd name="T60" fmla="*/ 236 w 383"/>
                <a:gd name="T61" fmla="*/ 85 h 531"/>
                <a:gd name="T62" fmla="*/ 236 w 383"/>
                <a:gd name="T63" fmla="*/ 373 h 531"/>
                <a:gd name="T64" fmla="*/ 29 w 383"/>
                <a:gd name="T65" fmla="*/ 373 h 531"/>
                <a:gd name="T66" fmla="*/ 236 w 383"/>
                <a:gd name="T67" fmla="*/ 85 h 5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3" h="531">
                  <a:moveTo>
                    <a:pt x="383" y="402"/>
                  </a:moveTo>
                  <a:lnTo>
                    <a:pt x="383" y="373"/>
                  </a:lnTo>
                  <a:lnTo>
                    <a:pt x="297" y="373"/>
                  </a:lnTo>
                  <a:lnTo>
                    <a:pt x="297" y="22"/>
                  </a:lnTo>
                  <a:lnTo>
                    <a:pt x="295" y="5"/>
                  </a:lnTo>
                  <a:lnTo>
                    <a:pt x="280" y="0"/>
                  </a:lnTo>
                  <a:lnTo>
                    <a:pt x="269" y="2"/>
                  </a:lnTo>
                  <a:lnTo>
                    <a:pt x="259" y="12"/>
                  </a:lnTo>
                  <a:lnTo>
                    <a:pt x="0" y="373"/>
                  </a:lnTo>
                  <a:lnTo>
                    <a:pt x="0" y="402"/>
                  </a:lnTo>
                  <a:lnTo>
                    <a:pt x="230" y="402"/>
                  </a:lnTo>
                  <a:lnTo>
                    <a:pt x="230" y="466"/>
                  </a:lnTo>
                  <a:lnTo>
                    <a:pt x="229" y="483"/>
                  </a:lnTo>
                  <a:lnTo>
                    <a:pt x="222" y="494"/>
                  </a:lnTo>
                  <a:lnTo>
                    <a:pt x="204" y="500"/>
                  </a:lnTo>
                  <a:lnTo>
                    <a:pt x="167" y="502"/>
                  </a:lnTo>
                  <a:lnTo>
                    <a:pt x="145" y="502"/>
                  </a:lnTo>
                  <a:lnTo>
                    <a:pt x="145" y="531"/>
                  </a:lnTo>
                  <a:lnTo>
                    <a:pt x="208" y="528"/>
                  </a:lnTo>
                  <a:lnTo>
                    <a:pt x="263" y="527"/>
                  </a:lnTo>
                  <a:lnTo>
                    <a:pt x="318" y="528"/>
                  </a:lnTo>
                  <a:lnTo>
                    <a:pt x="381" y="531"/>
                  </a:lnTo>
                  <a:lnTo>
                    <a:pt x="381" y="502"/>
                  </a:lnTo>
                  <a:lnTo>
                    <a:pt x="360" y="502"/>
                  </a:lnTo>
                  <a:lnTo>
                    <a:pt x="323" y="500"/>
                  </a:lnTo>
                  <a:lnTo>
                    <a:pt x="305" y="494"/>
                  </a:lnTo>
                  <a:lnTo>
                    <a:pt x="298" y="483"/>
                  </a:lnTo>
                  <a:lnTo>
                    <a:pt x="297" y="466"/>
                  </a:lnTo>
                  <a:lnTo>
                    <a:pt x="297" y="402"/>
                  </a:lnTo>
                  <a:lnTo>
                    <a:pt x="383" y="402"/>
                  </a:lnTo>
                  <a:close/>
                  <a:moveTo>
                    <a:pt x="236" y="85"/>
                  </a:moveTo>
                  <a:lnTo>
                    <a:pt x="236" y="373"/>
                  </a:lnTo>
                  <a:lnTo>
                    <a:pt x="29" y="373"/>
                  </a:lnTo>
                  <a:lnTo>
                    <a:pt x="236" y="85"/>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943570" name="Group 63"/>
          <p:cNvGrpSpPr>
            <a:grpSpLocks noChangeAspect="1"/>
          </p:cNvGrpSpPr>
          <p:nvPr>
            <p:custDataLst>
              <p:tags r:id="rId10"/>
            </p:custDataLst>
          </p:nvPr>
        </p:nvGrpSpPr>
        <p:grpSpPr bwMode="auto">
          <a:xfrm>
            <a:off x="5582389" y="4224399"/>
            <a:ext cx="522264" cy="134866"/>
            <a:chOff x="-2" y="4"/>
            <a:chExt cx="4052" cy="1086"/>
          </a:xfrm>
        </p:grpSpPr>
        <p:sp>
          <p:nvSpPr>
            <p:cNvPr id="20568" name="Freeform 64"/>
            <p:cNvSpPr>
              <a:spLocks noChangeAspect="1" noEditPoints="1"/>
            </p:cNvSpPr>
            <p:nvPr/>
          </p:nvSpPr>
          <p:spPr bwMode="auto">
            <a:xfrm>
              <a:off x="-2" y="4"/>
              <a:ext cx="798" cy="766"/>
            </a:xfrm>
            <a:custGeom>
              <a:avLst/>
              <a:gdLst>
                <a:gd name="T0" fmla="*/ 129 w 798"/>
                <a:gd name="T1" fmla="*/ 694 h 766"/>
                <a:gd name="T2" fmla="*/ 118 w 798"/>
                <a:gd name="T3" fmla="*/ 715 h 766"/>
                <a:gd name="T4" fmla="*/ 99 w 798"/>
                <a:gd name="T5" fmla="*/ 726 h 766"/>
                <a:gd name="T6" fmla="*/ 60 w 798"/>
                <a:gd name="T7" fmla="*/ 731 h 766"/>
                <a:gd name="T8" fmla="*/ 18 w 798"/>
                <a:gd name="T9" fmla="*/ 732 h 766"/>
                <a:gd name="T10" fmla="*/ 3 w 798"/>
                <a:gd name="T11" fmla="*/ 741 h 766"/>
                <a:gd name="T12" fmla="*/ 8 w 798"/>
                <a:gd name="T13" fmla="*/ 765 h 766"/>
                <a:gd name="T14" fmla="*/ 429 w 798"/>
                <a:gd name="T15" fmla="*/ 766 h 766"/>
                <a:gd name="T16" fmla="*/ 552 w 798"/>
                <a:gd name="T17" fmla="*/ 744 h 766"/>
                <a:gd name="T18" fmla="*/ 649 w 798"/>
                <a:gd name="T19" fmla="*/ 686 h 766"/>
                <a:gd name="T20" fmla="*/ 714 w 798"/>
                <a:gd name="T21" fmla="*/ 608 h 766"/>
                <a:gd name="T22" fmla="*/ 737 w 798"/>
                <a:gd name="T23" fmla="*/ 524 h 766"/>
                <a:gd name="T24" fmla="*/ 692 w 798"/>
                <a:gd name="T25" fmla="*/ 419 h 766"/>
                <a:gd name="T26" fmla="*/ 564 w 798"/>
                <a:gd name="T27" fmla="*/ 366 h 766"/>
                <a:gd name="T28" fmla="*/ 725 w 798"/>
                <a:gd name="T29" fmla="*/ 292 h 766"/>
                <a:gd name="T30" fmla="*/ 798 w 798"/>
                <a:gd name="T31" fmla="*/ 155 h 766"/>
                <a:gd name="T32" fmla="*/ 744 w 798"/>
                <a:gd name="T33" fmla="*/ 46 h 766"/>
                <a:gd name="T34" fmla="*/ 590 w 798"/>
                <a:gd name="T35" fmla="*/ 0 h 766"/>
                <a:gd name="T36" fmla="*/ 201 w 798"/>
                <a:gd name="T37" fmla="*/ 0 h 766"/>
                <a:gd name="T38" fmla="*/ 185 w 798"/>
                <a:gd name="T39" fmla="*/ 9 h 766"/>
                <a:gd name="T40" fmla="*/ 190 w 798"/>
                <a:gd name="T41" fmla="*/ 33 h 766"/>
                <a:gd name="T42" fmla="*/ 229 w 798"/>
                <a:gd name="T43" fmla="*/ 35 h 766"/>
                <a:gd name="T44" fmla="*/ 279 w 798"/>
                <a:gd name="T45" fmla="*/ 41 h 766"/>
                <a:gd name="T46" fmla="*/ 286 w 798"/>
                <a:gd name="T47" fmla="*/ 62 h 766"/>
                <a:gd name="T48" fmla="*/ 132 w 798"/>
                <a:gd name="T49" fmla="*/ 679 h 766"/>
                <a:gd name="T50" fmla="*/ 370 w 798"/>
                <a:gd name="T51" fmla="*/ 78 h 766"/>
                <a:gd name="T52" fmla="*/ 386 w 798"/>
                <a:gd name="T53" fmla="*/ 41 h 766"/>
                <a:gd name="T54" fmla="*/ 430 w 798"/>
                <a:gd name="T55" fmla="*/ 35 h 766"/>
                <a:gd name="T56" fmla="*/ 608 w 798"/>
                <a:gd name="T57" fmla="*/ 38 h 766"/>
                <a:gd name="T58" fmla="*/ 656 w 798"/>
                <a:gd name="T59" fmla="*/ 58 h 766"/>
                <a:gd name="T60" fmla="*/ 684 w 798"/>
                <a:gd name="T61" fmla="*/ 92 h 766"/>
                <a:gd name="T62" fmla="*/ 695 w 798"/>
                <a:gd name="T63" fmla="*/ 131 h 766"/>
                <a:gd name="T64" fmla="*/ 679 w 798"/>
                <a:gd name="T65" fmla="*/ 224 h 766"/>
                <a:gd name="T66" fmla="*/ 558 w 798"/>
                <a:gd name="T67" fmla="*/ 337 h 766"/>
                <a:gd name="T68" fmla="*/ 301 w 798"/>
                <a:gd name="T69" fmla="*/ 356 h 766"/>
                <a:gd name="T70" fmla="*/ 235 w 798"/>
                <a:gd name="T71" fmla="*/ 731 h 766"/>
                <a:gd name="T72" fmla="*/ 215 w 798"/>
                <a:gd name="T73" fmla="*/ 728 h 766"/>
                <a:gd name="T74" fmla="*/ 212 w 798"/>
                <a:gd name="T75" fmla="*/ 713 h 766"/>
                <a:gd name="T76" fmla="*/ 294 w 798"/>
                <a:gd name="T77" fmla="*/ 380 h 766"/>
                <a:gd name="T78" fmla="*/ 541 w 798"/>
                <a:gd name="T79" fmla="*/ 384 h 766"/>
                <a:gd name="T80" fmla="*/ 593 w 798"/>
                <a:gd name="T81" fmla="*/ 409 h 766"/>
                <a:gd name="T82" fmla="*/ 621 w 798"/>
                <a:gd name="T83" fmla="*/ 449 h 766"/>
                <a:gd name="T84" fmla="*/ 633 w 798"/>
                <a:gd name="T85" fmla="*/ 492 h 766"/>
                <a:gd name="T86" fmla="*/ 616 w 798"/>
                <a:gd name="T87" fmla="*/ 593 h 766"/>
                <a:gd name="T88" fmla="*/ 494 w 798"/>
                <a:gd name="T89" fmla="*/ 713 h 766"/>
                <a:gd name="T90" fmla="*/ 251 w 798"/>
                <a:gd name="T91" fmla="*/ 732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 h="766">
                  <a:moveTo>
                    <a:pt x="132" y="679"/>
                  </a:moveTo>
                  <a:lnTo>
                    <a:pt x="129" y="694"/>
                  </a:lnTo>
                  <a:lnTo>
                    <a:pt x="124" y="706"/>
                  </a:lnTo>
                  <a:lnTo>
                    <a:pt x="118" y="715"/>
                  </a:lnTo>
                  <a:lnTo>
                    <a:pt x="110" y="722"/>
                  </a:lnTo>
                  <a:lnTo>
                    <a:pt x="99" y="726"/>
                  </a:lnTo>
                  <a:lnTo>
                    <a:pt x="82" y="730"/>
                  </a:lnTo>
                  <a:lnTo>
                    <a:pt x="60" y="731"/>
                  </a:lnTo>
                  <a:lnTo>
                    <a:pt x="31" y="732"/>
                  </a:lnTo>
                  <a:lnTo>
                    <a:pt x="18" y="732"/>
                  </a:lnTo>
                  <a:lnTo>
                    <a:pt x="8" y="735"/>
                  </a:lnTo>
                  <a:lnTo>
                    <a:pt x="3" y="741"/>
                  </a:lnTo>
                  <a:lnTo>
                    <a:pt x="0" y="754"/>
                  </a:lnTo>
                  <a:lnTo>
                    <a:pt x="8" y="765"/>
                  </a:lnTo>
                  <a:lnTo>
                    <a:pt x="31" y="766"/>
                  </a:lnTo>
                  <a:lnTo>
                    <a:pt x="429" y="766"/>
                  </a:lnTo>
                  <a:lnTo>
                    <a:pt x="493" y="760"/>
                  </a:lnTo>
                  <a:lnTo>
                    <a:pt x="552" y="744"/>
                  </a:lnTo>
                  <a:lnTo>
                    <a:pt x="605" y="718"/>
                  </a:lnTo>
                  <a:lnTo>
                    <a:pt x="649" y="686"/>
                  </a:lnTo>
                  <a:lnTo>
                    <a:pt x="687" y="649"/>
                  </a:lnTo>
                  <a:lnTo>
                    <a:pt x="714" y="608"/>
                  </a:lnTo>
                  <a:lnTo>
                    <a:pt x="732" y="566"/>
                  </a:lnTo>
                  <a:lnTo>
                    <a:pt x="737" y="524"/>
                  </a:lnTo>
                  <a:lnTo>
                    <a:pt x="726" y="467"/>
                  </a:lnTo>
                  <a:lnTo>
                    <a:pt x="692" y="419"/>
                  </a:lnTo>
                  <a:lnTo>
                    <a:pt x="637" y="384"/>
                  </a:lnTo>
                  <a:lnTo>
                    <a:pt x="564" y="366"/>
                  </a:lnTo>
                  <a:lnTo>
                    <a:pt x="650" y="339"/>
                  </a:lnTo>
                  <a:lnTo>
                    <a:pt x="725" y="292"/>
                  </a:lnTo>
                  <a:lnTo>
                    <a:pt x="778" y="229"/>
                  </a:lnTo>
                  <a:lnTo>
                    <a:pt x="798" y="155"/>
                  </a:lnTo>
                  <a:lnTo>
                    <a:pt x="784" y="96"/>
                  </a:lnTo>
                  <a:lnTo>
                    <a:pt x="744" y="46"/>
                  </a:lnTo>
                  <a:lnTo>
                    <a:pt x="679" y="13"/>
                  </a:lnTo>
                  <a:lnTo>
                    <a:pt x="590" y="0"/>
                  </a:lnTo>
                  <a:lnTo>
                    <a:pt x="215" y="0"/>
                  </a:lnTo>
                  <a:lnTo>
                    <a:pt x="201" y="0"/>
                  </a:lnTo>
                  <a:lnTo>
                    <a:pt x="191" y="3"/>
                  </a:lnTo>
                  <a:lnTo>
                    <a:pt x="185" y="9"/>
                  </a:lnTo>
                  <a:lnTo>
                    <a:pt x="183" y="22"/>
                  </a:lnTo>
                  <a:lnTo>
                    <a:pt x="190" y="33"/>
                  </a:lnTo>
                  <a:lnTo>
                    <a:pt x="214" y="35"/>
                  </a:lnTo>
                  <a:lnTo>
                    <a:pt x="229" y="35"/>
                  </a:lnTo>
                  <a:lnTo>
                    <a:pt x="256" y="37"/>
                  </a:lnTo>
                  <a:lnTo>
                    <a:pt x="279" y="41"/>
                  </a:lnTo>
                  <a:lnTo>
                    <a:pt x="287" y="55"/>
                  </a:lnTo>
                  <a:lnTo>
                    <a:pt x="286" y="62"/>
                  </a:lnTo>
                  <a:lnTo>
                    <a:pt x="282" y="76"/>
                  </a:lnTo>
                  <a:lnTo>
                    <a:pt x="132" y="679"/>
                  </a:lnTo>
                  <a:close/>
                  <a:moveTo>
                    <a:pt x="301" y="356"/>
                  </a:moveTo>
                  <a:lnTo>
                    <a:pt x="370" y="78"/>
                  </a:lnTo>
                  <a:lnTo>
                    <a:pt x="377" y="54"/>
                  </a:lnTo>
                  <a:lnTo>
                    <a:pt x="386" y="41"/>
                  </a:lnTo>
                  <a:lnTo>
                    <a:pt x="402" y="36"/>
                  </a:lnTo>
                  <a:lnTo>
                    <a:pt x="430" y="35"/>
                  </a:lnTo>
                  <a:lnTo>
                    <a:pt x="575" y="35"/>
                  </a:lnTo>
                  <a:lnTo>
                    <a:pt x="608" y="38"/>
                  </a:lnTo>
                  <a:lnTo>
                    <a:pt x="635" y="46"/>
                  </a:lnTo>
                  <a:lnTo>
                    <a:pt x="656" y="58"/>
                  </a:lnTo>
                  <a:lnTo>
                    <a:pt x="672" y="74"/>
                  </a:lnTo>
                  <a:lnTo>
                    <a:pt x="684" y="92"/>
                  </a:lnTo>
                  <a:lnTo>
                    <a:pt x="691" y="111"/>
                  </a:lnTo>
                  <a:lnTo>
                    <a:pt x="695" y="131"/>
                  </a:lnTo>
                  <a:lnTo>
                    <a:pt x="696" y="150"/>
                  </a:lnTo>
                  <a:lnTo>
                    <a:pt x="679" y="224"/>
                  </a:lnTo>
                  <a:lnTo>
                    <a:pt x="631" y="290"/>
                  </a:lnTo>
                  <a:lnTo>
                    <a:pt x="558" y="337"/>
                  </a:lnTo>
                  <a:lnTo>
                    <a:pt x="464" y="356"/>
                  </a:lnTo>
                  <a:lnTo>
                    <a:pt x="301" y="356"/>
                  </a:lnTo>
                  <a:close/>
                  <a:moveTo>
                    <a:pt x="251" y="732"/>
                  </a:moveTo>
                  <a:lnTo>
                    <a:pt x="235" y="731"/>
                  </a:lnTo>
                  <a:lnTo>
                    <a:pt x="226" y="730"/>
                  </a:lnTo>
                  <a:lnTo>
                    <a:pt x="215" y="728"/>
                  </a:lnTo>
                  <a:lnTo>
                    <a:pt x="211" y="719"/>
                  </a:lnTo>
                  <a:lnTo>
                    <a:pt x="212" y="713"/>
                  </a:lnTo>
                  <a:lnTo>
                    <a:pt x="217" y="693"/>
                  </a:lnTo>
                  <a:lnTo>
                    <a:pt x="294" y="380"/>
                  </a:lnTo>
                  <a:lnTo>
                    <a:pt x="505" y="380"/>
                  </a:lnTo>
                  <a:lnTo>
                    <a:pt x="541" y="384"/>
                  </a:lnTo>
                  <a:lnTo>
                    <a:pt x="571" y="394"/>
                  </a:lnTo>
                  <a:lnTo>
                    <a:pt x="593" y="409"/>
                  </a:lnTo>
                  <a:lnTo>
                    <a:pt x="610" y="428"/>
                  </a:lnTo>
                  <a:lnTo>
                    <a:pt x="621" y="449"/>
                  </a:lnTo>
                  <a:lnTo>
                    <a:pt x="629" y="471"/>
                  </a:lnTo>
                  <a:lnTo>
                    <a:pt x="633" y="492"/>
                  </a:lnTo>
                  <a:lnTo>
                    <a:pt x="634" y="512"/>
                  </a:lnTo>
                  <a:lnTo>
                    <a:pt x="616" y="593"/>
                  </a:lnTo>
                  <a:lnTo>
                    <a:pt x="568" y="663"/>
                  </a:lnTo>
                  <a:lnTo>
                    <a:pt x="494" y="713"/>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9" name="Freeform 65"/>
            <p:cNvSpPr>
              <a:spLocks noChangeAspect="1"/>
            </p:cNvSpPr>
            <p:nvPr/>
          </p:nvSpPr>
          <p:spPr bwMode="auto">
            <a:xfrm>
              <a:off x="898" y="7"/>
              <a:ext cx="793" cy="763"/>
            </a:xfrm>
            <a:custGeom>
              <a:avLst/>
              <a:gdLst>
                <a:gd name="T0" fmla="*/ 404 w 793"/>
                <a:gd name="T1" fmla="*/ 399 h 763"/>
                <a:gd name="T2" fmla="*/ 482 w 793"/>
                <a:gd name="T3" fmla="*/ 412 h 763"/>
                <a:gd name="T4" fmla="*/ 497 w 793"/>
                <a:gd name="T5" fmla="*/ 449 h 763"/>
                <a:gd name="T6" fmla="*/ 489 w 793"/>
                <a:gd name="T7" fmla="*/ 504 h 763"/>
                <a:gd name="T8" fmla="*/ 490 w 793"/>
                <a:gd name="T9" fmla="*/ 526 h 763"/>
                <a:gd name="T10" fmla="*/ 509 w 793"/>
                <a:gd name="T11" fmla="*/ 525 h 763"/>
                <a:gd name="T12" fmla="*/ 577 w 793"/>
                <a:gd name="T13" fmla="*/ 263 h 763"/>
                <a:gd name="T14" fmla="*/ 580 w 793"/>
                <a:gd name="T15" fmla="*/ 245 h 763"/>
                <a:gd name="T16" fmla="*/ 567 w 793"/>
                <a:gd name="T17" fmla="*/ 233 h 763"/>
                <a:gd name="T18" fmla="*/ 550 w 793"/>
                <a:gd name="T19" fmla="*/ 256 h 763"/>
                <a:gd name="T20" fmla="*/ 531 w 793"/>
                <a:gd name="T21" fmla="*/ 310 h 763"/>
                <a:gd name="T22" fmla="*/ 505 w 793"/>
                <a:gd name="T23" fmla="*/ 343 h 763"/>
                <a:gd name="T24" fmla="*/ 466 w 793"/>
                <a:gd name="T25" fmla="*/ 359 h 763"/>
                <a:gd name="T26" fmla="*/ 406 w 793"/>
                <a:gd name="T27" fmla="*/ 364 h 763"/>
                <a:gd name="T28" fmla="*/ 376 w 793"/>
                <a:gd name="T29" fmla="*/ 79 h 763"/>
                <a:gd name="T30" fmla="*/ 391 w 793"/>
                <a:gd name="T31" fmla="*/ 42 h 763"/>
                <a:gd name="T32" fmla="*/ 436 w 793"/>
                <a:gd name="T33" fmla="*/ 35 h 763"/>
                <a:gd name="T34" fmla="*/ 630 w 793"/>
                <a:gd name="T35" fmla="*/ 37 h 763"/>
                <a:gd name="T36" fmla="*/ 696 w 793"/>
                <a:gd name="T37" fmla="*/ 51 h 763"/>
                <a:gd name="T38" fmla="*/ 732 w 793"/>
                <a:gd name="T39" fmla="*/ 82 h 763"/>
                <a:gd name="T40" fmla="*/ 745 w 793"/>
                <a:gd name="T41" fmla="*/ 128 h 763"/>
                <a:gd name="T42" fmla="*/ 747 w 793"/>
                <a:gd name="T43" fmla="*/ 174 h 763"/>
                <a:gd name="T44" fmla="*/ 745 w 793"/>
                <a:gd name="T45" fmla="*/ 201 h 763"/>
                <a:gd name="T46" fmla="*/ 741 w 793"/>
                <a:gd name="T47" fmla="*/ 233 h 763"/>
                <a:gd name="T48" fmla="*/ 744 w 793"/>
                <a:gd name="T49" fmla="*/ 248 h 763"/>
                <a:gd name="T50" fmla="*/ 766 w 793"/>
                <a:gd name="T51" fmla="*/ 247 h 763"/>
                <a:gd name="T52" fmla="*/ 792 w 793"/>
                <a:gd name="T53" fmla="*/ 31 h 763"/>
                <a:gd name="T54" fmla="*/ 789 w 793"/>
                <a:gd name="T55" fmla="*/ 4 h 763"/>
                <a:gd name="T56" fmla="*/ 763 w 793"/>
                <a:gd name="T57" fmla="*/ 0 h 763"/>
                <a:gd name="T58" fmla="*/ 201 w 793"/>
                <a:gd name="T59" fmla="*/ 0 h 763"/>
                <a:gd name="T60" fmla="*/ 184 w 793"/>
                <a:gd name="T61" fmla="*/ 10 h 763"/>
                <a:gd name="T62" fmla="*/ 189 w 793"/>
                <a:gd name="T63" fmla="*/ 34 h 763"/>
                <a:gd name="T64" fmla="*/ 242 w 793"/>
                <a:gd name="T65" fmla="*/ 35 h 763"/>
                <a:gd name="T66" fmla="*/ 280 w 793"/>
                <a:gd name="T67" fmla="*/ 43 h 763"/>
                <a:gd name="T68" fmla="*/ 285 w 793"/>
                <a:gd name="T69" fmla="*/ 63 h 763"/>
                <a:gd name="T70" fmla="*/ 132 w 793"/>
                <a:gd name="T71" fmla="*/ 676 h 763"/>
                <a:gd name="T72" fmla="*/ 124 w 793"/>
                <a:gd name="T73" fmla="*/ 703 h 763"/>
                <a:gd name="T74" fmla="*/ 110 w 793"/>
                <a:gd name="T75" fmla="*/ 719 h 763"/>
                <a:gd name="T76" fmla="*/ 83 w 793"/>
                <a:gd name="T77" fmla="*/ 727 h 763"/>
                <a:gd name="T78" fmla="*/ 31 w 793"/>
                <a:gd name="T79" fmla="*/ 729 h 763"/>
                <a:gd name="T80" fmla="*/ 8 w 793"/>
                <a:gd name="T81" fmla="*/ 732 h 763"/>
                <a:gd name="T82" fmla="*/ 0 w 793"/>
                <a:gd name="T83" fmla="*/ 750 h 763"/>
                <a:gd name="T84" fmla="*/ 16 w 793"/>
                <a:gd name="T85" fmla="*/ 763 h 763"/>
                <a:gd name="T86" fmla="*/ 90 w 793"/>
                <a:gd name="T87" fmla="*/ 762 h 763"/>
                <a:gd name="T88" fmla="*/ 164 w 793"/>
                <a:gd name="T89" fmla="*/ 760 h 763"/>
                <a:gd name="T90" fmla="*/ 247 w 793"/>
                <a:gd name="T91" fmla="*/ 762 h 763"/>
                <a:gd name="T92" fmla="*/ 330 w 793"/>
                <a:gd name="T93" fmla="*/ 763 h 763"/>
                <a:gd name="T94" fmla="*/ 346 w 793"/>
                <a:gd name="T95" fmla="*/ 761 h 763"/>
                <a:gd name="T96" fmla="*/ 353 w 793"/>
                <a:gd name="T97" fmla="*/ 742 h 763"/>
                <a:gd name="T98" fmla="*/ 347 w 793"/>
                <a:gd name="T99" fmla="*/ 729 h 763"/>
                <a:gd name="T100" fmla="*/ 316 w 793"/>
                <a:gd name="T101" fmla="*/ 729 h 763"/>
                <a:gd name="T102" fmla="*/ 258 w 793"/>
                <a:gd name="T103" fmla="*/ 726 h 763"/>
                <a:gd name="T104" fmla="*/ 228 w 793"/>
                <a:gd name="T105" fmla="*/ 719 h 763"/>
                <a:gd name="T106" fmla="*/ 222 w 793"/>
                <a:gd name="T107" fmla="*/ 704 h 763"/>
                <a:gd name="T108" fmla="*/ 226 w 793"/>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3" h="763">
                  <a:moveTo>
                    <a:pt x="296" y="399"/>
                  </a:moveTo>
                  <a:lnTo>
                    <a:pt x="404" y="399"/>
                  </a:lnTo>
                  <a:lnTo>
                    <a:pt x="454" y="402"/>
                  </a:lnTo>
                  <a:lnTo>
                    <a:pt x="482" y="412"/>
                  </a:lnTo>
                  <a:lnTo>
                    <a:pt x="494" y="428"/>
                  </a:lnTo>
                  <a:lnTo>
                    <a:pt x="497" y="449"/>
                  </a:lnTo>
                  <a:lnTo>
                    <a:pt x="496" y="467"/>
                  </a:lnTo>
                  <a:lnTo>
                    <a:pt x="489" y="504"/>
                  </a:lnTo>
                  <a:lnTo>
                    <a:pt x="485" y="516"/>
                  </a:lnTo>
                  <a:lnTo>
                    <a:pt x="490" y="526"/>
                  </a:lnTo>
                  <a:lnTo>
                    <a:pt x="499" y="530"/>
                  </a:lnTo>
                  <a:lnTo>
                    <a:pt x="509" y="525"/>
                  </a:lnTo>
                  <a:lnTo>
                    <a:pt x="516" y="507"/>
                  </a:lnTo>
                  <a:lnTo>
                    <a:pt x="577" y="263"/>
                  </a:lnTo>
                  <a:lnTo>
                    <a:pt x="580" y="251"/>
                  </a:lnTo>
                  <a:lnTo>
                    <a:pt x="580" y="245"/>
                  </a:lnTo>
                  <a:lnTo>
                    <a:pt x="578" y="238"/>
                  </a:lnTo>
                  <a:lnTo>
                    <a:pt x="567" y="233"/>
                  </a:lnTo>
                  <a:lnTo>
                    <a:pt x="556" y="238"/>
                  </a:lnTo>
                  <a:lnTo>
                    <a:pt x="550" y="256"/>
                  </a:lnTo>
                  <a:lnTo>
                    <a:pt x="541" y="286"/>
                  </a:lnTo>
                  <a:lnTo>
                    <a:pt x="531" y="310"/>
                  </a:lnTo>
                  <a:lnTo>
                    <a:pt x="520" y="328"/>
                  </a:lnTo>
                  <a:lnTo>
                    <a:pt x="505" y="343"/>
                  </a:lnTo>
                  <a:lnTo>
                    <a:pt x="488" y="353"/>
                  </a:lnTo>
                  <a:lnTo>
                    <a:pt x="466" y="359"/>
                  </a:lnTo>
                  <a:lnTo>
                    <a:pt x="438" y="363"/>
                  </a:lnTo>
                  <a:lnTo>
                    <a:pt x="406" y="364"/>
                  </a:lnTo>
                  <a:lnTo>
                    <a:pt x="305" y="364"/>
                  </a:lnTo>
                  <a:lnTo>
                    <a:pt x="376" y="79"/>
                  </a:lnTo>
                  <a:lnTo>
                    <a:pt x="383" y="55"/>
                  </a:lnTo>
                  <a:lnTo>
                    <a:pt x="391" y="42"/>
                  </a:lnTo>
                  <a:lnTo>
                    <a:pt x="407" y="36"/>
                  </a:lnTo>
                  <a:lnTo>
                    <a:pt x="436" y="35"/>
                  </a:lnTo>
                  <a:lnTo>
                    <a:pt x="584" y="35"/>
                  </a:lnTo>
                  <a:lnTo>
                    <a:pt x="630" y="37"/>
                  </a:lnTo>
                  <a:lnTo>
                    <a:pt x="667" y="42"/>
                  </a:lnTo>
                  <a:lnTo>
                    <a:pt x="696" y="51"/>
                  </a:lnTo>
                  <a:lnTo>
                    <a:pt x="717" y="64"/>
                  </a:lnTo>
                  <a:lnTo>
                    <a:pt x="732" y="82"/>
                  </a:lnTo>
                  <a:lnTo>
                    <a:pt x="741" y="103"/>
                  </a:lnTo>
                  <a:lnTo>
                    <a:pt x="745" y="128"/>
                  </a:lnTo>
                  <a:lnTo>
                    <a:pt x="747" y="158"/>
                  </a:lnTo>
                  <a:lnTo>
                    <a:pt x="747" y="174"/>
                  </a:lnTo>
                  <a:lnTo>
                    <a:pt x="747" y="187"/>
                  </a:lnTo>
                  <a:lnTo>
                    <a:pt x="745" y="201"/>
                  </a:lnTo>
                  <a:lnTo>
                    <a:pt x="743" y="219"/>
                  </a:lnTo>
                  <a:lnTo>
                    <a:pt x="741" y="233"/>
                  </a:lnTo>
                  <a:lnTo>
                    <a:pt x="741" y="239"/>
                  </a:lnTo>
                  <a:lnTo>
                    <a:pt x="744" y="248"/>
                  </a:lnTo>
                  <a:lnTo>
                    <a:pt x="755" y="253"/>
                  </a:lnTo>
                  <a:lnTo>
                    <a:pt x="766" y="247"/>
                  </a:lnTo>
                  <a:lnTo>
                    <a:pt x="770" y="225"/>
                  </a:lnTo>
                  <a:lnTo>
                    <a:pt x="792" y="31"/>
                  </a:lnTo>
                  <a:lnTo>
                    <a:pt x="793" y="13"/>
                  </a:lnTo>
                  <a:lnTo>
                    <a:pt x="789" y="4"/>
                  </a:lnTo>
                  <a:lnTo>
                    <a:pt x="779" y="1"/>
                  </a:lnTo>
                  <a:lnTo>
                    <a:pt x="763" y="0"/>
                  </a:lnTo>
                  <a:lnTo>
                    <a:pt x="215" y="0"/>
                  </a:lnTo>
                  <a:lnTo>
                    <a:pt x="201" y="0"/>
                  </a:lnTo>
                  <a:lnTo>
                    <a:pt x="190" y="3"/>
                  </a:lnTo>
                  <a:lnTo>
                    <a:pt x="184" y="10"/>
                  </a:lnTo>
                  <a:lnTo>
                    <a:pt x="182" y="23"/>
                  </a:lnTo>
                  <a:lnTo>
                    <a:pt x="189" y="34"/>
                  </a:lnTo>
                  <a:lnTo>
                    <a:pt x="213" y="35"/>
                  </a:lnTo>
                  <a:lnTo>
                    <a:pt x="242" y="35"/>
                  </a:lnTo>
                  <a:lnTo>
                    <a:pt x="265" y="38"/>
                  </a:lnTo>
                  <a:lnTo>
                    <a:pt x="280" y="43"/>
                  </a:lnTo>
                  <a:lnTo>
                    <a:pt x="286" y="55"/>
                  </a:lnTo>
                  <a:lnTo>
                    <a:pt x="285" y="63"/>
                  </a:lnTo>
                  <a:lnTo>
                    <a:pt x="280" y="82"/>
                  </a:lnTo>
                  <a:lnTo>
                    <a:pt x="132" y="676"/>
                  </a:lnTo>
                  <a:lnTo>
                    <a:pt x="129" y="691"/>
                  </a:lnTo>
                  <a:lnTo>
                    <a:pt x="124" y="703"/>
                  </a:lnTo>
                  <a:lnTo>
                    <a:pt x="118" y="712"/>
                  </a:lnTo>
                  <a:lnTo>
                    <a:pt x="110" y="719"/>
                  </a:lnTo>
                  <a:lnTo>
                    <a:pt x="99" y="723"/>
                  </a:lnTo>
                  <a:lnTo>
                    <a:pt x="83" y="727"/>
                  </a:lnTo>
                  <a:lnTo>
                    <a:pt x="60" y="728"/>
                  </a:lnTo>
                  <a:lnTo>
                    <a:pt x="31" y="729"/>
                  </a:lnTo>
                  <a:lnTo>
                    <a:pt x="18" y="729"/>
                  </a:lnTo>
                  <a:lnTo>
                    <a:pt x="8" y="732"/>
                  </a:lnTo>
                  <a:lnTo>
                    <a:pt x="2" y="737"/>
                  </a:lnTo>
                  <a:lnTo>
                    <a:pt x="0" y="750"/>
                  </a:lnTo>
                  <a:lnTo>
                    <a:pt x="7" y="762"/>
                  </a:lnTo>
                  <a:lnTo>
                    <a:pt x="16" y="763"/>
                  </a:lnTo>
                  <a:lnTo>
                    <a:pt x="48" y="763"/>
                  </a:lnTo>
                  <a:lnTo>
                    <a:pt x="90" y="762"/>
                  </a:lnTo>
                  <a:lnTo>
                    <a:pt x="132" y="761"/>
                  </a:lnTo>
                  <a:lnTo>
                    <a:pt x="164" y="760"/>
                  </a:lnTo>
                  <a:lnTo>
                    <a:pt x="200" y="761"/>
                  </a:lnTo>
                  <a:lnTo>
                    <a:pt x="247" y="762"/>
                  </a:lnTo>
                  <a:lnTo>
                    <a:pt x="294" y="763"/>
                  </a:lnTo>
                  <a:lnTo>
                    <a:pt x="330" y="763"/>
                  </a:lnTo>
                  <a:lnTo>
                    <a:pt x="338" y="763"/>
                  </a:lnTo>
                  <a:lnTo>
                    <a:pt x="346" y="761"/>
                  </a:lnTo>
                  <a:lnTo>
                    <a:pt x="351" y="754"/>
                  </a:lnTo>
                  <a:lnTo>
                    <a:pt x="353" y="742"/>
                  </a:lnTo>
                  <a:lnTo>
                    <a:pt x="350" y="733"/>
                  </a:lnTo>
                  <a:lnTo>
                    <a:pt x="347" y="729"/>
                  </a:lnTo>
                  <a:lnTo>
                    <a:pt x="340" y="729"/>
                  </a:lnTo>
                  <a:lnTo>
                    <a:pt x="316" y="729"/>
                  </a:lnTo>
                  <a:lnTo>
                    <a:pt x="288" y="728"/>
                  </a:lnTo>
                  <a:lnTo>
                    <a:pt x="258" y="726"/>
                  </a:lnTo>
                  <a:lnTo>
                    <a:pt x="239" y="723"/>
                  </a:lnTo>
                  <a:lnTo>
                    <a:pt x="228" y="719"/>
                  </a:lnTo>
                  <a:lnTo>
                    <a:pt x="223" y="713"/>
                  </a:lnTo>
                  <a:lnTo>
                    <a:pt x="222" y="704"/>
                  </a:lnTo>
                  <a:lnTo>
                    <a:pt x="223" y="697"/>
                  </a:lnTo>
                  <a:lnTo>
                    <a:pt x="226" y="678"/>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0" name="Freeform 66"/>
            <p:cNvSpPr>
              <a:spLocks noChangeAspect="1"/>
            </p:cNvSpPr>
            <p:nvPr/>
          </p:nvSpPr>
          <p:spPr bwMode="auto">
            <a:xfrm>
              <a:off x="1611" y="592"/>
              <a:ext cx="478" cy="355"/>
            </a:xfrm>
            <a:custGeom>
              <a:avLst/>
              <a:gdLst>
                <a:gd name="T0" fmla="*/ 53 w 478"/>
                <a:gd name="T1" fmla="*/ 316 h 355"/>
                <a:gd name="T2" fmla="*/ 59 w 478"/>
                <a:gd name="T3" fmla="*/ 348 h 355"/>
                <a:gd name="T4" fmla="*/ 96 w 478"/>
                <a:gd name="T5" fmla="*/ 348 h 355"/>
                <a:gd name="T6" fmla="*/ 115 w 478"/>
                <a:gd name="T7" fmla="*/ 317 h 355"/>
                <a:gd name="T8" fmla="*/ 130 w 478"/>
                <a:gd name="T9" fmla="*/ 255 h 355"/>
                <a:gd name="T10" fmla="*/ 152 w 478"/>
                <a:gd name="T11" fmla="*/ 165 h 355"/>
                <a:gd name="T12" fmla="*/ 163 w 478"/>
                <a:gd name="T13" fmla="*/ 130 h 355"/>
                <a:gd name="T14" fmla="*/ 185 w 478"/>
                <a:gd name="T15" fmla="*/ 94 h 355"/>
                <a:gd name="T16" fmla="*/ 230 w 478"/>
                <a:gd name="T17" fmla="*/ 47 h 355"/>
                <a:gd name="T18" fmla="*/ 302 w 478"/>
                <a:gd name="T19" fmla="*/ 22 h 355"/>
                <a:gd name="T20" fmla="*/ 343 w 478"/>
                <a:gd name="T21" fmla="*/ 44 h 355"/>
                <a:gd name="T22" fmla="*/ 349 w 478"/>
                <a:gd name="T23" fmla="*/ 77 h 355"/>
                <a:gd name="T24" fmla="*/ 330 w 478"/>
                <a:gd name="T25" fmla="*/ 166 h 355"/>
                <a:gd name="T26" fmla="*/ 302 w 478"/>
                <a:gd name="T27" fmla="*/ 245 h 355"/>
                <a:gd name="T28" fmla="*/ 291 w 478"/>
                <a:gd name="T29" fmla="*/ 287 h 355"/>
                <a:gd name="T30" fmla="*/ 313 w 478"/>
                <a:gd name="T31" fmla="*/ 337 h 355"/>
                <a:gd name="T32" fmla="*/ 365 w 478"/>
                <a:gd name="T33" fmla="*/ 355 h 355"/>
                <a:gd name="T34" fmla="*/ 415 w 478"/>
                <a:gd name="T35" fmla="*/ 338 h 355"/>
                <a:gd name="T36" fmla="*/ 451 w 478"/>
                <a:gd name="T37" fmla="*/ 299 h 355"/>
                <a:gd name="T38" fmla="*/ 471 w 478"/>
                <a:gd name="T39" fmla="*/ 258 h 355"/>
                <a:gd name="T40" fmla="*/ 478 w 478"/>
                <a:gd name="T41" fmla="*/ 235 h 355"/>
                <a:gd name="T42" fmla="*/ 465 w 478"/>
                <a:gd name="T43" fmla="*/ 224 h 355"/>
                <a:gd name="T44" fmla="*/ 450 w 478"/>
                <a:gd name="T45" fmla="*/ 237 h 355"/>
                <a:gd name="T46" fmla="*/ 414 w 478"/>
                <a:gd name="T47" fmla="*/ 309 h 355"/>
                <a:gd name="T48" fmla="*/ 367 w 478"/>
                <a:gd name="T49" fmla="*/ 333 h 355"/>
                <a:gd name="T50" fmla="*/ 348 w 478"/>
                <a:gd name="T51" fmla="*/ 305 h 355"/>
                <a:gd name="T52" fmla="*/ 351 w 478"/>
                <a:gd name="T53" fmla="*/ 280 h 355"/>
                <a:gd name="T54" fmla="*/ 366 w 478"/>
                <a:gd name="T55" fmla="*/ 242 h 355"/>
                <a:gd name="T56" fmla="*/ 390 w 478"/>
                <a:gd name="T57" fmla="*/ 173 h 355"/>
                <a:gd name="T58" fmla="*/ 407 w 478"/>
                <a:gd name="T59" fmla="*/ 90 h 355"/>
                <a:gd name="T60" fmla="*/ 397 w 478"/>
                <a:gd name="T61" fmla="*/ 43 h 355"/>
                <a:gd name="T62" fmla="*/ 372 w 478"/>
                <a:gd name="T63" fmla="*/ 16 h 355"/>
                <a:gd name="T64" fmla="*/ 339 w 478"/>
                <a:gd name="T65" fmla="*/ 3 h 355"/>
                <a:gd name="T66" fmla="*/ 305 w 478"/>
                <a:gd name="T67" fmla="*/ 0 h 355"/>
                <a:gd name="T68" fmla="*/ 224 w 478"/>
                <a:gd name="T69" fmla="*/ 24 h 355"/>
                <a:gd name="T70" fmla="*/ 173 w 478"/>
                <a:gd name="T71" fmla="*/ 71 h 355"/>
                <a:gd name="T72" fmla="*/ 141 w 478"/>
                <a:gd name="T73" fmla="*/ 16 h 355"/>
                <a:gd name="T74" fmla="*/ 90 w 478"/>
                <a:gd name="T75" fmla="*/ 0 h 355"/>
                <a:gd name="T76" fmla="*/ 50 w 478"/>
                <a:gd name="T77" fmla="*/ 14 h 355"/>
                <a:gd name="T78" fmla="*/ 28 w 478"/>
                <a:gd name="T79" fmla="*/ 42 h 355"/>
                <a:gd name="T80" fmla="*/ 7 w 478"/>
                <a:gd name="T81" fmla="*/ 91 h 355"/>
                <a:gd name="T82" fmla="*/ 0 w 478"/>
                <a:gd name="T83" fmla="*/ 120 h 355"/>
                <a:gd name="T84" fmla="*/ 13 w 478"/>
                <a:gd name="T85" fmla="*/ 130 h 355"/>
                <a:gd name="T86" fmla="*/ 24 w 478"/>
                <a:gd name="T87" fmla="*/ 127 h 355"/>
                <a:gd name="T88" fmla="*/ 30 w 478"/>
                <a:gd name="T89" fmla="*/ 107 h 355"/>
                <a:gd name="T90" fmla="*/ 52 w 478"/>
                <a:gd name="T91" fmla="*/ 47 h 355"/>
                <a:gd name="T92" fmla="*/ 87 w 478"/>
                <a:gd name="T93" fmla="*/ 22 h 355"/>
                <a:gd name="T94" fmla="*/ 108 w 478"/>
                <a:gd name="T95" fmla="*/ 33 h 355"/>
                <a:gd name="T96" fmla="*/ 113 w 478"/>
                <a:gd name="T97" fmla="*/ 61 h 355"/>
                <a:gd name="T98" fmla="*/ 101 w 478"/>
                <a:gd name="T99" fmla="*/ 126 h 355"/>
                <a:gd name="T100" fmla="*/ 83 w 478"/>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5">
                  <a:moveTo>
                    <a:pt x="59" y="297"/>
                  </a:moveTo>
                  <a:lnTo>
                    <a:pt x="53" y="316"/>
                  </a:lnTo>
                  <a:lnTo>
                    <a:pt x="51" y="330"/>
                  </a:lnTo>
                  <a:lnTo>
                    <a:pt x="59" y="348"/>
                  </a:lnTo>
                  <a:lnTo>
                    <a:pt x="77" y="355"/>
                  </a:lnTo>
                  <a:lnTo>
                    <a:pt x="96" y="348"/>
                  </a:lnTo>
                  <a:lnTo>
                    <a:pt x="108" y="337"/>
                  </a:lnTo>
                  <a:lnTo>
                    <a:pt x="115" y="317"/>
                  </a:lnTo>
                  <a:lnTo>
                    <a:pt x="122" y="288"/>
                  </a:lnTo>
                  <a:lnTo>
                    <a:pt x="130" y="255"/>
                  </a:lnTo>
                  <a:lnTo>
                    <a:pt x="139" y="218"/>
                  </a:lnTo>
                  <a:lnTo>
                    <a:pt x="152" y="165"/>
                  </a:lnTo>
                  <a:lnTo>
                    <a:pt x="158" y="145"/>
                  </a:lnTo>
                  <a:lnTo>
                    <a:pt x="163" y="130"/>
                  </a:lnTo>
                  <a:lnTo>
                    <a:pt x="172" y="114"/>
                  </a:lnTo>
                  <a:lnTo>
                    <a:pt x="185" y="94"/>
                  </a:lnTo>
                  <a:lnTo>
                    <a:pt x="204" y="70"/>
                  </a:lnTo>
                  <a:lnTo>
                    <a:pt x="230" y="47"/>
                  </a:lnTo>
                  <a:lnTo>
                    <a:pt x="263" y="29"/>
                  </a:lnTo>
                  <a:lnTo>
                    <a:pt x="302" y="22"/>
                  </a:lnTo>
                  <a:lnTo>
                    <a:pt x="329" y="28"/>
                  </a:lnTo>
                  <a:lnTo>
                    <a:pt x="343" y="44"/>
                  </a:lnTo>
                  <a:lnTo>
                    <a:pt x="348" y="62"/>
                  </a:lnTo>
                  <a:lnTo>
                    <a:pt x="349" y="77"/>
                  </a:lnTo>
                  <a:lnTo>
                    <a:pt x="343" y="119"/>
                  </a:lnTo>
                  <a:lnTo>
                    <a:pt x="330" y="166"/>
                  </a:lnTo>
                  <a:lnTo>
                    <a:pt x="315" y="211"/>
                  </a:lnTo>
                  <a:lnTo>
                    <a:pt x="302" y="245"/>
                  </a:lnTo>
                  <a:lnTo>
                    <a:pt x="293" y="269"/>
                  </a:lnTo>
                  <a:lnTo>
                    <a:pt x="291" y="287"/>
                  </a:lnTo>
                  <a:lnTo>
                    <a:pt x="297" y="315"/>
                  </a:lnTo>
                  <a:lnTo>
                    <a:pt x="313" y="337"/>
                  </a:lnTo>
                  <a:lnTo>
                    <a:pt x="336" y="350"/>
                  </a:lnTo>
                  <a:lnTo>
                    <a:pt x="365" y="355"/>
                  </a:lnTo>
                  <a:lnTo>
                    <a:pt x="392" y="350"/>
                  </a:lnTo>
                  <a:lnTo>
                    <a:pt x="415" y="338"/>
                  </a:lnTo>
                  <a:lnTo>
                    <a:pt x="435" y="319"/>
                  </a:lnTo>
                  <a:lnTo>
                    <a:pt x="451" y="299"/>
                  </a:lnTo>
                  <a:lnTo>
                    <a:pt x="462" y="278"/>
                  </a:lnTo>
                  <a:lnTo>
                    <a:pt x="471" y="258"/>
                  </a:lnTo>
                  <a:lnTo>
                    <a:pt x="476" y="243"/>
                  </a:lnTo>
                  <a:lnTo>
                    <a:pt x="478" y="235"/>
                  </a:lnTo>
                  <a:lnTo>
                    <a:pt x="472" y="225"/>
                  </a:lnTo>
                  <a:lnTo>
                    <a:pt x="465" y="224"/>
                  </a:lnTo>
                  <a:lnTo>
                    <a:pt x="455" y="228"/>
                  </a:lnTo>
                  <a:lnTo>
                    <a:pt x="450" y="237"/>
                  </a:lnTo>
                  <a:lnTo>
                    <a:pt x="434" y="279"/>
                  </a:lnTo>
                  <a:lnTo>
                    <a:pt x="414" y="309"/>
                  </a:lnTo>
                  <a:lnTo>
                    <a:pt x="391" y="326"/>
                  </a:lnTo>
                  <a:lnTo>
                    <a:pt x="367" y="333"/>
                  </a:lnTo>
                  <a:lnTo>
                    <a:pt x="351" y="325"/>
                  </a:lnTo>
                  <a:lnTo>
                    <a:pt x="348" y="305"/>
                  </a:lnTo>
                  <a:lnTo>
                    <a:pt x="349" y="293"/>
                  </a:lnTo>
                  <a:lnTo>
                    <a:pt x="351" y="280"/>
                  </a:lnTo>
                  <a:lnTo>
                    <a:pt x="357" y="264"/>
                  </a:lnTo>
                  <a:lnTo>
                    <a:pt x="366" y="242"/>
                  </a:lnTo>
                  <a:lnTo>
                    <a:pt x="376" y="214"/>
                  </a:lnTo>
                  <a:lnTo>
                    <a:pt x="390" y="173"/>
                  </a:lnTo>
                  <a:lnTo>
                    <a:pt x="402" y="128"/>
                  </a:lnTo>
                  <a:lnTo>
                    <a:pt x="407" y="90"/>
                  </a:lnTo>
                  <a:lnTo>
                    <a:pt x="405" y="64"/>
                  </a:lnTo>
                  <a:lnTo>
                    <a:pt x="397" y="43"/>
                  </a:lnTo>
                  <a:lnTo>
                    <a:pt x="386" y="28"/>
                  </a:lnTo>
                  <a:lnTo>
                    <a:pt x="372" y="16"/>
                  </a:lnTo>
                  <a:lnTo>
                    <a:pt x="356" y="9"/>
                  </a:lnTo>
                  <a:lnTo>
                    <a:pt x="339" y="3"/>
                  </a:lnTo>
                  <a:lnTo>
                    <a:pt x="322" y="1"/>
                  </a:lnTo>
                  <a:lnTo>
                    <a:pt x="305" y="0"/>
                  </a:lnTo>
                  <a:lnTo>
                    <a:pt x="261" y="7"/>
                  </a:lnTo>
                  <a:lnTo>
                    <a:pt x="224" y="24"/>
                  </a:lnTo>
                  <a:lnTo>
                    <a:pt x="195" y="47"/>
                  </a:lnTo>
                  <a:lnTo>
                    <a:pt x="173" y="71"/>
                  </a:lnTo>
                  <a:lnTo>
                    <a:pt x="162" y="38"/>
                  </a:lnTo>
                  <a:lnTo>
                    <a:pt x="141" y="16"/>
                  </a:lnTo>
                  <a:lnTo>
                    <a:pt x="116" y="4"/>
                  </a:lnTo>
                  <a:lnTo>
                    <a:pt x="90" y="0"/>
                  </a:lnTo>
                  <a:lnTo>
                    <a:pt x="67" y="4"/>
                  </a:lnTo>
                  <a:lnTo>
                    <a:pt x="50" y="14"/>
                  </a:lnTo>
                  <a:lnTo>
                    <a:pt x="37" y="28"/>
                  </a:lnTo>
                  <a:lnTo>
                    <a:pt x="28" y="42"/>
                  </a:lnTo>
                  <a:lnTo>
                    <a:pt x="16" y="67"/>
                  </a:lnTo>
                  <a:lnTo>
                    <a:pt x="7" y="91"/>
                  </a:lnTo>
                  <a:lnTo>
                    <a:pt x="2" y="111"/>
                  </a:lnTo>
                  <a:lnTo>
                    <a:pt x="0" y="120"/>
                  </a:lnTo>
                  <a:lnTo>
                    <a:pt x="6" y="129"/>
                  </a:lnTo>
                  <a:lnTo>
                    <a:pt x="13" y="130"/>
                  </a:lnTo>
                  <a:lnTo>
                    <a:pt x="20" y="130"/>
                  </a:lnTo>
                  <a:lnTo>
                    <a:pt x="24" y="127"/>
                  </a:lnTo>
                  <a:lnTo>
                    <a:pt x="27" y="120"/>
                  </a:lnTo>
                  <a:lnTo>
                    <a:pt x="30" y="107"/>
                  </a:lnTo>
                  <a:lnTo>
                    <a:pt x="40" y="74"/>
                  </a:lnTo>
                  <a:lnTo>
                    <a:pt x="52" y="47"/>
                  </a:lnTo>
                  <a:lnTo>
                    <a:pt x="67" y="29"/>
                  </a:lnTo>
                  <a:lnTo>
                    <a:pt x="87" y="22"/>
                  </a:lnTo>
                  <a:lnTo>
                    <a:pt x="100" y="25"/>
                  </a:lnTo>
                  <a:lnTo>
                    <a:pt x="108" y="33"/>
                  </a:lnTo>
                  <a:lnTo>
                    <a:pt x="112" y="46"/>
                  </a:lnTo>
                  <a:lnTo>
                    <a:pt x="113" y="61"/>
                  </a:lnTo>
                  <a:lnTo>
                    <a:pt x="109" y="91"/>
                  </a:lnTo>
                  <a:lnTo>
                    <a:pt x="101" y="126"/>
                  </a:lnTo>
                  <a:lnTo>
                    <a:pt x="92" y="163"/>
                  </a:lnTo>
                  <a:lnTo>
                    <a:pt x="83"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1" name="Freeform 67"/>
            <p:cNvSpPr>
              <a:spLocks noChangeAspect="1"/>
            </p:cNvSpPr>
            <p:nvPr/>
          </p:nvSpPr>
          <p:spPr bwMode="auto">
            <a:xfrm>
              <a:off x="2211" y="722"/>
              <a:ext cx="528" cy="39"/>
            </a:xfrm>
            <a:custGeom>
              <a:avLst/>
              <a:gdLst>
                <a:gd name="T0" fmla="*/ 497 w 528"/>
                <a:gd name="T1" fmla="*/ 39 h 39"/>
                <a:gd name="T2" fmla="*/ 507 w 528"/>
                <a:gd name="T3" fmla="*/ 39 h 39"/>
                <a:gd name="T4" fmla="*/ 517 w 528"/>
                <a:gd name="T5" fmla="*/ 37 h 39"/>
                <a:gd name="T6" fmla="*/ 525 w 528"/>
                <a:gd name="T7" fmla="*/ 31 h 39"/>
                <a:gd name="T8" fmla="*/ 528 w 528"/>
                <a:gd name="T9" fmla="*/ 20 h 39"/>
                <a:gd name="T10" fmla="*/ 525 w 528"/>
                <a:gd name="T11" fmla="*/ 9 h 39"/>
                <a:gd name="T12" fmla="*/ 518 w 528"/>
                <a:gd name="T13" fmla="*/ 3 h 39"/>
                <a:gd name="T14" fmla="*/ 508 w 528"/>
                <a:gd name="T15" fmla="*/ 1 h 39"/>
                <a:gd name="T16" fmla="*/ 497 w 528"/>
                <a:gd name="T17" fmla="*/ 0 h 39"/>
                <a:gd name="T18" fmla="*/ 31 w 528"/>
                <a:gd name="T19" fmla="*/ 0 h 39"/>
                <a:gd name="T20" fmla="*/ 21 w 528"/>
                <a:gd name="T21" fmla="*/ 1 h 39"/>
                <a:gd name="T22" fmla="*/ 10 w 528"/>
                <a:gd name="T23" fmla="*/ 3 h 39"/>
                <a:gd name="T24" fmla="*/ 3 w 528"/>
                <a:gd name="T25" fmla="*/ 8 h 39"/>
                <a:gd name="T26" fmla="*/ 0 w 528"/>
                <a:gd name="T27" fmla="*/ 19 h 39"/>
                <a:gd name="T28" fmla="*/ 2 w 528"/>
                <a:gd name="T29" fmla="*/ 30 h 39"/>
                <a:gd name="T30" fmla="*/ 10 w 528"/>
                <a:gd name="T31" fmla="*/ 36 h 39"/>
                <a:gd name="T32" fmla="*/ 21 w 528"/>
                <a:gd name="T33" fmla="*/ 39 h 39"/>
                <a:gd name="T34" fmla="*/ 31 w 528"/>
                <a:gd name="T35" fmla="*/ 39 h 39"/>
                <a:gd name="T36" fmla="*/ 497 w 528"/>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8" h="39">
                  <a:moveTo>
                    <a:pt x="497" y="39"/>
                  </a:moveTo>
                  <a:lnTo>
                    <a:pt x="507" y="39"/>
                  </a:lnTo>
                  <a:lnTo>
                    <a:pt x="517" y="37"/>
                  </a:lnTo>
                  <a:lnTo>
                    <a:pt x="525" y="31"/>
                  </a:lnTo>
                  <a:lnTo>
                    <a:pt x="528" y="20"/>
                  </a:lnTo>
                  <a:lnTo>
                    <a:pt x="525" y="9"/>
                  </a:lnTo>
                  <a:lnTo>
                    <a:pt x="518" y="3"/>
                  </a:lnTo>
                  <a:lnTo>
                    <a:pt x="508" y="1"/>
                  </a:lnTo>
                  <a:lnTo>
                    <a:pt x="497" y="0"/>
                  </a:lnTo>
                  <a:lnTo>
                    <a:pt x="31" y="0"/>
                  </a:lnTo>
                  <a:lnTo>
                    <a:pt x="21" y="1"/>
                  </a:lnTo>
                  <a:lnTo>
                    <a:pt x="10" y="3"/>
                  </a:lnTo>
                  <a:lnTo>
                    <a:pt x="3" y="8"/>
                  </a:lnTo>
                  <a:lnTo>
                    <a:pt x="0" y="19"/>
                  </a:lnTo>
                  <a:lnTo>
                    <a:pt x="2" y="30"/>
                  </a:lnTo>
                  <a:lnTo>
                    <a:pt x="10" y="36"/>
                  </a:lnTo>
                  <a:lnTo>
                    <a:pt x="21" y="39"/>
                  </a:lnTo>
                  <a:lnTo>
                    <a:pt x="31" y="39"/>
                  </a:lnTo>
                  <a:lnTo>
                    <a:pt x="497" y="3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2" name="Freeform 68"/>
            <p:cNvSpPr>
              <a:spLocks noChangeAspect="1"/>
            </p:cNvSpPr>
            <p:nvPr/>
          </p:nvSpPr>
          <p:spPr bwMode="auto">
            <a:xfrm>
              <a:off x="2910" y="417"/>
              <a:ext cx="285" cy="522"/>
            </a:xfrm>
            <a:custGeom>
              <a:avLst/>
              <a:gdLst>
                <a:gd name="T0" fmla="*/ 177 w 285"/>
                <a:gd name="T1" fmla="*/ 22 h 522"/>
                <a:gd name="T2" fmla="*/ 176 w 285"/>
                <a:gd name="T3" fmla="*/ 10 h 522"/>
                <a:gd name="T4" fmla="*/ 173 w 285"/>
                <a:gd name="T5" fmla="*/ 3 h 522"/>
                <a:gd name="T6" fmla="*/ 166 w 285"/>
                <a:gd name="T7" fmla="*/ 1 h 522"/>
                <a:gd name="T8" fmla="*/ 153 w 285"/>
                <a:gd name="T9" fmla="*/ 0 h 522"/>
                <a:gd name="T10" fmla="*/ 113 w 285"/>
                <a:gd name="T11" fmla="*/ 28 h 522"/>
                <a:gd name="T12" fmla="*/ 70 w 285"/>
                <a:gd name="T13" fmla="*/ 43 h 522"/>
                <a:gd name="T14" fmla="*/ 30 w 285"/>
                <a:gd name="T15" fmla="*/ 49 h 522"/>
                <a:gd name="T16" fmla="*/ 0 w 285"/>
                <a:gd name="T17" fmla="*/ 50 h 522"/>
                <a:gd name="T18" fmla="*/ 0 w 285"/>
                <a:gd name="T19" fmla="*/ 78 h 522"/>
                <a:gd name="T20" fmla="*/ 20 w 285"/>
                <a:gd name="T21" fmla="*/ 78 h 522"/>
                <a:gd name="T22" fmla="*/ 47 w 285"/>
                <a:gd name="T23" fmla="*/ 76 h 522"/>
                <a:gd name="T24" fmla="*/ 80 w 285"/>
                <a:gd name="T25" fmla="*/ 69 h 522"/>
                <a:gd name="T26" fmla="*/ 113 w 285"/>
                <a:gd name="T27" fmla="*/ 56 h 522"/>
                <a:gd name="T28" fmla="*/ 113 w 285"/>
                <a:gd name="T29" fmla="*/ 457 h 522"/>
                <a:gd name="T30" fmla="*/ 112 w 285"/>
                <a:gd name="T31" fmla="*/ 474 h 522"/>
                <a:gd name="T32" fmla="*/ 103 w 285"/>
                <a:gd name="T33" fmla="*/ 485 h 522"/>
                <a:gd name="T34" fmla="*/ 81 w 285"/>
                <a:gd name="T35" fmla="*/ 491 h 522"/>
                <a:gd name="T36" fmla="*/ 35 w 285"/>
                <a:gd name="T37" fmla="*/ 493 h 522"/>
                <a:gd name="T38" fmla="*/ 5 w 285"/>
                <a:gd name="T39" fmla="*/ 493 h 522"/>
                <a:gd name="T40" fmla="*/ 5 w 285"/>
                <a:gd name="T41" fmla="*/ 522 h 522"/>
                <a:gd name="T42" fmla="*/ 29 w 285"/>
                <a:gd name="T43" fmla="*/ 521 h 522"/>
                <a:gd name="T44" fmla="*/ 69 w 285"/>
                <a:gd name="T45" fmla="*/ 520 h 522"/>
                <a:gd name="T46" fmla="*/ 113 w 285"/>
                <a:gd name="T47" fmla="*/ 519 h 522"/>
                <a:gd name="T48" fmla="*/ 145 w 285"/>
                <a:gd name="T49" fmla="*/ 519 h 522"/>
                <a:gd name="T50" fmla="*/ 174 w 285"/>
                <a:gd name="T51" fmla="*/ 519 h 522"/>
                <a:gd name="T52" fmla="*/ 217 w 285"/>
                <a:gd name="T53" fmla="*/ 520 h 522"/>
                <a:gd name="T54" fmla="*/ 259 w 285"/>
                <a:gd name="T55" fmla="*/ 521 h 522"/>
                <a:gd name="T56" fmla="*/ 285 w 285"/>
                <a:gd name="T57" fmla="*/ 522 h 522"/>
                <a:gd name="T58" fmla="*/ 285 w 285"/>
                <a:gd name="T59" fmla="*/ 493 h 522"/>
                <a:gd name="T60" fmla="*/ 255 w 285"/>
                <a:gd name="T61" fmla="*/ 493 h 522"/>
                <a:gd name="T62" fmla="*/ 210 w 285"/>
                <a:gd name="T63" fmla="*/ 491 h 522"/>
                <a:gd name="T64" fmla="*/ 186 w 285"/>
                <a:gd name="T65" fmla="*/ 485 h 522"/>
                <a:gd name="T66" fmla="*/ 178 w 285"/>
                <a:gd name="T67" fmla="*/ 474 h 522"/>
                <a:gd name="T68" fmla="*/ 177 w 285"/>
                <a:gd name="T69" fmla="*/ 457 h 522"/>
                <a:gd name="T70" fmla="*/ 177 w 285"/>
                <a:gd name="T71" fmla="*/ 22 h 5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22">
                  <a:moveTo>
                    <a:pt x="177" y="22"/>
                  </a:moveTo>
                  <a:lnTo>
                    <a:pt x="176" y="10"/>
                  </a:lnTo>
                  <a:lnTo>
                    <a:pt x="173" y="3"/>
                  </a:lnTo>
                  <a:lnTo>
                    <a:pt x="166" y="1"/>
                  </a:lnTo>
                  <a:lnTo>
                    <a:pt x="153" y="0"/>
                  </a:lnTo>
                  <a:lnTo>
                    <a:pt x="113" y="28"/>
                  </a:lnTo>
                  <a:lnTo>
                    <a:pt x="70" y="43"/>
                  </a:lnTo>
                  <a:lnTo>
                    <a:pt x="30" y="49"/>
                  </a:lnTo>
                  <a:lnTo>
                    <a:pt x="0" y="50"/>
                  </a:lnTo>
                  <a:lnTo>
                    <a:pt x="0" y="78"/>
                  </a:lnTo>
                  <a:lnTo>
                    <a:pt x="20" y="78"/>
                  </a:lnTo>
                  <a:lnTo>
                    <a:pt x="47" y="76"/>
                  </a:lnTo>
                  <a:lnTo>
                    <a:pt x="80" y="69"/>
                  </a:lnTo>
                  <a:lnTo>
                    <a:pt x="113" y="56"/>
                  </a:lnTo>
                  <a:lnTo>
                    <a:pt x="113" y="457"/>
                  </a:lnTo>
                  <a:lnTo>
                    <a:pt x="112" y="474"/>
                  </a:lnTo>
                  <a:lnTo>
                    <a:pt x="103" y="485"/>
                  </a:lnTo>
                  <a:lnTo>
                    <a:pt x="81" y="491"/>
                  </a:lnTo>
                  <a:lnTo>
                    <a:pt x="35" y="493"/>
                  </a:lnTo>
                  <a:lnTo>
                    <a:pt x="5" y="493"/>
                  </a:lnTo>
                  <a:lnTo>
                    <a:pt x="5" y="522"/>
                  </a:lnTo>
                  <a:lnTo>
                    <a:pt x="29" y="521"/>
                  </a:lnTo>
                  <a:lnTo>
                    <a:pt x="69" y="520"/>
                  </a:lnTo>
                  <a:lnTo>
                    <a:pt x="113" y="519"/>
                  </a:lnTo>
                  <a:lnTo>
                    <a:pt x="145" y="519"/>
                  </a:lnTo>
                  <a:lnTo>
                    <a:pt x="174" y="519"/>
                  </a:lnTo>
                  <a:lnTo>
                    <a:pt x="217" y="520"/>
                  </a:lnTo>
                  <a:lnTo>
                    <a:pt x="259" y="521"/>
                  </a:lnTo>
                  <a:lnTo>
                    <a:pt x="285" y="522"/>
                  </a:lnTo>
                  <a:lnTo>
                    <a:pt x="285" y="493"/>
                  </a:lnTo>
                  <a:lnTo>
                    <a:pt x="255" y="493"/>
                  </a:lnTo>
                  <a:lnTo>
                    <a:pt x="210" y="491"/>
                  </a:lnTo>
                  <a:lnTo>
                    <a:pt x="186" y="485"/>
                  </a:lnTo>
                  <a:lnTo>
                    <a:pt x="178" y="474"/>
                  </a:lnTo>
                  <a:lnTo>
                    <a:pt x="177" y="457"/>
                  </a:lnTo>
                  <a:lnTo>
                    <a:pt x="177" y="2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3" name="Freeform 69"/>
            <p:cNvSpPr>
              <a:spLocks noChangeAspect="1"/>
            </p:cNvSpPr>
            <p:nvPr/>
          </p:nvSpPr>
          <p:spPr bwMode="auto">
            <a:xfrm>
              <a:off x="3357" y="848"/>
              <a:ext cx="100" cy="242"/>
            </a:xfrm>
            <a:custGeom>
              <a:avLst/>
              <a:gdLst>
                <a:gd name="T0" fmla="*/ 78 w 100"/>
                <a:gd name="T1" fmla="*/ 78 h 242"/>
                <a:gd name="T2" fmla="*/ 76 w 100"/>
                <a:gd name="T3" fmla="*/ 112 h 242"/>
                <a:gd name="T4" fmla="*/ 68 w 100"/>
                <a:gd name="T5" fmla="*/ 148 h 242"/>
                <a:gd name="T6" fmla="*/ 49 w 100"/>
                <a:gd name="T7" fmla="*/ 184 h 242"/>
                <a:gd name="T8" fmla="*/ 17 w 100"/>
                <a:gd name="T9" fmla="*/ 222 h 242"/>
                <a:gd name="T10" fmla="*/ 12 w 100"/>
                <a:gd name="T11" fmla="*/ 231 h 242"/>
                <a:gd name="T12" fmla="*/ 15 w 100"/>
                <a:gd name="T13" fmla="*/ 239 h 242"/>
                <a:gd name="T14" fmla="*/ 22 w 100"/>
                <a:gd name="T15" fmla="*/ 242 h 242"/>
                <a:gd name="T16" fmla="*/ 29 w 100"/>
                <a:gd name="T17" fmla="*/ 239 h 242"/>
                <a:gd name="T18" fmla="*/ 39 w 100"/>
                <a:gd name="T19" fmla="*/ 231 h 242"/>
                <a:gd name="T20" fmla="*/ 52 w 100"/>
                <a:gd name="T21" fmla="*/ 217 h 242"/>
                <a:gd name="T22" fmla="*/ 65 w 100"/>
                <a:gd name="T23" fmla="*/ 199 h 242"/>
                <a:gd name="T24" fmla="*/ 78 w 100"/>
                <a:gd name="T25" fmla="*/ 177 h 242"/>
                <a:gd name="T26" fmla="*/ 90 w 100"/>
                <a:gd name="T27" fmla="*/ 150 h 242"/>
                <a:gd name="T28" fmla="*/ 97 w 100"/>
                <a:gd name="T29" fmla="*/ 120 h 242"/>
                <a:gd name="T30" fmla="*/ 100 w 100"/>
                <a:gd name="T31" fmla="*/ 86 h 242"/>
                <a:gd name="T32" fmla="*/ 97 w 100"/>
                <a:gd name="T33" fmla="*/ 52 h 242"/>
                <a:gd name="T34" fmla="*/ 86 w 100"/>
                <a:gd name="T35" fmla="*/ 25 h 242"/>
                <a:gd name="T36" fmla="*/ 69 w 100"/>
                <a:gd name="T37" fmla="*/ 7 h 242"/>
                <a:gd name="T38" fmla="*/ 45 w 100"/>
                <a:gd name="T39" fmla="*/ 0 h 242"/>
                <a:gd name="T40" fmla="*/ 27 w 100"/>
                <a:gd name="T41" fmla="*/ 4 h 242"/>
                <a:gd name="T42" fmla="*/ 13 w 100"/>
                <a:gd name="T43" fmla="*/ 13 h 242"/>
                <a:gd name="T44" fmla="*/ 4 w 100"/>
                <a:gd name="T45" fmla="*/ 28 h 242"/>
                <a:gd name="T46" fmla="*/ 0 w 100"/>
                <a:gd name="T47" fmla="*/ 45 h 242"/>
                <a:gd name="T48" fmla="*/ 4 w 100"/>
                <a:gd name="T49" fmla="*/ 63 h 242"/>
                <a:gd name="T50" fmla="*/ 13 w 100"/>
                <a:gd name="T51" fmla="*/ 77 h 242"/>
                <a:gd name="T52" fmla="*/ 27 w 100"/>
                <a:gd name="T53" fmla="*/ 87 h 242"/>
                <a:gd name="T54" fmla="*/ 46 w 100"/>
                <a:gd name="T55" fmla="*/ 91 h 242"/>
                <a:gd name="T56" fmla="*/ 69 w 100"/>
                <a:gd name="T57" fmla="*/ 84 h 242"/>
                <a:gd name="T58" fmla="*/ 78 w 100"/>
                <a:gd name="T59" fmla="*/ 78 h 2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242">
                  <a:moveTo>
                    <a:pt x="78" y="78"/>
                  </a:moveTo>
                  <a:lnTo>
                    <a:pt x="76" y="112"/>
                  </a:lnTo>
                  <a:lnTo>
                    <a:pt x="68" y="148"/>
                  </a:lnTo>
                  <a:lnTo>
                    <a:pt x="49" y="184"/>
                  </a:lnTo>
                  <a:lnTo>
                    <a:pt x="17" y="222"/>
                  </a:lnTo>
                  <a:lnTo>
                    <a:pt x="12" y="231"/>
                  </a:lnTo>
                  <a:lnTo>
                    <a:pt x="15" y="239"/>
                  </a:lnTo>
                  <a:lnTo>
                    <a:pt x="22" y="242"/>
                  </a:lnTo>
                  <a:lnTo>
                    <a:pt x="29" y="239"/>
                  </a:lnTo>
                  <a:lnTo>
                    <a:pt x="39" y="231"/>
                  </a:lnTo>
                  <a:lnTo>
                    <a:pt x="52" y="217"/>
                  </a:lnTo>
                  <a:lnTo>
                    <a:pt x="65" y="199"/>
                  </a:lnTo>
                  <a:lnTo>
                    <a:pt x="78" y="177"/>
                  </a:lnTo>
                  <a:lnTo>
                    <a:pt x="90" y="150"/>
                  </a:lnTo>
                  <a:lnTo>
                    <a:pt x="97" y="120"/>
                  </a:lnTo>
                  <a:lnTo>
                    <a:pt x="100" y="86"/>
                  </a:lnTo>
                  <a:lnTo>
                    <a:pt x="97" y="52"/>
                  </a:lnTo>
                  <a:lnTo>
                    <a:pt x="86" y="25"/>
                  </a:lnTo>
                  <a:lnTo>
                    <a:pt x="69" y="7"/>
                  </a:lnTo>
                  <a:lnTo>
                    <a:pt x="45" y="0"/>
                  </a:lnTo>
                  <a:lnTo>
                    <a:pt x="27" y="4"/>
                  </a:lnTo>
                  <a:lnTo>
                    <a:pt x="13" y="13"/>
                  </a:lnTo>
                  <a:lnTo>
                    <a:pt x="4" y="28"/>
                  </a:lnTo>
                  <a:lnTo>
                    <a:pt x="0" y="45"/>
                  </a:lnTo>
                  <a:lnTo>
                    <a:pt x="4" y="63"/>
                  </a:lnTo>
                  <a:lnTo>
                    <a:pt x="13" y="77"/>
                  </a:lnTo>
                  <a:lnTo>
                    <a:pt x="27" y="87"/>
                  </a:lnTo>
                  <a:lnTo>
                    <a:pt x="46" y="91"/>
                  </a:lnTo>
                  <a:lnTo>
                    <a:pt x="69" y="84"/>
                  </a:lnTo>
                  <a:lnTo>
                    <a:pt x="78" y="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74" name="Freeform 70"/>
            <p:cNvSpPr>
              <a:spLocks noChangeAspect="1"/>
            </p:cNvSpPr>
            <p:nvPr/>
          </p:nvSpPr>
          <p:spPr bwMode="auto">
            <a:xfrm>
              <a:off x="3572" y="592"/>
              <a:ext cx="478" cy="355"/>
            </a:xfrm>
            <a:custGeom>
              <a:avLst/>
              <a:gdLst>
                <a:gd name="T0" fmla="*/ 54 w 478"/>
                <a:gd name="T1" fmla="*/ 316 h 355"/>
                <a:gd name="T2" fmla="*/ 59 w 478"/>
                <a:gd name="T3" fmla="*/ 348 h 355"/>
                <a:gd name="T4" fmla="*/ 96 w 478"/>
                <a:gd name="T5" fmla="*/ 348 h 355"/>
                <a:gd name="T6" fmla="*/ 115 w 478"/>
                <a:gd name="T7" fmla="*/ 317 h 355"/>
                <a:gd name="T8" fmla="*/ 130 w 478"/>
                <a:gd name="T9" fmla="*/ 255 h 355"/>
                <a:gd name="T10" fmla="*/ 152 w 478"/>
                <a:gd name="T11" fmla="*/ 165 h 355"/>
                <a:gd name="T12" fmla="*/ 164 w 478"/>
                <a:gd name="T13" fmla="*/ 130 h 355"/>
                <a:gd name="T14" fmla="*/ 185 w 478"/>
                <a:gd name="T15" fmla="*/ 94 h 355"/>
                <a:gd name="T16" fmla="*/ 230 w 478"/>
                <a:gd name="T17" fmla="*/ 47 h 355"/>
                <a:gd name="T18" fmla="*/ 302 w 478"/>
                <a:gd name="T19" fmla="*/ 22 h 355"/>
                <a:gd name="T20" fmla="*/ 343 w 478"/>
                <a:gd name="T21" fmla="*/ 44 h 355"/>
                <a:gd name="T22" fmla="*/ 349 w 478"/>
                <a:gd name="T23" fmla="*/ 77 h 355"/>
                <a:gd name="T24" fmla="*/ 330 w 478"/>
                <a:gd name="T25" fmla="*/ 166 h 355"/>
                <a:gd name="T26" fmla="*/ 302 w 478"/>
                <a:gd name="T27" fmla="*/ 245 h 355"/>
                <a:gd name="T28" fmla="*/ 291 w 478"/>
                <a:gd name="T29" fmla="*/ 287 h 355"/>
                <a:gd name="T30" fmla="*/ 313 w 478"/>
                <a:gd name="T31" fmla="*/ 337 h 355"/>
                <a:gd name="T32" fmla="*/ 365 w 478"/>
                <a:gd name="T33" fmla="*/ 355 h 355"/>
                <a:gd name="T34" fmla="*/ 416 w 478"/>
                <a:gd name="T35" fmla="*/ 338 h 355"/>
                <a:gd name="T36" fmla="*/ 451 w 478"/>
                <a:gd name="T37" fmla="*/ 299 h 355"/>
                <a:gd name="T38" fmla="*/ 471 w 478"/>
                <a:gd name="T39" fmla="*/ 258 h 355"/>
                <a:gd name="T40" fmla="*/ 478 w 478"/>
                <a:gd name="T41" fmla="*/ 235 h 355"/>
                <a:gd name="T42" fmla="*/ 465 w 478"/>
                <a:gd name="T43" fmla="*/ 224 h 355"/>
                <a:gd name="T44" fmla="*/ 450 w 478"/>
                <a:gd name="T45" fmla="*/ 237 h 355"/>
                <a:gd name="T46" fmla="*/ 414 w 478"/>
                <a:gd name="T47" fmla="*/ 309 h 355"/>
                <a:gd name="T48" fmla="*/ 368 w 478"/>
                <a:gd name="T49" fmla="*/ 333 h 355"/>
                <a:gd name="T50" fmla="*/ 348 w 478"/>
                <a:gd name="T51" fmla="*/ 305 h 355"/>
                <a:gd name="T52" fmla="*/ 352 w 478"/>
                <a:gd name="T53" fmla="*/ 280 h 355"/>
                <a:gd name="T54" fmla="*/ 366 w 478"/>
                <a:gd name="T55" fmla="*/ 242 h 355"/>
                <a:gd name="T56" fmla="*/ 390 w 478"/>
                <a:gd name="T57" fmla="*/ 173 h 355"/>
                <a:gd name="T58" fmla="*/ 407 w 478"/>
                <a:gd name="T59" fmla="*/ 90 h 355"/>
                <a:gd name="T60" fmla="*/ 397 w 478"/>
                <a:gd name="T61" fmla="*/ 43 h 355"/>
                <a:gd name="T62" fmla="*/ 372 w 478"/>
                <a:gd name="T63" fmla="*/ 16 h 355"/>
                <a:gd name="T64" fmla="*/ 339 w 478"/>
                <a:gd name="T65" fmla="*/ 3 h 355"/>
                <a:gd name="T66" fmla="*/ 306 w 478"/>
                <a:gd name="T67" fmla="*/ 0 h 355"/>
                <a:gd name="T68" fmla="*/ 224 w 478"/>
                <a:gd name="T69" fmla="*/ 24 h 355"/>
                <a:gd name="T70" fmla="*/ 174 w 478"/>
                <a:gd name="T71" fmla="*/ 71 h 355"/>
                <a:gd name="T72" fmla="*/ 142 w 478"/>
                <a:gd name="T73" fmla="*/ 16 h 355"/>
                <a:gd name="T74" fmla="*/ 90 w 478"/>
                <a:gd name="T75" fmla="*/ 0 h 355"/>
                <a:gd name="T76" fmla="*/ 50 w 478"/>
                <a:gd name="T77" fmla="*/ 14 h 355"/>
                <a:gd name="T78" fmla="*/ 28 w 478"/>
                <a:gd name="T79" fmla="*/ 42 h 355"/>
                <a:gd name="T80" fmla="*/ 8 w 478"/>
                <a:gd name="T81" fmla="*/ 91 h 355"/>
                <a:gd name="T82" fmla="*/ 0 w 478"/>
                <a:gd name="T83" fmla="*/ 120 h 355"/>
                <a:gd name="T84" fmla="*/ 14 w 478"/>
                <a:gd name="T85" fmla="*/ 130 h 355"/>
                <a:gd name="T86" fmla="*/ 24 w 478"/>
                <a:gd name="T87" fmla="*/ 127 h 355"/>
                <a:gd name="T88" fmla="*/ 31 w 478"/>
                <a:gd name="T89" fmla="*/ 107 h 355"/>
                <a:gd name="T90" fmla="*/ 52 w 478"/>
                <a:gd name="T91" fmla="*/ 47 h 355"/>
                <a:gd name="T92" fmla="*/ 88 w 478"/>
                <a:gd name="T93" fmla="*/ 22 h 355"/>
                <a:gd name="T94" fmla="*/ 108 w 478"/>
                <a:gd name="T95" fmla="*/ 33 h 355"/>
                <a:gd name="T96" fmla="*/ 113 w 478"/>
                <a:gd name="T97" fmla="*/ 61 h 355"/>
                <a:gd name="T98" fmla="*/ 101 w 478"/>
                <a:gd name="T99" fmla="*/ 126 h 355"/>
                <a:gd name="T100" fmla="*/ 83 w 478"/>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5">
                  <a:moveTo>
                    <a:pt x="59" y="297"/>
                  </a:moveTo>
                  <a:lnTo>
                    <a:pt x="54" y="316"/>
                  </a:lnTo>
                  <a:lnTo>
                    <a:pt x="51" y="330"/>
                  </a:lnTo>
                  <a:lnTo>
                    <a:pt x="59" y="348"/>
                  </a:lnTo>
                  <a:lnTo>
                    <a:pt x="78" y="355"/>
                  </a:lnTo>
                  <a:lnTo>
                    <a:pt x="96" y="348"/>
                  </a:lnTo>
                  <a:lnTo>
                    <a:pt x="108" y="337"/>
                  </a:lnTo>
                  <a:lnTo>
                    <a:pt x="115" y="317"/>
                  </a:lnTo>
                  <a:lnTo>
                    <a:pt x="122" y="288"/>
                  </a:lnTo>
                  <a:lnTo>
                    <a:pt x="130" y="255"/>
                  </a:lnTo>
                  <a:lnTo>
                    <a:pt x="139" y="218"/>
                  </a:lnTo>
                  <a:lnTo>
                    <a:pt x="152" y="165"/>
                  </a:lnTo>
                  <a:lnTo>
                    <a:pt x="158" y="145"/>
                  </a:lnTo>
                  <a:lnTo>
                    <a:pt x="164" y="130"/>
                  </a:lnTo>
                  <a:lnTo>
                    <a:pt x="172" y="114"/>
                  </a:lnTo>
                  <a:lnTo>
                    <a:pt x="185" y="94"/>
                  </a:lnTo>
                  <a:lnTo>
                    <a:pt x="205" y="70"/>
                  </a:lnTo>
                  <a:lnTo>
                    <a:pt x="230" y="47"/>
                  </a:lnTo>
                  <a:lnTo>
                    <a:pt x="262" y="29"/>
                  </a:lnTo>
                  <a:lnTo>
                    <a:pt x="302" y="22"/>
                  </a:lnTo>
                  <a:lnTo>
                    <a:pt x="329" y="28"/>
                  </a:lnTo>
                  <a:lnTo>
                    <a:pt x="343" y="44"/>
                  </a:lnTo>
                  <a:lnTo>
                    <a:pt x="348" y="62"/>
                  </a:lnTo>
                  <a:lnTo>
                    <a:pt x="349" y="77"/>
                  </a:lnTo>
                  <a:lnTo>
                    <a:pt x="343" y="119"/>
                  </a:lnTo>
                  <a:lnTo>
                    <a:pt x="330" y="166"/>
                  </a:lnTo>
                  <a:lnTo>
                    <a:pt x="315" y="211"/>
                  </a:lnTo>
                  <a:lnTo>
                    <a:pt x="302" y="245"/>
                  </a:lnTo>
                  <a:lnTo>
                    <a:pt x="293" y="269"/>
                  </a:lnTo>
                  <a:lnTo>
                    <a:pt x="291" y="287"/>
                  </a:lnTo>
                  <a:lnTo>
                    <a:pt x="297" y="315"/>
                  </a:lnTo>
                  <a:lnTo>
                    <a:pt x="313" y="337"/>
                  </a:lnTo>
                  <a:lnTo>
                    <a:pt x="337" y="350"/>
                  </a:lnTo>
                  <a:lnTo>
                    <a:pt x="365" y="355"/>
                  </a:lnTo>
                  <a:lnTo>
                    <a:pt x="392" y="350"/>
                  </a:lnTo>
                  <a:lnTo>
                    <a:pt x="416" y="338"/>
                  </a:lnTo>
                  <a:lnTo>
                    <a:pt x="435" y="319"/>
                  </a:lnTo>
                  <a:lnTo>
                    <a:pt x="451" y="299"/>
                  </a:lnTo>
                  <a:lnTo>
                    <a:pt x="463" y="278"/>
                  </a:lnTo>
                  <a:lnTo>
                    <a:pt x="471" y="258"/>
                  </a:lnTo>
                  <a:lnTo>
                    <a:pt x="476" y="243"/>
                  </a:lnTo>
                  <a:lnTo>
                    <a:pt x="478" y="235"/>
                  </a:lnTo>
                  <a:lnTo>
                    <a:pt x="472" y="225"/>
                  </a:lnTo>
                  <a:lnTo>
                    <a:pt x="465" y="224"/>
                  </a:lnTo>
                  <a:lnTo>
                    <a:pt x="455" y="228"/>
                  </a:lnTo>
                  <a:lnTo>
                    <a:pt x="450" y="237"/>
                  </a:lnTo>
                  <a:lnTo>
                    <a:pt x="434" y="279"/>
                  </a:lnTo>
                  <a:lnTo>
                    <a:pt x="414" y="309"/>
                  </a:lnTo>
                  <a:lnTo>
                    <a:pt x="391" y="326"/>
                  </a:lnTo>
                  <a:lnTo>
                    <a:pt x="368" y="333"/>
                  </a:lnTo>
                  <a:lnTo>
                    <a:pt x="352" y="325"/>
                  </a:lnTo>
                  <a:lnTo>
                    <a:pt x="348" y="305"/>
                  </a:lnTo>
                  <a:lnTo>
                    <a:pt x="349" y="293"/>
                  </a:lnTo>
                  <a:lnTo>
                    <a:pt x="352" y="280"/>
                  </a:lnTo>
                  <a:lnTo>
                    <a:pt x="357" y="264"/>
                  </a:lnTo>
                  <a:lnTo>
                    <a:pt x="366" y="242"/>
                  </a:lnTo>
                  <a:lnTo>
                    <a:pt x="376" y="214"/>
                  </a:lnTo>
                  <a:lnTo>
                    <a:pt x="390" y="173"/>
                  </a:lnTo>
                  <a:lnTo>
                    <a:pt x="402" y="128"/>
                  </a:lnTo>
                  <a:lnTo>
                    <a:pt x="407" y="90"/>
                  </a:lnTo>
                  <a:lnTo>
                    <a:pt x="404" y="64"/>
                  </a:lnTo>
                  <a:lnTo>
                    <a:pt x="397" y="43"/>
                  </a:lnTo>
                  <a:lnTo>
                    <a:pt x="386" y="28"/>
                  </a:lnTo>
                  <a:lnTo>
                    <a:pt x="372" y="16"/>
                  </a:lnTo>
                  <a:lnTo>
                    <a:pt x="356" y="9"/>
                  </a:lnTo>
                  <a:lnTo>
                    <a:pt x="339" y="3"/>
                  </a:lnTo>
                  <a:lnTo>
                    <a:pt x="322" y="1"/>
                  </a:lnTo>
                  <a:lnTo>
                    <a:pt x="306" y="0"/>
                  </a:lnTo>
                  <a:lnTo>
                    <a:pt x="261" y="7"/>
                  </a:lnTo>
                  <a:lnTo>
                    <a:pt x="224" y="24"/>
                  </a:lnTo>
                  <a:lnTo>
                    <a:pt x="195" y="47"/>
                  </a:lnTo>
                  <a:lnTo>
                    <a:pt x="174" y="71"/>
                  </a:lnTo>
                  <a:lnTo>
                    <a:pt x="163" y="38"/>
                  </a:lnTo>
                  <a:lnTo>
                    <a:pt x="142" y="16"/>
                  </a:lnTo>
                  <a:lnTo>
                    <a:pt x="116" y="4"/>
                  </a:lnTo>
                  <a:lnTo>
                    <a:pt x="90" y="0"/>
                  </a:lnTo>
                  <a:lnTo>
                    <a:pt x="67" y="4"/>
                  </a:lnTo>
                  <a:lnTo>
                    <a:pt x="50" y="14"/>
                  </a:lnTo>
                  <a:lnTo>
                    <a:pt x="38" y="28"/>
                  </a:lnTo>
                  <a:lnTo>
                    <a:pt x="28" y="42"/>
                  </a:lnTo>
                  <a:lnTo>
                    <a:pt x="17" y="67"/>
                  </a:lnTo>
                  <a:lnTo>
                    <a:pt x="8" y="91"/>
                  </a:lnTo>
                  <a:lnTo>
                    <a:pt x="2" y="111"/>
                  </a:lnTo>
                  <a:lnTo>
                    <a:pt x="0" y="120"/>
                  </a:lnTo>
                  <a:lnTo>
                    <a:pt x="6" y="129"/>
                  </a:lnTo>
                  <a:lnTo>
                    <a:pt x="14" y="130"/>
                  </a:lnTo>
                  <a:lnTo>
                    <a:pt x="20" y="130"/>
                  </a:lnTo>
                  <a:lnTo>
                    <a:pt x="24" y="127"/>
                  </a:lnTo>
                  <a:lnTo>
                    <a:pt x="27" y="120"/>
                  </a:lnTo>
                  <a:lnTo>
                    <a:pt x="31" y="107"/>
                  </a:lnTo>
                  <a:lnTo>
                    <a:pt x="40" y="74"/>
                  </a:lnTo>
                  <a:lnTo>
                    <a:pt x="52" y="47"/>
                  </a:lnTo>
                  <a:lnTo>
                    <a:pt x="67" y="29"/>
                  </a:lnTo>
                  <a:lnTo>
                    <a:pt x="88" y="22"/>
                  </a:lnTo>
                  <a:lnTo>
                    <a:pt x="100" y="25"/>
                  </a:lnTo>
                  <a:lnTo>
                    <a:pt x="108" y="33"/>
                  </a:lnTo>
                  <a:lnTo>
                    <a:pt x="112" y="46"/>
                  </a:lnTo>
                  <a:lnTo>
                    <a:pt x="113" y="61"/>
                  </a:lnTo>
                  <a:lnTo>
                    <a:pt x="109" y="91"/>
                  </a:lnTo>
                  <a:lnTo>
                    <a:pt x="101" y="126"/>
                  </a:lnTo>
                  <a:lnTo>
                    <a:pt x="91" y="163"/>
                  </a:lnTo>
                  <a:lnTo>
                    <a:pt x="83"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52" name="Group 85"/>
          <p:cNvGrpSpPr>
            <a:grpSpLocks noChangeAspect="1"/>
          </p:cNvGrpSpPr>
          <p:nvPr>
            <p:custDataLst>
              <p:tags r:id="rId11"/>
            </p:custDataLst>
          </p:nvPr>
        </p:nvGrpSpPr>
        <p:grpSpPr bwMode="auto">
          <a:xfrm>
            <a:off x="5495349" y="3752366"/>
            <a:ext cx="724159" cy="146493"/>
            <a:chOff x="-2" y="4"/>
            <a:chExt cx="5180" cy="1086"/>
          </a:xfrm>
        </p:grpSpPr>
        <p:sp>
          <p:nvSpPr>
            <p:cNvPr id="20559" name="Freeform 86"/>
            <p:cNvSpPr>
              <a:spLocks noChangeAspect="1" noEditPoints="1"/>
            </p:cNvSpPr>
            <p:nvPr/>
          </p:nvSpPr>
          <p:spPr bwMode="auto">
            <a:xfrm>
              <a:off x="-2" y="4"/>
              <a:ext cx="798" cy="766"/>
            </a:xfrm>
            <a:custGeom>
              <a:avLst/>
              <a:gdLst>
                <a:gd name="T0" fmla="*/ 129 w 797"/>
                <a:gd name="T1" fmla="*/ 694 h 766"/>
                <a:gd name="T2" fmla="*/ 118 w 797"/>
                <a:gd name="T3" fmla="*/ 715 h 766"/>
                <a:gd name="T4" fmla="*/ 99 w 797"/>
                <a:gd name="T5" fmla="*/ 726 h 766"/>
                <a:gd name="T6" fmla="*/ 60 w 797"/>
                <a:gd name="T7" fmla="*/ 731 h 766"/>
                <a:gd name="T8" fmla="*/ 18 w 797"/>
                <a:gd name="T9" fmla="*/ 732 h 766"/>
                <a:gd name="T10" fmla="*/ 3 w 797"/>
                <a:gd name="T11" fmla="*/ 741 h 766"/>
                <a:gd name="T12" fmla="*/ 8 w 797"/>
                <a:gd name="T13" fmla="*/ 765 h 766"/>
                <a:gd name="T14" fmla="*/ 431 w 797"/>
                <a:gd name="T15" fmla="*/ 766 h 766"/>
                <a:gd name="T16" fmla="*/ 554 w 797"/>
                <a:gd name="T17" fmla="*/ 744 h 766"/>
                <a:gd name="T18" fmla="*/ 651 w 797"/>
                <a:gd name="T19" fmla="*/ 686 h 766"/>
                <a:gd name="T20" fmla="*/ 716 w 797"/>
                <a:gd name="T21" fmla="*/ 608 h 766"/>
                <a:gd name="T22" fmla="*/ 739 w 797"/>
                <a:gd name="T23" fmla="*/ 524 h 766"/>
                <a:gd name="T24" fmla="*/ 693 w 797"/>
                <a:gd name="T25" fmla="*/ 419 h 766"/>
                <a:gd name="T26" fmla="*/ 566 w 797"/>
                <a:gd name="T27" fmla="*/ 366 h 766"/>
                <a:gd name="T28" fmla="*/ 726 w 797"/>
                <a:gd name="T29" fmla="*/ 292 h 766"/>
                <a:gd name="T30" fmla="*/ 799 w 797"/>
                <a:gd name="T31" fmla="*/ 155 h 766"/>
                <a:gd name="T32" fmla="*/ 746 w 797"/>
                <a:gd name="T33" fmla="*/ 46 h 766"/>
                <a:gd name="T34" fmla="*/ 592 w 797"/>
                <a:gd name="T35" fmla="*/ 0 h 766"/>
                <a:gd name="T36" fmla="*/ 201 w 797"/>
                <a:gd name="T37" fmla="*/ 0 h 766"/>
                <a:gd name="T38" fmla="*/ 185 w 797"/>
                <a:gd name="T39" fmla="*/ 9 h 766"/>
                <a:gd name="T40" fmla="*/ 190 w 797"/>
                <a:gd name="T41" fmla="*/ 33 h 766"/>
                <a:gd name="T42" fmla="*/ 229 w 797"/>
                <a:gd name="T43" fmla="*/ 35 h 766"/>
                <a:gd name="T44" fmla="*/ 279 w 797"/>
                <a:gd name="T45" fmla="*/ 41 h 766"/>
                <a:gd name="T46" fmla="*/ 286 w 797"/>
                <a:gd name="T47" fmla="*/ 62 h 766"/>
                <a:gd name="T48" fmla="*/ 132 w 797"/>
                <a:gd name="T49" fmla="*/ 679 h 766"/>
                <a:gd name="T50" fmla="*/ 370 w 797"/>
                <a:gd name="T51" fmla="*/ 78 h 766"/>
                <a:gd name="T52" fmla="*/ 386 w 797"/>
                <a:gd name="T53" fmla="*/ 41 h 766"/>
                <a:gd name="T54" fmla="*/ 432 w 797"/>
                <a:gd name="T55" fmla="*/ 35 h 766"/>
                <a:gd name="T56" fmla="*/ 610 w 797"/>
                <a:gd name="T57" fmla="*/ 38 h 766"/>
                <a:gd name="T58" fmla="*/ 658 w 797"/>
                <a:gd name="T59" fmla="*/ 58 h 766"/>
                <a:gd name="T60" fmla="*/ 685 w 797"/>
                <a:gd name="T61" fmla="*/ 92 h 766"/>
                <a:gd name="T62" fmla="*/ 697 w 797"/>
                <a:gd name="T63" fmla="*/ 131 h 766"/>
                <a:gd name="T64" fmla="*/ 681 w 797"/>
                <a:gd name="T65" fmla="*/ 224 h 766"/>
                <a:gd name="T66" fmla="*/ 559 w 797"/>
                <a:gd name="T67" fmla="*/ 337 h 766"/>
                <a:gd name="T68" fmla="*/ 301 w 797"/>
                <a:gd name="T69" fmla="*/ 356 h 766"/>
                <a:gd name="T70" fmla="*/ 235 w 797"/>
                <a:gd name="T71" fmla="*/ 731 h 766"/>
                <a:gd name="T72" fmla="*/ 215 w 797"/>
                <a:gd name="T73" fmla="*/ 728 h 766"/>
                <a:gd name="T74" fmla="*/ 212 w 797"/>
                <a:gd name="T75" fmla="*/ 713 h 766"/>
                <a:gd name="T76" fmla="*/ 294 w 797"/>
                <a:gd name="T77" fmla="*/ 380 h 766"/>
                <a:gd name="T78" fmla="*/ 543 w 797"/>
                <a:gd name="T79" fmla="*/ 384 h 766"/>
                <a:gd name="T80" fmla="*/ 594 w 797"/>
                <a:gd name="T81" fmla="*/ 409 h 766"/>
                <a:gd name="T82" fmla="*/ 623 w 797"/>
                <a:gd name="T83" fmla="*/ 449 h 766"/>
                <a:gd name="T84" fmla="*/ 635 w 797"/>
                <a:gd name="T85" fmla="*/ 492 h 766"/>
                <a:gd name="T86" fmla="*/ 618 w 797"/>
                <a:gd name="T87" fmla="*/ 593 h 766"/>
                <a:gd name="T88" fmla="*/ 496 w 797"/>
                <a:gd name="T89" fmla="*/ 713 h 766"/>
                <a:gd name="T90" fmla="*/ 251 w 797"/>
                <a:gd name="T91" fmla="*/ 732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7" h="766">
                  <a:moveTo>
                    <a:pt x="132" y="679"/>
                  </a:moveTo>
                  <a:lnTo>
                    <a:pt x="129" y="694"/>
                  </a:lnTo>
                  <a:lnTo>
                    <a:pt x="124" y="706"/>
                  </a:lnTo>
                  <a:lnTo>
                    <a:pt x="118" y="715"/>
                  </a:lnTo>
                  <a:lnTo>
                    <a:pt x="110" y="722"/>
                  </a:lnTo>
                  <a:lnTo>
                    <a:pt x="99" y="726"/>
                  </a:lnTo>
                  <a:lnTo>
                    <a:pt x="82" y="730"/>
                  </a:lnTo>
                  <a:lnTo>
                    <a:pt x="60" y="731"/>
                  </a:lnTo>
                  <a:lnTo>
                    <a:pt x="31" y="732"/>
                  </a:lnTo>
                  <a:lnTo>
                    <a:pt x="18" y="732"/>
                  </a:lnTo>
                  <a:lnTo>
                    <a:pt x="8" y="735"/>
                  </a:lnTo>
                  <a:lnTo>
                    <a:pt x="3" y="741"/>
                  </a:lnTo>
                  <a:lnTo>
                    <a:pt x="0" y="754"/>
                  </a:lnTo>
                  <a:lnTo>
                    <a:pt x="8" y="765"/>
                  </a:lnTo>
                  <a:lnTo>
                    <a:pt x="31" y="766"/>
                  </a:lnTo>
                  <a:lnTo>
                    <a:pt x="429" y="766"/>
                  </a:lnTo>
                  <a:lnTo>
                    <a:pt x="493" y="760"/>
                  </a:lnTo>
                  <a:lnTo>
                    <a:pt x="552" y="744"/>
                  </a:lnTo>
                  <a:lnTo>
                    <a:pt x="604" y="718"/>
                  </a:lnTo>
                  <a:lnTo>
                    <a:pt x="649" y="686"/>
                  </a:lnTo>
                  <a:lnTo>
                    <a:pt x="686" y="649"/>
                  </a:lnTo>
                  <a:lnTo>
                    <a:pt x="714" y="608"/>
                  </a:lnTo>
                  <a:lnTo>
                    <a:pt x="731" y="566"/>
                  </a:lnTo>
                  <a:lnTo>
                    <a:pt x="737" y="524"/>
                  </a:lnTo>
                  <a:lnTo>
                    <a:pt x="725" y="467"/>
                  </a:lnTo>
                  <a:lnTo>
                    <a:pt x="691" y="419"/>
                  </a:lnTo>
                  <a:lnTo>
                    <a:pt x="637" y="384"/>
                  </a:lnTo>
                  <a:lnTo>
                    <a:pt x="564" y="366"/>
                  </a:lnTo>
                  <a:lnTo>
                    <a:pt x="650" y="339"/>
                  </a:lnTo>
                  <a:lnTo>
                    <a:pt x="724" y="292"/>
                  </a:lnTo>
                  <a:lnTo>
                    <a:pt x="777" y="229"/>
                  </a:lnTo>
                  <a:lnTo>
                    <a:pt x="797" y="155"/>
                  </a:lnTo>
                  <a:lnTo>
                    <a:pt x="784" y="96"/>
                  </a:lnTo>
                  <a:lnTo>
                    <a:pt x="744" y="46"/>
                  </a:lnTo>
                  <a:lnTo>
                    <a:pt x="679" y="13"/>
                  </a:lnTo>
                  <a:lnTo>
                    <a:pt x="590" y="0"/>
                  </a:lnTo>
                  <a:lnTo>
                    <a:pt x="215" y="0"/>
                  </a:lnTo>
                  <a:lnTo>
                    <a:pt x="201" y="0"/>
                  </a:lnTo>
                  <a:lnTo>
                    <a:pt x="191" y="3"/>
                  </a:lnTo>
                  <a:lnTo>
                    <a:pt x="185" y="9"/>
                  </a:lnTo>
                  <a:lnTo>
                    <a:pt x="183" y="22"/>
                  </a:lnTo>
                  <a:lnTo>
                    <a:pt x="190" y="33"/>
                  </a:lnTo>
                  <a:lnTo>
                    <a:pt x="214" y="35"/>
                  </a:lnTo>
                  <a:lnTo>
                    <a:pt x="229" y="35"/>
                  </a:lnTo>
                  <a:lnTo>
                    <a:pt x="256" y="37"/>
                  </a:lnTo>
                  <a:lnTo>
                    <a:pt x="279" y="41"/>
                  </a:lnTo>
                  <a:lnTo>
                    <a:pt x="287" y="55"/>
                  </a:lnTo>
                  <a:lnTo>
                    <a:pt x="286" y="62"/>
                  </a:lnTo>
                  <a:lnTo>
                    <a:pt x="282" y="76"/>
                  </a:lnTo>
                  <a:lnTo>
                    <a:pt x="132" y="679"/>
                  </a:lnTo>
                  <a:close/>
                  <a:moveTo>
                    <a:pt x="301" y="356"/>
                  </a:moveTo>
                  <a:lnTo>
                    <a:pt x="370" y="78"/>
                  </a:lnTo>
                  <a:lnTo>
                    <a:pt x="377" y="54"/>
                  </a:lnTo>
                  <a:lnTo>
                    <a:pt x="386" y="41"/>
                  </a:lnTo>
                  <a:lnTo>
                    <a:pt x="402" y="36"/>
                  </a:lnTo>
                  <a:lnTo>
                    <a:pt x="430" y="35"/>
                  </a:lnTo>
                  <a:lnTo>
                    <a:pt x="574" y="35"/>
                  </a:lnTo>
                  <a:lnTo>
                    <a:pt x="608" y="38"/>
                  </a:lnTo>
                  <a:lnTo>
                    <a:pt x="635" y="46"/>
                  </a:lnTo>
                  <a:lnTo>
                    <a:pt x="656" y="58"/>
                  </a:lnTo>
                  <a:lnTo>
                    <a:pt x="672" y="74"/>
                  </a:lnTo>
                  <a:lnTo>
                    <a:pt x="683" y="92"/>
                  </a:lnTo>
                  <a:lnTo>
                    <a:pt x="691" y="111"/>
                  </a:lnTo>
                  <a:lnTo>
                    <a:pt x="695" y="131"/>
                  </a:lnTo>
                  <a:lnTo>
                    <a:pt x="696" y="150"/>
                  </a:lnTo>
                  <a:lnTo>
                    <a:pt x="679" y="224"/>
                  </a:lnTo>
                  <a:lnTo>
                    <a:pt x="631" y="290"/>
                  </a:lnTo>
                  <a:lnTo>
                    <a:pt x="557" y="337"/>
                  </a:lnTo>
                  <a:lnTo>
                    <a:pt x="464" y="356"/>
                  </a:lnTo>
                  <a:lnTo>
                    <a:pt x="301" y="356"/>
                  </a:lnTo>
                  <a:close/>
                  <a:moveTo>
                    <a:pt x="251" y="732"/>
                  </a:moveTo>
                  <a:lnTo>
                    <a:pt x="235" y="731"/>
                  </a:lnTo>
                  <a:lnTo>
                    <a:pt x="226" y="730"/>
                  </a:lnTo>
                  <a:lnTo>
                    <a:pt x="215" y="728"/>
                  </a:lnTo>
                  <a:lnTo>
                    <a:pt x="211" y="719"/>
                  </a:lnTo>
                  <a:lnTo>
                    <a:pt x="212" y="713"/>
                  </a:lnTo>
                  <a:lnTo>
                    <a:pt x="217" y="693"/>
                  </a:lnTo>
                  <a:lnTo>
                    <a:pt x="294" y="380"/>
                  </a:lnTo>
                  <a:lnTo>
                    <a:pt x="505" y="380"/>
                  </a:lnTo>
                  <a:lnTo>
                    <a:pt x="541" y="384"/>
                  </a:lnTo>
                  <a:lnTo>
                    <a:pt x="571" y="394"/>
                  </a:lnTo>
                  <a:lnTo>
                    <a:pt x="592" y="409"/>
                  </a:lnTo>
                  <a:lnTo>
                    <a:pt x="610" y="428"/>
                  </a:lnTo>
                  <a:lnTo>
                    <a:pt x="621" y="449"/>
                  </a:lnTo>
                  <a:lnTo>
                    <a:pt x="628" y="471"/>
                  </a:lnTo>
                  <a:lnTo>
                    <a:pt x="633" y="492"/>
                  </a:lnTo>
                  <a:lnTo>
                    <a:pt x="634" y="512"/>
                  </a:lnTo>
                  <a:lnTo>
                    <a:pt x="616" y="593"/>
                  </a:lnTo>
                  <a:lnTo>
                    <a:pt x="567" y="663"/>
                  </a:lnTo>
                  <a:lnTo>
                    <a:pt x="494" y="713"/>
                  </a:lnTo>
                  <a:lnTo>
                    <a:pt x="402"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0" name="Freeform 87"/>
            <p:cNvSpPr>
              <a:spLocks noChangeAspect="1"/>
            </p:cNvSpPr>
            <p:nvPr/>
          </p:nvSpPr>
          <p:spPr bwMode="auto">
            <a:xfrm>
              <a:off x="897" y="7"/>
              <a:ext cx="793" cy="763"/>
            </a:xfrm>
            <a:custGeom>
              <a:avLst/>
              <a:gdLst>
                <a:gd name="T0" fmla="*/ 405 w 793"/>
                <a:gd name="T1" fmla="*/ 399 h 763"/>
                <a:gd name="T2" fmla="*/ 482 w 793"/>
                <a:gd name="T3" fmla="*/ 412 h 763"/>
                <a:gd name="T4" fmla="*/ 497 w 793"/>
                <a:gd name="T5" fmla="*/ 449 h 763"/>
                <a:gd name="T6" fmla="*/ 489 w 793"/>
                <a:gd name="T7" fmla="*/ 504 h 763"/>
                <a:gd name="T8" fmla="*/ 490 w 793"/>
                <a:gd name="T9" fmla="*/ 526 h 763"/>
                <a:gd name="T10" fmla="*/ 510 w 793"/>
                <a:gd name="T11" fmla="*/ 525 h 763"/>
                <a:gd name="T12" fmla="*/ 578 w 793"/>
                <a:gd name="T13" fmla="*/ 263 h 763"/>
                <a:gd name="T14" fmla="*/ 581 w 793"/>
                <a:gd name="T15" fmla="*/ 245 h 763"/>
                <a:gd name="T16" fmla="*/ 567 w 793"/>
                <a:gd name="T17" fmla="*/ 233 h 763"/>
                <a:gd name="T18" fmla="*/ 550 w 793"/>
                <a:gd name="T19" fmla="*/ 256 h 763"/>
                <a:gd name="T20" fmla="*/ 532 w 793"/>
                <a:gd name="T21" fmla="*/ 310 h 763"/>
                <a:gd name="T22" fmla="*/ 505 w 793"/>
                <a:gd name="T23" fmla="*/ 343 h 763"/>
                <a:gd name="T24" fmla="*/ 466 w 793"/>
                <a:gd name="T25" fmla="*/ 359 h 763"/>
                <a:gd name="T26" fmla="*/ 407 w 793"/>
                <a:gd name="T27" fmla="*/ 364 h 763"/>
                <a:gd name="T28" fmla="*/ 376 w 793"/>
                <a:gd name="T29" fmla="*/ 79 h 763"/>
                <a:gd name="T30" fmla="*/ 392 w 793"/>
                <a:gd name="T31" fmla="*/ 42 h 763"/>
                <a:gd name="T32" fmla="*/ 437 w 793"/>
                <a:gd name="T33" fmla="*/ 35 h 763"/>
                <a:gd name="T34" fmla="*/ 630 w 793"/>
                <a:gd name="T35" fmla="*/ 37 h 763"/>
                <a:gd name="T36" fmla="*/ 696 w 793"/>
                <a:gd name="T37" fmla="*/ 51 h 763"/>
                <a:gd name="T38" fmla="*/ 732 w 793"/>
                <a:gd name="T39" fmla="*/ 82 h 763"/>
                <a:gd name="T40" fmla="*/ 746 w 793"/>
                <a:gd name="T41" fmla="*/ 128 h 763"/>
                <a:gd name="T42" fmla="*/ 747 w 793"/>
                <a:gd name="T43" fmla="*/ 174 h 763"/>
                <a:gd name="T44" fmla="*/ 746 w 793"/>
                <a:gd name="T45" fmla="*/ 201 h 763"/>
                <a:gd name="T46" fmla="*/ 741 w 793"/>
                <a:gd name="T47" fmla="*/ 233 h 763"/>
                <a:gd name="T48" fmla="*/ 744 w 793"/>
                <a:gd name="T49" fmla="*/ 248 h 763"/>
                <a:gd name="T50" fmla="*/ 767 w 793"/>
                <a:gd name="T51" fmla="*/ 247 h 763"/>
                <a:gd name="T52" fmla="*/ 793 w 793"/>
                <a:gd name="T53" fmla="*/ 31 h 763"/>
                <a:gd name="T54" fmla="*/ 789 w 793"/>
                <a:gd name="T55" fmla="*/ 4 h 763"/>
                <a:gd name="T56" fmla="*/ 763 w 793"/>
                <a:gd name="T57" fmla="*/ 0 h 763"/>
                <a:gd name="T58" fmla="*/ 201 w 793"/>
                <a:gd name="T59" fmla="*/ 0 h 763"/>
                <a:gd name="T60" fmla="*/ 184 w 793"/>
                <a:gd name="T61" fmla="*/ 10 h 763"/>
                <a:gd name="T62" fmla="*/ 190 w 793"/>
                <a:gd name="T63" fmla="*/ 34 h 763"/>
                <a:gd name="T64" fmla="*/ 242 w 793"/>
                <a:gd name="T65" fmla="*/ 35 h 763"/>
                <a:gd name="T66" fmla="*/ 281 w 793"/>
                <a:gd name="T67" fmla="*/ 43 h 763"/>
                <a:gd name="T68" fmla="*/ 286 w 793"/>
                <a:gd name="T69" fmla="*/ 63 h 763"/>
                <a:gd name="T70" fmla="*/ 133 w 793"/>
                <a:gd name="T71" fmla="*/ 676 h 763"/>
                <a:gd name="T72" fmla="*/ 125 w 793"/>
                <a:gd name="T73" fmla="*/ 703 h 763"/>
                <a:gd name="T74" fmla="*/ 111 w 793"/>
                <a:gd name="T75" fmla="*/ 719 h 763"/>
                <a:gd name="T76" fmla="*/ 83 w 793"/>
                <a:gd name="T77" fmla="*/ 727 h 763"/>
                <a:gd name="T78" fmla="*/ 31 w 793"/>
                <a:gd name="T79" fmla="*/ 729 h 763"/>
                <a:gd name="T80" fmla="*/ 9 w 793"/>
                <a:gd name="T81" fmla="*/ 732 h 763"/>
                <a:gd name="T82" fmla="*/ 0 w 793"/>
                <a:gd name="T83" fmla="*/ 750 h 763"/>
                <a:gd name="T84" fmla="*/ 17 w 793"/>
                <a:gd name="T85" fmla="*/ 763 h 763"/>
                <a:gd name="T86" fmla="*/ 91 w 793"/>
                <a:gd name="T87" fmla="*/ 762 h 763"/>
                <a:gd name="T88" fmla="*/ 164 w 793"/>
                <a:gd name="T89" fmla="*/ 760 h 763"/>
                <a:gd name="T90" fmla="*/ 248 w 793"/>
                <a:gd name="T91" fmla="*/ 762 h 763"/>
                <a:gd name="T92" fmla="*/ 331 w 793"/>
                <a:gd name="T93" fmla="*/ 763 h 763"/>
                <a:gd name="T94" fmla="*/ 346 w 793"/>
                <a:gd name="T95" fmla="*/ 761 h 763"/>
                <a:gd name="T96" fmla="*/ 354 w 793"/>
                <a:gd name="T97" fmla="*/ 742 h 763"/>
                <a:gd name="T98" fmla="*/ 347 w 793"/>
                <a:gd name="T99" fmla="*/ 729 h 763"/>
                <a:gd name="T100" fmla="*/ 316 w 793"/>
                <a:gd name="T101" fmla="*/ 729 h 763"/>
                <a:gd name="T102" fmla="*/ 258 w 793"/>
                <a:gd name="T103" fmla="*/ 726 h 763"/>
                <a:gd name="T104" fmla="*/ 228 w 793"/>
                <a:gd name="T105" fmla="*/ 719 h 763"/>
                <a:gd name="T106" fmla="*/ 223 w 793"/>
                <a:gd name="T107" fmla="*/ 704 h 763"/>
                <a:gd name="T108" fmla="*/ 227 w 793"/>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3" h="763">
                  <a:moveTo>
                    <a:pt x="296" y="399"/>
                  </a:moveTo>
                  <a:lnTo>
                    <a:pt x="405" y="399"/>
                  </a:lnTo>
                  <a:lnTo>
                    <a:pt x="454" y="402"/>
                  </a:lnTo>
                  <a:lnTo>
                    <a:pt x="482" y="412"/>
                  </a:lnTo>
                  <a:lnTo>
                    <a:pt x="494" y="428"/>
                  </a:lnTo>
                  <a:lnTo>
                    <a:pt x="497" y="449"/>
                  </a:lnTo>
                  <a:lnTo>
                    <a:pt x="496" y="467"/>
                  </a:lnTo>
                  <a:lnTo>
                    <a:pt x="489" y="504"/>
                  </a:lnTo>
                  <a:lnTo>
                    <a:pt x="486" y="516"/>
                  </a:lnTo>
                  <a:lnTo>
                    <a:pt x="490" y="526"/>
                  </a:lnTo>
                  <a:lnTo>
                    <a:pt x="499" y="530"/>
                  </a:lnTo>
                  <a:lnTo>
                    <a:pt x="510" y="525"/>
                  </a:lnTo>
                  <a:lnTo>
                    <a:pt x="516" y="507"/>
                  </a:lnTo>
                  <a:lnTo>
                    <a:pt x="578" y="263"/>
                  </a:lnTo>
                  <a:lnTo>
                    <a:pt x="580" y="251"/>
                  </a:lnTo>
                  <a:lnTo>
                    <a:pt x="581" y="245"/>
                  </a:lnTo>
                  <a:lnTo>
                    <a:pt x="578" y="238"/>
                  </a:lnTo>
                  <a:lnTo>
                    <a:pt x="567" y="233"/>
                  </a:lnTo>
                  <a:lnTo>
                    <a:pt x="556" y="238"/>
                  </a:lnTo>
                  <a:lnTo>
                    <a:pt x="550" y="256"/>
                  </a:lnTo>
                  <a:lnTo>
                    <a:pt x="541" y="286"/>
                  </a:lnTo>
                  <a:lnTo>
                    <a:pt x="532" y="310"/>
                  </a:lnTo>
                  <a:lnTo>
                    <a:pt x="520" y="328"/>
                  </a:lnTo>
                  <a:lnTo>
                    <a:pt x="505" y="343"/>
                  </a:lnTo>
                  <a:lnTo>
                    <a:pt x="488" y="353"/>
                  </a:lnTo>
                  <a:lnTo>
                    <a:pt x="466" y="359"/>
                  </a:lnTo>
                  <a:lnTo>
                    <a:pt x="439" y="363"/>
                  </a:lnTo>
                  <a:lnTo>
                    <a:pt x="407" y="364"/>
                  </a:lnTo>
                  <a:lnTo>
                    <a:pt x="305" y="364"/>
                  </a:lnTo>
                  <a:lnTo>
                    <a:pt x="376" y="79"/>
                  </a:lnTo>
                  <a:lnTo>
                    <a:pt x="383" y="55"/>
                  </a:lnTo>
                  <a:lnTo>
                    <a:pt x="392" y="42"/>
                  </a:lnTo>
                  <a:lnTo>
                    <a:pt x="408" y="36"/>
                  </a:lnTo>
                  <a:lnTo>
                    <a:pt x="437" y="35"/>
                  </a:lnTo>
                  <a:lnTo>
                    <a:pt x="584" y="35"/>
                  </a:lnTo>
                  <a:lnTo>
                    <a:pt x="630" y="37"/>
                  </a:lnTo>
                  <a:lnTo>
                    <a:pt x="667" y="42"/>
                  </a:lnTo>
                  <a:lnTo>
                    <a:pt x="696" y="51"/>
                  </a:lnTo>
                  <a:lnTo>
                    <a:pt x="717" y="64"/>
                  </a:lnTo>
                  <a:lnTo>
                    <a:pt x="732" y="82"/>
                  </a:lnTo>
                  <a:lnTo>
                    <a:pt x="741" y="103"/>
                  </a:lnTo>
                  <a:lnTo>
                    <a:pt x="746" y="128"/>
                  </a:lnTo>
                  <a:lnTo>
                    <a:pt x="747" y="158"/>
                  </a:lnTo>
                  <a:lnTo>
                    <a:pt x="747" y="174"/>
                  </a:lnTo>
                  <a:lnTo>
                    <a:pt x="747" y="187"/>
                  </a:lnTo>
                  <a:lnTo>
                    <a:pt x="746" y="201"/>
                  </a:lnTo>
                  <a:lnTo>
                    <a:pt x="744" y="219"/>
                  </a:lnTo>
                  <a:lnTo>
                    <a:pt x="741" y="233"/>
                  </a:lnTo>
                  <a:lnTo>
                    <a:pt x="741" y="239"/>
                  </a:lnTo>
                  <a:lnTo>
                    <a:pt x="744" y="248"/>
                  </a:lnTo>
                  <a:lnTo>
                    <a:pt x="755" y="253"/>
                  </a:lnTo>
                  <a:lnTo>
                    <a:pt x="767" y="247"/>
                  </a:lnTo>
                  <a:lnTo>
                    <a:pt x="770" y="225"/>
                  </a:lnTo>
                  <a:lnTo>
                    <a:pt x="793" y="31"/>
                  </a:lnTo>
                  <a:lnTo>
                    <a:pt x="793" y="13"/>
                  </a:lnTo>
                  <a:lnTo>
                    <a:pt x="789" y="4"/>
                  </a:lnTo>
                  <a:lnTo>
                    <a:pt x="779" y="1"/>
                  </a:lnTo>
                  <a:lnTo>
                    <a:pt x="763" y="0"/>
                  </a:lnTo>
                  <a:lnTo>
                    <a:pt x="216" y="0"/>
                  </a:lnTo>
                  <a:lnTo>
                    <a:pt x="201" y="0"/>
                  </a:lnTo>
                  <a:lnTo>
                    <a:pt x="190" y="3"/>
                  </a:lnTo>
                  <a:lnTo>
                    <a:pt x="184" y="10"/>
                  </a:lnTo>
                  <a:lnTo>
                    <a:pt x="182" y="23"/>
                  </a:lnTo>
                  <a:lnTo>
                    <a:pt x="190" y="34"/>
                  </a:lnTo>
                  <a:lnTo>
                    <a:pt x="213" y="35"/>
                  </a:lnTo>
                  <a:lnTo>
                    <a:pt x="242" y="35"/>
                  </a:lnTo>
                  <a:lnTo>
                    <a:pt x="265" y="38"/>
                  </a:lnTo>
                  <a:lnTo>
                    <a:pt x="281" y="43"/>
                  </a:lnTo>
                  <a:lnTo>
                    <a:pt x="286" y="55"/>
                  </a:lnTo>
                  <a:lnTo>
                    <a:pt x="286" y="63"/>
                  </a:lnTo>
                  <a:lnTo>
                    <a:pt x="280" y="82"/>
                  </a:lnTo>
                  <a:lnTo>
                    <a:pt x="133" y="676"/>
                  </a:lnTo>
                  <a:lnTo>
                    <a:pt x="129" y="691"/>
                  </a:lnTo>
                  <a:lnTo>
                    <a:pt x="125" y="703"/>
                  </a:lnTo>
                  <a:lnTo>
                    <a:pt x="119" y="712"/>
                  </a:lnTo>
                  <a:lnTo>
                    <a:pt x="111" y="719"/>
                  </a:lnTo>
                  <a:lnTo>
                    <a:pt x="99" y="723"/>
                  </a:lnTo>
                  <a:lnTo>
                    <a:pt x="83" y="727"/>
                  </a:lnTo>
                  <a:lnTo>
                    <a:pt x="61" y="728"/>
                  </a:lnTo>
                  <a:lnTo>
                    <a:pt x="31" y="729"/>
                  </a:lnTo>
                  <a:lnTo>
                    <a:pt x="19" y="729"/>
                  </a:lnTo>
                  <a:lnTo>
                    <a:pt x="9" y="732"/>
                  </a:lnTo>
                  <a:lnTo>
                    <a:pt x="3" y="737"/>
                  </a:lnTo>
                  <a:lnTo>
                    <a:pt x="0" y="750"/>
                  </a:lnTo>
                  <a:lnTo>
                    <a:pt x="7" y="762"/>
                  </a:lnTo>
                  <a:lnTo>
                    <a:pt x="17" y="763"/>
                  </a:lnTo>
                  <a:lnTo>
                    <a:pt x="49" y="763"/>
                  </a:lnTo>
                  <a:lnTo>
                    <a:pt x="91" y="762"/>
                  </a:lnTo>
                  <a:lnTo>
                    <a:pt x="132" y="761"/>
                  </a:lnTo>
                  <a:lnTo>
                    <a:pt x="164" y="760"/>
                  </a:lnTo>
                  <a:lnTo>
                    <a:pt x="201" y="761"/>
                  </a:lnTo>
                  <a:lnTo>
                    <a:pt x="248" y="762"/>
                  </a:lnTo>
                  <a:lnTo>
                    <a:pt x="294" y="763"/>
                  </a:lnTo>
                  <a:lnTo>
                    <a:pt x="331" y="763"/>
                  </a:lnTo>
                  <a:lnTo>
                    <a:pt x="338" y="763"/>
                  </a:lnTo>
                  <a:lnTo>
                    <a:pt x="346" y="761"/>
                  </a:lnTo>
                  <a:lnTo>
                    <a:pt x="352" y="754"/>
                  </a:lnTo>
                  <a:lnTo>
                    <a:pt x="354" y="742"/>
                  </a:lnTo>
                  <a:lnTo>
                    <a:pt x="351" y="733"/>
                  </a:lnTo>
                  <a:lnTo>
                    <a:pt x="347" y="729"/>
                  </a:lnTo>
                  <a:lnTo>
                    <a:pt x="340" y="729"/>
                  </a:lnTo>
                  <a:lnTo>
                    <a:pt x="316" y="729"/>
                  </a:lnTo>
                  <a:lnTo>
                    <a:pt x="288" y="728"/>
                  </a:lnTo>
                  <a:lnTo>
                    <a:pt x="258" y="726"/>
                  </a:lnTo>
                  <a:lnTo>
                    <a:pt x="239" y="723"/>
                  </a:lnTo>
                  <a:lnTo>
                    <a:pt x="228" y="719"/>
                  </a:lnTo>
                  <a:lnTo>
                    <a:pt x="224" y="713"/>
                  </a:lnTo>
                  <a:lnTo>
                    <a:pt x="223" y="704"/>
                  </a:lnTo>
                  <a:lnTo>
                    <a:pt x="223" y="697"/>
                  </a:lnTo>
                  <a:lnTo>
                    <a:pt x="227" y="678"/>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1" name="Freeform 88"/>
            <p:cNvSpPr>
              <a:spLocks noChangeAspect="1"/>
            </p:cNvSpPr>
            <p:nvPr/>
          </p:nvSpPr>
          <p:spPr bwMode="auto">
            <a:xfrm>
              <a:off x="1610" y="592"/>
              <a:ext cx="478" cy="355"/>
            </a:xfrm>
            <a:custGeom>
              <a:avLst/>
              <a:gdLst>
                <a:gd name="T0" fmla="*/ 54 w 478"/>
                <a:gd name="T1" fmla="*/ 316 h 355"/>
                <a:gd name="T2" fmla="*/ 59 w 478"/>
                <a:gd name="T3" fmla="*/ 348 h 355"/>
                <a:gd name="T4" fmla="*/ 96 w 478"/>
                <a:gd name="T5" fmla="*/ 348 h 355"/>
                <a:gd name="T6" fmla="*/ 115 w 478"/>
                <a:gd name="T7" fmla="*/ 317 h 355"/>
                <a:gd name="T8" fmla="*/ 130 w 478"/>
                <a:gd name="T9" fmla="*/ 255 h 355"/>
                <a:gd name="T10" fmla="*/ 152 w 478"/>
                <a:gd name="T11" fmla="*/ 165 h 355"/>
                <a:gd name="T12" fmla="*/ 163 w 478"/>
                <a:gd name="T13" fmla="*/ 130 h 355"/>
                <a:gd name="T14" fmla="*/ 185 w 478"/>
                <a:gd name="T15" fmla="*/ 94 h 355"/>
                <a:gd name="T16" fmla="*/ 230 w 478"/>
                <a:gd name="T17" fmla="*/ 47 h 355"/>
                <a:gd name="T18" fmla="*/ 302 w 478"/>
                <a:gd name="T19" fmla="*/ 22 h 355"/>
                <a:gd name="T20" fmla="*/ 343 w 478"/>
                <a:gd name="T21" fmla="*/ 44 h 355"/>
                <a:gd name="T22" fmla="*/ 349 w 478"/>
                <a:gd name="T23" fmla="*/ 77 h 355"/>
                <a:gd name="T24" fmla="*/ 330 w 478"/>
                <a:gd name="T25" fmla="*/ 166 h 355"/>
                <a:gd name="T26" fmla="*/ 302 w 478"/>
                <a:gd name="T27" fmla="*/ 245 h 355"/>
                <a:gd name="T28" fmla="*/ 291 w 478"/>
                <a:gd name="T29" fmla="*/ 287 h 355"/>
                <a:gd name="T30" fmla="*/ 313 w 478"/>
                <a:gd name="T31" fmla="*/ 337 h 355"/>
                <a:gd name="T32" fmla="*/ 365 w 478"/>
                <a:gd name="T33" fmla="*/ 355 h 355"/>
                <a:gd name="T34" fmla="*/ 415 w 478"/>
                <a:gd name="T35" fmla="*/ 338 h 355"/>
                <a:gd name="T36" fmla="*/ 451 w 478"/>
                <a:gd name="T37" fmla="*/ 299 h 355"/>
                <a:gd name="T38" fmla="*/ 471 w 478"/>
                <a:gd name="T39" fmla="*/ 258 h 355"/>
                <a:gd name="T40" fmla="*/ 478 w 478"/>
                <a:gd name="T41" fmla="*/ 235 h 355"/>
                <a:gd name="T42" fmla="*/ 465 w 478"/>
                <a:gd name="T43" fmla="*/ 224 h 355"/>
                <a:gd name="T44" fmla="*/ 450 w 478"/>
                <a:gd name="T45" fmla="*/ 237 h 355"/>
                <a:gd name="T46" fmla="*/ 414 w 478"/>
                <a:gd name="T47" fmla="*/ 309 h 355"/>
                <a:gd name="T48" fmla="*/ 367 w 478"/>
                <a:gd name="T49" fmla="*/ 333 h 355"/>
                <a:gd name="T50" fmla="*/ 348 w 478"/>
                <a:gd name="T51" fmla="*/ 305 h 355"/>
                <a:gd name="T52" fmla="*/ 351 w 478"/>
                <a:gd name="T53" fmla="*/ 280 h 355"/>
                <a:gd name="T54" fmla="*/ 366 w 478"/>
                <a:gd name="T55" fmla="*/ 242 h 355"/>
                <a:gd name="T56" fmla="*/ 390 w 478"/>
                <a:gd name="T57" fmla="*/ 173 h 355"/>
                <a:gd name="T58" fmla="*/ 407 w 478"/>
                <a:gd name="T59" fmla="*/ 90 h 355"/>
                <a:gd name="T60" fmla="*/ 397 w 478"/>
                <a:gd name="T61" fmla="*/ 43 h 355"/>
                <a:gd name="T62" fmla="*/ 372 w 478"/>
                <a:gd name="T63" fmla="*/ 16 h 355"/>
                <a:gd name="T64" fmla="*/ 339 w 478"/>
                <a:gd name="T65" fmla="*/ 3 h 355"/>
                <a:gd name="T66" fmla="*/ 305 w 478"/>
                <a:gd name="T67" fmla="*/ 0 h 355"/>
                <a:gd name="T68" fmla="*/ 224 w 478"/>
                <a:gd name="T69" fmla="*/ 24 h 355"/>
                <a:gd name="T70" fmla="*/ 174 w 478"/>
                <a:gd name="T71" fmla="*/ 71 h 355"/>
                <a:gd name="T72" fmla="*/ 142 w 478"/>
                <a:gd name="T73" fmla="*/ 16 h 355"/>
                <a:gd name="T74" fmla="*/ 90 w 478"/>
                <a:gd name="T75" fmla="*/ 0 h 355"/>
                <a:gd name="T76" fmla="*/ 50 w 478"/>
                <a:gd name="T77" fmla="*/ 14 h 355"/>
                <a:gd name="T78" fmla="*/ 28 w 478"/>
                <a:gd name="T79" fmla="*/ 42 h 355"/>
                <a:gd name="T80" fmla="*/ 8 w 478"/>
                <a:gd name="T81" fmla="*/ 91 h 355"/>
                <a:gd name="T82" fmla="*/ 0 w 478"/>
                <a:gd name="T83" fmla="*/ 120 h 355"/>
                <a:gd name="T84" fmla="*/ 13 w 478"/>
                <a:gd name="T85" fmla="*/ 130 h 355"/>
                <a:gd name="T86" fmla="*/ 24 w 478"/>
                <a:gd name="T87" fmla="*/ 127 h 355"/>
                <a:gd name="T88" fmla="*/ 31 w 478"/>
                <a:gd name="T89" fmla="*/ 107 h 355"/>
                <a:gd name="T90" fmla="*/ 52 w 478"/>
                <a:gd name="T91" fmla="*/ 47 h 355"/>
                <a:gd name="T92" fmla="*/ 88 w 478"/>
                <a:gd name="T93" fmla="*/ 22 h 355"/>
                <a:gd name="T94" fmla="*/ 108 w 478"/>
                <a:gd name="T95" fmla="*/ 33 h 355"/>
                <a:gd name="T96" fmla="*/ 113 w 478"/>
                <a:gd name="T97" fmla="*/ 61 h 355"/>
                <a:gd name="T98" fmla="*/ 101 w 478"/>
                <a:gd name="T99" fmla="*/ 126 h 355"/>
                <a:gd name="T100" fmla="*/ 83 w 478"/>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5">
                  <a:moveTo>
                    <a:pt x="59" y="297"/>
                  </a:moveTo>
                  <a:lnTo>
                    <a:pt x="54" y="316"/>
                  </a:lnTo>
                  <a:lnTo>
                    <a:pt x="51" y="330"/>
                  </a:lnTo>
                  <a:lnTo>
                    <a:pt x="59" y="348"/>
                  </a:lnTo>
                  <a:lnTo>
                    <a:pt x="78" y="355"/>
                  </a:lnTo>
                  <a:lnTo>
                    <a:pt x="96" y="348"/>
                  </a:lnTo>
                  <a:lnTo>
                    <a:pt x="108" y="337"/>
                  </a:lnTo>
                  <a:lnTo>
                    <a:pt x="115" y="317"/>
                  </a:lnTo>
                  <a:lnTo>
                    <a:pt x="122" y="288"/>
                  </a:lnTo>
                  <a:lnTo>
                    <a:pt x="130" y="255"/>
                  </a:lnTo>
                  <a:lnTo>
                    <a:pt x="139" y="218"/>
                  </a:lnTo>
                  <a:lnTo>
                    <a:pt x="152" y="165"/>
                  </a:lnTo>
                  <a:lnTo>
                    <a:pt x="158" y="145"/>
                  </a:lnTo>
                  <a:lnTo>
                    <a:pt x="163" y="130"/>
                  </a:lnTo>
                  <a:lnTo>
                    <a:pt x="172" y="114"/>
                  </a:lnTo>
                  <a:lnTo>
                    <a:pt x="185" y="94"/>
                  </a:lnTo>
                  <a:lnTo>
                    <a:pt x="205" y="70"/>
                  </a:lnTo>
                  <a:lnTo>
                    <a:pt x="230" y="47"/>
                  </a:lnTo>
                  <a:lnTo>
                    <a:pt x="263" y="29"/>
                  </a:lnTo>
                  <a:lnTo>
                    <a:pt x="302" y="22"/>
                  </a:lnTo>
                  <a:lnTo>
                    <a:pt x="329" y="28"/>
                  </a:lnTo>
                  <a:lnTo>
                    <a:pt x="343" y="44"/>
                  </a:lnTo>
                  <a:lnTo>
                    <a:pt x="348" y="62"/>
                  </a:lnTo>
                  <a:lnTo>
                    <a:pt x="349" y="77"/>
                  </a:lnTo>
                  <a:lnTo>
                    <a:pt x="343" y="119"/>
                  </a:lnTo>
                  <a:lnTo>
                    <a:pt x="330" y="166"/>
                  </a:lnTo>
                  <a:lnTo>
                    <a:pt x="315" y="211"/>
                  </a:lnTo>
                  <a:lnTo>
                    <a:pt x="302" y="245"/>
                  </a:lnTo>
                  <a:lnTo>
                    <a:pt x="293" y="269"/>
                  </a:lnTo>
                  <a:lnTo>
                    <a:pt x="291" y="287"/>
                  </a:lnTo>
                  <a:lnTo>
                    <a:pt x="297" y="315"/>
                  </a:lnTo>
                  <a:lnTo>
                    <a:pt x="313" y="337"/>
                  </a:lnTo>
                  <a:lnTo>
                    <a:pt x="336" y="350"/>
                  </a:lnTo>
                  <a:lnTo>
                    <a:pt x="365" y="355"/>
                  </a:lnTo>
                  <a:lnTo>
                    <a:pt x="392" y="350"/>
                  </a:lnTo>
                  <a:lnTo>
                    <a:pt x="415" y="338"/>
                  </a:lnTo>
                  <a:lnTo>
                    <a:pt x="435" y="319"/>
                  </a:lnTo>
                  <a:lnTo>
                    <a:pt x="451" y="299"/>
                  </a:lnTo>
                  <a:lnTo>
                    <a:pt x="462" y="278"/>
                  </a:lnTo>
                  <a:lnTo>
                    <a:pt x="471" y="258"/>
                  </a:lnTo>
                  <a:lnTo>
                    <a:pt x="476" y="243"/>
                  </a:lnTo>
                  <a:lnTo>
                    <a:pt x="478" y="235"/>
                  </a:lnTo>
                  <a:lnTo>
                    <a:pt x="472" y="225"/>
                  </a:lnTo>
                  <a:lnTo>
                    <a:pt x="465" y="224"/>
                  </a:lnTo>
                  <a:lnTo>
                    <a:pt x="455" y="228"/>
                  </a:lnTo>
                  <a:lnTo>
                    <a:pt x="450" y="237"/>
                  </a:lnTo>
                  <a:lnTo>
                    <a:pt x="434" y="279"/>
                  </a:lnTo>
                  <a:lnTo>
                    <a:pt x="414" y="309"/>
                  </a:lnTo>
                  <a:lnTo>
                    <a:pt x="391" y="326"/>
                  </a:lnTo>
                  <a:lnTo>
                    <a:pt x="367" y="333"/>
                  </a:lnTo>
                  <a:lnTo>
                    <a:pt x="351" y="325"/>
                  </a:lnTo>
                  <a:lnTo>
                    <a:pt x="348" y="305"/>
                  </a:lnTo>
                  <a:lnTo>
                    <a:pt x="349" y="293"/>
                  </a:lnTo>
                  <a:lnTo>
                    <a:pt x="351" y="280"/>
                  </a:lnTo>
                  <a:lnTo>
                    <a:pt x="357" y="264"/>
                  </a:lnTo>
                  <a:lnTo>
                    <a:pt x="366" y="242"/>
                  </a:lnTo>
                  <a:lnTo>
                    <a:pt x="376" y="214"/>
                  </a:lnTo>
                  <a:lnTo>
                    <a:pt x="390" y="173"/>
                  </a:lnTo>
                  <a:lnTo>
                    <a:pt x="402" y="128"/>
                  </a:lnTo>
                  <a:lnTo>
                    <a:pt x="407" y="90"/>
                  </a:lnTo>
                  <a:lnTo>
                    <a:pt x="405" y="64"/>
                  </a:lnTo>
                  <a:lnTo>
                    <a:pt x="397" y="43"/>
                  </a:lnTo>
                  <a:lnTo>
                    <a:pt x="386" y="28"/>
                  </a:lnTo>
                  <a:lnTo>
                    <a:pt x="372" y="16"/>
                  </a:lnTo>
                  <a:lnTo>
                    <a:pt x="356" y="9"/>
                  </a:lnTo>
                  <a:lnTo>
                    <a:pt x="339" y="3"/>
                  </a:lnTo>
                  <a:lnTo>
                    <a:pt x="322" y="1"/>
                  </a:lnTo>
                  <a:lnTo>
                    <a:pt x="305" y="0"/>
                  </a:lnTo>
                  <a:lnTo>
                    <a:pt x="261" y="7"/>
                  </a:lnTo>
                  <a:lnTo>
                    <a:pt x="224" y="24"/>
                  </a:lnTo>
                  <a:lnTo>
                    <a:pt x="195" y="47"/>
                  </a:lnTo>
                  <a:lnTo>
                    <a:pt x="174" y="71"/>
                  </a:lnTo>
                  <a:lnTo>
                    <a:pt x="162" y="38"/>
                  </a:lnTo>
                  <a:lnTo>
                    <a:pt x="142" y="16"/>
                  </a:lnTo>
                  <a:lnTo>
                    <a:pt x="116" y="4"/>
                  </a:lnTo>
                  <a:lnTo>
                    <a:pt x="90" y="0"/>
                  </a:lnTo>
                  <a:lnTo>
                    <a:pt x="67" y="4"/>
                  </a:lnTo>
                  <a:lnTo>
                    <a:pt x="50" y="14"/>
                  </a:lnTo>
                  <a:lnTo>
                    <a:pt x="37" y="28"/>
                  </a:lnTo>
                  <a:lnTo>
                    <a:pt x="28" y="42"/>
                  </a:lnTo>
                  <a:lnTo>
                    <a:pt x="17" y="67"/>
                  </a:lnTo>
                  <a:lnTo>
                    <a:pt x="8" y="91"/>
                  </a:lnTo>
                  <a:lnTo>
                    <a:pt x="2" y="111"/>
                  </a:lnTo>
                  <a:lnTo>
                    <a:pt x="0" y="120"/>
                  </a:lnTo>
                  <a:lnTo>
                    <a:pt x="6" y="129"/>
                  </a:lnTo>
                  <a:lnTo>
                    <a:pt x="13" y="130"/>
                  </a:lnTo>
                  <a:lnTo>
                    <a:pt x="20" y="130"/>
                  </a:lnTo>
                  <a:lnTo>
                    <a:pt x="24" y="127"/>
                  </a:lnTo>
                  <a:lnTo>
                    <a:pt x="27" y="120"/>
                  </a:lnTo>
                  <a:lnTo>
                    <a:pt x="31" y="107"/>
                  </a:lnTo>
                  <a:lnTo>
                    <a:pt x="40" y="74"/>
                  </a:lnTo>
                  <a:lnTo>
                    <a:pt x="52" y="47"/>
                  </a:lnTo>
                  <a:lnTo>
                    <a:pt x="67" y="29"/>
                  </a:lnTo>
                  <a:lnTo>
                    <a:pt x="88" y="22"/>
                  </a:lnTo>
                  <a:lnTo>
                    <a:pt x="100" y="25"/>
                  </a:lnTo>
                  <a:lnTo>
                    <a:pt x="108" y="33"/>
                  </a:lnTo>
                  <a:lnTo>
                    <a:pt x="112" y="46"/>
                  </a:lnTo>
                  <a:lnTo>
                    <a:pt x="113" y="61"/>
                  </a:lnTo>
                  <a:lnTo>
                    <a:pt x="109" y="91"/>
                  </a:lnTo>
                  <a:lnTo>
                    <a:pt x="101" y="126"/>
                  </a:lnTo>
                  <a:lnTo>
                    <a:pt x="92" y="163"/>
                  </a:lnTo>
                  <a:lnTo>
                    <a:pt x="83"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2" name="Freeform 89"/>
            <p:cNvSpPr>
              <a:spLocks noChangeAspect="1"/>
            </p:cNvSpPr>
            <p:nvPr/>
          </p:nvSpPr>
          <p:spPr bwMode="auto">
            <a:xfrm>
              <a:off x="2210" y="722"/>
              <a:ext cx="528" cy="39"/>
            </a:xfrm>
            <a:custGeom>
              <a:avLst/>
              <a:gdLst>
                <a:gd name="T0" fmla="*/ 497 w 528"/>
                <a:gd name="T1" fmla="*/ 39 h 39"/>
                <a:gd name="T2" fmla="*/ 507 w 528"/>
                <a:gd name="T3" fmla="*/ 39 h 39"/>
                <a:gd name="T4" fmla="*/ 517 w 528"/>
                <a:gd name="T5" fmla="*/ 37 h 39"/>
                <a:gd name="T6" fmla="*/ 525 w 528"/>
                <a:gd name="T7" fmla="*/ 31 h 39"/>
                <a:gd name="T8" fmla="*/ 528 w 528"/>
                <a:gd name="T9" fmla="*/ 20 h 39"/>
                <a:gd name="T10" fmla="*/ 525 w 528"/>
                <a:gd name="T11" fmla="*/ 9 h 39"/>
                <a:gd name="T12" fmla="*/ 517 w 528"/>
                <a:gd name="T13" fmla="*/ 3 h 39"/>
                <a:gd name="T14" fmla="*/ 507 w 528"/>
                <a:gd name="T15" fmla="*/ 1 h 39"/>
                <a:gd name="T16" fmla="*/ 497 w 528"/>
                <a:gd name="T17" fmla="*/ 0 h 39"/>
                <a:gd name="T18" fmla="*/ 31 w 528"/>
                <a:gd name="T19" fmla="*/ 0 h 39"/>
                <a:gd name="T20" fmla="*/ 20 w 528"/>
                <a:gd name="T21" fmla="*/ 1 h 39"/>
                <a:gd name="T22" fmla="*/ 10 w 528"/>
                <a:gd name="T23" fmla="*/ 3 h 39"/>
                <a:gd name="T24" fmla="*/ 3 w 528"/>
                <a:gd name="T25" fmla="*/ 8 h 39"/>
                <a:gd name="T26" fmla="*/ 0 w 528"/>
                <a:gd name="T27" fmla="*/ 19 h 39"/>
                <a:gd name="T28" fmla="*/ 2 w 528"/>
                <a:gd name="T29" fmla="*/ 30 h 39"/>
                <a:gd name="T30" fmla="*/ 10 w 528"/>
                <a:gd name="T31" fmla="*/ 36 h 39"/>
                <a:gd name="T32" fmla="*/ 20 w 528"/>
                <a:gd name="T33" fmla="*/ 39 h 39"/>
                <a:gd name="T34" fmla="*/ 31 w 528"/>
                <a:gd name="T35" fmla="*/ 39 h 39"/>
                <a:gd name="T36" fmla="*/ 497 w 528"/>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8" h="39">
                  <a:moveTo>
                    <a:pt x="497" y="39"/>
                  </a:moveTo>
                  <a:lnTo>
                    <a:pt x="507" y="39"/>
                  </a:lnTo>
                  <a:lnTo>
                    <a:pt x="517" y="37"/>
                  </a:lnTo>
                  <a:lnTo>
                    <a:pt x="525" y="31"/>
                  </a:lnTo>
                  <a:lnTo>
                    <a:pt x="528" y="20"/>
                  </a:lnTo>
                  <a:lnTo>
                    <a:pt x="525" y="9"/>
                  </a:lnTo>
                  <a:lnTo>
                    <a:pt x="517" y="3"/>
                  </a:lnTo>
                  <a:lnTo>
                    <a:pt x="507" y="1"/>
                  </a:lnTo>
                  <a:lnTo>
                    <a:pt x="497" y="0"/>
                  </a:lnTo>
                  <a:lnTo>
                    <a:pt x="31" y="0"/>
                  </a:lnTo>
                  <a:lnTo>
                    <a:pt x="20" y="1"/>
                  </a:lnTo>
                  <a:lnTo>
                    <a:pt x="10" y="3"/>
                  </a:lnTo>
                  <a:lnTo>
                    <a:pt x="3" y="8"/>
                  </a:lnTo>
                  <a:lnTo>
                    <a:pt x="0" y="19"/>
                  </a:lnTo>
                  <a:lnTo>
                    <a:pt x="2" y="30"/>
                  </a:lnTo>
                  <a:lnTo>
                    <a:pt x="10" y="36"/>
                  </a:lnTo>
                  <a:lnTo>
                    <a:pt x="20" y="39"/>
                  </a:lnTo>
                  <a:lnTo>
                    <a:pt x="31" y="39"/>
                  </a:lnTo>
                  <a:lnTo>
                    <a:pt x="497" y="3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3" name="Freeform 90"/>
            <p:cNvSpPr>
              <a:spLocks noChangeAspect="1"/>
            </p:cNvSpPr>
            <p:nvPr/>
          </p:nvSpPr>
          <p:spPr bwMode="auto">
            <a:xfrm>
              <a:off x="2866" y="417"/>
              <a:ext cx="359" cy="537"/>
            </a:xfrm>
            <a:custGeom>
              <a:avLst/>
              <a:gdLst>
                <a:gd name="T0" fmla="*/ 213 w 359"/>
                <a:gd name="T1" fmla="*/ 267 h 537"/>
                <a:gd name="T2" fmla="*/ 268 w 359"/>
                <a:gd name="T3" fmla="*/ 331 h 537"/>
                <a:gd name="T4" fmla="*/ 273 w 359"/>
                <a:gd name="T5" fmla="*/ 419 h 537"/>
                <a:gd name="T6" fmla="*/ 255 w 359"/>
                <a:gd name="T7" fmla="*/ 469 h 537"/>
                <a:gd name="T8" fmla="*/ 226 w 359"/>
                <a:gd name="T9" fmla="*/ 498 h 537"/>
                <a:gd name="T10" fmla="*/ 191 w 359"/>
                <a:gd name="T11" fmla="*/ 511 h 537"/>
                <a:gd name="T12" fmla="*/ 144 w 359"/>
                <a:gd name="T13" fmla="*/ 510 h 537"/>
                <a:gd name="T14" fmla="*/ 71 w 359"/>
                <a:gd name="T15" fmla="*/ 485 h 537"/>
                <a:gd name="T16" fmla="*/ 63 w 359"/>
                <a:gd name="T17" fmla="*/ 452 h 537"/>
                <a:gd name="T18" fmla="*/ 84 w 359"/>
                <a:gd name="T19" fmla="*/ 427 h 537"/>
                <a:gd name="T20" fmla="*/ 83 w 359"/>
                <a:gd name="T21" fmla="*/ 396 h 537"/>
                <a:gd name="T22" fmla="*/ 60 w 359"/>
                <a:gd name="T23" fmla="*/ 373 h 537"/>
                <a:gd name="T24" fmla="*/ 27 w 359"/>
                <a:gd name="T25" fmla="*/ 373 h 537"/>
                <a:gd name="T26" fmla="*/ 3 w 359"/>
                <a:gd name="T27" fmla="*/ 395 h 537"/>
                <a:gd name="T28" fmla="*/ 14 w 359"/>
                <a:gd name="T29" fmla="*/ 466 h 537"/>
                <a:gd name="T30" fmla="*/ 108 w 359"/>
                <a:gd name="T31" fmla="*/ 529 h 537"/>
                <a:gd name="T32" fmla="*/ 250 w 359"/>
                <a:gd name="T33" fmla="*/ 525 h 537"/>
                <a:gd name="T34" fmla="*/ 346 w 359"/>
                <a:gd name="T35" fmla="*/ 442 h 537"/>
                <a:gd name="T36" fmla="*/ 350 w 359"/>
                <a:gd name="T37" fmla="*/ 340 h 537"/>
                <a:gd name="T38" fmla="*/ 280 w 359"/>
                <a:gd name="T39" fmla="*/ 266 h 537"/>
                <a:gd name="T40" fmla="*/ 275 w 359"/>
                <a:gd name="T41" fmla="*/ 218 h 537"/>
                <a:gd name="T42" fmla="*/ 329 w 359"/>
                <a:gd name="T43" fmla="*/ 145 h 537"/>
                <a:gd name="T44" fmla="*/ 332 w 359"/>
                <a:gd name="T45" fmla="*/ 86 h 537"/>
                <a:gd name="T46" fmla="*/ 308 w 359"/>
                <a:gd name="T47" fmla="*/ 47 h 537"/>
                <a:gd name="T48" fmla="*/ 265 w 359"/>
                <a:gd name="T49" fmla="*/ 18 h 537"/>
                <a:gd name="T50" fmla="*/ 208 w 359"/>
                <a:gd name="T51" fmla="*/ 2 h 537"/>
                <a:gd name="T52" fmla="*/ 116 w 359"/>
                <a:gd name="T53" fmla="*/ 8 h 537"/>
                <a:gd name="T54" fmla="*/ 35 w 359"/>
                <a:gd name="T55" fmla="*/ 62 h 537"/>
                <a:gd name="T56" fmla="*/ 27 w 359"/>
                <a:gd name="T57" fmla="*/ 123 h 537"/>
                <a:gd name="T58" fmla="*/ 48 w 359"/>
                <a:gd name="T59" fmla="*/ 144 h 537"/>
                <a:gd name="T60" fmla="*/ 81 w 359"/>
                <a:gd name="T61" fmla="*/ 144 h 537"/>
                <a:gd name="T62" fmla="*/ 102 w 359"/>
                <a:gd name="T63" fmla="*/ 122 h 537"/>
                <a:gd name="T64" fmla="*/ 102 w 359"/>
                <a:gd name="T65" fmla="*/ 91 h 537"/>
                <a:gd name="T66" fmla="*/ 81 w 359"/>
                <a:gd name="T67" fmla="*/ 70 h 537"/>
                <a:gd name="T68" fmla="*/ 89 w 359"/>
                <a:gd name="T69" fmla="*/ 45 h 537"/>
                <a:gd name="T70" fmla="*/ 149 w 359"/>
                <a:gd name="T71" fmla="*/ 25 h 537"/>
                <a:gd name="T72" fmla="*/ 203 w 359"/>
                <a:gd name="T73" fmla="*/ 26 h 537"/>
                <a:gd name="T74" fmla="*/ 251 w 359"/>
                <a:gd name="T75" fmla="*/ 66 h 537"/>
                <a:gd name="T76" fmla="*/ 251 w 359"/>
                <a:gd name="T77" fmla="*/ 158 h 537"/>
                <a:gd name="T78" fmla="*/ 209 w 359"/>
                <a:gd name="T79" fmla="*/ 220 h 537"/>
                <a:gd name="T80" fmla="*/ 167 w 359"/>
                <a:gd name="T81" fmla="*/ 234 h 537"/>
                <a:gd name="T82" fmla="*/ 122 w 359"/>
                <a:gd name="T83" fmla="*/ 237 h 537"/>
                <a:gd name="T84" fmla="*/ 111 w 359"/>
                <a:gd name="T85" fmla="*/ 240 h 537"/>
                <a:gd name="T86" fmla="*/ 113 w 359"/>
                <a:gd name="T87" fmla="*/ 258 h 537"/>
                <a:gd name="T88" fmla="*/ 171 w 359"/>
                <a:gd name="T89" fmla="*/ 259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9" h="537">
                  <a:moveTo>
                    <a:pt x="171" y="259"/>
                  </a:moveTo>
                  <a:lnTo>
                    <a:pt x="213" y="267"/>
                  </a:lnTo>
                  <a:lnTo>
                    <a:pt x="246" y="291"/>
                  </a:lnTo>
                  <a:lnTo>
                    <a:pt x="268" y="331"/>
                  </a:lnTo>
                  <a:lnTo>
                    <a:pt x="275" y="385"/>
                  </a:lnTo>
                  <a:lnTo>
                    <a:pt x="273" y="419"/>
                  </a:lnTo>
                  <a:lnTo>
                    <a:pt x="266" y="447"/>
                  </a:lnTo>
                  <a:lnTo>
                    <a:pt x="255" y="469"/>
                  </a:lnTo>
                  <a:lnTo>
                    <a:pt x="242" y="485"/>
                  </a:lnTo>
                  <a:lnTo>
                    <a:pt x="226" y="498"/>
                  </a:lnTo>
                  <a:lnTo>
                    <a:pt x="209" y="506"/>
                  </a:lnTo>
                  <a:lnTo>
                    <a:pt x="191" y="511"/>
                  </a:lnTo>
                  <a:lnTo>
                    <a:pt x="174" y="512"/>
                  </a:lnTo>
                  <a:lnTo>
                    <a:pt x="144" y="510"/>
                  </a:lnTo>
                  <a:lnTo>
                    <a:pt x="108" y="502"/>
                  </a:lnTo>
                  <a:lnTo>
                    <a:pt x="71" y="485"/>
                  </a:lnTo>
                  <a:lnTo>
                    <a:pt x="41" y="457"/>
                  </a:lnTo>
                  <a:lnTo>
                    <a:pt x="63" y="452"/>
                  </a:lnTo>
                  <a:lnTo>
                    <a:pt x="77" y="441"/>
                  </a:lnTo>
                  <a:lnTo>
                    <a:pt x="84" y="427"/>
                  </a:lnTo>
                  <a:lnTo>
                    <a:pt x="86" y="413"/>
                  </a:lnTo>
                  <a:lnTo>
                    <a:pt x="83" y="396"/>
                  </a:lnTo>
                  <a:lnTo>
                    <a:pt x="74" y="382"/>
                  </a:lnTo>
                  <a:lnTo>
                    <a:pt x="60" y="373"/>
                  </a:lnTo>
                  <a:lnTo>
                    <a:pt x="43" y="370"/>
                  </a:lnTo>
                  <a:lnTo>
                    <a:pt x="27" y="373"/>
                  </a:lnTo>
                  <a:lnTo>
                    <a:pt x="13" y="381"/>
                  </a:lnTo>
                  <a:lnTo>
                    <a:pt x="3" y="395"/>
                  </a:lnTo>
                  <a:lnTo>
                    <a:pt x="0" y="415"/>
                  </a:lnTo>
                  <a:lnTo>
                    <a:pt x="14" y="466"/>
                  </a:lnTo>
                  <a:lnTo>
                    <a:pt x="52" y="504"/>
                  </a:lnTo>
                  <a:lnTo>
                    <a:pt x="108" y="529"/>
                  </a:lnTo>
                  <a:lnTo>
                    <a:pt x="175" y="537"/>
                  </a:lnTo>
                  <a:lnTo>
                    <a:pt x="250" y="525"/>
                  </a:lnTo>
                  <a:lnTo>
                    <a:pt x="308" y="491"/>
                  </a:lnTo>
                  <a:lnTo>
                    <a:pt x="346" y="442"/>
                  </a:lnTo>
                  <a:lnTo>
                    <a:pt x="359" y="385"/>
                  </a:lnTo>
                  <a:lnTo>
                    <a:pt x="350" y="340"/>
                  </a:lnTo>
                  <a:lnTo>
                    <a:pt x="323" y="299"/>
                  </a:lnTo>
                  <a:lnTo>
                    <a:pt x="280" y="266"/>
                  </a:lnTo>
                  <a:lnTo>
                    <a:pt x="223" y="245"/>
                  </a:lnTo>
                  <a:lnTo>
                    <a:pt x="275" y="218"/>
                  </a:lnTo>
                  <a:lnTo>
                    <a:pt x="310" y="184"/>
                  </a:lnTo>
                  <a:lnTo>
                    <a:pt x="329" y="145"/>
                  </a:lnTo>
                  <a:lnTo>
                    <a:pt x="335" y="108"/>
                  </a:lnTo>
                  <a:lnTo>
                    <a:pt x="332" y="86"/>
                  </a:lnTo>
                  <a:lnTo>
                    <a:pt x="322" y="65"/>
                  </a:lnTo>
                  <a:lnTo>
                    <a:pt x="308" y="47"/>
                  </a:lnTo>
                  <a:lnTo>
                    <a:pt x="289" y="31"/>
                  </a:lnTo>
                  <a:lnTo>
                    <a:pt x="265" y="18"/>
                  </a:lnTo>
                  <a:lnTo>
                    <a:pt x="238" y="8"/>
                  </a:lnTo>
                  <a:lnTo>
                    <a:pt x="208" y="2"/>
                  </a:lnTo>
                  <a:lnTo>
                    <a:pt x="177" y="0"/>
                  </a:lnTo>
                  <a:lnTo>
                    <a:pt x="116" y="8"/>
                  </a:lnTo>
                  <a:lnTo>
                    <a:pt x="67" y="29"/>
                  </a:lnTo>
                  <a:lnTo>
                    <a:pt x="35" y="62"/>
                  </a:lnTo>
                  <a:lnTo>
                    <a:pt x="24" y="105"/>
                  </a:lnTo>
                  <a:lnTo>
                    <a:pt x="27" y="123"/>
                  </a:lnTo>
                  <a:lnTo>
                    <a:pt x="35" y="136"/>
                  </a:lnTo>
                  <a:lnTo>
                    <a:pt x="48" y="144"/>
                  </a:lnTo>
                  <a:lnTo>
                    <a:pt x="64" y="147"/>
                  </a:lnTo>
                  <a:lnTo>
                    <a:pt x="81" y="144"/>
                  </a:lnTo>
                  <a:lnTo>
                    <a:pt x="93" y="135"/>
                  </a:lnTo>
                  <a:lnTo>
                    <a:pt x="102" y="122"/>
                  </a:lnTo>
                  <a:lnTo>
                    <a:pt x="104" y="107"/>
                  </a:lnTo>
                  <a:lnTo>
                    <a:pt x="102" y="91"/>
                  </a:lnTo>
                  <a:lnTo>
                    <a:pt x="93" y="78"/>
                  </a:lnTo>
                  <a:lnTo>
                    <a:pt x="81" y="70"/>
                  </a:lnTo>
                  <a:lnTo>
                    <a:pt x="64" y="66"/>
                  </a:lnTo>
                  <a:lnTo>
                    <a:pt x="89" y="45"/>
                  </a:lnTo>
                  <a:lnTo>
                    <a:pt x="119" y="31"/>
                  </a:lnTo>
                  <a:lnTo>
                    <a:pt x="149" y="25"/>
                  </a:lnTo>
                  <a:lnTo>
                    <a:pt x="174" y="23"/>
                  </a:lnTo>
                  <a:lnTo>
                    <a:pt x="203" y="26"/>
                  </a:lnTo>
                  <a:lnTo>
                    <a:pt x="230" y="40"/>
                  </a:lnTo>
                  <a:lnTo>
                    <a:pt x="251" y="66"/>
                  </a:lnTo>
                  <a:lnTo>
                    <a:pt x="259" y="108"/>
                  </a:lnTo>
                  <a:lnTo>
                    <a:pt x="251" y="158"/>
                  </a:lnTo>
                  <a:lnTo>
                    <a:pt x="228" y="202"/>
                  </a:lnTo>
                  <a:lnTo>
                    <a:pt x="209" y="220"/>
                  </a:lnTo>
                  <a:lnTo>
                    <a:pt x="189" y="229"/>
                  </a:lnTo>
                  <a:lnTo>
                    <a:pt x="167" y="234"/>
                  </a:lnTo>
                  <a:lnTo>
                    <a:pt x="141" y="236"/>
                  </a:lnTo>
                  <a:lnTo>
                    <a:pt x="122" y="237"/>
                  </a:lnTo>
                  <a:lnTo>
                    <a:pt x="116" y="238"/>
                  </a:lnTo>
                  <a:lnTo>
                    <a:pt x="111" y="240"/>
                  </a:lnTo>
                  <a:lnTo>
                    <a:pt x="108" y="249"/>
                  </a:lnTo>
                  <a:lnTo>
                    <a:pt x="113" y="258"/>
                  </a:lnTo>
                  <a:lnTo>
                    <a:pt x="128" y="259"/>
                  </a:lnTo>
                  <a:lnTo>
                    <a:pt x="171" y="25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4" name="Freeform 91"/>
            <p:cNvSpPr>
              <a:spLocks noChangeAspect="1"/>
            </p:cNvSpPr>
            <p:nvPr/>
          </p:nvSpPr>
          <p:spPr bwMode="auto">
            <a:xfrm>
              <a:off x="3356" y="848"/>
              <a:ext cx="99" cy="242"/>
            </a:xfrm>
            <a:custGeom>
              <a:avLst/>
              <a:gdLst>
                <a:gd name="T0" fmla="*/ 77 w 99"/>
                <a:gd name="T1" fmla="*/ 78 h 242"/>
                <a:gd name="T2" fmla="*/ 76 w 99"/>
                <a:gd name="T3" fmla="*/ 112 h 242"/>
                <a:gd name="T4" fmla="*/ 67 w 99"/>
                <a:gd name="T5" fmla="*/ 148 h 242"/>
                <a:gd name="T6" fmla="*/ 48 w 99"/>
                <a:gd name="T7" fmla="*/ 184 h 242"/>
                <a:gd name="T8" fmla="*/ 16 w 99"/>
                <a:gd name="T9" fmla="*/ 222 h 242"/>
                <a:gd name="T10" fmla="*/ 11 w 99"/>
                <a:gd name="T11" fmla="*/ 231 h 242"/>
                <a:gd name="T12" fmla="*/ 15 w 99"/>
                <a:gd name="T13" fmla="*/ 239 h 242"/>
                <a:gd name="T14" fmla="*/ 22 w 99"/>
                <a:gd name="T15" fmla="*/ 242 h 242"/>
                <a:gd name="T16" fmla="*/ 28 w 99"/>
                <a:gd name="T17" fmla="*/ 239 h 242"/>
                <a:gd name="T18" fmla="*/ 39 w 99"/>
                <a:gd name="T19" fmla="*/ 231 h 242"/>
                <a:gd name="T20" fmla="*/ 51 w 99"/>
                <a:gd name="T21" fmla="*/ 217 h 242"/>
                <a:gd name="T22" fmla="*/ 64 w 99"/>
                <a:gd name="T23" fmla="*/ 199 h 242"/>
                <a:gd name="T24" fmla="*/ 78 w 99"/>
                <a:gd name="T25" fmla="*/ 177 h 242"/>
                <a:gd name="T26" fmla="*/ 89 w 99"/>
                <a:gd name="T27" fmla="*/ 150 h 242"/>
                <a:gd name="T28" fmla="*/ 96 w 99"/>
                <a:gd name="T29" fmla="*/ 120 h 242"/>
                <a:gd name="T30" fmla="*/ 99 w 99"/>
                <a:gd name="T31" fmla="*/ 86 h 242"/>
                <a:gd name="T32" fmla="*/ 96 w 99"/>
                <a:gd name="T33" fmla="*/ 52 h 242"/>
                <a:gd name="T34" fmla="*/ 85 w 99"/>
                <a:gd name="T35" fmla="*/ 25 h 242"/>
                <a:gd name="T36" fmla="*/ 68 w 99"/>
                <a:gd name="T37" fmla="*/ 7 h 242"/>
                <a:gd name="T38" fmla="*/ 45 w 99"/>
                <a:gd name="T39" fmla="*/ 0 h 242"/>
                <a:gd name="T40" fmla="*/ 26 w 99"/>
                <a:gd name="T41" fmla="*/ 4 h 242"/>
                <a:gd name="T42" fmla="*/ 13 w 99"/>
                <a:gd name="T43" fmla="*/ 13 h 242"/>
                <a:gd name="T44" fmla="*/ 3 w 99"/>
                <a:gd name="T45" fmla="*/ 28 h 242"/>
                <a:gd name="T46" fmla="*/ 0 w 99"/>
                <a:gd name="T47" fmla="*/ 45 h 242"/>
                <a:gd name="T48" fmla="*/ 3 w 99"/>
                <a:gd name="T49" fmla="*/ 63 h 242"/>
                <a:gd name="T50" fmla="*/ 13 w 99"/>
                <a:gd name="T51" fmla="*/ 77 h 242"/>
                <a:gd name="T52" fmla="*/ 26 w 99"/>
                <a:gd name="T53" fmla="*/ 87 h 242"/>
                <a:gd name="T54" fmla="*/ 45 w 99"/>
                <a:gd name="T55" fmla="*/ 91 h 242"/>
                <a:gd name="T56" fmla="*/ 68 w 99"/>
                <a:gd name="T57" fmla="*/ 84 h 242"/>
                <a:gd name="T58" fmla="*/ 77 w 99"/>
                <a:gd name="T59" fmla="*/ 78 h 2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242">
                  <a:moveTo>
                    <a:pt x="77" y="78"/>
                  </a:moveTo>
                  <a:lnTo>
                    <a:pt x="76" y="112"/>
                  </a:lnTo>
                  <a:lnTo>
                    <a:pt x="67" y="148"/>
                  </a:lnTo>
                  <a:lnTo>
                    <a:pt x="48" y="184"/>
                  </a:lnTo>
                  <a:lnTo>
                    <a:pt x="16" y="222"/>
                  </a:lnTo>
                  <a:lnTo>
                    <a:pt x="11" y="231"/>
                  </a:lnTo>
                  <a:lnTo>
                    <a:pt x="15" y="239"/>
                  </a:lnTo>
                  <a:lnTo>
                    <a:pt x="22" y="242"/>
                  </a:lnTo>
                  <a:lnTo>
                    <a:pt x="28" y="239"/>
                  </a:lnTo>
                  <a:lnTo>
                    <a:pt x="39" y="231"/>
                  </a:lnTo>
                  <a:lnTo>
                    <a:pt x="51" y="217"/>
                  </a:lnTo>
                  <a:lnTo>
                    <a:pt x="64" y="199"/>
                  </a:lnTo>
                  <a:lnTo>
                    <a:pt x="78" y="177"/>
                  </a:lnTo>
                  <a:lnTo>
                    <a:pt x="89" y="150"/>
                  </a:lnTo>
                  <a:lnTo>
                    <a:pt x="96" y="120"/>
                  </a:lnTo>
                  <a:lnTo>
                    <a:pt x="99" y="86"/>
                  </a:lnTo>
                  <a:lnTo>
                    <a:pt x="96" y="52"/>
                  </a:lnTo>
                  <a:lnTo>
                    <a:pt x="85" y="25"/>
                  </a:lnTo>
                  <a:lnTo>
                    <a:pt x="68" y="7"/>
                  </a:lnTo>
                  <a:lnTo>
                    <a:pt x="45" y="0"/>
                  </a:lnTo>
                  <a:lnTo>
                    <a:pt x="26" y="4"/>
                  </a:lnTo>
                  <a:lnTo>
                    <a:pt x="13" y="13"/>
                  </a:lnTo>
                  <a:lnTo>
                    <a:pt x="3" y="28"/>
                  </a:lnTo>
                  <a:lnTo>
                    <a:pt x="0" y="45"/>
                  </a:lnTo>
                  <a:lnTo>
                    <a:pt x="3" y="63"/>
                  </a:lnTo>
                  <a:lnTo>
                    <a:pt x="13" y="77"/>
                  </a:lnTo>
                  <a:lnTo>
                    <a:pt x="26" y="87"/>
                  </a:lnTo>
                  <a:lnTo>
                    <a:pt x="45" y="91"/>
                  </a:lnTo>
                  <a:lnTo>
                    <a:pt x="68" y="84"/>
                  </a:lnTo>
                  <a:lnTo>
                    <a:pt x="77" y="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5" name="Freeform 92"/>
            <p:cNvSpPr>
              <a:spLocks noChangeAspect="1"/>
            </p:cNvSpPr>
            <p:nvPr/>
          </p:nvSpPr>
          <p:spPr bwMode="auto">
            <a:xfrm>
              <a:off x="3570" y="592"/>
              <a:ext cx="478" cy="355"/>
            </a:xfrm>
            <a:custGeom>
              <a:avLst/>
              <a:gdLst>
                <a:gd name="T0" fmla="*/ 54 w 478"/>
                <a:gd name="T1" fmla="*/ 316 h 355"/>
                <a:gd name="T2" fmla="*/ 60 w 478"/>
                <a:gd name="T3" fmla="*/ 348 h 355"/>
                <a:gd name="T4" fmla="*/ 96 w 478"/>
                <a:gd name="T5" fmla="*/ 348 h 355"/>
                <a:gd name="T6" fmla="*/ 115 w 478"/>
                <a:gd name="T7" fmla="*/ 317 h 355"/>
                <a:gd name="T8" fmla="*/ 130 w 478"/>
                <a:gd name="T9" fmla="*/ 255 h 355"/>
                <a:gd name="T10" fmla="*/ 153 w 478"/>
                <a:gd name="T11" fmla="*/ 165 h 355"/>
                <a:gd name="T12" fmla="*/ 164 w 478"/>
                <a:gd name="T13" fmla="*/ 130 h 355"/>
                <a:gd name="T14" fmla="*/ 186 w 478"/>
                <a:gd name="T15" fmla="*/ 94 h 355"/>
                <a:gd name="T16" fmla="*/ 230 w 478"/>
                <a:gd name="T17" fmla="*/ 47 h 355"/>
                <a:gd name="T18" fmla="*/ 303 w 478"/>
                <a:gd name="T19" fmla="*/ 22 h 355"/>
                <a:gd name="T20" fmla="*/ 343 w 478"/>
                <a:gd name="T21" fmla="*/ 44 h 355"/>
                <a:gd name="T22" fmla="*/ 349 w 478"/>
                <a:gd name="T23" fmla="*/ 77 h 355"/>
                <a:gd name="T24" fmla="*/ 330 w 478"/>
                <a:gd name="T25" fmla="*/ 166 h 355"/>
                <a:gd name="T26" fmla="*/ 303 w 478"/>
                <a:gd name="T27" fmla="*/ 245 h 355"/>
                <a:gd name="T28" fmla="*/ 291 w 478"/>
                <a:gd name="T29" fmla="*/ 287 h 355"/>
                <a:gd name="T30" fmla="*/ 313 w 478"/>
                <a:gd name="T31" fmla="*/ 337 h 355"/>
                <a:gd name="T32" fmla="*/ 365 w 478"/>
                <a:gd name="T33" fmla="*/ 355 h 355"/>
                <a:gd name="T34" fmla="*/ 416 w 478"/>
                <a:gd name="T35" fmla="*/ 338 h 355"/>
                <a:gd name="T36" fmla="*/ 451 w 478"/>
                <a:gd name="T37" fmla="*/ 299 h 355"/>
                <a:gd name="T38" fmla="*/ 471 w 478"/>
                <a:gd name="T39" fmla="*/ 258 h 355"/>
                <a:gd name="T40" fmla="*/ 478 w 478"/>
                <a:gd name="T41" fmla="*/ 235 h 355"/>
                <a:gd name="T42" fmla="*/ 465 w 478"/>
                <a:gd name="T43" fmla="*/ 224 h 355"/>
                <a:gd name="T44" fmla="*/ 450 w 478"/>
                <a:gd name="T45" fmla="*/ 237 h 355"/>
                <a:gd name="T46" fmla="*/ 414 w 478"/>
                <a:gd name="T47" fmla="*/ 309 h 355"/>
                <a:gd name="T48" fmla="*/ 368 w 478"/>
                <a:gd name="T49" fmla="*/ 333 h 355"/>
                <a:gd name="T50" fmla="*/ 348 w 478"/>
                <a:gd name="T51" fmla="*/ 305 h 355"/>
                <a:gd name="T52" fmla="*/ 352 w 478"/>
                <a:gd name="T53" fmla="*/ 280 h 355"/>
                <a:gd name="T54" fmla="*/ 366 w 478"/>
                <a:gd name="T55" fmla="*/ 242 h 355"/>
                <a:gd name="T56" fmla="*/ 390 w 478"/>
                <a:gd name="T57" fmla="*/ 173 h 355"/>
                <a:gd name="T58" fmla="*/ 407 w 478"/>
                <a:gd name="T59" fmla="*/ 90 h 355"/>
                <a:gd name="T60" fmla="*/ 397 w 478"/>
                <a:gd name="T61" fmla="*/ 43 h 355"/>
                <a:gd name="T62" fmla="*/ 372 w 478"/>
                <a:gd name="T63" fmla="*/ 16 h 355"/>
                <a:gd name="T64" fmla="*/ 339 w 478"/>
                <a:gd name="T65" fmla="*/ 3 h 355"/>
                <a:gd name="T66" fmla="*/ 306 w 478"/>
                <a:gd name="T67" fmla="*/ 0 h 355"/>
                <a:gd name="T68" fmla="*/ 224 w 478"/>
                <a:gd name="T69" fmla="*/ 24 h 355"/>
                <a:gd name="T70" fmla="*/ 174 w 478"/>
                <a:gd name="T71" fmla="*/ 71 h 355"/>
                <a:gd name="T72" fmla="*/ 142 w 478"/>
                <a:gd name="T73" fmla="*/ 16 h 355"/>
                <a:gd name="T74" fmla="*/ 90 w 478"/>
                <a:gd name="T75" fmla="*/ 0 h 355"/>
                <a:gd name="T76" fmla="*/ 51 w 478"/>
                <a:gd name="T77" fmla="*/ 14 h 355"/>
                <a:gd name="T78" fmla="*/ 28 w 478"/>
                <a:gd name="T79" fmla="*/ 42 h 355"/>
                <a:gd name="T80" fmla="*/ 8 w 478"/>
                <a:gd name="T81" fmla="*/ 91 h 355"/>
                <a:gd name="T82" fmla="*/ 0 w 478"/>
                <a:gd name="T83" fmla="*/ 120 h 355"/>
                <a:gd name="T84" fmla="*/ 14 w 478"/>
                <a:gd name="T85" fmla="*/ 130 h 355"/>
                <a:gd name="T86" fmla="*/ 24 w 478"/>
                <a:gd name="T87" fmla="*/ 127 h 355"/>
                <a:gd name="T88" fmla="*/ 31 w 478"/>
                <a:gd name="T89" fmla="*/ 107 h 355"/>
                <a:gd name="T90" fmla="*/ 52 w 478"/>
                <a:gd name="T91" fmla="*/ 47 h 355"/>
                <a:gd name="T92" fmla="*/ 88 w 478"/>
                <a:gd name="T93" fmla="*/ 22 h 355"/>
                <a:gd name="T94" fmla="*/ 108 w 478"/>
                <a:gd name="T95" fmla="*/ 33 h 355"/>
                <a:gd name="T96" fmla="*/ 114 w 478"/>
                <a:gd name="T97" fmla="*/ 61 h 355"/>
                <a:gd name="T98" fmla="*/ 101 w 478"/>
                <a:gd name="T99" fmla="*/ 126 h 355"/>
                <a:gd name="T100" fmla="*/ 84 w 478"/>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5">
                  <a:moveTo>
                    <a:pt x="59" y="297"/>
                  </a:moveTo>
                  <a:lnTo>
                    <a:pt x="54" y="316"/>
                  </a:lnTo>
                  <a:lnTo>
                    <a:pt x="51" y="330"/>
                  </a:lnTo>
                  <a:lnTo>
                    <a:pt x="60" y="348"/>
                  </a:lnTo>
                  <a:lnTo>
                    <a:pt x="78" y="355"/>
                  </a:lnTo>
                  <a:lnTo>
                    <a:pt x="96" y="348"/>
                  </a:lnTo>
                  <a:lnTo>
                    <a:pt x="108" y="337"/>
                  </a:lnTo>
                  <a:lnTo>
                    <a:pt x="115" y="317"/>
                  </a:lnTo>
                  <a:lnTo>
                    <a:pt x="122" y="288"/>
                  </a:lnTo>
                  <a:lnTo>
                    <a:pt x="130" y="255"/>
                  </a:lnTo>
                  <a:lnTo>
                    <a:pt x="139" y="218"/>
                  </a:lnTo>
                  <a:lnTo>
                    <a:pt x="153" y="165"/>
                  </a:lnTo>
                  <a:lnTo>
                    <a:pt x="158" y="145"/>
                  </a:lnTo>
                  <a:lnTo>
                    <a:pt x="164" y="130"/>
                  </a:lnTo>
                  <a:lnTo>
                    <a:pt x="172" y="114"/>
                  </a:lnTo>
                  <a:lnTo>
                    <a:pt x="186" y="94"/>
                  </a:lnTo>
                  <a:lnTo>
                    <a:pt x="205" y="70"/>
                  </a:lnTo>
                  <a:lnTo>
                    <a:pt x="230" y="47"/>
                  </a:lnTo>
                  <a:lnTo>
                    <a:pt x="262" y="29"/>
                  </a:lnTo>
                  <a:lnTo>
                    <a:pt x="303" y="22"/>
                  </a:lnTo>
                  <a:lnTo>
                    <a:pt x="329" y="28"/>
                  </a:lnTo>
                  <a:lnTo>
                    <a:pt x="343" y="44"/>
                  </a:lnTo>
                  <a:lnTo>
                    <a:pt x="348" y="62"/>
                  </a:lnTo>
                  <a:lnTo>
                    <a:pt x="349" y="77"/>
                  </a:lnTo>
                  <a:lnTo>
                    <a:pt x="343" y="119"/>
                  </a:lnTo>
                  <a:lnTo>
                    <a:pt x="330" y="166"/>
                  </a:lnTo>
                  <a:lnTo>
                    <a:pt x="315" y="211"/>
                  </a:lnTo>
                  <a:lnTo>
                    <a:pt x="303" y="245"/>
                  </a:lnTo>
                  <a:lnTo>
                    <a:pt x="293" y="269"/>
                  </a:lnTo>
                  <a:lnTo>
                    <a:pt x="291" y="287"/>
                  </a:lnTo>
                  <a:lnTo>
                    <a:pt x="297" y="315"/>
                  </a:lnTo>
                  <a:lnTo>
                    <a:pt x="313" y="337"/>
                  </a:lnTo>
                  <a:lnTo>
                    <a:pt x="337" y="350"/>
                  </a:lnTo>
                  <a:lnTo>
                    <a:pt x="365" y="355"/>
                  </a:lnTo>
                  <a:lnTo>
                    <a:pt x="392" y="350"/>
                  </a:lnTo>
                  <a:lnTo>
                    <a:pt x="416" y="338"/>
                  </a:lnTo>
                  <a:lnTo>
                    <a:pt x="435" y="319"/>
                  </a:lnTo>
                  <a:lnTo>
                    <a:pt x="451" y="299"/>
                  </a:lnTo>
                  <a:lnTo>
                    <a:pt x="463" y="278"/>
                  </a:lnTo>
                  <a:lnTo>
                    <a:pt x="471" y="258"/>
                  </a:lnTo>
                  <a:lnTo>
                    <a:pt x="476" y="243"/>
                  </a:lnTo>
                  <a:lnTo>
                    <a:pt x="478" y="235"/>
                  </a:lnTo>
                  <a:lnTo>
                    <a:pt x="472" y="225"/>
                  </a:lnTo>
                  <a:lnTo>
                    <a:pt x="465" y="224"/>
                  </a:lnTo>
                  <a:lnTo>
                    <a:pt x="455" y="228"/>
                  </a:lnTo>
                  <a:lnTo>
                    <a:pt x="450" y="237"/>
                  </a:lnTo>
                  <a:lnTo>
                    <a:pt x="434" y="279"/>
                  </a:lnTo>
                  <a:lnTo>
                    <a:pt x="414" y="309"/>
                  </a:lnTo>
                  <a:lnTo>
                    <a:pt x="391" y="326"/>
                  </a:lnTo>
                  <a:lnTo>
                    <a:pt x="368" y="333"/>
                  </a:lnTo>
                  <a:lnTo>
                    <a:pt x="352" y="325"/>
                  </a:lnTo>
                  <a:lnTo>
                    <a:pt x="348" y="305"/>
                  </a:lnTo>
                  <a:lnTo>
                    <a:pt x="349" y="293"/>
                  </a:lnTo>
                  <a:lnTo>
                    <a:pt x="352" y="280"/>
                  </a:lnTo>
                  <a:lnTo>
                    <a:pt x="357" y="264"/>
                  </a:lnTo>
                  <a:lnTo>
                    <a:pt x="366" y="242"/>
                  </a:lnTo>
                  <a:lnTo>
                    <a:pt x="376" y="214"/>
                  </a:lnTo>
                  <a:lnTo>
                    <a:pt x="390" y="173"/>
                  </a:lnTo>
                  <a:lnTo>
                    <a:pt x="402" y="128"/>
                  </a:lnTo>
                  <a:lnTo>
                    <a:pt x="407" y="90"/>
                  </a:lnTo>
                  <a:lnTo>
                    <a:pt x="404" y="64"/>
                  </a:lnTo>
                  <a:lnTo>
                    <a:pt x="397" y="43"/>
                  </a:lnTo>
                  <a:lnTo>
                    <a:pt x="386" y="28"/>
                  </a:lnTo>
                  <a:lnTo>
                    <a:pt x="372" y="16"/>
                  </a:lnTo>
                  <a:lnTo>
                    <a:pt x="356" y="9"/>
                  </a:lnTo>
                  <a:lnTo>
                    <a:pt x="339" y="3"/>
                  </a:lnTo>
                  <a:lnTo>
                    <a:pt x="322" y="1"/>
                  </a:lnTo>
                  <a:lnTo>
                    <a:pt x="306" y="0"/>
                  </a:lnTo>
                  <a:lnTo>
                    <a:pt x="261" y="7"/>
                  </a:lnTo>
                  <a:lnTo>
                    <a:pt x="224" y="24"/>
                  </a:lnTo>
                  <a:lnTo>
                    <a:pt x="195" y="47"/>
                  </a:lnTo>
                  <a:lnTo>
                    <a:pt x="174" y="71"/>
                  </a:lnTo>
                  <a:lnTo>
                    <a:pt x="163" y="38"/>
                  </a:lnTo>
                  <a:lnTo>
                    <a:pt x="142" y="16"/>
                  </a:lnTo>
                  <a:lnTo>
                    <a:pt x="116" y="4"/>
                  </a:lnTo>
                  <a:lnTo>
                    <a:pt x="90" y="0"/>
                  </a:lnTo>
                  <a:lnTo>
                    <a:pt x="68" y="4"/>
                  </a:lnTo>
                  <a:lnTo>
                    <a:pt x="51" y="14"/>
                  </a:lnTo>
                  <a:lnTo>
                    <a:pt x="38" y="28"/>
                  </a:lnTo>
                  <a:lnTo>
                    <a:pt x="28" y="42"/>
                  </a:lnTo>
                  <a:lnTo>
                    <a:pt x="17" y="67"/>
                  </a:lnTo>
                  <a:lnTo>
                    <a:pt x="8" y="91"/>
                  </a:lnTo>
                  <a:lnTo>
                    <a:pt x="2" y="111"/>
                  </a:lnTo>
                  <a:lnTo>
                    <a:pt x="0" y="120"/>
                  </a:lnTo>
                  <a:lnTo>
                    <a:pt x="6" y="129"/>
                  </a:lnTo>
                  <a:lnTo>
                    <a:pt x="14" y="130"/>
                  </a:lnTo>
                  <a:lnTo>
                    <a:pt x="20" y="130"/>
                  </a:lnTo>
                  <a:lnTo>
                    <a:pt x="24" y="127"/>
                  </a:lnTo>
                  <a:lnTo>
                    <a:pt x="27" y="120"/>
                  </a:lnTo>
                  <a:lnTo>
                    <a:pt x="31" y="107"/>
                  </a:lnTo>
                  <a:lnTo>
                    <a:pt x="40" y="74"/>
                  </a:lnTo>
                  <a:lnTo>
                    <a:pt x="52" y="47"/>
                  </a:lnTo>
                  <a:lnTo>
                    <a:pt x="68" y="29"/>
                  </a:lnTo>
                  <a:lnTo>
                    <a:pt x="88" y="22"/>
                  </a:lnTo>
                  <a:lnTo>
                    <a:pt x="100" y="25"/>
                  </a:lnTo>
                  <a:lnTo>
                    <a:pt x="108" y="33"/>
                  </a:lnTo>
                  <a:lnTo>
                    <a:pt x="112" y="46"/>
                  </a:lnTo>
                  <a:lnTo>
                    <a:pt x="114" y="61"/>
                  </a:lnTo>
                  <a:lnTo>
                    <a:pt x="109" y="91"/>
                  </a:lnTo>
                  <a:lnTo>
                    <a:pt x="101" y="126"/>
                  </a:lnTo>
                  <a:lnTo>
                    <a:pt x="92" y="163"/>
                  </a:lnTo>
                  <a:lnTo>
                    <a:pt x="84"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6" name="Freeform 93"/>
            <p:cNvSpPr>
              <a:spLocks noChangeAspect="1"/>
            </p:cNvSpPr>
            <p:nvPr/>
          </p:nvSpPr>
          <p:spPr bwMode="auto">
            <a:xfrm>
              <a:off x="4170" y="722"/>
              <a:ext cx="528" cy="39"/>
            </a:xfrm>
            <a:custGeom>
              <a:avLst/>
              <a:gdLst>
                <a:gd name="T0" fmla="*/ 497 w 528"/>
                <a:gd name="T1" fmla="*/ 39 h 39"/>
                <a:gd name="T2" fmla="*/ 507 w 528"/>
                <a:gd name="T3" fmla="*/ 39 h 39"/>
                <a:gd name="T4" fmla="*/ 517 w 528"/>
                <a:gd name="T5" fmla="*/ 37 h 39"/>
                <a:gd name="T6" fmla="*/ 525 w 528"/>
                <a:gd name="T7" fmla="*/ 31 h 39"/>
                <a:gd name="T8" fmla="*/ 528 w 528"/>
                <a:gd name="T9" fmla="*/ 20 h 39"/>
                <a:gd name="T10" fmla="*/ 525 w 528"/>
                <a:gd name="T11" fmla="*/ 9 h 39"/>
                <a:gd name="T12" fmla="*/ 517 w 528"/>
                <a:gd name="T13" fmla="*/ 3 h 39"/>
                <a:gd name="T14" fmla="*/ 507 w 528"/>
                <a:gd name="T15" fmla="*/ 1 h 39"/>
                <a:gd name="T16" fmla="*/ 497 w 528"/>
                <a:gd name="T17" fmla="*/ 0 h 39"/>
                <a:gd name="T18" fmla="*/ 31 w 528"/>
                <a:gd name="T19" fmla="*/ 0 h 39"/>
                <a:gd name="T20" fmla="*/ 21 w 528"/>
                <a:gd name="T21" fmla="*/ 1 h 39"/>
                <a:gd name="T22" fmla="*/ 11 w 528"/>
                <a:gd name="T23" fmla="*/ 3 h 39"/>
                <a:gd name="T24" fmla="*/ 3 w 528"/>
                <a:gd name="T25" fmla="*/ 8 h 39"/>
                <a:gd name="T26" fmla="*/ 0 w 528"/>
                <a:gd name="T27" fmla="*/ 19 h 39"/>
                <a:gd name="T28" fmla="*/ 3 w 528"/>
                <a:gd name="T29" fmla="*/ 30 h 39"/>
                <a:gd name="T30" fmla="*/ 10 w 528"/>
                <a:gd name="T31" fmla="*/ 36 h 39"/>
                <a:gd name="T32" fmla="*/ 20 w 528"/>
                <a:gd name="T33" fmla="*/ 39 h 39"/>
                <a:gd name="T34" fmla="*/ 31 w 528"/>
                <a:gd name="T35" fmla="*/ 39 h 39"/>
                <a:gd name="T36" fmla="*/ 497 w 528"/>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8" h="39">
                  <a:moveTo>
                    <a:pt x="497" y="39"/>
                  </a:moveTo>
                  <a:lnTo>
                    <a:pt x="507" y="39"/>
                  </a:lnTo>
                  <a:lnTo>
                    <a:pt x="517" y="37"/>
                  </a:lnTo>
                  <a:lnTo>
                    <a:pt x="525" y="31"/>
                  </a:lnTo>
                  <a:lnTo>
                    <a:pt x="528" y="20"/>
                  </a:lnTo>
                  <a:lnTo>
                    <a:pt x="525" y="9"/>
                  </a:lnTo>
                  <a:lnTo>
                    <a:pt x="517" y="3"/>
                  </a:lnTo>
                  <a:lnTo>
                    <a:pt x="507" y="1"/>
                  </a:lnTo>
                  <a:lnTo>
                    <a:pt x="497" y="0"/>
                  </a:lnTo>
                  <a:lnTo>
                    <a:pt x="31" y="0"/>
                  </a:lnTo>
                  <a:lnTo>
                    <a:pt x="21" y="1"/>
                  </a:lnTo>
                  <a:lnTo>
                    <a:pt x="11" y="3"/>
                  </a:lnTo>
                  <a:lnTo>
                    <a:pt x="3" y="8"/>
                  </a:lnTo>
                  <a:lnTo>
                    <a:pt x="0" y="19"/>
                  </a:lnTo>
                  <a:lnTo>
                    <a:pt x="3" y="30"/>
                  </a:lnTo>
                  <a:lnTo>
                    <a:pt x="10" y="36"/>
                  </a:lnTo>
                  <a:lnTo>
                    <a:pt x="20" y="39"/>
                  </a:lnTo>
                  <a:lnTo>
                    <a:pt x="31" y="39"/>
                  </a:lnTo>
                  <a:lnTo>
                    <a:pt x="497" y="3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67" name="Freeform 94"/>
            <p:cNvSpPr>
              <a:spLocks noChangeAspect="1"/>
            </p:cNvSpPr>
            <p:nvPr/>
          </p:nvSpPr>
          <p:spPr bwMode="auto">
            <a:xfrm>
              <a:off x="4832" y="417"/>
              <a:ext cx="346" cy="522"/>
            </a:xfrm>
            <a:custGeom>
              <a:avLst/>
              <a:gdLst>
                <a:gd name="T0" fmla="*/ 346 w 346"/>
                <a:gd name="T1" fmla="*/ 378 h 522"/>
                <a:gd name="T2" fmla="*/ 320 w 346"/>
                <a:gd name="T3" fmla="*/ 378 h 522"/>
                <a:gd name="T4" fmla="*/ 317 w 346"/>
                <a:gd name="T5" fmla="*/ 396 h 522"/>
                <a:gd name="T6" fmla="*/ 312 w 346"/>
                <a:gd name="T7" fmla="*/ 418 h 522"/>
                <a:gd name="T8" fmla="*/ 306 w 346"/>
                <a:gd name="T9" fmla="*/ 438 h 522"/>
                <a:gd name="T10" fmla="*/ 299 w 346"/>
                <a:gd name="T11" fmla="*/ 450 h 522"/>
                <a:gd name="T12" fmla="*/ 286 w 346"/>
                <a:gd name="T13" fmla="*/ 453 h 522"/>
                <a:gd name="T14" fmla="*/ 262 w 346"/>
                <a:gd name="T15" fmla="*/ 454 h 522"/>
                <a:gd name="T16" fmla="*/ 237 w 346"/>
                <a:gd name="T17" fmla="*/ 455 h 522"/>
                <a:gd name="T18" fmla="*/ 222 w 346"/>
                <a:gd name="T19" fmla="*/ 455 h 522"/>
                <a:gd name="T20" fmla="*/ 78 w 346"/>
                <a:gd name="T21" fmla="*/ 455 h 522"/>
                <a:gd name="T22" fmla="*/ 131 w 346"/>
                <a:gd name="T23" fmla="*/ 408 h 522"/>
                <a:gd name="T24" fmla="*/ 170 w 346"/>
                <a:gd name="T25" fmla="*/ 375 h 522"/>
                <a:gd name="T26" fmla="*/ 202 w 346"/>
                <a:gd name="T27" fmla="*/ 349 h 522"/>
                <a:gd name="T28" fmla="*/ 234 w 346"/>
                <a:gd name="T29" fmla="*/ 323 h 522"/>
                <a:gd name="T30" fmla="*/ 276 w 346"/>
                <a:gd name="T31" fmla="*/ 287 h 522"/>
                <a:gd name="T32" fmla="*/ 312 w 346"/>
                <a:gd name="T33" fmla="*/ 249 h 522"/>
                <a:gd name="T34" fmla="*/ 337 w 346"/>
                <a:gd name="T35" fmla="*/ 205 h 522"/>
                <a:gd name="T36" fmla="*/ 346 w 346"/>
                <a:gd name="T37" fmla="*/ 153 h 522"/>
                <a:gd name="T38" fmla="*/ 331 w 346"/>
                <a:gd name="T39" fmla="*/ 89 h 522"/>
                <a:gd name="T40" fmla="*/ 292 w 346"/>
                <a:gd name="T41" fmla="*/ 41 h 522"/>
                <a:gd name="T42" fmla="*/ 234 w 346"/>
                <a:gd name="T43" fmla="*/ 10 h 522"/>
                <a:gd name="T44" fmla="*/ 163 w 346"/>
                <a:gd name="T45" fmla="*/ 0 h 522"/>
                <a:gd name="T46" fmla="*/ 128 w 346"/>
                <a:gd name="T47" fmla="*/ 3 h 522"/>
                <a:gd name="T48" fmla="*/ 97 w 346"/>
                <a:gd name="T49" fmla="*/ 12 h 522"/>
                <a:gd name="T50" fmla="*/ 69 w 346"/>
                <a:gd name="T51" fmla="*/ 25 h 522"/>
                <a:gd name="T52" fmla="*/ 46 w 346"/>
                <a:gd name="T53" fmla="*/ 43 h 522"/>
                <a:gd name="T54" fmla="*/ 27 w 346"/>
                <a:gd name="T55" fmla="*/ 64 h 522"/>
                <a:gd name="T56" fmla="*/ 12 w 346"/>
                <a:gd name="T57" fmla="*/ 88 h 522"/>
                <a:gd name="T58" fmla="*/ 4 w 346"/>
                <a:gd name="T59" fmla="*/ 114 h 522"/>
                <a:gd name="T60" fmla="*/ 0 w 346"/>
                <a:gd name="T61" fmla="*/ 141 h 522"/>
                <a:gd name="T62" fmla="*/ 6 w 346"/>
                <a:gd name="T63" fmla="*/ 164 h 522"/>
                <a:gd name="T64" fmla="*/ 19 w 346"/>
                <a:gd name="T65" fmla="*/ 178 h 522"/>
                <a:gd name="T66" fmla="*/ 32 w 346"/>
                <a:gd name="T67" fmla="*/ 183 h 522"/>
                <a:gd name="T68" fmla="*/ 42 w 346"/>
                <a:gd name="T69" fmla="*/ 185 h 522"/>
                <a:gd name="T70" fmla="*/ 56 w 346"/>
                <a:gd name="T71" fmla="*/ 182 h 522"/>
                <a:gd name="T72" fmla="*/ 70 w 346"/>
                <a:gd name="T73" fmla="*/ 174 h 522"/>
                <a:gd name="T74" fmla="*/ 79 w 346"/>
                <a:gd name="T75" fmla="*/ 161 h 522"/>
                <a:gd name="T76" fmla="*/ 84 w 346"/>
                <a:gd name="T77" fmla="*/ 143 h 522"/>
                <a:gd name="T78" fmla="*/ 82 w 346"/>
                <a:gd name="T79" fmla="*/ 130 h 522"/>
                <a:gd name="T80" fmla="*/ 76 w 346"/>
                <a:gd name="T81" fmla="*/ 117 h 522"/>
                <a:gd name="T82" fmla="*/ 62 w 346"/>
                <a:gd name="T83" fmla="*/ 106 h 522"/>
                <a:gd name="T84" fmla="*/ 37 w 346"/>
                <a:gd name="T85" fmla="*/ 101 h 522"/>
                <a:gd name="T86" fmla="*/ 60 w 346"/>
                <a:gd name="T87" fmla="*/ 67 h 522"/>
                <a:gd name="T88" fmla="*/ 90 w 346"/>
                <a:gd name="T89" fmla="*/ 44 h 522"/>
                <a:gd name="T90" fmla="*/ 122 w 346"/>
                <a:gd name="T91" fmla="*/ 32 h 522"/>
                <a:gd name="T92" fmla="*/ 151 w 346"/>
                <a:gd name="T93" fmla="*/ 28 h 522"/>
                <a:gd name="T94" fmla="*/ 203 w 346"/>
                <a:gd name="T95" fmla="*/ 39 h 522"/>
                <a:gd name="T96" fmla="*/ 240 w 346"/>
                <a:gd name="T97" fmla="*/ 67 h 522"/>
                <a:gd name="T98" fmla="*/ 262 w 346"/>
                <a:gd name="T99" fmla="*/ 107 h 522"/>
                <a:gd name="T100" fmla="*/ 270 w 346"/>
                <a:gd name="T101" fmla="*/ 153 h 522"/>
                <a:gd name="T102" fmla="*/ 262 w 346"/>
                <a:gd name="T103" fmla="*/ 201 h 522"/>
                <a:gd name="T104" fmla="*/ 243 w 346"/>
                <a:gd name="T105" fmla="*/ 244 h 522"/>
                <a:gd name="T106" fmla="*/ 219 w 346"/>
                <a:gd name="T107" fmla="*/ 278 h 522"/>
                <a:gd name="T108" fmla="*/ 197 w 346"/>
                <a:gd name="T109" fmla="*/ 304 h 522"/>
                <a:gd name="T110" fmla="*/ 8 w 346"/>
                <a:gd name="T111" fmla="*/ 491 h 522"/>
                <a:gd name="T112" fmla="*/ 1 w 346"/>
                <a:gd name="T113" fmla="*/ 501 h 522"/>
                <a:gd name="T114" fmla="*/ 0 w 346"/>
                <a:gd name="T115" fmla="*/ 522 h 522"/>
                <a:gd name="T116" fmla="*/ 323 w 346"/>
                <a:gd name="T117" fmla="*/ 522 h 522"/>
                <a:gd name="T118" fmla="*/ 346 w 346"/>
                <a:gd name="T119" fmla="*/ 378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6" h="522">
                  <a:moveTo>
                    <a:pt x="346" y="378"/>
                  </a:moveTo>
                  <a:lnTo>
                    <a:pt x="320" y="378"/>
                  </a:lnTo>
                  <a:lnTo>
                    <a:pt x="317" y="396"/>
                  </a:lnTo>
                  <a:lnTo>
                    <a:pt x="312" y="418"/>
                  </a:lnTo>
                  <a:lnTo>
                    <a:pt x="306" y="438"/>
                  </a:lnTo>
                  <a:lnTo>
                    <a:pt x="299" y="450"/>
                  </a:lnTo>
                  <a:lnTo>
                    <a:pt x="286" y="453"/>
                  </a:lnTo>
                  <a:lnTo>
                    <a:pt x="262" y="454"/>
                  </a:lnTo>
                  <a:lnTo>
                    <a:pt x="237" y="455"/>
                  </a:lnTo>
                  <a:lnTo>
                    <a:pt x="222" y="455"/>
                  </a:lnTo>
                  <a:lnTo>
                    <a:pt x="78" y="455"/>
                  </a:lnTo>
                  <a:lnTo>
                    <a:pt x="131" y="408"/>
                  </a:lnTo>
                  <a:lnTo>
                    <a:pt x="170" y="375"/>
                  </a:lnTo>
                  <a:lnTo>
                    <a:pt x="202" y="349"/>
                  </a:lnTo>
                  <a:lnTo>
                    <a:pt x="234" y="323"/>
                  </a:lnTo>
                  <a:lnTo>
                    <a:pt x="276" y="287"/>
                  </a:lnTo>
                  <a:lnTo>
                    <a:pt x="312" y="249"/>
                  </a:lnTo>
                  <a:lnTo>
                    <a:pt x="337" y="205"/>
                  </a:lnTo>
                  <a:lnTo>
                    <a:pt x="346" y="153"/>
                  </a:lnTo>
                  <a:lnTo>
                    <a:pt x="331" y="89"/>
                  </a:lnTo>
                  <a:lnTo>
                    <a:pt x="292" y="41"/>
                  </a:lnTo>
                  <a:lnTo>
                    <a:pt x="234" y="10"/>
                  </a:lnTo>
                  <a:lnTo>
                    <a:pt x="163" y="0"/>
                  </a:lnTo>
                  <a:lnTo>
                    <a:pt x="128" y="3"/>
                  </a:lnTo>
                  <a:lnTo>
                    <a:pt x="97" y="12"/>
                  </a:lnTo>
                  <a:lnTo>
                    <a:pt x="69" y="25"/>
                  </a:lnTo>
                  <a:lnTo>
                    <a:pt x="46" y="43"/>
                  </a:lnTo>
                  <a:lnTo>
                    <a:pt x="27" y="64"/>
                  </a:lnTo>
                  <a:lnTo>
                    <a:pt x="12" y="88"/>
                  </a:lnTo>
                  <a:lnTo>
                    <a:pt x="4" y="114"/>
                  </a:lnTo>
                  <a:lnTo>
                    <a:pt x="0" y="141"/>
                  </a:lnTo>
                  <a:lnTo>
                    <a:pt x="6" y="164"/>
                  </a:lnTo>
                  <a:lnTo>
                    <a:pt x="19" y="178"/>
                  </a:lnTo>
                  <a:lnTo>
                    <a:pt x="32" y="183"/>
                  </a:lnTo>
                  <a:lnTo>
                    <a:pt x="42" y="185"/>
                  </a:lnTo>
                  <a:lnTo>
                    <a:pt x="56" y="182"/>
                  </a:lnTo>
                  <a:lnTo>
                    <a:pt x="70" y="174"/>
                  </a:lnTo>
                  <a:lnTo>
                    <a:pt x="79" y="161"/>
                  </a:lnTo>
                  <a:lnTo>
                    <a:pt x="84" y="143"/>
                  </a:lnTo>
                  <a:lnTo>
                    <a:pt x="82" y="130"/>
                  </a:lnTo>
                  <a:lnTo>
                    <a:pt x="76" y="117"/>
                  </a:lnTo>
                  <a:lnTo>
                    <a:pt x="62" y="106"/>
                  </a:lnTo>
                  <a:lnTo>
                    <a:pt x="37" y="101"/>
                  </a:lnTo>
                  <a:lnTo>
                    <a:pt x="60" y="67"/>
                  </a:lnTo>
                  <a:lnTo>
                    <a:pt x="90" y="44"/>
                  </a:lnTo>
                  <a:lnTo>
                    <a:pt x="122" y="32"/>
                  </a:lnTo>
                  <a:lnTo>
                    <a:pt x="151" y="28"/>
                  </a:lnTo>
                  <a:lnTo>
                    <a:pt x="203" y="39"/>
                  </a:lnTo>
                  <a:lnTo>
                    <a:pt x="240" y="67"/>
                  </a:lnTo>
                  <a:lnTo>
                    <a:pt x="262" y="107"/>
                  </a:lnTo>
                  <a:lnTo>
                    <a:pt x="270" y="153"/>
                  </a:lnTo>
                  <a:lnTo>
                    <a:pt x="262" y="201"/>
                  </a:lnTo>
                  <a:lnTo>
                    <a:pt x="243" y="244"/>
                  </a:lnTo>
                  <a:lnTo>
                    <a:pt x="219" y="278"/>
                  </a:lnTo>
                  <a:lnTo>
                    <a:pt x="197" y="304"/>
                  </a:lnTo>
                  <a:lnTo>
                    <a:pt x="8" y="491"/>
                  </a:lnTo>
                  <a:lnTo>
                    <a:pt x="1" y="501"/>
                  </a:lnTo>
                  <a:lnTo>
                    <a:pt x="0" y="522"/>
                  </a:lnTo>
                  <a:lnTo>
                    <a:pt x="323" y="522"/>
                  </a:lnTo>
                  <a:lnTo>
                    <a:pt x="346" y="3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cxnSp>
        <p:nvCxnSpPr>
          <p:cNvPr id="10253" name="Straight Arrow Connector 10252"/>
          <p:cNvCxnSpPr>
            <a:cxnSpLocks noChangeShapeType="1"/>
          </p:cNvCxnSpPr>
          <p:nvPr/>
        </p:nvCxnSpPr>
        <p:spPr bwMode="auto">
          <a:xfrm flipV="1">
            <a:off x="6116745" y="1664265"/>
            <a:ext cx="427967" cy="118589"/>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7" name="Straight Arrow Connector 10256"/>
          <p:cNvCxnSpPr>
            <a:cxnSpLocks noChangeShapeType="1"/>
          </p:cNvCxnSpPr>
          <p:nvPr/>
        </p:nvCxnSpPr>
        <p:spPr bwMode="auto">
          <a:xfrm>
            <a:off x="6128832" y="1844472"/>
            <a:ext cx="415877" cy="89524"/>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Straight Arrow Connector 223"/>
          <p:cNvCxnSpPr>
            <a:cxnSpLocks noChangeShapeType="1"/>
          </p:cNvCxnSpPr>
          <p:nvPr/>
        </p:nvCxnSpPr>
        <p:spPr bwMode="auto">
          <a:xfrm flipV="1">
            <a:off x="6110701" y="2195592"/>
            <a:ext cx="427967" cy="117427"/>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Straight Arrow Connector 224"/>
          <p:cNvCxnSpPr>
            <a:cxnSpLocks noChangeShapeType="1"/>
          </p:cNvCxnSpPr>
          <p:nvPr/>
        </p:nvCxnSpPr>
        <p:spPr bwMode="auto">
          <a:xfrm>
            <a:off x="6122788" y="2387426"/>
            <a:ext cx="415877" cy="89523"/>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Straight Arrow Connector 225"/>
          <p:cNvCxnSpPr>
            <a:cxnSpLocks noChangeShapeType="1"/>
          </p:cNvCxnSpPr>
          <p:nvPr/>
        </p:nvCxnSpPr>
        <p:spPr bwMode="auto">
          <a:xfrm flipV="1">
            <a:off x="6132462" y="3587274"/>
            <a:ext cx="427967" cy="118589"/>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Arrow Connector 226"/>
          <p:cNvCxnSpPr>
            <a:cxnSpLocks noChangeShapeType="1"/>
          </p:cNvCxnSpPr>
          <p:nvPr/>
        </p:nvCxnSpPr>
        <p:spPr bwMode="auto">
          <a:xfrm>
            <a:off x="6144548" y="3780272"/>
            <a:ext cx="415877" cy="89523"/>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Straight Arrow Connector 227"/>
          <p:cNvCxnSpPr>
            <a:cxnSpLocks noChangeShapeType="1"/>
          </p:cNvCxnSpPr>
          <p:nvPr/>
        </p:nvCxnSpPr>
        <p:spPr bwMode="auto">
          <a:xfrm flipV="1">
            <a:off x="6122790" y="4158131"/>
            <a:ext cx="427967" cy="117427"/>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Arrow Connector 228"/>
          <p:cNvCxnSpPr>
            <a:cxnSpLocks noChangeShapeType="1"/>
          </p:cNvCxnSpPr>
          <p:nvPr/>
        </p:nvCxnSpPr>
        <p:spPr bwMode="auto">
          <a:xfrm>
            <a:off x="6134880" y="4349966"/>
            <a:ext cx="415877" cy="89523"/>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Straight Arrow Connector 229"/>
          <p:cNvCxnSpPr>
            <a:cxnSpLocks noChangeShapeType="1"/>
          </p:cNvCxnSpPr>
          <p:nvPr/>
        </p:nvCxnSpPr>
        <p:spPr bwMode="auto">
          <a:xfrm flipV="1">
            <a:off x="5129038" y="1844472"/>
            <a:ext cx="529519" cy="212764"/>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Arrow Connector 230"/>
          <p:cNvCxnSpPr>
            <a:cxnSpLocks noChangeShapeType="1"/>
          </p:cNvCxnSpPr>
          <p:nvPr/>
        </p:nvCxnSpPr>
        <p:spPr bwMode="auto">
          <a:xfrm>
            <a:off x="5129038" y="2118857"/>
            <a:ext cx="529519" cy="229041"/>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Straight Arrow Connector 235"/>
          <p:cNvCxnSpPr>
            <a:cxnSpLocks noChangeShapeType="1"/>
          </p:cNvCxnSpPr>
          <p:nvPr/>
        </p:nvCxnSpPr>
        <p:spPr bwMode="auto">
          <a:xfrm flipV="1">
            <a:off x="5129036" y="3802359"/>
            <a:ext cx="323997" cy="161608"/>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Straight Arrow Connector 236"/>
          <p:cNvCxnSpPr>
            <a:cxnSpLocks noChangeShapeType="1"/>
          </p:cNvCxnSpPr>
          <p:nvPr/>
        </p:nvCxnSpPr>
        <p:spPr bwMode="auto">
          <a:xfrm>
            <a:off x="5129036" y="4076744"/>
            <a:ext cx="323997" cy="227878"/>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2" name="TextBox 241"/>
          <p:cNvSpPr txBox="1">
            <a:spLocks noChangeArrowheads="1"/>
          </p:cNvSpPr>
          <p:nvPr/>
        </p:nvSpPr>
        <p:spPr bwMode="auto">
          <a:xfrm rot="16200000">
            <a:off x="5703656" y="2917001"/>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dirty="0"/>
              <a:t>…</a:t>
            </a:r>
          </a:p>
        </p:txBody>
      </p:sp>
      <p:grpSp>
        <p:nvGrpSpPr>
          <p:cNvPr id="284" name="Group 136"/>
          <p:cNvGrpSpPr>
            <a:grpSpLocks noChangeAspect="1"/>
          </p:cNvGrpSpPr>
          <p:nvPr>
            <p:custDataLst>
              <p:tags r:id="rId12"/>
            </p:custDataLst>
          </p:nvPr>
        </p:nvGrpSpPr>
        <p:grpSpPr bwMode="auto">
          <a:xfrm>
            <a:off x="2650701" y="3038505"/>
            <a:ext cx="361475" cy="134866"/>
            <a:chOff x="-2" y="4"/>
            <a:chExt cx="2804" cy="1086"/>
          </a:xfrm>
        </p:grpSpPr>
        <p:sp>
          <p:nvSpPr>
            <p:cNvPr id="20554" name="Freeform 137"/>
            <p:cNvSpPr>
              <a:spLocks noChangeAspect="1" noEditPoints="1"/>
            </p:cNvSpPr>
            <p:nvPr/>
          </p:nvSpPr>
          <p:spPr bwMode="auto">
            <a:xfrm>
              <a:off x="-2" y="4"/>
              <a:ext cx="799" cy="766"/>
            </a:xfrm>
            <a:custGeom>
              <a:avLst/>
              <a:gdLst>
                <a:gd name="T0" fmla="*/ 129 w 799"/>
                <a:gd name="T1" fmla="*/ 694 h 766"/>
                <a:gd name="T2" fmla="*/ 119 w 799"/>
                <a:gd name="T3" fmla="*/ 715 h 766"/>
                <a:gd name="T4" fmla="*/ 99 w 799"/>
                <a:gd name="T5" fmla="*/ 726 h 766"/>
                <a:gd name="T6" fmla="*/ 60 w 799"/>
                <a:gd name="T7" fmla="*/ 731 h 766"/>
                <a:gd name="T8" fmla="*/ 18 w 799"/>
                <a:gd name="T9" fmla="*/ 732 h 766"/>
                <a:gd name="T10" fmla="*/ 3 w 799"/>
                <a:gd name="T11" fmla="*/ 741 h 766"/>
                <a:gd name="T12" fmla="*/ 8 w 799"/>
                <a:gd name="T13" fmla="*/ 765 h 766"/>
                <a:gd name="T14" fmla="*/ 430 w 799"/>
                <a:gd name="T15" fmla="*/ 766 h 766"/>
                <a:gd name="T16" fmla="*/ 553 w 799"/>
                <a:gd name="T17" fmla="*/ 744 h 766"/>
                <a:gd name="T18" fmla="*/ 650 w 799"/>
                <a:gd name="T19" fmla="*/ 686 h 766"/>
                <a:gd name="T20" fmla="*/ 715 w 799"/>
                <a:gd name="T21" fmla="*/ 608 h 766"/>
                <a:gd name="T22" fmla="*/ 738 w 799"/>
                <a:gd name="T23" fmla="*/ 524 h 766"/>
                <a:gd name="T24" fmla="*/ 692 w 799"/>
                <a:gd name="T25" fmla="*/ 419 h 766"/>
                <a:gd name="T26" fmla="*/ 565 w 799"/>
                <a:gd name="T27" fmla="*/ 366 h 766"/>
                <a:gd name="T28" fmla="*/ 725 w 799"/>
                <a:gd name="T29" fmla="*/ 292 h 766"/>
                <a:gd name="T30" fmla="*/ 799 w 799"/>
                <a:gd name="T31" fmla="*/ 155 h 766"/>
                <a:gd name="T32" fmla="*/ 745 w 799"/>
                <a:gd name="T33" fmla="*/ 46 h 766"/>
                <a:gd name="T34" fmla="*/ 591 w 799"/>
                <a:gd name="T35" fmla="*/ 0 h 766"/>
                <a:gd name="T36" fmla="*/ 201 w 799"/>
                <a:gd name="T37" fmla="*/ 0 h 766"/>
                <a:gd name="T38" fmla="*/ 185 w 799"/>
                <a:gd name="T39" fmla="*/ 9 h 766"/>
                <a:gd name="T40" fmla="*/ 190 w 799"/>
                <a:gd name="T41" fmla="*/ 33 h 766"/>
                <a:gd name="T42" fmla="*/ 229 w 799"/>
                <a:gd name="T43" fmla="*/ 35 h 766"/>
                <a:gd name="T44" fmla="*/ 279 w 799"/>
                <a:gd name="T45" fmla="*/ 41 h 766"/>
                <a:gd name="T46" fmla="*/ 286 w 799"/>
                <a:gd name="T47" fmla="*/ 62 h 766"/>
                <a:gd name="T48" fmla="*/ 133 w 799"/>
                <a:gd name="T49" fmla="*/ 679 h 766"/>
                <a:gd name="T50" fmla="*/ 370 w 799"/>
                <a:gd name="T51" fmla="*/ 78 h 766"/>
                <a:gd name="T52" fmla="*/ 386 w 799"/>
                <a:gd name="T53" fmla="*/ 41 h 766"/>
                <a:gd name="T54" fmla="*/ 431 w 799"/>
                <a:gd name="T55" fmla="*/ 35 h 766"/>
                <a:gd name="T56" fmla="*/ 609 w 799"/>
                <a:gd name="T57" fmla="*/ 38 h 766"/>
                <a:gd name="T58" fmla="*/ 657 w 799"/>
                <a:gd name="T59" fmla="*/ 58 h 766"/>
                <a:gd name="T60" fmla="*/ 684 w 799"/>
                <a:gd name="T61" fmla="*/ 92 h 766"/>
                <a:gd name="T62" fmla="*/ 696 w 799"/>
                <a:gd name="T63" fmla="*/ 131 h 766"/>
                <a:gd name="T64" fmla="*/ 680 w 799"/>
                <a:gd name="T65" fmla="*/ 224 h 766"/>
                <a:gd name="T66" fmla="*/ 558 w 799"/>
                <a:gd name="T67" fmla="*/ 337 h 766"/>
                <a:gd name="T68" fmla="*/ 301 w 799"/>
                <a:gd name="T69" fmla="*/ 356 h 766"/>
                <a:gd name="T70" fmla="*/ 235 w 799"/>
                <a:gd name="T71" fmla="*/ 731 h 766"/>
                <a:gd name="T72" fmla="*/ 215 w 799"/>
                <a:gd name="T73" fmla="*/ 728 h 766"/>
                <a:gd name="T74" fmla="*/ 213 w 799"/>
                <a:gd name="T75" fmla="*/ 713 h 766"/>
                <a:gd name="T76" fmla="*/ 295 w 799"/>
                <a:gd name="T77" fmla="*/ 380 h 766"/>
                <a:gd name="T78" fmla="*/ 542 w 799"/>
                <a:gd name="T79" fmla="*/ 384 h 766"/>
                <a:gd name="T80" fmla="*/ 593 w 799"/>
                <a:gd name="T81" fmla="*/ 409 h 766"/>
                <a:gd name="T82" fmla="*/ 622 w 799"/>
                <a:gd name="T83" fmla="*/ 449 h 766"/>
                <a:gd name="T84" fmla="*/ 634 w 799"/>
                <a:gd name="T85" fmla="*/ 492 h 766"/>
                <a:gd name="T86" fmla="*/ 617 w 799"/>
                <a:gd name="T87" fmla="*/ 593 h 766"/>
                <a:gd name="T88" fmla="*/ 495 w 799"/>
                <a:gd name="T89" fmla="*/ 713 h 766"/>
                <a:gd name="T90" fmla="*/ 251 w 799"/>
                <a:gd name="T91" fmla="*/ 732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9" h="766">
                  <a:moveTo>
                    <a:pt x="133" y="679"/>
                  </a:moveTo>
                  <a:lnTo>
                    <a:pt x="129" y="694"/>
                  </a:lnTo>
                  <a:lnTo>
                    <a:pt x="125" y="706"/>
                  </a:lnTo>
                  <a:lnTo>
                    <a:pt x="119" y="715"/>
                  </a:lnTo>
                  <a:lnTo>
                    <a:pt x="111" y="722"/>
                  </a:lnTo>
                  <a:lnTo>
                    <a:pt x="99" y="726"/>
                  </a:lnTo>
                  <a:lnTo>
                    <a:pt x="82" y="730"/>
                  </a:lnTo>
                  <a:lnTo>
                    <a:pt x="60" y="731"/>
                  </a:lnTo>
                  <a:lnTo>
                    <a:pt x="31" y="732"/>
                  </a:lnTo>
                  <a:lnTo>
                    <a:pt x="18" y="732"/>
                  </a:lnTo>
                  <a:lnTo>
                    <a:pt x="8" y="735"/>
                  </a:lnTo>
                  <a:lnTo>
                    <a:pt x="3" y="741"/>
                  </a:lnTo>
                  <a:lnTo>
                    <a:pt x="0" y="754"/>
                  </a:lnTo>
                  <a:lnTo>
                    <a:pt x="8" y="765"/>
                  </a:lnTo>
                  <a:lnTo>
                    <a:pt x="31" y="766"/>
                  </a:lnTo>
                  <a:lnTo>
                    <a:pt x="430" y="766"/>
                  </a:lnTo>
                  <a:lnTo>
                    <a:pt x="494" y="760"/>
                  </a:lnTo>
                  <a:lnTo>
                    <a:pt x="553" y="744"/>
                  </a:lnTo>
                  <a:lnTo>
                    <a:pt x="605" y="718"/>
                  </a:lnTo>
                  <a:lnTo>
                    <a:pt x="650" y="686"/>
                  </a:lnTo>
                  <a:lnTo>
                    <a:pt x="688" y="649"/>
                  </a:lnTo>
                  <a:lnTo>
                    <a:pt x="715" y="608"/>
                  </a:lnTo>
                  <a:lnTo>
                    <a:pt x="732" y="566"/>
                  </a:lnTo>
                  <a:lnTo>
                    <a:pt x="738" y="524"/>
                  </a:lnTo>
                  <a:lnTo>
                    <a:pt x="727" y="467"/>
                  </a:lnTo>
                  <a:lnTo>
                    <a:pt x="692" y="419"/>
                  </a:lnTo>
                  <a:lnTo>
                    <a:pt x="638" y="384"/>
                  </a:lnTo>
                  <a:lnTo>
                    <a:pt x="565" y="366"/>
                  </a:lnTo>
                  <a:lnTo>
                    <a:pt x="651" y="339"/>
                  </a:lnTo>
                  <a:lnTo>
                    <a:pt x="725" y="292"/>
                  </a:lnTo>
                  <a:lnTo>
                    <a:pt x="778" y="229"/>
                  </a:lnTo>
                  <a:lnTo>
                    <a:pt x="799" y="155"/>
                  </a:lnTo>
                  <a:lnTo>
                    <a:pt x="785" y="96"/>
                  </a:lnTo>
                  <a:lnTo>
                    <a:pt x="745" y="46"/>
                  </a:lnTo>
                  <a:lnTo>
                    <a:pt x="680" y="13"/>
                  </a:lnTo>
                  <a:lnTo>
                    <a:pt x="591" y="0"/>
                  </a:lnTo>
                  <a:lnTo>
                    <a:pt x="215" y="0"/>
                  </a:lnTo>
                  <a:lnTo>
                    <a:pt x="201" y="0"/>
                  </a:lnTo>
                  <a:lnTo>
                    <a:pt x="191" y="3"/>
                  </a:lnTo>
                  <a:lnTo>
                    <a:pt x="185" y="9"/>
                  </a:lnTo>
                  <a:lnTo>
                    <a:pt x="183" y="22"/>
                  </a:lnTo>
                  <a:lnTo>
                    <a:pt x="190" y="33"/>
                  </a:lnTo>
                  <a:lnTo>
                    <a:pt x="214" y="35"/>
                  </a:lnTo>
                  <a:lnTo>
                    <a:pt x="229" y="35"/>
                  </a:lnTo>
                  <a:lnTo>
                    <a:pt x="257" y="37"/>
                  </a:lnTo>
                  <a:lnTo>
                    <a:pt x="279" y="41"/>
                  </a:lnTo>
                  <a:lnTo>
                    <a:pt x="287" y="55"/>
                  </a:lnTo>
                  <a:lnTo>
                    <a:pt x="286" y="62"/>
                  </a:lnTo>
                  <a:lnTo>
                    <a:pt x="282" y="76"/>
                  </a:lnTo>
                  <a:lnTo>
                    <a:pt x="133" y="679"/>
                  </a:lnTo>
                  <a:close/>
                  <a:moveTo>
                    <a:pt x="301" y="356"/>
                  </a:moveTo>
                  <a:lnTo>
                    <a:pt x="370" y="78"/>
                  </a:lnTo>
                  <a:lnTo>
                    <a:pt x="377" y="54"/>
                  </a:lnTo>
                  <a:lnTo>
                    <a:pt x="386" y="41"/>
                  </a:lnTo>
                  <a:lnTo>
                    <a:pt x="403" y="36"/>
                  </a:lnTo>
                  <a:lnTo>
                    <a:pt x="431" y="35"/>
                  </a:lnTo>
                  <a:lnTo>
                    <a:pt x="575" y="35"/>
                  </a:lnTo>
                  <a:lnTo>
                    <a:pt x="609" y="38"/>
                  </a:lnTo>
                  <a:lnTo>
                    <a:pt x="636" y="46"/>
                  </a:lnTo>
                  <a:lnTo>
                    <a:pt x="657" y="58"/>
                  </a:lnTo>
                  <a:lnTo>
                    <a:pt x="673" y="74"/>
                  </a:lnTo>
                  <a:lnTo>
                    <a:pt x="684" y="92"/>
                  </a:lnTo>
                  <a:lnTo>
                    <a:pt x="692" y="111"/>
                  </a:lnTo>
                  <a:lnTo>
                    <a:pt x="696" y="131"/>
                  </a:lnTo>
                  <a:lnTo>
                    <a:pt x="697" y="150"/>
                  </a:lnTo>
                  <a:lnTo>
                    <a:pt x="680" y="224"/>
                  </a:lnTo>
                  <a:lnTo>
                    <a:pt x="632" y="290"/>
                  </a:lnTo>
                  <a:lnTo>
                    <a:pt x="558" y="337"/>
                  </a:lnTo>
                  <a:lnTo>
                    <a:pt x="465" y="356"/>
                  </a:lnTo>
                  <a:lnTo>
                    <a:pt x="301" y="356"/>
                  </a:lnTo>
                  <a:close/>
                  <a:moveTo>
                    <a:pt x="251" y="732"/>
                  </a:moveTo>
                  <a:lnTo>
                    <a:pt x="235" y="731"/>
                  </a:lnTo>
                  <a:lnTo>
                    <a:pt x="227" y="730"/>
                  </a:lnTo>
                  <a:lnTo>
                    <a:pt x="215" y="728"/>
                  </a:lnTo>
                  <a:lnTo>
                    <a:pt x="212" y="719"/>
                  </a:lnTo>
                  <a:lnTo>
                    <a:pt x="213" y="713"/>
                  </a:lnTo>
                  <a:lnTo>
                    <a:pt x="218" y="693"/>
                  </a:lnTo>
                  <a:lnTo>
                    <a:pt x="295" y="380"/>
                  </a:lnTo>
                  <a:lnTo>
                    <a:pt x="506" y="380"/>
                  </a:lnTo>
                  <a:lnTo>
                    <a:pt x="542" y="384"/>
                  </a:lnTo>
                  <a:lnTo>
                    <a:pt x="571" y="394"/>
                  </a:lnTo>
                  <a:lnTo>
                    <a:pt x="593" y="409"/>
                  </a:lnTo>
                  <a:lnTo>
                    <a:pt x="611" y="428"/>
                  </a:lnTo>
                  <a:lnTo>
                    <a:pt x="622" y="449"/>
                  </a:lnTo>
                  <a:lnTo>
                    <a:pt x="629" y="471"/>
                  </a:lnTo>
                  <a:lnTo>
                    <a:pt x="634" y="492"/>
                  </a:lnTo>
                  <a:lnTo>
                    <a:pt x="635" y="512"/>
                  </a:lnTo>
                  <a:lnTo>
                    <a:pt x="617" y="593"/>
                  </a:lnTo>
                  <a:lnTo>
                    <a:pt x="568" y="663"/>
                  </a:lnTo>
                  <a:lnTo>
                    <a:pt x="495" y="713"/>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5" name="Freeform 138"/>
            <p:cNvSpPr>
              <a:spLocks noChangeAspect="1"/>
            </p:cNvSpPr>
            <p:nvPr/>
          </p:nvSpPr>
          <p:spPr bwMode="auto">
            <a:xfrm>
              <a:off x="899" y="7"/>
              <a:ext cx="794" cy="763"/>
            </a:xfrm>
            <a:custGeom>
              <a:avLst/>
              <a:gdLst>
                <a:gd name="T0" fmla="*/ 405 w 794"/>
                <a:gd name="T1" fmla="*/ 399 h 763"/>
                <a:gd name="T2" fmla="*/ 482 w 794"/>
                <a:gd name="T3" fmla="*/ 412 h 763"/>
                <a:gd name="T4" fmla="*/ 497 w 794"/>
                <a:gd name="T5" fmla="*/ 449 h 763"/>
                <a:gd name="T6" fmla="*/ 489 w 794"/>
                <a:gd name="T7" fmla="*/ 504 h 763"/>
                <a:gd name="T8" fmla="*/ 490 w 794"/>
                <a:gd name="T9" fmla="*/ 526 h 763"/>
                <a:gd name="T10" fmla="*/ 510 w 794"/>
                <a:gd name="T11" fmla="*/ 525 h 763"/>
                <a:gd name="T12" fmla="*/ 578 w 794"/>
                <a:gd name="T13" fmla="*/ 263 h 763"/>
                <a:gd name="T14" fmla="*/ 581 w 794"/>
                <a:gd name="T15" fmla="*/ 245 h 763"/>
                <a:gd name="T16" fmla="*/ 568 w 794"/>
                <a:gd name="T17" fmla="*/ 233 h 763"/>
                <a:gd name="T18" fmla="*/ 551 w 794"/>
                <a:gd name="T19" fmla="*/ 256 h 763"/>
                <a:gd name="T20" fmla="*/ 532 w 794"/>
                <a:gd name="T21" fmla="*/ 310 h 763"/>
                <a:gd name="T22" fmla="*/ 506 w 794"/>
                <a:gd name="T23" fmla="*/ 343 h 763"/>
                <a:gd name="T24" fmla="*/ 466 w 794"/>
                <a:gd name="T25" fmla="*/ 359 h 763"/>
                <a:gd name="T26" fmla="*/ 407 w 794"/>
                <a:gd name="T27" fmla="*/ 364 h 763"/>
                <a:gd name="T28" fmla="*/ 376 w 794"/>
                <a:gd name="T29" fmla="*/ 79 h 763"/>
                <a:gd name="T30" fmla="*/ 392 w 794"/>
                <a:gd name="T31" fmla="*/ 42 h 763"/>
                <a:gd name="T32" fmla="*/ 437 w 794"/>
                <a:gd name="T33" fmla="*/ 35 h 763"/>
                <a:gd name="T34" fmla="*/ 631 w 794"/>
                <a:gd name="T35" fmla="*/ 37 h 763"/>
                <a:gd name="T36" fmla="*/ 697 w 794"/>
                <a:gd name="T37" fmla="*/ 51 h 763"/>
                <a:gd name="T38" fmla="*/ 732 w 794"/>
                <a:gd name="T39" fmla="*/ 82 h 763"/>
                <a:gd name="T40" fmla="*/ 746 w 794"/>
                <a:gd name="T41" fmla="*/ 128 h 763"/>
                <a:gd name="T42" fmla="*/ 747 w 794"/>
                <a:gd name="T43" fmla="*/ 174 h 763"/>
                <a:gd name="T44" fmla="*/ 746 w 794"/>
                <a:gd name="T45" fmla="*/ 201 h 763"/>
                <a:gd name="T46" fmla="*/ 742 w 794"/>
                <a:gd name="T47" fmla="*/ 233 h 763"/>
                <a:gd name="T48" fmla="*/ 745 w 794"/>
                <a:gd name="T49" fmla="*/ 248 h 763"/>
                <a:gd name="T50" fmla="*/ 767 w 794"/>
                <a:gd name="T51" fmla="*/ 247 h 763"/>
                <a:gd name="T52" fmla="*/ 793 w 794"/>
                <a:gd name="T53" fmla="*/ 31 h 763"/>
                <a:gd name="T54" fmla="*/ 790 w 794"/>
                <a:gd name="T55" fmla="*/ 4 h 763"/>
                <a:gd name="T56" fmla="*/ 763 w 794"/>
                <a:gd name="T57" fmla="*/ 0 h 763"/>
                <a:gd name="T58" fmla="*/ 201 w 794"/>
                <a:gd name="T59" fmla="*/ 0 h 763"/>
                <a:gd name="T60" fmla="*/ 184 w 794"/>
                <a:gd name="T61" fmla="*/ 10 h 763"/>
                <a:gd name="T62" fmla="*/ 190 w 794"/>
                <a:gd name="T63" fmla="*/ 34 h 763"/>
                <a:gd name="T64" fmla="*/ 242 w 794"/>
                <a:gd name="T65" fmla="*/ 35 h 763"/>
                <a:gd name="T66" fmla="*/ 281 w 794"/>
                <a:gd name="T67" fmla="*/ 43 h 763"/>
                <a:gd name="T68" fmla="*/ 285 w 794"/>
                <a:gd name="T69" fmla="*/ 63 h 763"/>
                <a:gd name="T70" fmla="*/ 132 w 794"/>
                <a:gd name="T71" fmla="*/ 676 h 763"/>
                <a:gd name="T72" fmla="*/ 124 w 794"/>
                <a:gd name="T73" fmla="*/ 703 h 763"/>
                <a:gd name="T74" fmla="*/ 111 w 794"/>
                <a:gd name="T75" fmla="*/ 719 h 763"/>
                <a:gd name="T76" fmla="*/ 83 w 794"/>
                <a:gd name="T77" fmla="*/ 727 h 763"/>
                <a:gd name="T78" fmla="*/ 31 w 794"/>
                <a:gd name="T79" fmla="*/ 729 h 763"/>
                <a:gd name="T80" fmla="*/ 8 w 794"/>
                <a:gd name="T81" fmla="*/ 732 h 763"/>
                <a:gd name="T82" fmla="*/ 0 w 794"/>
                <a:gd name="T83" fmla="*/ 750 h 763"/>
                <a:gd name="T84" fmla="*/ 16 w 794"/>
                <a:gd name="T85" fmla="*/ 763 h 763"/>
                <a:gd name="T86" fmla="*/ 90 w 794"/>
                <a:gd name="T87" fmla="*/ 762 h 763"/>
                <a:gd name="T88" fmla="*/ 164 w 794"/>
                <a:gd name="T89" fmla="*/ 760 h 763"/>
                <a:gd name="T90" fmla="*/ 247 w 794"/>
                <a:gd name="T91" fmla="*/ 762 h 763"/>
                <a:gd name="T92" fmla="*/ 331 w 794"/>
                <a:gd name="T93" fmla="*/ 763 h 763"/>
                <a:gd name="T94" fmla="*/ 346 w 794"/>
                <a:gd name="T95" fmla="*/ 761 h 763"/>
                <a:gd name="T96" fmla="*/ 354 w 794"/>
                <a:gd name="T97" fmla="*/ 742 h 763"/>
                <a:gd name="T98" fmla="*/ 347 w 794"/>
                <a:gd name="T99" fmla="*/ 729 h 763"/>
                <a:gd name="T100" fmla="*/ 316 w 794"/>
                <a:gd name="T101" fmla="*/ 729 h 763"/>
                <a:gd name="T102" fmla="*/ 258 w 794"/>
                <a:gd name="T103" fmla="*/ 726 h 763"/>
                <a:gd name="T104" fmla="*/ 228 w 794"/>
                <a:gd name="T105" fmla="*/ 719 h 763"/>
                <a:gd name="T106" fmla="*/ 222 w 794"/>
                <a:gd name="T107" fmla="*/ 704 h 763"/>
                <a:gd name="T108" fmla="*/ 227 w 794"/>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4" h="763">
                  <a:moveTo>
                    <a:pt x="296" y="399"/>
                  </a:moveTo>
                  <a:lnTo>
                    <a:pt x="405" y="399"/>
                  </a:lnTo>
                  <a:lnTo>
                    <a:pt x="454" y="402"/>
                  </a:lnTo>
                  <a:lnTo>
                    <a:pt x="482" y="412"/>
                  </a:lnTo>
                  <a:lnTo>
                    <a:pt x="494" y="428"/>
                  </a:lnTo>
                  <a:lnTo>
                    <a:pt x="497" y="449"/>
                  </a:lnTo>
                  <a:lnTo>
                    <a:pt x="496" y="467"/>
                  </a:lnTo>
                  <a:lnTo>
                    <a:pt x="489" y="504"/>
                  </a:lnTo>
                  <a:lnTo>
                    <a:pt x="486" y="516"/>
                  </a:lnTo>
                  <a:lnTo>
                    <a:pt x="490" y="526"/>
                  </a:lnTo>
                  <a:lnTo>
                    <a:pt x="499" y="530"/>
                  </a:lnTo>
                  <a:lnTo>
                    <a:pt x="510" y="525"/>
                  </a:lnTo>
                  <a:lnTo>
                    <a:pt x="516" y="507"/>
                  </a:lnTo>
                  <a:lnTo>
                    <a:pt x="578" y="263"/>
                  </a:lnTo>
                  <a:lnTo>
                    <a:pt x="580" y="251"/>
                  </a:lnTo>
                  <a:lnTo>
                    <a:pt x="581" y="245"/>
                  </a:lnTo>
                  <a:lnTo>
                    <a:pt x="578" y="238"/>
                  </a:lnTo>
                  <a:lnTo>
                    <a:pt x="568" y="233"/>
                  </a:lnTo>
                  <a:lnTo>
                    <a:pt x="556" y="238"/>
                  </a:lnTo>
                  <a:lnTo>
                    <a:pt x="551" y="256"/>
                  </a:lnTo>
                  <a:lnTo>
                    <a:pt x="541" y="286"/>
                  </a:lnTo>
                  <a:lnTo>
                    <a:pt x="532" y="310"/>
                  </a:lnTo>
                  <a:lnTo>
                    <a:pt x="520" y="328"/>
                  </a:lnTo>
                  <a:lnTo>
                    <a:pt x="506" y="343"/>
                  </a:lnTo>
                  <a:lnTo>
                    <a:pt x="488" y="353"/>
                  </a:lnTo>
                  <a:lnTo>
                    <a:pt x="466" y="359"/>
                  </a:lnTo>
                  <a:lnTo>
                    <a:pt x="439" y="363"/>
                  </a:lnTo>
                  <a:lnTo>
                    <a:pt x="407" y="364"/>
                  </a:lnTo>
                  <a:lnTo>
                    <a:pt x="305" y="364"/>
                  </a:lnTo>
                  <a:lnTo>
                    <a:pt x="376" y="79"/>
                  </a:lnTo>
                  <a:lnTo>
                    <a:pt x="383" y="55"/>
                  </a:lnTo>
                  <a:lnTo>
                    <a:pt x="392" y="42"/>
                  </a:lnTo>
                  <a:lnTo>
                    <a:pt x="408" y="36"/>
                  </a:lnTo>
                  <a:lnTo>
                    <a:pt x="437" y="35"/>
                  </a:lnTo>
                  <a:lnTo>
                    <a:pt x="584" y="35"/>
                  </a:lnTo>
                  <a:lnTo>
                    <a:pt x="631" y="37"/>
                  </a:lnTo>
                  <a:lnTo>
                    <a:pt x="668" y="42"/>
                  </a:lnTo>
                  <a:lnTo>
                    <a:pt x="697" y="51"/>
                  </a:lnTo>
                  <a:lnTo>
                    <a:pt x="717" y="64"/>
                  </a:lnTo>
                  <a:lnTo>
                    <a:pt x="732" y="82"/>
                  </a:lnTo>
                  <a:lnTo>
                    <a:pt x="741" y="103"/>
                  </a:lnTo>
                  <a:lnTo>
                    <a:pt x="746" y="128"/>
                  </a:lnTo>
                  <a:lnTo>
                    <a:pt x="747" y="158"/>
                  </a:lnTo>
                  <a:lnTo>
                    <a:pt x="747" y="174"/>
                  </a:lnTo>
                  <a:lnTo>
                    <a:pt x="747" y="187"/>
                  </a:lnTo>
                  <a:lnTo>
                    <a:pt x="746" y="201"/>
                  </a:lnTo>
                  <a:lnTo>
                    <a:pt x="744" y="219"/>
                  </a:lnTo>
                  <a:lnTo>
                    <a:pt x="742" y="233"/>
                  </a:lnTo>
                  <a:lnTo>
                    <a:pt x="742" y="239"/>
                  </a:lnTo>
                  <a:lnTo>
                    <a:pt x="745" y="248"/>
                  </a:lnTo>
                  <a:lnTo>
                    <a:pt x="755" y="253"/>
                  </a:lnTo>
                  <a:lnTo>
                    <a:pt x="767" y="247"/>
                  </a:lnTo>
                  <a:lnTo>
                    <a:pt x="771" y="225"/>
                  </a:lnTo>
                  <a:lnTo>
                    <a:pt x="793" y="31"/>
                  </a:lnTo>
                  <a:lnTo>
                    <a:pt x="794" y="13"/>
                  </a:lnTo>
                  <a:lnTo>
                    <a:pt x="790" y="4"/>
                  </a:lnTo>
                  <a:lnTo>
                    <a:pt x="780" y="1"/>
                  </a:lnTo>
                  <a:lnTo>
                    <a:pt x="763"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5" y="63"/>
                  </a:lnTo>
                  <a:lnTo>
                    <a:pt x="280" y="82"/>
                  </a:lnTo>
                  <a:lnTo>
                    <a:pt x="132" y="676"/>
                  </a:lnTo>
                  <a:lnTo>
                    <a:pt x="129" y="691"/>
                  </a:lnTo>
                  <a:lnTo>
                    <a:pt x="124" y="703"/>
                  </a:lnTo>
                  <a:lnTo>
                    <a:pt x="119" y="712"/>
                  </a:lnTo>
                  <a:lnTo>
                    <a:pt x="111" y="719"/>
                  </a:lnTo>
                  <a:lnTo>
                    <a:pt x="99" y="723"/>
                  </a:lnTo>
                  <a:lnTo>
                    <a:pt x="83" y="727"/>
                  </a:lnTo>
                  <a:lnTo>
                    <a:pt x="60" y="728"/>
                  </a:lnTo>
                  <a:lnTo>
                    <a:pt x="31" y="729"/>
                  </a:lnTo>
                  <a:lnTo>
                    <a:pt x="18" y="729"/>
                  </a:lnTo>
                  <a:lnTo>
                    <a:pt x="8" y="732"/>
                  </a:lnTo>
                  <a:lnTo>
                    <a:pt x="2" y="737"/>
                  </a:lnTo>
                  <a:lnTo>
                    <a:pt x="0" y="750"/>
                  </a:lnTo>
                  <a:lnTo>
                    <a:pt x="7" y="762"/>
                  </a:lnTo>
                  <a:lnTo>
                    <a:pt x="16" y="763"/>
                  </a:lnTo>
                  <a:lnTo>
                    <a:pt x="48" y="763"/>
                  </a:lnTo>
                  <a:lnTo>
                    <a:pt x="90" y="762"/>
                  </a:lnTo>
                  <a:lnTo>
                    <a:pt x="132" y="761"/>
                  </a:lnTo>
                  <a:lnTo>
                    <a:pt x="164" y="760"/>
                  </a:lnTo>
                  <a:lnTo>
                    <a:pt x="200" y="761"/>
                  </a:lnTo>
                  <a:lnTo>
                    <a:pt x="247" y="762"/>
                  </a:lnTo>
                  <a:lnTo>
                    <a:pt x="294" y="763"/>
                  </a:lnTo>
                  <a:lnTo>
                    <a:pt x="331" y="763"/>
                  </a:lnTo>
                  <a:lnTo>
                    <a:pt x="338" y="763"/>
                  </a:lnTo>
                  <a:lnTo>
                    <a:pt x="346" y="761"/>
                  </a:lnTo>
                  <a:lnTo>
                    <a:pt x="352" y="754"/>
                  </a:lnTo>
                  <a:lnTo>
                    <a:pt x="354" y="742"/>
                  </a:lnTo>
                  <a:lnTo>
                    <a:pt x="351" y="733"/>
                  </a:lnTo>
                  <a:lnTo>
                    <a:pt x="347" y="729"/>
                  </a:lnTo>
                  <a:lnTo>
                    <a:pt x="340" y="729"/>
                  </a:lnTo>
                  <a:lnTo>
                    <a:pt x="316" y="729"/>
                  </a:lnTo>
                  <a:lnTo>
                    <a:pt x="288" y="728"/>
                  </a:lnTo>
                  <a:lnTo>
                    <a:pt x="258" y="726"/>
                  </a:lnTo>
                  <a:lnTo>
                    <a:pt x="239" y="723"/>
                  </a:lnTo>
                  <a:lnTo>
                    <a:pt x="228" y="719"/>
                  </a:lnTo>
                  <a:lnTo>
                    <a:pt x="223" y="713"/>
                  </a:lnTo>
                  <a:lnTo>
                    <a:pt x="222" y="704"/>
                  </a:lnTo>
                  <a:lnTo>
                    <a:pt x="223" y="697"/>
                  </a:lnTo>
                  <a:lnTo>
                    <a:pt x="227" y="678"/>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6" name="Freeform 139"/>
            <p:cNvSpPr>
              <a:spLocks noChangeAspect="1"/>
            </p:cNvSpPr>
            <p:nvPr/>
          </p:nvSpPr>
          <p:spPr bwMode="auto">
            <a:xfrm>
              <a:off x="1661" y="417"/>
              <a:ext cx="285" cy="522"/>
            </a:xfrm>
            <a:custGeom>
              <a:avLst/>
              <a:gdLst>
                <a:gd name="T0" fmla="*/ 177 w 285"/>
                <a:gd name="T1" fmla="*/ 22 h 522"/>
                <a:gd name="T2" fmla="*/ 176 w 285"/>
                <a:gd name="T3" fmla="*/ 10 h 522"/>
                <a:gd name="T4" fmla="*/ 174 w 285"/>
                <a:gd name="T5" fmla="*/ 3 h 522"/>
                <a:gd name="T6" fmla="*/ 167 w 285"/>
                <a:gd name="T7" fmla="*/ 1 h 522"/>
                <a:gd name="T8" fmla="*/ 154 w 285"/>
                <a:gd name="T9" fmla="*/ 0 h 522"/>
                <a:gd name="T10" fmla="*/ 113 w 285"/>
                <a:gd name="T11" fmla="*/ 28 h 522"/>
                <a:gd name="T12" fmla="*/ 70 w 285"/>
                <a:gd name="T13" fmla="*/ 43 h 522"/>
                <a:gd name="T14" fmla="*/ 31 w 285"/>
                <a:gd name="T15" fmla="*/ 49 h 522"/>
                <a:gd name="T16" fmla="*/ 0 w 285"/>
                <a:gd name="T17" fmla="*/ 50 h 522"/>
                <a:gd name="T18" fmla="*/ 0 w 285"/>
                <a:gd name="T19" fmla="*/ 78 h 522"/>
                <a:gd name="T20" fmla="*/ 20 w 285"/>
                <a:gd name="T21" fmla="*/ 78 h 522"/>
                <a:gd name="T22" fmla="*/ 48 w 285"/>
                <a:gd name="T23" fmla="*/ 76 h 522"/>
                <a:gd name="T24" fmla="*/ 80 w 285"/>
                <a:gd name="T25" fmla="*/ 69 h 522"/>
                <a:gd name="T26" fmla="*/ 114 w 285"/>
                <a:gd name="T27" fmla="*/ 56 h 522"/>
                <a:gd name="T28" fmla="*/ 114 w 285"/>
                <a:gd name="T29" fmla="*/ 457 h 522"/>
                <a:gd name="T30" fmla="*/ 113 w 285"/>
                <a:gd name="T31" fmla="*/ 474 h 522"/>
                <a:gd name="T32" fmla="*/ 104 w 285"/>
                <a:gd name="T33" fmla="*/ 485 h 522"/>
                <a:gd name="T34" fmla="*/ 80 w 285"/>
                <a:gd name="T35" fmla="*/ 491 h 522"/>
                <a:gd name="T36" fmla="*/ 35 w 285"/>
                <a:gd name="T37" fmla="*/ 493 h 522"/>
                <a:gd name="T38" fmla="*/ 6 w 285"/>
                <a:gd name="T39" fmla="*/ 493 h 522"/>
                <a:gd name="T40" fmla="*/ 6 w 285"/>
                <a:gd name="T41" fmla="*/ 522 h 522"/>
                <a:gd name="T42" fmla="*/ 29 w 285"/>
                <a:gd name="T43" fmla="*/ 521 h 522"/>
                <a:gd name="T44" fmla="*/ 70 w 285"/>
                <a:gd name="T45" fmla="*/ 520 h 522"/>
                <a:gd name="T46" fmla="*/ 113 w 285"/>
                <a:gd name="T47" fmla="*/ 519 h 522"/>
                <a:gd name="T48" fmla="*/ 145 w 285"/>
                <a:gd name="T49" fmla="*/ 519 h 522"/>
                <a:gd name="T50" fmla="*/ 175 w 285"/>
                <a:gd name="T51" fmla="*/ 519 h 522"/>
                <a:gd name="T52" fmla="*/ 218 w 285"/>
                <a:gd name="T53" fmla="*/ 520 h 522"/>
                <a:gd name="T54" fmla="*/ 259 w 285"/>
                <a:gd name="T55" fmla="*/ 521 h 522"/>
                <a:gd name="T56" fmla="*/ 285 w 285"/>
                <a:gd name="T57" fmla="*/ 522 h 522"/>
                <a:gd name="T58" fmla="*/ 285 w 285"/>
                <a:gd name="T59" fmla="*/ 493 h 522"/>
                <a:gd name="T60" fmla="*/ 255 w 285"/>
                <a:gd name="T61" fmla="*/ 493 h 522"/>
                <a:gd name="T62" fmla="*/ 210 w 285"/>
                <a:gd name="T63" fmla="*/ 491 h 522"/>
                <a:gd name="T64" fmla="*/ 187 w 285"/>
                <a:gd name="T65" fmla="*/ 485 h 522"/>
                <a:gd name="T66" fmla="*/ 178 w 285"/>
                <a:gd name="T67" fmla="*/ 474 h 522"/>
                <a:gd name="T68" fmla="*/ 177 w 285"/>
                <a:gd name="T69" fmla="*/ 457 h 522"/>
                <a:gd name="T70" fmla="*/ 177 w 285"/>
                <a:gd name="T71" fmla="*/ 22 h 5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22">
                  <a:moveTo>
                    <a:pt x="177" y="22"/>
                  </a:moveTo>
                  <a:lnTo>
                    <a:pt x="176" y="10"/>
                  </a:lnTo>
                  <a:lnTo>
                    <a:pt x="174" y="3"/>
                  </a:lnTo>
                  <a:lnTo>
                    <a:pt x="167" y="1"/>
                  </a:lnTo>
                  <a:lnTo>
                    <a:pt x="154" y="0"/>
                  </a:lnTo>
                  <a:lnTo>
                    <a:pt x="113" y="28"/>
                  </a:lnTo>
                  <a:lnTo>
                    <a:pt x="70" y="43"/>
                  </a:lnTo>
                  <a:lnTo>
                    <a:pt x="31" y="49"/>
                  </a:lnTo>
                  <a:lnTo>
                    <a:pt x="0" y="50"/>
                  </a:lnTo>
                  <a:lnTo>
                    <a:pt x="0" y="78"/>
                  </a:lnTo>
                  <a:lnTo>
                    <a:pt x="20" y="78"/>
                  </a:lnTo>
                  <a:lnTo>
                    <a:pt x="48" y="76"/>
                  </a:lnTo>
                  <a:lnTo>
                    <a:pt x="80" y="69"/>
                  </a:lnTo>
                  <a:lnTo>
                    <a:pt x="114" y="56"/>
                  </a:lnTo>
                  <a:lnTo>
                    <a:pt x="114" y="457"/>
                  </a:lnTo>
                  <a:lnTo>
                    <a:pt x="113" y="474"/>
                  </a:lnTo>
                  <a:lnTo>
                    <a:pt x="104" y="485"/>
                  </a:lnTo>
                  <a:lnTo>
                    <a:pt x="80" y="491"/>
                  </a:lnTo>
                  <a:lnTo>
                    <a:pt x="35" y="493"/>
                  </a:lnTo>
                  <a:lnTo>
                    <a:pt x="6" y="493"/>
                  </a:lnTo>
                  <a:lnTo>
                    <a:pt x="6" y="522"/>
                  </a:lnTo>
                  <a:lnTo>
                    <a:pt x="29" y="521"/>
                  </a:lnTo>
                  <a:lnTo>
                    <a:pt x="70" y="520"/>
                  </a:lnTo>
                  <a:lnTo>
                    <a:pt x="113" y="519"/>
                  </a:lnTo>
                  <a:lnTo>
                    <a:pt x="145" y="519"/>
                  </a:lnTo>
                  <a:lnTo>
                    <a:pt x="175" y="519"/>
                  </a:lnTo>
                  <a:lnTo>
                    <a:pt x="218" y="520"/>
                  </a:lnTo>
                  <a:lnTo>
                    <a:pt x="259" y="521"/>
                  </a:lnTo>
                  <a:lnTo>
                    <a:pt x="285" y="522"/>
                  </a:lnTo>
                  <a:lnTo>
                    <a:pt x="285" y="493"/>
                  </a:lnTo>
                  <a:lnTo>
                    <a:pt x="255" y="493"/>
                  </a:lnTo>
                  <a:lnTo>
                    <a:pt x="210" y="491"/>
                  </a:lnTo>
                  <a:lnTo>
                    <a:pt x="187" y="485"/>
                  </a:lnTo>
                  <a:lnTo>
                    <a:pt x="178" y="474"/>
                  </a:lnTo>
                  <a:lnTo>
                    <a:pt x="177" y="457"/>
                  </a:lnTo>
                  <a:lnTo>
                    <a:pt x="177" y="2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7" name="Freeform 140"/>
            <p:cNvSpPr>
              <a:spLocks noChangeAspect="1"/>
            </p:cNvSpPr>
            <p:nvPr/>
          </p:nvSpPr>
          <p:spPr bwMode="auto">
            <a:xfrm>
              <a:off x="2109" y="848"/>
              <a:ext cx="100" cy="242"/>
            </a:xfrm>
            <a:custGeom>
              <a:avLst/>
              <a:gdLst>
                <a:gd name="T0" fmla="*/ 78 w 100"/>
                <a:gd name="T1" fmla="*/ 78 h 242"/>
                <a:gd name="T2" fmla="*/ 76 w 100"/>
                <a:gd name="T3" fmla="*/ 112 h 242"/>
                <a:gd name="T4" fmla="*/ 67 w 100"/>
                <a:gd name="T5" fmla="*/ 148 h 242"/>
                <a:gd name="T6" fmla="*/ 49 w 100"/>
                <a:gd name="T7" fmla="*/ 184 h 242"/>
                <a:gd name="T8" fmla="*/ 17 w 100"/>
                <a:gd name="T9" fmla="*/ 222 h 242"/>
                <a:gd name="T10" fmla="*/ 11 w 100"/>
                <a:gd name="T11" fmla="*/ 231 h 242"/>
                <a:gd name="T12" fmla="*/ 15 w 100"/>
                <a:gd name="T13" fmla="*/ 239 h 242"/>
                <a:gd name="T14" fmla="*/ 22 w 100"/>
                <a:gd name="T15" fmla="*/ 242 h 242"/>
                <a:gd name="T16" fmla="*/ 29 w 100"/>
                <a:gd name="T17" fmla="*/ 239 h 242"/>
                <a:gd name="T18" fmla="*/ 39 w 100"/>
                <a:gd name="T19" fmla="*/ 231 h 242"/>
                <a:gd name="T20" fmla="*/ 52 w 100"/>
                <a:gd name="T21" fmla="*/ 217 h 242"/>
                <a:gd name="T22" fmla="*/ 65 w 100"/>
                <a:gd name="T23" fmla="*/ 199 h 242"/>
                <a:gd name="T24" fmla="*/ 78 w 100"/>
                <a:gd name="T25" fmla="*/ 177 h 242"/>
                <a:gd name="T26" fmla="*/ 89 w 100"/>
                <a:gd name="T27" fmla="*/ 150 h 242"/>
                <a:gd name="T28" fmla="*/ 97 w 100"/>
                <a:gd name="T29" fmla="*/ 120 h 242"/>
                <a:gd name="T30" fmla="*/ 100 w 100"/>
                <a:gd name="T31" fmla="*/ 86 h 242"/>
                <a:gd name="T32" fmla="*/ 96 w 100"/>
                <a:gd name="T33" fmla="*/ 52 h 242"/>
                <a:gd name="T34" fmla="*/ 86 w 100"/>
                <a:gd name="T35" fmla="*/ 25 h 242"/>
                <a:gd name="T36" fmla="*/ 69 w 100"/>
                <a:gd name="T37" fmla="*/ 7 h 242"/>
                <a:gd name="T38" fmla="*/ 45 w 100"/>
                <a:gd name="T39" fmla="*/ 0 h 242"/>
                <a:gd name="T40" fmla="*/ 27 w 100"/>
                <a:gd name="T41" fmla="*/ 4 h 242"/>
                <a:gd name="T42" fmla="*/ 13 w 100"/>
                <a:gd name="T43" fmla="*/ 13 h 242"/>
                <a:gd name="T44" fmla="*/ 4 w 100"/>
                <a:gd name="T45" fmla="*/ 28 h 242"/>
                <a:gd name="T46" fmla="*/ 0 w 100"/>
                <a:gd name="T47" fmla="*/ 45 h 242"/>
                <a:gd name="T48" fmla="*/ 4 w 100"/>
                <a:gd name="T49" fmla="*/ 63 h 242"/>
                <a:gd name="T50" fmla="*/ 13 w 100"/>
                <a:gd name="T51" fmla="*/ 77 h 242"/>
                <a:gd name="T52" fmla="*/ 27 w 100"/>
                <a:gd name="T53" fmla="*/ 87 h 242"/>
                <a:gd name="T54" fmla="*/ 46 w 100"/>
                <a:gd name="T55" fmla="*/ 91 h 242"/>
                <a:gd name="T56" fmla="*/ 69 w 100"/>
                <a:gd name="T57" fmla="*/ 84 h 242"/>
                <a:gd name="T58" fmla="*/ 78 w 100"/>
                <a:gd name="T59" fmla="*/ 78 h 2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242">
                  <a:moveTo>
                    <a:pt x="78" y="78"/>
                  </a:moveTo>
                  <a:lnTo>
                    <a:pt x="76" y="112"/>
                  </a:lnTo>
                  <a:lnTo>
                    <a:pt x="67" y="148"/>
                  </a:lnTo>
                  <a:lnTo>
                    <a:pt x="49" y="184"/>
                  </a:lnTo>
                  <a:lnTo>
                    <a:pt x="17" y="222"/>
                  </a:lnTo>
                  <a:lnTo>
                    <a:pt x="11" y="231"/>
                  </a:lnTo>
                  <a:lnTo>
                    <a:pt x="15" y="239"/>
                  </a:lnTo>
                  <a:lnTo>
                    <a:pt x="22" y="242"/>
                  </a:lnTo>
                  <a:lnTo>
                    <a:pt x="29" y="239"/>
                  </a:lnTo>
                  <a:lnTo>
                    <a:pt x="39" y="231"/>
                  </a:lnTo>
                  <a:lnTo>
                    <a:pt x="52" y="217"/>
                  </a:lnTo>
                  <a:lnTo>
                    <a:pt x="65" y="199"/>
                  </a:lnTo>
                  <a:lnTo>
                    <a:pt x="78" y="177"/>
                  </a:lnTo>
                  <a:lnTo>
                    <a:pt x="89" y="150"/>
                  </a:lnTo>
                  <a:lnTo>
                    <a:pt x="97" y="120"/>
                  </a:lnTo>
                  <a:lnTo>
                    <a:pt x="100" y="86"/>
                  </a:lnTo>
                  <a:lnTo>
                    <a:pt x="96" y="52"/>
                  </a:lnTo>
                  <a:lnTo>
                    <a:pt x="86" y="25"/>
                  </a:lnTo>
                  <a:lnTo>
                    <a:pt x="69" y="7"/>
                  </a:lnTo>
                  <a:lnTo>
                    <a:pt x="45" y="0"/>
                  </a:lnTo>
                  <a:lnTo>
                    <a:pt x="27" y="4"/>
                  </a:lnTo>
                  <a:lnTo>
                    <a:pt x="13" y="13"/>
                  </a:lnTo>
                  <a:lnTo>
                    <a:pt x="4" y="28"/>
                  </a:lnTo>
                  <a:lnTo>
                    <a:pt x="0" y="45"/>
                  </a:lnTo>
                  <a:lnTo>
                    <a:pt x="4" y="63"/>
                  </a:lnTo>
                  <a:lnTo>
                    <a:pt x="13" y="77"/>
                  </a:lnTo>
                  <a:lnTo>
                    <a:pt x="27" y="87"/>
                  </a:lnTo>
                  <a:lnTo>
                    <a:pt x="46" y="91"/>
                  </a:lnTo>
                  <a:lnTo>
                    <a:pt x="69" y="84"/>
                  </a:lnTo>
                  <a:lnTo>
                    <a:pt x="78" y="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8" name="Freeform 141"/>
            <p:cNvSpPr>
              <a:spLocks noChangeAspect="1"/>
            </p:cNvSpPr>
            <p:nvPr/>
          </p:nvSpPr>
          <p:spPr bwMode="auto">
            <a:xfrm>
              <a:off x="2324" y="592"/>
              <a:ext cx="478" cy="355"/>
            </a:xfrm>
            <a:custGeom>
              <a:avLst/>
              <a:gdLst>
                <a:gd name="T0" fmla="*/ 54 w 478"/>
                <a:gd name="T1" fmla="*/ 316 h 355"/>
                <a:gd name="T2" fmla="*/ 59 w 478"/>
                <a:gd name="T3" fmla="*/ 348 h 355"/>
                <a:gd name="T4" fmla="*/ 96 w 478"/>
                <a:gd name="T5" fmla="*/ 348 h 355"/>
                <a:gd name="T6" fmla="*/ 115 w 478"/>
                <a:gd name="T7" fmla="*/ 317 h 355"/>
                <a:gd name="T8" fmla="*/ 130 w 478"/>
                <a:gd name="T9" fmla="*/ 255 h 355"/>
                <a:gd name="T10" fmla="*/ 153 w 478"/>
                <a:gd name="T11" fmla="*/ 165 h 355"/>
                <a:gd name="T12" fmla="*/ 164 w 478"/>
                <a:gd name="T13" fmla="*/ 130 h 355"/>
                <a:gd name="T14" fmla="*/ 185 w 478"/>
                <a:gd name="T15" fmla="*/ 94 h 355"/>
                <a:gd name="T16" fmla="*/ 230 w 478"/>
                <a:gd name="T17" fmla="*/ 47 h 355"/>
                <a:gd name="T18" fmla="*/ 303 w 478"/>
                <a:gd name="T19" fmla="*/ 22 h 355"/>
                <a:gd name="T20" fmla="*/ 343 w 478"/>
                <a:gd name="T21" fmla="*/ 44 h 355"/>
                <a:gd name="T22" fmla="*/ 349 w 478"/>
                <a:gd name="T23" fmla="*/ 77 h 355"/>
                <a:gd name="T24" fmla="*/ 331 w 478"/>
                <a:gd name="T25" fmla="*/ 166 h 355"/>
                <a:gd name="T26" fmla="*/ 303 w 478"/>
                <a:gd name="T27" fmla="*/ 245 h 355"/>
                <a:gd name="T28" fmla="*/ 291 w 478"/>
                <a:gd name="T29" fmla="*/ 287 h 355"/>
                <a:gd name="T30" fmla="*/ 313 w 478"/>
                <a:gd name="T31" fmla="*/ 337 h 355"/>
                <a:gd name="T32" fmla="*/ 365 w 478"/>
                <a:gd name="T33" fmla="*/ 355 h 355"/>
                <a:gd name="T34" fmla="*/ 416 w 478"/>
                <a:gd name="T35" fmla="*/ 338 h 355"/>
                <a:gd name="T36" fmla="*/ 451 w 478"/>
                <a:gd name="T37" fmla="*/ 299 h 355"/>
                <a:gd name="T38" fmla="*/ 471 w 478"/>
                <a:gd name="T39" fmla="*/ 258 h 355"/>
                <a:gd name="T40" fmla="*/ 478 w 478"/>
                <a:gd name="T41" fmla="*/ 235 h 355"/>
                <a:gd name="T42" fmla="*/ 465 w 478"/>
                <a:gd name="T43" fmla="*/ 224 h 355"/>
                <a:gd name="T44" fmla="*/ 451 w 478"/>
                <a:gd name="T45" fmla="*/ 237 h 355"/>
                <a:gd name="T46" fmla="*/ 414 w 478"/>
                <a:gd name="T47" fmla="*/ 309 h 355"/>
                <a:gd name="T48" fmla="*/ 368 w 478"/>
                <a:gd name="T49" fmla="*/ 333 h 355"/>
                <a:gd name="T50" fmla="*/ 348 w 478"/>
                <a:gd name="T51" fmla="*/ 305 h 355"/>
                <a:gd name="T52" fmla="*/ 352 w 478"/>
                <a:gd name="T53" fmla="*/ 280 h 355"/>
                <a:gd name="T54" fmla="*/ 366 w 478"/>
                <a:gd name="T55" fmla="*/ 242 h 355"/>
                <a:gd name="T56" fmla="*/ 391 w 478"/>
                <a:gd name="T57" fmla="*/ 173 h 355"/>
                <a:gd name="T58" fmla="*/ 408 w 478"/>
                <a:gd name="T59" fmla="*/ 90 h 355"/>
                <a:gd name="T60" fmla="*/ 398 w 478"/>
                <a:gd name="T61" fmla="*/ 43 h 355"/>
                <a:gd name="T62" fmla="*/ 372 w 478"/>
                <a:gd name="T63" fmla="*/ 16 h 355"/>
                <a:gd name="T64" fmla="*/ 339 w 478"/>
                <a:gd name="T65" fmla="*/ 3 h 355"/>
                <a:gd name="T66" fmla="*/ 306 w 478"/>
                <a:gd name="T67" fmla="*/ 0 h 355"/>
                <a:gd name="T68" fmla="*/ 224 w 478"/>
                <a:gd name="T69" fmla="*/ 24 h 355"/>
                <a:gd name="T70" fmla="*/ 173 w 478"/>
                <a:gd name="T71" fmla="*/ 71 h 355"/>
                <a:gd name="T72" fmla="*/ 141 w 478"/>
                <a:gd name="T73" fmla="*/ 16 h 355"/>
                <a:gd name="T74" fmla="*/ 90 w 478"/>
                <a:gd name="T75" fmla="*/ 0 h 355"/>
                <a:gd name="T76" fmla="*/ 50 w 478"/>
                <a:gd name="T77" fmla="*/ 14 h 355"/>
                <a:gd name="T78" fmla="*/ 28 w 478"/>
                <a:gd name="T79" fmla="*/ 42 h 355"/>
                <a:gd name="T80" fmla="*/ 7 w 478"/>
                <a:gd name="T81" fmla="*/ 91 h 355"/>
                <a:gd name="T82" fmla="*/ 0 w 478"/>
                <a:gd name="T83" fmla="*/ 120 h 355"/>
                <a:gd name="T84" fmla="*/ 13 w 478"/>
                <a:gd name="T85" fmla="*/ 130 h 355"/>
                <a:gd name="T86" fmla="*/ 24 w 478"/>
                <a:gd name="T87" fmla="*/ 127 h 355"/>
                <a:gd name="T88" fmla="*/ 30 w 478"/>
                <a:gd name="T89" fmla="*/ 107 h 355"/>
                <a:gd name="T90" fmla="*/ 52 w 478"/>
                <a:gd name="T91" fmla="*/ 47 h 355"/>
                <a:gd name="T92" fmla="*/ 87 w 478"/>
                <a:gd name="T93" fmla="*/ 22 h 355"/>
                <a:gd name="T94" fmla="*/ 108 w 478"/>
                <a:gd name="T95" fmla="*/ 33 h 355"/>
                <a:gd name="T96" fmla="*/ 114 w 478"/>
                <a:gd name="T97" fmla="*/ 61 h 355"/>
                <a:gd name="T98" fmla="*/ 101 w 478"/>
                <a:gd name="T99" fmla="*/ 126 h 355"/>
                <a:gd name="T100" fmla="*/ 84 w 478"/>
                <a:gd name="T101" fmla="*/ 196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5">
                  <a:moveTo>
                    <a:pt x="59" y="297"/>
                  </a:moveTo>
                  <a:lnTo>
                    <a:pt x="54" y="316"/>
                  </a:lnTo>
                  <a:lnTo>
                    <a:pt x="51" y="330"/>
                  </a:lnTo>
                  <a:lnTo>
                    <a:pt x="59" y="348"/>
                  </a:lnTo>
                  <a:lnTo>
                    <a:pt x="77" y="355"/>
                  </a:lnTo>
                  <a:lnTo>
                    <a:pt x="96" y="348"/>
                  </a:lnTo>
                  <a:lnTo>
                    <a:pt x="108" y="337"/>
                  </a:lnTo>
                  <a:lnTo>
                    <a:pt x="115" y="317"/>
                  </a:lnTo>
                  <a:lnTo>
                    <a:pt x="122" y="288"/>
                  </a:lnTo>
                  <a:lnTo>
                    <a:pt x="130" y="255"/>
                  </a:lnTo>
                  <a:lnTo>
                    <a:pt x="139" y="218"/>
                  </a:lnTo>
                  <a:lnTo>
                    <a:pt x="153" y="165"/>
                  </a:lnTo>
                  <a:lnTo>
                    <a:pt x="158" y="145"/>
                  </a:lnTo>
                  <a:lnTo>
                    <a:pt x="164" y="130"/>
                  </a:lnTo>
                  <a:lnTo>
                    <a:pt x="172" y="114"/>
                  </a:lnTo>
                  <a:lnTo>
                    <a:pt x="185" y="94"/>
                  </a:lnTo>
                  <a:lnTo>
                    <a:pt x="204" y="70"/>
                  </a:lnTo>
                  <a:lnTo>
                    <a:pt x="230" y="47"/>
                  </a:lnTo>
                  <a:lnTo>
                    <a:pt x="263" y="29"/>
                  </a:lnTo>
                  <a:lnTo>
                    <a:pt x="303" y="22"/>
                  </a:lnTo>
                  <a:lnTo>
                    <a:pt x="329" y="28"/>
                  </a:lnTo>
                  <a:lnTo>
                    <a:pt x="343" y="44"/>
                  </a:lnTo>
                  <a:lnTo>
                    <a:pt x="348" y="62"/>
                  </a:lnTo>
                  <a:lnTo>
                    <a:pt x="349" y="77"/>
                  </a:lnTo>
                  <a:lnTo>
                    <a:pt x="344" y="119"/>
                  </a:lnTo>
                  <a:lnTo>
                    <a:pt x="331" y="166"/>
                  </a:lnTo>
                  <a:lnTo>
                    <a:pt x="315" y="211"/>
                  </a:lnTo>
                  <a:lnTo>
                    <a:pt x="303" y="245"/>
                  </a:lnTo>
                  <a:lnTo>
                    <a:pt x="294" y="269"/>
                  </a:lnTo>
                  <a:lnTo>
                    <a:pt x="291" y="287"/>
                  </a:lnTo>
                  <a:lnTo>
                    <a:pt x="297" y="315"/>
                  </a:lnTo>
                  <a:lnTo>
                    <a:pt x="313" y="337"/>
                  </a:lnTo>
                  <a:lnTo>
                    <a:pt x="337" y="350"/>
                  </a:lnTo>
                  <a:lnTo>
                    <a:pt x="365" y="355"/>
                  </a:lnTo>
                  <a:lnTo>
                    <a:pt x="393" y="350"/>
                  </a:lnTo>
                  <a:lnTo>
                    <a:pt x="416" y="338"/>
                  </a:lnTo>
                  <a:lnTo>
                    <a:pt x="435" y="319"/>
                  </a:lnTo>
                  <a:lnTo>
                    <a:pt x="451" y="299"/>
                  </a:lnTo>
                  <a:lnTo>
                    <a:pt x="463" y="278"/>
                  </a:lnTo>
                  <a:lnTo>
                    <a:pt x="471" y="258"/>
                  </a:lnTo>
                  <a:lnTo>
                    <a:pt x="477" y="243"/>
                  </a:lnTo>
                  <a:lnTo>
                    <a:pt x="478" y="235"/>
                  </a:lnTo>
                  <a:lnTo>
                    <a:pt x="473" y="225"/>
                  </a:lnTo>
                  <a:lnTo>
                    <a:pt x="465" y="224"/>
                  </a:lnTo>
                  <a:lnTo>
                    <a:pt x="455" y="228"/>
                  </a:lnTo>
                  <a:lnTo>
                    <a:pt x="451" y="237"/>
                  </a:lnTo>
                  <a:lnTo>
                    <a:pt x="434" y="279"/>
                  </a:lnTo>
                  <a:lnTo>
                    <a:pt x="414" y="309"/>
                  </a:lnTo>
                  <a:lnTo>
                    <a:pt x="392" y="326"/>
                  </a:lnTo>
                  <a:lnTo>
                    <a:pt x="368" y="333"/>
                  </a:lnTo>
                  <a:lnTo>
                    <a:pt x="352" y="325"/>
                  </a:lnTo>
                  <a:lnTo>
                    <a:pt x="348" y="305"/>
                  </a:lnTo>
                  <a:lnTo>
                    <a:pt x="349" y="293"/>
                  </a:lnTo>
                  <a:lnTo>
                    <a:pt x="352" y="280"/>
                  </a:lnTo>
                  <a:lnTo>
                    <a:pt x="357" y="264"/>
                  </a:lnTo>
                  <a:lnTo>
                    <a:pt x="366" y="242"/>
                  </a:lnTo>
                  <a:lnTo>
                    <a:pt x="377" y="214"/>
                  </a:lnTo>
                  <a:lnTo>
                    <a:pt x="391" y="173"/>
                  </a:lnTo>
                  <a:lnTo>
                    <a:pt x="402" y="128"/>
                  </a:lnTo>
                  <a:lnTo>
                    <a:pt x="408" y="90"/>
                  </a:lnTo>
                  <a:lnTo>
                    <a:pt x="405" y="64"/>
                  </a:lnTo>
                  <a:lnTo>
                    <a:pt x="398" y="43"/>
                  </a:lnTo>
                  <a:lnTo>
                    <a:pt x="386" y="28"/>
                  </a:lnTo>
                  <a:lnTo>
                    <a:pt x="372" y="16"/>
                  </a:lnTo>
                  <a:lnTo>
                    <a:pt x="356" y="9"/>
                  </a:lnTo>
                  <a:lnTo>
                    <a:pt x="339" y="3"/>
                  </a:lnTo>
                  <a:lnTo>
                    <a:pt x="322" y="1"/>
                  </a:lnTo>
                  <a:lnTo>
                    <a:pt x="306" y="0"/>
                  </a:lnTo>
                  <a:lnTo>
                    <a:pt x="261" y="7"/>
                  </a:lnTo>
                  <a:lnTo>
                    <a:pt x="224" y="24"/>
                  </a:lnTo>
                  <a:lnTo>
                    <a:pt x="195" y="47"/>
                  </a:lnTo>
                  <a:lnTo>
                    <a:pt x="173" y="71"/>
                  </a:lnTo>
                  <a:lnTo>
                    <a:pt x="163" y="38"/>
                  </a:lnTo>
                  <a:lnTo>
                    <a:pt x="141" y="16"/>
                  </a:lnTo>
                  <a:lnTo>
                    <a:pt x="116" y="4"/>
                  </a:lnTo>
                  <a:lnTo>
                    <a:pt x="90" y="0"/>
                  </a:lnTo>
                  <a:lnTo>
                    <a:pt x="68" y="4"/>
                  </a:lnTo>
                  <a:lnTo>
                    <a:pt x="50" y="14"/>
                  </a:lnTo>
                  <a:lnTo>
                    <a:pt x="37" y="28"/>
                  </a:lnTo>
                  <a:lnTo>
                    <a:pt x="28" y="42"/>
                  </a:lnTo>
                  <a:lnTo>
                    <a:pt x="16" y="67"/>
                  </a:lnTo>
                  <a:lnTo>
                    <a:pt x="7" y="91"/>
                  </a:lnTo>
                  <a:lnTo>
                    <a:pt x="2" y="111"/>
                  </a:lnTo>
                  <a:lnTo>
                    <a:pt x="0" y="120"/>
                  </a:lnTo>
                  <a:lnTo>
                    <a:pt x="6" y="129"/>
                  </a:lnTo>
                  <a:lnTo>
                    <a:pt x="13" y="130"/>
                  </a:lnTo>
                  <a:lnTo>
                    <a:pt x="20" y="130"/>
                  </a:lnTo>
                  <a:lnTo>
                    <a:pt x="24" y="127"/>
                  </a:lnTo>
                  <a:lnTo>
                    <a:pt x="27" y="120"/>
                  </a:lnTo>
                  <a:lnTo>
                    <a:pt x="30" y="107"/>
                  </a:lnTo>
                  <a:lnTo>
                    <a:pt x="40" y="74"/>
                  </a:lnTo>
                  <a:lnTo>
                    <a:pt x="52" y="47"/>
                  </a:lnTo>
                  <a:lnTo>
                    <a:pt x="67" y="29"/>
                  </a:lnTo>
                  <a:lnTo>
                    <a:pt x="87" y="22"/>
                  </a:lnTo>
                  <a:lnTo>
                    <a:pt x="100" y="25"/>
                  </a:lnTo>
                  <a:lnTo>
                    <a:pt x="108" y="33"/>
                  </a:lnTo>
                  <a:lnTo>
                    <a:pt x="112" y="46"/>
                  </a:lnTo>
                  <a:lnTo>
                    <a:pt x="114" y="61"/>
                  </a:lnTo>
                  <a:lnTo>
                    <a:pt x="109" y="91"/>
                  </a:lnTo>
                  <a:lnTo>
                    <a:pt x="101" y="126"/>
                  </a:lnTo>
                  <a:lnTo>
                    <a:pt x="92" y="163"/>
                  </a:lnTo>
                  <a:lnTo>
                    <a:pt x="84"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65" name="Group 144"/>
          <p:cNvGrpSpPr>
            <a:grpSpLocks noChangeAspect="1"/>
          </p:cNvGrpSpPr>
          <p:nvPr>
            <p:custDataLst>
              <p:tags r:id="rId13"/>
            </p:custDataLst>
          </p:nvPr>
        </p:nvGrpSpPr>
        <p:grpSpPr bwMode="auto">
          <a:xfrm>
            <a:off x="3590049" y="2715293"/>
            <a:ext cx="443683" cy="133703"/>
            <a:chOff x="-1" y="4"/>
            <a:chExt cx="3691" cy="1165"/>
          </a:xfrm>
        </p:grpSpPr>
        <p:sp>
          <p:nvSpPr>
            <p:cNvPr id="20547" name="Freeform 145"/>
            <p:cNvSpPr>
              <a:spLocks noChangeAspect="1" noEditPoints="1"/>
            </p:cNvSpPr>
            <p:nvPr/>
          </p:nvSpPr>
          <p:spPr bwMode="auto">
            <a:xfrm>
              <a:off x="-1" y="4"/>
              <a:ext cx="797" cy="766"/>
            </a:xfrm>
            <a:custGeom>
              <a:avLst/>
              <a:gdLst>
                <a:gd name="T0" fmla="*/ 129 w 798"/>
                <a:gd name="T1" fmla="*/ 694 h 766"/>
                <a:gd name="T2" fmla="*/ 119 w 798"/>
                <a:gd name="T3" fmla="*/ 714 h 766"/>
                <a:gd name="T4" fmla="*/ 99 w 798"/>
                <a:gd name="T5" fmla="*/ 726 h 766"/>
                <a:gd name="T6" fmla="*/ 60 w 798"/>
                <a:gd name="T7" fmla="*/ 731 h 766"/>
                <a:gd name="T8" fmla="*/ 18 w 798"/>
                <a:gd name="T9" fmla="*/ 732 h 766"/>
                <a:gd name="T10" fmla="*/ 3 w 798"/>
                <a:gd name="T11" fmla="*/ 741 h 766"/>
                <a:gd name="T12" fmla="*/ 8 w 798"/>
                <a:gd name="T13" fmla="*/ 764 h 766"/>
                <a:gd name="T14" fmla="*/ 427 w 798"/>
                <a:gd name="T15" fmla="*/ 766 h 766"/>
                <a:gd name="T16" fmla="*/ 550 w 798"/>
                <a:gd name="T17" fmla="*/ 743 h 766"/>
                <a:gd name="T18" fmla="*/ 648 w 798"/>
                <a:gd name="T19" fmla="*/ 686 h 766"/>
                <a:gd name="T20" fmla="*/ 712 w 798"/>
                <a:gd name="T21" fmla="*/ 608 h 766"/>
                <a:gd name="T22" fmla="*/ 736 w 798"/>
                <a:gd name="T23" fmla="*/ 524 h 766"/>
                <a:gd name="T24" fmla="*/ 690 w 798"/>
                <a:gd name="T25" fmla="*/ 419 h 766"/>
                <a:gd name="T26" fmla="*/ 563 w 798"/>
                <a:gd name="T27" fmla="*/ 366 h 766"/>
                <a:gd name="T28" fmla="*/ 723 w 798"/>
                <a:gd name="T29" fmla="*/ 292 h 766"/>
                <a:gd name="T30" fmla="*/ 796 w 798"/>
                <a:gd name="T31" fmla="*/ 155 h 766"/>
                <a:gd name="T32" fmla="*/ 743 w 798"/>
                <a:gd name="T33" fmla="*/ 46 h 766"/>
                <a:gd name="T34" fmla="*/ 588 w 798"/>
                <a:gd name="T35" fmla="*/ 0 h 766"/>
                <a:gd name="T36" fmla="*/ 201 w 798"/>
                <a:gd name="T37" fmla="*/ 0 h 766"/>
                <a:gd name="T38" fmla="*/ 185 w 798"/>
                <a:gd name="T39" fmla="*/ 9 h 766"/>
                <a:gd name="T40" fmla="*/ 190 w 798"/>
                <a:gd name="T41" fmla="*/ 33 h 766"/>
                <a:gd name="T42" fmla="*/ 229 w 798"/>
                <a:gd name="T43" fmla="*/ 35 h 766"/>
                <a:gd name="T44" fmla="*/ 279 w 798"/>
                <a:gd name="T45" fmla="*/ 41 h 766"/>
                <a:gd name="T46" fmla="*/ 286 w 798"/>
                <a:gd name="T47" fmla="*/ 62 h 766"/>
                <a:gd name="T48" fmla="*/ 132 w 798"/>
                <a:gd name="T49" fmla="*/ 678 h 766"/>
                <a:gd name="T50" fmla="*/ 370 w 798"/>
                <a:gd name="T51" fmla="*/ 78 h 766"/>
                <a:gd name="T52" fmla="*/ 386 w 798"/>
                <a:gd name="T53" fmla="*/ 41 h 766"/>
                <a:gd name="T54" fmla="*/ 429 w 798"/>
                <a:gd name="T55" fmla="*/ 35 h 766"/>
                <a:gd name="T56" fmla="*/ 606 w 798"/>
                <a:gd name="T57" fmla="*/ 38 h 766"/>
                <a:gd name="T58" fmla="*/ 654 w 798"/>
                <a:gd name="T59" fmla="*/ 58 h 766"/>
                <a:gd name="T60" fmla="*/ 682 w 798"/>
                <a:gd name="T61" fmla="*/ 92 h 766"/>
                <a:gd name="T62" fmla="*/ 693 w 798"/>
                <a:gd name="T63" fmla="*/ 131 h 766"/>
                <a:gd name="T64" fmla="*/ 677 w 798"/>
                <a:gd name="T65" fmla="*/ 224 h 766"/>
                <a:gd name="T66" fmla="*/ 556 w 798"/>
                <a:gd name="T67" fmla="*/ 337 h 766"/>
                <a:gd name="T68" fmla="*/ 301 w 798"/>
                <a:gd name="T69" fmla="*/ 355 h 766"/>
                <a:gd name="T70" fmla="*/ 235 w 798"/>
                <a:gd name="T71" fmla="*/ 731 h 766"/>
                <a:gd name="T72" fmla="*/ 215 w 798"/>
                <a:gd name="T73" fmla="*/ 727 h 766"/>
                <a:gd name="T74" fmla="*/ 213 w 798"/>
                <a:gd name="T75" fmla="*/ 712 h 766"/>
                <a:gd name="T76" fmla="*/ 294 w 798"/>
                <a:gd name="T77" fmla="*/ 380 h 766"/>
                <a:gd name="T78" fmla="*/ 540 w 798"/>
                <a:gd name="T79" fmla="*/ 384 h 766"/>
                <a:gd name="T80" fmla="*/ 591 w 798"/>
                <a:gd name="T81" fmla="*/ 409 h 766"/>
                <a:gd name="T82" fmla="*/ 619 w 798"/>
                <a:gd name="T83" fmla="*/ 449 h 766"/>
                <a:gd name="T84" fmla="*/ 631 w 798"/>
                <a:gd name="T85" fmla="*/ 492 h 766"/>
                <a:gd name="T86" fmla="*/ 614 w 798"/>
                <a:gd name="T87" fmla="*/ 593 h 766"/>
                <a:gd name="T88" fmla="*/ 493 w 798"/>
                <a:gd name="T89" fmla="*/ 713 h 766"/>
                <a:gd name="T90" fmla="*/ 251 w 798"/>
                <a:gd name="T91" fmla="*/ 732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 h="766">
                  <a:moveTo>
                    <a:pt x="132" y="678"/>
                  </a:moveTo>
                  <a:lnTo>
                    <a:pt x="129" y="694"/>
                  </a:lnTo>
                  <a:lnTo>
                    <a:pt x="124" y="705"/>
                  </a:lnTo>
                  <a:lnTo>
                    <a:pt x="119" y="714"/>
                  </a:lnTo>
                  <a:lnTo>
                    <a:pt x="111" y="721"/>
                  </a:lnTo>
                  <a:lnTo>
                    <a:pt x="99" y="726"/>
                  </a:lnTo>
                  <a:lnTo>
                    <a:pt x="82" y="729"/>
                  </a:lnTo>
                  <a:lnTo>
                    <a:pt x="60" y="731"/>
                  </a:lnTo>
                  <a:lnTo>
                    <a:pt x="31" y="732"/>
                  </a:lnTo>
                  <a:lnTo>
                    <a:pt x="18" y="732"/>
                  </a:lnTo>
                  <a:lnTo>
                    <a:pt x="8" y="734"/>
                  </a:lnTo>
                  <a:lnTo>
                    <a:pt x="3" y="741"/>
                  </a:lnTo>
                  <a:lnTo>
                    <a:pt x="0" y="754"/>
                  </a:lnTo>
                  <a:lnTo>
                    <a:pt x="8" y="764"/>
                  </a:lnTo>
                  <a:lnTo>
                    <a:pt x="31" y="766"/>
                  </a:lnTo>
                  <a:lnTo>
                    <a:pt x="429" y="766"/>
                  </a:lnTo>
                  <a:lnTo>
                    <a:pt x="494" y="760"/>
                  </a:lnTo>
                  <a:lnTo>
                    <a:pt x="552" y="743"/>
                  </a:lnTo>
                  <a:lnTo>
                    <a:pt x="605" y="718"/>
                  </a:lnTo>
                  <a:lnTo>
                    <a:pt x="650" y="686"/>
                  </a:lnTo>
                  <a:lnTo>
                    <a:pt x="687" y="649"/>
                  </a:lnTo>
                  <a:lnTo>
                    <a:pt x="714" y="608"/>
                  </a:lnTo>
                  <a:lnTo>
                    <a:pt x="732" y="566"/>
                  </a:lnTo>
                  <a:lnTo>
                    <a:pt x="738" y="524"/>
                  </a:lnTo>
                  <a:lnTo>
                    <a:pt x="726" y="467"/>
                  </a:lnTo>
                  <a:lnTo>
                    <a:pt x="692" y="419"/>
                  </a:lnTo>
                  <a:lnTo>
                    <a:pt x="637" y="384"/>
                  </a:lnTo>
                  <a:lnTo>
                    <a:pt x="565" y="366"/>
                  </a:lnTo>
                  <a:lnTo>
                    <a:pt x="650" y="339"/>
                  </a:lnTo>
                  <a:lnTo>
                    <a:pt x="725" y="292"/>
                  </a:lnTo>
                  <a:lnTo>
                    <a:pt x="778" y="229"/>
                  </a:lnTo>
                  <a:lnTo>
                    <a:pt x="798" y="155"/>
                  </a:lnTo>
                  <a:lnTo>
                    <a:pt x="785" y="96"/>
                  </a:lnTo>
                  <a:lnTo>
                    <a:pt x="745" y="46"/>
                  </a:lnTo>
                  <a:lnTo>
                    <a:pt x="679" y="13"/>
                  </a:lnTo>
                  <a:lnTo>
                    <a:pt x="590" y="0"/>
                  </a:lnTo>
                  <a:lnTo>
                    <a:pt x="215" y="0"/>
                  </a:lnTo>
                  <a:lnTo>
                    <a:pt x="201" y="0"/>
                  </a:lnTo>
                  <a:lnTo>
                    <a:pt x="191" y="3"/>
                  </a:lnTo>
                  <a:lnTo>
                    <a:pt x="185" y="9"/>
                  </a:lnTo>
                  <a:lnTo>
                    <a:pt x="183" y="22"/>
                  </a:lnTo>
                  <a:lnTo>
                    <a:pt x="190" y="33"/>
                  </a:lnTo>
                  <a:lnTo>
                    <a:pt x="214" y="35"/>
                  </a:lnTo>
                  <a:lnTo>
                    <a:pt x="229" y="35"/>
                  </a:lnTo>
                  <a:lnTo>
                    <a:pt x="256" y="37"/>
                  </a:lnTo>
                  <a:lnTo>
                    <a:pt x="279" y="41"/>
                  </a:lnTo>
                  <a:lnTo>
                    <a:pt x="287" y="55"/>
                  </a:lnTo>
                  <a:lnTo>
                    <a:pt x="286" y="62"/>
                  </a:lnTo>
                  <a:lnTo>
                    <a:pt x="282" y="76"/>
                  </a:lnTo>
                  <a:lnTo>
                    <a:pt x="132" y="678"/>
                  </a:lnTo>
                  <a:close/>
                  <a:moveTo>
                    <a:pt x="301" y="355"/>
                  </a:moveTo>
                  <a:lnTo>
                    <a:pt x="370" y="78"/>
                  </a:lnTo>
                  <a:lnTo>
                    <a:pt x="377" y="54"/>
                  </a:lnTo>
                  <a:lnTo>
                    <a:pt x="386" y="41"/>
                  </a:lnTo>
                  <a:lnTo>
                    <a:pt x="402" y="36"/>
                  </a:lnTo>
                  <a:lnTo>
                    <a:pt x="431" y="35"/>
                  </a:lnTo>
                  <a:lnTo>
                    <a:pt x="575" y="35"/>
                  </a:lnTo>
                  <a:lnTo>
                    <a:pt x="608" y="38"/>
                  </a:lnTo>
                  <a:lnTo>
                    <a:pt x="635" y="46"/>
                  </a:lnTo>
                  <a:lnTo>
                    <a:pt x="656" y="58"/>
                  </a:lnTo>
                  <a:lnTo>
                    <a:pt x="673" y="74"/>
                  </a:lnTo>
                  <a:lnTo>
                    <a:pt x="684" y="92"/>
                  </a:lnTo>
                  <a:lnTo>
                    <a:pt x="691" y="111"/>
                  </a:lnTo>
                  <a:lnTo>
                    <a:pt x="695" y="131"/>
                  </a:lnTo>
                  <a:lnTo>
                    <a:pt x="697" y="150"/>
                  </a:lnTo>
                  <a:lnTo>
                    <a:pt x="679" y="224"/>
                  </a:lnTo>
                  <a:lnTo>
                    <a:pt x="631" y="290"/>
                  </a:lnTo>
                  <a:lnTo>
                    <a:pt x="558" y="337"/>
                  </a:lnTo>
                  <a:lnTo>
                    <a:pt x="464" y="355"/>
                  </a:lnTo>
                  <a:lnTo>
                    <a:pt x="301" y="355"/>
                  </a:lnTo>
                  <a:close/>
                  <a:moveTo>
                    <a:pt x="251" y="732"/>
                  </a:moveTo>
                  <a:lnTo>
                    <a:pt x="235" y="731"/>
                  </a:lnTo>
                  <a:lnTo>
                    <a:pt x="226" y="730"/>
                  </a:lnTo>
                  <a:lnTo>
                    <a:pt x="215" y="727"/>
                  </a:lnTo>
                  <a:lnTo>
                    <a:pt x="211" y="719"/>
                  </a:lnTo>
                  <a:lnTo>
                    <a:pt x="213" y="712"/>
                  </a:lnTo>
                  <a:lnTo>
                    <a:pt x="217" y="693"/>
                  </a:lnTo>
                  <a:lnTo>
                    <a:pt x="294" y="380"/>
                  </a:lnTo>
                  <a:lnTo>
                    <a:pt x="505" y="380"/>
                  </a:lnTo>
                  <a:lnTo>
                    <a:pt x="542" y="384"/>
                  </a:lnTo>
                  <a:lnTo>
                    <a:pt x="571" y="394"/>
                  </a:lnTo>
                  <a:lnTo>
                    <a:pt x="593" y="409"/>
                  </a:lnTo>
                  <a:lnTo>
                    <a:pt x="610" y="428"/>
                  </a:lnTo>
                  <a:lnTo>
                    <a:pt x="621" y="449"/>
                  </a:lnTo>
                  <a:lnTo>
                    <a:pt x="629" y="471"/>
                  </a:lnTo>
                  <a:lnTo>
                    <a:pt x="633" y="492"/>
                  </a:lnTo>
                  <a:lnTo>
                    <a:pt x="634" y="512"/>
                  </a:lnTo>
                  <a:lnTo>
                    <a:pt x="616" y="593"/>
                  </a:lnTo>
                  <a:lnTo>
                    <a:pt x="568" y="663"/>
                  </a:lnTo>
                  <a:lnTo>
                    <a:pt x="495" y="713"/>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8" name="Freeform 146"/>
            <p:cNvSpPr>
              <a:spLocks noChangeAspect="1"/>
            </p:cNvSpPr>
            <p:nvPr/>
          </p:nvSpPr>
          <p:spPr bwMode="auto">
            <a:xfrm>
              <a:off x="898" y="7"/>
              <a:ext cx="793" cy="763"/>
            </a:xfrm>
            <a:custGeom>
              <a:avLst/>
              <a:gdLst>
                <a:gd name="T0" fmla="*/ 404 w 793"/>
                <a:gd name="T1" fmla="*/ 399 h 763"/>
                <a:gd name="T2" fmla="*/ 482 w 793"/>
                <a:gd name="T3" fmla="*/ 411 h 763"/>
                <a:gd name="T4" fmla="*/ 497 w 793"/>
                <a:gd name="T5" fmla="*/ 449 h 763"/>
                <a:gd name="T6" fmla="*/ 489 w 793"/>
                <a:gd name="T7" fmla="*/ 504 h 763"/>
                <a:gd name="T8" fmla="*/ 490 w 793"/>
                <a:gd name="T9" fmla="*/ 526 h 763"/>
                <a:gd name="T10" fmla="*/ 510 w 793"/>
                <a:gd name="T11" fmla="*/ 525 h 763"/>
                <a:gd name="T12" fmla="*/ 578 w 793"/>
                <a:gd name="T13" fmla="*/ 263 h 763"/>
                <a:gd name="T14" fmla="*/ 581 w 793"/>
                <a:gd name="T15" fmla="*/ 245 h 763"/>
                <a:gd name="T16" fmla="*/ 567 w 793"/>
                <a:gd name="T17" fmla="*/ 233 h 763"/>
                <a:gd name="T18" fmla="*/ 550 w 793"/>
                <a:gd name="T19" fmla="*/ 256 h 763"/>
                <a:gd name="T20" fmla="*/ 532 w 793"/>
                <a:gd name="T21" fmla="*/ 310 h 763"/>
                <a:gd name="T22" fmla="*/ 505 w 793"/>
                <a:gd name="T23" fmla="*/ 343 h 763"/>
                <a:gd name="T24" fmla="*/ 466 w 793"/>
                <a:gd name="T25" fmla="*/ 359 h 763"/>
                <a:gd name="T26" fmla="*/ 407 w 793"/>
                <a:gd name="T27" fmla="*/ 364 h 763"/>
                <a:gd name="T28" fmla="*/ 376 w 793"/>
                <a:gd name="T29" fmla="*/ 79 h 763"/>
                <a:gd name="T30" fmla="*/ 392 w 793"/>
                <a:gd name="T31" fmla="*/ 42 h 763"/>
                <a:gd name="T32" fmla="*/ 437 w 793"/>
                <a:gd name="T33" fmla="*/ 35 h 763"/>
                <a:gd name="T34" fmla="*/ 630 w 793"/>
                <a:gd name="T35" fmla="*/ 37 h 763"/>
                <a:gd name="T36" fmla="*/ 696 w 793"/>
                <a:gd name="T37" fmla="*/ 51 h 763"/>
                <a:gd name="T38" fmla="*/ 732 w 793"/>
                <a:gd name="T39" fmla="*/ 82 h 763"/>
                <a:gd name="T40" fmla="*/ 746 w 793"/>
                <a:gd name="T41" fmla="*/ 128 h 763"/>
                <a:gd name="T42" fmla="*/ 747 w 793"/>
                <a:gd name="T43" fmla="*/ 174 h 763"/>
                <a:gd name="T44" fmla="*/ 746 w 793"/>
                <a:gd name="T45" fmla="*/ 201 h 763"/>
                <a:gd name="T46" fmla="*/ 742 w 793"/>
                <a:gd name="T47" fmla="*/ 233 h 763"/>
                <a:gd name="T48" fmla="*/ 744 w 793"/>
                <a:gd name="T49" fmla="*/ 248 h 763"/>
                <a:gd name="T50" fmla="*/ 767 w 793"/>
                <a:gd name="T51" fmla="*/ 247 h 763"/>
                <a:gd name="T52" fmla="*/ 793 w 793"/>
                <a:gd name="T53" fmla="*/ 31 h 763"/>
                <a:gd name="T54" fmla="*/ 790 w 793"/>
                <a:gd name="T55" fmla="*/ 4 h 763"/>
                <a:gd name="T56" fmla="*/ 763 w 793"/>
                <a:gd name="T57" fmla="*/ 0 h 763"/>
                <a:gd name="T58" fmla="*/ 201 w 793"/>
                <a:gd name="T59" fmla="*/ 0 h 763"/>
                <a:gd name="T60" fmla="*/ 184 w 793"/>
                <a:gd name="T61" fmla="*/ 10 h 763"/>
                <a:gd name="T62" fmla="*/ 190 w 793"/>
                <a:gd name="T63" fmla="*/ 34 h 763"/>
                <a:gd name="T64" fmla="*/ 242 w 793"/>
                <a:gd name="T65" fmla="*/ 35 h 763"/>
                <a:gd name="T66" fmla="*/ 281 w 793"/>
                <a:gd name="T67" fmla="*/ 43 h 763"/>
                <a:gd name="T68" fmla="*/ 285 w 793"/>
                <a:gd name="T69" fmla="*/ 63 h 763"/>
                <a:gd name="T70" fmla="*/ 133 w 793"/>
                <a:gd name="T71" fmla="*/ 675 h 763"/>
                <a:gd name="T72" fmla="*/ 125 w 793"/>
                <a:gd name="T73" fmla="*/ 702 h 763"/>
                <a:gd name="T74" fmla="*/ 111 w 793"/>
                <a:gd name="T75" fmla="*/ 718 h 763"/>
                <a:gd name="T76" fmla="*/ 83 w 793"/>
                <a:gd name="T77" fmla="*/ 726 h 763"/>
                <a:gd name="T78" fmla="*/ 31 w 793"/>
                <a:gd name="T79" fmla="*/ 729 h 763"/>
                <a:gd name="T80" fmla="*/ 9 w 793"/>
                <a:gd name="T81" fmla="*/ 731 h 763"/>
                <a:gd name="T82" fmla="*/ 0 w 793"/>
                <a:gd name="T83" fmla="*/ 750 h 763"/>
                <a:gd name="T84" fmla="*/ 17 w 793"/>
                <a:gd name="T85" fmla="*/ 763 h 763"/>
                <a:gd name="T86" fmla="*/ 90 w 793"/>
                <a:gd name="T87" fmla="*/ 761 h 763"/>
                <a:gd name="T88" fmla="*/ 164 w 793"/>
                <a:gd name="T89" fmla="*/ 760 h 763"/>
                <a:gd name="T90" fmla="*/ 247 w 793"/>
                <a:gd name="T91" fmla="*/ 761 h 763"/>
                <a:gd name="T92" fmla="*/ 331 w 793"/>
                <a:gd name="T93" fmla="*/ 763 h 763"/>
                <a:gd name="T94" fmla="*/ 346 w 793"/>
                <a:gd name="T95" fmla="*/ 760 h 763"/>
                <a:gd name="T96" fmla="*/ 354 w 793"/>
                <a:gd name="T97" fmla="*/ 742 h 763"/>
                <a:gd name="T98" fmla="*/ 347 w 793"/>
                <a:gd name="T99" fmla="*/ 729 h 763"/>
                <a:gd name="T100" fmla="*/ 316 w 793"/>
                <a:gd name="T101" fmla="*/ 729 h 763"/>
                <a:gd name="T102" fmla="*/ 258 w 793"/>
                <a:gd name="T103" fmla="*/ 726 h 763"/>
                <a:gd name="T104" fmla="*/ 228 w 793"/>
                <a:gd name="T105" fmla="*/ 719 h 763"/>
                <a:gd name="T106" fmla="*/ 222 w 793"/>
                <a:gd name="T107" fmla="*/ 703 h 763"/>
                <a:gd name="T108" fmla="*/ 227 w 793"/>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3" h="763">
                  <a:moveTo>
                    <a:pt x="296" y="399"/>
                  </a:moveTo>
                  <a:lnTo>
                    <a:pt x="404" y="399"/>
                  </a:lnTo>
                  <a:lnTo>
                    <a:pt x="454" y="402"/>
                  </a:lnTo>
                  <a:lnTo>
                    <a:pt x="482" y="411"/>
                  </a:lnTo>
                  <a:lnTo>
                    <a:pt x="494" y="428"/>
                  </a:lnTo>
                  <a:lnTo>
                    <a:pt x="497" y="449"/>
                  </a:lnTo>
                  <a:lnTo>
                    <a:pt x="496" y="467"/>
                  </a:lnTo>
                  <a:lnTo>
                    <a:pt x="489" y="504"/>
                  </a:lnTo>
                  <a:lnTo>
                    <a:pt x="486" y="516"/>
                  </a:lnTo>
                  <a:lnTo>
                    <a:pt x="490" y="526"/>
                  </a:lnTo>
                  <a:lnTo>
                    <a:pt x="499" y="530"/>
                  </a:lnTo>
                  <a:lnTo>
                    <a:pt x="510" y="525"/>
                  </a:lnTo>
                  <a:lnTo>
                    <a:pt x="516" y="506"/>
                  </a:lnTo>
                  <a:lnTo>
                    <a:pt x="578" y="263"/>
                  </a:lnTo>
                  <a:lnTo>
                    <a:pt x="580" y="251"/>
                  </a:lnTo>
                  <a:lnTo>
                    <a:pt x="581" y="245"/>
                  </a:lnTo>
                  <a:lnTo>
                    <a:pt x="578" y="238"/>
                  </a:lnTo>
                  <a:lnTo>
                    <a:pt x="567" y="233"/>
                  </a:lnTo>
                  <a:lnTo>
                    <a:pt x="556" y="238"/>
                  </a:lnTo>
                  <a:lnTo>
                    <a:pt x="550" y="256"/>
                  </a:lnTo>
                  <a:lnTo>
                    <a:pt x="541" y="286"/>
                  </a:lnTo>
                  <a:lnTo>
                    <a:pt x="532" y="310"/>
                  </a:lnTo>
                  <a:lnTo>
                    <a:pt x="520" y="328"/>
                  </a:lnTo>
                  <a:lnTo>
                    <a:pt x="505" y="343"/>
                  </a:lnTo>
                  <a:lnTo>
                    <a:pt x="488" y="352"/>
                  </a:lnTo>
                  <a:lnTo>
                    <a:pt x="466" y="359"/>
                  </a:lnTo>
                  <a:lnTo>
                    <a:pt x="439" y="363"/>
                  </a:lnTo>
                  <a:lnTo>
                    <a:pt x="407" y="364"/>
                  </a:lnTo>
                  <a:lnTo>
                    <a:pt x="305" y="364"/>
                  </a:lnTo>
                  <a:lnTo>
                    <a:pt x="376" y="79"/>
                  </a:lnTo>
                  <a:lnTo>
                    <a:pt x="383" y="55"/>
                  </a:lnTo>
                  <a:lnTo>
                    <a:pt x="392" y="42"/>
                  </a:lnTo>
                  <a:lnTo>
                    <a:pt x="408" y="36"/>
                  </a:lnTo>
                  <a:lnTo>
                    <a:pt x="437" y="35"/>
                  </a:lnTo>
                  <a:lnTo>
                    <a:pt x="584" y="35"/>
                  </a:lnTo>
                  <a:lnTo>
                    <a:pt x="630" y="37"/>
                  </a:lnTo>
                  <a:lnTo>
                    <a:pt x="667" y="42"/>
                  </a:lnTo>
                  <a:lnTo>
                    <a:pt x="696" y="51"/>
                  </a:lnTo>
                  <a:lnTo>
                    <a:pt x="717" y="64"/>
                  </a:lnTo>
                  <a:lnTo>
                    <a:pt x="732" y="82"/>
                  </a:lnTo>
                  <a:lnTo>
                    <a:pt x="741" y="103"/>
                  </a:lnTo>
                  <a:lnTo>
                    <a:pt x="746" y="128"/>
                  </a:lnTo>
                  <a:lnTo>
                    <a:pt x="747" y="158"/>
                  </a:lnTo>
                  <a:lnTo>
                    <a:pt x="747" y="174"/>
                  </a:lnTo>
                  <a:lnTo>
                    <a:pt x="747" y="187"/>
                  </a:lnTo>
                  <a:lnTo>
                    <a:pt x="746" y="201"/>
                  </a:lnTo>
                  <a:lnTo>
                    <a:pt x="744" y="219"/>
                  </a:lnTo>
                  <a:lnTo>
                    <a:pt x="742" y="233"/>
                  </a:lnTo>
                  <a:lnTo>
                    <a:pt x="742" y="239"/>
                  </a:lnTo>
                  <a:lnTo>
                    <a:pt x="744" y="248"/>
                  </a:lnTo>
                  <a:lnTo>
                    <a:pt x="755" y="253"/>
                  </a:lnTo>
                  <a:lnTo>
                    <a:pt x="767" y="247"/>
                  </a:lnTo>
                  <a:lnTo>
                    <a:pt x="770" y="225"/>
                  </a:lnTo>
                  <a:lnTo>
                    <a:pt x="793" y="31"/>
                  </a:lnTo>
                  <a:lnTo>
                    <a:pt x="793" y="13"/>
                  </a:lnTo>
                  <a:lnTo>
                    <a:pt x="790" y="4"/>
                  </a:lnTo>
                  <a:lnTo>
                    <a:pt x="779" y="1"/>
                  </a:lnTo>
                  <a:lnTo>
                    <a:pt x="763" y="0"/>
                  </a:lnTo>
                  <a:lnTo>
                    <a:pt x="215" y="0"/>
                  </a:lnTo>
                  <a:lnTo>
                    <a:pt x="201" y="0"/>
                  </a:lnTo>
                  <a:lnTo>
                    <a:pt x="190" y="3"/>
                  </a:lnTo>
                  <a:lnTo>
                    <a:pt x="184" y="10"/>
                  </a:lnTo>
                  <a:lnTo>
                    <a:pt x="182" y="23"/>
                  </a:lnTo>
                  <a:lnTo>
                    <a:pt x="190" y="34"/>
                  </a:lnTo>
                  <a:lnTo>
                    <a:pt x="213" y="35"/>
                  </a:lnTo>
                  <a:lnTo>
                    <a:pt x="242" y="35"/>
                  </a:lnTo>
                  <a:lnTo>
                    <a:pt x="265" y="38"/>
                  </a:lnTo>
                  <a:lnTo>
                    <a:pt x="281" y="43"/>
                  </a:lnTo>
                  <a:lnTo>
                    <a:pt x="286" y="55"/>
                  </a:lnTo>
                  <a:lnTo>
                    <a:pt x="285" y="63"/>
                  </a:lnTo>
                  <a:lnTo>
                    <a:pt x="280" y="82"/>
                  </a:lnTo>
                  <a:lnTo>
                    <a:pt x="133" y="675"/>
                  </a:lnTo>
                  <a:lnTo>
                    <a:pt x="129" y="691"/>
                  </a:lnTo>
                  <a:lnTo>
                    <a:pt x="125" y="702"/>
                  </a:lnTo>
                  <a:lnTo>
                    <a:pt x="119" y="711"/>
                  </a:lnTo>
                  <a:lnTo>
                    <a:pt x="111" y="718"/>
                  </a:lnTo>
                  <a:lnTo>
                    <a:pt x="99" y="723"/>
                  </a:lnTo>
                  <a:lnTo>
                    <a:pt x="83" y="726"/>
                  </a:lnTo>
                  <a:lnTo>
                    <a:pt x="60" y="728"/>
                  </a:lnTo>
                  <a:lnTo>
                    <a:pt x="31" y="729"/>
                  </a:lnTo>
                  <a:lnTo>
                    <a:pt x="18" y="729"/>
                  </a:lnTo>
                  <a:lnTo>
                    <a:pt x="9" y="731"/>
                  </a:lnTo>
                  <a:lnTo>
                    <a:pt x="2" y="737"/>
                  </a:lnTo>
                  <a:lnTo>
                    <a:pt x="0" y="750"/>
                  </a:lnTo>
                  <a:lnTo>
                    <a:pt x="7" y="761"/>
                  </a:lnTo>
                  <a:lnTo>
                    <a:pt x="17" y="763"/>
                  </a:lnTo>
                  <a:lnTo>
                    <a:pt x="49" y="762"/>
                  </a:lnTo>
                  <a:lnTo>
                    <a:pt x="90" y="761"/>
                  </a:lnTo>
                  <a:lnTo>
                    <a:pt x="132" y="760"/>
                  </a:lnTo>
                  <a:lnTo>
                    <a:pt x="164" y="760"/>
                  </a:lnTo>
                  <a:lnTo>
                    <a:pt x="200" y="760"/>
                  </a:lnTo>
                  <a:lnTo>
                    <a:pt x="247" y="761"/>
                  </a:lnTo>
                  <a:lnTo>
                    <a:pt x="294" y="762"/>
                  </a:lnTo>
                  <a:lnTo>
                    <a:pt x="331" y="763"/>
                  </a:lnTo>
                  <a:lnTo>
                    <a:pt x="338" y="763"/>
                  </a:lnTo>
                  <a:lnTo>
                    <a:pt x="346" y="760"/>
                  </a:lnTo>
                  <a:lnTo>
                    <a:pt x="352" y="754"/>
                  </a:lnTo>
                  <a:lnTo>
                    <a:pt x="354" y="742"/>
                  </a:lnTo>
                  <a:lnTo>
                    <a:pt x="351" y="732"/>
                  </a:lnTo>
                  <a:lnTo>
                    <a:pt x="347" y="729"/>
                  </a:lnTo>
                  <a:lnTo>
                    <a:pt x="340" y="729"/>
                  </a:lnTo>
                  <a:lnTo>
                    <a:pt x="316" y="729"/>
                  </a:lnTo>
                  <a:lnTo>
                    <a:pt x="288" y="728"/>
                  </a:lnTo>
                  <a:lnTo>
                    <a:pt x="258" y="726"/>
                  </a:lnTo>
                  <a:lnTo>
                    <a:pt x="239" y="723"/>
                  </a:lnTo>
                  <a:lnTo>
                    <a:pt x="228" y="719"/>
                  </a:lnTo>
                  <a:lnTo>
                    <a:pt x="223" y="713"/>
                  </a:lnTo>
                  <a:lnTo>
                    <a:pt x="222" y="703"/>
                  </a:lnTo>
                  <a:lnTo>
                    <a:pt x="223" y="696"/>
                  </a:lnTo>
                  <a:lnTo>
                    <a:pt x="227" y="678"/>
                  </a:lnTo>
                  <a:lnTo>
                    <a:pt x="296"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9" name="Freeform 147"/>
            <p:cNvSpPr>
              <a:spLocks noChangeAspect="1"/>
            </p:cNvSpPr>
            <p:nvPr/>
          </p:nvSpPr>
          <p:spPr bwMode="auto">
            <a:xfrm>
              <a:off x="1660" y="451"/>
              <a:ext cx="285" cy="521"/>
            </a:xfrm>
            <a:custGeom>
              <a:avLst/>
              <a:gdLst>
                <a:gd name="T0" fmla="*/ 176 w 285"/>
                <a:gd name="T1" fmla="*/ 22 h 521"/>
                <a:gd name="T2" fmla="*/ 176 w 285"/>
                <a:gd name="T3" fmla="*/ 9 h 521"/>
                <a:gd name="T4" fmla="*/ 173 w 285"/>
                <a:gd name="T5" fmla="*/ 3 h 521"/>
                <a:gd name="T6" fmla="*/ 166 w 285"/>
                <a:gd name="T7" fmla="*/ 0 h 521"/>
                <a:gd name="T8" fmla="*/ 153 w 285"/>
                <a:gd name="T9" fmla="*/ 0 h 521"/>
                <a:gd name="T10" fmla="*/ 113 w 285"/>
                <a:gd name="T11" fmla="*/ 28 h 521"/>
                <a:gd name="T12" fmla="*/ 70 w 285"/>
                <a:gd name="T13" fmla="*/ 43 h 521"/>
                <a:gd name="T14" fmla="*/ 30 w 285"/>
                <a:gd name="T15" fmla="*/ 49 h 521"/>
                <a:gd name="T16" fmla="*/ 0 w 285"/>
                <a:gd name="T17" fmla="*/ 50 h 521"/>
                <a:gd name="T18" fmla="*/ 0 w 285"/>
                <a:gd name="T19" fmla="*/ 79 h 521"/>
                <a:gd name="T20" fmla="*/ 19 w 285"/>
                <a:gd name="T21" fmla="*/ 78 h 521"/>
                <a:gd name="T22" fmla="*/ 47 w 285"/>
                <a:gd name="T23" fmla="*/ 75 h 521"/>
                <a:gd name="T24" fmla="*/ 80 w 285"/>
                <a:gd name="T25" fmla="*/ 69 h 521"/>
                <a:gd name="T26" fmla="*/ 113 w 285"/>
                <a:gd name="T27" fmla="*/ 56 h 521"/>
                <a:gd name="T28" fmla="*/ 113 w 285"/>
                <a:gd name="T29" fmla="*/ 457 h 521"/>
                <a:gd name="T30" fmla="*/ 112 w 285"/>
                <a:gd name="T31" fmla="*/ 473 h 521"/>
                <a:gd name="T32" fmla="*/ 103 w 285"/>
                <a:gd name="T33" fmla="*/ 485 h 521"/>
                <a:gd name="T34" fmla="*/ 80 w 285"/>
                <a:gd name="T35" fmla="*/ 491 h 521"/>
                <a:gd name="T36" fmla="*/ 35 w 285"/>
                <a:gd name="T37" fmla="*/ 493 h 521"/>
                <a:gd name="T38" fmla="*/ 5 w 285"/>
                <a:gd name="T39" fmla="*/ 493 h 521"/>
                <a:gd name="T40" fmla="*/ 5 w 285"/>
                <a:gd name="T41" fmla="*/ 521 h 521"/>
                <a:gd name="T42" fmla="*/ 29 w 285"/>
                <a:gd name="T43" fmla="*/ 521 h 521"/>
                <a:gd name="T44" fmla="*/ 69 w 285"/>
                <a:gd name="T45" fmla="*/ 520 h 521"/>
                <a:gd name="T46" fmla="*/ 113 w 285"/>
                <a:gd name="T47" fmla="*/ 519 h 521"/>
                <a:gd name="T48" fmla="*/ 144 w 285"/>
                <a:gd name="T49" fmla="*/ 518 h 521"/>
                <a:gd name="T50" fmla="*/ 174 w 285"/>
                <a:gd name="T51" fmla="*/ 519 h 521"/>
                <a:gd name="T52" fmla="*/ 217 w 285"/>
                <a:gd name="T53" fmla="*/ 520 h 521"/>
                <a:gd name="T54" fmla="*/ 258 w 285"/>
                <a:gd name="T55" fmla="*/ 521 h 521"/>
                <a:gd name="T56" fmla="*/ 285 w 285"/>
                <a:gd name="T57" fmla="*/ 521 h 521"/>
                <a:gd name="T58" fmla="*/ 285 w 285"/>
                <a:gd name="T59" fmla="*/ 493 h 521"/>
                <a:gd name="T60" fmla="*/ 255 w 285"/>
                <a:gd name="T61" fmla="*/ 493 h 521"/>
                <a:gd name="T62" fmla="*/ 209 w 285"/>
                <a:gd name="T63" fmla="*/ 491 h 521"/>
                <a:gd name="T64" fmla="*/ 186 w 285"/>
                <a:gd name="T65" fmla="*/ 485 h 521"/>
                <a:gd name="T66" fmla="*/ 178 w 285"/>
                <a:gd name="T67" fmla="*/ 473 h 521"/>
                <a:gd name="T68" fmla="*/ 176 w 285"/>
                <a:gd name="T69" fmla="*/ 457 h 521"/>
                <a:gd name="T70" fmla="*/ 176 w 285"/>
                <a:gd name="T71" fmla="*/ 22 h 5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21">
                  <a:moveTo>
                    <a:pt x="176" y="22"/>
                  </a:moveTo>
                  <a:lnTo>
                    <a:pt x="176" y="9"/>
                  </a:lnTo>
                  <a:lnTo>
                    <a:pt x="173" y="3"/>
                  </a:lnTo>
                  <a:lnTo>
                    <a:pt x="166" y="0"/>
                  </a:lnTo>
                  <a:lnTo>
                    <a:pt x="153" y="0"/>
                  </a:lnTo>
                  <a:lnTo>
                    <a:pt x="113" y="28"/>
                  </a:lnTo>
                  <a:lnTo>
                    <a:pt x="70" y="43"/>
                  </a:lnTo>
                  <a:lnTo>
                    <a:pt x="30" y="49"/>
                  </a:lnTo>
                  <a:lnTo>
                    <a:pt x="0" y="50"/>
                  </a:lnTo>
                  <a:lnTo>
                    <a:pt x="0" y="79"/>
                  </a:lnTo>
                  <a:lnTo>
                    <a:pt x="19" y="78"/>
                  </a:lnTo>
                  <a:lnTo>
                    <a:pt x="47" y="75"/>
                  </a:lnTo>
                  <a:lnTo>
                    <a:pt x="80" y="69"/>
                  </a:lnTo>
                  <a:lnTo>
                    <a:pt x="113" y="56"/>
                  </a:lnTo>
                  <a:lnTo>
                    <a:pt x="113" y="457"/>
                  </a:lnTo>
                  <a:lnTo>
                    <a:pt x="112" y="473"/>
                  </a:lnTo>
                  <a:lnTo>
                    <a:pt x="103" y="485"/>
                  </a:lnTo>
                  <a:lnTo>
                    <a:pt x="80" y="491"/>
                  </a:lnTo>
                  <a:lnTo>
                    <a:pt x="35" y="493"/>
                  </a:lnTo>
                  <a:lnTo>
                    <a:pt x="5" y="493"/>
                  </a:lnTo>
                  <a:lnTo>
                    <a:pt x="5" y="521"/>
                  </a:lnTo>
                  <a:lnTo>
                    <a:pt x="29" y="521"/>
                  </a:lnTo>
                  <a:lnTo>
                    <a:pt x="69" y="520"/>
                  </a:lnTo>
                  <a:lnTo>
                    <a:pt x="113" y="519"/>
                  </a:lnTo>
                  <a:lnTo>
                    <a:pt x="144" y="518"/>
                  </a:lnTo>
                  <a:lnTo>
                    <a:pt x="174" y="519"/>
                  </a:lnTo>
                  <a:lnTo>
                    <a:pt x="217" y="520"/>
                  </a:lnTo>
                  <a:lnTo>
                    <a:pt x="258" y="521"/>
                  </a:lnTo>
                  <a:lnTo>
                    <a:pt x="285" y="521"/>
                  </a:lnTo>
                  <a:lnTo>
                    <a:pt x="285" y="493"/>
                  </a:lnTo>
                  <a:lnTo>
                    <a:pt x="255" y="493"/>
                  </a:lnTo>
                  <a:lnTo>
                    <a:pt x="209" y="491"/>
                  </a:lnTo>
                  <a:lnTo>
                    <a:pt x="186" y="485"/>
                  </a:lnTo>
                  <a:lnTo>
                    <a:pt x="178" y="473"/>
                  </a:lnTo>
                  <a:lnTo>
                    <a:pt x="176" y="457"/>
                  </a:lnTo>
                  <a:lnTo>
                    <a:pt x="176" y="2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0" name="Freeform 148"/>
            <p:cNvSpPr>
              <a:spLocks noChangeAspect="1"/>
            </p:cNvSpPr>
            <p:nvPr/>
          </p:nvSpPr>
          <p:spPr bwMode="auto">
            <a:xfrm>
              <a:off x="2108" y="882"/>
              <a:ext cx="99" cy="242"/>
            </a:xfrm>
            <a:custGeom>
              <a:avLst/>
              <a:gdLst>
                <a:gd name="T0" fmla="*/ 77 w 99"/>
                <a:gd name="T1" fmla="*/ 78 h 242"/>
                <a:gd name="T2" fmla="*/ 75 w 99"/>
                <a:gd name="T3" fmla="*/ 111 h 242"/>
                <a:gd name="T4" fmla="*/ 66 w 99"/>
                <a:gd name="T5" fmla="*/ 147 h 242"/>
                <a:gd name="T6" fmla="*/ 48 w 99"/>
                <a:gd name="T7" fmla="*/ 184 h 242"/>
                <a:gd name="T8" fmla="*/ 16 w 99"/>
                <a:gd name="T9" fmla="*/ 222 h 242"/>
                <a:gd name="T10" fmla="*/ 10 w 99"/>
                <a:gd name="T11" fmla="*/ 231 h 242"/>
                <a:gd name="T12" fmla="*/ 14 w 99"/>
                <a:gd name="T13" fmla="*/ 238 h 242"/>
                <a:gd name="T14" fmla="*/ 21 w 99"/>
                <a:gd name="T15" fmla="*/ 242 h 242"/>
                <a:gd name="T16" fmla="*/ 28 w 99"/>
                <a:gd name="T17" fmla="*/ 239 h 242"/>
                <a:gd name="T18" fmla="*/ 38 w 99"/>
                <a:gd name="T19" fmla="*/ 231 h 242"/>
                <a:gd name="T20" fmla="*/ 51 w 99"/>
                <a:gd name="T21" fmla="*/ 217 h 242"/>
                <a:gd name="T22" fmla="*/ 64 w 99"/>
                <a:gd name="T23" fmla="*/ 199 h 242"/>
                <a:gd name="T24" fmla="*/ 77 w 99"/>
                <a:gd name="T25" fmla="*/ 176 h 242"/>
                <a:gd name="T26" fmla="*/ 88 w 99"/>
                <a:gd name="T27" fmla="*/ 149 h 242"/>
                <a:gd name="T28" fmla="*/ 96 w 99"/>
                <a:gd name="T29" fmla="*/ 119 h 242"/>
                <a:gd name="T30" fmla="*/ 99 w 99"/>
                <a:gd name="T31" fmla="*/ 85 h 242"/>
                <a:gd name="T32" fmla="*/ 95 w 99"/>
                <a:gd name="T33" fmla="*/ 52 h 242"/>
                <a:gd name="T34" fmla="*/ 85 w 99"/>
                <a:gd name="T35" fmla="*/ 24 h 242"/>
                <a:gd name="T36" fmla="*/ 68 w 99"/>
                <a:gd name="T37" fmla="*/ 7 h 242"/>
                <a:gd name="T38" fmla="*/ 44 w 99"/>
                <a:gd name="T39" fmla="*/ 0 h 242"/>
                <a:gd name="T40" fmla="*/ 26 w 99"/>
                <a:gd name="T41" fmla="*/ 3 h 242"/>
                <a:gd name="T42" fmla="*/ 12 w 99"/>
                <a:gd name="T43" fmla="*/ 13 h 242"/>
                <a:gd name="T44" fmla="*/ 3 w 99"/>
                <a:gd name="T45" fmla="*/ 27 h 242"/>
                <a:gd name="T46" fmla="*/ 0 w 99"/>
                <a:gd name="T47" fmla="*/ 45 h 242"/>
                <a:gd name="T48" fmla="*/ 3 w 99"/>
                <a:gd name="T49" fmla="*/ 62 h 242"/>
                <a:gd name="T50" fmla="*/ 12 w 99"/>
                <a:gd name="T51" fmla="*/ 77 h 242"/>
                <a:gd name="T52" fmla="*/ 26 w 99"/>
                <a:gd name="T53" fmla="*/ 86 h 242"/>
                <a:gd name="T54" fmla="*/ 45 w 99"/>
                <a:gd name="T55" fmla="*/ 90 h 242"/>
                <a:gd name="T56" fmla="*/ 68 w 99"/>
                <a:gd name="T57" fmla="*/ 84 h 242"/>
                <a:gd name="T58" fmla="*/ 77 w 99"/>
                <a:gd name="T59" fmla="*/ 78 h 2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242">
                  <a:moveTo>
                    <a:pt x="77" y="78"/>
                  </a:moveTo>
                  <a:lnTo>
                    <a:pt x="75" y="111"/>
                  </a:lnTo>
                  <a:lnTo>
                    <a:pt x="66" y="147"/>
                  </a:lnTo>
                  <a:lnTo>
                    <a:pt x="48" y="184"/>
                  </a:lnTo>
                  <a:lnTo>
                    <a:pt x="16" y="222"/>
                  </a:lnTo>
                  <a:lnTo>
                    <a:pt x="10" y="231"/>
                  </a:lnTo>
                  <a:lnTo>
                    <a:pt x="14" y="238"/>
                  </a:lnTo>
                  <a:lnTo>
                    <a:pt x="21" y="242"/>
                  </a:lnTo>
                  <a:lnTo>
                    <a:pt x="28" y="239"/>
                  </a:lnTo>
                  <a:lnTo>
                    <a:pt x="38" y="231"/>
                  </a:lnTo>
                  <a:lnTo>
                    <a:pt x="51" y="217"/>
                  </a:lnTo>
                  <a:lnTo>
                    <a:pt x="64" y="199"/>
                  </a:lnTo>
                  <a:lnTo>
                    <a:pt x="77" y="176"/>
                  </a:lnTo>
                  <a:lnTo>
                    <a:pt x="88" y="149"/>
                  </a:lnTo>
                  <a:lnTo>
                    <a:pt x="96" y="119"/>
                  </a:lnTo>
                  <a:lnTo>
                    <a:pt x="99" y="85"/>
                  </a:lnTo>
                  <a:lnTo>
                    <a:pt x="95" y="52"/>
                  </a:lnTo>
                  <a:lnTo>
                    <a:pt x="85" y="24"/>
                  </a:lnTo>
                  <a:lnTo>
                    <a:pt x="68" y="7"/>
                  </a:lnTo>
                  <a:lnTo>
                    <a:pt x="44" y="0"/>
                  </a:lnTo>
                  <a:lnTo>
                    <a:pt x="26" y="3"/>
                  </a:lnTo>
                  <a:lnTo>
                    <a:pt x="12" y="13"/>
                  </a:lnTo>
                  <a:lnTo>
                    <a:pt x="3" y="27"/>
                  </a:lnTo>
                  <a:lnTo>
                    <a:pt x="0" y="45"/>
                  </a:lnTo>
                  <a:lnTo>
                    <a:pt x="3" y="62"/>
                  </a:lnTo>
                  <a:lnTo>
                    <a:pt x="12" y="77"/>
                  </a:lnTo>
                  <a:lnTo>
                    <a:pt x="26" y="86"/>
                  </a:lnTo>
                  <a:lnTo>
                    <a:pt x="45" y="90"/>
                  </a:lnTo>
                  <a:lnTo>
                    <a:pt x="68" y="84"/>
                  </a:lnTo>
                  <a:lnTo>
                    <a:pt x="77" y="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1" name="Freeform 149"/>
            <p:cNvSpPr>
              <a:spLocks noChangeAspect="1"/>
            </p:cNvSpPr>
            <p:nvPr/>
          </p:nvSpPr>
          <p:spPr bwMode="auto">
            <a:xfrm>
              <a:off x="2322" y="626"/>
              <a:ext cx="478" cy="354"/>
            </a:xfrm>
            <a:custGeom>
              <a:avLst/>
              <a:gdLst>
                <a:gd name="T0" fmla="*/ 54 w 478"/>
                <a:gd name="T1" fmla="*/ 316 h 354"/>
                <a:gd name="T2" fmla="*/ 59 w 478"/>
                <a:gd name="T3" fmla="*/ 348 h 354"/>
                <a:gd name="T4" fmla="*/ 96 w 478"/>
                <a:gd name="T5" fmla="*/ 348 h 354"/>
                <a:gd name="T6" fmla="*/ 115 w 478"/>
                <a:gd name="T7" fmla="*/ 316 h 354"/>
                <a:gd name="T8" fmla="*/ 130 w 478"/>
                <a:gd name="T9" fmla="*/ 254 h 354"/>
                <a:gd name="T10" fmla="*/ 153 w 478"/>
                <a:gd name="T11" fmla="*/ 165 h 354"/>
                <a:gd name="T12" fmla="*/ 164 w 478"/>
                <a:gd name="T13" fmla="*/ 129 h 354"/>
                <a:gd name="T14" fmla="*/ 185 w 478"/>
                <a:gd name="T15" fmla="*/ 94 h 354"/>
                <a:gd name="T16" fmla="*/ 230 w 478"/>
                <a:gd name="T17" fmla="*/ 46 h 354"/>
                <a:gd name="T18" fmla="*/ 303 w 478"/>
                <a:gd name="T19" fmla="*/ 22 h 354"/>
                <a:gd name="T20" fmla="*/ 343 w 478"/>
                <a:gd name="T21" fmla="*/ 44 h 354"/>
                <a:gd name="T22" fmla="*/ 349 w 478"/>
                <a:gd name="T23" fmla="*/ 77 h 354"/>
                <a:gd name="T24" fmla="*/ 330 w 478"/>
                <a:gd name="T25" fmla="*/ 166 h 354"/>
                <a:gd name="T26" fmla="*/ 303 w 478"/>
                <a:gd name="T27" fmla="*/ 244 h 354"/>
                <a:gd name="T28" fmla="*/ 291 w 478"/>
                <a:gd name="T29" fmla="*/ 287 h 354"/>
                <a:gd name="T30" fmla="*/ 313 w 478"/>
                <a:gd name="T31" fmla="*/ 336 h 354"/>
                <a:gd name="T32" fmla="*/ 365 w 478"/>
                <a:gd name="T33" fmla="*/ 354 h 354"/>
                <a:gd name="T34" fmla="*/ 416 w 478"/>
                <a:gd name="T35" fmla="*/ 337 h 354"/>
                <a:gd name="T36" fmla="*/ 451 w 478"/>
                <a:gd name="T37" fmla="*/ 298 h 354"/>
                <a:gd name="T38" fmla="*/ 471 w 478"/>
                <a:gd name="T39" fmla="*/ 258 h 354"/>
                <a:gd name="T40" fmla="*/ 478 w 478"/>
                <a:gd name="T41" fmla="*/ 234 h 354"/>
                <a:gd name="T42" fmla="*/ 465 w 478"/>
                <a:gd name="T43" fmla="*/ 224 h 354"/>
                <a:gd name="T44" fmla="*/ 451 w 478"/>
                <a:gd name="T45" fmla="*/ 237 h 354"/>
                <a:gd name="T46" fmla="*/ 414 w 478"/>
                <a:gd name="T47" fmla="*/ 308 h 354"/>
                <a:gd name="T48" fmla="*/ 367 w 478"/>
                <a:gd name="T49" fmla="*/ 332 h 354"/>
                <a:gd name="T50" fmla="*/ 348 w 478"/>
                <a:gd name="T51" fmla="*/ 305 h 354"/>
                <a:gd name="T52" fmla="*/ 352 w 478"/>
                <a:gd name="T53" fmla="*/ 279 h 354"/>
                <a:gd name="T54" fmla="*/ 366 w 478"/>
                <a:gd name="T55" fmla="*/ 241 h 354"/>
                <a:gd name="T56" fmla="*/ 390 w 478"/>
                <a:gd name="T57" fmla="*/ 172 h 354"/>
                <a:gd name="T58" fmla="*/ 407 w 478"/>
                <a:gd name="T59" fmla="*/ 89 h 354"/>
                <a:gd name="T60" fmla="*/ 397 w 478"/>
                <a:gd name="T61" fmla="*/ 43 h 354"/>
                <a:gd name="T62" fmla="*/ 372 w 478"/>
                <a:gd name="T63" fmla="*/ 16 h 354"/>
                <a:gd name="T64" fmla="*/ 339 w 478"/>
                <a:gd name="T65" fmla="*/ 3 h 354"/>
                <a:gd name="T66" fmla="*/ 306 w 478"/>
                <a:gd name="T67" fmla="*/ 0 h 354"/>
                <a:gd name="T68" fmla="*/ 224 w 478"/>
                <a:gd name="T69" fmla="*/ 24 h 354"/>
                <a:gd name="T70" fmla="*/ 173 w 478"/>
                <a:gd name="T71" fmla="*/ 72 h 354"/>
                <a:gd name="T72" fmla="*/ 141 w 478"/>
                <a:gd name="T73" fmla="*/ 15 h 354"/>
                <a:gd name="T74" fmla="*/ 90 w 478"/>
                <a:gd name="T75" fmla="*/ 0 h 354"/>
                <a:gd name="T76" fmla="*/ 50 w 478"/>
                <a:gd name="T77" fmla="*/ 14 h 354"/>
                <a:gd name="T78" fmla="*/ 28 w 478"/>
                <a:gd name="T79" fmla="*/ 43 h 354"/>
                <a:gd name="T80" fmla="*/ 7 w 478"/>
                <a:gd name="T81" fmla="*/ 91 h 354"/>
                <a:gd name="T82" fmla="*/ 0 w 478"/>
                <a:gd name="T83" fmla="*/ 120 h 354"/>
                <a:gd name="T84" fmla="*/ 13 w 478"/>
                <a:gd name="T85" fmla="*/ 131 h 354"/>
                <a:gd name="T86" fmla="*/ 24 w 478"/>
                <a:gd name="T87" fmla="*/ 126 h 354"/>
                <a:gd name="T88" fmla="*/ 30 w 478"/>
                <a:gd name="T89" fmla="*/ 107 h 354"/>
                <a:gd name="T90" fmla="*/ 52 w 478"/>
                <a:gd name="T91" fmla="*/ 47 h 354"/>
                <a:gd name="T92" fmla="*/ 87 w 478"/>
                <a:gd name="T93" fmla="*/ 22 h 354"/>
                <a:gd name="T94" fmla="*/ 108 w 478"/>
                <a:gd name="T95" fmla="*/ 33 h 354"/>
                <a:gd name="T96" fmla="*/ 114 w 478"/>
                <a:gd name="T97" fmla="*/ 60 h 354"/>
                <a:gd name="T98" fmla="*/ 101 w 478"/>
                <a:gd name="T99" fmla="*/ 126 h 354"/>
                <a:gd name="T100" fmla="*/ 84 w 478"/>
                <a:gd name="T101" fmla="*/ 196 h 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4">
                  <a:moveTo>
                    <a:pt x="58" y="297"/>
                  </a:moveTo>
                  <a:lnTo>
                    <a:pt x="54" y="316"/>
                  </a:lnTo>
                  <a:lnTo>
                    <a:pt x="50" y="329"/>
                  </a:lnTo>
                  <a:lnTo>
                    <a:pt x="59" y="348"/>
                  </a:lnTo>
                  <a:lnTo>
                    <a:pt x="77" y="354"/>
                  </a:lnTo>
                  <a:lnTo>
                    <a:pt x="96" y="348"/>
                  </a:lnTo>
                  <a:lnTo>
                    <a:pt x="108" y="337"/>
                  </a:lnTo>
                  <a:lnTo>
                    <a:pt x="115" y="316"/>
                  </a:lnTo>
                  <a:lnTo>
                    <a:pt x="122" y="288"/>
                  </a:lnTo>
                  <a:lnTo>
                    <a:pt x="130" y="254"/>
                  </a:lnTo>
                  <a:lnTo>
                    <a:pt x="139" y="217"/>
                  </a:lnTo>
                  <a:lnTo>
                    <a:pt x="153" y="165"/>
                  </a:lnTo>
                  <a:lnTo>
                    <a:pt x="158" y="145"/>
                  </a:lnTo>
                  <a:lnTo>
                    <a:pt x="164" y="129"/>
                  </a:lnTo>
                  <a:lnTo>
                    <a:pt x="172" y="114"/>
                  </a:lnTo>
                  <a:lnTo>
                    <a:pt x="185" y="94"/>
                  </a:lnTo>
                  <a:lnTo>
                    <a:pt x="204" y="69"/>
                  </a:lnTo>
                  <a:lnTo>
                    <a:pt x="230" y="46"/>
                  </a:lnTo>
                  <a:lnTo>
                    <a:pt x="263" y="29"/>
                  </a:lnTo>
                  <a:lnTo>
                    <a:pt x="303" y="22"/>
                  </a:lnTo>
                  <a:lnTo>
                    <a:pt x="329" y="29"/>
                  </a:lnTo>
                  <a:lnTo>
                    <a:pt x="343" y="44"/>
                  </a:lnTo>
                  <a:lnTo>
                    <a:pt x="348" y="62"/>
                  </a:lnTo>
                  <a:lnTo>
                    <a:pt x="349" y="77"/>
                  </a:lnTo>
                  <a:lnTo>
                    <a:pt x="343" y="118"/>
                  </a:lnTo>
                  <a:lnTo>
                    <a:pt x="330" y="166"/>
                  </a:lnTo>
                  <a:lnTo>
                    <a:pt x="315" y="210"/>
                  </a:lnTo>
                  <a:lnTo>
                    <a:pt x="303" y="244"/>
                  </a:lnTo>
                  <a:lnTo>
                    <a:pt x="294" y="268"/>
                  </a:lnTo>
                  <a:lnTo>
                    <a:pt x="291" y="287"/>
                  </a:lnTo>
                  <a:lnTo>
                    <a:pt x="297" y="315"/>
                  </a:lnTo>
                  <a:lnTo>
                    <a:pt x="313" y="336"/>
                  </a:lnTo>
                  <a:lnTo>
                    <a:pt x="337" y="349"/>
                  </a:lnTo>
                  <a:lnTo>
                    <a:pt x="365" y="354"/>
                  </a:lnTo>
                  <a:lnTo>
                    <a:pt x="392" y="349"/>
                  </a:lnTo>
                  <a:lnTo>
                    <a:pt x="416" y="337"/>
                  </a:lnTo>
                  <a:lnTo>
                    <a:pt x="435" y="319"/>
                  </a:lnTo>
                  <a:lnTo>
                    <a:pt x="451" y="298"/>
                  </a:lnTo>
                  <a:lnTo>
                    <a:pt x="463" y="277"/>
                  </a:lnTo>
                  <a:lnTo>
                    <a:pt x="471" y="258"/>
                  </a:lnTo>
                  <a:lnTo>
                    <a:pt x="476" y="243"/>
                  </a:lnTo>
                  <a:lnTo>
                    <a:pt x="478" y="234"/>
                  </a:lnTo>
                  <a:lnTo>
                    <a:pt x="473" y="225"/>
                  </a:lnTo>
                  <a:lnTo>
                    <a:pt x="465" y="224"/>
                  </a:lnTo>
                  <a:lnTo>
                    <a:pt x="455" y="227"/>
                  </a:lnTo>
                  <a:lnTo>
                    <a:pt x="451" y="237"/>
                  </a:lnTo>
                  <a:lnTo>
                    <a:pt x="434" y="279"/>
                  </a:lnTo>
                  <a:lnTo>
                    <a:pt x="414" y="308"/>
                  </a:lnTo>
                  <a:lnTo>
                    <a:pt x="391" y="326"/>
                  </a:lnTo>
                  <a:lnTo>
                    <a:pt x="367" y="332"/>
                  </a:lnTo>
                  <a:lnTo>
                    <a:pt x="352" y="325"/>
                  </a:lnTo>
                  <a:lnTo>
                    <a:pt x="348" y="305"/>
                  </a:lnTo>
                  <a:lnTo>
                    <a:pt x="349" y="292"/>
                  </a:lnTo>
                  <a:lnTo>
                    <a:pt x="352" y="279"/>
                  </a:lnTo>
                  <a:lnTo>
                    <a:pt x="357" y="263"/>
                  </a:lnTo>
                  <a:lnTo>
                    <a:pt x="366" y="241"/>
                  </a:lnTo>
                  <a:lnTo>
                    <a:pt x="376" y="213"/>
                  </a:lnTo>
                  <a:lnTo>
                    <a:pt x="390" y="172"/>
                  </a:lnTo>
                  <a:lnTo>
                    <a:pt x="402" y="128"/>
                  </a:lnTo>
                  <a:lnTo>
                    <a:pt x="407" y="89"/>
                  </a:lnTo>
                  <a:lnTo>
                    <a:pt x="405" y="63"/>
                  </a:lnTo>
                  <a:lnTo>
                    <a:pt x="397" y="43"/>
                  </a:lnTo>
                  <a:lnTo>
                    <a:pt x="386" y="28"/>
                  </a:lnTo>
                  <a:lnTo>
                    <a:pt x="372" y="16"/>
                  </a:lnTo>
                  <a:lnTo>
                    <a:pt x="356" y="8"/>
                  </a:lnTo>
                  <a:lnTo>
                    <a:pt x="339" y="3"/>
                  </a:lnTo>
                  <a:lnTo>
                    <a:pt x="322" y="1"/>
                  </a:lnTo>
                  <a:lnTo>
                    <a:pt x="306" y="0"/>
                  </a:lnTo>
                  <a:lnTo>
                    <a:pt x="261" y="7"/>
                  </a:lnTo>
                  <a:lnTo>
                    <a:pt x="224" y="24"/>
                  </a:lnTo>
                  <a:lnTo>
                    <a:pt x="195" y="47"/>
                  </a:lnTo>
                  <a:lnTo>
                    <a:pt x="173" y="72"/>
                  </a:lnTo>
                  <a:lnTo>
                    <a:pt x="163" y="37"/>
                  </a:lnTo>
                  <a:lnTo>
                    <a:pt x="141" y="15"/>
                  </a:lnTo>
                  <a:lnTo>
                    <a:pt x="116" y="3"/>
                  </a:lnTo>
                  <a:lnTo>
                    <a:pt x="90" y="0"/>
                  </a:lnTo>
                  <a:lnTo>
                    <a:pt x="68" y="4"/>
                  </a:lnTo>
                  <a:lnTo>
                    <a:pt x="50" y="14"/>
                  </a:lnTo>
                  <a:lnTo>
                    <a:pt x="37" y="28"/>
                  </a:lnTo>
                  <a:lnTo>
                    <a:pt x="28" y="43"/>
                  </a:lnTo>
                  <a:lnTo>
                    <a:pt x="16" y="66"/>
                  </a:lnTo>
                  <a:lnTo>
                    <a:pt x="7" y="91"/>
                  </a:lnTo>
                  <a:lnTo>
                    <a:pt x="2" y="110"/>
                  </a:lnTo>
                  <a:lnTo>
                    <a:pt x="0" y="120"/>
                  </a:lnTo>
                  <a:lnTo>
                    <a:pt x="6" y="129"/>
                  </a:lnTo>
                  <a:lnTo>
                    <a:pt x="13" y="131"/>
                  </a:lnTo>
                  <a:lnTo>
                    <a:pt x="19" y="129"/>
                  </a:lnTo>
                  <a:lnTo>
                    <a:pt x="24" y="126"/>
                  </a:lnTo>
                  <a:lnTo>
                    <a:pt x="27" y="119"/>
                  </a:lnTo>
                  <a:lnTo>
                    <a:pt x="30" y="107"/>
                  </a:lnTo>
                  <a:lnTo>
                    <a:pt x="40" y="74"/>
                  </a:lnTo>
                  <a:lnTo>
                    <a:pt x="52" y="47"/>
                  </a:lnTo>
                  <a:lnTo>
                    <a:pt x="67" y="29"/>
                  </a:lnTo>
                  <a:lnTo>
                    <a:pt x="87" y="22"/>
                  </a:lnTo>
                  <a:lnTo>
                    <a:pt x="100" y="25"/>
                  </a:lnTo>
                  <a:lnTo>
                    <a:pt x="108" y="33"/>
                  </a:lnTo>
                  <a:lnTo>
                    <a:pt x="112" y="45"/>
                  </a:lnTo>
                  <a:lnTo>
                    <a:pt x="114" y="60"/>
                  </a:lnTo>
                  <a:lnTo>
                    <a:pt x="109" y="91"/>
                  </a:lnTo>
                  <a:lnTo>
                    <a:pt x="101" y="126"/>
                  </a:lnTo>
                  <a:lnTo>
                    <a:pt x="92" y="162"/>
                  </a:lnTo>
                  <a:lnTo>
                    <a:pt x="84" y="196"/>
                  </a:lnTo>
                  <a:lnTo>
                    <a:pt x="58"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2" name="Freeform 150"/>
            <p:cNvSpPr>
              <a:spLocks noChangeAspect="1"/>
            </p:cNvSpPr>
            <p:nvPr/>
          </p:nvSpPr>
          <p:spPr bwMode="auto">
            <a:xfrm>
              <a:off x="2898" y="383"/>
              <a:ext cx="336" cy="786"/>
            </a:xfrm>
            <a:custGeom>
              <a:avLst/>
              <a:gdLst>
                <a:gd name="T0" fmla="*/ 331 w 336"/>
                <a:gd name="T1" fmla="*/ 34 h 786"/>
                <a:gd name="T2" fmla="*/ 335 w 336"/>
                <a:gd name="T3" fmla="*/ 25 h 786"/>
                <a:gd name="T4" fmla="*/ 336 w 336"/>
                <a:gd name="T5" fmla="*/ 20 h 786"/>
                <a:gd name="T6" fmla="*/ 330 w 336"/>
                <a:gd name="T7" fmla="*/ 5 h 786"/>
                <a:gd name="T8" fmla="*/ 317 w 336"/>
                <a:gd name="T9" fmla="*/ 0 h 786"/>
                <a:gd name="T10" fmla="*/ 303 w 336"/>
                <a:gd name="T11" fmla="*/ 6 h 786"/>
                <a:gd name="T12" fmla="*/ 296 w 336"/>
                <a:gd name="T13" fmla="*/ 20 h 786"/>
                <a:gd name="T14" fmla="*/ 4 w 336"/>
                <a:gd name="T15" fmla="*/ 751 h 786"/>
                <a:gd name="T16" fmla="*/ 0 w 336"/>
                <a:gd name="T17" fmla="*/ 761 h 786"/>
                <a:gd name="T18" fmla="*/ 0 w 336"/>
                <a:gd name="T19" fmla="*/ 766 h 786"/>
                <a:gd name="T20" fmla="*/ 5 w 336"/>
                <a:gd name="T21" fmla="*/ 781 h 786"/>
                <a:gd name="T22" fmla="*/ 18 w 336"/>
                <a:gd name="T23" fmla="*/ 786 h 786"/>
                <a:gd name="T24" fmla="*/ 32 w 336"/>
                <a:gd name="T25" fmla="*/ 780 h 786"/>
                <a:gd name="T26" fmla="*/ 40 w 336"/>
                <a:gd name="T27" fmla="*/ 766 h 786"/>
                <a:gd name="T28" fmla="*/ 331 w 336"/>
                <a:gd name="T29" fmla="*/ 34 h 7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6" h="786">
                  <a:moveTo>
                    <a:pt x="331" y="34"/>
                  </a:moveTo>
                  <a:lnTo>
                    <a:pt x="335" y="25"/>
                  </a:lnTo>
                  <a:lnTo>
                    <a:pt x="336" y="20"/>
                  </a:lnTo>
                  <a:lnTo>
                    <a:pt x="330" y="5"/>
                  </a:lnTo>
                  <a:lnTo>
                    <a:pt x="317" y="0"/>
                  </a:lnTo>
                  <a:lnTo>
                    <a:pt x="303" y="6"/>
                  </a:lnTo>
                  <a:lnTo>
                    <a:pt x="296" y="20"/>
                  </a:lnTo>
                  <a:lnTo>
                    <a:pt x="4" y="751"/>
                  </a:lnTo>
                  <a:lnTo>
                    <a:pt x="0" y="761"/>
                  </a:lnTo>
                  <a:lnTo>
                    <a:pt x="0" y="766"/>
                  </a:lnTo>
                  <a:lnTo>
                    <a:pt x="5" y="781"/>
                  </a:lnTo>
                  <a:lnTo>
                    <a:pt x="18" y="786"/>
                  </a:lnTo>
                  <a:lnTo>
                    <a:pt x="32" y="780"/>
                  </a:lnTo>
                  <a:lnTo>
                    <a:pt x="40" y="766"/>
                  </a:lnTo>
                  <a:lnTo>
                    <a:pt x="331" y="34"/>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53" name="Freeform 151"/>
            <p:cNvSpPr>
              <a:spLocks noChangeAspect="1"/>
            </p:cNvSpPr>
            <p:nvPr/>
          </p:nvSpPr>
          <p:spPr bwMode="auto">
            <a:xfrm>
              <a:off x="3345" y="451"/>
              <a:ext cx="345" cy="521"/>
            </a:xfrm>
            <a:custGeom>
              <a:avLst/>
              <a:gdLst>
                <a:gd name="T0" fmla="*/ 345 w 345"/>
                <a:gd name="T1" fmla="*/ 379 h 521"/>
                <a:gd name="T2" fmla="*/ 319 w 345"/>
                <a:gd name="T3" fmla="*/ 379 h 521"/>
                <a:gd name="T4" fmla="*/ 316 w 345"/>
                <a:gd name="T5" fmla="*/ 396 h 521"/>
                <a:gd name="T6" fmla="*/ 312 w 345"/>
                <a:gd name="T7" fmla="*/ 418 h 521"/>
                <a:gd name="T8" fmla="*/ 306 w 345"/>
                <a:gd name="T9" fmla="*/ 438 h 521"/>
                <a:gd name="T10" fmla="*/ 298 w 345"/>
                <a:gd name="T11" fmla="*/ 450 h 521"/>
                <a:gd name="T12" fmla="*/ 286 w 345"/>
                <a:gd name="T13" fmla="*/ 453 h 521"/>
                <a:gd name="T14" fmla="*/ 261 w 345"/>
                <a:gd name="T15" fmla="*/ 454 h 521"/>
                <a:gd name="T16" fmla="*/ 237 w 345"/>
                <a:gd name="T17" fmla="*/ 455 h 521"/>
                <a:gd name="T18" fmla="*/ 221 w 345"/>
                <a:gd name="T19" fmla="*/ 455 h 521"/>
                <a:gd name="T20" fmla="*/ 77 w 345"/>
                <a:gd name="T21" fmla="*/ 455 h 521"/>
                <a:gd name="T22" fmla="*/ 130 w 345"/>
                <a:gd name="T23" fmla="*/ 409 h 521"/>
                <a:gd name="T24" fmla="*/ 169 w 345"/>
                <a:gd name="T25" fmla="*/ 375 h 521"/>
                <a:gd name="T26" fmla="*/ 201 w 345"/>
                <a:gd name="T27" fmla="*/ 348 h 521"/>
                <a:gd name="T28" fmla="*/ 234 w 345"/>
                <a:gd name="T29" fmla="*/ 323 h 521"/>
                <a:gd name="T30" fmla="*/ 275 w 345"/>
                <a:gd name="T31" fmla="*/ 287 h 521"/>
                <a:gd name="T32" fmla="*/ 311 w 345"/>
                <a:gd name="T33" fmla="*/ 248 h 521"/>
                <a:gd name="T34" fmla="*/ 336 w 345"/>
                <a:gd name="T35" fmla="*/ 204 h 521"/>
                <a:gd name="T36" fmla="*/ 345 w 345"/>
                <a:gd name="T37" fmla="*/ 153 h 521"/>
                <a:gd name="T38" fmla="*/ 331 w 345"/>
                <a:gd name="T39" fmla="*/ 89 h 521"/>
                <a:gd name="T40" fmla="*/ 291 w 345"/>
                <a:gd name="T41" fmla="*/ 40 h 521"/>
                <a:gd name="T42" fmla="*/ 233 w 345"/>
                <a:gd name="T43" fmla="*/ 10 h 521"/>
                <a:gd name="T44" fmla="*/ 163 w 345"/>
                <a:gd name="T45" fmla="*/ 0 h 521"/>
                <a:gd name="T46" fmla="*/ 127 w 345"/>
                <a:gd name="T47" fmla="*/ 3 h 521"/>
                <a:gd name="T48" fmla="*/ 96 w 345"/>
                <a:gd name="T49" fmla="*/ 11 h 521"/>
                <a:gd name="T50" fmla="*/ 68 w 345"/>
                <a:gd name="T51" fmla="*/ 25 h 521"/>
                <a:gd name="T52" fmla="*/ 45 w 345"/>
                <a:gd name="T53" fmla="*/ 43 h 521"/>
                <a:gd name="T54" fmla="*/ 26 w 345"/>
                <a:gd name="T55" fmla="*/ 64 h 521"/>
                <a:gd name="T56" fmla="*/ 11 w 345"/>
                <a:gd name="T57" fmla="*/ 88 h 521"/>
                <a:gd name="T58" fmla="*/ 3 w 345"/>
                <a:gd name="T59" fmla="*/ 113 h 521"/>
                <a:gd name="T60" fmla="*/ 0 w 345"/>
                <a:gd name="T61" fmla="*/ 140 h 521"/>
                <a:gd name="T62" fmla="*/ 5 w 345"/>
                <a:gd name="T63" fmla="*/ 164 h 521"/>
                <a:gd name="T64" fmla="*/ 17 w 345"/>
                <a:gd name="T65" fmla="*/ 177 h 521"/>
                <a:gd name="T66" fmla="*/ 31 w 345"/>
                <a:gd name="T67" fmla="*/ 183 h 521"/>
                <a:gd name="T68" fmla="*/ 41 w 345"/>
                <a:gd name="T69" fmla="*/ 184 h 521"/>
                <a:gd name="T70" fmla="*/ 56 w 345"/>
                <a:gd name="T71" fmla="*/ 182 h 521"/>
                <a:gd name="T72" fmla="*/ 69 w 345"/>
                <a:gd name="T73" fmla="*/ 174 h 521"/>
                <a:gd name="T74" fmla="*/ 79 w 345"/>
                <a:gd name="T75" fmla="*/ 161 h 521"/>
                <a:gd name="T76" fmla="*/ 83 w 345"/>
                <a:gd name="T77" fmla="*/ 143 h 521"/>
                <a:gd name="T78" fmla="*/ 81 w 345"/>
                <a:gd name="T79" fmla="*/ 130 h 521"/>
                <a:gd name="T80" fmla="*/ 75 w 345"/>
                <a:gd name="T81" fmla="*/ 117 h 521"/>
                <a:gd name="T82" fmla="*/ 61 w 345"/>
                <a:gd name="T83" fmla="*/ 105 h 521"/>
                <a:gd name="T84" fmla="*/ 37 w 345"/>
                <a:gd name="T85" fmla="*/ 101 h 521"/>
                <a:gd name="T86" fmla="*/ 60 w 345"/>
                <a:gd name="T87" fmla="*/ 66 h 521"/>
                <a:gd name="T88" fmla="*/ 89 w 345"/>
                <a:gd name="T89" fmla="*/ 44 h 521"/>
                <a:gd name="T90" fmla="*/ 120 w 345"/>
                <a:gd name="T91" fmla="*/ 31 h 521"/>
                <a:gd name="T92" fmla="*/ 151 w 345"/>
                <a:gd name="T93" fmla="*/ 28 h 521"/>
                <a:gd name="T94" fmla="*/ 202 w 345"/>
                <a:gd name="T95" fmla="*/ 38 h 521"/>
                <a:gd name="T96" fmla="*/ 240 w 345"/>
                <a:gd name="T97" fmla="*/ 67 h 521"/>
                <a:gd name="T98" fmla="*/ 262 w 345"/>
                <a:gd name="T99" fmla="*/ 106 h 521"/>
                <a:gd name="T100" fmla="*/ 270 w 345"/>
                <a:gd name="T101" fmla="*/ 153 h 521"/>
                <a:gd name="T102" fmla="*/ 261 w 345"/>
                <a:gd name="T103" fmla="*/ 201 h 521"/>
                <a:gd name="T104" fmla="*/ 242 w 345"/>
                <a:gd name="T105" fmla="*/ 243 h 521"/>
                <a:gd name="T106" fmla="*/ 218 w 345"/>
                <a:gd name="T107" fmla="*/ 278 h 521"/>
                <a:gd name="T108" fmla="*/ 196 w 345"/>
                <a:gd name="T109" fmla="*/ 304 h 521"/>
                <a:gd name="T110" fmla="*/ 8 w 345"/>
                <a:gd name="T111" fmla="*/ 491 h 521"/>
                <a:gd name="T112" fmla="*/ 1 w 345"/>
                <a:gd name="T113" fmla="*/ 500 h 521"/>
                <a:gd name="T114" fmla="*/ 0 w 345"/>
                <a:gd name="T115" fmla="*/ 521 h 521"/>
                <a:gd name="T116" fmla="*/ 322 w 345"/>
                <a:gd name="T117" fmla="*/ 521 h 521"/>
                <a:gd name="T118" fmla="*/ 345 w 345"/>
                <a:gd name="T119" fmla="*/ 379 h 5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521">
                  <a:moveTo>
                    <a:pt x="345" y="379"/>
                  </a:moveTo>
                  <a:lnTo>
                    <a:pt x="319" y="379"/>
                  </a:lnTo>
                  <a:lnTo>
                    <a:pt x="316" y="396"/>
                  </a:lnTo>
                  <a:lnTo>
                    <a:pt x="312" y="418"/>
                  </a:lnTo>
                  <a:lnTo>
                    <a:pt x="306" y="438"/>
                  </a:lnTo>
                  <a:lnTo>
                    <a:pt x="298" y="450"/>
                  </a:lnTo>
                  <a:lnTo>
                    <a:pt x="286" y="453"/>
                  </a:lnTo>
                  <a:lnTo>
                    <a:pt x="261" y="454"/>
                  </a:lnTo>
                  <a:lnTo>
                    <a:pt x="237" y="455"/>
                  </a:lnTo>
                  <a:lnTo>
                    <a:pt x="221" y="455"/>
                  </a:lnTo>
                  <a:lnTo>
                    <a:pt x="77" y="455"/>
                  </a:lnTo>
                  <a:lnTo>
                    <a:pt x="130" y="409"/>
                  </a:lnTo>
                  <a:lnTo>
                    <a:pt x="169" y="375"/>
                  </a:lnTo>
                  <a:lnTo>
                    <a:pt x="201" y="348"/>
                  </a:lnTo>
                  <a:lnTo>
                    <a:pt x="234" y="323"/>
                  </a:lnTo>
                  <a:lnTo>
                    <a:pt x="275" y="287"/>
                  </a:lnTo>
                  <a:lnTo>
                    <a:pt x="311" y="248"/>
                  </a:lnTo>
                  <a:lnTo>
                    <a:pt x="336" y="204"/>
                  </a:lnTo>
                  <a:lnTo>
                    <a:pt x="345" y="153"/>
                  </a:lnTo>
                  <a:lnTo>
                    <a:pt x="331" y="89"/>
                  </a:lnTo>
                  <a:lnTo>
                    <a:pt x="291" y="40"/>
                  </a:lnTo>
                  <a:lnTo>
                    <a:pt x="233" y="10"/>
                  </a:lnTo>
                  <a:lnTo>
                    <a:pt x="163" y="0"/>
                  </a:lnTo>
                  <a:lnTo>
                    <a:pt x="127" y="3"/>
                  </a:lnTo>
                  <a:lnTo>
                    <a:pt x="96" y="11"/>
                  </a:lnTo>
                  <a:lnTo>
                    <a:pt x="68" y="25"/>
                  </a:lnTo>
                  <a:lnTo>
                    <a:pt x="45" y="43"/>
                  </a:lnTo>
                  <a:lnTo>
                    <a:pt x="26" y="64"/>
                  </a:lnTo>
                  <a:lnTo>
                    <a:pt x="11" y="88"/>
                  </a:lnTo>
                  <a:lnTo>
                    <a:pt x="3" y="113"/>
                  </a:lnTo>
                  <a:lnTo>
                    <a:pt x="0" y="140"/>
                  </a:lnTo>
                  <a:lnTo>
                    <a:pt x="5" y="164"/>
                  </a:lnTo>
                  <a:lnTo>
                    <a:pt x="17" y="177"/>
                  </a:lnTo>
                  <a:lnTo>
                    <a:pt x="31" y="183"/>
                  </a:lnTo>
                  <a:lnTo>
                    <a:pt x="41" y="184"/>
                  </a:lnTo>
                  <a:lnTo>
                    <a:pt x="56" y="182"/>
                  </a:lnTo>
                  <a:lnTo>
                    <a:pt x="69" y="174"/>
                  </a:lnTo>
                  <a:lnTo>
                    <a:pt x="79" y="161"/>
                  </a:lnTo>
                  <a:lnTo>
                    <a:pt x="83" y="143"/>
                  </a:lnTo>
                  <a:lnTo>
                    <a:pt x="81" y="130"/>
                  </a:lnTo>
                  <a:lnTo>
                    <a:pt x="75" y="117"/>
                  </a:lnTo>
                  <a:lnTo>
                    <a:pt x="61" y="105"/>
                  </a:lnTo>
                  <a:lnTo>
                    <a:pt x="37" y="101"/>
                  </a:lnTo>
                  <a:lnTo>
                    <a:pt x="60" y="66"/>
                  </a:lnTo>
                  <a:lnTo>
                    <a:pt x="89" y="44"/>
                  </a:lnTo>
                  <a:lnTo>
                    <a:pt x="120" y="31"/>
                  </a:lnTo>
                  <a:lnTo>
                    <a:pt x="151" y="28"/>
                  </a:lnTo>
                  <a:lnTo>
                    <a:pt x="202" y="38"/>
                  </a:lnTo>
                  <a:lnTo>
                    <a:pt x="240" y="67"/>
                  </a:lnTo>
                  <a:lnTo>
                    <a:pt x="262" y="106"/>
                  </a:lnTo>
                  <a:lnTo>
                    <a:pt x="270" y="153"/>
                  </a:lnTo>
                  <a:lnTo>
                    <a:pt x="261" y="201"/>
                  </a:lnTo>
                  <a:lnTo>
                    <a:pt x="242" y="243"/>
                  </a:lnTo>
                  <a:lnTo>
                    <a:pt x="218" y="278"/>
                  </a:lnTo>
                  <a:lnTo>
                    <a:pt x="196" y="304"/>
                  </a:lnTo>
                  <a:lnTo>
                    <a:pt x="8" y="491"/>
                  </a:lnTo>
                  <a:lnTo>
                    <a:pt x="1" y="500"/>
                  </a:lnTo>
                  <a:lnTo>
                    <a:pt x="0" y="521"/>
                  </a:lnTo>
                  <a:lnTo>
                    <a:pt x="322" y="521"/>
                  </a:lnTo>
                  <a:lnTo>
                    <a:pt x="345" y="37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181" name="Group 154"/>
          <p:cNvGrpSpPr>
            <a:grpSpLocks noChangeAspect="1"/>
          </p:cNvGrpSpPr>
          <p:nvPr>
            <p:custDataLst>
              <p:tags r:id="rId14"/>
            </p:custDataLst>
          </p:nvPr>
        </p:nvGrpSpPr>
        <p:grpSpPr bwMode="auto">
          <a:xfrm>
            <a:off x="3588845" y="3366369"/>
            <a:ext cx="593591" cy="134866"/>
            <a:chOff x="-2" y="4"/>
            <a:chExt cx="4941" cy="1165"/>
          </a:xfrm>
        </p:grpSpPr>
        <p:sp>
          <p:nvSpPr>
            <p:cNvPr id="20538" name="Freeform 155"/>
            <p:cNvSpPr>
              <a:spLocks noChangeAspect="1" noEditPoints="1"/>
            </p:cNvSpPr>
            <p:nvPr/>
          </p:nvSpPr>
          <p:spPr bwMode="auto">
            <a:xfrm>
              <a:off x="-2" y="4"/>
              <a:ext cx="798" cy="766"/>
            </a:xfrm>
            <a:custGeom>
              <a:avLst/>
              <a:gdLst>
                <a:gd name="T0" fmla="*/ 129 w 798"/>
                <a:gd name="T1" fmla="*/ 694 h 766"/>
                <a:gd name="T2" fmla="*/ 118 w 798"/>
                <a:gd name="T3" fmla="*/ 714 h 766"/>
                <a:gd name="T4" fmla="*/ 99 w 798"/>
                <a:gd name="T5" fmla="*/ 726 h 766"/>
                <a:gd name="T6" fmla="*/ 60 w 798"/>
                <a:gd name="T7" fmla="*/ 731 h 766"/>
                <a:gd name="T8" fmla="*/ 18 w 798"/>
                <a:gd name="T9" fmla="*/ 732 h 766"/>
                <a:gd name="T10" fmla="*/ 3 w 798"/>
                <a:gd name="T11" fmla="*/ 741 h 766"/>
                <a:gd name="T12" fmla="*/ 8 w 798"/>
                <a:gd name="T13" fmla="*/ 764 h 766"/>
                <a:gd name="T14" fmla="*/ 429 w 798"/>
                <a:gd name="T15" fmla="*/ 766 h 766"/>
                <a:gd name="T16" fmla="*/ 552 w 798"/>
                <a:gd name="T17" fmla="*/ 743 h 766"/>
                <a:gd name="T18" fmla="*/ 649 w 798"/>
                <a:gd name="T19" fmla="*/ 686 h 766"/>
                <a:gd name="T20" fmla="*/ 714 w 798"/>
                <a:gd name="T21" fmla="*/ 608 h 766"/>
                <a:gd name="T22" fmla="*/ 737 w 798"/>
                <a:gd name="T23" fmla="*/ 524 h 766"/>
                <a:gd name="T24" fmla="*/ 691 w 798"/>
                <a:gd name="T25" fmla="*/ 419 h 766"/>
                <a:gd name="T26" fmla="*/ 564 w 798"/>
                <a:gd name="T27" fmla="*/ 366 h 766"/>
                <a:gd name="T28" fmla="*/ 725 w 798"/>
                <a:gd name="T29" fmla="*/ 292 h 766"/>
                <a:gd name="T30" fmla="*/ 798 w 798"/>
                <a:gd name="T31" fmla="*/ 155 h 766"/>
                <a:gd name="T32" fmla="*/ 744 w 798"/>
                <a:gd name="T33" fmla="*/ 46 h 766"/>
                <a:gd name="T34" fmla="*/ 590 w 798"/>
                <a:gd name="T35" fmla="*/ 0 h 766"/>
                <a:gd name="T36" fmla="*/ 201 w 798"/>
                <a:gd name="T37" fmla="*/ 0 h 766"/>
                <a:gd name="T38" fmla="*/ 185 w 798"/>
                <a:gd name="T39" fmla="*/ 9 h 766"/>
                <a:gd name="T40" fmla="*/ 190 w 798"/>
                <a:gd name="T41" fmla="*/ 33 h 766"/>
                <a:gd name="T42" fmla="*/ 229 w 798"/>
                <a:gd name="T43" fmla="*/ 35 h 766"/>
                <a:gd name="T44" fmla="*/ 279 w 798"/>
                <a:gd name="T45" fmla="*/ 41 h 766"/>
                <a:gd name="T46" fmla="*/ 286 w 798"/>
                <a:gd name="T47" fmla="*/ 62 h 766"/>
                <a:gd name="T48" fmla="*/ 132 w 798"/>
                <a:gd name="T49" fmla="*/ 678 h 766"/>
                <a:gd name="T50" fmla="*/ 370 w 798"/>
                <a:gd name="T51" fmla="*/ 78 h 766"/>
                <a:gd name="T52" fmla="*/ 386 w 798"/>
                <a:gd name="T53" fmla="*/ 41 h 766"/>
                <a:gd name="T54" fmla="*/ 430 w 798"/>
                <a:gd name="T55" fmla="*/ 35 h 766"/>
                <a:gd name="T56" fmla="*/ 608 w 798"/>
                <a:gd name="T57" fmla="*/ 38 h 766"/>
                <a:gd name="T58" fmla="*/ 656 w 798"/>
                <a:gd name="T59" fmla="*/ 58 h 766"/>
                <a:gd name="T60" fmla="*/ 683 w 798"/>
                <a:gd name="T61" fmla="*/ 92 h 766"/>
                <a:gd name="T62" fmla="*/ 695 w 798"/>
                <a:gd name="T63" fmla="*/ 131 h 766"/>
                <a:gd name="T64" fmla="*/ 679 w 798"/>
                <a:gd name="T65" fmla="*/ 224 h 766"/>
                <a:gd name="T66" fmla="*/ 557 w 798"/>
                <a:gd name="T67" fmla="*/ 337 h 766"/>
                <a:gd name="T68" fmla="*/ 301 w 798"/>
                <a:gd name="T69" fmla="*/ 355 h 766"/>
                <a:gd name="T70" fmla="*/ 235 w 798"/>
                <a:gd name="T71" fmla="*/ 731 h 766"/>
                <a:gd name="T72" fmla="*/ 215 w 798"/>
                <a:gd name="T73" fmla="*/ 727 h 766"/>
                <a:gd name="T74" fmla="*/ 212 w 798"/>
                <a:gd name="T75" fmla="*/ 712 h 766"/>
                <a:gd name="T76" fmla="*/ 294 w 798"/>
                <a:gd name="T77" fmla="*/ 380 h 766"/>
                <a:gd name="T78" fmla="*/ 541 w 798"/>
                <a:gd name="T79" fmla="*/ 384 h 766"/>
                <a:gd name="T80" fmla="*/ 593 w 798"/>
                <a:gd name="T81" fmla="*/ 409 h 766"/>
                <a:gd name="T82" fmla="*/ 621 w 798"/>
                <a:gd name="T83" fmla="*/ 449 h 766"/>
                <a:gd name="T84" fmla="*/ 633 w 798"/>
                <a:gd name="T85" fmla="*/ 492 h 766"/>
                <a:gd name="T86" fmla="*/ 616 w 798"/>
                <a:gd name="T87" fmla="*/ 593 h 766"/>
                <a:gd name="T88" fmla="*/ 494 w 798"/>
                <a:gd name="T89" fmla="*/ 713 h 766"/>
                <a:gd name="T90" fmla="*/ 251 w 798"/>
                <a:gd name="T91" fmla="*/ 732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 h="766">
                  <a:moveTo>
                    <a:pt x="132" y="678"/>
                  </a:moveTo>
                  <a:lnTo>
                    <a:pt x="129" y="694"/>
                  </a:lnTo>
                  <a:lnTo>
                    <a:pt x="124" y="705"/>
                  </a:lnTo>
                  <a:lnTo>
                    <a:pt x="118" y="714"/>
                  </a:lnTo>
                  <a:lnTo>
                    <a:pt x="110" y="721"/>
                  </a:lnTo>
                  <a:lnTo>
                    <a:pt x="99" y="726"/>
                  </a:lnTo>
                  <a:lnTo>
                    <a:pt x="82" y="729"/>
                  </a:lnTo>
                  <a:lnTo>
                    <a:pt x="60" y="731"/>
                  </a:lnTo>
                  <a:lnTo>
                    <a:pt x="31" y="732"/>
                  </a:lnTo>
                  <a:lnTo>
                    <a:pt x="18" y="732"/>
                  </a:lnTo>
                  <a:lnTo>
                    <a:pt x="8" y="734"/>
                  </a:lnTo>
                  <a:lnTo>
                    <a:pt x="3" y="741"/>
                  </a:lnTo>
                  <a:lnTo>
                    <a:pt x="0" y="754"/>
                  </a:lnTo>
                  <a:lnTo>
                    <a:pt x="8" y="764"/>
                  </a:lnTo>
                  <a:lnTo>
                    <a:pt x="31" y="766"/>
                  </a:lnTo>
                  <a:lnTo>
                    <a:pt x="429" y="766"/>
                  </a:lnTo>
                  <a:lnTo>
                    <a:pt x="493" y="760"/>
                  </a:lnTo>
                  <a:lnTo>
                    <a:pt x="552" y="743"/>
                  </a:lnTo>
                  <a:lnTo>
                    <a:pt x="604" y="718"/>
                  </a:lnTo>
                  <a:lnTo>
                    <a:pt x="649" y="686"/>
                  </a:lnTo>
                  <a:lnTo>
                    <a:pt x="687" y="649"/>
                  </a:lnTo>
                  <a:lnTo>
                    <a:pt x="714" y="608"/>
                  </a:lnTo>
                  <a:lnTo>
                    <a:pt x="731" y="566"/>
                  </a:lnTo>
                  <a:lnTo>
                    <a:pt x="737" y="524"/>
                  </a:lnTo>
                  <a:lnTo>
                    <a:pt x="726" y="467"/>
                  </a:lnTo>
                  <a:lnTo>
                    <a:pt x="691" y="419"/>
                  </a:lnTo>
                  <a:lnTo>
                    <a:pt x="637" y="384"/>
                  </a:lnTo>
                  <a:lnTo>
                    <a:pt x="564" y="366"/>
                  </a:lnTo>
                  <a:lnTo>
                    <a:pt x="650" y="339"/>
                  </a:lnTo>
                  <a:lnTo>
                    <a:pt x="725" y="292"/>
                  </a:lnTo>
                  <a:lnTo>
                    <a:pt x="777" y="229"/>
                  </a:lnTo>
                  <a:lnTo>
                    <a:pt x="798" y="155"/>
                  </a:lnTo>
                  <a:lnTo>
                    <a:pt x="784" y="96"/>
                  </a:lnTo>
                  <a:lnTo>
                    <a:pt x="744" y="46"/>
                  </a:lnTo>
                  <a:lnTo>
                    <a:pt x="679" y="13"/>
                  </a:lnTo>
                  <a:lnTo>
                    <a:pt x="590" y="0"/>
                  </a:lnTo>
                  <a:lnTo>
                    <a:pt x="215" y="0"/>
                  </a:lnTo>
                  <a:lnTo>
                    <a:pt x="201" y="0"/>
                  </a:lnTo>
                  <a:lnTo>
                    <a:pt x="191" y="3"/>
                  </a:lnTo>
                  <a:lnTo>
                    <a:pt x="185" y="9"/>
                  </a:lnTo>
                  <a:lnTo>
                    <a:pt x="183" y="22"/>
                  </a:lnTo>
                  <a:lnTo>
                    <a:pt x="190" y="33"/>
                  </a:lnTo>
                  <a:lnTo>
                    <a:pt x="214" y="35"/>
                  </a:lnTo>
                  <a:lnTo>
                    <a:pt x="229" y="35"/>
                  </a:lnTo>
                  <a:lnTo>
                    <a:pt x="256" y="37"/>
                  </a:lnTo>
                  <a:lnTo>
                    <a:pt x="279" y="41"/>
                  </a:lnTo>
                  <a:lnTo>
                    <a:pt x="287" y="55"/>
                  </a:lnTo>
                  <a:lnTo>
                    <a:pt x="286" y="62"/>
                  </a:lnTo>
                  <a:lnTo>
                    <a:pt x="282" y="76"/>
                  </a:lnTo>
                  <a:lnTo>
                    <a:pt x="132" y="678"/>
                  </a:lnTo>
                  <a:close/>
                  <a:moveTo>
                    <a:pt x="301" y="355"/>
                  </a:moveTo>
                  <a:lnTo>
                    <a:pt x="370" y="78"/>
                  </a:lnTo>
                  <a:lnTo>
                    <a:pt x="377" y="54"/>
                  </a:lnTo>
                  <a:lnTo>
                    <a:pt x="386" y="41"/>
                  </a:lnTo>
                  <a:lnTo>
                    <a:pt x="402" y="36"/>
                  </a:lnTo>
                  <a:lnTo>
                    <a:pt x="430" y="35"/>
                  </a:lnTo>
                  <a:lnTo>
                    <a:pt x="574" y="35"/>
                  </a:lnTo>
                  <a:lnTo>
                    <a:pt x="608" y="38"/>
                  </a:lnTo>
                  <a:lnTo>
                    <a:pt x="635" y="46"/>
                  </a:lnTo>
                  <a:lnTo>
                    <a:pt x="656" y="58"/>
                  </a:lnTo>
                  <a:lnTo>
                    <a:pt x="672" y="74"/>
                  </a:lnTo>
                  <a:lnTo>
                    <a:pt x="683" y="92"/>
                  </a:lnTo>
                  <a:lnTo>
                    <a:pt x="691" y="111"/>
                  </a:lnTo>
                  <a:lnTo>
                    <a:pt x="695" y="131"/>
                  </a:lnTo>
                  <a:lnTo>
                    <a:pt x="696" y="150"/>
                  </a:lnTo>
                  <a:lnTo>
                    <a:pt x="679" y="224"/>
                  </a:lnTo>
                  <a:lnTo>
                    <a:pt x="631" y="290"/>
                  </a:lnTo>
                  <a:lnTo>
                    <a:pt x="557" y="337"/>
                  </a:lnTo>
                  <a:lnTo>
                    <a:pt x="464" y="355"/>
                  </a:lnTo>
                  <a:lnTo>
                    <a:pt x="301" y="355"/>
                  </a:lnTo>
                  <a:close/>
                  <a:moveTo>
                    <a:pt x="251" y="732"/>
                  </a:moveTo>
                  <a:lnTo>
                    <a:pt x="235" y="731"/>
                  </a:lnTo>
                  <a:lnTo>
                    <a:pt x="226" y="730"/>
                  </a:lnTo>
                  <a:lnTo>
                    <a:pt x="215" y="727"/>
                  </a:lnTo>
                  <a:lnTo>
                    <a:pt x="211" y="719"/>
                  </a:lnTo>
                  <a:lnTo>
                    <a:pt x="212" y="712"/>
                  </a:lnTo>
                  <a:lnTo>
                    <a:pt x="217" y="693"/>
                  </a:lnTo>
                  <a:lnTo>
                    <a:pt x="294" y="380"/>
                  </a:lnTo>
                  <a:lnTo>
                    <a:pt x="505" y="380"/>
                  </a:lnTo>
                  <a:lnTo>
                    <a:pt x="541" y="384"/>
                  </a:lnTo>
                  <a:lnTo>
                    <a:pt x="571" y="394"/>
                  </a:lnTo>
                  <a:lnTo>
                    <a:pt x="593" y="409"/>
                  </a:lnTo>
                  <a:lnTo>
                    <a:pt x="610" y="428"/>
                  </a:lnTo>
                  <a:lnTo>
                    <a:pt x="621" y="449"/>
                  </a:lnTo>
                  <a:lnTo>
                    <a:pt x="628" y="471"/>
                  </a:lnTo>
                  <a:lnTo>
                    <a:pt x="633" y="492"/>
                  </a:lnTo>
                  <a:lnTo>
                    <a:pt x="634" y="512"/>
                  </a:lnTo>
                  <a:lnTo>
                    <a:pt x="616" y="593"/>
                  </a:lnTo>
                  <a:lnTo>
                    <a:pt x="568" y="663"/>
                  </a:lnTo>
                  <a:lnTo>
                    <a:pt x="494" y="713"/>
                  </a:lnTo>
                  <a:lnTo>
                    <a:pt x="403" y="732"/>
                  </a:lnTo>
                  <a:lnTo>
                    <a:pt x="251" y="73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39" name="Freeform 156"/>
            <p:cNvSpPr>
              <a:spLocks noChangeAspect="1"/>
            </p:cNvSpPr>
            <p:nvPr/>
          </p:nvSpPr>
          <p:spPr bwMode="auto">
            <a:xfrm>
              <a:off x="898" y="7"/>
              <a:ext cx="793" cy="763"/>
            </a:xfrm>
            <a:custGeom>
              <a:avLst/>
              <a:gdLst>
                <a:gd name="T0" fmla="*/ 404 w 793"/>
                <a:gd name="T1" fmla="*/ 399 h 763"/>
                <a:gd name="T2" fmla="*/ 481 w 793"/>
                <a:gd name="T3" fmla="*/ 411 h 763"/>
                <a:gd name="T4" fmla="*/ 496 w 793"/>
                <a:gd name="T5" fmla="*/ 449 h 763"/>
                <a:gd name="T6" fmla="*/ 488 w 793"/>
                <a:gd name="T7" fmla="*/ 504 h 763"/>
                <a:gd name="T8" fmla="*/ 489 w 793"/>
                <a:gd name="T9" fmla="*/ 526 h 763"/>
                <a:gd name="T10" fmla="*/ 509 w 793"/>
                <a:gd name="T11" fmla="*/ 525 h 763"/>
                <a:gd name="T12" fmla="*/ 577 w 793"/>
                <a:gd name="T13" fmla="*/ 263 h 763"/>
                <a:gd name="T14" fmla="*/ 580 w 793"/>
                <a:gd name="T15" fmla="*/ 245 h 763"/>
                <a:gd name="T16" fmla="*/ 567 w 793"/>
                <a:gd name="T17" fmla="*/ 233 h 763"/>
                <a:gd name="T18" fmla="*/ 550 w 793"/>
                <a:gd name="T19" fmla="*/ 256 h 763"/>
                <a:gd name="T20" fmla="*/ 531 w 793"/>
                <a:gd name="T21" fmla="*/ 310 h 763"/>
                <a:gd name="T22" fmla="*/ 505 w 793"/>
                <a:gd name="T23" fmla="*/ 343 h 763"/>
                <a:gd name="T24" fmla="*/ 465 w 793"/>
                <a:gd name="T25" fmla="*/ 359 h 763"/>
                <a:gd name="T26" fmla="*/ 406 w 793"/>
                <a:gd name="T27" fmla="*/ 364 h 763"/>
                <a:gd name="T28" fmla="*/ 376 w 793"/>
                <a:gd name="T29" fmla="*/ 79 h 763"/>
                <a:gd name="T30" fmla="*/ 391 w 793"/>
                <a:gd name="T31" fmla="*/ 42 h 763"/>
                <a:gd name="T32" fmla="*/ 436 w 793"/>
                <a:gd name="T33" fmla="*/ 35 h 763"/>
                <a:gd name="T34" fmla="*/ 630 w 793"/>
                <a:gd name="T35" fmla="*/ 37 h 763"/>
                <a:gd name="T36" fmla="*/ 695 w 793"/>
                <a:gd name="T37" fmla="*/ 51 h 763"/>
                <a:gd name="T38" fmla="*/ 731 w 793"/>
                <a:gd name="T39" fmla="*/ 82 h 763"/>
                <a:gd name="T40" fmla="*/ 745 w 793"/>
                <a:gd name="T41" fmla="*/ 128 h 763"/>
                <a:gd name="T42" fmla="*/ 746 w 793"/>
                <a:gd name="T43" fmla="*/ 174 h 763"/>
                <a:gd name="T44" fmla="*/ 745 w 793"/>
                <a:gd name="T45" fmla="*/ 201 h 763"/>
                <a:gd name="T46" fmla="*/ 741 w 793"/>
                <a:gd name="T47" fmla="*/ 233 h 763"/>
                <a:gd name="T48" fmla="*/ 743 w 793"/>
                <a:gd name="T49" fmla="*/ 248 h 763"/>
                <a:gd name="T50" fmla="*/ 766 w 793"/>
                <a:gd name="T51" fmla="*/ 247 h 763"/>
                <a:gd name="T52" fmla="*/ 792 w 793"/>
                <a:gd name="T53" fmla="*/ 31 h 763"/>
                <a:gd name="T54" fmla="*/ 789 w 793"/>
                <a:gd name="T55" fmla="*/ 4 h 763"/>
                <a:gd name="T56" fmla="*/ 762 w 793"/>
                <a:gd name="T57" fmla="*/ 0 h 763"/>
                <a:gd name="T58" fmla="*/ 200 w 793"/>
                <a:gd name="T59" fmla="*/ 0 h 763"/>
                <a:gd name="T60" fmla="*/ 183 w 793"/>
                <a:gd name="T61" fmla="*/ 10 h 763"/>
                <a:gd name="T62" fmla="*/ 189 w 793"/>
                <a:gd name="T63" fmla="*/ 34 h 763"/>
                <a:gd name="T64" fmla="*/ 242 w 793"/>
                <a:gd name="T65" fmla="*/ 35 h 763"/>
                <a:gd name="T66" fmla="*/ 280 w 793"/>
                <a:gd name="T67" fmla="*/ 43 h 763"/>
                <a:gd name="T68" fmla="*/ 285 w 793"/>
                <a:gd name="T69" fmla="*/ 63 h 763"/>
                <a:gd name="T70" fmla="*/ 132 w 793"/>
                <a:gd name="T71" fmla="*/ 675 h 763"/>
                <a:gd name="T72" fmla="*/ 124 w 793"/>
                <a:gd name="T73" fmla="*/ 702 h 763"/>
                <a:gd name="T74" fmla="*/ 110 w 793"/>
                <a:gd name="T75" fmla="*/ 718 h 763"/>
                <a:gd name="T76" fmla="*/ 82 w 793"/>
                <a:gd name="T77" fmla="*/ 726 h 763"/>
                <a:gd name="T78" fmla="*/ 31 w 793"/>
                <a:gd name="T79" fmla="*/ 729 h 763"/>
                <a:gd name="T80" fmla="*/ 8 w 793"/>
                <a:gd name="T81" fmla="*/ 731 h 763"/>
                <a:gd name="T82" fmla="*/ 0 w 793"/>
                <a:gd name="T83" fmla="*/ 750 h 763"/>
                <a:gd name="T84" fmla="*/ 16 w 793"/>
                <a:gd name="T85" fmla="*/ 763 h 763"/>
                <a:gd name="T86" fmla="*/ 90 w 793"/>
                <a:gd name="T87" fmla="*/ 761 h 763"/>
                <a:gd name="T88" fmla="*/ 164 w 793"/>
                <a:gd name="T89" fmla="*/ 760 h 763"/>
                <a:gd name="T90" fmla="*/ 247 w 793"/>
                <a:gd name="T91" fmla="*/ 761 h 763"/>
                <a:gd name="T92" fmla="*/ 330 w 793"/>
                <a:gd name="T93" fmla="*/ 763 h 763"/>
                <a:gd name="T94" fmla="*/ 346 w 793"/>
                <a:gd name="T95" fmla="*/ 760 h 763"/>
                <a:gd name="T96" fmla="*/ 353 w 793"/>
                <a:gd name="T97" fmla="*/ 742 h 763"/>
                <a:gd name="T98" fmla="*/ 347 w 793"/>
                <a:gd name="T99" fmla="*/ 729 h 763"/>
                <a:gd name="T100" fmla="*/ 315 w 793"/>
                <a:gd name="T101" fmla="*/ 729 h 763"/>
                <a:gd name="T102" fmla="*/ 258 w 793"/>
                <a:gd name="T103" fmla="*/ 726 h 763"/>
                <a:gd name="T104" fmla="*/ 228 w 793"/>
                <a:gd name="T105" fmla="*/ 719 h 763"/>
                <a:gd name="T106" fmla="*/ 222 w 793"/>
                <a:gd name="T107" fmla="*/ 703 h 763"/>
                <a:gd name="T108" fmla="*/ 226 w 793"/>
                <a:gd name="T109" fmla="*/ 678 h 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3" h="763">
                  <a:moveTo>
                    <a:pt x="295" y="399"/>
                  </a:moveTo>
                  <a:lnTo>
                    <a:pt x="404" y="399"/>
                  </a:lnTo>
                  <a:lnTo>
                    <a:pt x="454" y="402"/>
                  </a:lnTo>
                  <a:lnTo>
                    <a:pt x="481" y="411"/>
                  </a:lnTo>
                  <a:lnTo>
                    <a:pt x="494" y="428"/>
                  </a:lnTo>
                  <a:lnTo>
                    <a:pt x="496" y="449"/>
                  </a:lnTo>
                  <a:lnTo>
                    <a:pt x="495" y="467"/>
                  </a:lnTo>
                  <a:lnTo>
                    <a:pt x="488" y="504"/>
                  </a:lnTo>
                  <a:lnTo>
                    <a:pt x="485" y="516"/>
                  </a:lnTo>
                  <a:lnTo>
                    <a:pt x="489" y="526"/>
                  </a:lnTo>
                  <a:lnTo>
                    <a:pt x="498" y="530"/>
                  </a:lnTo>
                  <a:lnTo>
                    <a:pt x="509" y="525"/>
                  </a:lnTo>
                  <a:lnTo>
                    <a:pt x="515" y="506"/>
                  </a:lnTo>
                  <a:lnTo>
                    <a:pt x="577" y="263"/>
                  </a:lnTo>
                  <a:lnTo>
                    <a:pt x="580" y="251"/>
                  </a:lnTo>
                  <a:lnTo>
                    <a:pt x="580" y="245"/>
                  </a:lnTo>
                  <a:lnTo>
                    <a:pt x="577" y="238"/>
                  </a:lnTo>
                  <a:lnTo>
                    <a:pt x="567" y="233"/>
                  </a:lnTo>
                  <a:lnTo>
                    <a:pt x="556" y="238"/>
                  </a:lnTo>
                  <a:lnTo>
                    <a:pt x="550" y="256"/>
                  </a:lnTo>
                  <a:lnTo>
                    <a:pt x="541" y="286"/>
                  </a:lnTo>
                  <a:lnTo>
                    <a:pt x="531" y="310"/>
                  </a:lnTo>
                  <a:lnTo>
                    <a:pt x="519" y="328"/>
                  </a:lnTo>
                  <a:lnTo>
                    <a:pt x="505" y="343"/>
                  </a:lnTo>
                  <a:lnTo>
                    <a:pt x="487" y="352"/>
                  </a:lnTo>
                  <a:lnTo>
                    <a:pt x="465" y="359"/>
                  </a:lnTo>
                  <a:lnTo>
                    <a:pt x="438" y="363"/>
                  </a:lnTo>
                  <a:lnTo>
                    <a:pt x="406" y="364"/>
                  </a:lnTo>
                  <a:lnTo>
                    <a:pt x="305" y="364"/>
                  </a:lnTo>
                  <a:lnTo>
                    <a:pt x="376" y="79"/>
                  </a:lnTo>
                  <a:lnTo>
                    <a:pt x="383" y="55"/>
                  </a:lnTo>
                  <a:lnTo>
                    <a:pt x="391" y="42"/>
                  </a:lnTo>
                  <a:lnTo>
                    <a:pt x="407" y="36"/>
                  </a:lnTo>
                  <a:lnTo>
                    <a:pt x="436" y="35"/>
                  </a:lnTo>
                  <a:lnTo>
                    <a:pt x="583" y="35"/>
                  </a:lnTo>
                  <a:lnTo>
                    <a:pt x="630" y="37"/>
                  </a:lnTo>
                  <a:lnTo>
                    <a:pt x="667" y="42"/>
                  </a:lnTo>
                  <a:lnTo>
                    <a:pt x="695" y="51"/>
                  </a:lnTo>
                  <a:lnTo>
                    <a:pt x="716" y="64"/>
                  </a:lnTo>
                  <a:lnTo>
                    <a:pt x="731" y="82"/>
                  </a:lnTo>
                  <a:lnTo>
                    <a:pt x="740" y="103"/>
                  </a:lnTo>
                  <a:lnTo>
                    <a:pt x="745" y="128"/>
                  </a:lnTo>
                  <a:lnTo>
                    <a:pt x="746" y="158"/>
                  </a:lnTo>
                  <a:lnTo>
                    <a:pt x="746" y="174"/>
                  </a:lnTo>
                  <a:lnTo>
                    <a:pt x="746" y="187"/>
                  </a:lnTo>
                  <a:lnTo>
                    <a:pt x="745" y="201"/>
                  </a:lnTo>
                  <a:lnTo>
                    <a:pt x="743" y="219"/>
                  </a:lnTo>
                  <a:lnTo>
                    <a:pt x="741" y="233"/>
                  </a:lnTo>
                  <a:lnTo>
                    <a:pt x="741" y="239"/>
                  </a:lnTo>
                  <a:lnTo>
                    <a:pt x="743" y="248"/>
                  </a:lnTo>
                  <a:lnTo>
                    <a:pt x="754" y="253"/>
                  </a:lnTo>
                  <a:lnTo>
                    <a:pt x="766" y="247"/>
                  </a:lnTo>
                  <a:lnTo>
                    <a:pt x="770" y="225"/>
                  </a:lnTo>
                  <a:lnTo>
                    <a:pt x="792" y="31"/>
                  </a:lnTo>
                  <a:lnTo>
                    <a:pt x="793" y="13"/>
                  </a:lnTo>
                  <a:lnTo>
                    <a:pt x="789" y="4"/>
                  </a:lnTo>
                  <a:lnTo>
                    <a:pt x="779" y="1"/>
                  </a:lnTo>
                  <a:lnTo>
                    <a:pt x="762" y="0"/>
                  </a:lnTo>
                  <a:lnTo>
                    <a:pt x="215" y="0"/>
                  </a:lnTo>
                  <a:lnTo>
                    <a:pt x="200" y="0"/>
                  </a:lnTo>
                  <a:lnTo>
                    <a:pt x="190" y="3"/>
                  </a:lnTo>
                  <a:lnTo>
                    <a:pt x="183" y="10"/>
                  </a:lnTo>
                  <a:lnTo>
                    <a:pt x="182" y="23"/>
                  </a:lnTo>
                  <a:lnTo>
                    <a:pt x="189" y="34"/>
                  </a:lnTo>
                  <a:lnTo>
                    <a:pt x="213" y="35"/>
                  </a:lnTo>
                  <a:lnTo>
                    <a:pt x="242" y="35"/>
                  </a:lnTo>
                  <a:lnTo>
                    <a:pt x="265" y="38"/>
                  </a:lnTo>
                  <a:lnTo>
                    <a:pt x="280" y="43"/>
                  </a:lnTo>
                  <a:lnTo>
                    <a:pt x="285" y="55"/>
                  </a:lnTo>
                  <a:lnTo>
                    <a:pt x="285" y="63"/>
                  </a:lnTo>
                  <a:lnTo>
                    <a:pt x="279" y="82"/>
                  </a:lnTo>
                  <a:lnTo>
                    <a:pt x="132" y="675"/>
                  </a:lnTo>
                  <a:lnTo>
                    <a:pt x="128" y="691"/>
                  </a:lnTo>
                  <a:lnTo>
                    <a:pt x="124" y="702"/>
                  </a:lnTo>
                  <a:lnTo>
                    <a:pt x="118" y="711"/>
                  </a:lnTo>
                  <a:lnTo>
                    <a:pt x="110" y="718"/>
                  </a:lnTo>
                  <a:lnTo>
                    <a:pt x="98" y="723"/>
                  </a:lnTo>
                  <a:lnTo>
                    <a:pt x="82" y="726"/>
                  </a:lnTo>
                  <a:lnTo>
                    <a:pt x="60" y="728"/>
                  </a:lnTo>
                  <a:lnTo>
                    <a:pt x="31" y="729"/>
                  </a:lnTo>
                  <a:lnTo>
                    <a:pt x="18" y="729"/>
                  </a:lnTo>
                  <a:lnTo>
                    <a:pt x="8" y="731"/>
                  </a:lnTo>
                  <a:lnTo>
                    <a:pt x="2" y="737"/>
                  </a:lnTo>
                  <a:lnTo>
                    <a:pt x="0" y="750"/>
                  </a:lnTo>
                  <a:lnTo>
                    <a:pt x="7" y="761"/>
                  </a:lnTo>
                  <a:lnTo>
                    <a:pt x="16" y="763"/>
                  </a:lnTo>
                  <a:lnTo>
                    <a:pt x="48" y="762"/>
                  </a:lnTo>
                  <a:lnTo>
                    <a:pt x="90" y="761"/>
                  </a:lnTo>
                  <a:lnTo>
                    <a:pt x="132" y="760"/>
                  </a:lnTo>
                  <a:lnTo>
                    <a:pt x="164" y="760"/>
                  </a:lnTo>
                  <a:lnTo>
                    <a:pt x="200" y="760"/>
                  </a:lnTo>
                  <a:lnTo>
                    <a:pt x="247" y="761"/>
                  </a:lnTo>
                  <a:lnTo>
                    <a:pt x="293" y="762"/>
                  </a:lnTo>
                  <a:lnTo>
                    <a:pt x="330" y="763"/>
                  </a:lnTo>
                  <a:lnTo>
                    <a:pt x="338" y="763"/>
                  </a:lnTo>
                  <a:lnTo>
                    <a:pt x="346" y="760"/>
                  </a:lnTo>
                  <a:lnTo>
                    <a:pt x="351" y="754"/>
                  </a:lnTo>
                  <a:lnTo>
                    <a:pt x="353" y="742"/>
                  </a:lnTo>
                  <a:lnTo>
                    <a:pt x="350" y="732"/>
                  </a:lnTo>
                  <a:lnTo>
                    <a:pt x="347" y="729"/>
                  </a:lnTo>
                  <a:lnTo>
                    <a:pt x="339" y="729"/>
                  </a:lnTo>
                  <a:lnTo>
                    <a:pt x="315" y="729"/>
                  </a:lnTo>
                  <a:lnTo>
                    <a:pt x="287" y="728"/>
                  </a:lnTo>
                  <a:lnTo>
                    <a:pt x="258" y="726"/>
                  </a:lnTo>
                  <a:lnTo>
                    <a:pt x="238" y="723"/>
                  </a:lnTo>
                  <a:lnTo>
                    <a:pt x="228" y="719"/>
                  </a:lnTo>
                  <a:lnTo>
                    <a:pt x="223" y="713"/>
                  </a:lnTo>
                  <a:lnTo>
                    <a:pt x="222" y="703"/>
                  </a:lnTo>
                  <a:lnTo>
                    <a:pt x="222" y="696"/>
                  </a:lnTo>
                  <a:lnTo>
                    <a:pt x="226" y="678"/>
                  </a:lnTo>
                  <a:lnTo>
                    <a:pt x="295" y="39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0" name="Freeform 157"/>
            <p:cNvSpPr>
              <a:spLocks noChangeAspect="1"/>
            </p:cNvSpPr>
            <p:nvPr/>
          </p:nvSpPr>
          <p:spPr bwMode="auto">
            <a:xfrm>
              <a:off x="1611" y="626"/>
              <a:ext cx="477" cy="354"/>
            </a:xfrm>
            <a:custGeom>
              <a:avLst/>
              <a:gdLst>
                <a:gd name="T0" fmla="*/ 53 w 477"/>
                <a:gd name="T1" fmla="*/ 316 h 354"/>
                <a:gd name="T2" fmla="*/ 59 w 477"/>
                <a:gd name="T3" fmla="*/ 348 h 354"/>
                <a:gd name="T4" fmla="*/ 96 w 477"/>
                <a:gd name="T5" fmla="*/ 348 h 354"/>
                <a:gd name="T6" fmla="*/ 114 w 477"/>
                <a:gd name="T7" fmla="*/ 316 h 354"/>
                <a:gd name="T8" fmla="*/ 130 w 477"/>
                <a:gd name="T9" fmla="*/ 254 h 354"/>
                <a:gd name="T10" fmla="*/ 152 w 477"/>
                <a:gd name="T11" fmla="*/ 165 h 354"/>
                <a:gd name="T12" fmla="*/ 163 w 477"/>
                <a:gd name="T13" fmla="*/ 129 h 354"/>
                <a:gd name="T14" fmla="*/ 185 w 477"/>
                <a:gd name="T15" fmla="*/ 94 h 354"/>
                <a:gd name="T16" fmla="*/ 230 w 477"/>
                <a:gd name="T17" fmla="*/ 46 h 354"/>
                <a:gd name="T18" fmla="*/ 302 w 477"/>
                <a:gd name="T19" fmla="*/ 22 h 354"/>
                <a:gd name="T20" fmla="*/ 342 w 477"/>
                <a:gd name="T21" fmla="*/ 44 h 354"/>
                <a:gd name="T22" fmla="*/ 348 w 477"/>
                <a:gd name="T23" fmla="*/ 77 h 354"/>
                <a:gd name="T24" fmla="*/ 330 w 477"/>
                <a:gd name="T25" fmla="*/ 166 h 354"/>
                <a:gd name="T26" fmla="*/ 302 w 477"/>
                <a:gd name="T27" fmla="*/ 244 h 354"/>
                <a:gd name="T28" fmla="*/ 291 w 477"/>
                <a:gd name="T29" fmla="*/ 287 h 354"/>
                <a:gd name="T30" fmla="*/ 312 w 477"/>
                <a:gd name="T31" fmla="*/ 336 h 354"/>
                <a:gd name="T32" fmla="*/ 365 w 477"/>
                <a:gd name="T33" fmla="*/ 354 h 354"/>
                <a:gd name="T34" fmla="*/ 415 w 477"/>
                <a:gd name="T35" fmla="*/ 337 h 354"/>
                <a:gd name="T36" fmla="*/ 450 w 477"/>
                <a:gd name="T37" fmla="*/ 298 h 354"/>
                <a:gd name="T38" fmla="*/ 470 w 477"/>
                <a:gd name="T39" fmla="*/ 258 h 354"/>
                <a:gd name="T40" fmla="*/ 477 w 477"/>
                <a:gd name="T41" fmla="*/ 234 h 354"/>
                <a:gd name="T42" fmla="*/ 465 w 477"/>
                <a:gd name="T43" fmla="*/ 224 h 354"/>
                <a:gd name="T44" fmla="*/ 450 w 477"/>
                <a:gd name="T45" fmla="*/ 237 h 354"/>
                <a:gd name="T46" fmla="*/ 413 w 477"/>
                <a:gd name="T47" fmla="*/ 308 h 354"/>
                <a:gd name="T48" fmla="*/ 367 w 477"/>
                <a:gd name="T49" fmla="*/ 332 h 354"/>
                <a:gd name="T50" fmla="*/ 347 w 477"/>
                <a:gd name="T51" fmla="*/ 305 h 354"/>
                <a:gd name="T52" fmla="*/ 351 w 477"/>
                <a:gd name="T53" fmla="*/ 279 h 354"/>
                <a:gd name="T54" fmla="*/ 365 w 477"/>
                <a:gd name="T55" fmla="*/ 241 h 354"/>
                <a:gd name="T56" fmla="*/ 389 w 477"/>
                <a:gd name="T57" fmla="*/ 172 h 354"/>
                <a:gd name="T58" fmla="*/ 407 w 477"/>
                <a:gd name="T59" fmla="*/ 89 h 354"/>
                <a:gd name="T60" fmla="*/ 397 w 477"/>
                <a:gd name="T61" fmla="*/ 43 h 354"/>
                <a:gd name="T62" fmla="*/ 372 w 477"/>
                <a:gd name="T63" fmla="*/ 16 h 354"/>
                <a:gd name="T64" fmla="*/ 339 w 477"/>
                <a:gd name="T65" fmla="*/ 3 h 354"/>
                <a:gd name="T66" fmla="*/ 305 w 477"/>
                <a:gd name="T67" fmla="*/ 0 h 354"/>
                <a:gd name="T68" fmla="*/ 224 w 477"/>
                <a:gd name="T69" fmla="*/ 24 h 354"/>
                <a:gd name="T70" fmla="*/ 173 w 477"/>
                <a:gd name="T71" fmla="*/ 72 h 354"/>
                <a:gd name="T72" fmla="*/ 141 w 477"/>
                <a:gd name="T73" fmla="*/ 15 h 354"/>
                <a:gd name="T74" fmla="*/ 89 w 477"/>
                <a:gd name="T75" fmla="*/ 0 h 354"/>
                <a:gd name="T76" fmla="*/ 50 w 477"/>
                <a:gd name="T77" fmla="*/ 14 h 354"/>
                <a:gd name="T78" fmla="*/ 28 w 477"/>
                <a:gd name="T79" fmla="*/ 43 h 354"/>
                <a:gd name="T80" fmla="*/ 7 w 477"/>
                <a:gd name="T81" fmla="*/ 91 h 354"/>
                <a:gd name="T82" fmla="*/ 0 w 477"/>
                <a:gd name="T83" fmla="*/ 120 h 354"/>
                <a:gd name="T84" fmla="*/ 13 w 477"/>
                <a:gd name="T85" fmla="*/ 131 h 354"/>
                <a:gd name="T86" fmla="*/ 24 w 477"/>
                <a:gd name="T87" fmla="*/ 126 h 354"/>
                <a:gd name="T88" fmla="*/ 30 w 477"/>
                <a:gd name="T89" fmla="*/ 107 h 354"/>
                <a:gd name="T90" fmla="*/ 51 w 477"/>
                <a:gd name="T91" fmla="*/ 47 h 354"/>
                <a:gd name="T92" fmla="*/ 87 w 477"/>
                <a:gd name="T93" fmla="*/ 22 h 354"/>
                <a:gd name="T94" fmla="*/ 107 w 477"/>
                <a:gd name="T95" fmla="*/ 33 h 354"/>
                <a:gd name="T96" fmla="*/ 113 w 477"/>
                <a:gd name="T97" fmla="*/ 60 h 354"/>
                <a:gd name="T98" fmla="*/ 100 w 477"/>
                <a:gd name="T99" fmla="*/ 126 h 354"/>
                <a:gd name="T100" fmla="*/ 83 w 477"/>
                <a:gd name="T101" fmla="*/ 196 h 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7" h="354">
                  <a:moveTo>
                    <a:pt x="58" y="297"/>
                  </a:moveTo>
                  <a:lnTo>
                    <a:pt x="53" y="316"/>
                  </a:lnTo>
                  <a:lnTo>
                    <a:pt x="50" y="329"/>
                  </a:lnTo>
                  <a:lnTo>
                    <a:pt x="59" y="348"/>
                  </a:lnTo>
                  <a:lnTo>
                    <a:pt x="77" y="354"/>
                  </a:lnTo>
                  <a:lnTo>
                    <a:pt x="96" y="348"/>
                  </a:lnTo>
                  <a:lnTo>
                    <a:pt x="107" y="337"/>
                  </a:lnTo>
                  <a:lnTo>
                    <a:pt x="114" y="316"/>
                  </a:lnTo>
                  <a:lnTo>
                    <a:pt x="121" y="288"/>
                  </a:lnTo>
                  <a:lnTo>
                    <a:pt x="130" y="254"/>
                  </a:lnTo>
                  <a:lnTo>
                    <a:pt x="138" y="217"/>
                  </a:lnTo>
                  <a:lnTo>
                    <a:pt x="152" y="165"/>
                  </a:lnTo>
                  <a:lnTo>
                    <a:pt x="158" y="145"/>
                  </a:lnTo>
                  <a:lnTo>
                    <a:pt x="163" y="129"/>
                  </a:lnTo>
                  <a:lnTo>
                    <a:pt x="171" y="114"/>
                  </a:lnTo>
                  <a:lnTo>
                    <a:pt x="185" y="94"/>
                  </a:lnTo>
                  <a:lnTo>
                    <a:pt x="204" y="69"/>
                  </a:lnTo>
                  <a:lnTo>
                    <a:pt x="230" y="46"/>
                  </a:lnTo>
                  <a:lnTo>
                    <a:pt x="262" y="29"/>
                  </a:lnTo>
                  <a:lnTo>
                    <a:pt x="302" y="22"/>
                  </a:lnTo>
                  <a:lnTo>
                    <a:pt x="328" y="29"/>
                  </a:lnTo>
                  <a:lnTo>
                    <a:pt x="342" y="44"/>
                  </a:lnTo>
                  <a:lnTo>
                    <a:pt x="347" y="62"/>
                  </a:lnTo>
                  <a:lnTo>
                    <a:pt x="348" y="77"/>
                  </a:lnTo>
                  <a:lnTo>
                    <a:pt x="343" y="118"/>
                  </a:lnTo>
                  <a:lnTo>
                    <a:pt x="330" y="166"/>
                  </a:lnTo>
                  <a:lnTo>
                    <a:pt x="315" y="210"/>
                  </a:lnTo>
                  <a:lnTo>
                    <a:pt x="302" y="244"/>
                  </a:lnTo>
                  <a:lnTo>
                    <a:pt x="293" y="268"/>
                  </a:lnTo>
                  <a:lnTo>
                    <a:pt x="291" y="287"/>
                  </a:lnTo>
                  <a:lnTo>
                    <a:pt x="296" y="315"/>
                  </a:lnTo>
                  <a:lnTo>
                    <a:pt x="312" y="336"/>
                  </a:lnTo>
                  <a:lnTo>
                    <a:pt x="336" y="349"/>
                  </a:lnTo>
                  <a:lnTo>
                    <a:pt x="365" y="354"/>
                  </a:lnTo>
                  <a:lnTo>
                    <a:pt x="392" y="349"/>
                  </a:lnTo>
                  <a:lnTo>
                    <a:pt x="415" y="337"/>
                  </a:lnTo>
                  <a:lnTo>
                    <a:pt x="435" y="319"/>
                  </a:lnTo>
                  <a:lnTo>
                    <a:pt x="450" y="298"/>
                  </a:lnTo>
                  <a:lnTo>
                    <a:pt x="462" y="277"/>
                  </a:lnTo>
                  <a:lnTo>
                    <a:pt x="470" y="258"/>
                  </a:lnTo>
                  <a:lnTo>
                    <a:pt x="475" y="243"/>
                  </a:lnTo>
                  <a:lnTo>
                    <a:pt x="477" y="234"/>
                  </a:lnTo>
                  <a:lnTo>
                    <a:pt x="472" y="225"/>
                  </a:lnTo>
                  <a:lnTo>
                    <a:pt x="465" y="224"/>
                  </a:lnTo>
                  <a:lnTo>
                    <a:pt x="454" y="227"/>
                  </a:lnTo>
                  <a:lnTo>
                    <a:pt x="450" y="237"/>
                  </a:lnTo>
                  <a:lnTo>
                    <a:pt x="434" y="279"/>
                  </a:lnTo>
                  <a:lnTo>
                    <a:pt x="413" y="308"/>
                  </a:lnTo>
                  <a:lnTo>
                    <a:pt x="390" y="326"/>
                  </a:lnTo>
                  <a:lnTo>
                    <a:pt x="367" y="332"/>
                  </a:lnTo>
                  <a:lnTo>
                    <a:pt x="351" y="325"/>
                  </a:lnTo>
                  <a:lnTo>
                    <a:pt x="347" y="305"/>
                  </a:lnTo>
                  <a:lnTo>
                    <a:pt x="348" y="292"/>
                  </a:lnTo>
                  <a:lnTo>
                    <a:pt x="351" y="279"/>
                  </a:lnTo>
                  <a:lnTo>
                    <a:pt x="357" y="263"/>
                  </a:lnTo>
                  <a:lnTo>
                    <a:pt x="365" y="241"/>
                  </a:lnTo>
                  <a:lnTo>
                    <a:pt x="376" y="213"/>
                  </a:lnTo>
                  <a:lnTo>
                    <a:pt x="389" y="172"/>
                  </a:lnTo>
                  <a:lnTo>
                    <a:pt x="402" y="128"/>
                  </a:lnTo>
                  <a:lnTo>
                    <a:pt x="407" y="89"/>
                  </a:lnTo>
                  <a:lnTo>
                    <a:pt x="404" y="63"/>
                  </a:lnTo>
                  <a:lnTo>
                    <a:pt x="397" y="43"/>
                  </a:lnTo>
                  <a:lnTo>
                    <a:pt x="386" y="28"/>
                  </a:lnTo>
                  <a:lnTo>
                    <a:pt x="372" y="16"/>
                  </a:lnTo>
                  <a:lnTo>
                    <a:pt x="356" y="8"/>
                  </a:lnTo>
                  <a:lnTo>
                    <a:pt x="339" y="3"/>
                  </a:lnTo>
                  <a:lnTo>
                    <a:pt x="321" y="1"/>
                  </a:lnTo>
                  <a:lnTo>
                    <a:pt x="305" y="0"/>
                  </a:lnTo>
                  <a:lnTo>
                    <a:pt x="261" y="7"/>
                  </a:lnTo>
                  <a:lnTo>
                    <a:pt x="224" y="24"/>
                  </a:lnTo>
                  <a:lnTo>
                    <a:pt x="194" y="47"/>
                  </a:lnTo>
                  <a:lnTo>
                    <a:pt x="173" y="72"/>
                  </a:lnTo>
                  <a:lnTo>
                    <a:pt x="162" y="37"/>
                  </a:lnTo>
                  <a:lnTo>
                    <a:pt x="141" y="15"/>
                  </a:lnTo>
                  <a:lnTo>
                    <a:pt x="115" y="3"/>
                  </a:lnTo>
                  <a:lnTo>
                    <a:pt x="89" y="0"/>
                  </a:lnTo>
                  <a:lnTo>
                    <a:pt x="67" y="4"/>
                  </a:lnTo>
                  <a:lnTo>
                    <a:pt x="50" y="14"/>
                  </a:lnTo>
                  <a:lnTo>
                    <a:pt x="37" y="28"/>
                  </a:lnTo>
                  <a:lnTo>
                    <a:pt x="28" y="43"/>
                  </a:lnTo>
                  <a:lnTo>
                    <a:pt x="16" y="66"/>
                  </a:lnTo>
                  <a:lnTo>
                    <a:pt x="7" y="91"/>
                  </a:lnTo>
                  <a:lnTo>
                    <a:pt x="2" y="110"/>
                  </a:lnTo>
                  <a:lnTo>
                    <a:pt x="0" y="120"/>
                  </a:lnTo>
                  <a:lnTo>
                    <a:pt x="5" y="129"/>
                  </a:lnTo>
                  <a:lnTo>
                    <a:pt x="13" y="131"/>
                  </a:lnTo>
                  <a:lnTo>
                    <a:pt x="19" y="129"/>
                  </a:lnTo>
                  <a:lnTo>
                    <a:pt x="24" y="126"/>
                  </a:lnTo>
                  <a:lnTo>
                    <a:pt x="26" y="119"/>
                  </a:lnTo>
                  <a:lnTo>
                    <a:pt x="30" y="107"/>
                  </a:lnTo>
                  <a:lnTo>
                    <a:pt x="40" y="74"/>
                  </a:lnTo>
                  <a:lnTo>
                    <a:pt x="51" y="47"/>
                  </a:lnTo>
                  <a:lnTo>
                    <a:pt x="67" y="29"/>
                  </a:lnTo>
                  <a:lnTo>
                    <a:pt x="87" y="22"/>
                  </a:lnTo>
                  <a:lnTo>
                    <a:pt x="100" y="25"/>
                  </a:lnTo>
                  <a:lnTo>
                    <a:pt x="107" y="33"/>
                  </a:lnTo>
                  <a:lnTo>
                    <a:pt x="112" y="45"/>
                  </a:lnTo>
                  <a:lnTo>
                    <a:pt x="113" y="60"/>
                  </a:lnTo>
                  <a:lnTo>
                    <a:pt x="108" y="91"/>
                  </a:lnTo>
                  <a:lnTo>
                    <a:pt x="100" y="126"/>
                  </a:lnTo>
                  <a:lnTo>
                    <a:pt x="91" y="162"/>
                  </a:lnTo>
                  <a:lnTo>
                    <a:pt x="83" y="196"/>
                  </a:lnTo>
                  <a:lnTo>
                    <a:pt x="58"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1" name="Freeform 158"/>
            <p:cNvSpPr>
              <a:spLocks noChangeAspect="1"/>
            </p:cNvSpPr>
            <p:nvPr/>
          </p:nvSpPr>
          <p:spPr bwMode="auto">
            <a:xfrm>
              <a:off x="2186" y="383"/>
              <a:ext cx="336" cy="786"/>
            </a:xfrm>
            <a:custGeom>
              <a:avLst/>
              <a:gdLst>
                <a:gd name="T0" fmla="*/ 331 w 336"/>
                <a:gd name="T1" fmla="*/ 34 h 786"/>
                <a:gd name="T2" fmla="*/ 335 w 336"/>
                <a:gd name="T3" fmla="*/ 25 h 786"/>
                <a:gd name="T4" fmla="*/ 336 w 336"/>
                <a:gd name="T5" fmla="*/ 20 h 786"/>
                <a:gd name="T6" fmla="*/ 330 w 336"/>
                <a:gd name="T7" fmla="*/ 5 h 786"/>
                <a:gd name="T8" fmla="*/ 317 w 336"/>
                <a:gd name="T9" fmla="*/ 0 h 786"/>
                <a:gd name="T10" fmla="*/ 303 w 336"/>
                <a:gd name="T11" fmla="*/ 6 h 786"/>
                <a:gd name="T12" fmla="*/ 296 w 336"/>
                <a:gd name="T13" fmla="*/ 20 h 786"/>
                <a:gd name="T14" fmla="*/ 4 w 336"/>
                <a:gd name="T15" fmla="*/ 751 h 786"/>
                <a:gd name="T16" fmla="*/ 1 w 336"/>
                <a:gd name="T17" fmla="*/ 761 h 786"/>
                <a:gd name="T18" fmla="*/ 0 w 336"/>
                <a:gd name="T19" fmla="*/ 766 h 786"/>
                <a:gd name="T20" fmla="*/ 6 w 336"/>
                <a:gd name="T21" fmla="*/ 781 h 786"/>
                <a:gd name="T22" fmla="*/ 19 w 336"/>
                <a:gd name="T23" fmla="*/ 786 h 786"/>
                <a:gd name="T24" fmla="*/ 33 w 336"/>
                <a:gd name="T25" fmla="*/ 780 h 786"/>
                <a:gd name="T26" fmla="*/ 40 w 336"/>
                <a:gd name="T27" fmla="*/ 766 h 786"/>
                <a:gd name="T28" fmla="*/ 331 w 336"/>
                <a:gd name="T29" fmla="*/ 34 h 7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6" h="786">
                  <a:moveTo>
                    <a:pt x="331" y="34"/>
                  </a:moveTo>
                  <a:lnTo>
                    <a:pt x="335" y="25"/>
                  </a:lnTo>
                  <a:lnTo>
                    <a:pt x="336" y="20"/>
                  </a:lnTo>
                  <a:lnTo>
                    <a:pt x="330" y="5"/>
                  </a:lnTo>
                  <a:lnTo>
                    <a:pt x="317" y="0"/>
                  </a:lnTo>
                  <a:lnTo>
                    <a:pt x="303" y="6"/>
                  </a:lnTo>
                  <a:lnTo>
                    <a:pt x="296" y="20"/>
                  </a:lnTo>
                  <a:lnTo>
                    <a:pt x="4" y="751"/>
                  </a:lnTo>
                  <a:lnTo>
                    <a:pt x="1" y="761"/>
                  </a:lnTo>
                  <a:lnTo>
                    <a:pt x="0" y="766"/>
                  </a:lnTo>
                  <a:lnTo>
                    <a:pt x="6" y="781"/>
                  </a:lnTo>
                  <a:lnTo>
                    <a:pt x="19" y="786"/>
                  </a:lnTo>
                  <a:lnTo>
                    <a:pt x="33" y="780"/>
                  </a:lnTo>
                  <a:lnTo>
                    <a:pt x="40" y="766"/>
                  </a:lnTo>
                  <a:lnTo>
                    <a:pt x="331" y="34"/>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2" name="Freeform 159"/>
            <p:cNvSpPr>
              <a:spLocks noChangeAspect="1"/>
            </p:cNvSpPr>
            <p:nvPr/>
          </p:nvSpPr>
          <p:spPr bwMode="auto">
            <a:xfrm>
              <a:off x="2633" y="451"/>
              <a:ext cx="346" cy="521"/>
            </a:xfrm>
            <a:custGeom>
              <a:avLst/>
              <a:gdLst>
                <a:gd name="T0" fmla="*/ 346 w 346"/>
                <a:gd name="T1" fmla="*/ 379 h 521"/>
                <a:gd name="T2" fmla="*/ 319 w 346"/>
                <a:gd name="T3" fmla="*/ 379 h 521"/>
                <a:gd name="T4" fmla="*/ 316 w 346"/>
                <a:gd name="T5" fmla="*/ 396 h 521"/>
                <a:gd name="T6" fmla="*/ 312 w 346"/>
                <a:gd name="T7" fmla="*/ 418 h 521"/>
                <a:gd name="T8" fmla="*/ 306 w 346"/>
                <a:gd name="T9" fmla="*/ 438 h 521"/>
                <a:gd name="T10" fmla="*/ 299 w 346"/>
                <a:gd name="T11" fmla="*/ 450 h 521"/>
                <a:gd name="T12" fmla="*/ 285 w 346"/>
                <a:gd name="T13" fmla="*/ 453 h 521"/>
                <a:gd name="T14" fmla="*/ 262 w 346"/>
                <a:gd name="T15" fmla="*/ 454 h 521"/>
                <a:gd name="T16" fmla="*/ 237 w 346"/>
                <a:gd name="T17" fmla="*/ 455 h 521"/>
                <a:gd name="T18" fmla="*/ 221 w 346"/>
                <a:gd name="T19" fmla="*/ 455 h 521"/>
                <a:gd name="T20" fmla="*/ 77 w 346"/>
                <a:gd name="T21" fmla="*/ 455 h 521"/>
                <a:gd name="T22" fmla="*/ 130 w 346"/>
                <a:gd name="T23" fmla="*/ 409 h 521"/>
                <a:gd name="T24" fmla="*/ 169 w 346"/>
                <a:gd name="T25" fmla="*/ 375 h 521"/>
                <a:gd name="T26" fmla="*/ 201 w 346"/>
                <a:gd name="T27" fmla="*/ 348 h 521"/>
                <a:gd name="T28" fmla="*/ 234 w 346"/>
                <a:gd name="T29" fmla="*/ 323 h 521"/>
                <a:gd name="T30" fmla="*/ 276 w 346"/>
                <a:gd name="T31" fmla="*/ 287 h 521"/>
                <a:gd name="T32" fmla="*/ 311 w 346"/>
                <a:gd name="T33" fmla="*/ 248 h 521"/>
                <a:gd name="T34" fmla="*/ 336 w 346"/>
                <a:gd name="T35" fmla="*/ 204 h 521"/>
                <a:gd name="T36" fmla="*/ 346 w 346"/>
                <a:gd name="T37" fmla="*/ 153 h 521"/>
                <a:gd name="T38" fmla="*/ 331 w 346"/>
                <a:gd name="T39" fmla="*/ 89 h 521"/>
                <a:gd name="T40" fmla="*/ 292 w 346"/>
                <a:gd name="T41" fmla="*/ 40 h 521"/>
                <a:gd name="T42" fmla="*/ 233 w 346"/>
                <a:gd name="T43" fmla="*/ 10 h 521"/>
                <a:gd name="T44" fmla="*/ 162 w 346"/>
                <a:gd name="T45" fmla="*/ 0 h 521"/>
                <a:gd name="T46" fmla="*/ 128 w 346"/>
                <a:gd name="T47" fmla="*/ 3 h 521"/>
                <a:gd name="T48" fmla="*/ 96 w 346"/>
                <a:gd name="T49" fmla="*/ 11 h 521"/>
                <a:gd name="T50" fmla="*/ 68 w 346"/>
                <a:gd name="T51" fmla="*/ 25 h 521"/>
                <a:gd name="T52" fmla="*/ 45 w 346"/>
                <a:gd name="T53" fmla="*/ 43 h 521"/>
                <a:gd name="T54" fmla="*/ 26 w 346"/>
                <a:gd name="T55" fmla="*/ 64 h 521"/>
                <a:gd name="T56" fmla="*/ 12 w 346"/>
                <a:gd name="T57" fmla="*/ 88 h 521"/>
                <a:gd name="T58" fmla="*/ 3 w 346"/>
                <a:gd name="T59" fmla="*/ 113 h 521"/>
                <a:gd name="T60" fmla="*/ 0 w 346"/>
                <a:gd name="T61" fmla="*/ 140 h 521"/>
                <a:gd name="T62" fmla="*/ 5 w 346"/>
                <a:gd name="T63" fmla="*/ 164 h 521"/>
                <a:gd name="T64" fmla="*/ 18 w 346"/>
                <a:gd name="T65" fmla="*/ 177 h 521"/>
                <a:gd name="T66" fmla="*/ 32 w 346"/>
                <a:gd name="T67" fmla="*/ 183 h 521"/>
                <a:gd name="T68" fmla="*/ 41 w 346"/>
                <a:gd name="T69" fmla="*/ 184 h 521"/>
                <a:gd name="T70" fmla="*/ 56 w 346"/>
                <a:gd name="T71" fmla="*/ 182 h 521"/>
                <a:gd name="T72" fmla="*/ 69 w 346"/>
                <a:gd name="T73" fmla="*/ 174 h 521"/>
                <a:gd name="T74" fmla="*/ 79 w 346"/>
                <a:gd name="T75" fmla="*/ 161 h 521"/>
                <a:gd name="T76" fmla="*/ 83 w 346"/>
                <a:gd name="T77" fmla="*/ 143 h 521"/>
                <a:gd name="T78" fmla="*/ 81 w 346"/>
                <a:gd name="T79" fmla="*/ 130 h 521"/>
                <a:gd name="T80" fmla="*/ 75 w 346"/>
                <a:gd name="T81" fmla="*/ 117 h 521"/>
                <a:gd name="T82" fmla="*/ 61 w 346"/>
                <a:gd name="T83" fmla="*/ 105 h 521"/>
                <a:gd name="T84" fmla="*/ 36 w 346"/>
                <a:gd name="T85" fmla="*/ 101 h 521"/>
                <a:gd name="T86" fmla="*/ 59 w 346"/>
                <a:gd name="T87" fmla="*/ 66 h 521"/>
                <a:gd name="T88" fmla="*/ 89 w 346"/>
                <a:gd name="T89" fmla="*/ 44 h 521"/>
                <a:gd name="T90" fmla="*/ 121 w 346"/>
                <a:gd name="T91" fmla="*/ 31 h 521"/>
                <a:gd name="T92" fmla="*/ 151 w 346"/>
                <a:gd name="T93" fmla="*/ 28 h 521"/>
                <a:gd name="T94" fmla="*/ 202 w 346"/>
                <a:gd name="T95" fmla="*/ 38 h 521"/>
                <a:gd name="T96" fmla="*/ 239 w 346"/>
                <a:gd name="T97" fmla="*/ 67 h 521"/>
                <a:gd name="T98" fmla="*/ 262 w 346"/>
                <a:gd name="T99" fmla="*/ 106 h 521"/>
                <a:gd name="T100" fmla="*/ 270 w 346"/>
                <a:gd name="T101" fmla="*/ 153 h 521"/>
                <a:gd name="T102" fmla="*/ 262 w 346"/>
                <a:gd name="T103" fmla="*/ 201 h 521"/>
                <a:gd name="T104" fmla="*/ 242 w 346"/>
                <a:gd name="T105" fmla="*/ 243 h 521"/>
                <a:gd name="T106" fmla="*/ 218 w 346"/>
                <a:gd name="T107" fmla="*/ 278 h 521"/>
                <a:gd name="T108" fmla="*/ 196 w 346"/>
                <a:gd name="T109" fmla="*/ 304 h 521"/>
                <a:gd name="T110" fmla="*/ 8 w 346"/>
                <a:gd name="T111" fmla="*/ 491 h 521"/>
                <a:gd name="T112" fmla="*/ 1 w 346"/>
                <a:gd name="T113" fmla="*/ 500 h 521"/>
                <a:gd name="T114" fmla="*/ 0 w 346"/>
                <a:gd name="T115" fmla="*/ 521 h 521"/>
                <a:gd name="T116" fmla="*/ 322 w 346"/>
                <a:gd name="T117" fmla="*/ 521 h 521"/>
                <a:gd name="T118" fmla="*/ 346 w 346"/>
                <a:gd name="T119" fmla="*/ 379 h 5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6" h="521">
                  <a:moveTo>
                    <a:pt x="346" y="379"/>
                  </a:moveTo>
                  <a:lnTo>
                    <a:pt x="319" y="379"/>
                  </a:lnTo>
                  <a:lnTo>
                    <a:pt x="316" y="396"/>
                  </a:lnTo>
                  <a:lnTo>
                    <a:pt x="312" y="418"/>
                  </a:lnTo>
                  <a:lnTo>
                    <a:pt x="306" y="438"/>
                  </a:lnTo>
                  <a:lnTo>
                    <a:pt x="299" y="450"/>
                  </a:lnTo>
                  <a:lnTo>
                    <a:pt x="285" y="453"/>
                  </a:lnTo>
                  <a:lnTo>
                    <a:pt x="262" y="454"/>
                  </a:lnTo>
                  <a:lnTo>
                    <a:pt x="237" y="455"/>
                  </a:lnTo>
                  <a:lnTo>
                    <a:pt x="221" y="455"/>
                  </a:lnTo>
                  <a:lnTo>
                    <a:pt x="77" y="455"/>
                  </a:lnTo>
                  <a:lnTo>
                    <a:pt x="130" y="409"/>
                  </a:lnTo>
                  <a:lnTo>
                    <a:pt x="169" y="375"/>
                  </a:lnTo>
                  <a:lnTo>
                    <a:pt x="201" y="348"/>
                  </a:lnTo>
                  <a:lnTo>
                    <a:pt x="234" y="323"/>
                  </a:lnTo>
                  <a:lnTo>
                    <a:pt x="276" y="287"/>
                  </a:lnTo>
                  <a:lnTo>
                    <a:pt x="311" y="248"/>
                  </a:lnTo>
                  <a:lnTo>
                    <a:pt x="336" y="204"/>
                  </a:lnTo>
                  <a:lnTo>
                    <a:pt x="346" y="153"/>
                  </a:lnTo>
                  <a:lnTo>
                    <a:pt x="331" y="89"/>
                  </a:lnTo>
                  <a:lnTo>
                    <a:pt x="292" y="40"/>
                  </a:lnTo>
                  <a:lnTo>
                    <a:pt x="233" y="10"/>
                  </a:lnTo>
                  <a:lnTo>
                    <a:pt x="162" y="0"/>
                  </a:lnTo>
                  <a:lnTo>
                    <a:pt x="128" y="3"/>
                  </a:lnTo>
                  <a:lnTo>
                    <a:pt x="96" y="11"/>
                  </a:lnTo>
                  <a:lnTo>
                    <a:pt x="68" y="25"/>
                  </a:lnTo>
                  <a:lnTo>
                    <a:pt x="45" y="43"/>
                  </a:lnTo>
                  <a:lnTo>
                    <a:pt x="26" y="64"/>
                  </a:lnTo>
                  <a:lnTo>
                    <a:pt x="12" y="88"/>
                  </a:lnTo>
                  <a:lnTo>
                    <a:pt x="3" y="113"/>
                  </a:lnTo>
                  <a:lnTo>
                    <a:pt x="0" y="140"/>
                  </a:lnTo>
                  <a:lnTo>
                    <a:pt x="5" y="164"/>
                  </a:lnTo>
                  <a:lnTo>
                    <a:pt x="18" y="177"/>
                  </a:lnTo>
                  <a:lnTo>
                    <a:pt x="32" y="183"/>
                  </a:lnTo>
                  <a:lnTo>
                    <a:pt x="41" y="184"/>
                  </a:lnTo>
                  <a:lnTo>
                    <a:pt x="56" y="182"/>
                  </a:lnTo>
                  <a:lnTo>
                    <a:pt x="69" y="174"/>
                  </a:lnTo>
                  <a:lnTo>
                    <a:pt x="79" y="161"/>
                  </a:lnTo>
                  <a:lnTo>
                    <a:pt x="83" y="143"/>
                  </a:lnTo>
                  <a:lnTo>
                    <a:pt x="81" y="130"/>
                  </a:lnTo>
                  <a:lnTo>
                    <a:pt x="75" y="117"/>
                  </a:lnTo>
                  <a:lnTo>
                    <a:pt x="61" y="105"/>
                  </a:lnTo>
                  <a:lnTo>
                    <a:pt x="36" y="101"/>
                  </a:lnTo>
                  <a:lnTo>
                    <a:pt x="59" y="66"/>
                  </a:lnTo>
                  <a:lnTo>
                    <a:pt x="89" y="44"/>
                  </a:lnTo>
                  <a:lnTo>
                    <a:pt x="121" y="31"/>
                  </a:lnTo>
                  <a:lnTo>
                    <a:pt x="151" y="28"/>
                  </a:lnTo>
                  <a:lnTo>
                    <a:pt x="202" y="38"/>
                  </a:lnTo>
                  <a:lnTo>
                    <a:pt x="239" y="67"/>
                  </a:lnTo>
                  <a:lnTo>
                    <a:pt x="262" y="106"/>
                  </a:lnTo>
                  <a:lnTo>
                    <a:pt x="270" y="153"/>
                  </a:lnTo>
                  <a:lnTo>
                    <a:pt x="262" y="201"/>
                  </a:lnTo>
                  <a:lnTo>
                    <a:pt x="242" y="243"/>
                  </a:lnTo>
                  <a:lnTo>
                    <a:pt x="218" y="278"/>
                  </a:lnTo>
                  <a:lnTo>
                    <a:pt x="196" y="304"/>
                  </a:lnTo>
                  <a:lnTo>
                    <a:pt x="8" y="491"/>
                  </a:lnTo>
                  <a:lnTo>
                    <a:pt x="1" y="500"/>
                  </a:lnTo>
                  <a:lnTo>
                    <a:pt x="0" y="521"/>
                  </a:lnTo>
                  <a:lnTo>
                    <a:pt x="322" y="521"/>
                  </a:lnTo>
                  <a:lnTo>
                    <a:pt x="346" y="37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3" name="Freeform 160"/>
            <p:cNvSpPr>
              <a:spLocks noChangeAspect="1"/>
            </p:cNvSpPr>
            <p:nvPr/>
          </p:nvSpPr>
          <p:spPr bwMode="auto">
            <a:xfrm>
              <a:off x="3084" y="486"/>
              <a:ext cx="575" cy="579"/>
            </a:xfrm>
            <a:custGeom>
              <a:avLst/>
              <a:gdLst>
                <a:gd name="T0" fmla="*/ 307 w 575"/>
                <a:gd name="T1" fmla="*/ 309 h 579"/>
                <a:gd name="T2" fmla="*/ 546 w 575"/>
                <a:gd name="T3" fmla="*/ 309 h 579"/>
                <a:gd name="T4" fmla="*/ 555 w 575"/>
                <a:gd name="T5" fmla="*/ 309 h 579"/>
                <a:gd name="T6" fmla="*/ 564 w 575"/>
                <a:gd name="T7" fmla="*/ 306 h 579"/>
                <a:gd name="T8" fmla="*/ 572 w 575"/>
                <a:gd name="T9" fmla="*/ 301 h 579"/>
                <a:gd name="T10" fmla="*/ 575 w 575"/>
                <a:gd name="T11" fmla="*/ 290 h 579"/>
                <a:gd name="T12" fmla="*/ 572 w 575"/>
                <a:gd name="T13" fmla="*/ 279 h 579"/>
                <a:gd name="T14" fmla="*/ 565 w 575"/>
                <a:gd name="T15" fmla="*/ 273 h 579"/>
                <a:gd name="T16" fmla="*/ 555 w 575"/>
                <a:gd name="T17" fmla="*/ 271 h 579"/>
                <a:gd name="T18" fmla="*/ 546 w 575"/>
                <a:gd name="T19" fmla="*/ 271 h 579"/>
                <a:gd name="T20" fmla="*/ 307 w 575"/>
                <a:gd name="T21" fmla="*/ 271 h 579"/>
                <a:gd name="T22" fmla="*/ 307 w 575"/>
                <a:gd name="T23" fmla="*/ 29 h 579"/>
                <a:gd name="T24" fmla="*/ 307 w 575"/>
                <a:gd name="T25" fmla="*/ 20 h 579"/>
                <a:gd name="T26" fmla="*/ 305 w 575"/>
                <a:gd name="T27" fmla="*/ 11 h 579"/>
                <a:gd name="T28" fmla="*/ 299 w 575"/>
                <a:gd name="T29" fmla="*/ 3 h 579"/>
                <a:gd name="T30" fmla="*/ 288 w 575"/>
                <a:gd name="T31" fmla="*/ 0 h 579"/>
                <a:gd name="T32" fmla="*/ 277 w 575"/>
                <a:gd name="T33" fmla="*/ 3 h 579"/>
                <a:gd name="T34" fmla="*/ 271 w 575"/>
                <a:gd name="T35" fmla="*/ 10 h 579"/>
                <a:gd name="T36" fmla="*/ 269 w 575"/>
                <a:gd name="T37" fmla="*/ 20 h 579"/>
                <a:gd name="T38" fmla="*/ 269 w 575"/>
                <a:gd name="T39" fmla="*/ 29 h 579"/>
                <a:gd name="T40" fmla="*/ 269 w 575"/>
                <a:gd name="T41" fmla="*/ 271 h 579"/>
                <a:gd name="T42" fmla="*/ 29 w 575"/>
                <a:gd name="T43" fmla="*/ 271 h 579"/>
                <a:gd name="T44" fmla="*/ 20 w 575"/>
                <a:gd name="T45" fmla="*/ 271 h 579"/>
                <a:gd name="T46" fmla="*/ 10 w 575"/>
                <a:gd name="T47" fmla="*/ 273 h 579"/>
                <a:gd name="T48" fmla="*/ 3 w 575"/>
                <a:gd name="T49" fmla="*/ 278 h 579"/>
                <a:gd name="T50" fmla="*/ 0 w 575"/>
                <a:gd name="T51" fmla="*/ 289 h 579"/>
                <a:gd name="T52" fmla="*/ 2 w 575"/>
                <a:gd name="T53" fmla="*/ 301 h 579"/>
                <a:gd name="T54" fmla="*/ 10 w 575"/>
                <a:gd name="T55" fmla="*/ 306 h 579"/>
                <a:gd name="T56" fmla="*/ 20 w 575"/>
                <a:gd name="T57" fmla="*/ 309 h 579"/>
                <a:gd name="T58" fmla="*/ 29 w 575"/>
                <a:gd name="T59" fmla="*/ 309 h 579"/>
                <a:gd name="T60" fmla="*/ 269 w 575"/>
                <a:gd name="T61" fmla="*/ 309 h 579"/>
                <a:gd name="T62" fmla="*/ 269 w 575"/>
                <a:gd name="T63" fmla="*/ 550 h 579"/>
                <a:gd name="T64" fmla="*/ 269 w 575"/>
                <a:gd name="T65" fmla="*/ 559 h 579"/>
                <a:gd name="T66" fmla="*/ 271 w 575"/>
                <a:gd name="T67" fmla="*/ 568 h 579"/>
                <a:gd name="T68" fmla="*/ 276 w 575"/>
                <a:gd name="T69" fmla="*/ 576 h 579"/>
                <a:gd name="T70" fmla="*/ 288 w 575"/>
                <a:gd name="T71" fmla="*/ 579 h 579"/>
                <a:gd name="T72" fmla="*/ 299 w 575"/>
                <a:gd name="T73" fmla="*/ 576 h 579"/>
                <a:gd name="T74" fmla="*/ 305 w 575"/>
                <a:gd name="T75" fmla="*/ 569 h 579"/>
                <a:gd name="T76" fmla="*/ 307 w 575"/>
                <a:gd name="T77" fmla="*/ 559 h 579"/>
                <a:gd name="T78" fmla="*/ 307 w 575"/>
                <a:gd name="T79" fmla="*/ 550 h 579"/>
                <a:gd name="T80" fmla="*/ 307 w 575"/>
                <a:gd name="T81" fmla="*/ 309 h 5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5" h="579">
                  <a:moveTo>
                    <a:pt x="307" y="309"/>
                  </a:moveTo>
                  <a:lnTo>
                    <a:pt x="546" y="309"/>
                  </a:lnTo>
                  <a:lnTo>
                    <a:pt x="555" y="309"/>
                  </a:lnTo>
                  <a:lnTo>
                    <a:pt x="564" y="306"/>
                  </a:lnTo>
                  <a:lnTo>
                    <a:pt x="572" y="301"/>
                  </a:lnTo>
                  <a:lnTo>
                    <a:pt x="575" y="290"/>
                  </a:lnTo>
                  <a:lnTo>
                    <a:pt x="572" y="279"/>
                  </a:lnTo>
                  <a:lnTo>
                    <a:pt x="565" y="273"/>
                  </a:lnTo>
                  <a:lnTo>
                    <a:pt x="555" y="271"/>
                  </a:lnTo>
                  <a:lnTo>
                    <a:pt x="546" y="271"/>
                  </a:lnTo>
                  <a:lnTo>
                    <a:pt x="307" y="271"/>
                  </a:lnTo>
                  <a:lnTo>
                    <a:pt x="307" y="29"/>
                  </a:lnTo>
                  <a:lnTo>
                    <a:pt x="307" y="20"/>
                  </a:lnTo>
                  <a:lnTo>
                    <a:pt x="305" y="11"/>
                  </a:lnTo>
                  <a:lnTo>
                    <a:pt x="299" y="3"/>
                  </a:lnTo>
                  <a:lnTo>
                    <a:pt x="288" y="0"/>
                  </a:lnTo>
                  <a:lnTo>
                    <a:pt x="277" y="3"/>
                  </a:lnTo>
                  <a:lnTo>
                    <a:pt x="271" y="10"/>
                  </a:lnTo>
                  <a:lnTo>
                    <a:pt x="269" y="20"/>
                  </a:lnTo>
                  <a:lnTo>
                    <a:pt x="269" y="29"/>
                  </a:lnTo>
                  <a:lnTo>
                    <a:pt x="269" y="271"/>
                  </a:lnTo>
                  <a:lnTo>
                    <a:pt x="29" y="271"/>
                  </a:lnTo>
                  <a:lnTo>
                    <a:pt x="20" y="271"/>
                  </a:lnTo>
                  <a:lnTo>
                    <a:pt x="10" y="273"/>
                  </a:lnTo>
                  <a:lnTo>
                    <a:pt x="3" y="278"/>
                  </a:lnTo>
                  <a:lnTo>
                    <a:pt x="0" y="289"/>
                  </a:lnTo>
                  <a:lnTo>
                    <a:pt x="2" y="301"/>
                  </a:lnTo>
                  <a:lnTo>
                    <a:pt x="10" y="306"/>
                  </a:lnTo>
                  <a:lnTo>
                    <a:pt x="20" y="309"/>
                  </a:lnTo>
                  <a:lnTo>
                    <a:pt x="29" y="309"/>
                  </a:lnTo>
                  <a:lnTo>
                    <a:pt x="269" y="309"/>
                  </a:lnTo>
                  <a:lnTo>
                    <a:pt x="269" y="550"/>
                  </a:lnTo>
                  <a:lnTo>
                    <a:pt x="269" y="559"/>
                  </a:lnTo>
                  <a:lnTo>
                    <a:pt x="271" y="568"/>
                  </a:lnTo>
                  <a:lnTo>
                    <a:pt x="276" y="576"/>
                  </a:lnTo>
                  <a:lnTo>
                    <a:pt x="288" y="579"/>
                  </a:lnTo>
                  <a:lnTo>
                    <a:pt x="299" y="576"/>
                  </a:lnTo>
                  <a:lnTo>
                    <a:pt x="305" y="569"/>
                  </a:lnTo>
                  <a:lnTo>
                    <a:pt x="307" y="559"/>
                  </a:lnTo>
                  <a:lnTo>
                    <a:pt x="307" y="550"/>
                  </a:lnTo>
                  <a:lnTo>
                    <a:pt x="307" y="30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4" name="Freeform 161"/>
            <p:cNvSpPr>
              <a:spLocks noChangeAspect="1"/>
            </p:cNvSpPr>
            <p:nvPr/>
          </p:nvSpPr>
          <p:spPr bwMode="auto">
            <a:xfrm>
              <a:off x="3800" y="451"/>
              <a:ext cx="284" cy="521"/>
            </a:xfrm>
            <a:custGeom>
              <a:avLst/>
              <a:gdLst>
                <a:gd name="T0" fmla="*/ 177 w 284"/>
                <a:gd name="T1" fmla="*/ 22 h 521"/>
                <a:gd name="T2" fmla="*/ 176 w 284"/>
                <a:gd name="T3" fmla="*/ 9 h 521"/>
                <a:gd name="T4" fmla="*/ 173 w 284"/>
                <a:gd name="T5" fmla="*/ 3 h 521"/>
                <a:gd name="T6" fmla="*/ 166 w 284"/>
                <a:gd name="T7" fmla="*/ 0 h 521"/>
                <a:gd name="T8" fmla="*/ 153 w 284"/>
                <a:gd name="T9" fmla="*/ 0 h 521"/>
                <a:gd name="T10" fmla="*/ 112 w 284"/>
                <a:gd name="T11" fmla="*/ 28 h 521"/>
                <a:gd name="T12" fmla="*/ 70 w 284"/>
                <a:gd name="T13" fmla="*/ 43 h 521"/>
                <a:gd name="T14" fmla="*/ 30 w 284"/>
                <a:gd name="T15" fmla="*/ 49 h 521"/>
                <a:gd name="T16" fmla="*/ 0 w 284"/>
                <a:gd name="T17" fmla="*/ 50 h 521"/>
                <a:gd name="T18" fmla="*/ 0 w 284"/>
                <a:gd name="T19" fmla="*/ 79 h 521"/>
                <a:gd name="T20" fmla="*/ 20 w 284"/>
                <a:gd name="T21" fmla="*/ 78 h 521"/>
                <a:gd name="T22" fmla="*/ 47 w 284"/>
                <a:gd name="T23" fmla="*/ 75 h 521"/>
                <a:gd name="T24" fmla="*/ 80 w 284"/>
                <a:gd name="T25" fmla="*/ 69 h 521"/>
                <a:gd name="T26" fmla="*/ 113 w 284"/>
                <a:gd name="T27" fmla="*/ 56 h 521"/>
                <a:gd name="T28" fmla="*/ 113 w 284"/>
                <a:gd name="T29" fmla="*/ 457 h 521"/>
                <a:gd name="T30" fmla="*/ 112 w 284"/>
                <a:gd name="T31" fmla="*/ 473 h 521"/>
                <a:gd name="T32" fmla="*/ 103 w 284"/>
                <a:gd name="T33" fmla="*/ 485 h 521"/>
                <a:gd name="T34" fmla="*/ 80 w 284"/>
                <a:gd name="T35" fmla="*/ 491 h 521"/>
                <a:gd name="T36" fmla="*/ 35 w 284"/>
                <a:gd name="T37" fmla="*/ 493 h 521"/>
                <a:gd name="T38" fmla="*/ 5 w 284"/>
                <a:gd name="T39" fmla="*/ 493 h 521"/>
                <a:gd name="T40" fmla="*/ 5 w 284"/>
                <a:gd name="T41" fmla="*/ 521 h 521"/>
                <a:gd name="T42" fmla="*/ 29 w 284"/>
                <a:gd name="T43" fmla="*/ 521 h 521"/>
                <a:gd name="T44" fmla="*/ 69 w 284"/>
                <a:gd name="T45" fmla="*/ 520 h 521"/>
                <a:gd name="T46" fmla="*/ 112 w 284"/>
                <a:gd name="T47" fmla="*/ 519 h 521"/>
                <a:gd name="T48" fmla="*/ 145 w 284"/>
                <a:gd name="T49" fmla="*/ 518 h 521"/>
                <a:gd name="T50" fmla="*/ 174 w 284"/>
                <a:gd name="T51" fmla="*/ 519 h 521"/>
                <a:gd name="T52" fmla="*/ 217 w 284"/>
                <a:gd name="T53" fmla="*/ 520 h 521"/>
                <a:gd name="T54" fmla="*/ 259 w 284"/>
                <a:gd name="T55" fmla="*/ 521 h 521"/>
                <a:gd name="T56" fmla="*/ 284 w 284"/>
                <a:gd name="T57" fmla="*/ 521 h 521"/>
                <a:gd name="T58" fmla="*/ 284 w 284"/>
                <a:gd name="T59" fmla="*/ 493 h 521"/>
                <a:gd name="T60" fmla="*/ 255 w 284"/>
                <a:gd name="T61" fmla="*/ 493 h 521"/>
                <a:gd name="T62" fmla="*/ 209 w 284"/>
                <a:gd name="T63" fmla="*/ 491 h 521"/>
                <a:gd name="T64" fmla="*/ 186 w 284"/>
                <a:gd name="T65" fmla="*/ 485 h 521"/>
                <a:gd name="T66" fmla="*/ 178 w 284"/>
                <a:gd name="T67" fmla="*/ 473 h 521"/>
                <a:gd name="T68" fmla="*/ 177 w 284"/>
                <a:gd name="T69" fmla="*/ 457 h 521"/>
                <a:gd name="T70" fmla="*/ 177 w 284"/>
                <a:gd name="T71" fmla="*/ 22 h 5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521">
                  <a:moveTo>
                    <a:pt x="177" y="22"/>
                  </a:moveTo>
                  <a:lnTo>
                    <a:pt x="176" y="9"/>
                  </a:lnTo>
                  <a:lnTo>
                    <a:pt x="173" y="3"/>
                  </a:lnTo>
                  <a:lnTo>
                    <a:pt x="166" y="0"/>
                  </a:lnTo>
                  <a:lnTo>
                    <a:pt x="153" y="0"/>
                  </a:lnTo>
                  <a:lnTo>
                    <a:pt x="112" y="28"/>
                  </a:lnTo>
                  <a:lnTo>
                    <a:pt x="70" y="43"/>
                  </a:lnTo>
                  <a:lnTo>
                    <a:pt x="30" y="49"/>
                  </a:lnTo>
                  <a:lnTo>
                    <a:pt x="0" y="50"/>
                  </a:lnTo>
                  <a:lnTo>
                    <a:pt x="0" y="79"/>
                  </a:lnTo>
                  <a:lnTo>
                    <a:pt x="20" y="78"/>
                  </a:lnTo>
                  <a:lnTo>
                    <a:pt x="47" y="75"/>
                  </a:lnTo>
                  <a:lnTo>
                    <a:pt x="80" y="69"/>
                  </a:lnTo>
                  <a:lnTo>
                    <a:pt x="113" y="56"/>
                  </a:lnTo>
                  <a:lnTo>
                    <a:pt x="113" y="457"/>
                  </a:lnTo>
                  <a:lnTo>
                    <a:pt x="112" y="473"/>
                  </a:lnTo>
                  <a:lnTo>
                    <a:pt x="103" y="485"/>
                  </a:lnTo>
                  <a:lnTo>
                    <a:pt x="80" y="491"/>
                  </a:lnTo>
                  <a:lnTo>
                    <a:pt x="35" y="493"/>
                  </a:lnTo>
                  <a:lnTo>
                    <a:pt x="5" y="493"/>
                  </a:lnTo>
                  <a:lnTo>
                    <a:pt x="5" y="521"/>
                  </a:lnTo>
                  <a:lnTo>
                    <a:pt x="29" y="521"/>
                  </a:lnTo>
                  <a:lnTo>
                    <a:pt x="69" y="520"/>
                  </a:lnTo>
                  <a:lnTo>
                    <a:pt x="112" y="519"/>
                  </a:lnTo>
                  <a:lnTo>
                    <a:pt x="145" y="518"/>
                  </a:lnTo>
                  <a:lnTo>
                    <a:pt x="174" y="519"/>
                  </a:lnTo>
                  <a:lnTo>
                    <a:pt x="217" y="520"/>
                  </a:lnTo>
                  <a:lnTo>
                    <a:pt x="259" y="521"/>
                  </a:lnTo>
                  <a:lnTo>
                    <a:pt x="284" y="521"/>
                  </a:lnTo>
                  <a:lnTo>
                    <a:pt x="284" y="493"/>
                  </a:lnTo>
                  <a:lnTo>
                    <a:pt x="255" y="493"/>
                  </a:lnTo>
                  <a:lnTo>
                    <a:pt x="209" y="491"/>
                  </a:lnTo>
                  <a:lnTo>
                    <a:pt x="186" y="485"/>
                  </a:lnTo>
                  <a:lnTo>
                    <a:pt x="178" y="473"/>
                  </a:lnTo>
                  <a:lnTo>
                    <a:pt x="177" y="457"/>
                  </a:lnTo>
                  <a:lnTo>
                    <a:pt x="177" y="22"/>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5" name="Freeform 162"/>
            <p:cNvSpPr>
              <a:spLocks noChangeAspect="1"/>
            </p:cNvSpPr>
            <p:nvPr/>
          </p:nvSpPr>
          <p:spPr bwMode="auto">
            <a:xfrm>
              <a:off x="4247" y="882"/>
              <a:ext cx="100" cy="242"/>
            </a:xfrm>
            <a:custGeom>
              <a:avLst/>
              <a:gdLst>
                <a:gd name="T0" fmla="*/ 78 w 100"/>
                <a:gd name="T1" fmla="*/ 78 h 242"/>
                <a:gd name="T2" fmla="*/ 76 w 100"/>
                <a:gd name="T3" fmla="*/ 111 h 242"/>
                <a:gd name="T4" fmla="*/ 67 w 100"/>
                <a:gd name="T5" fmla="*/ 147 h 242"/>
                <a:gd name="T6" fmla="*/ 49 w 100"/>
                <a:gd name="T7" fmla="*/ 184 h 242"/>
                <a:gd name="T8" fmla="*/ 17 w 100"/>
                <a:gd name="T9" fmla="*/ 222 h 242"/>
                <a:gd name="T10" fmla="*/ 11 w 100"/>
                <a:gd name="T11" fmla="*/ 231 h 242"/>
                <a:gd name="T12" fmla="*/ 15 w 100"/>
                <a:gd name="T13" fmla="*/ 238 h 242"/>
                <a:gd name="T14" fmla="*/ 22 w 100"/>
                <a:gd name="T15" fmla="*/ 242 h 242"/>
                <a:gd name="T16" fmla="*/ 29 w 100"/>
                <a:gd name="T17" fmla="*/ 239 h 242"/>
                <a:gd name="T18" fmla="*/ 39 w 100"/>
                <a:gd name="T19" fmla="*/ 231 h 242"/>
                <a:gd name="T20" fmla="*/ 52 w 100"/>
                <a:gd name="T21" fmla="*/ 217 h 242"/>
                <a:gd name="T22" fmla="*/ 65 w 100"/>
                <a:gd name="T23" fmla="*/ 199 h 242"/>
                <a:gd name="T24" fmla="*/ 78 w 100"/>
                <a:gd name="T25" fmla="*/ 176 h 242"/>
                <a:gd name="T26" fmla="*/ 89 w 100"/>
                <a:gd name="T27" fmla="*/ 149 h 242"/>
                <a:gd name="T28" fmla="*/ 97 w 100"/>
                <a:gd name="T29" fmla="*/ 119 h 242"/>
                <a:gd name="T30" fmla="*/ 100 w 100"/>
                <a:gd name="T31" fmla="*/ 85 h 242"/>
                <a:gd name="T32" fmla="*/ 96 w 100"/>
                <a:gd name="T33" fmla="*/ 52 h 242"/>
                <a:gd name="T34" fmla="*/ 86 w 100"/>
                <a:gd name="T35" fmla="*/ 24 h 242"/>
                <a:gd name="T36" fmla="*/ 69 w 100"/>
                <a:gd name="T37" fmla="*/ 7 h 242"/>
                <a:gd name="T38" fmla="*/ 45 w 100"/>
                <a:gd name="T39" fmla="*/ 0 h 242"/>
                <a:gd name="T40" fmla="*/ 27 w 100"/>
                <a:gd name="T41" fmla="*/ 3 h 242"/>
                <a:gd name="T42" fmla="*/ 13 w 100"/>
                <a:gd name="T43" fmla="*/ 13 h 242"/>
                <a:gd name="T44" fmla="*/ 3 w 100"/>
                <a:gd name="T45" fmla="*/ 27 h 242"/>
                <a:gd name="T46" fmla="*/ 0 w 100"/>
                <a:gd name="T47" fmla="*/ 45 h 242"/>
                <a:gd name="T48" fmla="*/ 3 w 100"/>
                <a:gd name="T49" fmla="*/ 62 h 242"/>
                <a:gd name="T50" fmla="*/ 13 w 100"/>
                <a:gd name="T51" fmla="*/ 77 h 242"/>
                <a:gd name="T52" fmla="*/ 27 w 100"/>
                <a:gd name="T53" fmla="*/ 86 h 242"/>
                <a:gd name="T54" fmla="*/ 46 w 100"/>
                <a:gd name="T55" fmla="*/ 90 h 242"/>
                <a:gd name="T56" fmla="*/ 69 w 100"/>
                <a:gd name="T57" fmla="*/ 84 h 242"/>
                <a:gd name="T58" fmla="*/ 78 w 100"/>
                <a:gd name="T59" fmla="*/ 78 h 2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242">
                  <a:moveTo>
                    <a:pt x="78" y="78"/>
                  </a:moveTo>
                  <a:lnTo>
                    <a:pt x="76" y="111"/>
                  </a:lnTo>
                  <a:lnTo>
                    <a:pt x="67" y="147"/>
                  </a:lnTo>
                  <a:lnTo>
                    <a:pt x="49" y="184"/>
                  </a:lnTo>
                  <a:lnTo>
                    <a:pt x="17" y="222"/>
                  </a:lnTo>
                  <a:lnTo>
                    <a:pt x="11" y="231"/>
                  </a:lnTo>
                  <a:lnTo>
                    <a:pt x="15" y="238"/>
                  </a:lnTo>
                  <a:lnTo>
                    <a:pt x="22" y="242"/>
                  </a:lnTo>
                  <a:lnTo>
                    <a:pt x="29" y="239"/>
                  </a:lnTo>
                  <a:lnTo>
                    <a:pt x="39" y="231"/>
                  </a:lnTo>
                  <a:lnTo>
                    <a:pt x="52" y="217"/>
                  </a:lnTo>
                  <a:lnTo>
                    <a:pt x="65" y="199"/>
                  </a:lnTo>
                  <a:lnTo>
                    <a:pt x="78" y="176"/>
                  </a:lnTo>
                  <a:lnTo>
                    <a:pt x="89" y="149"/>
                  </a:lnTo>
                  <a:lnTo>
                    <a:pt x="97" y="119"/>
                  </a:lnTo>
                  <a:lnTo>
                    <a:pt x="100" y="85"/>
                  </a:lnTo>
                  <a:lnTo>
                    <a:pt x="96" y="52"/>
                  </a:lnTo>
                  <a:lnTo>
                    <a:pt x="86" y="24"/>
                  </a:lnTo>
                  <a:lnTo>
                    <a:pt x="69" y="7"/>
                  </a:lnTo>
                  <a:lnTo>
                    <a:pt x="45" y="0"/>
                  </a:lnTo>
                  <a:lnTo>
                    <a:pt x="27" y="3"/>
                  </a:lnTo>
                  <a:lnTo>
                    <a:pt x="13" y="13"/>
                  </a:lnTo>
                  <a:lnTo>
                    <a:pt x="3" y="27"/>
                  </a:lnTo>
                  <a:lnTo>
                    <a:pt x="0" y="45"/>
                  </a:lnTo>
                  <a:lnTo>
                    <a:pt x="3" y="62"/>
                  </a:lnTo>
                  <a:lnTo>
                    <a:pt x="13" y="77"/>
                  </a:lnTo>
                  <a:lnTo>
                    <a:pt x="27" y="86"/>
                  </a:lnTo>
                  <a:lnTo>
                    <a:pt x="46" y="90"/>
                  </a:lnTo>
                  <a:lnTo>
                    <a:pt x="69" y="84"/>
                  </a:lnTo>
                  <a:lnTo>
                    <a:pt x="78" y="7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546" name="Freeform 163"/>
            <p:cNvSpPr>
              <a:spLocks noChangeAspect="1"/>
            </p:cNvSpPr>
            <p:nvPr/>
          </p:nvSpPr>
          <p:spPr bwMode="auto">
            <a:xfrm>
              <a:off x="4461" y="626"/>
              <a:ext cx="478" cy="354"/>
            </a:xfrm>
            <a:custGeom>
              <a:avLst/>
              <a:gdLst>
                <a:gd name="T0" fmla="*/ 54 w 478"/>
                <a:gd name="T1" fmla="*/ 316 h 354"/>
                <a:gd name="T2" fmla="*/ 60 w 478"/>
                <a:gd name="T3" fmla="*/ 348 h 354"/>
                <a:gd name="T4" fmla="*/ 97 w 478"/>
                <a:gd name="T5" fmla="*/ 348 h 354"/>
                <a:gd name="T6" fmla="*/ 116 w 478"/>
                <a:gd name="T7" fmla="*/ 316 h 354"/>
                <a:gd name="T8" fmla="*/ 131 w 478"/>
                <a:gd name="T9" fmla="*/ 254 h 354"/>
                <a:gd name="T10" fmla="*/ 153 w 478"/>
                <a:gd name="T11" fmla="*/ 165 h 354"/>
                <a:gd name="T12" fmla="*/ 164 w 478"/>
                <a:gd name="T13" fmla="*/ 129 h 354"/>
                <a:gd name="T14" fmla="*/ 186 w 478"/>
                <a:gd name="T15" fmla="*/ 94 h 354"/>
                <a:gd name="T16" fmla="*/ 231 w 478"/>
                <a:gd name="T17" fmla="*/ 46 h 354"/>
                <a:gd name="T18" fmla="*/ 303 w 478"/>
                <a:gd name="T19" fmla="*/ 22 h 354"/>
                <a:gd name="T20" fmla="*/ 343 w 478"/>
                <a:gd name="T21" fmla="*/ 44 h 354"/>
                <a:gd name="T22" fmla="*/ 350 w 478"/>
                <a:gd name="T23" fmla="*/ 77 h 354"/>
                <a:gd name="T24" fmla="*/ 331 w 478"/>
                <a:gd name="T25" fmla="*/ 166 h 354"/>
                <a:gd name="T26" fmla="*/ 303 w 478"/>
                <a:gd name="T27" fmla="*/ 244 h 354"/>
                <a:gd name="T28" fmla="*/ 291 w 478"/>
                <a:gd name="T29" fmla="*/ 287 h 354"/>
                <a:gd name="T30" fmla="*/ 314 w 478"/>
                <a:gd name="T31" fmla="*/ 336 h 354"/>
                <a:gd name="T32" fmla="*/ 366 w 478"/>
                <a:gd name="T33" fmla="*/ 354 h 354"/>
                <a:gd name="T34" fmla="*/ 416 w 478"/>
                <a:gd name="T35" fmla="*/ 337 h 354"/>
                <a:gd name="T36" fmla="*/ 452 w 478"/>
                <a:gd name="T37" fmla="*/ 298 h 354"/>
                <a:gd name="T38" fmla="*/ 472 w 478"/>
                <a:gd name="T39" fmla="*/ 258 h 354"/>
                <a:gd name="T40" fmla="*/ 478 w 478"/>
                <a:gd name="T41" fmla="*/ 234 h 354"/>
                <a:gd name="T42" fmla="*/ 466 w 478"/>
                <a:gd name="T43" fmla="*/ 224 h 354"/>
                <a:gd name="T44" fmla="*/ 451 w 478"/>
                <a:gd name="T45" fmla="*/ 237 h 354"/>
                <a:gd name="T46" fmla="*/ 415 w 478"/>
                <a:gd name="T47" fmla="*/ 308 h 354"/>
                <a:gd name="T48" fmla="*/ 368 w 478"/>
                <a:gd name="T49" fmla="*/ 332 h 354"/>
                <a:gd name="T50" fmla="*/ 349 w 478"/>
                <a:gd name="T51" fmla="*/ 305 h 354"/>
                <a:gd name="T52" fmla="*/ 352 w 478"/>
                <a:gd name="T53" fmla="*/ 279 h 354"/>
                <a:gd name="T54" fmla="*/ 367 w 478"/>
                <a:gd name="T55" fmla="*/ 241 h 354"/>
                <a:gd name="T56" fmla="*/ 391 w 478"/>
                <a:gd name="T57" fmla="*/ 172 h 354"/>
                <a:gd name="T58" fmla="*/ 408 w 478"/>
                <a:gd name="T59" fmla="*/ 89 h 354"/>
                <a:gd name="T60" fmla="*/ 398 w 478"/>
                <a:gd name="T61" fmla="*/ 43 h 354"/>
                <a:gd name="T62" fmla="*/ 373 w 478"/>
                <a:gd name="T63" fmla="*/ 16 h 354"/>
                <a:gd name="T64" fmla="*/ 339 w 478"/>
                <a:gd name="T65" fmla="*/ 3 h 354"/>
                <a:gd name="T66" fmla="*/ 306 w 478"/>
                <a:gd name="T67" fmla="*/ 0 h 354"/>
                <a:gd name="T68" fmla="*/ 225 w 478"/>
                <a:gd name="T69" fmla="*/ 24 h 354"/>
                <a:gd name="T70" fmla="*/ 174 w 478"/>
                <a:gd name="T71" fmla="*/ 72 h 354"/>
                <a:gd name="T72" fmla="*/ 142 w 478"/>
                <a:gd name="T73" fmla="*/ 15 h 354"/>
                <a:gd name="T74" fmla="*/ 91 w 478"/>
                <a:gd name="T75" fmla="*/ 0 h 354"/>
                <a:gd name="T76" fmla="*/ 51 w 478"/>
                <a:gd name="T77" fmla="*/ 14 h 354"/>
                <a:gd name="T78" fmla="*/ 29 w 478"/>
                <a:gd name="T79" fmla="*/ 43 h 354"/>
                <a:gd name="T80" fmla="*/ 8 w 478"/>
                <a:gd name="T81" fmla="*/ 91 h 354"/>
                <a:gd name="T82" fmla="*/ 0 w 478"/>
                <a:gd name="T83" fmla="*/ 120 h 354"/>
                <a:gd name="T84" fmla="*/ 14 w 478"/>
                <a:gd name="T85" fmla="*/ 131 h 354"/>
                <a:gd name="T86" fmla="*/ 24 w 478"/>
                <a:gd name="T87" fmla="*/ 126 h 354"/>
                <a:gd name="T88" fmla="*/ 31 w 478"/>
                <a:gd name="T89" fmla="*/ 107 h 354"/>
                <a:gd name="T90" fmla="*/ 53 w 478"/>
                <a:gd name="T91" fmla="*/ 47 h 354"/>
                <a:gd name="T92" fmla="*/ 88 w 478"/>
                <a:gd name="T93" fmla="*/ 22 h 354"/>
                <a:gd name="T94" fmla="*/ 109 w 478"/>
                <a:gd name="T95" fmla="*/ 33 h 354"/>
                <a:gd name="T96" fmla="*/ 114 w 478"/>
                <a:gd name="T97" fmla="*/ 60 h 354"/>
                <a:gd name="T98" fmla="*/ 101 w 478"/>
                <a:gd name="T99" fmla="*/ 126 h 354"/>
                <a:gd name="T100" fmla="*/ 84 w 478"/>
                <a:gd name="T101" fmla="*/ 196 h 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354">
                  <a:moveTo>
                    <a:pt x="59" y="297"/>
                  </a:moveTo>
                  <a:lnTo>
                    <a:pt x="54" y="316"/>
                  </a:lnTo>
                  <a:lnTo>
                    <a:pt x="52" y="329"/>
                  </a:lnTo>
                  <a:lnTo>
                    <a:pt x="60" y="348"/>
                  </a:lnTo>
                  <a:lnTo>
                    <a:pt x="78" y="354"/>
                  </a:lnTo>
                  <a:lnTo>
                    <a:pt x="97" y="348"/>
                  </a:lnTo>
                  <a:lnTo>
                    <a:pt x="109" y="337"/>
                  </a:lnTo>
                  <a:lnTo>
                    <a:pt x="116" y="316"/>
                  </a:lnTo>
                  <a:lnTo>
                    <a:pt x="123" y="288"/>
                  </a:lnTo>
                  <a:lnTo>
                    <a:pt x="131" y="254"/>
                  </a:lnTo>
                  <a:lnTo>
                    <a:pt x="140" y="217"/>
                  </a:lnTo>
                  <a:lnTo>
                    <a:pt x="153" y="165"/>
                  </a:lnTo>
                  <a:lnTo>
                    <a:pt x="158" y="145"/>
                  </a:lnTo>
                  <a:lnTo>
                    <a:pt x="164" y="129"/>
                  </a:lnTo>
                  <a:lnTo>
                    <a:pt x="172" y="114"/>
                  </a:lnTo>
                  <a:lnTo>
                    <a:pt x="186" y="94"/>
                  </a:lnTo>
                  <a:lnTo>
                    <a:pt x="205" y="69"/>
                  </a:lnTo>
                  <a:lnTo>
                    <a:pt x="231" y="46"/>
                  </a:lnTo>
                  <a:lnTo>
                    <a:pt x="263" y="29"/>
                  </a:lnTo>
                  <a:lnTo>
                    <a:pt x="303" y="22"/>
                  </a:lnTo>
                  <a:lnTo>
                    <a:pt x="329" y="29"/>
                  </a:lnTo>
                  <a:lnTo>
                    <a:pt x="343" y="44"/>
                  </a:lnTo>
                  <a:lnTo>
                    <a:pt x="349" y="62"/>
                  </a:lnTo>
                  <a:lnTo>
                    <a:pt x="350" y="77"/>
                  </a:lnTo>
                  <a:lnTo>
                    <a:pt x="344" y="118"/>
                  </a:lnTo>
                  <a:lnTo>
                    <a:pt x="331" y="166"/>
                  </a:lnTo>
                  <a:lnTo>
                    <a:pt x="315" y="210"/>
                  </a:lnTo>
                  <a:lnTo>
                    <a:pt x="303" y="244"/>
                  </a:lnTo>
                  <a:lnTo>
                    <a:pt x="294" y="268"/>
                  </a:lnTo>
                  <a:lnTo>
                    <a:pt x="291" y="287"/>
                  </a:lnTo>
                  <a:lnTo>
                    <a:pt x="297" y="315"/>
                  </a:lnTo>
                  <a:lnTo>
                    <a:pt x="314" y="336"/>
                  </a:lnTo>
                  <a:lnTo>
                    <a:pt x="337" y="349"/>
                  </a:lnTo>
                  <a:lnTo>
                    <a:pt x="366" y="354"/>
                  </a:lnTo>
                  <a:lnTo>
                    <a:pt x="393" y="349"/>
                  </a:lnTo>
                  <a:lnTo>
                    <a:pt x="416" y="337"/>
                  </a:lnTo>
                  <a:lnTo>
                    <a:pt x="436" y="319"/>
                  </a:lnTo>
                  <a:lnTo>
                    <a:pt x="452" y="298"/>
                  </a:lnTo>
                  <a:lnTo>
                    <a:pt x="463" y="277"/>
                  </a:lnTo>
                  <a:lnTo>
                    <a:pt x="472" y="258"/>
                  </a:lnTo>
                  <a:lnTo>
                    <a:pt x="477" y="243"/>
                  </a:lnTo>
                  <a:lnTo>
                    <a:pt x="478" y="234"/>
                  </a:lnTo>
                  <a:lnTo>
                    <a:pt x="473" y="225"/>
                  </a:lnTo>
                  <a:lnTo>
                    <a:pt x="466" y="224"/>
                  </a:lnTo>
                  <a:lnTo>
                    <a:pt x="455" y="227"/>
                  </a:lnTo>
                  <a:lnTo>
                    <a:pt x="451" y="237"/>
                  </a:lnTo>
                  <a:lnTo>
                    <a:pt x="435" y="279"/>
                  </a:lnTo>
                  <a:lnTo>
                    <a:pt x="415" y="308"/>
                  </a:lnTo>
                  <a:lnTo>
                    <a:pt x="392" y="326"/>
                  </a:lnTo>
                  <a:lnTo>
                    <a:pt x="368" y="332"/>
                  </a:lnTo>
                  <a:lnTo>
                    <a:pt x="352" y="325"/>
                  </a:lnTo>
                  <a:lnTo>
                    <a:pt x="349" y="305"/>
                  </a:lnTo>
                  <a:lnTo>
                    <a:pt x="349" y="292"/>
                  </a:lnTo>
                  <a:lnTo>
                    <a:pt x="352" y="279"/>
                  </a:lnTo>
                  <a:lnTo>
                    <a:pt x="358" y="263"/>
                  </a:lnTo>
                  <a:lnTo>
                    <a:pt x="367" y="241"/>
                  </a:lnTo>
                  <a:lnTo>
                    <a:pt x="377" y="213"/>
                  </a:lnTo>
                  <a:lnTo>
                    <a:pt x="391" y="172"/>
                  </a:lnTo>
                  <a:lnTo>
                    <a:pt x="403" y="128"/>
                  </a:lnTo>
                  <a:lnTo>
                    <a:pt x="408" y="89"/>
                  </a:lnTo>
                  <a:lnTo>
                    <a:pt x="405" y="63"/>
                  </a:lnTo>
                  <a:lnTo>
                    <a:pt x="398" y="43"/>
                  </a:lnTo>
                  <a:lnTo>
                    <a:pt x="386" y="28"/>
                  </a:lnTo>
                  <a:lnTo>
                    <a:pt x="373" y="16"/>
                  </a:lnTo>
                  <a:lnTo>
                    <a:pt x="357" y="8"/>
                  </a:lnTo>
                  <a:lnTo>
                    <a:pt x="339" y="3"/>
                  </a:lnTo>
                  <a:lnTo>
                    <a:pt x="322" y="1"/>
                  </a:lnTo>
                  <a:lnTo>
                    <a:pt x="306" y="0"/>
                  </a:lnTo>
                  <a:lnTo>
                    <a:pt x="262" y="7"/>
                  </a:lnTo>
                  <a:lnTo>
                    <a:pt x="225" y="24"/>
                  </a:lnTo>
                  <a:lnTo>
                    <a:pt x="196" y="47"/>
                  </a:lnTo>
                  <a:lnTo>
                    <a:pt x="174" y="72"/>
                  </a:lnTo>
                  <a:lnTo>
                    <a:pt x="163" y="37"/>
                  </a:lnTo>
                  <a:lnTo>
                    <a:pt x="142" y="15"/>
                  </a:lnTo>
                  <a:lnTo>
                    <a:pt x="116" y="3"/>
                  </a:lnTo>
                  <a:lnTo>
                    <a:pt x="91" y="0"/>
                  </a:lnTo>
                  <a:lnTo>
                    <a:pt x="68" y="4"/>
                  </a:lnTo>
                  <a:lnTo>
                    <a:pt x="51" y="14"/>
                  </a:lnTo>
                  <a:lnTo>
                    <a:pt x="38" y="28"/>
                  </a:lnTo>
                  <a:lnTo>
                    <a:pt x="29" y="43"/>
                  </a:lnTo>
                  <a:lnTo>
                    <a:pt x="17" y="66"/>
                  </a:lnTo>
                  <a:lnTo>
                    <a:pt x="8" y="91"/>
                  </a:lnTo>
                  <a:lnTo>
                    <a:pt x="3" y="110"/>
                  </a:lnTo>
                  <a:lnTo>
                    <a:pt x="0" y="120"/>
                  </a:lnTo>
                  <a:lnTo>
                    <a:pt x="6" y="129"/>
                  </a:lnTo>
                  <a:lnTo>
                    <a:pt x="14" y="131"/>
                  </a:lnTo>
                  <a:lnTo>
                    <a:pt x="20" y="129"/>
                  </a:lnTo>
                  <a:lnTo>
                    <a:pt x="24" y="126"/>
                  </a:lnTo>
                  <a:lnTo>
                    <a:pt x="28" y="119"/>
                  </a:lnTo>
                  <a:lnTo>
                    <a:pt x="31" y="107"/>
                  </a:lnTo>
                  <a:lnTo>
                    <a:pt x="40" y="74"/>
                  </a:lnTo>
                  <a:lnTo>
                    <a:pt x="53" y="47"/>
                  </a:lnTo>
                  <a:lnTo>
                    <a:pt x="68" y="29"/>
                  </a:lnTo>
                  <a:lnTo>
                    <a:pt x="88" y="22"/>
                  </a:lnTo>
                  <a:lnTo>
                    <a:pt x="101" y="25"/>
                  </a:lnTo>
                  <a:lnTo>
                    <a:pt x="109" y="33"/>
                  </a:lnTo>
                  <a:lnTo>
                    <a:pt x="113" y="45"/>
                  </a:lnTo>
                  <a:lnTo>
                    <a:pt x="114" y="60"/>
                  </a:lnTo>
                  <a:lnTo>
                    <a:pt x="110" y="91"/>
                  </a:lnTo>
                  <a:lnTo>
                    <a:pt x="101" y="126"/>
                  </a:lnTo>
                  <a:lnTo>
                    <a:pt x="92" y="162"/>
                  </a:lnTo>
                  <a:lnTo>
                    <a:pt x="84" y="196"/>
                  </a:lnTo>
                  <a:lnTo>
                    <a:pt x="59" y="297"/>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cxnSp>
        <p:nvCxnSpPr>
          <p:cNvPr id="337" name="Straight Arrow Connector 336"/>
          <p:cNvCxnSpPr>
            <a:cxnSpLocks noChangeShapeType="1"/>
          </p:cNvCxnSpPr>
          <p:nvPr/>
        </p:nvCxnSpPr>
        <p:spPr bwMode="auto">
          <a:xfrm flipV="1">
            <a:off x="3059325" y="2851320"/>
            <a:ext cx="529519" cy="212764"/>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 name="Straight Arrow Connector 337"/>
          <p:cNvCxnSpPr>
            <a:cxnSpLocks noChangeShapeType="1"/>
          </p:cNvCxnSpPr>
          <p:nvPr/>
        </p:nvCxnSpPr>
        <p:spPr bwMode="auto">
          <a:xfrm>
            <a:off x="3059325" y="3125702"/>
            <a:ext cx="529519" cy="229041"/>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Straight Arrow Connector 338"/>
          <p:cNvCxnSpPr>
            <a:cxnSpLocks noChangeShapeType="1"/>
          </p:cNvCxnSpPr>
          <p:nvPr/>
        </p:nvCxnSpPr>
        <p:spPr bwMode="auto">
          <a:xfrm flipV="1">
            <a:off x="4021643" y="2435096"/>
            <a:ext cx="528308" cy="211601"/>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 name="Straight Arrow Connector 339"/>
          <p:cNvCxnSpPr>
            <a:cxnSpLocks noChangeShapeType="1"/>
          </p:cNvCxnSpPr>
          <p:nvPr/>
        </p:nvCxnSpPr>
        <p:spPr bwMode="auto">
          <a:xfrm>
            <a:off x="4021643" y="2709477"/>
            <a:ext cx="528308" cy="227878"/>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 name="Straight Arrow Connector 340"/>
          <p:cNvCxnSpPr>
            <a:cxnSpLocks noChangeShapeType="1"/>
          </p:cNvCxnSpPr>
          <p:nvPr/>
        </p:nvCxnSpPr>
        <p:spPr bwMode="auto">
          <a:xfrm flipV="1">
            <a:off x="4239257" y="3145467"/>
            <a:ext cx="286519" cy="222064"/>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Straight Arrow Connector 341"/>
          <p:cNvCxnSpPr>
            <a:cxnSpLocks noChangeShapeType="1"/>
          </p:cNvCxnSpPr>
          <p:nvPr/>
        </p:nvCxnSpPr>
        <p:spPr bwMode="auto">
          <a:xfrm>
            <a:off x="4239257" y="3438453"/>
            <a:ext cx="286519" cy="210438"/>
          </a:xfrm>
          <a:prstGeom prst="straightConnector1">
            <a:avLst/>
          </a:prstGeom>
          <a:noFill/>
          <a:ln w="31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5" name="TextBox 344"/>
          <p:cNvSpPr txBox="1">
            <a:spLocks noChangeArrowheads="1"/>
          </p:cNvSpPr>
          <p:nvPr/>
        </p:nvSpPr>
        <p:spPr bwMode="auto">
          <a:xfrm rot="16200000">
            <a:off x="4672423" y="2161283"/>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a:t>
            </a:r>
          </a:p>
        </p:txBody>
      </p:sp>
      <p:sp>
        <p:nvSpPr>
          <p:cNvPr id="346" name="TextBox 345"/>
          <p:cNvSpPr txBox="1">
            <a:spLocks noChangeArrowheads="1"/>
          </p:cNvSpPr>
          <p:nvPr/>
        </p:nvSpPr>
        <p:spPr bwMode="auto">
          <a:xfrm rot="16200000">
            <a:off x="4659128" y="2917001"/>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a:t>
            </a:r>
          </a:p>
        </p:txBody>
      </p:sp>
      <p:sp>
        <p:nvSpPr>
          <p:cNvPr id="347" name="TextBox 346"/>
          <p:cNvSpPr txBox="1">
            <a:spLocks noChangeArrowheads="1"/>
          </p:cNvSpPr>
          <p:nvPr/>
        </p:nvSpPr>
        <p:spPr bwMode="auto">
          <a:xfrm rot="16200000">
            <a:off x="4648248" y="3694808"/>
            <a:ext cx="33534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r>
              <a:rPr lang="en-US"/>
              <a:t>…</a:t>
            </a:r>
          </a:p>
        </p:txBody>
      </p:sp>
      <p:grpSp>
        <p:nvGrpSpPr>
          <p:cNvPr id="130" name="Group 163"/>
          <p:cNvGrpSpPr>
            <a:grpSpLocks noChangeAspect="1"/>
          </p:cNvGrpSpPr>
          <p:nvPr>
            <p:custDataLst>
              <p:tags r:id="rId15"/>
            </p:custDataLst>
          </p:nvPr>
        </p:nvGrpSpPr>
        <p:grpSpPr bwMode="auto">
          <a:xfrm>
            <a:off x="7528250" y="1614900"/>
            <a:ext cx="860183" cy="183751"/>
            <a:chOff x="2" y="1"/>
            <a:chExt cx="5758" cy="1279"/>
          </a:xfrm>
        </p:grpSpPr>
        <p:sp>
          <p:nvSpPr>
            <p:cNvPr id="131" name="Freeform 164"/>
            <p:cNvSpPr>
              <a:spLocks noChangeAspect="1"/>
            </p:cNvSpPr>
            <p:nvPr/>
          </p:nvSpPr>
          <p:spPr bwMode="auto">
            <a:xfrm>
              <a:off x="2" y="80"/>
              <a:ext cx="809" cy="761"/>
            </a:xfrm>
            <a:custGeom>
              <a:avLst/>
              <a:gdLst>
                <a:gd name="T0" fmla="*/ 751 w 809"/>
                <a:gd name="T1" fmla="*/ 491 h 761"/>
                <a:gd name="T2" fmla="*/ 751 w 809"/>
                <a:gd name="T3" fmla="*/ 478 h 761"/>
                <a:gd name="T4" fmla="*/ 729 w 809"/>
                <a:gd name="T5" fmla="*/ 477 h 761"/>
                <a:gd name="T6" fmla="*/ 699 w 809"/>
                <a:gd name="T7" fmla="*/ 544 h 761"/>
                <a:gd name="T8" fmla="*/ 647 w 809"/>
                <a:gd name="T9" fmla="*/ 635 h 761"/>
                <a:gd name="T10" fmla="*/ 581 w 809"/>
                <a:gd name="T11" fmla="*/ 694 h 761"/>
                <a:gd name="T12" fmla="*/ 485 w 809"/>
                <a:gd name="T13" fmla="*/ 723 h 761"/>
                <a:gd name="T14" fmla="*/ 258 w 809"/>
                <a:gd name="T15" fmla="*/ 727 h 761"/>
                <a:gd name="T16" fmla="*/ 233 w 809"/>
                <a:gd name="T17" fmla="*/ 725 h 761"/>
                <a:gd name="T18" fmla="*/ 219 w 809"/>
                <a:gd name="T19" fmla="*/ 714 h 761"/>
                <a:gd name="T20" fmla="*/ 224 w 809"/>
                <a:gd name="T21" fmla="*/ 688 h 761"/>
                <a:gd name="T22" fmla="*/ 410 w 809"/>
                <a:gd name="T23" fmla="*/ 383 h 761"/>
                <a:gd name="T24" fmla="*/ 465 w 809"/>
                <a:gd name="T25" fmla="*/ 387 h 761"/>
                <a:gd name="T26" fmla="*/ 493 w 809"/>
                <a:gd name="T27" fmla="*/ 398 h 761"/>
                <a:gd name="T28" fmla="*/ 504 w 809"/>
                <a:gd name="T29" fmla="*/ 415 h 761"/>
                <a:gd name="T30" fmla="*/ 505 w 809"/>
                <a:gd name="T31" fmla="*/ 434 h 761"/>
                <a:gd name="T32" fmla="*/ 497 w 809"/>
                <a:gd name="T33" fmla="*/ 489 h 761"/>
                <a:gd name="T34" fmla="*/ 498 w 809"/>
                <a:gd name="T35" fmla="*/ 510 h 761"/>
                <a:gd name="T36" fmla="*/ 519 w 809"/>
                <a:gd name="T37" fmla="*/ 509 h 761"/>
                <a:gd name="T38" fmla="*/ 589 w 809"/>
                <a:gd name="T39" fmla="*/ 229 h 761"/>
                <a:gd name="T40" fmla="*/ 576 w 809"/>
                <a:gd name="T41" fmla="*/ 217 h 761"/>
                <a:gd name="T42" fmla="*/ 560 w 809"/>
                <a:gd name="T43" fmla="*/ 237 h 761"/>
                <a:gd name="T44" fmla="*/ 541 w 809"/>
                <a:gd name="T45" fmla="*/ 290 h 761"/>
                <a:gd name="T46" fmla="*/ 516 w 809"/>
                <a:gd name="T47" fmla="*/ 325 h 761"/>
                <a:gd name="T48" fmla="*/ 476 w 809"/>
                <a:gd name="T49" fmla="*/ 343 h 761"/>
                <a:gd name="T50" fmla="*/ 414 w 809"/>
                <a:gd name="T51" fmla="*/ 348 h 761"/>
                <a:gd name="T52" fmla="*/ 376 w 809"/>
                <a:gd name="T53" fmla="*/ 78 h 761"/>
                <a:gd name="T54" fmla="*/ 392 w 809"/>
                <a:gd name="T55" fmla="*/ 42 h 761"/>
                <a:gd name="T56" fmla="*/ 436 w 809"/>
                <a:gd name="T57" fmla="*/ 34 h 761"/>
                <a:gd name="T58" fmla="*/ 640 w 809"/>
                <a:gd name="T59" fmla="*/ 36 h 761"/>
                <a:gd name="T60" fmla="*/ 707 w 809"/>
                <a:gd name="T61" fmla="*/ 50 h 761"/>
                <a:gd name="T62" fmla="*/ 745 w 809"/>
                <a:gd name="T63" fmla="*/ 79 h 761"/>
                <a:gd name="T64" fmla="*/ 761 w 809"/>
                <a:gd name="T65" fmla="*/ 127 h 761"/>
                <a:gd name="T66" fmla="*/ 763 w 809"/>
                <a:gd name="T67" fmla="*/ 175 h 761"/>
                <a:gd name="T68" fmla="*/ 761 w 809"/>
                <a:gd name="T69" fmla="*/ 200 h 761"/>
                <a:gd name="T70" fmla="*/ 757 w 809"/>
                <a:gd name="T71" fmla="*/ 238 h 761"/>
                <a:gd name="T72" fmla="*/ 771 w 809"/>
                <a:gd name="T73" fmla="*/ 252 h 761"/>
                <a:gd name="T74" fmla="*/ 786 w 809"/>
                <a:gd name="T75" fmla="*/ 224 h 761"/>
                <a:gd name="T76" fmla="*/ 809 w 809"/>
                <a:gd name="T77" fmla="*/ 12 h 761"/>
                <a:gd name="T78" fmla="*/ 795 w 809"/>
                <a:gd name="T79" fmla="*/ 0 h 761"/>
                <a:gd name="T80" fmla="*/ 215 w 809"/>
                <a:gd name="T81" fmla="*/ 0 h 761"/>
                <a:gd name="T82" fmla="*/ 190 w 809"/>
                <a:gd name="T83" fmla="*/ 2 h 761"/>
                <a:gd name="T84" fmla="*/ 182 w 809"/>
                <a:gd name="T85" fmla="*/ 22 h 761"/>
                <a:gd name="T86" fmla="*/ 213 w 809"/>
                <a:gd name="T87" fmla="*/ 34 h 761"/>
                <a:gd name="T88" fmla="*/ 265 w 809"/>
                <a:gd name="T89" fmla="*/ 37 h 761"/>
                <a:gd name="T90" fmla="*/ 285 w 809"/>
                <a:gd name="T91" fmla="*/ 54 h 761"/>
                <a:gd name="T92" fmla="*/ 280 w 809"/>
                <a:gd name="T93" fmla="*/ 81 h 761"/>
                <a:gd name="T94" fmla="*/ 129 w 809"/>
                <a:gd name="T95" fmla="*/ 689 h 761"/>
                <a:gd name="T96" fmla="*/ 119 w 809"/>
                <a:gd name="T97" fmla="*/ 710 h 761"/>
                <a:gd name="T98" fmla="*/ 99 w 809"/>
                <a:gd name="T99" fmla="*/ 722 h 761"/>
                <a:gd name="T100" fmla="*/ 60 w 809"/>
                <a:gd name="T101" fmla="*/ 726 h 761"/>
                <a:gd name="T102" fmla="*/ 18 w 809"/>
                <a:gd name="T103" fmla="*/ 727 h 761"/>
                <a:gd name="T104" fmla="*/ 2 w 809"/>
                <a:gd name="T105" fmla="*/ 736 h 761"/>
                <a:gd name="T106" fmla="*/ 8 w 809"/>
                <a:gd name="T107" fmla="*/ 760 h 761"/>
                <a:gd name="T108" fmla="*/ 610 w 809"/>
                <a:gd name="T109" fmla="*/ 761 h 761"/>
                <a:gd name="T110" fmla="*/ 634 w 809"/>
                <a:gd name="T111" fmla="*/ 759 h 761"/>
                <a:gd name="T112" fmla="*/ 644 w 809"/>
                <a:gd name="T113" fmla="*/ 74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9" h="761">
                  <a:moveTo>
                    <a:pt x="747" y="500"/>
                  </a:moveTo>
                  <a:lnTo>
                    <a:pt x="751" y="491"/>
                  </a:lnTo>
                  <a:lnTo>
                    <a:pt x="753" y="485"/>
                  </a:lnTo>
                  <a:lnTo>
                    <a:pt x="751" y="478"/>
                  </a:lnTo>
                  <a:lnTo>
                    <a:pt x="739" y="472"/>
                  </a:lnTo>
                  <a:lnTo>
                    <a:pt x="729" y="477"/>
                  </a:lnTo>
                  <a:lnTo>
                    <a:pt x="725" y="486"/>
                  </a:lnTo>
                  <a:lnTo>
                    <a:pt x="699" y="544"/>
                  </a:lnTo>
                  <a:lnTo>
                    <a:pt x="674" y="594"/>
                  </a:lnTo>
                  <a:lnTo>
                    <a:pt x="647" y="635"/>
                  </a:lnTo>
                  <a:lnTo>
                    <a:pt x="617" y="669"/>
                  </a:lnTo>
                  <a:lnTo>
                    <a:pt x="581" y="694"/>
                  </a:lnTo>
                  <a:lnTo>
                    <a:pt x="538" y="713"/>
                  </a:lnTo>
                  <a:lnTo>
                    <a:pt x="485" y="723"/>
                  </a:lnTo>
                  <a:lnTo>
                    <a:pt x="420" y="727"/>
                  </a:lnTo>
                  <a:lnTo>
                    <a:pt x="258" y="727"/>
                  </a:lnTo>
                  <a:lnTo>
                    <a:pt x="242" y="726"/>
                  </a:lnTo>
                  <a:lnTo>
                    <a:pt x="233" y="725"/>
                  </a:lnTo>
                  <a:lnTo>
                    <a:pt x="221" y="723"/>
                  </a:lnTo>
                  <a:lnTo>
                    <a:pt x="219" y="714"/>
                  </a:lnTo>
                  <a:lnTo>
                    <a:pt x="219" y="708"/>
                  </a:lnTo>
                  <a:lnTo>
                    <a:pt x="224" y="688"/>
                  </a:lnTo>
                  <a:lnTo>
                    <a:pt x="300" y="383"/>
                  </a:lnTo>
                  <a:lnTo>
                    <a:pt x="410" y="383"/>
                  </a:lnTo>
                  <a:lnTo>
                    <a:pt x="442" y="384"/>
                  </a:lnTo>
                  <a:lnTo>
                    <a:pt x="465" y="387"/>
                  </a:lnTo>
                  <a:lnTo>
                    <a:pt x="482" y="392"/>
                  </a:lnTo>
                  <a:lnTo>
                    <a:pt x="493" y="398"/>
                  </a:lnTo>
                  <a:lnTo>
                    <a:pt x="500" y="405"/>
                  </a:lnTo>
                  <a:lnTo>
                    <a:pt x="504" y="415"/>
                  </a:lnTo>
                  <a:lnTo>
                    <a:pt x="505" y="424"/>
                  </a:lnTo>
                  <a:lnTo>
                    <a:pt x="505" y="434"/>
                  </a:lnTo>
                  <a:lnTo>
                    <a:pt x="504" y="452"/>
                  </a:lnTo>
                  <a:lnTo>
                    <a:pt x="497" y="489"/>
                  </a:lnTo>
                  <a:lnTo>
                    <a:pt x="494" y="501"/>
                  </a:lnTo>
                  <a:lnTo>
                    <a:pt x="498" y="510"/>
                  </a:lnTo>
                  <a:lnTo>
                    <a:pt x="508" y="514"/>
                  </a:lnTo>
                  <a:lnTo>
                    <a:pt x="519" y="509"/>
                  </a:lnTo>
                  <a:lnTo>
                    <a:pt x="525" y="492"/>
                  </a:lnTo>
                  <a:lnTo>
                    <a:pt x="589" y="229"/>
                  </a:lnTo>
                  <a:lnTo>
                    <a:pt x="585" y="221"/>
                  </a:lnTo>
                  <a:lnTo>
                    <a:pt x="576" y="217"/>
                  </a:lnTo>
                  <a:lnTo>
                    <a:pt x="565" y="222"/>
                  </a:lnTo>
                  <a:lnTo>
                    <a:pt x="560" y="237"/>
                  </a:lnTo>
                  <a:lnTo>
                    <a:pt x="551" y="266"/>
                  </a:lnTo>
                  <a:lnTo>
                    <a:pt x="541" y="290"/>
                  </a:lnTo>
                  <a:lnTo>
                    <a:pt x="530" y="310"/>
                  </a:lnTo>
                  <a:lnTo>
                    <a:pt x="516" y="325"/>
                  </a:lnTo>
                  <a:lnTo>
                    <a:pt x="499" y="335"/>
                  </a:lnTo>
                  <a:lnTo>
                    <a:pt x="476" y="343"/>
                  </a:lnTo>
                  <a:lnTo>
                    <a:pt x="449" y="346"/>
                  </a:lnTo>
                  <a:lnTo>
                    <a:pt x="414" y="348"/>
                  </a:lnTo>
                  <a:lnTo>
                    <a:pt x="309" y="348"/>
                  </a:lnTo>
                  <a:lnTo>
                    <a:pt x="376" y="78"/>
                  </a:lnTo>
                  <a:lnTo>
                    <a:pt x="383" y="54"/>
                  </a:lnTo>
                  <a:lnTo>
                    <a:pt x="392" y="42"/>
                  </a:lnTo>
                  <a:lnTo>
                    <a:pt x="408" y="36"/>
                  </a:lnTo>
                  <a:lnTo>
                    <a:pt x="436" y="34"/>
                  </a:lnTo>
                  <a:lnTo>
                    <a:pt x="593" y="34"/>
                  </a:lnTo>
                  <a:lnTo>
                    <a:pt x="640" y="36"/>
                  </a:lnTo>
                  <a:lnTo>
                    <a:pt x="677" y="41"/>
                  </a:lnTo>
                  <a:lnTo>
                    <a:pt x="707" y="50"/>
                  </a:lnTo>
                  <a:lnTo>
                    <a:pt x="729" y="62"/>
                  </a:lnTo>
                  <a:lnTo>
                    <a:pt x="745" y="79"/>
                  </a:lnTo>
                  <a:lnTo>
                    <a:pt x="755" y="100"/>
                  </a:lnTo>
                  <a:lnTo>
                    <a:pt x="761" y="127"/>
                  </a:lnTo>
                  <a:lnTo>
                    <a:pt x="763" y="159"/>
                  </a:lnTo>
                  <a:lnTo>
                    <a:pt x="763" y="175"/>
                  </a:lnTo>
                  <a:lnTo>
                    <a:pt x="762" y="187"/>
                  </a:lnTo>
                  <a:lnTo>
                    <a:pt x="761" y="200"/>
                  </a:lnTo>
                  <a:lnTo>
                    <a:pt x="759" y="218"/>
                  </a:lnTo>
                  <a:lnTo>
                    <a:pt x="757" y="238"/>
                  </a:lnTo>
                  <a:lnTo>
                    <a:pt x="760" y="247"/>
                  </a:lnTo>
                  <a:lnTo>
                    <a:pt x="771" y="252"/>
                  </a:lnTo>
                  <a:lnTo>
                    <a:pt x="782" y="246"/>
                  </a:lnTo>
                  <a:lnTo>
                    <a:pt x="786" y="224"/>
                  </a:lnTo>
                  <a:lnTo>
                    <a:pt x="809" y="30"/>
                  </a:lnTo>
                  <a:lnTo>
                    <a:pt x="809" y="12"/>
                  </a:lnTo>
                  <a:lnTo>
                    <a:pt x="805" y="3"/>
                  </a:lnTo>
                  <a:lnTo>
                    <a:pt x="795" y="0"/>
                  </a:lnTo>
                  <a:lnTo>
                    <a:pt x="778" y="0"/>
                  </a:lnTo>
                  <a:lnTo>
                    <a:pt x="215" y="0"/>
                  </a:lnTo>
                  <a:lnTo>
                    <a:pt x="201" y="0"/>
                  </a:lnTo>
                  <a:lnTo>
                    <a:pt x="190" y="2"/>
                  </a:lnTo>
                  <a:lnTo>
                    <a:pt x="184" y="9"/>
                  </a:lnTo>
                  <a:lnTo>
                    <a:pt x="182" y="22"/>
                  </a:lnTo>
                  <a:lnTo>
                    <a:pt x="189" y="33"/>
                  </a:lnTo>
                  <a:lnTo>
                    <a:pt x="213" y="34"/>
                  </a:lnTo>
                  <a:lnTo>
                    <a:pt x="242" y="35"/>
                  </a:lnTo>
                  <a:lnTo>
                    <a:pt x="265" y="37"/>
                  </a:lnTo>
                  <a:lnTo>
                    <a:pt x="280" y="43"/>
                  </a:lnTo>
                  <a:lnTo>
                    <a:pt x="285" y="54"/>
                  </a:lnTo>
                  <a:lnTo>
                    <a:pt x="285" y="62"/>
                  </a:lnTo>
                  <a:lnTo>
                    <a:pt x="280" y="81"/>
                  </a:lnTo>
                  <a:lnTo>
                    <a:pt x="133" y="674"/>
                  </a:lnTo>
                  <a:lnTo>
                    <a:pt x="129" y="689"/>
                  </a:lnTo>
                  <a:lnTo>
                    <a:pt x="124" y="701"/>
                  </a:lnTo>
                  <a:lnTo>
                    <a:pt x="119" y="710"/>
                  </a:lnTo>
                  <a:lnTo>
                    <a:pt x="111" y="717"/>
                  </a:lnTo>
                  <a:lnTo>
                    <a:pt x="99" y="722"/>
                  </a:lnTo>
                  <a:lnTo>
                    <a:pt x="83" y="725"/>
                  </a:lnTo>
                  <a:lnTo>
                    <a:pt x="60" y="726"/>
                  </a:lnTo>
                  <a:lnTo>
                    <a:pt x="32" y="727"/>
                  </a:lnTo>
                  <a:lnTo>
                    <a:pt x="18" y="727"/>
                  </a:lnTo>
                  <a:lnTo>
                    <a:pt x="9" y="730"/>
                  </a:lnTo>
                  <a:lnTo>
                    <a:pt x="2" y="736"/>
                  </a:lnTo>
                  <a:lnTo>
                    <a:pt x="0" y="748"/>
                  </a:lnTo>
                  <a:lnTo>
                    <a:pt x="8" y="760"/>
                  </a:lnTo>
                  <a:lnTo>
                    <a:pt x="32" y="761"/>
                  </a:lnTo>
                  <a:lnTo>
                    <a:pt x="610" y="761"/>
                  </a:lnTo>
                  <a:lnTo>
                    <a:pt x="625" y="761"/>
                  </a:lnTo>
                  <a:lnTo>
                    <a:pt x="634" y="759"/>
                  </a:lnTo>
                  <a:lnTo>
                    <a:pt x="640" y="753"/>
                  </a:lnTo>
                  <a:lnTo>
                    <a:pt x="644" y="743"/>
                  </a:lnTo>
                  <a:lnTo>
                    <a:pt x="747" y="50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65"/>
            <p:cNvSpPr>
              <a:spLocks noChangeAspect="1"/>
            </p:cNvSpPr>
            <p:nvPr/>
          </p:nvSpPr>
          <p:spPr bwMode="auto">
            <a:xfrm>
              <a:off x="880" y="346"/>
              <a:ext cx="604" cy="508"/>
            </a:xfrm>
            <a:custGeom>
              <a:avLst/>
              <a:gdLst>
                <a:gd name="T0" fmla="*/ 60 w 604"/>
                <a:gd name="T1" fmla="*/ 458 h 508"/>
                <a:gd name="T2" fmla="*/ 66 w 604"/>
                <a:gd name="T3" fmla="*/ 500 h 508"/>
                <a:gd name="T4" fmla="*/ 111 w 604"/>
                <a:gd name="T5" fmla="*/ 501 h 508"/>
                <a:gd name="T6" fmla="*/ 132 w 604"/>
                <a:gd name="T7" fmla="*/ 466 h 508"/>
                <a:gd name="T8" fmla="*/ 145 w 604"/>
                <a:gd name="T9" fmla="*/ 418 h 508"/>
                <a:gd name="T10" fmla="*/ 175 w 604"/>
                <a:gd name="T11" fmla="*/ 293 h 508"/>
                <a:gd name="T12" fmla="*/ 198 w 604"/>
                <a:gd name="T13" fmla="*/ 202 h 508"/>
                <a:gd name="T14" fmla="*/ 206 w 604"/>
                <a:gd name="T15" fmla="*/ 169 h 508"/>
                <a:gd name="T16" fmla="*/ 229 w 604"/>
                <a:gd name="T17" fmla="*/ 126 h 508"/>
                <a:gd name="T18" fmla="*/ 319 w 604"/>
                <a:gd name="T19" fmla="*/ 41 h 508"/>
                <a:gd name="T20" fmla="*/ 421 w 604"/>
                <a:gd name="T21" fmla="*/ 32 h 508"/>
                <a:gd name="T22" fmla="*/ 448 w 604"/>
                <a:gd name="T23" fmla="*/ 76 h 508"/>
                <a:gd name="T24" fmla="*/ 442 w 604"/>
                <a:gd name="T25" fmla="*/ 167 h 508"/>
                <a:gd name="T26" fmla="*/ 397 w 604"/>
                <a:gd name="T27" fmla="*/ 313 h 508"/>
                <a:gd name="T28" fmla="*/ 369 w 604"/>
                <a:gd name="T29" fmla="*/ 395 h 508"/>
                <a:gd name="T30" fmla="*/ 374 w 604"/>
                <a:gd name="T31" fmla="*/ 452 h 508"/>
                <a:gd name="T32" fmla="*/ 422 w 604"/>
                <a:gd name="T33" fmla="*/ 501 h 508"/>
                <a:gd name="T34" fmla="*/ 525 w 604"/>
                <a:gd name="T35" fmla="*/ 482 h 508"/>
                <a:gd name="T36" fmla="*/ 596 w 604"/>
                <a:gd name="T37" fmla="*/ 366 h 508"/>
                <a:gd name="T38" fmla="*/ 599 w 604"/>
                <a:gd name="T39" fmla="*/ 325 h 508"/>
                <a:gd name="T40" fmla="*/ 581 w 604"/>
                <a:gd name="T41" fmla="*/ 328 h 508"/>
                <a:gd name="T42" fmla="*/ 555 w 604"/>
                <a:gd name="T43" fmla="*/ 398 h 508"/>
                <a:gd name="T44" fmla="*/ 498 w 604"/>
                <a:gd name="T45" fmla="*/ 472 h 508"/>
                <a:gd name="T46" fmla="*/ 440 w 604"/>
                <a:gd name="T47" fmla="*/ 474 h 508"/>
                <a:gd name="T48" fmla="*/ 440 w 604"/>
                <a:gd name="T49" fmla="*/ 405 h 508"/>
                <a:gd name="T50" fmla="*/ 474 w 604"/>
                <a:gd name="T51" fmla="*/ 312 h 508"/>
                <a:gd name="T52" fmla="*/ 514 w 604"/>
                <a:gd name="T53" fmla="*/ 177 h 508"/>
                <a:gd name="T54" fmla="*/ 513 w 604"/>
                <a:gd name="T55" fmla="*/ 70 h 508"/>
                <a:gd name="T56" fmla="*/ 447 w 604"/>
                <a:gd name="T57" fmla="*/ 8 h 508"/>
                <a:gd name="T58" fmla="*/ 327 w 604"/>
                <a:gd name="T59" fmla="*/ 12 h 508"/>
                <a:gd name="T60" fmla="*/ 241 w 604"/>
                <a:gd name="T61" fmla="*/ 71 h 508"/>
                <a:gd name="T62" fmla="*/ 209 w 604"/>
                <a:gd name="T63" fmla="*/ 56 h 508"/>
                <a:gd name="T64" fmla="*/ 154 w 604"/>
                <a:gd name="T65" fmla="*/ 7 h 508"/>
                <a:gd name="T66" fmla="*/ 84 w 604"/>
                <a:gd name="T67" fmla="*/ 8 h 508"/>
                <a:gd name="T68" fmla="*/ 44 w 604"/>
                <a:gd name="T69" fmla="*/ 46 h 508"/>
                <a:gd name="T70" fmla="*/ 21 w 604"/>
                <a:gd name="T71" fmla="*/ 97 h 508"/>
                <a:gd name="T72" fmla="*/ 3 w 604"/>
                <a:gd name="T73" fmla="*/ 159 h 508"/>
                <a:gd name="T74" fmla="*/ 6 w 604"/>
                <a:gd name="T75" fmla="*/ 182 h 508"/>
                <a:gd name="T76" fmla="*/ 20 w 604"/>
                <a:gd name="T77" fmla="*/ 183 h 508"/>
                <a:gd name="T78" fmla="*/ 28 w 604"/>
                <a:gd name="T79" fmla="*/ 173 h 508"/>
                <a:gd name="T80" fmla="*/ 47 w 604"/>
                <a:gd name="T81" fmla="*/ 104 h 508"/>
                <a:gd name="T82" fmla="*/ 87 w 604"/>
                <a:gd name="T83" fmla="*/ 34 h 508"/>
                <a:gd name="T84" fmla="*/ 129 w 604"/>
                <a:gd name="T85" fmla="*/ 27 h 508"/>
                <a:gd name="T86" fmla="*/ 146 w 604"/>
                <a:gd name="T87" fmla="*/ 53 h 508"/>
                <a:gd name="T88" fmla="*/ 148 w 604"/>
                <a:gd name="T89" fmla="*/ 93 h 508"/>
                <a:gd name="T90" fmla="*/ 139 w 604"/>
                <a:gd name="T91" fmla="*/ 135 h 508"/>
                <a:gd name="T92" fmla="*/ 66 w 604"/>
                <a:gd name="T93" fmla="*/ 42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4" h="508">
                  <a:moveTo>
                    <a:pt x="66" y="429"/>
                  </a:moveTo>
                  <a:lnTo>
                    <a:pt x="60" y="458"/>
                  </a:lnTo>
                  <a:lnTo>
                    <a:pt x="56" y="478"/>
                  </a:lnTo>
                  <a:lnTo>
                    <a:pt x="66" y="500"/>
                  </a:lnTo>
                  <a:lnTo>
                    <a:pt x="88" y="508"/>
                  </a:lnTo>
                  <a:lnTo>
                    <a:pt x="111" y="501"/>
                  </a:lnTo>
                  <a:lnTo>
                    <a:pt x="130" y="477"/>
                  </a:lnTo>
                  <a:lnTo>
                    <a:pt x="132" y="466"/>
                  </a:lnTo>
                  <a:lnTo>
                    <a:pt x="138" y="444"/>
                  </a:lnTo>
                  <a:lnTo>
                    <a:pt x="145" y="418"/>
                  </a:lnTo>
                  <a:lnTo>
                    <a:pt x="150" y="393"/>
                  </a:lnTo>
                  <a:lnTo>
                    <a:pt x="175" y="293"/>
                  </a:lnTo>
                  <a:lnTo>
                    <a:pt x="194" y="218"/>
                  </a:lnTo>
                  <a:lnTo>
                    <a:pt x="198" y="202"/>
                  </a:lnTo>
                  <a:lnTo>
                    <a:pt x="203" y="184"/>
                  </a:lnTo>
                  <a:lnTo>
                    <a:pt x="206" y="169"/>
                  </a:lnTo>
                  <a:lnTo>
                    <a:pt x="209" y="161"/>
                  </a:lnTo>
                  <a:lnTo>
                    <a:pt x="229" y="126"/>
                  </a:lnTo>
                  <a:lnTo>
                    <a:pt x="266" y="80"/>
                  </a:lnTo>
                  <a:lnTo>
                    <a:pt x="319" y="41"/>
                  </a:lnTo>
                  <a:lnTo>
                    <a:pt x="390" y="25"/>
                  </a:lnTo>
                  <a:lnTo>
                    <a:pt x="421" y="32"/>
                  </a:lnTo>
                  <a:lnTo>
                    <a:pt x="439" y="50"/>
                  </a:lnTo>
                  <a:lnTo>
                    <a:pt x="448" y="76"/>
                  </a:lnTo>
                  <a:lnTo>
                    <a:pt x="451" y="103"/>
                  </a:lnTo>
                  <a:lnTo>
                    <a:pt x="442" y="167"/>
                  </a:lnTo>
                  <a:lnTo>
                    <a:pt x="421" y="242"/>
                  </a:lnTo>
                  <a:lnTo>
                    <a:pt x="397" y="313"/>
                  </a:lnTo>
                  <a:lnTo>
                    <a:pt x="378" y="365"/>
                  </a:lnTo>
                  <a:lnTo>
                    <a:pt x="369" y="395"/>
                  </a:lnTo>
                  <a:lnTo>
                    <a:pt x="367" y="416"/>
                  </a:lnTo>
                  <a:lnTo>
                    <a:pt x="374" y="452"/>
                  </a:lnTo>
                  <a:lnTo>
                    <a:pt x="393" y="481"/>
                  </a:lnTo>
                  <a:lnTo>
                    <a:pt x="422" y="501"/>
                  </a:lnTo>
                  <a:lnTo>
                    <a:pt x="459" y="508"/>
                  </a:lnTo>
                  <a:lnTo>
                    <a:pt x="525" y="482"/>
                  </a:lnTo>
                  <a:lnTo>
                    <a:pt x="571" y="425"/>
                  </a:lnTo>
                  <a:lnTo>
                    <a:pt x="596" y="366"/>
                  </a:lnTo>
                  <a:lnTo>
                    <a:pt x="604" y="335"/>
                  </a:lnTo>
                  <a:lnTo>
                    <a:pt x="599" y="325"/>
                  </a:lnTo>
                  <a:lnTo>
                    <a:pt x="591" y="324"/>
                  </a:lnTo>
                  <a:lnTo>
                    <a:pt x="581" y="328"/>
                  </a:lnTo>
                  <a:lnTo>
                    <a:pt x="574" y="344"/>
                  </a:lnTo>
                  <a:lnTo>
                    <a:pt x="555" y="398"/>
                  </a:lnTo>
                  <a:lnTo>
                    <a:pt x="530" y="442"/>
                  </a:lnTo>
                  <a:lnTo>
                    <a:pt x="498" y="472"/>
                  </a:lnTo>
                  <a:lnTo>
                    <a:pt x="461" y="483"/>
                  </a:lnTo>
                  <a:lnTo>
                    <a:pt x="440" y="474"/>
                  </a:lnTo>
                  <a:lnTo>
                    <a:pt x="434" y="446"/>
                  </a:lnTo>
                  <a:lnTo>
                    <a:pt x="440" y="405"/>
                  </a:lnTo>
                  <a:lnTo>
                    <a:pt x="454" y="367"/>
                  </a:lnTo>
                  <a:lnTo>
                    <a:pt x="474" y="312"/>
                  </a:lnTo>
                  <a:lnTo>
                    <a:pt x="496" y="245"/>
                  </a:lnTo>
                  <a:lnTo>
                    <a:pt x="514" y="177"/>
                  </a:lnTo>
                  <a:lnTo>
                    <a:pt x="522" y="120"/>
                  </a:lnTo>
                  <a:lnTo>
                    <a:pt x="513" y="70"/>
                  </a:lnTo>
                  <a:lnTo>
                    <a:pt x="488" y="32"/>
                  </a:lnTo>
                  <a:lnTo>
                    <a:pt x="447" y="8"/>
                  </a:lnTo>
                  <a:lnTo>
                    <a:pt x="394" y="0"/>
                  </a:lnTo>
                  <a:lnTo>
                    <a:pt x="327" y="12"/>
                  </a:lnTo>
                  <a:lnTo>
                    <a:pt x="276" y="39"/>
                  </a:lnTo>
                  <a:lnTo>
                    <a:pt x="241" y="71"/>
                  </a:lnTo>
                  <a:lnTo>
                    <a:pt x="220" y="98"/>
                  </a:lnTo>
                  <a:lnTo>
                    <a:pt x="209" y="56"/>
                  </a:lnTo>
                  <a:lnTo>
                    <a:pt x="186" y="25"/>
                  </a:lnTo>
                  <a:lnTo>
                    <a:pt x="154" y="7"/>
                  </a:lnTo>
                  <a:lnTo>
                    <a:pt x="117" y="0"/>
                  </a:lnTo>
                  <a:lnTo>
                    <a:pt x="84" y="8"/>
                  </a:lnTo>
                  <a:lnTo>
                    <a:pt x="60" y="25"/>
                  </a:lnTo>
                  <a:lnTo>
                    <a:pt x="44" y="46"/>
                  </a:lnTo>
                  <a:lnTo>
                    <a:pt x="34" y="64"/>
                  </a:lnTo>
                  <a:lnTo>
                    <a:pt x="21" y="97"/>
                  </a:lnTo>
                  <a:lnTo>
                    <a:pt x="10" y="131"/>
                  </a:lnTo>
                  <a:lnTo>
                    <a:pt x="3" y="159"/>
                  </a:lnTo>
                  <a:lnTo>
                    <a:pt x="0" y="173"/>
                  </a:lnTo>
                  <a:lnTo>
                    <a:pt x="6" y="182"/>
                  </a:lnTo>
                  <a:lnTo>
                    <a:pt x="13" y="184"/>
                  </a:lnTo>
                  <a:lnTo>
                    <a:pt x="20" y="183"/>
                  </a:lnTo>
                  <a:lnTo>
                    <a:pt x="25" y="180"/>
                  </a:lnTo>
                  <a:lnTo>
                    <a:pt x="28" y="173"/>
                  </a:lnTo>
                  <a:lnTo>
                    <a:pt x="33" y="158"/>
                  </a:lnTo>
                  <a:lnTo>
                    <a:pt x="47" y="104"/>
                  </a:lnTo>
                  <a:lnTo>
                    <a:pt x="65" y="62"/>
                  </a:lnTo>
                  <a:lnTo>
                    <a:pt x="87" y="34"/>
                  </a:lnTo>
                  <a:lnTo>
                    <a:pt x="114" y="25"/>
                  </a:lnTo>
                  <a:lnTo>
                    <a:pt x="129" y="27"/>
                  </a:lnTo>
                  <a:lnTo>
                    <a:pt x="139" y="37"/>
                  </a:lnTo>
                  <a:lnTo>
                    <a:pt x="146" y="53"/>
                  </a:lnTo>
                  <a:lnTo>
                    <a:pt x="148" y="76"/>
                  </a:lnTo>
                  <a:lnTo>
                    <a:pt x="148" y="93"/>
                  </a:lnTo>
                  <a:lnTo>
                    <a:pt x="145" y="110"/>
                  </a:lnTo>
                  <a:lnTo>
                    <a:pt x="139" y="135"/>
                  </a:lnTo>
                  <a:lnTo>
                    <a:pt x="131" y="171"/>
                  </a:lnTo>
                  <a:lnTo>
                    <a:pt x="66" y="429"/>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66"/>
            <p:cNvSpPr>
              <a:spLocks noChangeAspect="1"/>
            </p:cNvSpPr>
            <p:nvPr/>
          </p:nvSpPr>
          <p:spPr bwMode="auto">
            <a:xfrm>
              <a:off x="1563" y="346"/>
              <a:ext cx="434" cy="508"/>
            </a:xfrm>
            <a:custGeom>
              <a:avLst/>
              <a:gdLst>
                <a:gd name="T0" fmla="*/ 396 w 434"/>
                <a:gd name="T1" fmla="*/ 70 h 508"/>
                <a:gd name="T2" fmla="*/ 371 w 434"/>
                <a:gd name="T3" fmla="*/ 72 h 508"/>
                <a:gd name="T4" fmla="*/ 347 w 434"/>
                <a:gd name="T5" fmla="*/ 85 h 508"/>
                <a:gd name="T6" fmla="*/ 330 w 434"/>
                <a:gd name="T7" fmla="*/ 110 h 508"/>
                <a:gd name="T8" fmla="*/ 327 w 434"/>
                <a:gd name="T9" fmla="*/ 129 h 508"/>
                <a:gd name="T10" fmla="*/ 330 w 434"/>
                <a:gd name="T11" fmla="*/ 146 h 508"/>
                <a:gd name="T12" fmla="*/ 339 w 434"/>
                <a:gd name="T13" fmla="*/ 159 h 508"/>
                <a:gd name="T14" fmla="*/ 353 w 434"/>
                <a:gd name="T15" fmla="*/ 166 h 508"/>
                <a:gd name="T16" fmla="*/ 368 w 434"/>
                <a:gd name="T17" fmla="*/ 168 h 508"/>
                <a:gd name="T18" fmla="*/ 392 w 434"/>
                <a:gd name="T19" fmla="*/ 164 h 508"/>
                <a:gd name="T20" fmla="*/ 411 w 434"/>
                <a:gd name="T21" fmla="*/ 149 h 508"/>
                <a:gd name="T22" fmla="*/ 425 w 434"/>
                <a:gd name="T23" fmla="*/ 127 h 508"/>
                <a:gd name="T24" fmla="*/ 431 w 434"/>
                <a:gd name="T25" fmla="*/ 97 h 508"/>
                <a:gd name="T26" fmla="*/ 421 w 434"/>
                <a:gd name="T27" fmla="*/ 59 h 508"/>
                <a:gd name="T28" fmla="*/ 394 w 434"/>
                <a:gd name="T29" fmla="*/ 28 h 508"/>
                <a:gd name="T30" fmla="*/ 353 w 434"/>
                <a:gd name="T31" fmla="*/ 8 h 508"/>
                <a:gd name="T32" fmla="*/ 299 w 434"/>
                <a:gd name="T33" fmla="*/ 0 h 508"/>
                <a:gd name="T34" fmla="*/ 243 w 434"/>
                <a:gd name="T35" fmla="*/ 8 h 508"/>
                <a:gd name="T36" fmla="*/ 189 w 434"/>
                <a:gd name="T37" fmla="*/ 28 h 508"/>
                <a:gd name="T38" fmla="*/ 138 w 434"/>
                <a:gd name="T39" fmla="*/ 59 h 508"/>
                <a:gd name="T40" fmla="*/ 93 w 434"/>
                <a:gd name="T41" fmla="*/ 100 h 508"/>
                <a:gd name="T42" fmla="*/ 55 w 434"/>
                <a:gd name="T43" fmla="*/ 149 h 508"/>
                <a:gd name="T44" fmla="*/ 26 w 434"/>
                <a:gd name="T45" fmla="*/ 202 h 508"/>
                <a:gd name="T46" fmla="*/ 7 w 434"/>
                <a:gd name="T47" fmla="*/ 259 h 508"/>
                <a:gd name="T48" fmla="*/ 0 w 434"/>
                <a:gd name="T49" fmla="*/ 318 h 508"/>
                <a:gd name="T50" fmla="*/ 12 w 434"/>
                <a:gd name="T51" fmla="*/ 391 h 508"/>
                <a:gd name="T52" fmla="*/ 47 w 434"/>
                <a:gd name="T53" fmla="*/ 451 h 508"/>
                <a:gd name="T54" fmla="*/ 104 w 434"/>
                <a:gd name="T55" fmla="*/ 493 h 508"/>
                <a:gd name="T56" fmla="*/ 181 w 434"/>
                <a:gd name="T57" fmla="*/ 508 h 508"/>
                <a:gd name="T58" fmla="*/ 288 w 434"/>
                <a:gd name="T59" fmla="*/ 489 h 508"/>
                <a:gd name="T60" fmla="*/ 367 w 434"/>
                <a:gd name="T61" fmla="*/ 447 h 508"/>
                <a:gd name="T62" fmla="*/ 417 w 434"/>
                <a:gd name="T63" fmla="*/ 402 h 508"/>
                <a:gd name="T64" fmla="*/ 434 w 434"/>
                <a:gd name="T65" fmla="*/ 376 h 508"/>
                <a:gd name="T66" fmla="*/ 430 w 434"/>
                <a:gd name="T67" fmla="*/ 366 h 508"/>
                <a:gd name="T68" fmla="*/ 421 w 434"/>
                <a:gd name="T69" fmla="*/ 361 h 508"/>
                <a:gd name="T70" fmla="*/ 414 w 434"/>
                <a:gd name="T71" fmla="*/ 363 h 508"/>
                <a:gd name="T72" fmla="*/ 406 w 434"/>
                <a:gd name="T73" fmla="*/ 372 h 508"/>
                <a:gd name="T74" fmla="*/ 336 w 434"/>
                <a:gd name="T75" fmla="*/ 436 h 508"/>
                <a:gd name="T76" fmla="*/ 266 w 434"/>
                <a:gd name="T77" fmla="*/ 469 h 508"/>
                <a:gd name="T78" fmla="*/ 211 w 434"/>
                <a:gd name="T79" fmla="*/ 481 h 508"/>
                <a:gd name="T80" fmla="*/ 183 w 434"/>
                <a:gd name="T81" fmla="*/ 483 h 508"/>
                <a:gd name="T82" fmla="*/ 138 w 434"/>
                <a:gd name="T83" fmla="*/ 473 h 508"/>
                <a:gd name="T84" fmla="*/ 106 w 434"/>
                <a:gd name="T85" fmla="*/ 447 h 508"/>
                <a:gd name="T86" fmla="*/ 88 w 434"/>
                <a:gd name="T87" fmla="*/ 408 h 508"/>
                <a:gd name="T88" fmla="*/ 83 w 434"/>
                <a:gd name="T89" fmla="*/ 361 h 508"/>
                <a:gd name="T90" fmla="*/ 87 w 434"/>
                <a:gd name="T91" fmla="*/ 316 h 508"/>
                <a:gd name="T92" fmla="*/ 98 w 434"/>
                <a:gd name="T93" fmla="*/ 258 h 508"/>
                <a:gd name="T94" fmla="*/ 118 w 434"/>
                <a:gd name="T95" fmla="*/ 195 h 508"/>
                <a:gd name="T96" fmla="*/ 143 w 434"/>
                <a:gd name="T97" fmla="*/ 137 h 508"/>
                <a:gd name="T98" fmla="*/ 174 w 434"/>
                <a:gd name="T99" fmla="*/ 92 h 508"/>
                <a:gd name="T100" fmla="*/ 211 w 434"/>
                <a:gd name="T101" fmla="*/ 57 h 508"/>
                <a:gd name="T102" fmla="*/ 255 w 434"/>
                <a:gd name="T103" fmla="*/ 33 h 508"/>
                <a:gd name="T104" fmla="*/ 300 w 434"/>
                <a:gd name="T105" fmla="*/ 25 h 508"/>
                <a:gd name="T106" fmla="*/ 329 w 434"/>
                <a:gd name="T107" fmla="*/ 27 h 508"/>
                <a:gd name="T108" fmla="*/ 357 w 434"/>
                <a:gd name="T109" fmla="*/ 36 h 508"/>
                <a:gd name="T110" fmla="*/ 380 w 434"/>
                <a:gd name="T111" fmla="*/ 50 h 508"/>
                <a:gd name="T112" fmla="*/ 396 w 434"/>
                <a:gd name="T113" fmla="*/ 7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508">
                  <a:moveTo>
                    <a:pt x="396" y="70"/>
                  </a:moveTo>
                  <a:lnTo>
                    <a:pt x="371" y="72"/>
                  </a:lnTo>
                  <a:lnTo>
                    <a:pt x="347" y="85"/>
                  </a:lnTo>
                  <a:lnTo>
                    <a:pt x="330" y="110"/>
                  </a:lnTo>
                  <a:lnTo>
                    <a:pt x="327" y="129"/>
                  </a:lnTo>
                  <a:lnTo>
                    <a:pt x="330" y="146"/>
                  </a:lnTo>
                  <a:lnTo>
                    <a:pt x="339" y="159"/>
                  </a:lnTo>
                  <a:lnTo>
                    <a:pt x="353" y="166"/>
                  </a:lnTo>
                  <a:lnTo>
                    <a:pt x="368" y="168"/>
                  </a:lnTo>
                  <a:lnTo>
                    <a:pt x="392" y="164"/>
                  </a:lnTo>
                  <a:lnTo>
                    <a:pt x="411" y="149"/>
                  </a:lnTo>
                  <a:lnTo>
                    <a:pt x="425" y="127"/>
                  </a:lnTo>
                  <a:lnTo>
                    <a:pt x="431" y="97"/>
                  </a:lnTo>
                  <a:lnTo>
                    <a:pt x="421" y="59"/>
                  </a:lnTo>
                  <a:lnTo>
                    <a:pt x="394" y="28"/>
                  </a:lnTo>
                  <a:lnTo>
                    <a:pt x="353" y="8"/>
                  </a:lnTo>
                  <a:lnTo>
                    <a:pt x="299" y="0"/>
                  </a:lnTo>
                  <a:lnTo>
                    <a:pt x="243" y="8"/>
                  </a:lnTo>
                  <a:lnTo>
                    <a:pt x="189" y="28"/>
                  </a:lnTo>
                  <a:lnTo>
                    <a:pt x="138" y="59"/>
                  </a:lnTo>
                  <a:lnTo>
                    <a:pt x="93" y="100"/>
                  </a:lnTo>
                  <a:lnTo>
                    <a:pt x="55" y="149"/>
                  </a:lnTo>
                  <a:lnTo>
                    <a:pt x="26" y="202"/>
                  </a:lnTo>
                  <a:lnTo>
                    <a:pt x="7" y="259"/>
                  </a:lnTo>
                  <a:lnTo>
                    <a:pt x="0" y="318"/>
                  </a:lnTo>
                  <a:lnTo>
                    <a:pt x="12" y="391"/>
                  </a:lnTo>
                  <a:lnTo>
                    <a:pt x="47" y="451"/>
                  </a:lnTo>
                  <a:lnTo>
                    <a:pt x="104" y="493"/>
                  </a:lnTo>
                  <a:lnTo>
                    <a:pt x="181" y="508"/>
                  </a:lnTo>
                  <a:lnTo>
                    <a:pt x="288" y="489"/>
                  </a:lnTo>
                  <a:lnTo>
                    <a:pt x="367" y="447"/>
                  </a:lnTo>
                  <a:lnTo>
                    <a:pt x="417" y="402"/>
                  </a:lnTo>
                  <a:lnTo>
                    <a:pt x="434" y="376"/>
                  </a:lnTo>
                  <a:lnTo>
                    <a:pt x="430" y="366"/>
                  </a:lnTo>
                  <a:lnTo>
                    <a:pt x="421" y="361"/>
                  </a:lnTo>
                  <a:lnTo>
                    <a:pt x="414" y="363"/>
                  </a:lnTo>
                  <a:lnTo>
                    <a:pt x="406" y="372"/>
                  </a:lnTo>
                  <a:lnTo>
                    <a:pt x="336" y="436"/>
                  </a:lnTo>
                  <a:lnTo>
                    <a:pt x="266" y="469"/>
                  </a:lnTo>
                  <a:lnTo>
                    <a:pt x="211" y="481"/>
                  </a:lnTo>
                  <a:lnTo>
                    <a:pt x="183" y="483"/>
                  </a:lnTo>
                  <a:lnTo>
                    <a:pt x="138" y="473"/>
                  </a:lnTo>
                  <a:lnTo>
                    <a:pt x="106" y="447"/>
                  </a:lnTo>
                  <a:lnTo>
                    <a:pt x="88" y="408"/>
                  </a:lnTo>
                  <a:lnTo>
                    <a:pt x="83" y="361"/>
                  </a:lnTo>
                  <a:lnTo>
                    <a:pt x="87" y="316"/>
                  </a:lnTo>
                  <a:lnTo>
                    <a:pt x="98" y="258"/>
                  </a:lnTo>
                  <a:lnTo>
                    <a:pt x="118" y="195"/>
                  </a:lnTo>
                  <a:lnTo>
                    <a:pt x="143" y="137"/>
                  </a:lnTo>
                  <a:lnTo>
                    <a:pt x="174" y="92"/>
                  </a:lnTo>
                  <a:lnTo>
                    <a:pt x="211" y="57"/>
                  </a:lnTo>
                  <a:lnTo>
                    <a:pt x="255" y="33"/>
                  </a:lnTo>
                  <a:lnTo>
                    <a:pt x="300" y="25"/>
                  </a:lnTo>
                  <a:lnTo>
                    <a:pt x="329" y="27"/>
                  </a:lnTo>
                  <a:lnTo>
                    <a:pt x="357" y="36"/>
                  </a:lnTo>
                  <a:lnTo>
                    <a:pt x="380" y="50"/>
                  </a:lnTo>
                  <a:lnTo>
                    <a:pt x="396" y="7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67"/>
            <p:cNvSpPr>
              <a:spLocks noChangeAspect="1"/>
            </p:cNvSpPr>
            <p:nvPr/>
          </p:nvSpPr>
          <p:spPr bwMode="auto">
            <a:xfrm>
              <a:off x="2059" y="492"/>
              <a:ext cx="384" cy="552"/>
            </a:xfrm>
            <a:custGeom>
              <a:avLst/>
              <a:gdLst>
                <a:gd name="T0" fmla="*/ 188 w 384"/>
                <a:gd name="T1" fmla="*/ 17 h 552"/>
                <a:gd name="T2" fmla="*/ 186 w 384"/>
                <a:gd name="T3" fmla="*/ 4 h 552"/>
                <a:gd name="T4" fmla="*/ 157 w 384"/>
                <a:gd name="T5" fmla="*/ 1 h 552"/>
                <a:gd name="T6" fmla="*/ 98 w 384"/>
                <a:gd name="T7" fmla="*/ 6 h 552"/>
                <a:gd name="T8" fmla="*/ 66 w 384"/>
                <a:gd name="T9" fmla="*/ 11 h 552"/>
                <a:gd name="T10" fmla="*/ 66 w 384"/>
                <a:gd name="T11" fmla="*/ 36 h 552"/>
                <a:gd name="T12" fmla="*/ 102 w 384"/>
                <a:gd name="T13" fmla="*/ 38 h 552"/>
                <a:gd name="T14" fmla="*/ 117 w 384"/>
                <a:gd name="T15" fmla="*/ 44 h 552"/>
                <a:gd name="T16" fmla="*/ 114 w 384"/>
                <a:gd name="T17" fmla="*/ 66 h 552"/>
                <a:gd name="T18" fmla="*/ 1 w 384"/>
                <a:gd name="T19" fmla="*/ 523 h 552"/>
                <a:gd name="T20" fmla="*/ 7 w 384"/>
                <a:gd name="T21" fmla="*/ 544 h 552"/>
                <a:gd name="T22" fmla="*/ 51 w 384"/>
                <a:gd name="T23" fmla="*/ 542 h 552"/>
                <a:gd name="T24" fmla="*/ 65 w 384"/>
                <a:gd name="T25" fmla="*/ 513 h 552"/>
                <a:gd name="T26" fmla="*/ 74 w 384"/>
                <a:gd name="T27" fmla="*/ 473 h 552"/>
                <a:gd name="T28" fmla="*/ 88 w 384"/>
                <a:gd name="T29" fmla="*/ 419 h 552"/>
                <a:gd name="T30" fmla="*/ 98 w 384"/>
                <a:gd name="T31" fmla="*/ 377 h 552"/>
                <a:gd name="T32" fmla="*/ 140 w 384"/>
                <a:gd name="T33" fmla="*/ 374 h 552"/>
                <a:gd name="T34" fmla="*/ 193 w 384"/>
                <a:gd name="T35" fmla="*/ 405 h 552"/>
                <a:gd name="T36" fmla="*/ 199 w 384"/>
                <a:gd name="T37" fmla="*/ 447 h 552"/>
                <a:gd name="T38" fmla="*/ 196 w 384"/>
                <a:gd name="T39" fmla="*/ 471 h 552"/>
                <a:gd name="T40" fmla="*/ 223 w 384"/>
                <a:gd name="T41" fmla="*/ 533 h 552"/>
                <a:gd name="T42" fmla="*/ 279 w 384"/>
                <a:gd name="T43" fmla="*/ 552 h 552"/>
                <a:gd name="T44" fmla="*/ 326 w 384"/>
                <a:gd name="T45" fmla="*/ 534 h 552"/>
                <a:gd name="T46" fmla="*/ 357 w 384"/>
                <a:gd name="T47" fmla="*/ 493 h 552"/>
                <a:gd name="T48" fmla="*/ 373 w 384"/>
                <a:gd name="T49" fmla="*/ 452 h 552"/>
                <a:gd name="T50" fmla="*/ 378 w 384"/>
                <a:gd name="T51" fmla="*/ 432 h 552"/>
                <a:gd name="T52" fmla="*/ 366 w 384"/>
                <a:gd name="T53" fmla="*/ 422 h 552"/>
                <a:gd name="T54" fmla="*/ 350 w 384"/>
                <a:gd name="T55" fmla="*/ 441 h 552"/>
                <a:gd name="T56" fmla="*/ 327 w 384"/>
                <a:gd name="T57" fmla="*/ 498 h 552"/>
                <a:gd name="T58" fmla="*/ 281 w 384"/>
                <a:gd name="T59" fmla="*/ 530 h 552"/>
                <a:gd name="T60" fmla="*/ 259 w 384"/>
                <a:gd name="T61" fmla="*/ 518 h 552"/>
                <a:gd name="T62" fmla="*/ 254 w 384"/>
                <a:gd name="T63" fmla="*/ 490 h 552"/>
                <a:gd name="T64" fmla="*/ 258 w 384"/>
                <a:gd name="T65" fmla="*/ 454 h 552"/>
                <a:gd name="T66" fmla="*/ 263 w 384"/>
                <a:gd name="T67" fmla="*/ 430 h 552"/>
                <a:gd name="T68" fmla="*/ 247 w 384"/>
                <a:gd name="T69" fmla="*/ 388 h 552"/>
                <a:gd name="T70" fmla="*/ 211 w 384"/>
                <a:gd name="T71" fmla="*/ 363 h 552"/>
                <a:gd name="T72" fmla="*/ 170 w 384"/>
                <a:gd name="T73" fmla="*/ 351 h 552"/>
                <a:gd name="T74" fmla="*/ 136 w 384"/>
                <a:gd name="T75" fmla="*/ 347 h 552"/>
                <a:gd name="T76" fmla="*/ 172 w 384"/>
                <a:gd name="T77" fmla="*/ 320 h 552"/>
                <a:gd name="T78" fmla="*/ 201 w 384"/>
                <a:gd name="T79" fmla="*/ 295 h 552"/>
                <a:gd name="T80" fmla="*/ 261 w 384"/>
                <a:gd name="T81" fmla="*/ 244 h 552"/>
                <a:gd name="T82" fmla="*/ 323 w 384"/>
                <a:gd name="T83" fmla="*/ 221 h 552"/>
                <a:gd name="T84" fmla="*/ 349 w 384"/>
                <a:gd name="T85" fmla="*/ 231 h 552"/>
                <a:gd name="T86" fmla="*/ 317 w 384"/>
                <a:gd name="T87" fmla="*/ 250 h 552"/>
                <a:gd name="T88" fmla="*/ 309 w 384"/>
                <a:gd name="T89" fmla="*/ 275 h 552"/>
                <a:gd name="T90" fmla="*/ 340 w 384"/>
                <a:gd name="T91" fmla="*/ 304 h 552"/>
                <a:gd name="T92" fmla="*/ 370 w 384"/>
                <a:gd name="T93" fmla="*/ 291 h 552"/>
                <a:gd name="T94" fmla="*/ 384 w 384"/>
                <a:gd name="T95" fmla="*/ 253 h 552"/>
                <a:gd name="T96" fmla="*/ 370 w 384"/>
                <a:gd name="T97" fmla="*/ 216 h 552"/>
                <a:gd name="T98" fmla="*/ 325 w 384"/>
                <a:gd name="T99" fmla="*/ 199 h 552"/>
                <a:gd name="T100" fmla="*/ 260 w 384"/>
                <a:gd name="T101" fmla="*/ 219 h 552"/>
                <a:gd name="T102" fmla="*/ 199 w 384"/>
                <a:gd name="T103" fmla="*/ 268 h 552"/>
                <a:gd name="T104" fmla="*/ 109 w 384"/>
                <a:gd name="T105" fmla="*/ 33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552">
                  <a:moveTo>
                    <a:pt x="186" y="23"/>
                  </a:moveTo>
                  <a:lnTo>
                    <a:pt x="188" y="17"/>
                  </a:lnTo>
                  <a:lnTo>
                    <a:pt x="189" y="11"/>
                  </a:lnTo>
                  <a:lnTo>
                    <a:pt x="186" y="4"/>
                  </a:lnTo>
                  <a:lnTo>
                    <a:pt x="177" y="0"/>
                  </a:lnTo>
                  <a:lnTo>
                    <a:pt x="157" y="1"/>
                  </a:lnTo>
                  <a:lnTo>
                    <a:pt x="128" y="4"/>
                  </a:lnTo>
                  <a:lnTo>
                    <a:pt x="98" y="6"/>
                  </a:lnTo>
                  <a:lnTo>
                    <a:pt x="77" y="8"/>
                  </a:lnTo>
                  <a:lnTo>
                    <a:pt x="66" y="11"/>
                  </a:lnTo>
                  <a:lnTo>
                    <a:pt x="59" y="26"/>
                  </a:lnTo>
                  <a:lnTo>
                    <a:pt x="66" y="36"/>
                  </a:lnTo>
                  <a:lnTo>
                    <a:pt x="80" y="37"/>
                  </a:lnTo>
                  <a:lnTo>
                    <a:pt x="102" y="38"/>
                  </a:lnTo>
                  <a:lnTo>
                    <a:pt x="113" y="41"/>
                  </a:lnTo>
                  <a:lnTo>
                    <a:pt x="117" y="44"/>
                  </a:lnTo>
                  <a:lnTo>
                    <a:pt x="117" y="49"/>
                  </a:lnTo>
                  <a:lnTo>
                    <a:pt x="114" y="66"/>
                  </a:lnTo>
                  <a:lnTo>
                    <a:pt x="4" y="510"/>
                  </a:lnTo>
                  <a:lnTo>
                    <a:pt x="1" y="523"/>
                  </a:lnTo>
                  <a:lnTo>
                    <a:pt x="0" y="527"/>
                  </a:lnTo>
                  <a:lnTo>
                    <a:pt x="7" y="544"/>
                  </a:lnTo>
                  <a:lnTo>
                    <a:pt x="27" y="552"/>
                  </a:lnTo>
                  <a:lnTo>
                    <a:pt x="51" y="542"/>
                  </a:lnTo>
                  <a:lnTo>
                    <a:pt x="63" y="520"/>
                  </a:lnTo>
                  <a:lnTo>
                    <a:pt x="65" y="513"/>
                  </a:lnTo>
                  <a:lnTo>
                    <a:pt x="69" y="496"/>
                  </a:lnTo>
                  <a:lnTo>
                    <a:pt x="74" y="473"/>
                  </a:lnTo>
                  <a:lnTo>
                    <a:pt x="81" y="446"/>
                  </a:lnTo>
                  <a:lnTo>
                    <a:pt x="88" y="419"/>
                  </a:lnTo>
                  <a:lnTo>
                    <a:pt x="94" y="395"/>
                  </a:lnTo>
                  <a:lnTo>
                    <a:pt x="98" y="377"/>
                  </a:lnTo>
                  <a:lnTo>
                    <a:pt x="101" y="368"/>
                  </a:lnTo>
                  <a:lnTo>
                    <a:pt x="140" y="374"/>
                  </a:lnTo>
                  <a:lnTo>
                    <a:pt x="171" y="386"/>
                  </a:lnTo>
                  <a:lnTo>
                    <a:pt x="193" y="405"/>
                  </a:lnTo>
                  <a:lnTo>
                    <a:pt x="201" y="432"/>
                  </a:lnTo>
                  <a:lnTo>
                    <a:pt x="199" y="447"/>
                  </a:lnTo>
                  <a:lnTo>
                    <a:pt x="197" y="461"/>
                  </a:lnTo>
                  <a:lnTo>
                    <a:pt x="196" y="471"/>
                  </a:lnTo>
                  <a:lnTo>
                    <a:pt x="204" y="508"/>
                  </a:lnTo>
                  <a:lnTo>
                    <a:pt x="223" y="533"/>
                  </a:lnTo>
                  <a:lnTo>
                    <a:pt x="250" y="548"/>
                  </a:lnTo>
                  <a:lnTo>
                    <a:pt x="279" y="552"/>
                  </a:lnTo>
                  <a:lnTo>
                    <a:pt x="305" y="548"/>
                  </a:lnTo>
                  <a:lnTo>
                    <a:pt x="326" y="534"/>
                  </a:lnTo>
                  <a:lnTo>
                    <a:pt x="344" y="515"/>
                  </a:lnTo>
                  <a:lnTo>
                    <a:pt x="357" y="493"/>
                  </a:lnTo>
                  <a:lnTo>
                    <a:pt x="367" y="471"/>
                  </a:lnTo>
                  <a:lnTo>
                    <a:pt x="373" y="452"/>
                  </a:lnTo>
                  <a:lnTo>
                    <a:pt x="377" y="438"/>
                  </a:lnTo>
                  <a:lnTo>
                    <a:pt x="378" y="432"/>
                  </a:lnTo>
                  <a:lnTo>
                    <a:pt x="373" y="423"/>
                  </a:lnTo>
                  <a:lnTo>
                    <a:pt x="366" y="422"/>
                  </a:lnTo>
                  <a:lnTo>
                    <a:pt x="355" y="426"/>
                  </a:lnTo>
                  <a:lnTo>
                    <a:pt x="350" y="441"/>
                  </a:lnTo>
                  <a:lnTo>
                    <a:pt x="341" y="469"/>
                  </a:lnTo>
                  <a:lnTo>
                    <a:pt x="327" y="498"/>
                  </a:lnTo>
                  <a:lnTo>
                    <a:pt x="307" y="521"/>
                  </a:lnTo>
                  <a:lnTo>
                    <a:pt x="281" y="530"/>
                  </a:lnTo>
                  <a:lnTo>
                    <a:pt x="268" y="527"/>
                  </a:lnTo>
                  <a:lnTo>
                    <a:pt x="259" y="518"/>
                  </a:lnTo>
                  <a:lnTo>
                    <a:pt x="255" y="505"/>
                  </a:lnTo>
                  <a:lnTo>
                    <a:pt x="254" y="490"/>
                  </a:lnTo>
                  <a:lnTo>
                    <a:pt x="255" y="475"/>
                  </a:lnTo>
                  <a:lnTo>
                    <a:pt x="258" y="454"/>
                  </a:lnTo>
                  <a:lnTo>
                    <a:pt x="261" y="445"/>
                  </a:lnTo>
                  <a:lnTo>
                    <a:pt x="263" y="430"/>
                  </a:lnTo>
                  <a:lnTo>
                    <a:pt x="258" y="407"/>
                  </a:lnTo>
                  <a:lnTo>
                    <a:pt x="247" y="388"/>
                  </a:lnTo>
                  <a:lnTo>
                    <a:pt x="231" y="373"/>
                  </a:lnTo>
                  <a:lnTo>
                    <a:pt x="211" y="363"/>
                  </a:lnTo>
                  <a:lnTo>
                    <a:pt x="191" y="356"/>
                  </a:lnTo>
                  <a:lnTo>
                    <a:pt x="170" y="351"/>
                  </a:lnTo>
                  <a:lnTo>
                    <a:pt x="151" y="348"/>
                  </a:lnTo>
                  <a:lnTo>
                    <a:pt x="136" y="347"/>
                  </a:lnTo>
                  <a:lnTo>
                    <a:pt x="154" y="334"/>
                  </a:lnTo>
                  <a:lnTo>
                    <a:pt x="172" y="320"/>
                  </a:lnTo>
                  <a:lnTo>
                    <a:pt x="189" y="306"/>
                  </a:lnTo>
                  <a:lnTo>
                    <a:pt x="201" y="295"/>
                  </a:lnTo>
                  <a:lnTo>
                    <a:pt x="231" y="267"/>
                  </a:lnTo>
                  <a:lnTo>
                    <a:pt x="261" y="244"/>
                  </a:lnTo>
                  <a:lnTo>
                    <a:pt x="291" y="227"/>
                  </a:lnTo>
                  <a:lnTo>
                    <a:pt x="323" y="221"/>
                  </a:lnTo>
                  <a:lnTo>
                    <a:pt x="337" y="223"/>
                  </a:lnTo>
                  <a:lnTo>
                    <a:pt x="349" y="231"/>
                  </a:lnTo>
                  <a:lnTo>
                    <a:pt x="329" y="238"/>
                  </a:lnTo>
                  <a:lnTo>
                    <a:pt x="317" y="250"/>
                  </a:lnTo>
                  <a:lnTo>
                    <a:pt x="310" y="264"/>
                  </a:lnTo>
                  <a:lnTo>
                    <a:pt x="309" y="275"/>
                  </a:lnTo>
                  <a:lnTo>
                    <a:pt x="318" y="296"/>
                  </a:lnTo>
                  <a:lnTo>
                    <a:pt x="340" y="304"/>
                  </a:lnTo>
                  <a:lnTo>
                    <a:pt x="355" y="301"/>
                  </a:lnTo>
                  <a:lnTo>
                    <a:pt x="370" y="291"/>
                  </a:lnTo>
                  <a:lnTo>
                    <a:pt x="381" y="275"/>
                  </a:lnTo>
                  <a:lnTo>
                    <a:pt x="384" y="253"/>
                  </a:lnTo>
                  <a:lnTo>
                    <a:pt x="381" y="234"/>
                  </a:lnTo>
                  <a:lnTo>
                    <a:pt x="370" y="216"/>
                  </a:lnTo>
                  <a:lnTo>
                    <a:pt x="351" y="204"/>
                  </a:lnTo>
                  <a:lnTo>
                    <a:pt x="325" y="199"/>
                  </a:lnTo>
                  <a:lnTo>
                    <a:pt x="291" y="204"/>
                  </a:lnTo>
                  <a:lnTo>
                    <a:pt x="260" y="219"/>
                  </a:lnTo>
                  <a:lnTo>
                    <a:pt x="229" y="241"/>
                  </a:lnTo>
                  <a:lnTo>
                    <a:pt x="199" y="268"/>
                  </a:lnTo>
                  <a:lnTo>
                    <a:pt x="154" y="309"/>
                  </a:lnTo>
                  <a:lnTo>
                    <a:pt x="109" y="336"/>
                  </a:lnTo>
                  <a:lnTo>
                    <a:pt x="186" y="23"/>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68"/>
            <p:cNvSpPr>
              <a:spLocks noChangeAspect="1"/>
            </p:cNvSpPr>
            <p:nvPr/>
          </p:nvSpPr>
          <p:spPr bwMode="auto">
            <a:xfrm>
              <a:off x="2545" y="454"/>
              <a:ext cx="155" cy="291"/>
            </a:xfrm>
            <a:custGeom>
              <a:avLst/>
              <a:gdLst>
                <a:gd name="T0" fmla="*/ 149 w 155"/>
                <a:gd name="T1" fmla="*/ 52 h 291"/>
                <a:gd name="T2" fmla="*/ 152 w 155"/>
                <a:gd name="T3" fmla="*/ 45 h 291"/>
                <a:gd name="T4" fmla="*/ 155 w 155"/>
                <a:gd name="T5" fmla="*/ 33 h 291"/>
                <a:gd name="T6" fmla="*/ 152 w 155"/>
                <a:gd name="T7" fmla="*/ 19 h 291"/>
                <a:gd name="T8" fmla="*/ 144 w 155"/>
                <a:gd name="T9" fmla="*/ 8 h 291"/>
                <a:gd name="T10" fmla="*/ 132 w 155"/>
                <a:gd name="T11" fmla="*/ 2 h 291"/>
                <a:gd name="T12" fmla="*/ 120 w 155"/>
                <a:gd name="T13" fmla="*/ 0 h 291"/>
                <a:gd name="T14" fmla="*/ 106 w 155"/>
                <a:gd name="T15" fmla="*/ 2 h 291"/>
                <a:gd name="T16" fmla="*/ 97 w 155"/>
                <a:gd name="T17" fmla="*/ 9 h 291"/>
                <a:gd name="T18" fmla="*/ 91 w 155"/>
                <a:gd name="T19" fmla="*/ 18 h 291"/>
                <a:gd name="T20" fmla="*/ 88 w 155"/>
                <a:gd name="T21" fmla="*/ 26 h 291"/>
                <a:gd name="T22" fmla="*/ 2 w 155"/>
                <a:gd name="T23" fmla="*/ 268 h 291"/>
                <a:gd name="T24" fmla="*/ 1 w 155"/>
                <a:gd name="T25" fmla="*/ 275 h 291"/>
                <a:gd name="T26" fmla="*/ 0 w 155"/>
                <a:gd name="T27" fmla="*/ 277 h 291"/>
                <a:gd name="T28" fmla="*/ 4 w 155"/>
                <a:gd name="T29" fmla="*/ 283 h 291"/>
                <a:gd name="T30" fmla="*/ 12 w 155"/>
                <a:gd name="T31" fmla="*/ 288 h 291"/>
                <a:gd name="T32" fmla="*/ 20 w 155"/>
                <a:gd name="T33" fmla="*/ 290 h 291"/>
                <a:gd name="T34" fmla="*/ 24 w 155"/>
                <a:gd name="T35" fmla="*/ 291 h 291"/>
                <a:gd name="T36" fmla="*/ 29 w 155"/>
                <a:gd name="T37" fmla="*/ 289 h 291"/>
                <a:gd name="T38" fmla="*/ 34 w 155"/>
                <a:gd name="T39" fmla="*/ 282 h 291"/>
                <a:gd name="T40" fmla="*/ 149 w 155"/>
                <a:gd name="T41" fmla="*/ 5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91">
                  <a:moveTo>
                    <a:pt x="149" y="52"/>
                  </a:moveTo>
                  <a:lnTo>
                    <a:pt x="152" y="45"/>
                  </a:lnTo>
                  <a:lnTo>
                    <a:pt x="155" y="33"/>
                  </a:lnTo>
                  <a:lnTo>
                    <a:pt x="152" y="19"/>
                  </a:lnTo>
                  <a:lnTo>
                    <a:pt x="144" y="8"/>
                  </a:lnTo>
                  <a:lnTo>
                    <a:pt x="132" y="2"/>
                  </a:lnTo>
                  <a:lnTo>
                    <a:pt x="120" y="0"/>
                  </a:lnTo>
                  <a:lnTo>
                    <a:pt x="106" y="2"/>
                  </a:lnTo>
                  <a:lnTo>
                    <a:pt x="97" y="9"/>
                  </a:lnTo>
                  <a:lnTo>
                    <a:pt x="91" y="18"/>
                  </a:lnTo>
                  <a:lnTo>
                    <a:pt x="88" y="26"/>
                  </a:lnTo>
                  <a:lnTo>
                    <a:pt x="2" y="268"/>
                  </a:lnTo>
                  <a:lnTo>
                    <a:pt x="1" y="275"/>
                  </a:lnTo>
                  <a:lnTo>
                    <a:pt x="0" y="277"/>
                  </a:lnTo>
                  <a:lnTo>
                    <a:pt x="4" y="283"/>
                  </a:lnTo>
                  <a:lnTo>
                    <a:pt x="12" y="288"/>
                  </a:lnTo>
                  <a:lnTo>
                    <a:pt x="20" y="290"/>
                  </a:lnTo>
                  <a:lnTo>
                    <a:pt x="24" y="291"/>
                  </a:lnTo>
                  <a:lnTo>
                    <a:pt x="29" y="289"/>
                  </a:lnTo>
                  <a:lnTo>
                    <a:pt x="34" y="282"/>
                  </a:lnTo>
                  <a:lnTo>
                    <a:pt x="149" y="52"/>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9"/>
            <p:cNvSpPr>
              <a:spLocks noChangeAspect="1"/>
            </p:cNvSpPr>
            <p:nvPr/>
          </p:nvSpPr>
          <p:spPr bwMode="auto">
            <a:xfrm>
              <a:off x="2554" y="907"/>
              <a:ext cx="230" cy="373"/>
            </a:xfrm>
            <a:custGeom>
              <a:avLst/>
              <a:gdLst>
                <a:gd name="T0" fmla="*/ 143 w 230"/>
                <a:gd name="T1" fmla="*/ 17 h 373"/>
                <a:gd name="T2" fmla="*/ 142 w 230"/>
                <a:gd name="T3" fmla="*/ 7 h 373"/>
                <a:gd name="T4" fmla="*/ 139 w 230"/>
                <a:gd name="T5" fmla="*/ 2 h 373"/>
                <a:gd name="T6" fmla="*/ 134 w 230"/>
                <a:gd name="T7" fmla="*/ 0 h 373"/>
                <a:gd name="T8" fmla="*/ 122 w 230"/>
                <a:gd name="T9" fmla="*/ 0 h 373"/>
                <a:gd name="T10" fmla="*/ 90 w 230"/>
                <a:gd name="T11" fmla="*/ 21 h 373"/>
                <a:gd name="T12" fmla="*/ 55 w 230"/>
                <a:gd name="T13" fmla="*/ 31 h 373"/>
                <a:gd name="T14" fmla="*/ 26 w 230"/>
                <a:gd name="T15" fmla="*/ 35 h 373"/>
                <a:gd name="T16" fmla="*/ 10 w 230"/>
                <a:gd name="T17" fmla="*/ 36 h 373"/>
                <a:gd name="T18" fmla="*/ 0 w 230"/>
                <a:gd name="T19" fmla="*/ 36 h 373"/>
                <a:gd name="T20" fmla="*/ 0 w 230"/>
                <a:gd name="T21" fmla="*/ 60 h 373"/>
                <a:gd name="T22" fmla="*/ 10 w 230"/>
                <a:gd name="T23" fmla="*/ 60 h 373"/>
                <a:gd name="T24" fmla="*/ 23 w 230"/>
                <a:gd name="T25" fmla="*/ 60 h 373"/>
                <a:gd name="T26" fmla="*/ 43 w 230"/>
                <a:gd name="T27" fmla="*/ 58 h 373"/>
                <a:gd name="T28" fmla="*/ 67 w 230"/>
                <a:gd name="T29" fmla="*/ 53 h 373"/>
                <a:gd name="T30" fmla="*/ 91 w 230"/>
                <a:gd name="T31" fmla="*/ 45 h 373"/>
                <a:gd name="T32" fmla="*/ 91 w 230"/>
                <a:gd name="T33" fmla="*/ 325 h 373"/>
                <a:gd name="T34" fmla="*/ 90 w 230"/>
                <a:gd name="T35" fmla="*/ 336 h 373"/>
                <a:gd name="T36" fmla="*/ 84 w 230"/>
                <a:gd name="T37" fmla="*/ 343 h 373"/>
                <a:gd name="T38" fmla="*/ 66 w 230"/>
                <a:gd name="T39" fmla="*/ 347 h 373"/>
                <a:gd name="T40" fmla="*/ 32 w 230"/>
                <a:gd name="T41" fmla="*/ 349 h 373"/>
                <a:gd name="T42" fmla="*/ 4 w 230"/>
                <a:gd name="T43" fmla="*/ 349 h 373"/>
                <a:gd name="T44" fmla="*/ 4 w 230"/>
                <a:gd name="T45" fmla="*/ 373 h 373"/>
                <a:gd name="T46" fmla="*/ 60 w 230"/>
                <a:gd name="T47" fmla="*/ 371 h 373"/>
                <a:gd name="T48" fmla="*/ 117 w 230"/>
                <a:gd name="T49" fmla="*/ 371 h 373"/>
                <a:gd name="T50" fmla="*/ 174 w 230"/>
                <a:gd name="T51" fmla="*/ 371 h 373"/>
                <a:gd name="T52" fmla="*/ 230 w 230"/>
                <a:gd name="T53" fmla="*/ 373 h 373"/>
                <a:gd name="T54" fmla="*/ 230 w 230"/>
                <a:gd name="T55" fmla="*/ 349 h 373"/>
                <a:gd name="T56" fmla="*/ 202 w 230"/>
                <a:gd name="T57" fmla="*/ 349 h 373"/>
                <a:gd name="T58" fmla="*/ 167 w 230"/>
                <a:gd name="T59" fmla="*/ 347 h 373"/>
                <a:gd name="T60" fmla="*/ 150 w 230"/>
                <a:gd name="T61" fmla="*/ 343 h 373"/>
                <a:gd name="T62" fmla="*/ 143 w 230"/>
                <a:gd name="T63" fmla="*/ 336 h 373"/>
                <a:gd name="T64" fmla="*/ 143 w 230"/>
                <a:gd name="T65" fmla="*/ 325 h 373"/>
                <a:gd name="T66" fmla="*/ 143 w 230"/>
                <a:gd name="T67" fmla="*/ 1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373">
                  <a:moveTo>
                    <a:pt x="143" y="17"/>
                  </a:moveTo>
                  <a:lnTo>
                    <a:pt x="142" y="7"/>
                  </a:lnTo>
                  <a:lnTo>
                    <a:pt x="139" y="2"/>
                  </a:lnTo>
                  <a:lnTo>
                    <a:pt x="134" y="0"/>
                  </a:lnTo>
                  <a:lnTo>
                    <a:pt x="122" y="0"/>
                  </a:lnTo>
                  <a:lnTo>
                    <a:pt x="90" y="21"/>
                  </a:lnTo>
                  <a:lnTo>
                    <a:pt x="55" y="31"/>
                  </a:lnTo>
                  <a:lnTo>
                    <a:pt x="26" y="35"/>
                  </a:lnTo>
                  <a:lnTo>
                    <a:pt x="10" y="36"/>
                  </a:lnTo>
                  <a:lnTo>
                    <a:pt x="0" y="36"/>
                  </a:lnTo>
                  <a:lnTo>
                    <a:pt x="0" y="60"/>
                  </a:lnTo>
                  <a:lnTo>
                    <a:pt x="10" y="60"/>
                  </a:lnTo>
                  <a:lnTo>
                    <a:pt x="23" y="60"/>
                  </a:lnTo>
                  <a:lnTo>
                    <a:pt x="43" y="58"/>
                  </a:lnTo>
                  <a:lnTo>
                    <a:pt x="67" y="53"/>
                  </a:lnTo>
                  <a:lnTo>
                    <a:pt x="91" y="45"/>
                  </a:lnTo>
                  <a:lnTo>
                    <a:pt x="91" y="325"/>
                  </a:lnTo>
                  <a:lnTo>
                    <a:pt x="90" y="336"/>
                  </a:lnTo>
                  <a:lnTo>
                    <a:pt x="84" y="343"/>
                  </a:lnTo>
                  <a:lnTo>
                    <a:pt x="66" y="347"/>
                  </a:lnTo>
                  <a:lnTo>
                    <a:pt x="32" y="349"/>
                  </a:lnTo>
                  <a:lnTo>
                    <a:pt x="4" y="349"/>
                  </a:lnTo>
                  <a:lnTo>
                    <a:pt x="4" y="373"/>
                  </a:lnTo>
                  <a:lnTo>
                    <a:pt x="60" y="371"/>
                  </a:lnTo>
                  <a:lnTo>
                    <a:pt x="117" y="371"/>
                  </a:lnTo>
                  <a:lnTo>
                    <a:pt x="174" y="371"/>
                  </a:lnTo>
                  <a:lnTo>
                    <a:pt x="230" y="373"/>
                  </a:lnTo>
                  <a:lnTo>
                    <a:pt x="230" y="349"/>
                  </a:lnTo>
                  <a:lnTo>
                    <a:pt x="202" y="349"/>
                  </a:lnTo>
                  <a:lnTo>
                    <a:pt x="167" y="347"/>
                  </a:lnTo>
                  <a:lnTo>
                    <a:pt x="150" y="343"/>
                  </a:lnTo>
                  <a:lnTo>
                    <a:pt x="143" y="336"/>
                  </a:lnTo>
                  <a:lnTo>
                    <a:pt x="143" y="325"/>
                  </a:lnTo>
                  <a:lnTo>
                    <a:pt x="143" y="17"/>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0"/>
            <p:cNvSpPr>
              <a:spLocks noChangeAspect="1"/>
            </p:cNvSpPr>
            <p:nvPr/>
          </p:nvSpPr>
          <p:spPr bwMode="auto">
            <a:xfrm>
              <a:off x="3076" y="1"/>
              <a:ext cx="259" cy="1121"/>
            </a:xfrm>
            <a:custGeom>
              <a:avLst/>
              <a:gdLst>
                <a:gd name="T0" fmla="*/ 259 w 259"/>
                <a:gd name="T1" fmla="*/ 1109 h 1121"/>
                <a:gd name="T2" fmla="*/ 258 w 259"/>
                <a:gd name="T3" fmla="*/ 1107 h 1121"/>
                <a:gd name="T4" fmla="*/ 256 w 259"/>
                <a:gd name="T5" fmla="*/ 1103 h 1121"/>
                <a:gd name="T6" fmla="*/ 251 w 259"/>
                <a:gd name="T7" fmla="*/ 1096 h 1121"/>
                <a:gd name="T8" fmla="*/ 240 w 259"/>
                <a:gd name="T9" fmla="*/ 1085 h 1121"/>
                <a:gd name="T10" fmla="*/ 154 w 259"/>
                <a:gd name="T11" fmla="*/ 967 h 1121"/>
                <a:gd name="T12" fmla="*/ 100 w 259"/>
                <a:gd name="T13" fmla="*/ 834 h 1121"/>
                <a:gd name="T14" fmla="*/ 73 w 259"/>
                <a:gd name="T15" fmla="*/ 695 h 1121"/>
                <a:gd name="T16" fmla="*/ 65 w 259"/>
                <a:gd name="T17" fmla="*/ 560 h 1121"/>
                <a:gd name="T18" fmla="*/ 73 w 259"/>
                <a:gd name="T19" fmla="*/ 415 h 1121"/>
                <a:gd name="T20" fmla="*/ 103 w 259"/>
                <a:gd name="T21" fmla="*/ 275 h 1121"/>
                <a:gd name="T22" fmla="*/ 159 w 259"/>
                <a:gd name="T23" fmla="*/ 145 h 1121"/>
                <a:gd name="T24" fmla="*/ 245 w 259"/>
                <a:gd name="T25" fmla="*/ 31 h 1121"/>
                <a:gd name="T26" fmla="*/ 257 w 259"/>
                <a:gd name="T27" fmla="*/ 17 h 1121"/>
                <a:gd name="T28" fmla="*/ 259 w 259"/>
                <a:gd name="T29" fmla="*/ 11 h 1121"/>
                <a:gd name="T30" fmla="*/ 256 w 259"/>
                <a:gd name="T31" fmla="*/ 3 h 1121"/>
                <a:gd name="T32" fmla="*/ 248 w 259"/>
                <a:gd name="T33" fmla="*/ 0 h 1121"/>
                <a:gd name="T34" fmla="*/ 225 w 259"/>
                <a:gd name="T35" fmla="*/ 14 h 1121"/>
                <a:gd name="T36" fmla="*/ 180 w 259"/>
                <a:gd name="T37" fmla="*/ 56 h 1121"/>
                <a:gd name="T38" fmla="*/ 125 w 259"/>
                <a:gd name="T39" fmla="*/ 124 h 1121"/>
                <a:gd name="T40" fmla="*/ 71 w 259"/>
                <a:gd name="T41" fmla="*/ 219 h 1121"/>
                <a:gd name="T42" fmla="*/ 36 w 259"/>
                <a:gd name="T43" fmla="*/ 311 h 1121"/>
                <a:gd name="T44" fmla="*/ 14 w 259"/>
                <a:gd name="T45" fmla="*/ 400 h 1121"/>
                <a:gd name="T46" fmla="*/ 3 w 259"/>
                <a:gd name="T47" fmla="*/ 484 h 1121"/>
                <a:gd name="T48" fmla="*/ 0 w 259"/>
                <a:gd name="T49" fmla="*/ 560 h 1121"/>
                <a:gd name="T50" fmla="*/ 3 w 259"/>
                <a:gd name="T51" fmla="*/ 634 h 1121"/>
                <a:gd name="T52" fmla="*/ 14 w 259"/>
                <a:gd name="T53" fmla="*/ 720 h 1121"/>
                <a:gd name="T54" fmla="*/ 37 w 259"/>
                <a:gd name="T55" fmla="*/ 814 h 1121"/>
                <a:gd name="T56" fmla="*/ 74 w 259"/>
                <a:gd name="T57" fmla="*/ 910 h 1121"/>
                <a:gd name="T58" fmla="*/ 128 w 259"/>
                <a:gd name="T59" fmla="*/ 1001 h 1121"/>
                <a:gd name="T60" fmla="*/ 182 w 259"/>
                <a:gd name="T61" fmla="*/ 1067 h 1121"/>
                <a:gd name="T62" fmla="*/ 225 w 259"/>
                <a:gd name="T63" fmla="*/ 1107 h 1121"/>
                <a:gd name="T64" fmla="*/ 248 w 259"/>
                <a:gd name="T65" fmla="*/ 1121 h 1121"/>
                <a:gd name="T66" fmla="*/ 256 w 259"/>
                <a:gd name="T67" fmla="*/ 1118 h 1121"/>
                <a:gd name="T68" fmla="*/ 259 w 259"/>
                <a:gd name="T69" fmla="*/ 110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21">
                  <a:moveTo>
                    <a:pt x="259" y="1109"/>
                  </a:moveTo>
                  <a:lnTo>
                    <a:pt x="258" y="1107"/>
                  </a:lnTo>
                  <a:lnTo>
                    <a:pt x="256" y="1103"/>
                  </a:lnTo>
                  <a:lnTo>
                    <a:pt x="251" y="1096"/>
                  </a:lnTo>
                  <a:lnTo>
                    <a:pt x="240" y="1085"/>
                  </a:lnTo>
                  <a:lnTo>
                    <a:pt x="154" y="967"/>
                  </a:lnTo>
                  <a:lnTo>
                    <a:pt x="100" y="834"/>
                  </a:lnTo>
                  <a:lnTo>
                    <a:pt x="73" y="695"/>
                  </a:lnTo>
                  <a:lnTo>
                    <a:pt x="65" y="560"/>
                  </a:lnTo>
                  <a:lnTo>
                    <a:pt x="73" y="415"/>
                  </a:lnTo>
                  <a:lnTo>
                    <a:pt x="103" y="275"/>
                  </a:lnTo>
                  <a:lnTo>
                    <a:pt x="159" y="145"/>
                  </a:lnTo>
                  <a:lnTo>
                    <a:pt x="245" y="31"/>
                  </a:lnTo>
                  <a:lnTo>
                    <a:pt x="257" y="17"/>
                  </a:lnTo>
                  <a:lnTo>
                    <a:pt x="259" y="11"/>
                  </a:lnTo>
                  <a:lnTo>
                    <a:pt x="256" y="3"/>
                  </a:lnTo>
                  <a:lnTo>
                    <a:pt x="248" y="0"/>
                  </a:lnTo>
                  <a:lnTo>
                    <a:pt x="225" y="14"/>
                  </a:lnTo>
                  <a:lnTo>
                    <a:pt x="180" y="56"/>
                  </a:lnTo>
                  <a:lnTo>
                    <a:pt x="125" y="124"/>
                  </a:lnTo>
                  <a:lnTo>
                    <a:pt x="71" y="219"/>
                  </a:lnTo>
                  <a:lnTo>
                    <a:pt x="36" y="311"/>
                  </a:lnTo>
                  <a:lnTo>
                    <a:pt x="14" y="400"/>
                  </a:lnTo>
                  <a:lnTo>
                    <a:pt x="3" y="484"/>
                  </a:lnTo>
                  <a:lnTo>
                    <a:pt x="0" y="560"/>
                  </a:lnTo>
                  <a:lnTo>
                    <a:pt x="3" y="634"/>
                  </a:lnTo>
                  <a:lnTo>
                    <a:pt x="14" y="720"/>
                  </a:lnTo>
                  <a:lnTo>
                    <a:pt x="37" y="814"/>
                  </a:lnTo>
                  <a:lnTo>
                    <a:pt x="74" y="910"/>
                  </a:lnTo>
                  <a:lnTo>
                    <a:pt x="128" y="1001"/>
                  </a:lnTo>
                  <a:lnTo>
                    <a:pt x="182" y="1067"/>
                  </a:lnTo>
                  <a:lnTo>
                    <a:pt x="225" y="1107"/>
                  </a:lnTo>
                  <a:lnTo>
                    <a:pt x="248" y="1121"/>
                  </a:lnTo>
                  <a:lnTo>
                    <a:pt x="256" y="1118"/>
                  </a:lnTo>
                  <a:lnTo>
                    <a:pt x="259" y="1109"/>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71"/>
            <p:cNvSpPr>
              <a:spLocks noChangeAspect="1"/>
            </p:cNvSpPr>
            <p:nvPr/>
          </p:nvSpPr>
          <p:spPr bwMode="auto">
            <a:xfrm>
              <a:off x="3433" y="346"/>
              <a:ext cx="453" cy="508"/>
            </a:xfrm>
            <a:custGeom>
              <a:avLst/>
              <a:gdLst>
                <a:gd name="T0" fmla="*/ 59 w 453"/>
                <a:gd name="T1" fmla="*/ 458 h 508"/>
                <a:gd name="T2" fmla="*/ 65 w 453"/>
                <a:gd name="T3" fmla="*/ 500 h 508"/>
                <a:gd name="T4" fmla="*/ 110 w 453"/>
                <a:gd name="T5" fmla="*/ 501 h 508"/>
                <a:gd name="T6" fmla="*/ 136 w 453"/>
                <a:gd name="T7" fmla="*/ 450 h 508"/>
                <a:gd name="T8" fmla="*/ 165 w 453"/>
                <a:gd name="T9" fmla="*/ 335 h 508"/>
                <a:gd name="T10" fmla="*/ 182 w 453"/>
                <a:gd name="T11" fmla="*/ 265 h 508"/>
                <a:gd name="T12" fmla="*/ 202 w 453"/>
                <a:gd name="T13" fmla="*/ 184 h 508"/>
                <a:gd name="T14" fmla="*/ 217 w 453"/>
                <a:gd name="T15" fmla="*/ 137 h 508"/>
                <a:gd name="T16" fmla="*/ 251 w 453"/>
                <a:gd name="T17" fmla="*/ 85 h 508"/>
                <a:gd name="T18" fmla="*/ 282 w 453"/>
                <a:gd name="T19" fmla="*/ 53 h 508"/>
                <a:gd name="T20" fmla="*/ 328 w 453"/>
                <a:gd name="T21" fmla="*/ 30 h 508"/>
                <a:gd name="T22" fmla="*/ 380 w 453"/>
                <a:gd name="T23" fmla="*/ 27 h 508"/>
                <a:gd name="T24" fmla="*/ 404 w 453"/>
                <a:gd name="T25" fmla="*/ 36 h 508"/>
                <a:gd name="T26" fmla="*/ 384 w 453"/>
                <a:gd name="T27" fmla="*/ 46 h 508"/>
                <a:gd name="T28" fmla="*/ 354 w 453"/>
                <a:gd name="T29" fmla="*/ 79 h 508"/>
                <a:gd name="T30" fmla="*/ 352 w 453"/>
                <a:gd name="T31" fmla="*/ 114 h 508"/>
                <a:gd name="T32" fmla="*/ 372 w 453"/>
                <a:gd name="T33" fmla="*/ 136 h 508"/>
                <a:gd name="T34" fmla="*/ 414 w 453"/>
                <a:gd name="T35" fmla="*/ 135 h 508"/>
                <a:gd name="T36" fmla="*/ 448 w 453"/>
                <a:gd name="T37" fmla="*/ 100 h 508"/>
                <a:gd name="T38" fmla="*/ 447 w 453"/>
                <a:gd name="T39" fmla="*/ 45 h 508"/>
                <a:gd name="T40" fmla="*/ 399 w 453"/>
                <a:gd name="T41" fmla="*/ 6 h 508"/>
                <a:gd name="T42" fmla="*/ 311 w 453"/>
                <a:gd name="T43" fmla="*/ 9 h 508"/>
                <a:gd name="T44" fmla="*/ 239 w 453"/>
                <a:gd name="T45" fmla="*/ 60 h 508"/>
                <a:gd name="T46" fmla="*/ 205 w 453"/>
                <a:gd name="T47" fmla="*/ 52 h 508"/>
                <a:gd name="T48" fmla="*/ 153 w 453"/>
                <a:gd name="T49" fmla="*/ 7 h 508"/>
                <a:gd name="T50" fmla="*/ 83 w 453"/>
                <a:gd name="T51" fmla="*/ 8 h 508"/>
                <a:gd name="T52" fmla="*/ 44 w 453"/>
                <a:gd name="T53" fmla="*/ 46 h 508"/>
                <a:gd name="T54" fmla="*/ 20 w 453"/>
                <a:gd name="T55" fmla="*/ 97 h 508"/>
                <a:gd name="T56" fmla="*/ 2 w 453"/>
                <a:gd name="T57" fmla="*/ 160 h 508"/>
                <a:gd name="T58" fmla="*/ 5 w 453"/>
                <a:gd name="T59" fmla="*/ 182 h 508"/>
                <a:gd name="T60" fmla="*/ 19 w 453"/>
                <a:gd name="T61" fmla="*/ 183 h 508"/>
                <a:gd name="T62" fmla="*/ 27 w 453"/>
                <a:gd name="T63" fmla="*/ 173 h 508"/>
                <a:gd name="T64" fmla="*/ 47 w 453"/>
                <a:gd name="T65" fmla="*/ 104 h 508"/>
                <a:gd name="T66" fmla="*/ 86 w 453"/>
                <a:gd name="T67" fmla="*/ 34 h 508"/>
                <a:gd name="T68" fmla="*/ 127 w 453"/>
                <a:gd name="T69" fmla="*/ 27 h 508"/>
                <a:gd name="T70" fmla="*/ 145 w 453"/>
                <a:gd name="T71" fmla="*/ 50 h 508"/>
                <a:gd name="T72" fmla="*/ 147 w 453"/>
                <a:gd name="T73" fmla="*/ 93 h 508"/>
                <a:gd name="T74" fmla="*/ 139 w 453"/>
                <a:gd name="T75" fmla="*/ 135 h 508"/>
                <a:gd name="T76" fmla="*/ 65 w 453"/>
                <a:gd name="T77" fmla="*/ 42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508">
                  <a:moveTo>
                    <a:pt x="65" y="429"/>
                  </a:moveTo>
                  <a:lnTo>
                    <a:pt x="59" y="458"/>
                  </a:lnTo>
                  <a:lnTo>
                    <a:pt x="55" y="478"/>
                  </a:lnTo>
                  <a:lnTo>
                    <a:pt x="65" y="500"/>
                  </a:lnTo>
                  <a:lnTo>
                    <a:pt x="88" y="508"/>
                  </a:lnTo>
                  <a:lnTo>
                    <a:pt x="110" y="501"/>
                  </a:lnTo>
                  <a:lnTo>
                    <a:pt x="129" y="477"/>
                  </a:lnTo>
                  <a:lnTo>
                    <a:pt x="136" y="450"/>
                  </a:lnTo>
                  <a:lnTo>
                    <a:pt x="150" y="394"/>
                  </a:lnTo>
                  <a:lnTo>
                    <a:pt x="165" y="335"/>
                  </a:lnTo>
                  <a:lnTo>
                    <a:pt x="173" y="299"/>
                  </a:lnTo>
                  <a:lnTo>
                    <a:pt x="182" y="265"/>
                  </a:lnTo>
                  <a:lnTo>
                    <a:pt x="192" y="224"/>
                  </a:lnTo>
                  <a:lnTo>
                    <a:pt x="202" y="184"/>
                  </a:lnTo>
                  <a:lnTo>
                    <a:pt x="209" y="154"/>
                  </a:lnTo>
                  <a:lnTo>
                    <a:pt x="217" y="137"/>
                  </a:lnTo>
                  <a:lnTo>
                    <a:pt x="232" y="112"/>
                  </a:lnTo>
                  <a:lnTo>
                    <a:pt x="251" y="85"/>
                  </a:lnTo>
                  <a:lnTo>
                    <a:pt x="272" y="62"/>
                  </a:lnTo>
                  <a:lnTo>
                    <a:pt x="282" y="53"/>
                  </a:lnTo>
                  <a:lnTo>
                    <a:pt x="301" y="40"/>
                  </a:lnTo>
                  <a:lnTo>
                    <a:pt x="328" y="30"/>
                  </a:lnTo>
                  <a:lnTo>
                    <a:pt x="361" y="25"/>
                  </a:lnTo>
                  <a:lnTo>
                    <a:pt x="380" y="27"/>
                  </a:lnTo>
                  <a:lnTo>
                    <a:pt x="395" y="32"/>
                  </a:lnTo>
                  <a:lnTo>
                    <a:pt x="404" y="36"/>
                  </a:lnTo>
                  <a:lnTo>
                    <a:pt x="408" y="38"/>
                  </a:lnTo>
                  <a:lnTo>
                    <a:pt x="384" y="46"/>
                  </a:lnTo>
                  <a:lnTo>
                    <a:pt x="366" y="60"/>
                  </a:lnTo>
                  <a:lnTo>
                    <a:pt x="354" y="79"/>
                  </a:lnTo>
                  <a:lnTo>
                    <a:pt x="349" y="100"/>
                  </a:lnTo>
                  <a:lnTo>
                    <a:pt x="352" y="114"/>
                  </a:lnTo>
                  <a:lnTo>
                    <a:pt x="360" y="126"/>
                  </a:lnTo>
                  <a:lnTo>
                    <a:pt x="372" y="136"/>
                  </a:lnTo>
                  <a:lnTo>
                    <a:pt x="392" y="139"/>
                  </a:lnTo>
                  <a:lnTo>
                    <a:pt x="414" y="135"/>
                  </a:lnTo>
                  <a:lnTo>
                    <a:pt x="434" y="121"/>
                  </a:lnTo>
                  <a:lnTo>
                    <a:pt x="448" y="100"/>
                  </a:lnTo>
                  <a:lnTo>
                    <a:pt x="453" y="73"/>
                  </a:lnTo>
                  <a:lnTo>
                    <a:pt x="447" y="45"/>
                  </a:lnTo>
                  <a:lnTo>
                    <a:pt x="428" y="22"/>
                  </a:lnTo>
                  <a:lnTo>
                    <a:pt x="399" y="6"/>
                  </a:lnTo>
                  <a:lnTo>
                    <a:pt x="361" y="0"/>
                  </a:lnTo>
                  <a:lnTo>
                    <a:pt x="311" y="9"/>
                  </a:lnTo>
                  <a:lnTo>
                    <a:pt x="270" y="32"/>
                  </a:lnTo>
                  <a:lnTo>
                    <a:pt x="239" y="60"/>
                  </a:lnTo>
                  <a:lnTo>
                    <a:pt x="218" y="86"/>
                  </a:lnTo>
                  <a:lnTo>
                    <a:pt x="205" y="52"/>
                  </a:lnTo>
                  <a:lnTo>
                    <a:pt x="184" y="24"/>
                  </a:lnTo>
                  <a:lnTo>
                    <a:pt x="153" y="7"/>
                  </a:lnTo>
                  <a:lnTo>
                    <a:pt x="116" y="0"/>
                  </a:lnTo>
                  <a:lnTo>
                    <a:pt x="83" y="8"/>
                  </a:lnTo>
                  <a:lnTo>
                    <a:pt x="60" y="25"/>
                  </a:lnTo>
                  <a:lnTo>
                    <a:pt x="44" y="46"/>
                  </a:lnTo>
                  <a:lnTo>
                    <a:pt x="34" y="64"/>
                  </a:lnTo>
                  <a:lnTo>
                    <a:pt x="20" y="97"/>
                  </a:lnTo>
                  <a:lnTo>
                    <a:pt x="9" y="131"/>
                  </a:lnTo>
                  <a:lnTo>
                    <a:pt x="2" y="160"/>
                  </a:lnTo>
                  <a:lnTo>
                    <a:pt x="0" y="173"/>
                  </a:lnTo>
                  <a:lnTo>
                    <a:pt x="5" y="182"/>
                  </a:lnTo>
                  <a:lnTo>
                    <a:pt x="13" y="184"/>
                  </a:lnTo>
                  <a:lnTo>
                    <a:pt x="19" y="183"/>
                  </a:lnTo>
                  <a:lnTo>
                    <a:pt x="24" y="180"/>
                  </a:lnTo>
                  <a:lnTo>
                    <a:pt x="27" y="173"/>
                  </a:lnTo>
                  <a:lnTo>
                    <a:pt x="32" y="158"/>
                  </a:lnTo>
                  <a:lnTo>
                    <a:pt x="47" y="104"/>
                  </a:lnTo>
                  <a:lnTo>
                    <a:pt x="65" y="62"/>
                  </a:lnTo>
                  <a:lnTo>
                    <a:pt x="86" y="34"/>
                  </a:lnTo>
                  <a:lnTo>
                    <a:pt x="113" y="25"/>
                  </a:lnTo>
                  <a:lnTo>
                    <a:pt x="127" y="27"/>
                  </a:lnTo>
                  <a:lnTo>
                    <a:pt x="138" y="35"/>
                  </a:lnTo>
                  <a:lnTo>
                    <a:pt x="145" y="50"/>
                  </a:lnTo>
                  <a:lnTo>
                    <a:pt x="148" y="76"/>
                  </a:lnTo>
                  <a:lnTo>
                    <a:pt x="147" y="93"/>
                  </a:lnTo>
                  <a:lnTo>
                    <a:pt x="144" y="110"/>
                  </a:lnTo>
                  <a:lnTo>
                    <a:pt x="139" y="135"/>
                  </a:lnTo>
                  <a:lnTo>
                    <a:pt x="130" y="171"/>
                  </a:lnTo>
                  <a:lnTo>
                    <a:pt x="65" y="429"/>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72"/>
            <p:cNvSpPr>
              <a:spLocks noChangeAspect="1" noEditPoints="1"/>
            </p:cNvSpPr>
            <p:nvPr/>
          </p:nvSpPr>
          <p:spPr bwMode="auto">
            <a:xfrm>
              <a:off x="3985" y="346"/>
              <a:ext cx="428" cy="508"/>
            </a:xfrm>
            <a:custGeom>
              <a:avLst/>
              <a:gdLst>
                <a:gd name="T0" fmla="*/ 190 w 428"/>
                <a:gd name="T1" fmla="*/ 236 h 508"/>
                <a:gd name="T2" fmla="*/ 282 w 428"/>
                <a:gd name="T3" fmla="*/ 225 h 508"/>
                <a:gd name="T4" fmla="*/ 354 w 428"/>
                <a:gd name="T5" fmla="*/ 197 h 508"/>
                <a:gd name="T6" fmla="*/ 389 w 428"/>
                <a:gd name="T7" fmla="*/ 164 h 508"/>
                <a:gd name="T8" fmla="*/ 406 w 428"/>
                <a:gd name="T9" fmla="*/ 130 h 508"/>
                <a:gd name="T10" fmla="*/ 411 w 428"/>
                <a:gd name="T11" fmla="*/ 104 h 508"/>
                <a:gd name="T12" fmla="*/ 404 w 428"/>
                <a:gd name="T13" fmla="*/ 60 h 508"/>
                <a:gd name="T14" fmla="*/ 344 w 428"/>
                <a:gd name="T15" fmla="*/ 8 h 508"/>
                <a:gd name="T16" fmla="*/ 244 w 428"/>
                <a:gd name="T17" fmla="*/ 5 h 508"/>
                <a:gd name="T18" fmla="*/ 146 w 428"/>
                <a:gd name="T19" fmla="*/ 45 h 508"/>
                <a:gd name="T20" fmla="*/ 60 w 428"/>
                <a:gd name="T21" fmla="*/ 122 h 508"/>
                <a:gd name="T22" fmla="*/ 8 w 428"/>
                <a:gd name="T23" fmla="*/ 235 h 508"/>
                <a:gd name="T24" fmla="*/ 12 w 428"/>
                <a:gd name="T25" fmla="*/ 385 h 508"/>
                <a:gd name="T26" fmla="*/ 102 w 428"/>
                <a:gd name="T27" fmla="*/ 492 h 508"/>
                <a:gd name="T28" fmla="*/ 282 w 428"/>
                <a:gd name="T29" fmla="*/ 489 h 508"/>
                <a:gd name="T30" fmla="*/ 411 w 428"/>
                <a:gd name="T31" fmla="*/ 402 h 508"/>
                <a:gd name="T32" fmla="*/ 424 w 428"/>
                <a:gd name="T33" fmla="*/ 366 h 508"/>
                <a:gd name="T34" fmla="*/ 408 w 428"/>
                <a:gd name="T35" fmla="*/ 363 h 508"/>
                <a:gd name="T36" fmla="*/ 331 w 428"/>
                <a:gd name="T37" fmla="*/ 436 h 508"/>
                <a:gd name="T38" fmla="*/ 205 w 428"/>
                <a:gd name="T39" fmla="*/ 481 h 508"/>
                <a:gd name="T40" fmla="*/ 148 w 428"/>
                <a:gd name="T41" fmla="*/ 479 h 508"/>
                <a:gd name="T42" fmla="*/ 109 w 428"/>
                <a:gd name="T43" fmla="*/ 451 h 508"/>
                <a:gd name="T44" fmla="*/ 88 w 428"/>
                <a:gd name="T45" fmla="*/ 410 h 508"/>
                <a:gd name="T46" fmla="*/ 81 w 428"/>
                <a:gd name="T47" fmla="*/ 369 h 508"/>
                <a:gd name="T48" fmla="*/ 81 w 428"/>
                <a:gd name="T49" fmla="*/ 339 h 508"/>
                <a:gd name="T50" fmla="*/ 89 w 428"/>
                <a:gd name="T51" fmla="*/ 282 h 508"/>
                <a:gd name="T52" fmla="*/ 157 w 428"/>
                <a:gd name="T53" fmla="*/ 236 h 508"/>
                <a:gd name="T54" fmla="*/ 124 w 428"/>
                <a:gd name="T55" fmla="*/ 155 h 508"/>
                <a:gd name="T56" fmla="*/ 176 w 428"/>
                <a:gd name="T57" fmla="*/ 78 h 508"/>
                <a:gd name="T58" fmla="*/ 232 w 428"/>
                <a:gd name="T59" fmla="*/ 39 h 508"/>
                <a:gd name="T60" fmla="*/ 278 w 428"/>
                <a:gd name="T61" fmla="*/ 26 h 508"/>
                <a:gd name="T62" fmla="*/ 328 w 428"/>
                <a:gd name="T63" fmla="*/ 31 h 508"/>
                <a:gd name="T64" fmla="*/ 370 w 428"/>
                <a:gd name="T65" fmla="*/ 68 h 508"/>
                <a:gd name="T66" fmla="*/ 367 w 428"/>
                <a:gd name="T67" fmla="*/ 134 h 508"/>
                <a:gd name="T68" fmla="*/ 316 w 428"/>
                <a:gd name="T69" fmla="*/ 183 h 508"/>
                <a:gd name="T70" fmla="*/ 242 w 428"/>
                <a:gd name="T71" fmla="*/ 206 h 508"/>
                <a:gd name="T72" fmla="*/ 173 w 428"/>
                <a:gd name="T73" fmla="*/ 212 h 508"/>
                <a:gd name="T74" fmla="*/ 105 w 428"/>
                <a:gd name="T75" fmla="*/ 21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8" h="508">
                  <a:moveTo>
                    <a:pt x="157" y="236"/>
                  </a:moveTo>
                  <a:lnTo>
                    <a:pt x="190" y="236"/>
                  </a:lnTo>
                  <a:lnTo>
                    <a:pt x="234" y="233"/>
                  </a:lnTo>
                  <a:lnTo>
                    <a:pt x="282" y="225"/>
                  </a:lnTo>
                  <a:lnTo>
                    <a:pt x="328" y="211"/>
                  </a:lnTo>
                  <a:lnTo>
                    <a:pt x="354" y="197"/>
                  </a:lnTo>
                  <a:lnTo>
                    <a:pt x="374" y="181"/>
                  </a:lnTo>
                  <a:lnTo>
                    <a:pt x="389" y="164"/>
                  </a:lnTo>
                  <a:lnTo>
                    <a:pt x="399" y="146"/>
                  </a:lnTo>
                  <a:lnTo>
                    <a:pt x="406" y="130"/>
                  </a:lnTo>
                  <a:lnTo>
                    <a:pt x="410" y="115"/>
                  </a:lnTo>
                  <a:lnTo>
                    <a:pt x="411" y="104"/>
                  </a:lnTo>
                  <a:lnTo>
                    <a:pt x="412" y="95"/>
                  </a:lnTo>
                  <a:lnTo>
                    <a:pt x="404" y="60"/>
                  </a:lnTo>
                  <a:lnTo>
                    <a:pt x="381" y="30"/>
                  </a:lnTo>
                  <a:lnTo>
                    <a:pt x="344" y="8"/>
                  </a:lnTo>
                  <a:lnTo>
                    <a:pt x="292" y="0"/>
                  </a:lnTo>
                  <a:lnTo>
                    <a:pt x="244" y="5"/>
                  </a:lnTo>
                  <a:lnTo>
                    <a:pt x="195" y="20"/>
                  </a:lnTo>
                  <a:lnTo>
                    <a:pt x="146" y="45"/>
                  </a:lnTo>
                  <a:lnTo>
                    <a:pt x="100" y="79"/>
                  </a:lnTo>
                  <a:lnTo>
                    <a:pt x="60" y="122"/>
                  </a:lnTo>
                  <a:lnTo>
                    <a:pt x="28" y="175"/>
                  </a:lnTo>
                  <a:lnTo>
                    <a:pt x="8" y="235"/>
                  </a:lnTo>
                  <a:lnTo>
                    <a:pt x="0" y="305"/>
                  </a:lnTo>
                  <a:lnTo>
                    <a:pt x="12" y="385"/>
                  </a:lnTo>
                  <a:lnTo>
                    <a:pt x="47" y="449"/>
                  </a:lnTo>
                  <a:lnTo>
                    <a:pt x="102" y="492"/>
                  </a:lnTo>
                  <a:lnTo>
                    <a:pt x="176" y="508"/>
                  </a:lnTo>
                  <a:lnTo>
                    <a:pt x="282" y="489"/>
                  </a:lnTo>
                  <a:lnTo>
                    <a:pt x="362" y="447"/>
                  </a:lnTo>
                  <a:lnTo>
                    <a:pt x="411" y="402"/>
                  </a:lnTo>
                  <a:lnTo>
                    <a:pt x="428" y="376"/>
                  </a:lnTo>
                  <a:lnTo>
                    <a:pt x="424" y="366"/>
                  </a:lnTo>
                  <a:lnTo>
                    <a:pt x="415" y="361"/>
                  </a:lnTo>
                  <a:lnTo>
                    <a:pt x="408" y="363"/>
                  </a:lnTo>
                  <a:lnTo>
                    <a:pt x="401" y="372"/>
                  </a:lnTo>
                  <a:lnTo>
                    <a:pt x="331" y="436"/>
                  </a:lnTo>
                  <a:lnTo>
                    <a:pt x="261" y="469"/>
                  </a:lnTo>
                  <a:lnTo>
                    <a:pt x="205" y="481"/>
                  </a:lnTo>
                  <a:lnTo>
                    <a:pt x="178" y="483"/>
                  </a:lnTo>
                  <a:lnTo>
                    <a:pt x="148" y="479"/>
                  </a:lnTo>
                  <a:lnTo>
                    <a:pt x="126" y="468"/>
                  </a:lnTo>
                  <a:lnTo>
                    <a:pt x="109" y="451"/>
                  </a:lnTo>
                  <a:lnTo>
                    <a:pt x="97" y="432"/>
                  </a:lnTo>
                  <a:lnTo>
                    <a:pt x="88" y="410"/>
                  </a:lnTo>
                  <a:lnTo>
                    <a:pt x="83" y="389"/>
                  </a:lnTo>
                  <a:lnTo>
                    <a:pt x="81" y="369"/>
                  </a:lnTo>
                  <a:lnTo>
                    <a:pt x="81" y="353"/>
                  </a:lnTo>
                  <a:lnTo>
                    <a:pt x="81" y="339"/>
                  </a:lnTo>
                  <a:lnTo>
                    <a:pt x="83" y="316"/>
                  </a:lnTo>
                  <a:lnTo>
                    <a:pt x="89" y="282"/>
                  </a:lnTo>
                  <a:lnTo>
                    <a:pt x="98" y="236"/>
                  </a:lnTo>
                  <a:lnTo>
                    <a:pt x="157" y="236"/>
                  </a:lnTo>
                  <a:close/>
                  <a:moveTo>
                    <a:pt x="105" y="212"/>
                  </a:moveTo>
                  <a:lnTo>
                    <a:pt x="124" y="155"/>
                  </a:lnTo>
                  <a:lnTo>
                    <a:pt x="149" y="111"/>
                  </a:lnTo>
                  <a:lnTo>
                    <a:pt x="176" y="78"/>
                  </a:lnTo>
                  <a:lnTo>
                    <a:pt x="204" y="54"/>
                  </a:lnTo>
                  <a:lnTo>
                    <a:pt x="232" y="39"/>
                  </a:lnTo>
                  <a:lnTo>
                    <a:pt x="257" y="30"/>
                  </a:lnTo>
                  <a:lnTo>
                    <a:pt x="278" y="26"/>
                  </a:lnTo>
                  <a:lnTo>
                    <a:pt x="292" y="25"/>
                  </a:lnTo>
                  <a:lnTo>
                    <a:pt x="328" y="31"/>
                  </a:lnTo>
                  <a:lnTo>
                    <a:pt x="353" y="46"/>
                  </a:lnTo>
                  <a:lnTo>
                    <a:pt x="370" y="68"/>
                  </a:lnTo>
                  <a:lnTo>
                    <a:pt x="375" y="95"/>
                  </a:lnTo>
                  <a:lnTo>
                    <a:pt x="367" y="134"/>
                  </a:lnTo>
                  <a:lnTo>
                    <a:pt x="346" y="163"/>
                  </a:lnTo>
                  <a:lnTo>
                    <a:pt x="316" y="183"/>
                  </a:lnTo>
                  <a:lnTo>
                    <a:pt x="280" y="197"/>
                  </a:lnTo>
                  <a:lnTo>
                    <a:pt x="242" y="206"/>
                  </a:lnTo>
                  <a:lnTo>
                    <a:pt x="205" y="210"/>
                  </a:lnTo>
                  <a:lnTo>
                    <a:pt x="173" y="212"/>
                  </a:lnTo>
                  <a:lnTo>
                    <a:pt x="151" y="212"/>
                  </a:lnTo>
                  <a:lnTo>
                    <a:pt x="105" y="212"/>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73"/>
            <p:cNvSpPr>
              <a:spLocks noChangeAspect="1"/>
            </p:cNvSpPr>
            <p:nvPr/>
          </p:nvSpPr>
          <p:spPr bwMode="auto">
            <a:xfrm>
              <a:off x="4499" y="346"/>
              <a:ext cx="434" cy="508"/>
            </a:xfrm>
            <a:custGeom>
              <a:avLst/>
              <a:gdLst>
                <a:gd name="T0" fmla="*/ 397 w 434"/>
                <a:gd name="T1" fmla="*/ 70 h 508"/>
                <a:gd name="T2" fmla="*/ 371 w 434"/>
                <a:gd name="T3" fmla="*/ 72 h 508"/>
                <a:gd name="T4" fmla="*/ 347 w 434"/>
                <a:gd name="T5" fmla="*/ 85 h 508"/>
                <a:gd name="T6" fmla="*/ 330 w 434"/>
                <a:gd name="T7" fmla="*/ 110 h 508"/>
                <a:gd name="T8" fmla="*/ 327 w 434"/>
                <a:gd name="T9" fmla="*/ 129 h 508"/>
                <a:gd name="T10" fmla="*/ 331 w 434"/>
                <a:gd name="T11" fmla="*/ 146 h 508"/>
                <a:gd name="T12" fmla="*/ 340 w 434"/>
                <a:gd name="T13" fmla="*/ 159 h 508"/>
                <a:gd name="T14" fmla="*/ 353 w 434"/>
                <a:gd name="T15" fmla="*/ 166 h 508"/>
                <a:gd name="T16" fmla="*/ 368 w 434"/>
                <a:gd name="T17" fmla="*/ 168 h 508"/>
                <a:gd name="T18" fmla="*/ 392 w 434"/>
                <a:gd name="T19" fmla="*/ 164 h 508"/>
                <a:gd name="T20" fmla="*/ 412 w 434"/>
                <a:gd name="T21" fmla="*/ 149 h 508"/>
                <a:gd name="T22" fmla="*/ 426 w 434"/>
                <a:gd name="T23" fmla="*/ 127 h 508"/>
                <a:gd name="T24" fmla="*/ 431 w 434"/>
                <a:gd name="T25" fmla="*/ 97 h 508"/>
                <a:gd name="T26" fmla="*/ 422 w 434"/>
                <a:gd name="T27" fmla="*/ 59 h 508"/>
                <a:gd name="T28" fmla="*/ 395 w 434"/>
                <a:gd name="T29" fmla="*/ 28 h 508"/>
                <a:gd name="T30" fmla="*/ 353 w 434"/>
                <a:gd name="T31" fmla="*/ 8 h 508"/>
                <a:gd name="T32" fmla="*/ 299 w 434"/>
                <a:gd name="T33" fmla="*/ 0 h 508"/>
                <a:gd name="T34" fmla="*/ 243 w 434"/>
                <a:gd name="T35" fmla="*/ 8 h 508"/>
                <a:gd name="T36" fmla="*/ 189 w 434"/>
                <a:gd name="T37" fmla="*/ 28 h 508"/>
                <a:gd name="T38" fmla="*/ 138 w 434"/>
                <a:gd name="T39" fmla="*/ 59 h 508"/>
                <a:gd name="T40" fmla="*/ 94 w 434"/>
                <a:gd name="T41" fmla="*/ 100 h 508"/>
                <a:gd name="T42" fmla="*/ 55 w 434"/>
                <a:gd name="T43" fmla="*/ 149 h 508"/>
                <a:gd name="T44" fmla="*/ 26 w 434"/>
                <a:gd name="T45" fmla="*/ 202 h 508"/>
                <a:gd name="T46" fmla="*/ 7 w 434"/>
                <a:gd name="T47" fmla="*/ 259 h 508"/>
                <a:gd name="T48" fmla="*/ 0 w 434"/>
                <a:gd name="T49" fmla="*/ 318 h 508"/>
                <a:gd name="T50" fmla="*/ 13 w 434"/>
                <a:gd name="T51" fmla="*/ 391 h 508"/>
                <a:gd name="T52" fmla="*/ 47 w 434"/>
                <a:gd name="T53" fmla="*/ 451 h 508"/>
                <a:gd name="T54" fmla="*/ 104 w 434"/>
                <a:gd name="T55" fmla="*/ 493 h 508"/>
                <a:gd name="T56" fmla="*/ 181 w 434"/>
                <a:gd name="T57" fmla="*/ 508 h 508"/>
                <a:gd name="T58" fmla="*/ 288 w 434"/>
                <a:gd name="T59" fmla="*/ 489 h 508"/>
                <a:gd name="T60" fmla="*/ 368 w 434"/>
                <a:gd name="T61" fmla="*/ 447 h 508"/>
                <a:gd name="T62" fmla="*/ 417 w 434"/>
                <a:gd name="T63" fmla="*/ 402 h 508"/>
                <a:gd name="T64" fmla="*/ 434 w 434"/>
                <a:gd name="T65" fmla="*/ 376 h 508"/>
                <a:gd name="T66" fmla="*/ 430 w 434"/>
                <a:gd name="T67" fmla="*/ 366 h 508"/>
                <a:gd name="T68" fmla="*/ 421 w 434"/>
                <a:gd name="T69" fmla="*/ 361 h 508"/>
                <a:gd name="T70" fmla="*/ 414 w 434"/>
                <a:gd name="T71" fmla="*/ 363 h 508"/>
                <a:gd name="T72" fmla="*/ 407 w 434"/>
                <a:gd name="T73" fmla="*/ 372 h 508"/>
                <a:gd name="T74" fmla="*/ 336 w 434"/>
                <a:gd name="T75" fmla="*/ 436 h 508"/>
                <a:gd name="T76" fmla="*/ 267 w 434"/>
                <a:gd name="T77" fmla="*/ 469 h 508"/>
                <a:gd name="T78" fmla="*/ 211 w 434"/>
                <a:gd name="T79" fmla="*/ 481 h 508"/>
                <a:gd name="T80" fmla="*/ 183 w 434"/>
                <a:gd name="T81" fmla="*/ 483 h 508"/>
                <a:gd name="T82" fmla="*/ 138 w 434"/>
                <a:gd name="T83" fmla="*/ 473 h 508"/>
                <a:gd name="T84" fmla="*/ 107 w 434"/>
                <a:gd name="T85" fmla="*/ 447 h 508"/>
                <a:gd name="T86" fmla="*/ 89 w 434"/>
                <a:gd name="T87" fmla="*/ 408 h 508"/>
                <a:gd name="T88" fmla="*/ 83 w 434"/>
                <a:gd name="T89" fmla="*/ 361 h 508"/>
                <a:gd name="T90" fmla="*/ 87 w 434"/>
                <a:gd name="T91" fmla="*/ 316 h 508"/>
                <a:gd name="T92" fmla="*/ 99 w 434"/>
                <a:gd name="T93" fmla="*/ 258 h 508"/>
                <a:gd name="T94" fmla="*/ 118 w 434"/>
                <a:gd name="T95" fmla="*/ 195 h 508"/>
                <a:gd name="T96" fmla="*/ 143 w 434"/>
                <a:gd name="T97" fmla="*/ 137 h 508"/>
                <a:gd name="T98" fmla="*/ 174 w 434"/>
                <a:gd name="T99" fmla="*/ 92 h 508"/>
                <a:gd name="T100" fmla="*/ 212 w 434"/>
                <a:gd name="T101" fmla="*/ 57 h 508"/>
                <a:gd name="T102" fmla="*/ 255 w 434"/>
                <a:gd name="T103" fmla="*/ 33 h 508"/>
                <a:gd name="T104" fmla="*/ 301 w 434"/>
                <a:gd name="T105" fmla="*/ 25 h 508"/>
                <a:gd name="T106" fmla="*/ 329 w 434"/>
                <a:gd name="T107" fmla="*/ 27 h 508"/>
                <a:gd name="T108" fmla="*/ 357 w 434"/>
                <a:gd name="T109" fmla="*/ 36 h 508"/>
                <a:gd name="T110" fmla="*/ 380 w 434"/>
                <a:gd name="T111" fmla="*/ 50 h 508"/>
                <a:gd name="T112" fmla="*/ 397 w 434"/>
                <a:gd name="T113" fmla="*/ 7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508">
                  <a:moveTo>
                    <a:pt x="397" y="70"/>
                  </a:moveTo>
                  <a:lnTo>
                    <a:pt x="371" y="72"/>
                  </a:lnTo>
                  <a:lnTo>
                    <a:pt x="347" y="85"/>
                  </a:lnTo>
                  <a:lnTo>
                    <a:pt x="330" y="110"/>
                  </a:lnTo>
                  <a:lnTo>
                    <a:pt x="327" y="129"/>
                  </a:lnTo>
                  <a:lnTo>
                    <a:pt x="331" y="146"/>
                  </a:lnTo>
                  <a:lnTo>
                    <a:pt x="340" y="159"/>
                  </a:lnTo>
                  <a:lnTo>
                    <a:pt x="353" y="166"/>
                  </a:lnTo>
                  <a:lnTo>
                    <a:pt x="368" y="168"/>
                  </a:lnTo>
                  <a:lnTo>
                    <a:pt x="392" y="164"/>
                  </a:lnTo>
                  <a:lnTo>
                    <a:pt x="412" y="149"/>
                  </a:lnTo>
                  <a:lnTo>
                    <a:pt x="426" y="127"/>
                  </a:lnTo>
                  <a:lnTo>
                    <a:pt x="431" y="97"/>
                  </a:lnTo>
                  <a:lnTo>
                    <a:pt x="422" y="59"/>
                  </a:lnTo>
                  <a:lnTo>
                    <a:pt x="395" y="28"/>
                  </a:lnTo>
                  <a:lnTo>
                    <a:pt x="353" y="8"/>
                  </a:lnTo>
                  <a:lnTo>
                    <a:pt x="299" y="0"/>
                  </a:lnTo>
                  <a:lnTo>
                    <a:pt x="243" y="8"/>
                  </a:lnTo>
                  <a:lnTo>
                    <a:pt x="189" y="28"/>
                  </a:lnTo>
                  <a:lnTo>
                    <a:pt x="138" y="59"/>
                  </a:lnTo>
                  <a:lnTo>
                    <a:pt x="94" y="100"/>
                  </a:lnTo>
                  <a:lnTo>
                    <a:pt x="55" y="149"/>
                  </a:lnTo>
                  <a:lnTo>
                    <a:pt x="26" y="202"/>
                  </a:lnTo>
                  <a:lnTo>
                    <a:pt x="7" y="259"/>
                  </a:lnTo>
                  <a:lnTo>
                    <a:pt x="0" y="318"/>
                  </a:lnTo>
                  <a:lnTo>
                    <a:pt x="13" y="391"/>
                  </a:lnTo>
                  <a:lnTo>
                    <a:pt x="47" y="451"/>
                  </a:lnTo>
                  <a:lnTo>
                    <a:pt x="104" y="493"/>
                  </a:lnTo>
                  <a:lnTo>
                    <a:pt x="181" y="508"/>
                  </a:lnTo>
                  <a:lnTo>
                    <a:pt x="288" y="489"/>
                  </a:lnTo>
                  <a:lnTo>
                    <a:pt x="368" y="447"/>
                  </a:lnTo>
                  <a:lnTo>
                    <a:pt x="417" y="402"/>
                  </a:lnTo>
                  <a:lnTo>
                    <a:pt x="434" y="376"/>
                  </a:lnTo>
                  <a:lnTo>
                    <a:pt x="430" y="366"/>
                  </a:lnTo>
                  <a:lnTo>
                    <a:pt x="421" y="361"/>
                  </a:lnTo>
                  <a:lnTo>
                    <a:pt x="414" y="363"/>
                  </a:lnTo>
                  <a:lnTo>
                    <a:pt x="407" y="372"/>
                  </a:lnTo>
                  <a:lnTo>
                    <a:pt x="336" y="436"/>
                  </a:lnTo>
                  <a:lnTo>
                    <a:pt x="267" y="469"/>
                  </a:lnTo>
                  <a:lnTo>
                    <a:pt x="211" y="481"/>
                  </a:lnTo>
                  <a:lnTo>
                    <a:pt x="183" y="483"/>
                  </a:lnTo>
                  <a:lnTo>
                    <a:pt x="138" y="473"/>
                  </a:lnTo>
                  <a:lnTo>
                    <a:pt x="107" y="447"/>
                  </a:lnTo>
                  <a:lnTo>
                    <a:pt x="89" y="408"/>
                  </a:lnTo>
                  <a:lnTo>
                    <a:pt x="83" y="361"/>
                  </a:lnTo>
                  <a:lnTo>
                    <a:pt x="87" y="316"/>
                  </a:lnTo>
                  <a:lnTo>
                    <a:pt x="99" y="258"/>
                  </a:lnTo>
                  <a:lnTo>
                    <a:pt x="118" y="195"/>
                  </a:lnTo>
                  <a:lnTo>
                    <a:pt x="143" y="137"/>
                  </a:lnTo>
                  <a:lnTo>
                    <a:pt x="174" y="92"/>
                  </a:lnTo>
                  <a:lnTo>
                    <a:pt x="212" y="57"/>
                  </a:lnTo>
                  <a:lnTo>
                    <a:pt x="255" y="33"/>
                  </a:lnTo>
                  <a:lnTo>
                    <a:pt x="301" y="25"/>
                  </a:lnTo>
                  <a:lnTo>
                    <a:pt x="329" y="27"/>
                  </a:lnTo>
                  <a:lnTo>
                    <a:pt x="357" y="36"/>
                  </a:lnTo>
                  <a:lnTo>
                    <a:pt x="380" y="50"/>
                  </a:lnTo>
                  <a:lnTo>
                    <a:pt x="397" y="7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74"/>
            <p:cNvSpPr>
              <a:spLocks noChangeAspect="1"/>
            </p:cNvSpPr>
            <p:nvPr/>
          </p:nvSpPr>
          <p:spPr bwMode="auto">
            <a:xfrm>
              <a:off x="5022" y="489"/>
              <a:ext cx="284" cy="521"/>
            </a:xfrm>
            <a:custGeom>
              <a:avLst/>
              <a:gdLst>
                <a:gd name="T0" fmla="*/ 177 w 284"/>
                <a:gd name="T1" fmla="*/ 22 h 521"/>
                <a:gd name="T2" fmla="*/ 176 w 284"/>
                <a:gd name="T3" fmla="*/ 9 h 521"/>
                <a:gd name="T4" fmla="*/ 173 w 284"/>
                <a:gd name="T5" fmla="*/ 2 h 521"/>
                <a:gd name="T6" fmla="*/ 166 w 284"/>
                <a:gd name="T7" fmla="*/ 0 h 521"/>
                <a:gd name="T8" fmla="*/ 153 w 284"/>
                <a:gd name="T9" fmla="*/ 0 h 521"/>
                <a:gd name="T10" fmla="*/ 112 w 284"/>
                <a:gd name="T11" fmla="*/ 28 h 521"/>
                <a:gd name="T12" fmla="*/ 70 w 284"/>
                <a:gd name="T13" fmla="*/ 43 h 521"/>
                <a:gd name="T14" fmla="*/ 30 w 284"/>
                <a:gd name="T15" fmla="*/ 49 h 521"/>
                <a:gd name="T16" fmla="*/ 0 w 284"/>
                <a:gd name="T17" fmla="*/ 49 h 521"/>
                <a:gd name="T18" fmla="*/ 0 w 284"/>
                <a:gd name="T19" fmla="*/ 78 h 521"/>
                <a:gd name="T20" fmla="*/ 20 w 284"/>
                <a:gd name="T21" fmla="*/ 78 h 521"/>
                <a:gd name="T22" fmla="*/ 47 w 284"/>
                <a:gd name="T23" fmla="*/ 75 h 521"/>
                <a:gd name="T24" fmla="*/ 80 w 284"/>
                <a:gd name="T25" fmla="*/ 69 h 521"/>
                <a:gd name="T26" fmla="*/ 113 w 284"/>
                <a:gd name="T27" fmla="*/ 56 h 521"/>
                <a:gd name="T28" fmla="*/ 113 w 284"/>
                <a:gd name="T29" fmla="*/ 456 h 521"/>
                <a:gd name="T30" fmla="*/ 112 w 284"/>
                <a:gd name="T31" fmla="*/ 473 h 521"/>
                <a:gd name="T32" fmla="*/ 103 w 284"/>
                <a:gd name="T33" fmla="*/ 484 h 521"/>
                <a:gd name="T34" fmla="*/ 80 w 284"/>
                <a:gd name="T35" fmla="*/ 490 h 521"/>
                <a:gd name="T36" fmla="*/ 35 w 284"/>
                <a:gd name="T37" fmla="*/ 492 h 521"/>
                <a:gd name="T38" fmla="*/ 5 w 284"/>
                <a:gd name="T39" fmla="*/ 492 h 521"/>
                <a:gd name="T40" fmla="*/ 5 w 284"/>
                <a:gd name="T41" fmla="*/ 521 h 521"/>
                <a:gd name="T42" fmla="*/ 29 w 284"/>
                <a:gd name="T43" fmla="*/ 519 h 521"/>
                <a:gd name="T44" fmla="*/ 69 w 284"/>
                <a:gd name="T45" fmla="*/ 518 h 521"/>
                <a:gd name="T46" fmla="*/ 112 w 284"/>
                <a:gd name="T47" fmla="*/ 518 h 521"/>
                <a:gd name="T48" fmla="*/ 145 w 284"/>
                <a:gd name="T49" fmla="*/ 517 h 521"/>
                <a:gd name="T50" fmla="*/ 174 w 284"/>
                <a:gd name="T51" fmla="*/ 518 h 521"/>
                <a:gd name="T52" fmla="*/ 217 w 284"/>
                <a:gd name="T53" fmla="*/ 518 h 521"/>
                <a:gd name="T54" fmla="*/ 259 w 284"/>
                <a:gd name="T55" fmla="*/ 519 h 521"/>
                <a:gd name="T56" fmla="*/ 284 w 284"/>
                <a:gd name="T57" fmla="*/ 521 h 521"/>
                <a:gd name="T58" fmla="*/ 284 w 284"/>
                <a:gd name="T59" fmla="*/ 492 h 521"/>
                <a:gd name="T60" fmla="*/ 254 w 284"/>
                <a:gd name="T61" fmla="*/ 492 h 521"/>
                <a:gd name="T62" fmla="*/ 210 w 284"/>
                <a:gd name="T63" fmla="*/ 490 h 521"/>
                <a:gd name="T64" fmla="*/ 186 w 284"/>
                <a:gd name="T65" fmla="*/ 484 h 521"/>
                <a:gd name="T66" fmla="*/ 178 w 284"/>
                <a:gd name="T67" fmla="*/ 473 h 521"/>
                <a:gd name="T68" fmla="*/ 177 w 284"/>
                <a:gd name="T69" fmla="*/ 456 h 521"/>
                <a:gd name="T70" fmla="*/ 177 w 284"/>
                <a:gd name="T71" fmla="*/ 22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521">
                  <a:moveTo>
                    <a:pt x="177" y="22"/>
                  </a:moveTo>
                  <a:lnTo>
                    <a:pt x="176" y="9"/>
                  </a:lnTo>
                  <a:lnTo>
                    <a:pt x="173" y="2"/>
                  </a:lnTo>
                  <a:lnTo>
                    <a:pt x="166" y="0"/>
                  </a:lnTo>
                  <a:lnTo>
                    <a:pt x="153" y="0"/>
                  </a:lnTo>
                  <a:lnTo>
                    <a:pt x="112" y="28"/>
                  </a:lnTo>
                  <a:lnTo>
                    <a:pt x="70" y="43"/>
                  </a:lnTo>
                  <a:lnTo>
                    <a:pt x="30" y="49"/>
                  </a:lnTo>
                  <a:lnTo>
                    <a:pt x="0" y="49"/>
                  </a:lnTo>
                  <a:lnTo>
                    <a:pt x="0" y="78"/>
                  </a:lnTo>
                  <a:lnTo>
                    <a:pt x="20" y="78"/>
                  </a:lnTo>
                  <a:lnTo>
                    <a:pt x="47" y="75"/>
                  </a:lnTo>
                  <a:lnTo>
                    <a:pt x="80" y="69"/>
                  </a:lnTo>
                  <a:lnTo>
                    <a:pt x="113" y="56"/>
                  </a:lnTo>
                  <a:lnTo>
                    <a:pt x="113" y="456"/>
                  </a:lnTo>
                  <a:lnTo>
                    <a:pt x="112" y="473"/>
                  </a:lnTo>
                  <a:lnTo>
                    <a:pt x="103" y="484"/>
                  </a:lnTo>
                  <a:lnTo>
                    <a:pt x="80" y="490"/>
                  </a:lnTo>
                  <a:lnTo>
                    <a:pt x="35" y="492"/>
                  </a:lnTo>
                  <a:lnTo>
                    <a:pt x="5" y="492"/>
                  </a:lnTo>
                  <a:lnTo>
                    <a:pt x="5" y="521"/>
                  </a:lnTo>
                  <a:lnTo>
                    <a:pt x="29" y="519"/>
                  </a:lnTo>
                  <a:lnTo>
                    <a:pt x="69" y="518"/>
                  </a:lnTo>
                  <a:lnTo>
                    <a:pt x="112" y="518"/>
                  </a:lnTo>
                  <a:lnTo>
                    <a:pt x="145" y="517"/>
                  </a:lnTo>
                  <a:lnTo>
                    <a:pt x="174" y="518"/>
                  </a:lnTo>
                  <a:lnTo>
                    <a:pt x="217" y="518"/>
                  </a:lnTo>
                  <a:lnTo>
                    <a:pt x="259" y="519"/>
                  </a:lnTo>
                  <a:lnTo>
                    <a:pt x="284" y="521"/>
                  </a:lnTo>
                  <a:lnTo>
                    <a:pt x="284" y="492"/>
                  </a:lnTo>
                  <a:lnTo>
                    <a:pt x="254" y="492"/>
                  </a:lnTo>
                  <a:lnTo>
                    <a:pt x="210" y="490"/>
                  </a:lnTo>
                  <a:lnTo>
                    <a:pt x="186" y="484"/>
                  </a:lnTo>
                  <a:lnTo>
                    <a:pt x="178" y="473"/>
                  </a:lnTo>
                  <a:lnTo>
                    <a:pt x="177" y="456"/>
                  </a:lnTo>
                  <a:lnTo>
                    <a:pt x="177" y="22"/>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75"/>
            <p:cNvSpPr>
              <a:spLocks noChangeAspect="1"/>
            </p:cNvSpPr>
            <p:nvPr/>
          </p:nvSpPr>
          <p:spPr bwMode="auto">
            <a:xfrm>
              <a:off x="5501" y="1"/>
              <a:ext cx="259" cy="1121"/>
            </a:xfrm>
            <a:custGeom>
              <a:avLst/>
              <a:gdLst>
                <a:gd name="T0" fmla="*/ 259 w 259"/>
                <a:gd name="T1" fmla="*/ 560 h 1121"/>
                <a:gd name="T2" fmla="*/ 255 w 259"/>
                <a:gd name="T3" fmla="*/ 487 h 1121"/>
                <a:gd name="T4" fmla="*/ 245 w 259"/>
                <a:gd name="T5" fmla="*/ 400 h 1121"/>
                <a:gd name="T6" fmla="*/ 222 w 259"/>
                <a:gd name="T7" fmla="*/ 307 h 1121"/>
                <a:gd name="T8" fmla="*/ 185 w 259"/>
                <a:gd name="T9" fmla="*/ 211 h 1121"/>
                <a:gd name="T10" fmla="*/ 131 w 259"/>
                <a:gd name="T11" fmla="*/ 119 h 1121"/>
                <a:gd name="T12" fmla="*/ 77 w 259"/>
                <a:gd name="T13" fmla="*/ 54 h 1121"/>
                <a:gd name="T14" fmla="*/ 34 w 259"/>
                <a:gd name="T15" fmla="*/ 13 h 1121"/>
                <a:gd name="T16" fmla="*/ 11 w 259"/>
                <a:gd name="T17" fmla="*/ 0 h 1121"/>
                <a:gd name="T18" fmla="*/ 3 w 259"/>
                <a:gd name="T19" fmla="*/ 3 h 1121"/>
                <a:gd name="T20" fmla="*/ 0 w 259"/>
                <a:gd name="T21" fmla="*/ 11 h 1121"/>
                <a:gd name="T22" fmla="*/ 0 w 259"/>
                <a:gd name="T23" fmla="*/ 14 h 1121"/>
                <a:gd name="T24" fmla="*/ 2 w 259"/>
                <a:gd name="T25" fmla="*/ 18 h 1121"/>
                <a:gd name="T26" fmla="*/ 8 w 259"/>
                <a:gd name="T27" fmla="*/ 25 h 1121"/>
                <a:gd name="T28" fmla="*/ 21 w 259"/>
                <a:gd name="T29" fmla="*/ 37 h 1121"/>
                <a:gd name="T30" fmla="*/ 94 w 259"/>
                <a:gd name="T31" fmla="*/ 133 h 1121"/>
                <a:gd name="T32" fmla="*/ 148 w 259"/>
                <a:gd name="T33" fmla="*/ 252 h 1121"/>
                <a:gd name="T34" fmla="*/ 182 w 259"/>
                <a:gd name="T35" fmla="*/ 395 h 1121"/>
                <a:gd name="T36" fmla="*/ 194 w 259"/>
                <a:gd name="T37" fmla="*/ 560 h 1121"/>
                <a:gd name="T38" fmla="*/ 185 w 259"/>
                <a:gd name="T39" fmla="*/ 704 h 1121"/>
                <a:gd name="T40" fmla="*/ 156 w 259"/>
                <a:gd name="T41" fmla="*/ 844 h 1121"/>
                <a:gd name="T42" fmla="*/ 101 w 259"/>
                <a:gd name="T43" fmla="*/ 975 h 1121"/>
                <a:gd name="T44" fmla="*/ 14 w 259"/>
                <a:gd name="T45" fmla="*/ 1091 h 1121"/>
                <a:gd name="T46" fmla="*/ 2 w 259"/>
                <a:gd name="T47" fmla="*/ 1103 h 1121"/>
                <a:gd name="T48" fmla="*/ 0 w 259"/>
                <a:gd name="T49" fmla="*/ 1109 h 1121"/>
                <a:gd name="T50" fmla="*/ 3 w 259"/>
                <a:gd name="T51" fmla="*/ 1117 h 1121"/>
                <a:gd name="T52" fmla="*/ 11 w 259"/>
                <a:gd name="T53" fmla="*/ 1121 h 1121"/>
                <a:gd name="T54" fmla="*/ 34 w 259"/>
                <a:gd name="T55" fmla="*/ 1107 h 1121"/>
                <a:gd name="T56" fmla="*/ 79 w 259"/>
                <a:gd name="T57" fmla="*/ 1065 h 1121"/>
                <a:gd name="T58" fmla="*/ 134 w 259"/>
                <a:gd name="T59" fmla="*/ 996 h 1121"/>
                <a:gd name="T60" fmla="*/ 188 w 259"/>
                <a:gd name="T61" fmla="*/ 902 h 1121"/>
                <a:gd name="T62" fmla="*/ 223 w 259"/>
                <a:gd name="T63" fmla="*/ 810 h 1121"/>
                <a:gd name="T64" fmla="*/ 245 w 259"/>
                <a:gd name="T65" fmla="*/ 720 h 1121"/>
                <a:gd name="T66" fmla="*/ 255 w 259"/>
                <a:gd name="T67" fmla="*/ 636 h 1121"/>
                <a:gd name="T68" fmla="*/ 259 w 259"/>
                <a:gd name="T69" fmla="*/ 56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21">
                  <a:moveTo>
                    <a:pt x="259" y="560"/>
                  </a:moveTo>
                  <a:lnTo>
                    <a:pt x="255" y="487"/>
                  </a:lnTo>
                  <a:lnTo>
                    <a:pt x="245" y="400"/>
                  </a:lnTo>
                  <a:lnTo>
                    <a:pt x="222" y="307"/>
                  </a:lnTo>
                  <a:lnTo>
                    <a:pt x="185" y="211"/>
                  </a:lnTo>
                  <a:lnTo>
                    <a:pt x="131" y="119"/>
                  </a:lnTo>
                  <a:lnTo>
                    <a:pt x="77" y="54"/>
                  </a:lnTo>
                  <a:lnTo>
                    <a:pt x="34" y="13"/>
                  </a:lnTo>
                  <a:lnTo>
                    <a:pt x="11" y="0"/>
                  </a:lnTo>
                  <a:lnTo>
                    <a:pt x="3" y="3"/>
                  </a:lnTo>
                  <a:lnTo>
                    <a:pt x="0" y="11"/>
                  </a:lnTo>
                  <a:lnTo>
                    <a:pt x="0" y="14"/>
                  </a:lnTo>
                  <a:lnTo>
                    <a:pt x="2" y="18"/>
                  </a:lnTo>
                  <a:lnTo>
                    <a:pt x="8" y="25"/>
                  </a:lnTo>
                  <a:lnTo>
                    <a:pt x="21" y="37"/>
                  </a:lnTo>
                  <a:lnTo>
                    <a:pt x="94" y="133"/>
                  </a:lnTo>
                  <a:lnTo>
                    <a:pt x="148" y="252"/>
                  </a:lnTo>
                  <a:lnTo>
                    <a:pt x="182" y="395"/>
                  </a:lnTo>
                  <a:lnTo>
                    <a:pt x="194" y="560"/>
                  </a:lnTo>
                  <a:lnTo>
                    <a:pt x="185" y="704"/>
                  </a:lnTo>
                  <a:lnTo>
                    <a:pt x="156" y="844"/>
                  </a:lnTo>
                  <a:lnTo>
                    <a:pt x="101" y="975"/>
                  </a:lnTo>
                  <a:lnTo>
                    <a:pt x="14" y="1091"/>
                  </a:lnTo>
                  <a:lnTo>
                    <a:pt x="2" y="1103"/>
                  </a:lnTo>
                  <a:lnTo>
                    <a:pt x="0" y="1109"/>
                  </a:lnTo>
                  <a:lnTo>
                    <a:pt x="3" y="1117"/>
                  </a:lnTo>
                  <a:lnTo>
                    <a:pt x="11" y="1121"/>
                  </a:lnTo>
                  <a:lnTo>
                    <a:pt x="34" y="1107"/>
                  </a:lnTo>
                  <a:lnTo>
                    <a:pt x="79" y="1065"/>
                  </a:lnTo>
                  <a:lnTo>
                    <a:pt x="134" y="996"/>
                  </a:lnTo>
                  <a:lnTo>
                    <a:pt x="188" y="902"/>
                  </a:lnTo>
                  <a:lnTo>
                    <a:pt x="223" y="810"/>
                  </a:lnTo>
                  <a:lnTo>
                    <a:pt x="245" y="720"/>
                  </a:lnTo>
                  <a:lnTo>
                    <a:pt x="255" y="636"/>
                  </a:lnTo>
                  <a:lnTo>
                    <a:pt x="259" y="56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a:grpSpLocks noChangeAspect="1"/>
          </p:cNvGrpSpPr>
          <p:nvPr>
            <p:custDataLst>
              <p:tags r:id="rId16"/>
            </p:custDataLst>
          </p:nvPr>
        </p:nvGrpSpPr>
        <p:grpSpPr bwMode="auto">
          <a:xfrm>
            <a:off x="7489631" y="4402286"/>
            <a:ext cx="920968" cy="183751"/>
            <a:chOff x="2" y="1"/>
            <a:chExt cx="5760" cy="1195"/>
          </a:xfrm>
        </p:grpSpPr>
        <p:sp>
          <p:nvSpPr>
            <p:cNvPr id="22" name="Freeform 20"/>
            <p:cNvSpPr>
              <a:spLocks noChangeAspect="1"/>
            </p:cNvSpPr>
            <p:nvPr/>
          </p:nvSpPr>
          <p:spPr bwMode="auto">
            <a:xfrm>
              <a:off x="2" y="77"/>
              <a:ext cx="780" cy="734"/>
            </a:xfrm>
            <a:custGeom>
              <a:avLst/>
              <a:gdLst>
                <a:gd name="T0" fmla="*/ 723 w 780"/>
                <a:gd name="T1" fmla="*/ 474 h 734"/>
                <a:gd name="T2" fmla="*/ 724 w 780"/>
                <a:gd name="T3" fmla="*/ 461 h 734"/>
                <a:gd name="T4" fmla="*/ 703 w 780"/>
                <a:gd name="T5" fmla="*/ 460 h 734"/>
                <a:gd name="T6" fmla="*/ 673 w 780"/>
                <a:gd name="T7" fmla="*/ 524 h 734"/>
                <a:gd name="T8" fmla="*/ 624 w 780"/>
                <a:gd name="T9" fmla="*/ 612 h 734"/>
                <a:gd name="T10" fmla="*/ 560 w 780"/>
                <a:gd name="T11" fmla="*/ 669 h 734"/>
                <a:gd name="T12" fmla="*/ 468 w 780"/>
                <a:gd name="T13" fmla="*/ 697 h 734"/>
                <a:gd name="T14" fmla="*/ 248 w 780"/>
                <a:gd name="T15" fmla="*/ 701 h 734"/>
                <a:gd name="T16" fmla="*/ 225 w 780"/>
                <a:gd name="T17" fmla="*/ 699 h 734"/>
                <a:gd name="T18" fmla="*/ 211 w 780"/>
                <a:gd name="T19" fmla="*/ 688 h 734"/>
                <a:gd name="T20" fmla="*/ 216 w 780"/>
                <a:gd name="T21" fmla="*/ 664 h 734"/>
                <a:gd name="T22" fmla="*/ 395 w 780"/>
                <a:gd name="T23" fmla="*/ 369 h 734"/>
                <a:gd name="T24" fmla="*/ 448 w 780"/>
                <a:gd name="T25" fmla="*/ 373 h 734"/>
                <a:gd name="T26" fmla="*/ 476 w 780"/>
                <a:gd name="T27" fmla="*/ 384 h 734"/>
                <a:gd name="T28" fmla="*/ 485 w 780"/>
                <a:gd name="T29" fmla="*/ 400 h 734"/>
                <a:gd name="T30" fmla="*/ 487 w 780"/>
                <a:gd name="T31" fmla="*/ 419 h 734"/>
                <a:gd name="T32" fmla="*/ 479 w 780"/>
                <a:gd name="T33" fmla="*/ 471 h 734"/>
                <a:gd name="T34" fmla="*/ 480 w 780"/>
                <a:gd name="T35" fmla="*/ 492 h 734"/>
                <a:gd name="T36" fmla="*/ 500 w 780"/>
                <a:gd name="T37" fmla="*/ 491 h 734"/>
                <a:gd name="T38" fmla="*/ 568 w 780"/>
                <a:gd name="T39" fmla="*/ 221 h 734"/>
                <a:gd name="T40" fmla="*/ 555 w 780"/>
                <a:gd name="T41" fmla="*/ 209 h 734"/>
                <a:gd name="T42" fmla="*/ 540 w 780"/>
                <a:gd name="T43" fmla="*/ 229 h 734"/>
                <a:gd name="T44" fmla="*/ 522 w 780"/>
                <a:gd name="T45" fmla="*/ 280 h 734"/>
                <a:gd name="T46" fmla="*/ 498 w 780"/>
                <a:gd name="T47" fmla="*/ 313 h 734"/>
                <a:gd name="T48" fmla="*/ 459 w 780"/>
                <a:gd name="T49" fmla="*/ 330 h 734"/>
                <a:gd name="T50" fmla="*/ 399 w 780"/>
                <a:gd name="T51" fmla="*/ 336 h 734"/>
                <a:gd name="T52" fmla="*/ 362 w 780"/>
                <a:gd name="T53" fmla="*/ 75 h 734"/>
                <a:gd name="T54" fmla="*/ 377 w 780"/>
                <a:gd name="T55" fmla="*/ 40 h 734"/>
                <a:gd name="T56" fmla="*/ 420 w 780"/>
                <a:gd name="T57" fmla="*/ 33 h 734"/>
                <a:gd name="T58" fmla="*/ 616 w 780"/>
                <a:gd name="T59" fmla="*/ 34 h 734"/>
                <a:gd name="T60" fmla="*/ 681 w 780"/>
                <a:gd name="T61" fmla="*/ 48 h 734"/>
                <a:gd name="T62" fmla="*/ 718 w 780"/>
                <a:gd name="T63" fmla="*/ 76 h 734"/>
                <a:gd name="T64" fmla="*/ 734 w 780"/>
                <a:gd name="T65" fmla="*/ 122 h 734"/>
                <a:gd name="T66" fmla="*/ 735 w 780"/>
                <a:gd name="T67" fmla="*/ 169 h 734"/>
                <a:gd name="T68" fmla="*/ 733 w 780"/>
                <a:gd name="T69" fmla="*/ 193 h 734"/>
                <a:gd name="T70" fmla="*/ 730 w 780"/>
                <a:gd name="T71" fmla="*/ 230 h 734"/>
                <a:gd name="T72" fmla="*/ 743 w 780"/>
                <a:gd name="T73" fmla="*/ 243 h 734"/>
                <a:gd name="T74" fmla="*/ 758 w 780"/>
                <a:gd name="T75" fmla="*/ 216 h 734"/>
                <a:gd name="T76" fmla="*/ 780 w 780"/>
                <a:gd name="T77" fmla="*/ 12 h 734"/>
                <a:gd name="T78" fmla="*/ 767 w 780"/>
                <a:gd name="T79" fmla="*/ 0 h 734"/>
                <a:gd name="T80" fmla="*/ 207 w 780"/>
                <a:gd name="T81" fmla="*/ 0 h 734"/>
                <a:gd name="T82" fmla="*/ 183 w 780"/>
                <a:gd name="T83" fmla="*/ 2 h 734"/>
                <a:gd name="T84" fmla="*/ 175 w 780"/>
                <a:gd name="T85" fmla="*/ 22 h 734"/>
                <a:gd name="T86" fmla="*/ 205 w 780"/>
                <a:gd name="T87" fmla="*/ 33 h 734"/>
                <a:gd name="T88" fmla="*/ 255 w 780"/>
                <a:gd name="T89" fmla="*/ 36 h 734"/>
                <a:gd name="T90" fmla="*/ 275 w 780"/>
                <a:gd name="T91" fmla="*/ 53 h 734"/>
                <a:gd name="T92" fmla="*/ 270 w 780"/>
                <a:gd name="T93" fmla="*/ 78 h 734"/>
                <a:gd name="T94" fmla="*/ 124 w 780"/>
                <a:gd name="T95" fmla="*/ 664 h 734"/>
                <a:gd name="T96" fmla="*/ 115 w 780"/>
                <a:gd name="T97" fmla="*/ 684 h 734"/>
                <a:gd name="T98" fmla="*/ 96 w 780"/>
                <a:gd name="T99" fmla="*/ 696 h 734"/>
                <a:gd name="T100" fmla="*/ 58 w 780"/>
                <a:gd name="T101" fmla="*/ 700 h 734"/>
                <a:gd name="T102" fmla="*/ 18 w 780"/>
                <a:gd name="T103" fmla="*/ 701 h 734"/>
                <a:gd name="T104" fmla="*/ 2 w 780"/>
                <a:gd name="T105" fmla="*/ 709 h 734"/>
                <a:gd name="T106" fmla="*/ 7 w 780"/>
                <a:gd name="T107" fmla="*/ 732 h 734"/>
                <a:gd name="T108" fmla="*/ 588 w 780"/>
                <a:gd name="T109" fmla="*/ 734 h 734"/>
                <a:gd name="T110" fmla="*/ 611 w 780"/>
                <a:gd name="T111" fmla="*/ 731 h 734"/>
                <a:gd name="T112" fmla="*/ 621 w 780"/>
                <a:gd name="T113" fmla="*/ 71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0" h="734">
                  <a:moveTo>
                    <a:pt x="720" y="482"/>
                  </a:moveTo>
                  <a:lnTo>
                    <a:pt x="723" y="474"/>
                  </a:lnTo>
                  <a:lnTo>
                    <a:pt x="725" y="467"/>
                  </a:lnTo>
                  <a:lnTo>
                    <a:pt x="724" y="461"/>
                  </a:lnTo>
                  <a:lnTo>
                    <a:pt x="713" y="455"/>
                  </a:lnTo>
                  <a:lnTo>
                    <a:pt x="703" y="460"/>
                  </a:lnTo>
                  <a:lnTo>
                    <a:pt x="699" y="468"/>
                  </a:lnTo>
                  <a:lnTo>
                    <a:pt x="673" y="524"/>
                  </a:lnTo>
                  <a:lnTo>
                    <a:pt x="649" y="572"/>
                  </a:lnTo>
                  <a:lnTo>
                    <a:pt x="624" y="612"/>
                  </a:lnTo>
                  <a:lnTo>
                    <a:pt x="595" y="644"/>
                  </a:lnTo>
                  <a:lnTo>
                    <a:pt x="560" y="669"/>
                  </a:lnTo>
                  <a:lnTo>
                    <a:pt x="519" y="687"/>
                  </a:lnTo>
                  <a:lnTo>
                    <a:pt x="468" y="697"/>
                  </a:lnTo>
                  <a:lnTo>
                    <a:pt x="405" y="701"/>
                  </a:lnTo>
                  <a:lnTo>
                    <a:pt x="248" y="701"/>
                  </a:lnTo>
                  <a:lnTo>
                    <a:pt x="233" y="700"/>
                  </a:lnTo>
                  <a:lnTo>
                    <a:pt x="225" y="699"/>
                  </a:lnTo>
                  <a:lnTo>
                    <a:pt x="213" y="697"/>
                  </a:lnTo>
                  <a:lnTo>
                    <a:pt x="211" y="688"/>
                  </a:lnTo>
                  <a:lnTo>
                    <a:pt x="211" y="682"/>
                  </a:lnTo>
                  <a:lnTo>
                    <a:pt x="216" y="664"/>
                  </a:lnTo>
                  <a:lnTo>
                    <a:pt x="289" y="369"/>
                  </a:lnTo>
                  <a:lnTo>
                    <a:pt x="395" y="369"/>
                  </a:lnTo>
                  <a:lnTo>
                    <a:pt x="426" y="370"/>
                  </a:lnTo>
                  <a:lnTo>
                    <a:pt x="448" y="373"/>
                  </a:lnTo>
                  <a:lnTo>
                    <a:pt x="465" y="377"/>
                  </a:lnTo>
                  <a:lnTo>
                    <a:pt x="476" y="384"/>
                  </a:lnTo>
                  <a:lnTo>
                    <a:pt x="482" y="391"/>
                  </a:lnTo>
                  <a:lnTo>
                    <a:pt x="485" y="400"/>
                  </a:lnTo>
                  <a:lnTo>
                    <a:pt x="487" y="409"/>
                  </a:lnTo>
                  <a:lnTo>
                    <a:pt x="487" y="419"/>
                  </a:lnTo>
                  <a:lnTo>
                    <a:pt x="486" y="436"/>
                  </a:lnTo>
                  <a:lnTo>
                    <a:pt x="479" y="471"/>
                  </a:lnTo>
                  <a:lnTo>
                    <a:pt x="476" y="483"/>
                  </a:lnTo>
                  <a:lnTo>
                    <a:pt x="480" y="492"/>
                  </a:lnTo>
                  <a:lnTo>
                    <a:pt x="490" y="495"/>
                  </a:lnTo>
                  <a:lnTo>
                    <a:pt x="500" y="491"/>
                  </a:lnTo>
                  <a:lnTo>
                    <a:pt x="506" y="474"/>
                  </a:lnTo>
                  <a:lnTo>
                    <a:pt x="568" y="221"/>
                  </a:lnTo>
                  <a:lnTo>
                    <a:pt x="564" y="213"/>
                  </a:lnTo>
                  <a:lnTo>
                    <a:pt x="555" y="209"/>
                  </a:lnTo>
                  <a:lnTo>
                    <a:pt x="544" y="214"/>
                  </a:lnTo>
                  <a:lnTo>
                    <a:pt x="540" y="229"/>
                  </a:lnTo>
                  <a:lnTo>
                    <a:pt x="531" y="257"/>
                  </a:lnTo>
                  <a:lnTo>
                    <a:pt x="522" y="280"/>
                  </a:lnTo>
                  <a:lnTo>
                    <a:pt x="511" y="298"/>
                  </a:lnTo>
                  <a:lnTo>
                    <a:pt x="498" y="313"/>
                  </a:lnTo>
                  <a:lnTo>
                    <a:pt x="481" y="323"/>
                  </a:lnTo>
                  <a:lnTo>
                    <a:pt x="459" y="330"/>
                  </a:lnTo>
                  <a:lnTo>
                    <a:pt x="432" y="334"/>
                  </a:lnTo>
                  <a:lnTo>
                    <a:pt x="399" y="336"/>
                  </a:lnTo>
                  <a:lnTo>
                    <a:pt x="298" y="336"/>
                  </a:lnTo>
                  <a:lnTo>
                    <a:pt x="362" y="75"/>
                  </a:lnTo>
                  <a:lnTo>
                    <a:pt x="369" y="53"/>
                  </a:lnTo>
                  <a:lnTo>
                    <a:pt x="377" y="40"/>
                  </a:lnTo>
                  <a:lnTo>
                    <a:pt x="393" y="34"/>
                  </a:lnTo>
                  <a:lnTo>
                    <a:pt x="420" y="33"/>
                  </a:lnTo>
                  <a:lnTo>
                    <a:pt x="572" y="33"/>
                  </a:lnTo>
                  <a:lnTo>
                    <a:pt x="616" y="34"/>
                  </a:lnTo>
                  <a:lnTo>
                    <a:pt x="652" y="40"/>
                  </a:lnTo>
                  <a:lnTo>
                    <a:pt x="681" y="48"/>
                  </a:lnTo>
                  <a:lnTo>
                    <a:pt x="703" y="60"/>
                  </a:lnTo>
                  <a:lnTo>
                    <a:pt x="718" y="76"/>
                  </a:lnTo>
                  <a:lnTo>
                    <a:pt x="728" y="97"/>
                  </a:lnTo>
                  <a:lnTo>
                    <a:pt x="734" y="122"/>
                  </a:lnTo>
                  <a:lnTo>
                    <a:pt x="735" y="153"/>
                  </a:lnTo>
                  <a:lnTo>
                    <a:pt x="735" y="169"/>
                  </a:lnTo>
                  <a:lnTo>
                    <a:pt x="735" y="181"/>
                  </a:lnTo>
                  <a:lnTo>
                    <a:pt x="733" y="193"/>
                  </a:lnTo>
                  <a:lnTo>
                    <a:pt x="731" y="210"/>
                  </a:lnTo>
                  <a:lnTo>
                    <a:pt x="730" y="230"/>
                  </a:lnTo>
                  <a:lnTo>
                    <a:pt x="733" y="238"/>
                  </a:lnTo>
                  <a:lnTo>
                    <a:pt x="743" y="243"/>
                  </a:lnTo>
                  <a:lnTo>
                    <a:pt x="754" y="237"/>
                  </a:lnTo>
                  <a:lnTo>
                    <a:pt x="758" y="216"/>
                  </a:lnTo>
                  <a:lnTo>
                    <a:pt x="779" y="29"/>
                  </a:lnTo>
                  <a:lnTo>
                    <a:pt x="780" y="12"/>
                  </a:lnTo>
                  <a:lnTo>
                    <a:pt x="776" y="3"/>
                  </a:lnTo>
                  <a:lnTo>
                    <a:pt x="767" y="0"/>
                  </a:lnTo>
                  <a:lnTo>
                    <a:pt x="750" y="0"/>
                  </a:lnTo>
                  <a:lnTo>
                    <a:pt x="207" y="0"/>
                  </a:lnTo>
                  <a:lnTo>
                    <a:pt x="193" y="0"/>
                  </a:lnTo>
                  <a:lnTo>
                    <a:pt x="183" y="2"/>
                  </a:lnTo>
                  <a:lnTo>
                    <a:pt x="177" y="9"/>
                  </a:lnTo>
                  <a:lnTo>
                    <a:pt x="175" y="22"/>
                  </a:lnTo>
                  <a:lnTo>
                    <a:pt x="183" y="32"/>
                  </a:lnTo>
                  <a:lnTo>
                    <a:pt x="205" y="33"/>
                  </a:lnTo>
                  <a:lnTo>
                    <a:pt x="233" y="33"/>
                  </a:lnTo>
                  <a:lnTo>
                    <a:pt x="255" y="36"/>
                  </a:lnTo>
                  <a:lnTo>
                    <a:pt x="270" y="41"/>
                  </a:lnTo>
                  <a:lnTo>
                    <a:pt x="275" y="53"/>
                  </a:lnTo>
                  <a:lnTo>
                    <a:pt x="275" y="60"/>
                  </a:lnTo>
                  <a:lnTo>
                    <a:pt x="270" y="78"/>
                  </a:lnTo>
                  <a:lnTo>
                    <a:pt x="128" y="650"/>
                  </a:lnTo>
                  <a:lnTo>
                    <a:pt x="124" y="664"/>
                  </a:lnTo>
                  <a:lnTo>
                    <a:pt x="120" y="675"/>
                  </a:lnTo>
                  <a:lnTo>
                    <a:pt x="115" y="684"/>
                  </a:lnTo>
                  <a:lnTo>
                    <a:pt x="107" y="691"/>
                  </a:lnTo>
                  <a:lnTo>
                    <a:pt x="96" y="696"/>
                  </a:lnTo>
                  <a:lnTo>
                    <a:pt x="80" y="699"/>
                  </a:lnTo>
                  <a:lnTo>
                    <a:pt x="58" y="700"/>
                  </a:lnTo>
                  <a:lnTo>
                    <a:pt x="30" y="701"/>
                  </a:lnTo>
                  <a:lnTo>
                    <a:pt x="18" y="701"/>
                  </a:lnTo>
                  <a:lnTo>
                    <a:pt x="8" y="703"/>
                  </a:lnTo>
                  <a:lnTo>
                    <a:pt x="2" y="709"/>
                  </a:lnTo>
                  <a:lnTo>
                    <a:pt x="0" y="721"/>
                  </a:lnTo>
                  <a:lnTo>
                    <a:pt x="7" y="732"/>
                  </a:lnTo>
                  <a:lnTo>
                    <a:pt x="30" y="734"/>
                  </a:lnTo>
                  <a:lnTo>
                    <a:pt x="588" y="734"/>
                  </a:lnTo>
                  <a:lnTo>
                    <a:pt x="603" y="733"/>
                  </a:lnTo>
                  <a:lnTo>
                    <a:pt x="611" y="731"/>
                  </a:lnTo>
                  <a:lnTo>
                    <a:pt x="616" y="726"/>
                  </a:lnTo>
                  <a:lnTo>
                    <a:pt x="621" y="716"/>
                  </a:lnTo>
                  <a:lnTo>
                    <a:pt x="720" y="482"/>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noChangeAspect="1"/>
            </p:cNvSpPr>
            <p:nvPr/>
          </p:nvSpPr>
          <p:spPr bwMode="auto">
            <a:xfrm>
              <a:off x="848" y="334"/>
              <a:ext cx="583" cy="489"/>
            </a:xfrm>
            <a:custGeom>
              <a:avLst/>
              <a:gdLst>
                <a:gd name="T0" fmla="*/ 58 w 583"/>
                <a:gd name="T1" fmla="*/ 441 h 489"/>
                <a:gd name="T2" fmla="*/ 63 w 583"/>
                <a:gd name="T3" fmla="*/ 481 h 489"/>
                <a:gd name="T4" fmla="*/ 107 w 583"/>
                <a:gd name="T5" fmla="*/ 482 h 489"/>
                <a:gd name="T6" fmla="*/ 128 w 583"/>
                <a:gd name="T7" fmla="*/ 449 h 489"/>
                <a:gd name="T8" fmla="*/ 140 w 583"/>
                <a:gd name="T9" fmla="*/ 402 h 489"/>
                <a:gd name="T10" fmla="*/ 169 w 583"/>
                <a:gd name="T11" fmla="*/ 282 h 489"/>
                <a:gd name="T12" fmla="*/ 191 w 583"/>
                <a:gd name="T13" fmla="*/ 194 h 489"/>
                <a:gd name="T14" fmla="*/ 199 w 583"/>
                <a:gd name="T15" fmla="*/ 163 h 489"/>
                <a:gd name="T16" fmla="*/ 221 w 583"/>
                <a:gd name="T17" fmla="*/ 120 h 489"/>
                <a:gd name="T18" fmla="*/ 308 w 583"/>
                <a:gd name="T19" fmla="*/ 39 h 489"/>
                <a:gd name="T20" fmla="*/ 406 w 583"/>
                <a:gd name="T21" fmla="*/ 30 h 489"/>
                <a:gd name="T22" fmla="*/ 432 w 583"/>
                <a:gd name="T23" fmla="*/ 72 h 489"/>
                <a:gd name="T24" fmla="*/ 426 w 583"/>
                <a:gd name="T25" fmla="*/ 160 h 489"/>
                <a:gd name="T26" fmla="*/ 383 w 583"/>
                <a:gd name="T27" fmla="*/ 301 h 489"/>
                <a:gd name="T28" fmla="*/ 355 w 583"/>
                <a:gd name="T29" fmla="*/ 380 h 489"/>
                <a:gd name="T30" fmla="*/ 361 w 583"/>
                <a:gd name="T31" fmla="*/ 436 h 489"/>
                <a:gd name="T32" fmla="*/ 407 w 583"/>
                <a:gd name="T33" fmla="*/ 482 h 489"/>
                <a:gd name="T34" fmla="*/ 507 w 583"/>
                <a:gd name="T35" fmla="*/ 464 h 489"/>
                <a:gd name="T36" fmla="*/ 575 w 583"/>
                <a:gd name="T37" fmla="*/ 352 h 489"/>
                <a:gd name="T38" fmla="*/ 577 w 583"/>
                <a:gd name="T39" fmla="*/ 313 h 489"/>
                <a:gd name="T40" fmla="*/ 560 w 583"/>
                <a:gd name="T41" fmla="*/ 315 h 489"/>
                <a:gd name="T42" fmla="*/ 535 w 583"/>
                <a:gd name="T43" fmla="*/ 383 h 489"/>
                <a:gd name="T44" fmla="*/ 480 w 583"/>
                <a:gd name="T45" fmla="*/ 455 h 489"/>
                <a:gd name="T46" fmla="*/ 424 w 583"/>
                <a:gd name="T47" fmla="*/ 457 h 489"/>
                <a:gd name="T48" fmla="*/ 424 w 583"/>
                <a:gd name="T49" fmla="*/ 390 h 489"/>
                <a:gd name="T50" fmla="*/ 457 w 583"/>
                <a:gd name="T51" fmla="*/ 300 h 489"/>
                <a:gd name="T52" fmla="*/ 496 w 583"/>
                <a:gd name="T53" fmla="*/ 170 h 489"/>
                <a:gd name="T54" fmla="*/ 495 w 583"/>
                <a:gd name="T55" fmla="*/ 67 h 489"/>
                <a:gd name="T56" fmla="*/ 431 w 583"/>
                <a:gd name="T57" fmla="*/ 7 h 489"/>
                <a:gd name="T58" fmla="*/ 315 w 583"/>
                <a:gd name="T59" fmla="*/ 11 h 489"/>
                <a:gd name="T60" fmla="*/ 233 w 583"/>
                <a:gd name="T61" fmla="*/ 68 h 489"/>
                <a:gd name="T62" fmla="*/ 201 w 583"/>
                <a:gd name="T63" fmla="*/ 53 h 489"/>
                <a:gd name="T64" fmla="*/ 149 w 583"/>
                <a:gd name="T65" fmla="*/ 6 h 489"/>
                <a:gd name="T66" fmla="*/ 81 w 583"/>
                <a:gd name="T67" fmla="*/ 7 h 489"/>
                <a:gd name="T68" fmla="*/ 43 w 583"/>
                <a:gd name="T69" fmla="*/ 43 h 489"/>
                <a:gd name="T70" fmla="*/ 20 w 583"/>
                <a:gd name="T71" fmla="*/ 93 h 489"/>
                <a:gd name="T72" fmla="*/ 3 w 583"/>
                <a:gd name="T73" fmla="*/ 153 h 489"/>
                <a:gd name="T74" fmla="*/ 6 w 583"/>
                <a:gd name="T75" fmla="*/ 175 h 489"/>
                <a:gd name="T76" fmla="*/ 20 w 583"/>
                <a:gd name="T77" fmla="*/ 176 h 489"/>
                <a:gd name="T78" fmla="*/ 27 w 583"/>
                <a:gd name="T79" fmla="*/ 166 h 489"/>
                <a:gd name="T80" fmla="*/ 46 w 583"/>
                <a:gd name="T81" fmla="*/ 99 h 489"/>
                <a:gd name="T82" fmla="*/ 84 w 583"/>
                <a:gd name="T83" fmla="*/ 33 h 489"/>
                <a:gd name="T84" fmla="*/ 124 w 583"/>
                <a:gd name="T85" fmla="*/ 26 h 489"/>
                <a:gd name="T86" fmla="*/ 141 w 583"/>
                <a:gd name="T87" fmla="*/ 50 h 489"/>
                <a:gd name="T88" fmla="*/ 143 w 583"/>
                <a:gd name="T89" fmla="*/ 89 h 489"/>
                <a:gd name="T90" fmla="*/ 134 w 583"/>
                <a:gd name="T91" fmla="*/ 129 h 489"/>
                <a:gd name="T92" fmla="*/ 64 w 583"/>
                <a:gd name="T93" fmla="*/ 41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3" h="489">
                  <a:moveTo>
                    <a:pt x="64" y="413"/>
                  </a:moveTo>
                  <a:lnTo>
                    <a:pt x="58" y="441"/>
                  </a:lnTo>
                  <a:lnTo>
                    <a:pt x="54" y="460"/>
                  </a:lnTo>
                  <a:lnTo>
                    <a:pt x="63" y="481"/>
                  </a:lnTo>
                  <a:lnTo>
                    <a:pt x="85" y="489"/>
                  </a:lnTo>
                  <a:lnTo>
                    <a:pt x="107" y="482"/>
                  </a:lnTo>
                  <a:lnTo>
                    <a:pt x="125" y="459"/>
                  </a:lnTo>
                  <a:lnTo>
                    <a:pt x="128" y="449"/>
                  </a:lnTo>
                  <a:lnTo>
                    <a:pt x="133" y="428"/>
                  </a:lnTo>
                  <a:lnTo>
                    <a:pt x="140" y="402"/>
                  </a:lnTo>
                  <a:lnTo>
                    <a:pt x="145" y="379"/>
                  </a:lnTo>
                  <a:lnTo>
                    <a:pt x="169" y="282"/>
                  </a:lnTo>
                  <a:lnTo>
                    <a:pt x="187" y="209"/>
                  </a:lnTo>
                  <a:lnTo>
                    <a:pt x="191" y="194"/>
                  </a:lnTo>
                  <a:lnTo>
                    <a:pt x="196" y="177"/>
                  </a:lnTo>
                  <a:lnTo>
                    <a:pt x="199" y="163"/>
                  </a:lnTo>
                  <a:lnTo>
                    <a:pt x="201" y="155"/>
                  </a:lnTo>
                  <a:lnTo>
                    <a:pt x="221" y="120"/>
                  </a:lnTo>
                  <a:lnTo>
                    <a:pt x="257" y="77"/>
                  </a:lnTo>
                  <a:lnTo>
                    <a:pt x="308" y="39"/>
                  </a:lnTo>
                  <a:lnTo>
                    <a:pt x="376" y="23"/>
                  </a:lnTo>
                  <a:lnTo>
                    <a:pt x="406" y="30"/>
                  </a:lnTo>
                  <a:lnTo>
                    <a:pt x="424" y="48"/>
                  </a:lnTo>
                  <a:lnTo>
                    <a:pt x="432" y="72"/>
                  </a:lnTo>
                  <a:lnTo>
                    <a:pt x="435" y="99"/>
                  </a:lnTo>
                  <a:lnTo>
                    <a:pt x="426" y="160"/>
                  </a:lnTo>
                  <a:lnTo>
                    <a:pt x="406" y="233"/>
                  </a:lnTo>
                  <a:lnTo>
                    <a:pt x="383" y="301"/>
                  </a:lnTo>
                  <a:lnTo>
                    <a:pt x="365" y="351"/>
                  </a:lnTo>
                  <a:lnTo>
                    <a:pt x="355" y="380"/>
                  </a:lnTo>
                  <a:lnTo>
                    <a:pt x="354" y="400"/>
                  </a:lnTo>
                  <a:lnTo>
                    <a:pt x="361" y="436"/>
                  </a:lnTo>
                  <a:lnTo>
                    <a:pt x="379" y="463"/>
                  </a:lnTo>
                  <a:lnTo>
                    <a:pt x="407" y="482"/>
                  </a:lnTo>
                  <a:lnTo>
                    <a:pt x="442" y="489"/>
                  </a:lnTo>
                  <a:lnTo>
                    <a:pt x="507" y="464"/>
                  </a:lnTo>
                  <a:lnTo>
                    <a:pt x="550" y="409"/>
                  </a:lnTo>
                  <a:lnTo>
                    <a:pt x="575" y="352"/>
                  </a:lnTo>
                  <a:lnTo>
                    <a:pt x="583" y="322"/>
                  </a:lnTo>
                  <a:lnTo>
                    <a:pt x="577" y="313"/>
                  </a:lnTo>
                  <a:lnTo>
                    <a:pt x="570" y="312"/>
                  </a:lnTo>
                  <a:lnTo>
                    <a:pt x="560" y="315"/>
                  </a:lnTo>
                  <a:lnTo>
                    <a:pt x="554" y="331"/>
                  </a:lnTo>
                  <a:lnTo>
                    <a:pt x="535" y="383"/>
                  </a:lnTo>
                  <a:lnTo>
                    <a:pt x="511" y="426"/>
                  </a:lnTo>
                  <a:lnTo>
                    <a:pt x="480" y="455"/>
                  </a:lnTo>
                  <a:lnTo>
                    <a:pt x="444" y="465"/>
                  </a:lnTo>
                  <a:lnTo>
                    <a:pt x="424" y="457"/>
                  </a:lnTo>
                  <a:lnTo>
                    <a:pt x="418" y="429"/>
                  </a:lnTo>
                  <a:lnTo>
                    <a:pt x="424" y="390"/>
                  </a:lnTo>
                  <a:lnTo>
                    <a:pt x="438" y="353"/>
                  </a:lnTo>
                  <a:lnTo>
                    <a:pt x="457" y="300"/>
                  </a:lnTo>
                  <a:lnTo>
                    <a:pt x="478" y="236"/>
                  </a:lnTo>
                  <a:lnTo>
                    <a:pt x="496" y="170"/>
                  </a:lnTo>
                  <a:lnTo>
                    <a:pt x="503" y="115"/>
                  </a:lnTo>
                  <a:lnTo>
                    <a:pt x="495" y="67"/>
                  </a:lnTo>
                  <a:lnTo>
                    <a:pt x="471" y="31"/>
                  </a:lnTo>
                  <a:lnTo>
                    <a:pt x="431" y="7"/>
                  </a:lnTo>
                  <a:lnTo>
                    <a:pt x="380" y="0"/>
                  </a:lnTo>
                  <a:lnTo>
                    <a:pt x="315" y="11"/>
                  </a:lnTo>
                  <a:lnTo>
                    <a:pt x="266" y="37"/>
                  </a:lnTo>
                  <a:lnTo>
                    <a:pt x="233" y="68"/>
                  </a:lnTo>
                  <a:lnTo>
                    <a:pt x="212" y="94"/>
                  </a:lnTo>
                  <a:lnTo>
                    <a:pt x="201" y="53"/>
                  </a:lnTo>
                  <a:lnTo>
                    <a:pt x="179" y="24"/>
                  </a:lnTo>
                  <a:lnTo>
                    <a:pt x="149" y="6"/>
                  </a:lnTo>
                  <a:lnTo>
                    <a:pt x="113" y="0"/>
                  </a:lnTo>
                  <a:lnTo>
                    <a:pt x="81" y="7"/>
                  </a:lnTo>
                  <a:lnTo>
                    <a:pt x="58" y="23"/>
                  </a:lnTo>
                  <a:lnTo>
                    <a:pt x="43" y="43"/>
                  </a:lnTo>
                  <a:lnTo>
                    <a:pt x="33" y="61"/>
                  </a:lnTo>
                  <a:lnTo>
                    <a:pt x="20" y="93"/>
                  </a:lnTo>
                  <a:lnTo>
                    <a:pt x="10" y="126"/>
                  </a:lnTo>
                  <a:lnTo>
                    <a:pt x="3" y="153"/>
                  </a:lnTo>
                  <a:lnTo>
                    <a:pt x="0" y="166"/>
                  </a:lnTo>
                  <a:lnTo>
                    <a:pt x="6" y="175"/>
                  </a:lnTo>
                  <a:lnTo>
                    <a:pt x="13" y="177"/>
                  </a:lnTo>
                  <a:lnTo>
                    <a:pt x="20" y="176"/>
                  </a:lnTo>
                  <a:lnTo>
                    <a:pt x="24" y="173"/>
                  </a:lnTo>
                  <a:lnTo>
                    <a:pt x="27" y="166"/>
                  </a:lnTo>
                  <a:lnTo>
                    <a:pt x="32" y="152"/>
                  </a:lnTo>
                  <a:lnTo>
                    <a:pt x="46" y="99"/>
                  </a:lnTo>
                  <a:lnTo>
                    <a:pt x="63" y="59"/>
                  </a:lnTo>
                  <a:lnTo>
                    <a:pt x="84" y="33"/>
                  </a:lnTo>
                  <a:lnTo>
                    <a:pt x="110" y="23"/>
                  </a:lnTo>
                  <a:lnTo>
                    <a:pt x="124" y="26"/>
                  </a:lnTo>
                  <a:lnTo>
                    <a:pt x="134" y="35"/>
                  </a:lnTo>
                  <a:lnTo>
                    <a:pt x="141" y="50"/>
                  </a:lnTo>
                  <a:lnTo>
                    <a:pt x="143" y="73"/>
                  </a:lnTo>
                  <a:lnTo>
                    <a:pt x="143" y="89"/>
                  </a:lnTo>
                  <a:lnTo>
                    <a:pt x="140" y="106"/>
                  </a:lnTo>
                  <a:lnTo>
                    <a:pt x="134" y="129"/>
                  </a:lnTo>
                  <a:lnTo>
                    <a:pt x="126" y="164"/>
                  </a:lnTo>
                  <a:lnTo>
                    <a:pt x="64" y="413"/>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noChangeAspect="1"/>
            </p:cNvSpPr>
            <p:nvPr/>
          </p:nvSpPr>
          <p:spPr bwMode="auto">
            <a:xfrm>
              <a:off x="1507" y="334"/>
              <a:ext cx="418" cy="489"/>
            </a:xfrm>
            <a:custGeom>
              <a:avLst/>
              <a:gdLst>
                <a:gd name="T0" fmla="*/ 381 w 418"/>
                <a:gd name="T1" fmla="*/ 67 h 489"/>
                <a:gd name="T2" fmla="*/ 357 w 418"/>
                <a:gd name="T3" fmla="*/ 69 h 489"/>
                <a:gd name="T4" fmla="*/ 334 w 418"/>
                <a:gd name="T5" fmla="*/ 82 h 489"/>
                <a:gd name="T6" fmla="*/ 318 w 418"/>
                <a:gd name="T7" fmla="*/ 106 h 489"/>
                <a:gd name="T8" fmla="*/ 315 w 418"/>
                <a:gd name="T9" fmla="*/ 124 h 489"/>
                <a:gd name="T10" fmla="*/ 318 w 418"/>
                <a:gd name="T11" fmla="*/ 141 h 489"/>
                <a:gd name="T12" fmla="*/ 327 w 418"/>
                <a:gd name="T13" fmla="*/ 152 h 489"/>
                <a:gd name="T14" fmla="*/ 339 w 418"/>
                <a:gd name="T15" fmla="*/ 159 h 489"/>
                <a:gd name="T16" fmla="*/ 354 w 418"/>
                <a:gd name="T17" fmla="*/ 162 h 489"/>
                <a:gd name="T18" fmla="*/ 377 w 418"/>
                <a:gd name="T19" fmla="*/ 157 h 489"/>
                <a:gd name="T20" fmla="*/ 396 w 418"/>
                <a:gd name="T21" fmla="*/ 143 h 489"/>
                <a:gd name="T22" fmla="*/ 409 w 418"/>
                <a:gd name="T23" fmla="*/ 121 h 489"/>
                <a:gd name="T24" fmla="*/ 415 w 418"/>
                <a:gd name="T25" fmla="*/ 93 h 489"/>
                <a:gd name="T26" fmla="*/ 405 w 418"/>
                <a:gd name="T27" fmla="*/ 56 h 489"/>
                <a:gd name="T28" fmla="*/ 380 w 418"/>
                <a:gd name="T29" fmla="*/ 26 h 489"/>
                <a:gd name="T30" fmla="*/ 339 w 418"/>
                <a:gd name="T31" fmla="*/ 7 h 489"/>
                <a:gd name="T32" fmla="*/ 288 w 418"/>
                <a:gd name="T33" fmla="*/ 0 h 489"/>
                <a:gd name="T34" fmla="*/ 234 w 418"/>
                <a:gd name="T35" fmla="*/ 7 h 489"/>
                <a:gd name="T36" fmla="*/ 182 w 418"/>
                <a:gd name="T37" fmla="*/ 26 h 489"/>
                <a:gd name="T38" fmla="*/ 133 w 418"/>
                <a:gd name="T39" fmla="*/ 56 h 489"/>
                <a:gd name="T40" fmla="*/ 89 w 418"/>
                <a:gd name="T41" fmla="*/ 96 h 489"/>
                <a:gd name="T42" fmla="*/ 53 w 418"/>
                <a:gd name="T43" fmla="*/ 143 h 489"/>
                <a:gd name="T44" fmla="*/ 24 w 418"/>
                <a:gd name="T45" fmla="*/ 194 h 489"/>
                <a:gd name="T46" fmla="*/ 6 w 418"/>
                <a:gd name="T47" fmla="*/ 250 h 489"/>
                <a:gd name="T48" fmla="*/ 0 w 418"/>
                <a:gd name="T49" fmla="*/ 306 h 489"/>
                <a:gd name="T50" fmla="*/ 11 w 418"/>
                <a:gd name="T51" fmla="*/ 376 h 489"/>
                <a:gd name="T52" fmla="*/ 45 w 418"/>
                <a:gd name="T53" fmla="*/ 434 h 489"/>
                <a:gd name="T54" fmla="*/ 99 w 418"/>
                <a:gd name="T55" fmla="*/ 474 h 489"/>
                <a:gd name="T56" fmla="*/ 174 w 418"/>
                <a:gd name="T57" fmla="*/ 489 h 489"/>
                <a:gd name="T58" fmla="*/ 277 w 418"/>
                <a:gd name="T59" fmla="*/ 471 h 489"/>
                <a:gd name="T60" fmla="*/ 353 w 418"/>
                <a:gd name="T61" fmla="*/ 430 h 489"/>
                <a:gd name="T62" fmla="*/ 401 w 418"/>
                <a:gd name="T63" fmla="*/ 387 h 489"/>
                <a:gd name="T64" fmla="*/ 418 w 418"/>
                <a:gd name="T65" fmla="*/ 362 h 489"/>
                <a:gd name="T66" fmla="*/ 413 w 418"/>
                <a:gd name="T67" fmla="*/ 352 h 489"/>
                <a:gd name="T68" fmla="*/ 405 w 418"/>
                <a:gd name="T69" fmla="*/ 347 h 489"/>
                <a:gd name="T70" fmla="*/ 398 w 418"/>
                <a:gd name="T71" fmla="*/ 350 h 489"/>
                <a:gd name="T72" fmla="*/ 391 w 418"/>
                <a:gd name="T73" fmla="*/ 358 h 489"/>
                <a:gd name="T74" fmla="*/ 324 w 418"/>
                <a:gd name="T75" fmla="*/ 420 h 489"/>
                <a:gd name="T76" fmla="*/ 256 w 418"/>
                <a:gd name="T77" fmla="*/ 452 h 489"/>
                <a:gd name="T78" fmla="*/ 203 w 418"/>
                <a:gd name="T79" fmla="*/ 463 h 489"/>
                <a:gd name="T80" fmla="*/ 176 w 418"/>
                <a:gd name="T81" fmla="*/ 465 h 489"/>
                <a:gd name="T82" fmla="*/ 132 w 418"/>
                <a:gd name="T83" fmla="*/ 456 h 489"/>
                <a:gd name="T84" fmla="*/ 102 w 418"/>
                <a:gd name="T85" fmla="*/ 430 h 489"/>
                <a:gd name="T86" fmla="*/ 85 w 418"/>
                <a:gd name="T87" fmla="*/ 393 h 489"/>
                <a:gd name="T88" fmla="*/ 79 w 418"/>
                <a:gd name="T89" fmla="*/ 347 h 489"/>
                <a:gd name="T90" fmla="*/ 83 w 418"/>
                <a:gd name="T91" fmla="*/ 304 h 489"/>
                <a:gd name="T92" fmla="*/ 94 w 418"/>
                <a:gd name="T93" fmla="*/ 248 h 489"/>
                <a:gd name="T94" fmla="*/ 113 w 418"/>
                <a:gd name="T95" fmla="*/ 187 h 489"/>
                <a:gd name="T96" fmla="*/ 137 w 418"/>
                <a:gd name="T97" fmla="*/ 131 h 489"/>
                <a:gd name="T98" fmla="*/ 167 w 418"/>
                <a:gd name="T99" fmla="*/ 88 h 489"/>
                <a:gd name="T100" fmla="*/ 203 w 418"/>
                <a:gd name="T101" fmla="*/ 54 h 489"/>
                <a:gd name="T102" fmla="*/ 245 w 418"/>
                <a:gd name="T103" fmla="*/ 32 h 489"/>
                <a:gd name="T104" fmla="*/ 289 w 418"/>
                <a:gd name="T105" fmla="*/ 23 h 489"/>
                <a:gd name="T106" fmla="*/ 316 w 418"/>
                <a:gd name="T107" fmla="*/ 26 h 489"/>
                <a:gd name="T108" fmla="*/ 343 w 418"/>
                <a:gd name="T109" fmla="*/ 34 h 489"/>
                <a:gd name="T110" fmla="*/ 366 w 418"/>
                <a:gd name="T111" fmla="*/ 48 h 489"/>
                <a:gd name="T112" fmla="*/ 381 w 418"/>
                <a:gd name="T113" fmla="*/ 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489">
                  <a:moveTo>
                    <a:pt x="381" y="67"/>
                  </a:moveTo>
                  <a:lnTo>
                    <a:pt x="357" y="69"/>
                  </a:lnTo>
                  <a:lnTo>
                    <a:pt x="334" y="82"/>
                  </a:lnTo>
                  <a:lnTo>
                    <a:pt x="318" y="106"/>
                  </a:lnTo>
                  <a:lnTo>
                    <a:pt x="315" y="124"/>
                  </a:lnTo>
                  <a:lnTo>
                    <a:pt x="318" y="141"/>
                  </a:lnTo>
                  <a:lnTo>
                    <a:pt x="327" y="152"/>
                  </a:lnTo>
                  <a:lnTo>
                    <a:pt x="339" y="159"/>
                  </a:lnTo>
                  <a:lnTo>
                    <a:pt x="354" y="162"/>
                  </a:lnTo>
                  <a:lnTo>
                    <a:pt x="377" y="157"/>
                  </a:lnTo>
                  <a:lnTo>
                    <a:pt x="396" y="143"/>
                  </a:lnTo>
                  <a:lnTo>
                    <a:pt x="409" y="121"/>
                  </a:lnTo>
                  <a:lnTo>
                    <a:pt x="415" y="93"/>
                  </a:lnTo>
                  <a:lnTo>
                    <a:pt x="405" y="56"/>
                  </a:lnTo>
                  <a:lnTo>
                    <a:pt x="380" y="26"/>
                  </a:lnTo>
                  <a:lnTo>
                    <a:pt x="339" y="7"/>
                  </a:lnTo>
                  <a:lnTo>
                    <a:pt x="288" y="0"/>
                  </a:lnTo>
                  <a:lnTo>
                    <a:pt x="234" y="7"/>
                  </a:lnTo>
                  <a:lnTo>
                    <a:pt x="182" y="26"/>
                  </a:lnTo>
                  <a:lnTo>
                    <a:pt x="133" y="56"/>
                  </a:lnTo>
                  <a:lnTo>
                    <a:pt x="89" y="96"/>
                  </a:lnTo>
                  <a:lnTo>
                    <a:pt x="53" y="143"/>
                  </a:lnTo>
                  <a:lnTo>
                    <a:pt x="24" y="194"/>
                  </a:lnTo>
                  <a:lnTo>
                    <a:pt x="6" y="250"/>
                  </a:lnTo>
                  <a:lnTo>
                    <a:pt x="0" y="306"/>
                  </a:lnTo>
                  <a:lnTo>
                    <a:pt x="11" y="376"/>
                  </a:lnTo>
                  <a:lnTo>
                    <a:pt x="45" y="434"/>
                  </a:lnTo>
                  <a:lnTo>
                    <a:pt x="99" y="474"/>
                  </a:lnTo>
                  <a:lnTo>
                    <a:pt x="174" y="489"/>
                  </a:lnTo>
                  <a:lnTo>
                    <a:pt x="277" y="471"/>
                  </a:lnTo>
                  <a:lnTo>
                    <a:pt x="353" y="430"/>
                  </a:lnTo>
                  <a:lnTo>
                    <a:pt x="401" y="387"/>
                  </a:lnTo>
                  <a:lnTo>
                    <a:pt x="418" y="362"/>
                  </a:lnTo>
                  <a:lnTo>
                    <a:pt x="413" y="352"/>
                  </a:lnTo>
                  <a:lnTo>
                    <a:pt x="405" y="347"/>
                  </a:lnTo>
                  <a:lnTo>
                    <a:pt x="398" y="350"/>
                  </a:lnTo>
                  <a:lnTo>
                    <a:pt x="391" y="358"/>
                  </a:lnTo>
                  <a:lnTo>
                    <a:pt x="324" y="420"/>
                  </a:lnTo>
                  <a:lnTo>
                    <a:pt x="256" y="452"/>
                  </a:lnTo>
                  <a:lnTo>
                    <a:pt x="203" y="463"/>
                  </a:lnTo>
                  <a:lnTo>
                    <a:pt x="176" y="465"/>
                  </a:lnTo>
                  <a:lnTo>
                    <a:pt x="132" y="456"/>
                  </a:lnTo>
                  <a:lnTo>
                    <a:pt x="102" y="430"/>
                  </a:lnTo>
                  <a:lnTo>
                    <a:pt x="85" y="393"/>
                  </a:lnTo>
                  <a:lnTo>
                    <a:pt x="79" y="347"/>
                  </a:lnTo>
                  <a:lnTo>
                    <a:pt x="83" y="304"/>
                  </a:lnTo>
                  <a:lnTo>
                    <a:pt x="94" y="248"/>
                  </a:lnTo>
                  <a:lnTo>
                    <a:pt x="113" y="187"/>
                  </a:lnTo>
                  <a:lnTo>
                    <a:pt x="137" y="131"/>
                  </a:lnTo>
                  <a:lnTo>
                    <a:pt x="167" y="88"/>
                  </a:lnTo>
                  <a:lnTo>
                    <a:pt x="203" y="54"/>
                  </a:lnTo>
                  <a:lnTo>
                    <a:pt x="245" y="32"/>
                  </a:lnTo>
                  <a:lnTo>
                    <a:pt x="289" y="23"/>
                  </a:lnTo>
                  <a:lnTo>
                    <a:pt x="316" y="26"/>
                  </a:lnTo>
                  <a:lnTo>
                    <a:pt x="343" y="34"/>
                  </a:lnTo>
                  <a:lnTo>
                    <a:pt x="366" y="48"/>
                  </a:lnTo>
                  <a:lnTo>
                    <a:pt x="381" y="67"/>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noChangeAspect="1"/>
            </p:cNvSpPr>
            <p:nvPr/>
          </p:nvSpPr>
          <p:spPr bwMode="auto">
            <a:xfrm>
              <a:off x="1985" y="448"/>
              <a:ext cx="370" cy="533"/>
            </a:xfrm>
            <a:custGeom>
              <a:avLst/>
              <a:gdLst>
                <a:gd name="T0" fmla="*/ 181 w 370"/>
                <a:gd name="T1" fmla="*/ 17 h 533"/>
                <a:gd name="T2" fmla="*/ 179 w 370"/>
                <a:gd name="T3" fmla="*/ 4 h 533"/>
                <a:gd name="T4" fmla="*/ 151 w 370"/>
                <a:gd name="T5" fmla="*/ 1 h 533"/>
                <a:gd name="T6" fmla="*/ 94 w 370"/>
                <a:gd name="T7" fmla="*/ 6 h 533"/>
                <a:gd name="T8" fmla="*/ 63 w 370"/>
                <a:gd name="T9" fmla="*/ 11 h 533"/>
                <a:gd name="T10" fmla="*/ 63 w 370"/>
                <a:gd name="T11" fmla="*/ 34 h 533"/>
                <a:gd name="T12" fmla="*/ 97 w 370"/>
                <a:gd name="T13" fmla="*/ 36 h 533"/>
                <a:gd name="T14" fmla="*/ 112 w 370"/>
                <a:gd name="T15" fmla="*/ 43 h 533"/>
                <a:gd name="T16" fmla="*/ 109 w 370"/>
                <a:gd name="T17" fmla="*/ 64 h 533"/>
                <a:gd name="T18" fmla="*/ 0 w 370"/>
                <a:gd name="T19" fmla="*/ 504 h 533"/>
                <a:gd name="T20" fmla="*/ 6 w 370"/>
                <a:gd name="T21" fmla="*/ 524 h 533"/>
                <a:gd name="T22" fmla="*/ 49 w 370"/>
                <a:gd name="T23" fmla="*/ 523 h 533"/>
                <a:gd name="T24" fmla="*/ 62 w 370"/>
                <a:gd name="T25" fmla="*/ 494 h 533"/>
                <a:gd name="T26" fmla="*/ 71 w 370"/>
                <a:gd name="T27" fmla="*/ 456 h 533"/>
                <a:gd name="T28" fmla="*/ 84 w 370"/>
                <a:gd name="T29" fmla="*/ 404 h 533"/>
                <a:gd name="T30" fmla="*/ 94 w 370"/>
                <a:gd name="T31" fmla="*/ 363 h 533"/>
                <a:gd name="T32" fmla="*/ 134 w 370"/>
                <a:gd name="T33" fmla="*/ 360 h 533"/>
                <a:gd name="T34" fmla="*/ 185 w 370"/>
                <a:gd name="T35" fmla="*/ 391 h 533"/>
                <a:gd name="T36" fmla="*/ 191 w 370"/>
                <a:gd name="T37" fmla="*/ 431 h 533"/>
                <a:gd name="T38" fmla="*/ 188 w 370"/>
                <a:gd name="T39" fmla="*/ 455 h 533"/>
                <a:gd name="T40" fmla="*/ 215 w 370"/>
                <a:gd name="T41" fmla="*/ 514 h 533"/>
                <a:gd name="T42" fmla="*/ 269 w 370"/>
                <a:gd name="T43" fmla="*/ 533 h 533"/>
                <a:gd name="T44" fmla="*/ 314 w 370"/>
                <a:gd name="T45" fmla="*/ 515 h 533"/>
                <a:gd name="T46" fmla="*/ 344 w 370"/>
                <a:gd name="T47" fmla="*/ 475 h 533"/>
                <a:gd name="T48" fmla="*/ 359 w 370"/>
                <a:gd name="T49" fmla="*/ 435 h 533"/>
                <a:gd name="T50" fmla="*/ 364 w 370"/>
                <a:gd name="T51" fmla="*/ 417 h 533"/>
                <a:gd name="T52" fmla="*/ 352 w 370"/>
                <a:gd name="T53" fmla="*/ 407 h 533"/>
                <a:gd name="T54" fmla="*/ 337 w 370"/>
                <a:gd name="T55" fmla="*/ 425 h 533"/>
                <a:gd name="T56" fmla="*/ 314 w 370"/>
                <a:gd name="T57" fmla="*/ 481 h 533"/>
                <a:gd name="T58" fmla="*/ 271 w 370"/>
                <a:gd name="T59" fmla="*/ 512 h 533"/>
                <a:gd name="T60" fmla="*/ 250 w 370"/>
                <a:gd name="T61" fmla="*/ 499 h 533"/>
                <a:gd name="T62" fmla="*/ 244 w 370"/>
                <a:gd name="T63" fmla="*/ 472 h 533"/>
                <a:gd name="T64" fmla="*/ 249 w 370"/>
                <a:gd name="T65" fmla="*/ 438 h 533"/>
                <a:gd name="T66" fmla="*/ 253 w 370"/>
                <a:gd name="T67" fmla="*/ 414 h 533"/>
                <a:gd name="T68" fmla="*/ 238 w 370"/>
                <a:gd name="T69" fmla="*/ 374 h 533"/>
                <a:gd name="T70" fmla="*/ 203 w 370"/>
                <a:gd name="T71" fmla="*/ 350 h 533"/>
                <a:gd name="T72" fmla="*/ 163 w 370"/>
                <a:gd name="T73" fmla="*/ 339 h 533"/>
                <a:gd name="T74" fmla="*/ 131 w 370"/>
                <a:gd name="T75" fmla="*/ 334 h 533"/>
                <a:gd name="T76" fmla="*/ 165 w 370"/>
                <a:gd name="T77" fmla="*/ 309 h 533"/>
                <a:gd name="T78" fmla="*/ 193 w 370"/>
                <a:gd name="T79" fmla="*/ 284 h 533"/>
                <a:gd name="T80" fmla="*/ 251 w 370"/>
                <a:gd name="T81" fmla="*/ 235 h 533"/>
                <a:gd name="T82" fmla="*/ 311 w 370"/>
                <a:gd name="T83" fmla="*/ 213 h 533"/>
                <a:gd name="T84" fmla="*/ 336 w 370"/>
                <a:gd name="T85" fmla="*/ 222 h 533"/>
                <a:gd name="T86" fmla="*/ 305 w 370"/>
                <a:gd name="T87" fmla="*/ 241 h 533"/>
                <a:gd name="T88" fmla="*/ 297 w 370"/>
                <a:gd name="T89" fmla="*/ 265 h 533"/>
                <a:gd name="T90" fmla="*/ 327 w 370"/>
                <a:gd name="T91" fmla="*/ 293 h 533"/>
                <a:gd name="T92" fmla="*/ 356 w 370"/>
                <a:gd name="T93" fmla="*/ 281 h 533"/>
                <a:gd name="T94" fmla="*/ 370 w 370"/>
                <a:gd name="T95" fmla="*/ 245 h 533"/>
                <a:gd name="T96" fmla="*/ 356 w 370"/>
                <a:gd name="T97" fmla="*/ 208 h 533"/>
                <a:gd name="T98" fmla="*/ 312 w 370"/>
                <a:gd name="T99" fmla="*/ 191 h 533"/>
                <a:gd name="T100" fmla="*/ 250 w 370"/>
                <a:gd name="T101" fmla="*/ 211 h 533"/>
                <a:gd name="T102" fmla="*/ 191 w 370"/>
                <a:gd name="T103" fmla="*/ 258 h 533"/>
                <a:gd name="T104" fmla="*/ 104 w 370"/>
                <a:gd name="T105" fmla="*/ 32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533">
                  <a:moveTo>
                    <a:pt x="179" y="23"/>
                  </a:moveTo>
                  <a:lnTo>
                    <a:pt x="181" y="17"/>
                  </a:lnTo>
                  <a:lnTo>
                    <a:pt x="182" y="11"/>
                  </a:lnTo>
                  <a:lnTo>
                    <a:pt x="179" y="4"/>
                  </a:lnTo>
                  <a:lnTo>
                    <a:pt x="170" y="0"/>
                  </a:lnTo>
                  <a:lnTo>
                    <a:pt x="151" y="1"/>
                  </a:lnTo>
                  <a:lnTo>
                    <a:pt x="123" y="3"/>
                  </a:lnTo>
                  <a:lnTo>
                    <a:pt x="94" y="6"/>
                  </a:lnTo>
                  <a:lnTo>
                    <a:pt x="73" y="7"/>
                  </a:lnTo>
                  <a:lnTo>
                    <a:pt x="63" y="11"/>
                  </a:lnTo>
                  <a:lnTo>
                    <a:pt x="57" y="25"/>
                  </a:lnTo>
                  <a:lnTo>
                    <a:pt x="63" y="34"/>
                  </a:lnTo>
                  <a:lnTo>
                    <a:pt x="76" y="36"/>
                  </a:lnTo>
                  <a:lnTo>
                    <a:pt x="97" y="36"/>
                  </a:lnTo>
                  <a:lnTo>
                    <a:pt x="108" y="39"/>
                  </a:lnTo>
                  <a:lnTo>
                    <a:pt x="112" y="43"/>
                  </a:lnTo>
                  <a:lnTo>
                    <a:pt x="112" y="47"/>
                  </a:lnTo>
                  <a:lnTo>
                    <a:pt x="109" y="64"/>
                  </a:lnTo>
                  <a:lnTo>
                    <a:pt x="3" y="492"/>
                  </a:lnTo>
                  <a:lnTo>
                    <a:pt x="0" y="504"/>
                  </a:lnTo>
                  <a:lnTo>
                    <a:pt x="0" y="508"/>
                  </a:lnTo>
                  <a:lnTo>
                    <a:pt x="6" y="524"/>
                  </a:lnTo>
                  <a:lnTo>
                    <a:pt x="25" y="533"/>
                  </a:lnTo>
                  <a:lnTo>
                    <a:pt x="49" y="523"/>
                  </a:lnTo>
                  <a:lnTo>
                    <a:pt x="60" y="501"/>
                  </a:lnTo>
                  <a:lnTo>
                    <a:pt x="62" y="494"/>
                  </a:lnTo>
                  <a:lnTo>
                    <a:pt x="66" y="478"/>
                  </a:lnTo>
                  <a:lnTo>
                    <a:pt x="71" y="456"/>
                  </a:lnTo>
                  <a:lnTo>
                    <a:pt x="78" y="430"/>
                  </a:lnTo>
                  <a:lnTo>
                    <a:pt x="84" y="404"/>
                  </a:lnTo>
                  <a:lnTo>
                    <a:pt x="90" y="381"/>
                  </a:lnTo>
                  <a:lnTo>
                    <a:pt x="94" y="363"/>
                  </a:lnTo>
                  <a:lnTo>
                    <a:pt x="97" y="354"/>
                  </a:lnTo>
                  <a:lnTo>
                    <a:pt x="134" y="360"/>
                  </a:lnTo>
                  <a:lnTo>
                    <a:pt x="165" y="372"/>
                  </a:lnTo>
                  <a:lnTo>
                    <a:pt x="185" y="391"/>
                  </a:lnTo>
                  <a:lnTo>
                    <a:pt x="193" y="416"/>
                  </a:lnTo>
                  <a:lnTo>
                    <a:pt x="191" y="431"/>
                  </a:lnTo>
                  <a:lnTo>
                    <a:pt x="189" y="444"/>
                  </a:lnTo>
                  <a:lnTo>
                    <a:pt x="188" y="455"/>
                  </a:lnTo>
                  <a:lnTo>
                    <a:pt x="196" y="489"/>
                  </a:lnTo>
                  <a:lnTo>
                    <a:pt x="215" y="514"/>
                  </a:lnTo>
                  <a:lnTo>
                    <a:pt x="241" y="528"/>
                  </a:lnTo>
                  <a:lnTo>
                    <a:pt x="269" y="533"/>
                  </a:lnTo>
                  <a:lnTo>
                    <a:pt x="293" y="528"/>
                  </a:lnTo>
                  <a:lnTo>
                    <a:pt x="314" y="515"/>
                  </a:lnTo>
                  <a:lnTo>
                    <a:pt x="331" y="496"/>
                  </a:lnTo>
                  <a:lnTo>
                    <a:pt x="344" y="475"/>
                  </a:lnTo>
                  <a:lnTo>
                    <a:pt x="353" y="454"/>
                  </a:lnTo>
                  <a:lnTo>
                    <a:pt x="359" y="435"/>
                  </a:lnTo>
                  <a:lnTo>
                    <a:pt x="363" y="422"/>
                  </a:lnTo>
                  <a:lnTo>
                    <a:pt x="364" y="417"/>
                  </a:lnTo>
                  <a:lnTo>
                    <a:pt x="359" y="408"/>
                  </a:lnTo>
                  <a:lnTo>
                    <a:pt x="352" y="407"/>
                  </a:lnTo>
                  <a:lnTo>
                    <a:pt x="342" y="411"/>
                  </a:lnTo>
                  <a:lnTo>
                    <a:pt x="337" y="425"/>
                  </a:lnTo>
                  <a:lnTo>
                    <a:pt x="328" y="452"/>
                  </a:lnTo>
                  <a:lnTo>
                    <a:pt x="314" y="481"/>
                  </a:lnTo>
                  <a:lnTo>
                    <a:pt x="295" y="502"/>
                  </a:lnTo>
                  <a:lnTo>
                    <a:pt x="271" y="512"/>
                  </a:lnTo>
                  <a:lnTo>
                    <a:pt x="258" y="508"/>
                  </a:lnTo>
                  <a:lnTo>
                    <a:pt x="250" y="499"/>
                  </a:lnTo>
                  <a:lnTo>
                    <a:pt x="245" y="487"/>
                  </a:lnTo>
                  <a:lnTo>
                    <a:pt x="244" y="472"/>
                  </a:lnTo>
                  <a:lnTo>
                    <a:pt x="245" y="457"/>
                  </a:lnTo>
                  <a:lnTo>
                    <a:pt x="249" y="438"/>
                  </a:lnTo>
                  <a:lnTo>
                    <a:pt x="251" y="428"/>
                  </a:lnTo>
                  <a:lnTo>
                    <a:pt x="253" y="414"/>
                  </a:lnTo>
                  <a:lnTo>
                    <a:pt x="249" y="392"/>
                  </a:lnTo>
                  <a:lnTo>
                    <a:pt x="238" y="374"/>
                  </a:lnTo>
                  <a:lnTo>
                    <a:pt x="222" y="360"/>
                  </a:lnTo>
                  <a:lnTo>
                    <a:pt x="203" y="350"/>
                  </a:lnTo>
                  <a:lnTo>
                    <a:pt x="183" y="343"/>
                  </a:lnTo>
                  <a:lnTo>
                    <a:pt x="163" y="339"/>
                  </a:lnTo>
                  <a:lnTo>
                    <a:pt x="145" y="335"/>
                  </a:lnTo>
                  <a:lnTo>
                    <a:pt x="131" y="334"/>
                  </a:lnTo>
                  <a:lnTo>
                    <a:pt x="148" y="323"/>
                  </a:lnTo>
                  <a:lnTo>
                    <a:pt x="165" y="309"/>
                  </a:lnTo>
                  <a:lnTo>
                    <a:pt x="181" y="295"/>
                  </a:lnTo>
                  <a:lnTo>
                    <a:pt x="193" y="284"/>
                  </a:lnTo>
                  <a:lnTo>
                    <a:pt x="222" y="258"/>
                  </a:lnTo>
                  <a:lnTo>
                    <a:pt x="251" y="235"/>
                  </a:lnTo>
                  <a:lnTo>
                    <a:pt x="280" y="219"/>
                  </a:lnTo>
                  <a:lnTo>
                    <a:pt x="311" y="213"/>
                  </a:lnTo>
                  <a:lnTo>
                    <a:pt x="325" y="215"/>
                  </a:lnTo>
                  <a:lnTo>
                    <a:pt x="336" y="222"/>
                  </a:lnTo>
                  <a:lnTo>
                    <a:pt x="316" y="230"/>
                  </a:lnTo>
                  <a:lnTo>
                    <a:pt x="305" y="241"/>
                  </a:lnTo>
                  <a:lnTo>
                    <a:pt x="298" y="254"/>
                  </a:lnTo>
                  <a:lnTo>
                    <a:pt x="297" y="265"/>
                  </a:lnTo>
                  <a:lnTo>
                    <a:pt x="306" y="285"/>
                  </a:lnTo>
                  <a:lnTo>
                    <a:pt x="327" y="293"/>
                  </a:lnTo>
                  <a:lnTo>
                    <a:pt x="342" y="289"/>
                  </a:lnTo>
                  <a:lnTo>
                    <a:pt x="356" y="281"/>
                  </a:lnTo>
                  <a:lnTo>
                    <a:pt x="366" y="265"/>
                  </a:lnTo>
                  <a:lnTo>
                    <a:pt x="370" y="245"/>
                  </a:lnTo>
                  <a:lnTo>
                    <a:pt x="366" y="225"/>
                  </a:lnTo>
                  <a:lnTo>
                    <a:pt x="356" y="208"/>
                  </a:lnTo>
                  <a:lnTo>
                    <a:pt x="338" y="196"/>
                  </a:lnTo>
                  <a:lnTo>
                    <a:pt x="312" y="191"/>
                  </a:lnTo>
                  <a:lnTo>
                    <a:pt x="280" y="197"/>
                  </a:lnTo>
                  <a:lnTo>
                    <a:pt x="250" y="211"/>
                  </a:lnTo>
                  <a:lnTo>
                    <a:pt x="220" y="233"/>
                  </a:lnTo>
                  <a:lnTo>
                    <a:pt x="191" y="258"/>
                  </a:lnTo>
                  <a:lnTo>
                    <a:pt x="148" y="298"/>
                  </a:lnTo>
                  <a:lnTo>
                    <a:pt x="104" y="325"/>
                  </a:lnTo>
                  <a:lnTo>
                    <a:pt x="179" y="23"/>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noChangeAspect="1"/>
            </p:cNvSpPr>
            <p:nvPr/>
          </p:nvSpPr>
          <p:spPr bwMode="auto">
            <a:xfrm>
              <a:off x="2453" y="454"/>
              <a:ext cx="149" cy="282"/>
            </a:xfrm>
            <a:custGeom>
              <a:avLst/>
              <a:gdLst>
                <a:gd name="T0" fmla="*/ 143 w 149"/>
                <a:gd name="T1" fmla="*/ 52 h 282"/>
                <a:gd name="T2" fmla="*/ 147 w 149"/>
                <a:gd name="T3" fmla="*/ 45 h 282"/>
                <a:gd name="T4" fmla="*/ 149 w 149"/>
                <a:gd name="T5" fmla="*/ 32 h 282"/>
                <a:gd name="T6" fmla="*/ 146 w 149"/>
                <a:gd name="T7" fmla="*/ 20 h 282"/>
                <a:gd name="T8" fmla="*/ 138 w 149"/>
                <a:gd name="T9" fmla="*/ 9 h 282"/>
                <a:gd name="T10" fmla="*/ 128 w 149"/>
                <a:gd name="T11" fmla="*/ 3 h 282"/>
                <a:gd name="T12" fmla="*/ 116 w 149"/>
                <a:gd name="T13" fmla="*/ 0 h 282"/>
                <a:gd name="T14" fmla="*/ 102 w 149"/>
                <a:gd name="T15" fmla="*/ 4 h 282"/>
                <a:gd name="T16" fmla="*/ 93 w 149"/>
                <a:gd name="T17" fmla="*/ 10 h 282"/>
                <a:gd name="T18" fmla="*/ 88 w 149"/>
                <a:gd name="T19" fmla="*/ 18 h 282"/>
                <a:gd name="T20" fmla="*/ 85 w 149"/>
                <a:gd name="T21" fmla="*/ 26 h 282"/>
                <a:gd name="T22" fmla="*/ 2 w 149"/>
                <a:gd name="T23" fmla="*/ 259 h 282"/>
                <a:gd name="T24" fmla="*/ 1 w 149"/>
                <a:gd name="T25" fmla="*/ 266 h 282"/>
                <a:gd name="T26" fmla="*/ 0 w 149"/>
                <a:gd name="T27" fmla="*/ 268 h 282"/>
                <a:gd name="T28" fmla="*/ 4 w 149"/>
                <a:gd name="T29" fmla="*/ 274 h 282"/>
                <a:gd name="T30" fmla="*/ 11 w 149"/>
                <a:gd name="T31" fmla="*/ 278 h 282"/>
                <a:gd name="T32" fmla="*/ 20 w 149"/>
                <a:gd name="T33" fmla="*/ 281 h 282"/>
                <a:gd name="T34" fmla="*/ 23 w 149"/>
                <a:gd name="T35" fmla="*/ 282 h 282"/>
                <a:gd name="T36" fmla="*/ 28 w 149"/>
                <a:gd name="T37" fmla="*/ 280 h 282"/>
                <a:gd name="T38" fmla="*/ 32 w 149"/>
                <a:gd name="T39" fmla="*/ 273 h 282"/>
                <a:gd name="T40" fmla="*/ 143 w 149"/>
                <a:gd name="T41" fmla="*/ 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2">
                  <a:moveTo>
                    <a:pt x="143" y="52"/>
                  </a:moveTo>
                  <a:lnTo>
                    <a:pt x="147" y="45"/>
                  </a:lnTo>
                  <a:lnTo>
                    <a:pt x="149" y="32"/>
                  </a:lnTo>
                  <a:lnTo>
                    <a:pt x="146" y="20"/>
                  </a:lnTo>
                  <a:lnTo>
                    <a:pt x="138" y="9"/>
                  </a:lnTo>
                  <a:lnTo>
                    <a:pt x="128" y="3"/>
                  </a:lnTo>
                  <a:lnTo>
                    <a:pt x="116" y="0"/>
                  </a:lnTo>
                  <a:lnTo>
                    <a:pt x="102" y="4"/>
                  </a:lnTo>
                  <a:lnTo>
                    <a:pt x="93" y="10"/>
                  </a:lnTo>
                  <a:lnTo>
                    <a:pt x="88" y="18"/>
                  </a:lnTo>
                  <a:lnTo>
                    <a:pt x="85" y="26"/>
                  </a:lnTo>
                  <a:lnTo>
                    <a:pt x="2" y="259"/>
                  </a:lnTo>
                  <a:lnTo>
                    <a:pt x="1" y="266"/>
                  </a:lnTo>
                  <a:lnTo>
                    <a:pt x="0" y="268"/>
                  </a:lnTo>
                  <a:lnTo>
                    <a:pt x="4" y="274"/>
                  </a:lnTo>
                  <a:lnTo>
                    <a:pt x="11" y="278"/>
                  </a:lnTo>
                  <a:lnTo>
                    <a:pt x="20" y="281"/>
                  </a:lnTo>
                  <a:lnTo>
                    <a:pt x="23" y="282"/>
                  </a:lnTo>
                  <a:lnTo>
                    <a:pt x="28" y="280"/>
                  </a:lnTo>
                  <a:lnTo>
                    <a:pt x="32" y="273"/>
                  </a:lnTo>
                  <a:lnTo>
                    <a:pt x="143" y="52"/>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noChangeAspect="1"/>
            </p:cNvSpPr>
            <p:nvPr/>
          </p:nvSpPr>
          <p:spPr bwMode="auto">
            <a:xfrm>
              <a:off x="2434" y="951"/>
              <a:ext cx="376" cy="245"/>
            </a:xfrm>
            <a:custGeom>
              <a:avLst/>
              <a:gdLst>
                <a:gd name="T0" fmla="*/ 50 w 376"/>
                <a:gd name="T1" fmla="*/ 209 h 245"/>
                <a:gd name="T2" fmla="*/ 53 w 376"/>
                <a:gd name="T3" fmla="*/ 239 h 245"/>
                <a:gd name="T4" fmla="*/ 80 w 376"/>
                <a:gd name="T5" fmla="*/ 240 h 245"/>
                <a:gd name="T6" fmla="*/ 94 w 376"/>
                <a:gd name="T7" fmla="*/ 221 h 245"/>
                <a:gd name="T8" fmla="*/ 100 w 376"/>
                <a:gd name="T9" fmla="*/ 197 h 245"/>
                <a:gd name="T10" fmla="*/ 113 w 376"/>
                <a:gd name="T11" fmla="*/ 142 h 245"/>
                <a:gd name="T12" fmla="*/ 121 w 376"/>
                <a:gd name="T13" fmla="*/ 111 h 245"/>
                <a:gd name="T14" fmla="*/ 133 w 376"/>
                <a:gd name="T15" fmla="*/ 88 h 245"/>
                <a:gd name="T16" fmla="*/ 189 w 376"/>
                <a:gd name="T17" fmla="*/ 30 h 245"/>
                <a:gd name="T18" fmla="*/ 250 w 376"/>
                <a:gd name="T19" fmla="*/ 21 h 245"/>
                <a:gd name="T20" fmla="*/ 268 w 376"/>
                <a:gd name="T21" fmla="*/ 41 h 245"/>
                <a:gd name="T22" fmla="*/ 267 w 376"/>
                <a:gd name="T23" fmla="*/ 84 h 245"/>
                <a:gd name="T24" fmla="*/ 247 w 376"/>
                <a:gd name="T25" fmla="*/ 147 h 245"/>
                <a:gd name="T26" fmla="*/ 230 w 376"/>
                <a:gd name="T27" fmla="*/ 197 h 245"/>
                <a:gd name="T28" fmla="*/ 248 w 376"/>
                <a:gd name="T29" fmla="*/ 231 h 245"/>
                <a:gd name="T30" fmla="*/ 289 w 376"/>
                <a:gd name="T31" fmla="*/ 245 h 245"/>
                <a:gd name="T32" fmla="*/ 354 w 376"/>
                <a:gd name="T33" fmla="*/ 207 h 245"/>
                <a:gd name="T34" fmla="*/ 376 w 376"/>
                <a:gd name="T35" fmla="*/ 160 h 245"/>
                <a:gd name="T36" fmla="*/ 365 w 376"/>
                <a:gd name="T37" fmla="*/ 153 h 245"/>
                <a:gd name="T38" fmla="*/ 352 w 376"/>
                <a:gd name="T39" fmla="*/ 166 h 245"/>
                <a:gd name="T40" fmla="*/ 327 w 376"/>
                <a:gd name="T41" fmla="*/ 208 h 245"/>
                <a:gd name="T42" fmla="*/ 291 w 376"/>
                <a:gd name="T43" fmla="*/ 226 h 245"/>
                <a:gd name="T44" fmla="*/ 275 w 376"/>
                <a:gd name="T45" fmla="*/ 205 h 245"/>
                <a:gd name="T46" fmla="*/ 282 w 376"/>
                <a:gd name="T47" fmla="*/ 177 h 245"/>
                <a:gd name="T48" fmla="*/ 302 w 376"/>
                <a:gd name="T49" fmla="*/ 124 h 245"/>
                <a:gd name="T50" fmla="*/ 316 w 376"/>
                <a:gd name="T51" fmla="*/ 64 h 245"/>
                <a:gd name="T52" fmla="*/ 295 w 376"/>
                <a:gd name="T53" fmla="*/ 17 h 245"/>
                <a:gd name="T54" fmla="*/ 236 w 376"/>
                <a:gd name="T55" fmla="*/ 0 h 245"/>
                <a:gd name="T56" fmla="*/ 174 w 376"/>
                <a:gd name="T57" fmla="*/ 17 h 245"/>
                <a:gd name="T58" fmla="*/ 135 w 376"/>
                <a:gd name="T59" fmla="*/ 54 h 245"/>
                <a:gd name="T60" fmla="*/ 108 w 376"/>
                <a:gd name="T61" fmla="*/ 10 h 245"/>
                <a:gd name="T62" fmla="*/ 69 w 376"/>
                <a:gd name="T63" fmla="*/ 0 h 245"/>
                <a:gd name="T64" fmla="*/ 36 w 376"/>
                <a:gd name="T65" fmla="*/ 13 h 245"/>
                <a:gd name="T66" fmla="*/ 14 w 376"/>
                <a:gd name="T67" fmla="*/ 41 h 245"/>
                <a:gd name="T68" fmla="*/ 3 w 376"/>
                <a:gd name="T69" fmla="*/ 70 h 245"/>
                <a:gd name="T70" fmla="*/ 0 w 376"/>
                <a:gd name="T71" fmla="*/ 83 h 245"/>
                <a:gd name="T72" fmla="*/ 11 w 376"/>
                <a:gd name="T73" fmla="*/ 91 h 245"/>
                <a:gd name="T74" fmla="*/ 24 w 376"/>
                <a:gd name="T75" fmla="*/ 81 h 245"/>
                <a:gd name="T76" fmla="*/ 40 w 376"/>
                <a:gd name="T77" fmla="*/ 37 h 245"/>
                <a:gd name="T78" fmla="*/ 66 w 376"/>
                <a:gd name="T79" fmla="*/ 18 h 245"/>
                <a:gd name="T80" fmla="*/ 84 w 376"/>
                <a:gd name="T81" fmla="*/ 28 h 245"/>
                <a:gd name="T82" fmla="*/ 88 w 376"/>
                <a:gd name="T83" fmla="*/ 47 h 245"/>
                <a:gd name="T84" fmla="*/ 80 w 376"/>
                <a:gd name="T85" fmla="*/ 89 h 245"/>
                <a:gd name="T86" fmla="*/ 68 w 376"/>
                <a:gd name="T87" fmla="*/ 13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245">
                  <a:moveTo>
                    <a:pt x="56" y="185"/>
                  </a:moveTo>
                  <a:lnTo>
                    <a:pt x="50" y="209"/>
                  </a:lnTo>
                  <a:lnTo>
                    <a:pt x="47" y="226"/>
                  </a:lnTo>
                  <a:lnTo>
                    <a:pt x="53" y="239"/>
                  </a:lnTo>
                  <a:lnTo>
                    <a:pt x="66" y="245"/>
                  </a:lnTo>
                  <a:lnTo>
                    <a:pt x="80" y="240"/>
                  </a:lnTo>
                  <a:lnTo>
                    <a:pt x="93" y="227"/>
                  </a:lnTo>
                  <a:lnTo>
                    <a:pt x="94" y="221"/>
                  </a:lnTo>
                  <a:lnTo>
                    <a:pt x="97" y="209"/>
                  </a:lnTo>
                  <a:lnTo>
                    <a:pt x="100" y="197"/>
                  </a:lnTo>
                  <a:lnTo>
                    <a:pt x="102" y="184"/>
                  </a:lnTo>
                  <a:lnTo>
                    <a:pt x="113" y="142"/>
                  </a:lnTo>
                  <a:lnTo>
                    <a:pt x="119" y="120"/>
                  </a:lnTo>
                  <a:lnTo>
                    <a:pt x="121" y="111"/>
                  </a:lnTo>
                  <a:lnTo>
                    <a:pt x="122" y="108"/>
                  </a:lnTo>
                  <a:lnTo>
                    <a:pt x="133" y="88"/>
                  </a:lnTo>
                  <a:lnTo>
                    <a:pt x="156" y="58"/>
                  </a:lnTo>
                  <a:lnTo>
                    <a:pt x="189" y="30"/>
                  </a:lnTo>
                  <a:lnTo>
                    <a:pt x="233" y="18"/>
                  </a:lnTo>
                  <a:lnTo>
                    <a:pt x="250" y="21"/>
                  </a:lnTo>
                  <a:lnTo>
                    <a:pt x="262" y="28"/>
                  </a:lnTo>
                  <a:lnTo>
                    <a:pt x="268" y="41"/>
                  </a:lnTo>
                  <a:lnTo>
                    <a:pt x="271" y="57"/>
                  </a:lnTo>
                  <a:lnTo>
                    <a:pt x="267" y="84"/>
                  </a:lnTo>
                  <a:lnTo>
                    <a:pt x="258" y="115"/>
                  </a:lnTo>
                  <a:lnTo>
                    <a:pt x="247" y="147"/>
                  </a:lnTo>
                  <a:lnTo>
                    <a:pt x="236" y="174"/>
                  </a:lnTo>
                  <a:lnTo>
                    <a:pt x="230" y="197"/>
                  </a:lnTo>
                  <a:lnTo>
                    <a:pt x="235" y="216"/>
                  </a:lnTo>
                  <a:lnTo>
                    <a:pt x="248" y="231"/>
                  </a:lnTo>
                  <a:lnTo>
                    <a:pt x="266" y="241"/>
                  </a:lnTo>
                  <a:lnTo>
                    <a:pt x="289" y="245"/>
                  </a:lnTo>
                  <a:lnTo>
                    <a:pt x="327" y="233"/>
                  </a:lnTo>
                  <a:lnTo>
                    <a:pt x="354" y="207"/>
                  </a:lnTo>
                  <a:lnTo>
                    <a:pt x="371" y="180"/>
                  </a:lnTo>
                  <a:lnTo>
                    <a:pt x="376" y="160"/>
                  </a:lnTo>
                  <a:lnTo>
                    <a:pt x="371" y="154"/>
                  </a:lnTo>
                  <a:lnTo>
                    <a:pt x="365" y="153"/>
                  </a:lnTo>
                  <a:lnTo>
                    <a:pt x="356" y="155"/>
                  </a:lnTo>
                  <a:lnTo>
                    <a:pt x="352" y="166"/>
                  </a:lnTo>
                  <a:lnTo>
                    <a:pt x="342" y="188"/>
                  </a:lnTo>
                  <a:lnTo>
                    <a:pt x="327" y="208"/>
                  </a:lnTo>
                  <a:lnTo>
                    <a:pt x="310" y="221"/>
                  </a:lnTo>
                  <a:lnTo>
                    <a:pt x="291" y="226"/>
                  </a:lnTo>
                  <a:lnTo>
                    <a:pt x="279" y="220"/>
                  </a:lnTo>
                  <a:lnTo>
                    <a:pt x="275" y="205"/>
                  </a:lnTo>
                  <a:lnTo>
                    <a:pt x="277" y="191"/>
                  </a:lnTo>
                  <a:lnTo>
                    <a:pt x="282" y="177"/>
                  </a:lnTo>
                  <a:lnTo>
                    <a:pt x="291" y="154"/>
                  </a:lnTo>
                  <a:lnTo>
                    <a:pt x="302" y="124"/>
                  </a:lnTo>
                  <a:lnTo>
                    <a:pt x="312" y="91"/>
                  </a:lnTo>
                  <a:lnTo>
                    <a:pt x="316" y="64"/>
                  </a:lnTo>
                  <a:lnTo>
                    <a:pt x="311" y="37"/>
                  </a:lnTo>
                  <a:lnTo>
                    <a:pt x="295" y="17"/>
                  </a:lnTo>
                  <a:lnTo>
                    <a:pt x="270" y="4"/>
                  </a:lnTo>
                  <a:lnTo>
                    <a:pt x="236" y="0"/>
                  </a:lnTo>
                  <a:lnTo>
                    <a:pt x="203" y="4"/>
                  </a:lnTo>
                  <a:lnTo>
                    <a:pt x="174" y="17"/>
                  </a:lnTo>
                  <a:lnTo>
                    <a:pt x="152" y="35"/>
                  </a:lnTo>
                  <a:lnTo>
                    <a:pt x="135" y="54"/>
                  </a:lnTo>
                  <a:lnTo>
                    <a:pt x="126" y="26"/>
                  </a:lnTo>
                  <a:lnTo>
                    <a:pt x="108" y="10"/>
                  </a:lnTo>
                  <a:lnTo>
                    <a:pt x="87" y="2"/>
                  </a:lnTo>
                  <a:lnTo>
                    <a:pt x="69" y="0"/>
                  </a:lnTo>
                  <a:lnTo>
                    <a:pt x="51" y="3"/>
                  </a:lnTo>
                  <a:lnTo>
                    <a:pt x="36" y="13"/>
                  </a:lnTo>
                  <a:lnTo>
                    <a:pt x="24" y="26"/>
                  </a:lnTo>
                  <a:lnTo>
                    <a:pt x="14" y="41"/>
                  </a:lnTo>
                  <a:lnTo>
                    <a:pt x="8" y="57"/>
                  </a:lnTo>
                  <a:lnTo>
                    <a:pt x="3" y="70"/>
                  </a:lnTo>
                  <a:lnTo>
                    <a:pt x="1" y="79"/>
                  </a:lnTo>
                  <a:lnTo>
                    <a:pt x="0" y="83"/>
                  </a:lnTo>
                  <a:lnTo>
                    <a:pt x="5" y="90"/>
                  </a:lnTo>
                  <a:lnTo>
                    <a:pt x="11" y="91"/>
                  </a:lnTo>
                  <a:lnTo>
                    <a:pt x="20" y="89"/>
                  </a:lnTo>
                  <a:lnTo>
                    <a:pt x="24" y="81"/>
                  </a:lnTo>
                  <a:lnTo>
                    <a:pt x="30" y="58"/>
                  </a:lnTo>
                  <a:lnTo>
                    <a:pt x="40" y="37"/>
                  </a:lnTo>
                  <a:lnTo>
                    <a:pt x="51" y="24"/>
                  </a:lnTo>
                  <a:lnTo>
                    <a:pt x="66" y="18"/>
                  </a:lnTo>
                  <a:lnTo>
                    <a:pt x="78" y="21"/>
                  </a:lnTo>
                  <a:lnTo>
                    <a:pt x="84" y="28"/>
                  </a:lnTo>
                  <a:lnTo>
                    <a:pt x="88" y="37"/>
                  </a:lnTo>
                  <a:lnTo>
                    <a:pt x="88" y="47"/>
                  </a:lnTo>
                  <a:lnTo>
                    <a:pt x="85" y="65"/>
                  </a:lnTo>
                  <a:lnTo>
                    <a:pt x="80" y="89"/>
                  </a:lnTo>
                  <a:lnTo>
                    <a:pt x="74" y="114"/>
                  </a:lnTo>
                  <a:lnTo>
                    <a:pt x="68" y="137"/>
                  </a:lnTo>
                  <a:lnTo>
                    <a:pt x="56" y="185"/>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ChangeAspect="1"/>
            </p:cNvSpPr>
            <p:nvPr/>
          </p:nvSpPr>
          <p:spPr bwMode="auto">
            <a:xfrm>
              <a:off x="3072" y="1"/>
              <a:ext cx="250" cy="1080"/>
            </a:xfrm>
            <a:custGeom>
              <a:avLst/>
              <a:gdLst>
                <a:gd name="T0" fmla="*/ 250 w 250"/>
                <a:gd name="T1" fmla="*/ 1069 h 1080"/>
                <a:gd name="T2" fmla="*/ 250 w 250"/>
                <a:gd name="T3" fmla="*/ 1067 h 1080"/>
                <a:gd name="T4" fmla="*/ 248 w 250"/>
                <a:gd name="T5" fmla="*/ 1063 h 1080"/>
                <a:gd name="T6" fmla="*/ 242 w 250"/>
                <a:gd name="T7" fmla="*/ 1056 h 1080"/>
                <a:gd name="T8" fmla="*/ 232 w 250"/>
                <a:gd name="T9" fmla="*/ 1045 h 1080"/>
                <a:gd name="T10" fmla="*/ 149 w 250"/>
                <a:gd name="T11" fmla="*/ 932 h 1080"/>
                <a:gd name="T12" fmla="*/ 97 w 250"/>
                <a:gd name="T13" fmla="*/ 804 h 1080"/>
                <a:gd name="T14" fmla="*/ 70 w 250"/>
                <a:gd name="T15" fmla="*/ 669 h 1080"/>
                <a:gd name="T16" fmla="*/ 63 w 250"/>
                <a:gd name="T17" fmla="*/ 540 h 1080"/>
                <a:gd name="T18" fmla="*/ 71 w 250"/>
                <a:gd name="T19" fmla="*/ 400 h 1080"/>
                <a:gd name="T20" fmla="*/ 100 w 250"/>
                <a:gd name="T21" fmla="*/ 265 h 1080"/>
                <a:gd name="T22" fmla="*/ 153 w 250"/>
                <a:gd name="T23" fmla="*/ 139 h 1080"/>
                <a:gd name="T24" fmla="*/ 236 w 250"/>
                <a:gd name="T25" fmla="*/ 29 h 1080"/>
                <a:gd name="T26" fmla="*/ 248 w 250"/>
                <a:gd name="T27" fmla="*/ 16 h 1080"/>
                <a:gd name="T28" fmla="*/ 250 w 250"/>
                <a:gd name="T29" fmla="*/ 11 h 1080"/>
                <a:gd name="T30" fmla="*/ 247 w 250"/>
                <a:gd name="T31" fmla="*/ 3 h 1080"/>
                <a:gd name="T32" fmla="*/ 240 w 250"/>
                <a:gd name="T33" fmla="*/ 0 h 1080"/>
                <a:gd name="T34" fmla="*/ 217 w 250"/>
                <a:gd name="T35" fmla="*/ 13 h 1080"/>
                <a:gd name="T36" fmla="*/ 174 w 250"/>
                <a:gd name="T37" fmla="*/ 54 h 1080"/>
                <a:gd name="T38" fmla="*/ 120 w 250"/>
                <a:gd name="T39" fmla="*/ 120 h 1080"/>
                <a:gd name="T40" fmla="*/ 68 w 250"/>
                <a:gd name="T41" fmla="*/ 211 h 1080"/>
                <a:gd name="T42" fmla="*/ 35 w 250"/>
                <a:gd name="T43" fmla="*/ 300 h 1080"/>
                <a:gd name="T44" fmla="*/ 14 w 250"/>
                <a:gd name="T45" fmla="*/ 386 h 1080"/>
                <a:gd name="T46" fmla="*/ 4 w 250"/>
                <a:gd name="T47" fmla="*/ 467 h 1080"/>
                <a:gd name="T48" fmla="*/ 0 w 250"/>
                <a:gd name="T49" fmla="*/ 540 h 1080"/>
                <a:gd name="T50" fmla="*/ 4 w 250"/>
                <a:gd name="T51" fmla="*/ 611 h 1080"/>
                <a:gd name="T52" fmla="*/ 14 w 250"/>
                <a:gd name="T53" fmla="*/ 694 h 1080"/>
                <a:gd name="T54" fmla="*/ 35 w 250"/>
                <a:gd name="T55" fmla="*/ 785 h 1080"/>
                <a:gd name="T56" fmla="*/ 71 w 250"/>
                <a:gd name="T57" fmla="*/ 877 h 1080"/>
                <a:gd name="T58" fmla="*/ 123 w 250"/>
                <a:gd name="T59" fmla="*/ 965 h 1080"/>
                <a:gd name="T60" fmla="*/ 176 w 250"/>
                <a:gd name="T61" fmla="*/ 1028 h 1080"/>
                <a:gd name="T62" fmla="*/ 217 w 250"/>
                <a:gd name="T63" fmla="*/ 1067 h 1080"/>
                <a:gd name="T64" fmla="*/ 240 w 250"/>
                <a:gd name="T65" fmla="*/ 1080 h 1080"/>
                <a:gd name="T66" fmla="*/ 247 w 250"/>
                <a:gd name="T67" fmla="*/ 1077 h 1080"/>
                <a:gd name="T68" fmla="*/ 250 w 250"/>
                <a:gd name="T69" fmla="*/ 106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1080">
                  <a:moveTo>
                    <a:pt x="250" y="1069"/>
                  </a:moveTo>
                  <a:lnTo>
                    <a:pt x="250" y="1067"/>
                  </a:lnTo>
                  <a:lnTo>
                    <a:pt x="248" y="1063"/>
                  </a:lnTo>
                  <a:lnTo>
                    <a:pt x="242" y="1056"/>
                  </a:lnTo>
                  <a:lnTo>
                    <a:pt x="232" y="1045"/>
                  </a:lnTo>
                  <a:lnTo>
                    <a:pt x="149" y="932"/>
                  </a:lnTo>
                  <a:lnTo>
                    <a:pt x="97" y="804"/>
                  </a:lnTo>
                  <a:lnTo>
                    <a:pt x="70" y="669"/>
                  </a:lnTo>
                  <a:lnTo>
                    <a:pt x="63" y="540"/>
                  </a:lnTo>
                  <a:lnTo>
                    <a:pt x="71" y="400"/>
                  </a:lnTo>
                  <a:lnTo>
                    <a:pt x="100" y="265"/>
                  </a:lnTo>
                  <a:lnTo>
                    <a:pt x="153" y="139"/>
                  </a:lnTo>
                  <a:lnTo>
                    <a:pt x="236" y="29"/>
                  </a:lnTo>
                  <a:lnTo>
                    <a:pt x="248" y="16"/>
                  </a:lnTo>
                  <a:lnTo>
                    <a:pt x="250" y="11"/>
                  </a:lnTo>
                  <a:lnTo>
                    <a:pt x="247" y="3"/>
                  </a:lnTo>
                  <a:lnTo>
                    <a:pt x="240" y="0"/>
                  </a:lnTo>
                  <a:lnTo>
                    <a:pt x="217" y="13"/>
                  </a:lnTo>
                  <a:lnTo>
                    <a:pt x="174" y="54"/>
                  </a:lnTo>
                  <a:lnTo>
                    <a:pt x="120" y="120"/>
                  </a:lnTo>
                  <a:lnTo>
                    <a:pt x="68" y="211"/>
                  </a:lnTo>
                  <a:lnTo>
                    <a:pt x="35" y="300"/>
                  </a:lnTo>
                  <a:lnTo>
                    <a:pt x="14" y="386"/>
                  </a:lnTo>
                  <a:lnTo>
                    <a:pt x="4" y="467"/>
                  </a:lnTo>
                  <a:lnTo>
                    <a:pt x="0" y="540"/>
                  </a:lnTo>
                  <a:lnTo>
                    <a:pt x="4" y="611"/>
                  </a:lnTo>
                  <a:lnTo>
                    <a:pt x="14" y="694"/>
                  </a:lnTo>
                  <a:lnTo>
                    <a:pt x="35" y="785"/>
                  </a:lnTo>
                  <a:lnTo>
                    <a:pt x="71" y="877"/>
                  </a:lnTo>
                  <a:lnTo>
                    <a:pt x="123" y="965"/>
                  </a:lnTo>
                  <a:lnTo>
                    <a:pt x="176" y="1028"/>
                  </a:lnTo>
                  <a:lnTo>
                    <a:pt x="217" y="1067"/>
                  </a:lnTo>
                  <a:lnTo>
                    <a:pt x="240" y="1080"/>
                  </a:lnTo>
                  <a:lnTo>
                    <a:pt x="247" y="1077"/>
                  </a:lnTo>
                  <a:lnTo>
                    <a:pt x="250" y="1069"/>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noChangeAspect="1"/>
            </p:cNvSpPr>
            <p:nvPr/>
          </p:nvSpPr>
          <p:spPr bwMode="auto">
            <a:xfrm>
              <a:off x="3416" y="334"/>
              <a:ext cx="437" cy="489"/>
            </a:xfrm>
            <a:custGeom>
              <a:avLst/>
              <a:gdLst>
                <a:gd name="T0" fmla="*/ 57 w 437"/>
                <a:gd name="T1" fmla="*/ 441 h 489"/>
                <a:gd name="T2" fmla="*/ 63 w 437"/>
                <a:gd name="T3" fmla="*/ 481 h 489"/>
                <a:gd name="T4" fmla="*/ 107 w 437"/>
                <a:gd name="T5" fmla="*/ 482 h 489"/>
                <a:gd name="T6" fmla="*/ 131 w 437"/>
                <a:gd name="T7" fmla="*/ 433 h 489"/>
                <a:gd name="T8" fmla="*/ 159 w 437"/>
                <a:gd name="T9" fmla="*/ 322 h 489"/>
                <a:gd name="T10" fmla="*/ 176 w 437"/>
                <a:gd name="T11" fmla="*/ 255 h 489"/>
                <a:gd name="T12" fmla="*/ 195 w 437"/>
                <a:gd name="T13" fmla="*/ 177 h 489"/>
                <a:gd name="T14" fmla="*/ 210 w 437"/>
                <a:gd name="T15" fmla="*/ 131 h 489"/>
                <a:gd name="T16" fmla="*/ 242 w 437"/>
                <a:gd name="T17" fmla="*/ 81 h 489"/>
                <a:gd name="T18" fmla="*/ 273 w 437"/>
                <a:gd name="T19" fmla="*/ 50 h 489"/>
                <a:gd name="T20" fmla="*/ 317 w 437"/>
                <a:gd name="T21" fmla="*/ 28 h 489"/>
                <a:gd name="T22" fmla="*/ 367 w 437"/>
                <a:gd name="T23" fmla="*/ 25 h 489"/>
                <a:gd name="T24" fmla="*/ 390 w 437"/>
                <a:gd name="T25" fmla="*/ 34 h 489"/>
                <a:gd name="T26" fmla="*/ 371 w 437"/>
                <a:gd name="T27" fmla="*/ 44 h 489"/>
                <a:gd name="T28" fmla="*/ 342 w 437"/>
                <a:gd name="T29" fmla="*/ 76 h 489"/>
                <a:gd name="T30" fmla="*/ 340 w 437"/>
                <a:gd name="T31" fmla="*/ 109 h 489"/>
                <a:gd name="T32" fmla="*/ 360 w 437"/>
                <a:gd name="T33" fmla="*/ 130 h 489"/>
                <a:gd name="T34" fmla="*/ 400 w 437"/>
                <a:gd name="T35" fmla="*/ 129 h 489"/>
                <a:gd name="T36" fmla="*/ 432 w 437"/>
                <a:gd name="T37" fmla="*/ 96 h 489"/>
                <a:gd name="T38" fmla="*/ 431 w 437"/>
                <a:gd name="T39" fmla="*/ 43 h 489"/>
                <a:gd name="T40" fmla="*/ 385 w 437"/>
                <a:gd name="T41" fmla="*/ 5 h 489"/>
                <a:gd name="T42" fmla="*/ 300 w 437"/>
                <a:gd name="T43" fmla="*/ 8 h 489"/>
                <a:gd name="T44" fmla="*/ 231 w 437"/>
                <a:gd name="T45" fmla="*/ 57 h 489"/>
                <a:gd name="T46" fmla="*/ 199 w 437"/>
                <a:gd name="T47" fmla="*/ 49 h 489"/>
                <a:gd name="T48" fmla="*/ 148 w 437"/>
                <a:gd name="T49" fmla="*/ 6 h 489"/>
                <a:gd name="T50" fmla="*/ 81 w 437"/>
                <a:gd name="T51" fmla="*/ 7 h 489"/>
                <a:gd name="T52" fmla="*/ 43 w 437"/>
                <a:gd name="T53" fmla="*/ 43 h 489"/>
                <a:gd name="T54" fmla="*/ 20 w 437"/>
                <a:gd name="T55" fmla="*/ 93 h 489"/>
                <a:gd name="T56" fmla="*/ 2 w 437"/>
                <a:gd name="T57" fmla="*/ 153 h 489"/>
                <a:gd name="T58" fmla="*/ 6 w 437"/>
                <a:gd name="T59" fmla="*/ 175 h 489"/>
                <a:gd name="T60" fmla="*/ 19 w 437"/>
                <a:gd name="T61" fmla="*/ 176 h 489"/>
                <a:gd name="T62" fmla="*/ 27 w 437"/>
                <a:gd name="T63" fmla="*/ 166 h 489"/>
                <a:gd name="T64" fmla="*/ 46 w 437"/>
                <a:gd name="T65" fmla="*/ 99 h 489"/>
                <a:gd name="T66" fmla="*/ 84 w 437"/>
                <a:gd name="T67" fmla="*/ 33 h 489"/>
                <a:gd name="T68" fmla="*/ 123 w 437"/>
                <a:gd name="T69" fmla="*/ 25 h 489"/>
                <a:gd name="T70" fmla="*/ 140 w 437"/>
                <a:gd name="T71" fmla="*/ 48 h 489"/>
                <a:gd name="T72" fmla="*/ 142 w 437"/>
                <a:gd name="T73" fmla="*/ 89 h 489"/>
                <a:gd name="T74" fmla="*/ 135 w 437"/>
                <a:gd name="T75" fmla="*/ 129 h 489"/>
                <a:gd name="T76" fmla="*/ 64 w 437"/>
                <a:gd name="T77" fmla="*/ 41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7" h="489">
                  <a:moveTo>
                    <a:pt x="64" y="413"/>
                  </a:moveTo>
                  <a:lnTo>
                    <a:pt x="57" y="441"/>
                  </a:lnTo>
                  <a:lnTo>
                    <a:pt x="54" y="460"/>
                  </a:lnTo>
                  <a:lnTo>
                    <a:pt x="63" y="481"/>
                  </a:lnTo>
                  <a:lnTo>
                    <a:pt x="85" y="489"/>
                  </a:lnTo>
                  <a:lnTo>
                    <a:pt x="107" y="482"/>
                  </a:lnTo>
                  <a:lnTo>
                    <a:pt x="125" y="459"/>
                  </a:lnTo>
                  <a:lnTo>
                    <a:pt x="131" y="433"/>
                  </a:lnTo>
                  <a:lnTo>
                    <a:pt x="145" y="379"/>
                  </a:lnTo>
                  <a:lnTo>
                    <a:pt x="159" y="322"/>
                  </a:lnTo>
                  <a:lnTo>
                    <a:pt x="167" y="288"/>
                  </a:lnTo>
                  <a:lnTo>
                    <a:pt x="176" y="255"/>
                  </a:lnTo>
                  <a:lnTo>
                    <a:pt x="185" y="215"/>
                  </a:lnTo>
                  <a:lnTo>
                    <a:pt x="195" y="177"/>
                  </a:lnTo>
                  <a:lnTo>
                    <a:pt x="202" y="148"/>
                  </a:lnTo>
                  <a:lnTo>
                    <a:pt x="210" y="131"/>
                  </a:lnTo>
                  <a:lnTo>
                    <a:pt x="224" y="107"/>
                  </a:lnTo>
                  <a:lnTo>
                    <a:pt x="242" y="81"/>
                  </a:lnTo>
                  <a:lnTo>
                    <a:pt x="262" y="59"/>
                  </a:lnTo>
                  <a:lnTo>
                    <a:pt x="273" y="50"/>
                  </a:lnTo>
                  <a:lnTo>
                    <a:pt x="291" y="38"/>
                  </a:lnTo>
                  <a:lnTo>
                    <a:pt x="317" y="28"/>
                  </a:lnTo>
                  <a:lnTo>
                    <a:pt x="348" y="23"/>
                  </a:lnTo>
                  <a:lnTo>
                    <a:pt x="367" y="25"/>
                  </a:lnTo>
                  <a:lnTo>
                    <a:pt x="381" y="30"/>
                  </a:lnTo>
                  <a:lnTo>
                    <a:pt x="390" y="34"/>
                  </a:lnTo>
                  <a:lnTo>
                    <a:pt x="394" y="36"/>
                  </a:lnTo>
                  <a:lnTo>
                    <a:pt x="371" y="44"/>
                  </a:lnTo>
                  <a:lnTo>
                    <a:pt x="354" y="57"/>
                  </a:lnTo>
                  <a:lnTo>
                    <a:pt x="342" y="76"/>
                  </a:lnTo>
                  <a:lnTo>
                    <a:pt x="338" y="96"/>
                  </a:lnTo>
                  <a:lnTo>
                    <a:pt x="340" y="109"/>
                  </a:lnTo>
                  <a:lnTo>
                    <a:pt x="347" y="121"/>
                  </a:lnTo>
                  <a:lnTo>
                    <a:pt x="360" y="130"/>
                  </a:lnTo>
                  <a:lnTo>
                    <a:pt x="378" y="134"/>
                  </a:lnTo>
                  <a:lnTo>
                    <a:pt x="400" y="129"/>
                  </a:lnTo>
                  <a:lnTo>
                    <a:pt x="419" y="116"/>
                  </a:lnTo>
                  <a:lnTo>
                    <a:pt x="432" y="96"/>
                  </a:lnTo>
                  <a:lnTo>
                    <a:pt x="437" y="70"/>
                  </a:lnTo>
                  <a:lnTo>
                    <a:pt x="431" y="43"/>
                  </a:lnTo>
                  <a:lnTo>
                    <a:pt x="413" y="21"/>
                  </a:lnTo>
                  <a:lnTo>
                    <a:pt x="385" y="5"/>
                  </a:lnTo>
                  <a:lnTo>
                    <a:pt x="348" y="0"/>
                  </a:lnTo>
                  <a:lnTo>
                    <a:pt x="300" y="8"/>
                  </a:lnTo>
                  <a:lnTo>
                    <a:pt x="261" y="30"/>
                  </a:lnTo>
                  <a:lnTo>
                    <a:pt x="231" y="57"/>
                  </a:lnTo>
                  <a:lnTo>
                    <a:pt x="211" y="83"/>
                  </a:lnTo>
                  <a:lnTo>
                    <a:pt x="199" y="49"/>
                  </a:lnTo>
                  <a:lnTo>
                    <a:pt x="177" y="23"/>
                  </a:lnTo>
                  <a:lnTo>
                    <a:pt x="148" y="6"/>
                  </a:lnTo>
                  <a:lnTo>
                    <a:pt x="113" y="0"/>
                  </a:lnTo>
                  <a:lnTo>
                    <a:pt x="81" y="7"/>
                  </a:lnTo>
                  <a:lnTo>
                    <a:pt x="58" y="23"/>
                  </a:lnTo>
                  <a:lnTo>
                    <a:pt x="43" y="43"/>
                  </a:lnTo>
                  <a:lnTo>
                    <a:pt x="33" y="61"/>
                  </a:lnTo>
                  <a:lnTo>
                    <a:pt x="20" y="93"/>
                  </a:lnTo>
                  <a:lnTo>
                    <a:pt x="10" y="126"/>
                  </a:lnTo>
                  <a:lnTo>
                    <a:pt x="2" y="153"/>
                  </a:lnTo>
                  <a:lnTo>
                    <a:pt x="0" y="166"/>
                  </a:lnTo>
                  <a:lnTo>
                    <a:pt x="6" y="175"/>
                  </a:lnTo>
                  <a:lnTo>
                    <a:pt x="13" y="177"/>
                  </a:lnTo>
                  <a:lnTo>
                    <a:pt x="19" y="176"/>
                  </a:lnTo>
                  <a:lnTo>
                    <a:pt x="24" y="173"/>
                  </a:lnTo>
                  <a:lnTo>
                    <a:pt x="27" y="166"/>
                  </a:lnTo>
                  <a:lnTo>
                    <a:pt x="31" y="152"/>
                  </a:lnTo>
                  <a:lnTo>
                    <a:pt x="46" y="99"/>
                  </a:lnTo>
                  <a:lnTo>
                    <a:pt x="63" y="59"/>
                  </a:lnTo>
                  <a:lnTo>
                    <a:pt x="84" y="33"/>
                  </a:lnTo>
                  <a:lnTo>
                    <a:pt x="109" y="23"/>
                  </a:lnTo>
                  <a:lnTo>
                    <a:pt x="123" y="25"/>
                  </a:lnTo>
                  <a:lnTo>
                    <a:pt x="133" y="33"/>
                  </a:lnTo>
                  <a:lnTo>
                    <a:pt x="140" y="48"/>
                  </a:lnTo>
                  <a:lnTo>
                    <a:pt x="143" y="73"/>
                  </a:lnTo>
                  <a:lnTo>
                    <a:pt x="142" y="89"/>
                  </a:lnTo>
                  <a:lnTo>
                    <a:pt x="140" y="106"/>
                  </a:lnTo>
                  <a:lnTo>
                    <a:pt x="135" y="129"/>
                  </a:lnTo>
                  <a:lnTo>
                    <a:pt x="126" y="164"/>
                  </a:lnTo>
                  <a:lnTo>
                    <a:pt x="64" y="413"/>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noChangeAspect="1" noEditPoints="1"/>
            </p:cNvSpPr>
            <p:nvPr/>
          </p:nvSpPr>
          <p:spPr bwMode="auto">
            <a:xfrm>
              <a:off x="3949" y="334"/>
              <a:ext cx="413" cy="489"/>
            </a:xfrm>
            <a:custGeom>
              <a:avLst/>
              <a:gdLst>
                <a:gd name="T0" fmla="*/ 182 w 413"/>
                <a:gd name="T1" fmla="*/ 227 h 489"/>
                <a:gd name="T2" fmla="*/ 272 w 413"/>
                <a:gd name="T3" fmla="*/ 216 h 489"/>
                <a:gd name="T4" fmla="*/ 341 w 413"/>
                <a:gd name="T5" fmla="*/ 189 h 489"/>
                <a:gd name="T6" fmla="*/ 374 w 413"/>
                <a:gd name="T7" fmla="*/ 157 h 489"/>
                <a:gd name="T8" fmla="*/ 391 w 413"/>
                <a:gd name="T9" fmla="*/ 125 h 489"/>
                <a:gd name="T10" fmla="*/ 396 w 413"/>
                <a:gd name="T11" fmla="*/ 99 h 489"/>
                <a:gd name="T12" fmla="*/ 389 w 413"/>
                <a:gd name="T13" fmla="*/ 57 h 489"/>
                <a:gd name="T14" fmla="*/ 330 w 413"/>
                <a:gd name="T15" fmla="*/ 7 h 489"/>
                <a:gd name="T16" fmla="*/ 235 w 413"/>
                <a:gd name="T17" fmla="*/ 5 h 489"/>
                <a:gd name="T18" fmla="*/ 140 w 413"/>
                <a:gd name="T19" fmla="*/ 43 h 489"/>
                <a:gd name="T20" fmla="*/ 58 w 413"/>
                <a:gd name="T21" fmla="*/ 117 h 489"/>
                <a:gd name="T22" fmla="*/ 7 w 413"/>
                <a:gd name="T23" fmla="*/ 226 h 489"/>
                <a:gd name="T24" fmla="*/ 11 w 413"/>
                <a:gd name="T25" fmla="*/ 370 h 489"/>
                <a:gd name="T26" fmla="*/ 98 w 413"/>
                <a:gd name="T27" fmla="*/ 474 h 489"/>
                <a:gd name="T28" fmla="*/ 271 w 413"/>
                <a:gd name="T29" fmla="*/ 471 h 489"/>
                <a:gd name="T30" fmla="*/ 396 w 413"/>
                <a:gd name="T31" fmla="*/ 387 h 489"/>
                <a:gd name="T32" fmla="*/ 409 w 413"/>
                <a:gd name="T33" fmla="*/ 352 h 489"/>
                <a:gd name="T34" fmla="*/ 393 w 413"/>
                <a:gd name="T35" fmla="*/ 350 h 489"/>
                <a:gd name="T36" fmla="*/ 318 w 413"/>
                <a:gd name="T37" fmla="*/ 420 h 489"/>
                <a:gd name="T38" fmla="*/ 198 w 413"/>
                <a:gd name="T39" fmla="*/ 463 h 489"/>
                <a:gd name="T40" fmla="*/ 143 w 413"/>
                <a:gd name="T41" fmla="*/ 461 h 489"/>
                <a:gd name="T42" fmla="*/ 104 w 413"/>
                <a:gd name="T43" fmla="*/ 434 h 489"/>
                <a:gd name="T44" fmla="*/ 85 w 413"/>
                <a:gd name="T45" fmla="*/ 395 h 489"/>
                <a:gd name="T46" fmla="*/ 78 w 413"/>
                <a:gd name="T47" fmla="*/ 355 h 489"/>
                <a:gd name="T48" fmla="*/ 78 w 413"/>
                <a:gd name="T49" fmla="*/ 326 h 489"/>
                <a:gd name="T50" fmla="*/ 85 w 413"/>
                <a:gd name="T51" fmla="*/ 271 h 489"/>
                <a:gd name="T52" fmla="*/ 152 w 413"/>
                <a:gd name="T53" fmla="*/ 227 h 489"/>
                <a:gd name="T54" fmla="*/ 120 w 413"/>
                <a:gd name="T55" fmla="*/ 149 h 489"/>
                <a:gd name="T56" fmla="*/ 169 w 413"/>
                <a:gd name="T57" fmla="*/ 74 h 489"/>
                <a:gd name="T58" fmla="*/ 223 w 413"/>
                <a:gd name="T59" fmla="*/ 37 h 489"/>
                <a:gd name="T60" fmla="*/ 267 w 413"/>
                <a:gd name="T61" fmla="*/ 24 h 489"/>
                <a:gd name="T62" fmla="*/ 315 w 413"/>
                <a:gd name="T63" fmla="*/ 29 h 489"/>
                <a:gd name="T64" fmla="*/ 356 w 413"/>
                <a:gd name="T65" fmla="*/ 65 h 489"/>
                <a:gd name="T66" fmla="*/ 354 w 413"/>
                <a:gd name="T67" fmla="*/ 129 h 489"/>
                <a:gd name="T68" fmla="*/ 304 w 413"/>
                <a:gd name="T69" fmla="*/ 176 h 489"/>
                <a:gd name="T70" fmla="*/ 233 w 413"/>
                <a:gd name="T71" fmla="*/ 198 h 489"/>
                <a:gd name="T72" fmla="*/ 167 w 413"/>
                <a:gd name="T73" fmla="*/ 204 h 489"/>
                <a:gd name="T74" fmla="*/ 101 w 413"/>
                <a:gd name="T75" fmla="*/ 20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89">
                  <a:moveTo>
                    <a:pt x="152" y="227"/>
                  </a:moveTo>
                  <a:lnTo>
                    <a:pt x="182" y="227"/>
                  </a:lnTo>
                  <a:lnTo>
                    <a:pt x="225" y="224"/>
                  </a:lnTo>
                  <a:lnTo>
                    <a:pt x="272" y="216"/>
                  </a:lnTo>
                  <a:lnTo>
                    <a:pt x="316" y="203"/>
                  </a:lnTo>
                  <a:lnTo>
                    <a:pt x="341" y="189"/>
                  </a:lnTo>
                  <a:lnTo>
                    <a:pt x="360" y="174"/>
                  </a:lnTo>
                  <a:lnTo>
                    <a:pt x="374" y="157"/>
                  </a:lnTo>
                  <a:lnTo>
                    <a:pt x="384" y="141"/>
                  </a:lnTo>
                  <a:lnTo>
                    <a:pt x="391" y="125"/>
                  </a:lnTo>
                  <a:lnTo>
                    <a:pt x="394" y="111"/>
                  </a:lnTo>
                  <a:lnTo>
                    <a:pt x="396" y="99"/>
                  </a:lnTo>
                  <a:lnTo>
                    <a:pt x="396" y="92"/>
                  </a:lnTo>
                  <a:lnTo>
                    <a:pt x="389" y="57"/>
                  </a:lnTo>
                  <a:lnTo>
                    <a:pt x="367" y="28"/>
                  </a:lnTo>
                  <a:lnTo>
                    <a:pt x="330" y="7"/>
                  </a:lnTo>
                  <a:lnTo>
                    <a:pt x="282" y="0"/>
                  </a:lnTo>
                  <a:lnTo>
                    <a:pt x="235" y="5"/>
                  </a:lnTo>
                  <a:lnTo>
                    <a:pt x="187" y="19"/>
                  </a:lnTo>
                  <a:lnTo>
                    <a:pt x="140" y="43"/>
                  </a:lnTo>
                  <a:lnTo>
                    <a:pt x="96" y="76"/>
                  </a:lnTo>
                  <a:lnTo>
                    <a:pt x="58" y="117"/>
                  </a:lnTo>
                  <a:lnTo>
                    <a:pt x="27" y="168"/>
                  </a:lnTo>
                  <a:lnTo>
                    <a:pt x="7" y="226"/>
                  </a:lnTo>
                  <a:lnTo>
                    <a:pt x="0" y="293"/>
                  </a:lnTo>
                  <a:lnTo>
                    <a:pt x="11" y="370"/>
                  </a:lnTo>
                  <a:lnTo>
                    <a:pt x="45" y="432"/>
                  </a:lnTo>
                  <a:lnTo>
                    <a:pt x="98" y="474"/>
                  </a:lnTo>
                  <a:lnTo>
                    <a:pt x="169" y="489"/>
                  </a:lnTo>
                  <a:lnTo>
                    <a:pt x="271" y="471"/>
                  </a:lnTo>
                  <a:lnTo>
                    <a:pt x="348" y="430"/>
                  </a:lnTo>
                  <a:lnTo>
                    <a:pt x="396" y="387"/>
                  </a:lnTo>
                  <a:lnTo>
                    <a:pt x="413" y="362"/>
                  </a:lnTo>
                  <a:lnTo>
                    <a:pt x="409" y="352"/>
                  </a:lnTo>
                  <a:lnTo>
                    <a:pt x="400" y="347"/>
                  </a:lnTo>
                  <a:lnTo>
                    <a:pt x="393" y="350"/>
                  </a:lnTo>
                  <a:lnTo>
                    <a:pt x="386" y="358"/>
                  </a:lnTo>
                  <a:lnTo>
                    <a:pt x="318" y="420"/>
                  </a:lnTo>
                  <a:lnTo>
                    <a:pt x="251" y="452"/>
                  </a:lnTo>
                  <a:lnTo>
                    <a:pt x="198" y="463"/>
                  </a:lnTo>
                  <a:lnTo>
                    <a:pt x="171" y="465"/>
                  </a:lnTo>
                  <a:lnTo>
                    <a:pt x="143" y="461"/>
                  </a:lnTo>
                  <a:lnTo>
                    <a:pt x="121" y="450"/>
                  </a:lnTo>
                  <a:lnTo>
                    <a:pt x="104" y="434"/>
                  </a:lnTo>
                  <a:lnTo>
                    <a:pt x="92" y="415"/>
                  </a:lnTo>
                  <a:lnTo>
                    <a:pt x="85" y="395"/>
                  </a:lnTo>
                  <a:lnTo>
                    <a:pt x="80" y="374"/>
                  </a:lnTo>
                  <a:lnTo>
                    <a:pt x="78" y="355"/>
                  </a:lnTo>
                  <a:lnTo>
                    <a:pt x="77" y="340"/>
                  </a:lnTo>
                  <a:lnTo>
                    <a:pt x="78" y="326"/>
                  </a:lnTo>
                  <a:lnTo>
                    <a:pt x="80" y="304"/>
                  </a:lnTo>
                  <a:lnTo>
                    <a:pt x="85" y="271"/>
                  </a:lnTo>
                  <a:lnTo>
                    <a:pt x="95" y="227"/>
                  </a:lnTo>
                  <a:lnTo>
                    <a:pt x="152" y="227"/>
                  </a:lnTo>
                  <a:close/>
                  <a:moveTo>
                    <a:pt x="101" y="204"/>
                  </a:moveTo>
                  <a:lnTo>
                    <a:pt x="120" y="149"/>
                  </a:lnTo>
                  <a:lnTo>
                    <a:pt x="143" y="106"/>
                  </a:lnTo>
                  <a:lnTo>
                    <a:pt x="169" y="74"/>
                  </a:lnTo>
                  <a:lnTo>
                    <a:pt x="196" y="52"/>
                  </a:lnTo>
                  <a:lnTo>
                    <a:pt x="223" y="37"/>
                  </a:lnTo>
                  <a:lnTo>
                    <a:pt x="247" y="29"/>
                  </a:lnTo>
                  <a:lnTo>
                    <a:pt x="267" y="24"/>
                  </a:lnTo>
                  <a:lnTo>
                    <a:pt x="282" y="23"/>
                  </a:lnTo>
                  <a:lnTo>
                    <a:pt x="315" y="29"/>
                  </a:lnTo>
                  <a:lnTo>
                    <a:pt x="340" y="43"/>
                  </a:lnTo>
                  <a:lnTo>
                    <a:pt x="356" y="65"/>
                  </a:lnTo>
                  <a:lnTo>
                    <a:pt x="361" y="92"/>
                  </a:lnTo>
                  <a:lnTo>
                    <a:pt x="354" y="129"/>
                  </a:lnTo>
                  <a:lnTo>
                    <a:pt x="334" y="157"/>
                  </a:lnTo>
                  <a:lnTo>
                    <a:pt x="304" y="176"/>
                  </a:lnTo>
                  <a:lnTo>
                    <a:pt x="269" y="190"/>
                  </a:lnTo>
                  <a:lnTo>
                    <a:pt x="233" y="198"/>
                  </a:lnTo>
                  <a:lnTo>
                    <a:pt x="197" y="202"/>
                  </a:lnTo>
                  <a:lnTo>
                    <a:pt x="167" y="204"/>
                  </a:lnTo>
                  <a:lnTo>
                    <a:pt x="145" y="204"/>
                  </a:lnTo>
                  <a:lnTo>
                    <a:pt x="101" y="204"/>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noChangeAspect="1"/>
            </p:cNvSpPr>
            <p:nvPr/>
          </p:nvSpPr>
          <p:spPr bwMode="auto">
            <a:xfrm>
              <a:off x="4444" y="334"/>
              <a:ext cx="418" cy="489"/>
            </a:xfrm>
            <a:custGeom>
              <a:avLst/>
              <a:gdLst>
                <a:gd name="T0" fmla="*/ 382 w 418"/>
                <a:gd name="T1" fmla="*/ 67 h 489"/>
                <a:gd name="T2" fmla="*/ 358 w 418"/>
                <a:gd name="T3" fmla="*/ 69 h 489"/>
                <a:gd name="T4" fmla="*/ 335 w 418"/>
                <a:gd name="T5" fmla="*/ 82 h 489"/>
                <a:gd name="T6" fmla="*/ 319 w 418"/>
                <a:gd name="T7" fmla="*/ 106 h 489"/>
                <a:gd name="T8" fmla="*/ 316 w 418"/>
                <a:gd name="T9" fmla="*/ 124 h 489"/>
                <a:gd name="T10" fmla="*/ 319 w 418"/>
                <a:gd name="T11" fmla="*/ 141 h 489"/>
                <a:gd name="T12" fmla="*/ 327 w 418"/>
                <a:gd name="T13" fmla="*/ 152 h 489"/>
                <a:gd name="T14" fmla="*/ 340 w 418"/>
                <a:gd name="T15" fmla="*/ 159 h 489"/>
                <a:gd name="T16" fmla="*/ 355 w 418"/>
                <a:gd name="T17" fmla="*/ 162 h 489"/>
                <a:gd name="T18" fmla="*/ 378 w 418"/>
                <a:gd name="T19" fmla="*/ 157 h 489"/>
                <a:gd name="T20" fmla="*/ 397 w 418"/>
                <a:gd name="T21" fmla="*/ 143 h 489"/>
                <a:gd name="T22" fmla="*/ 410 w 418"/>
                <a:gd name="T23" fmla="*/ 121 h 489"/>
                <a:gd name="T24" fmla="*/ 415 w 418"/>
                <a:gd name="T25" fmla="*/ 93 h 489"/>
                <a:gd name="T26" fmla="*/ 406 w 418"/>
                <a:gd name="T27" fmla="*/ 56 h 489"/>
                <a:gd name="T28" fmla="*/ 380 w 418"/>
                <a:gd name="T29" fmla="*/ 26 h 489"/>
                <a:gd name="T30" fmla="*/ 340 w 418"/>
                <a:gd name="T31" fmla="*/ 7 h 489"/>
                <a:gd name="T32" fmla="*/ 288 w 418"/>
                <a:gd name="T33" fmla="*/ 0 h 489"/>
                <a:gd name="T34" fmla="*/ 234 w 418"/>
                <a:gd name="T35" fmla="*/ 7 h 489"/>
                <a:gd name="T36" fmla="*/ 182 w 418"/>
                <a:gd name="T37" fmla="*/ 26 h 489"/>
                <a:gd name="T38" fmla="*/ 134 w 418"/>
                <a:gd name="T39" fmla="*/ 56 h 489"/>
                <a:gd name="T40" fmla="*/ 90 w 418"/>
                <a:gd name="T41" fmla="*/ 96 h 489"/>
                <a:gd name="T42" fmla="*/ 53 w 418"/>
                <a:gd name="T43" fmla="*/ 143 h 489"/>
                <a:gd name="T44" fmla="*/ 25 w 418"/>
                <a:gd name="T45" fmla="*/ 194 h 489"/>
                <a:gd name="T46" fmla="*/ 7 w 418"/>
                <a:gd name="T47" fmla="*/ 250 h 489"/>
                <a:gd name="T48" fmla="*/ 0 w 418"/>
                <a:gd name="T49" fmla="*/ 306 h 489"/>
                <a:gd name="T50" fmla="*/ 12 w 418"/>
                <a:gd name="T51" fmla="*/ 376 h 489"/>
                <a:gd name="T52" fmla="*/ 46 w 418"/>
                <a:gd name="T53" fmla="*/ 434 h 489"/>
                <a:gd name="T54" fmla="*/ 100 w 418"/>
                <a:gd name="T55" fmla="*/ 474 h 489"/>
                <a:gd name="T56" fmla="*/ 175 w 418"/>
                <a:gd name="T57" fmla="*/ 489 h 489"/>
                <a:gd name="T58" fmla="*/ 278 w 418"/>
                <a:gd name="T59" fmla="*/ 471 h 489"/>
                <a:gd name="T60" fmla="*/ 354 w 418"/>
                <a:gd name="T61" fmla="*/ 430 h 489"/>
                <a:gd name="T62" fmla="*/ 402 w 418"/>
                <a:gd name="T63" fmla="*/ 387 h 489"/>
                <a:gd name="T64" fmla="*/ 418 w 418"/>
                <a:gd name="T65" fmla="*/ 362 h 489"/>
                <a:gd name="T66" fmla="*/ 414 w 418"/>
                <a:gd name="T67" fmla="*/ 352 h 489"/>
                <a:gd name="T68" fmla="*/ 406 w 418"/>
                <a:gd name="T69" fmla="*/ 347 h 489"/>
                <a:gd name="T70" fmla="*/ 399 w 418"/>
                <a:gd name="T71" fmla="*/ 350 h 489"/>
                <a:gd name="T72" fmla="*/ 392 w 418"/>
                <a:gd name="T73" fmla="*/ 358 h 489"/>
                <a:gd name="T74" fmla="*/ 324 w 418"/>
                <a:gd name="T75" fmla="*/ 420 h 489"/>
                <a:gd name="T76" fmla="*/ 257 w 418"/>
                <a:gd name="T77" fmla="*/ 452 h 489"/>
                <a:gd name="T78" fmla="*/ 204 w 418"/>
                <a:gd name="T79" fmla="*/ 463 h 489"/>
                <a:gd name="T80" fmla="*/ 177 w 418"/>
                <a:gd name="T81" fmla="*/ 465 h 489"/>
                <a:gd name="T82" fmla="*/ 133 w 418"/>
                <a:gd name="T83" fmla="*/ 456 h 489"/>
                <a:gd name="T84" fmla="*/ 103 w 418"/>
                <a:gd name="T85" fmla="*/ 430 h 489"/>
                <a:gd name="T86" fmla="*/ 85 w 418"/>
                <a:gd name="T87" fmla="*/ 393 h 489"/>
                <a:gd name="T88" fmla="*/ 80 w 418"/>
                <a:gd name="T89" fmla="*/ 347 h 489"/>
                <a:gd name="T90" fmla="*/ 84 w 418"/>
                <a:gd name="T91" fmla="*/ 304 h 489"/>
                <a:gd name="T92" fmla="*/ 95 w 418"/>
                <a:gd name="T93" fmla="*/ 248 h 489"/>
                <a:gd name="T94" fmla="*/ 114 w 418"/>
                <a:gd name="T95" fmla="*/ 187 h 489"/>
                <a:gd name="T96" fmla="*/ 138 w 418"/>
                <a:gd name="T97" fmla="*/ 131 h 489"/>
                <a:gd name="T98" fmla="*/ 168 w 418"/>
                <a:gd name="T99" fmla="*/ 88 h 489"/>
                <a:gd name="T100" fmla="*/ 204 w 418"/>
                <a:gd name="T101" fmla="*/ 54 h 489"/>
                <a:gd name="T102" fmla="*/ 246 w 418"/>
                <a:gd name="T103" fmla="*/ 32 h 489"/>
                <a:gd name="T104" fmla="*/ 289 w 418"/>
                <a:gd name="T105" fmla="*/ 23 h 489"/>
                <a:gd name="T106" fmla="*/ 317 w 418"/>
                <a:gd name="T107" fmla="*/ 26 h 489"/>
                <a:gd name="T108" fmla="*/ 344 w 418"/>
                <a:gd name="T109" fmla="*/ 34 h 489"/>
                <a:gd name="T110" fmla="*/ 366 w 418"/>
                <a:gd name="T111" fmla="*/ 48 h 489"/>
                <a:gd name="T112" fmla="*/ 382 w 418"/>
                <a:gd name="T113" fmla="*/ 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489">
                  <a:moveTo>
                    <a:pt x="382" y="67"/>
                  </a:moveTo>
                  <a:lnTo>
                    <a:pt x="358" y="69"/>
                  </a:lnTo>
                  <a:lnTo>
                    <a:pt x="335" y="82"/>
                  </a:lnTo>
                  <a:lnTo>
                    <a:pt x="319" y="106"/>
                  </a:lnTo>
                  <a:lnTo>
                    <a:pt x="316" y="124"/>
                  </a:lnTo>
                  <a:lnTo>
                    <a:pt x="319" y="141"/>
                  </a:lnTo>
                  <a:lnTo>
                    <a:pt x="327" y="152"/>
                  </a:lnTo>
                  <a:lnTo>
                    <a:pt x="340" y="159"/>
                  </a:lnTo>
                  <a:lnTo>
                    <a:pt x="355" y="162"/>
                  </a:lnTo>
                  <a:lnTo>
                    <a:pt x="378" y="157"/>
                  </a:lnTo>
                  <a:lnTo>
                    <a:pt x="397" y="143"/>
                  </a:lnTo>
                  <a:lnTo>
                    <a:pt x="410" y="121"/>
                  </a:lnTo>
                  <a:lnTo>
                    <a:pt x="415" y="93"/>
                  </a:lnTo>
                  <a:lnTo>
                    <a:pt x="406" y="56"/>
                  </a:lnTo>
                  <a:lnTo>
                    <a:pt x="380" y="26"/>
                  </a:lnTo>
                  <a:lnTo>
                    <a:pt x="340" y="7"/>
                  </a:lnTo>
                  <a:lnTo>
                    <a:pt x="288" y="0"/>
                  </a:lnTo>
                  <a:lnTo>
                    <a:pt x="234" y="7"/>
                  </a:lnTo>
                  <a:lnTo>
                    <a:pt x="182" y="26"/>
                  </a:lnTo>
                  <a:lnTo>
                    <a:pt x="134" y="56"/>
                  </a:lnTo>
                  <a:lnTo>
                    <a:pt x="90" y="96"/>
                  </a:lnTo>
                  <a:lnTo>
                    <a:pt x="53" y="143"/>
                  </a:lnTo>
                  <a:lnTo>
                    <a:pt x="25" y="194"/>
                  </a:lnTo>
                  <a:lnTo>
                    <a:pt x="7" y="250"/>
                  </a:lnTo>
                  <a:lnTo>
                    <a:pt x="0" y="306"/>
                  </a:lnTo>
                  <a:lnTo>
                    <a:pt x="12" y="376"/>
                  </a:lnTo>
                  <a:lnTo>
                    <a:pt x="46" y="434"/>
                  </a:lnTo>
                  <a:lnTo>
                    <a:pt x="100" y="474"/>
                  </a:lnTo>
                  <a:lnTo>
                    <a:pt x="175" y="489"/>
                  </a:lnTo>
                  <a:lnTo>
                    <a:pt x="278" y="471"/>
                  </a:lnTo>
                  <a:lnTo>
                    <a:pt x="354" y="430"/>
                  </a:lnTo>
                  <a:lnTo>
                    <a:pt x="402" y="387"/>
                  </a:lnTo>
                  <a:lnTo>
                    <a:pt x="418" y="362"/>
                  </a:lnTo>
                  <a:lnTo>
                    <a:pt x="414" y="352"/>
                  </a:lnTo>
                  <a:lnTo>
                    <a:pt x="406" y="347"/>
                  </a:lnTo>
                  <a:lnTo>
                    <a:pt x="399" y="350"/>
                  </a:lnTo>
                  <a:lnTo>
                    <a:pt x="392" y="358"/>
                  </a:lnTo>
                  <a:lnTo>
                    <a:pt x="324" y="420"/>
                  </a:lnTo>
                  <a:lnTo>
                    <a:pt x="257" y="452"/>
                  </a:lnTo>
                  <a:lnTo>
                    <a:pt x="204" y="463"/>
                  </a:lnTo>
                  <a:lnTo>
                    <a:pt x="177" y="465"/>
                  </a:lnTo>
                  <a:lnTo>
                    <a:pt x="133" y="456"/>
                  </a:lnTo>
                  <a:lnTo>
                    <a:pt x="103" y="430"/>
                  </a:lnTo>
                  <a:lnTo>
                    <a:pt x="85" y="393"/>
                  </a:lnTo>
                  <a:lnTo>
                    <a:pt x="80" y="347"/>
                  </a:lnTo>
                  <a:lnTo>
                    <a:pt x="84" y="304"/>
                  </a:lnTo>
                  <a:lnTo>
                    <a:pt x="95" y="248"/>
                  </a:lnTo>
                  <a:lnTo>
                    <a:pt x="114" y="187"/>
                  </a:lnTo>
                  <a:lnTo>
                    <a:pt x="138" y="131"/>
                  </a:lnTo>
                  <a:lnTo>
                    <a:pt x="168" y="88"/>
                  </a:lnTo>
                  <a:lnTo>
                    <a:pt x="204" y="54"/>
                  </a:lnTo>
                  <a:lnTo>
                    <a:pt x="246" y="32"/>
                  </a:lnTo>
                  <a:lnTo>
                    <a:pt x="289" y="23"/>
                  </a:lnTo>
                  <a:lnTo>
                    <a:pt x="317" y="26"/>
                  </a:lnTo>
                  <a:lnTo>
                    <a:pt x="344" y="34"/>
                  </a:lnTo>
                  <a:lnTo>
                    <a:pt x="366" y="48"/>
                  </a:lnTo>
                  <a:lnTo>
                    <a:pt x="382" y="67"/>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noChangeAspect="1"/>
            </p:cNvSpPr>
            <p:nvPr/>
          </p:nvSpPr>
          <p:spPr bwMode="auto">
            <a:xfrm>
              <a:off x="4901" y="639"/>
              <a:ext cx="460" cy="342"/>
            </a:xfrm>
            <a:custGeom>
              <a:avLst/>
              <a:gdLst>
                <a:gd name="T0" fmla="*/ 52 w 460"/>
                <a:gd name="T1" fmla="*/ 305 h 342"/>
                <a:gd name="T2" fmla="*/ 58 w 460"/>
                <a:gd name="T3" fmla="*/ 336 h 342"/>
                <a:gd name="T4" fmla="*/ 93 w 460"/>
                <a:gd name="T5" fmla="*/ 336 h 342"/>
                <a:gd name="T6" fmla="*/ 111 w 460"/>
                <a:gd name="T7" fmla="*/ 305 h 342"/>
                <a:gd name="T8" fmla="*/ 126 w 460"/>
                <a:gd name="T9" fmla="*/ 246 h 342"/>
                <a:gd name="T10" fmla="*/ 147 w 460"/>
                <a:gd name="T11" fmla="*/ 159 h 342"/>
                <a:gd name="T12" fmla="*/ 158 w 460"/>
                <a:gd name="T13" fmla="*/ 125 h 342"/>
                <a:gd name="T14" fmla="*/ 179 w 460"/>
                <a:gd name="T15" fmla="*/ 91 h 342"/>
                <a:gd name="T16" fmla="*/ 222 w 460"/>
                <a:gd name="T17" fmla="*/ 45 h 342"/>
                <a:gd name="T18" fmla="*/ 291 w 460"/>
                <a:gd name="T19" fmla="*/ 22 h 342"/>
                <a:gd name="T20" fmla="*/ 330 w 460"/>
                <a:gd name="T21" fmla="*/ 43 h 342"/>
                <a:gd name="T22" fmla="*/ 336 w 460"/>
                <a:gd name="T23" fmla="*/ 75 h 342"/>
                <a:gd name="T24" fmla="*/ 318 w 460"/>
                <a:gd name="T25" fmla="*/ 160 h 342"/>
                <a:gd name="T26" fmla="*/ 291 w 460"/>
                <a:gd name="T27" fmla="*/ 236 h 342"/>
                <a:gd name="T28" fmla="*/ 280 w 460"/>
                <a:gd name="T29" fmla="*/ 277 h 342"/>
                <a:gd name="T30" fmla="*/ 302 w 460"/>
                <a:gd name="T31" fmla="*/ 324 h 342"/>
                <a:gd name="T32" fmla="*/ 352 w 460"/>
                <a:gd name="T33" fmla="*/ 342 h 342"/>
                <a:gd name="T34" fmla="*/ 400 w 460"/>
                <a:gd name="T35" fmla="*/ 325 h 342"/>
                <a:gd name="T36" fmla="*/ 434 w 460"/>
                <a:gd name="T37" fmla="*/ 288 h 342"/>
                <a:gd name="T38" fmla="*/ 454 w 460"/>
                <a:gd name="T39" fmla="*/ 249 h 342"/>
                <a:gd name="T40" fmla="*/ 460 w 460"/>
                <a:gd name="T41" fmla="*/ 226 h 342"/>
                <a:gd name="T42" fmla="*/ 448 w 460"/>
                <a:gd name="T43" fmla="*/ 216 h 342"/>
                <a:gd name="T44" fmla="*/ 434 w 460"/>
                <a:gd name="T45" fmla="*/ 229 h 342"/>
                <a:gd name="T46" fmla="*/ 399 w 460"/>
                <a:gd name="T47" fmla="*/ 297 h 342"/>
                <a:gd name="T48" fmla="*/ 354 w 460"/>
                <a:gd name="T49" fmla="*/ 321 h 342"/>
                <a:gd name="T50" fmla="*/ 335 w 460"/>
                <a:gd name="T51" fmla="*/ 294 h 342"/>
                <a:gd name="T52" fmla="*/ 339 w 460"/>
                <a:gd name="T53" fmla="*/ 269 h 342"/>
                <a:gd name="T54" fmla="*/ 353 w 460"/>
                <a:gd name="T55" fmla="*/ 233 h 342"/>
                <a:gd name="T56" fmla="*/ 376 w 460"/>
                <a:gd name="T57" fmla="*/ 167 h 342"/>
                <a:gd name="T58" fmla="*/ 393 w 460"/>
                <a:gd name="T59" fmla="*/ 87 h 342"/>
                <a:gd name="T60" fmla="*/ 383 w 460"/>
                <a:gd name="T61" fmla="*/ 42 h 342"/>
                <a:gd name="T62" fmla="*/ 358 w 460"/>
                <a:gd name="T63" fmla="*/ 16 h 342"/>
                <a:gd name="T64" fmla="*/ 327 w 460"/>
                <a:gd name="T65" fmla="*/ 3 h 342"/>
                <a:gd name="T66" fmla="*/ 294 w 460"/>
                <a:gd name="T67" fmla="*/ 0 h 342"/>
                <a:gd name="T68" fmla="*/ 216 w 460"/>
                <a:gd name="T69" fmla="*/ 24 h 342"/>
                <a:gd name="T70" fmla="*/ 168 w 460"/>
                <a:gd name="T71" fmla="*/ 69 h 342"/>
                <a:gd name="T72" fmla="*/ 137 w 460"/>
                <a:gd name="T73" fmla="*/ 15 h 342"/>
                <a:gd name="T74" fmla="*/ 87 w 460"/>
                <a:gd name="T75" fmla="*/ 0 h 342"/>
                <a:gd name="T76" fmla="*/ 49 w 460"/>
                <a:gd name="T77" fmla="*/ 14 h 342"/>
                <a:gd name="T78" fmla="*/ 28 w 460"/>
                <a:gd name="T79" fmla="*/ 41 h 342"/>
                <a:gd name="T80" fmla="*/ 8 w 460"/>
                <a:gd name="T81" fmla="*/ 88 h 342"/>
                <a:gd name="T82" fmla="*/ 0 w 460"/>
                <a:gd name="T83" fmla="*/ 116 h 342"/>
                <a:gd name="T84" fmla="*/ 13 w 460"/>
                <a:gd name="T85" fmla="*/ 126 h 342"/>
                <a:gd name="T86" fmla="*/ 24 w 460"/>
                <a:gd name="T87" fmla="*/ 122 h 342"/>
                <a:gd name="T88" fmla="*/ 30 w 460"/>
                <a:gd name="T89" fmla="*/ 103 h 342"/>
                <a:gd name="T90" fmla="*/ 50 w 460"/>
                <a:gd name="T91" fmla="*/ 46 h 342"/>
                <a:gd name="T92" fmla="*/ 85 w 460"/>
                <a:gd name="T93" fmla="*/ 22 h 342"/>
                <a:gd name="T94" fmla="*/ 104 w 460"/>
                <a:gd name="T95" fmla="*/ 32 h 342"/>
                <a:gd name="T96" fmla="*/ 109 w 460"/>
                <a:gd name="T97" fmla="*/ 59 h 342"/>
                <a:gd name="T98" fmla="*/ 98 w 460"/>
                <a:gd name="T99" fmla="*/ 122 h 342"/>
                <a:gd name="T100" fmla="*/ 81 w 460"/>
                <a:gd name="T101" fmla="*/ 1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0" h="342">
                  <a:moveTo>
                    <a:pt x="57" y="286"/>
                  </a:moveTo>
                  <a:lnTo>
                    <a:pt x="52" y="305"/>
                  </a:lnTo>
                  <a:lnTo>
                    <a:pt x="49" y="317"/>
                  </a:lnTo>
                  <a:lnTo>
                    <a:pt x="58" y="336"/>
                  </a:lnTo>
                  <a:lnTo>
                    <a:pt x="75" y="342"/>
                  </a:lnTo>
                  <a:lnTo>
                    <a:pt x="93" y="336"/>
                  </a:lnTo>
                  <a:lnTo>
                    <a:pt x="104" y="325"/>
                  </a:lnTo>
                  <a:lnTo>
                    <a:pt x="111" y="305"/>
                  </a:lnTo>
                  <a:lnTo>
                    <a:pt x="118" y="278"/>
                  </a:lnTo>
                  <a:lnTo>
                    <a:pt x="126" y="246"/>
                  </a:lnTo>
                  <a:lnTo>
                    <a:pt x="134" y="210"/>
                  </a:lnTo>
                  <a:lnTo>
                    <a:pt x="147" y="159"/>
                  </a:lnTo>
                  <a:lnTo>
                    <a:pt x="153" y="140"/>
                  </a:lnTo>
                  <a:lnTo>
                    <a:pt x="158" y="125"/>
                  </a:lnTo>
                  <a:lnTo>
                    <a:pt x="166" y="110"/>
                  </a:lnTo>
                  <a:lnTo>
                    <a:pt x="179" y="91"/>
                  </a:lnTo>
                  <a:lnTo>
                    <a:pt x="197" y="67"/>
                  </a:lnTo>
                  <a:lnTo>
                    <a:pt x="222" y="45"/>
                  </a:lnTo>
                  <a:lnTo>
                    <a:pt x="253" y="28"/>
                  </a:lnTo>
                  <a:lnTo>
                    <a:pt x="291" y="22"/>
                  </a:lnTo>
                  <a:lnTo>
                    <a:pt x="317" y="28"/>
                  </a:lnTo>
                  <a:lnTo>
                    <a:pt x="330" y="43"/>
                  </a:lnTo>
                  <a:lnTo>
                    <a:pt x="335" y="60"/>
                  </a:lnTo>
                  <a:lnTo>
                    <a:pt x="336" y="75"/>
                  </a:lnTo>
                  <a:lnTo>
                    <a:pt x="331" y="114"/>
                  </a:lnTo>
                  <a:lnTo>
                    <a:pt x="318" y="160"/>
                  </a:lnTo>
                  <a:lnTo>
                    <a:pt x="304" y="203"/>
                  </a:lnTo>
                  <a:lnTo>
                    <a:pt x="291" y="236"/>
                  </a:lnTo>
                  <a:lnTo>
                    <a:pt x="283" y="259"/>
                  </a:lnTo>
                  <a:lnTo>
                    <a:pt x="280" y="277"/>
                  </a:lnTo>
                  <a:lnTo>
                    <a:pt x="286" y="304"/>
                  </a:lnTo>
                  <a:lnTo>
                    <a:pt x="302" y="324"/>
                  </a:lnTo>
                  <a:lnTo>
                    <a:pt x="324" y="337"/>
                  </a:lnTo>
                  <a:lnTo>
                    <a:pt x="352" y="342"/>
                  </a:lnTo>
                  <a:lnTo>
                    <a:pt x="378" y="337"/>
                  </a:lnTo>
                  <a:lnTo>
                    <a:pt x="400" y="325"/>
                  </a:lnTo>
                  <a:lnTo>
                    <a:pt x="419" y="308"/>
                  </a:lnTo>
                  <a:lnTo>
                    <a:pt x="434" y="288"/>
                  </a:lnTo>
                  <a:lnTo>
                    <a:pt x="446" y="267"/>
                  </a:lnTo>
                  <a:lnTo>
                    <a:pt x="454" y="249"/>
                  </a:lnTo>
                  <a:lnTo>
                    <a:pt x="458" y="234"/>
                  </a:lnTo>
                  <a:lnTo>
                    <a:pt x="460" y="226"/>
                  </a:lnTo>
                  <a:lnTo>
                    <a:pt x="455" y="217"/>
                  </a:lnTo>
                  <a:lnTo>
                    <a:pt x="448" y="216"/>
                  </a:lnTo>
                  <a:lnTo>
                    <a:pt x="438" y="219"/>
                  </a:lnTo>
                  <a:lnTo>
                    <a:pt x="434" y="229"/>
                  </a:lnTo>
                  <a:lnTo>
                    <a:pt x="418" y="269"/>
                  </a:lnTo>
                  <a:lnTo>
                    <a:pt x="399" y="297"/>
                  </a:lnTo>
                  <a:lnTo>
                    <a:pt x="377" y="314"/>
                  </a:lnTo>
                  <a:lnTo>
                    <a:pt x="354" y="321"/>
                  </a:lnTo>
                  <a:lnTo>
                    <a:pt x="339" y="313"/>
                  </a:lnTo>
                  <a:lnTo>
                    <a:pt x="335" y="294"/>
                  </a:lnTo>
                  <a:lnTo>
                    <a:pt x="336" y="282"/>
                  </a:lnTo>
                  <a:lnTo>
                    <a:pt x="339" y="269"/>
                  </a:lnTo>
                  <a:lnTo>
                    <a:pt x="344" y="254"/>
                  </a:lnTo>
                  <a:lnTo>
                    <a:pt x="353" y="233"/>
                  </a:lnTo>
                  <a:lnTo>
                    <a:pt x="363" y="206"/>
                  </a:lnTo>
                  <a:lnTo>
                    <a:pt x="376" y="167"/>
                  </a:lnTo>
                  <a:lnTo>
                    <a:pt x="388" y="124"/>
                  </a:lnTo>
                  <a:lnTo>
                    <a:pt x="393" y="87"/>
                  </a:lnTo>
                  <a:lnTo>
                    <a:pt x="390" y="62"/>
                  </a:lnTo>
                  <a:lnTo>
                    <a:pt x="383" y="42"/>
                  </a:lnTo>
                  <a:lnTo>
                    <a:pt x="372" y="27"/>
                  </a:lnTo>
                  <a:lnTo>
                    <a:pt x="358" y="16"/>
                  </a:lnTo>
                  <a:lnTo>
                    <a:pt x="343" y="9"/>
                  </a:lnTo>
                  <a:lnTo>
                    <a:pt x="327" y="3"/>
                  </a:lnTo>
                  <a:lnTo>
                    <a:pt x="310" y="1"/>
                  </a:lnTo>
                  <a:lnTo>
                    <a:pt x="294" y="0"/>
                  </a:lnTo>
                  <a:lnTo>
                    <a:pt x="251" y="7"/>
                  </a:lnTo>
                  <a:lnTo>
                    <a:pt x="216" y="24"/>
                  </a:lnTo>
                  <a:lnTo>
                    <a:pt x="188" y="46"/>
                  </a:lnTo>
                  <a:lnTo>
                    <a:pt x="168" y="69"/>
                  </a:lnTo>
                  <a:lnTo>
                    <a:pt x="157" y="37"/>
                  </a:lnTo>
                  <a:lnTo>
                    <a:pt x="137" y="15"/>
                  </a:lnTo>
                  <a:lnTo>
                    <a:pt x="111" y="4"/>
                  </a:lnTo>
                  <a:lnTo>
                    <a:pt x="87" y="0"/>
                  </a:lnTo>
                  <a:lnTo>
                    <a:pt x="65" y="4"/>
                  </a:lnTo>
                  <a:lnTo>
                    <a:pt x="49" y="14"/>
                  </a:lnTo>
                  <a:lnTo>
                    <a:pt x="36" y="28"/>
                  </a:lnTo>
                  <a:lnTo>
                    <a:pt x="28" y="41"/>
                  </a:lnTo>
                  <a:lnTo>
                    <a:pt x="16" y="64"/>
                  </a:lnTo>
                  <a:lnTo>
                    <a:pt x="8" y="88"/>
                  </a:lnTo>
                  <a:lnTo>
                    <a:pt x="2" y="107"/>
                  </a:lnTo>
                  <a:lnTo>
                    <a:pt x="0" y="116"/>
                  </a:lnTo>
                  <a:lnTo>
                    <a:pt x="6" y="125"/>
                  </a:lnTo>
                  <a:lnTo>
                    <a:pt x="13" y="126"/>
                  </a:lnTo>
                  <a:lnTo>
                    <a:pt x="19" y="125"/>
                  </a:lnTo>
                  <a:lnTo>
                    <a:pt x="24" y="122"/>
                  </a:lnTo>
                  <a:lnTo>
                    <a:pt x="26" y="116"/>
                  </a:lnTo>
                  <a:lnTo>
                    <a:pt x="30" y="103"/>
                  </a:lnTo>
                  <a:lnTo>
                    <a:pt x="39" y="72"/>
                  </a:lnTo>
                  <a:lnTo>
                    <a:pt x="50" y="46"/>
                  </a:lnTo>
                  <a:lnTo>
                    <a:pt x="65" y="28"/>
                  </a:lnTo>
                  <a:lnTo>
                    <a:pt x="85" y="22"/>
                  </a:lnTo>
                  <a:lnTo>
                    <a:pt x="97" y="25"/>
                  </a:lnTo>
                  <a:lnTo>
                    <a:pt x="104" y="32"/>
                  </a:lnTo>
                  <a:lnTo>
                    <a:pt x="108" y="44"/>
                  </a:lnTo>
                  <a:lnTo>
                    <a:pt x="109" y="59"/>
                  </a:lnTo>
                  <a:lnTo>
                    <a:pt x="105" y="88"/>
                  </a:lnTo>
                  <a:lnTo>
                    <a:pt x="98" y="122"/>
                  </a:lnTo>
                  <a:lnTo>
                    <a:pt x="88" y="157"/>
                  </a:lnTo>
                  <a:lnTo>
                    <a:pt x="81" y="189"/>
                  </a:lnTo>
                  <a:lnTo>
                    <a:pt x="57" y="28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noChangeAspect="1"/>
            </p:cNvSpPr>
            <p:nvPr/>
          </p:nvSpPr>
          <p:spPr bwMode="auto">
            <a:xfrm>
              <a:off x="5513" y="1"/>
              <a:ext cx="249" cy="1080"/>
            </a:xfrm>
            <a:custGeom>
              <a:avLst/>
              <a:gdLst>
                <a:gd name="T0" fmla="*/ 249 w 249"/>
                <a:gd name="T1" fmla="*/ 540 h 1080"/>
                <a:gd name="T2" fmla="*/ 246 w 249"/>
                <a:gd name="T3" fmla="*/ 469 h 1080"/>
                <a:gd name="T4" fmla="*/ 236 w 249"/>
                <a:gd name="T5" fmla="*/ 386 h 1080"/>
                <a:gd name="T6" fmla="*/ 214 w 249"/>
                <a:gd name="T7" fmla="*/ 295 h 1080"/>
                <a:gd name="T8" fmla="*/ 178 w 249"/>
                <a:gd name="T9" fmla="*/ 203 h 1080"/>
                <a:gd name="T10" fmla="*/ 126 w 249"/>
                <a:gd name="T11" fmla="*/ 115 h 1080"/>
                <a:gd name="T12" fmla="*/ 74 w 249"/>
                <a:gd name="T13" fmla="*/ 52 h 1080"/>
                <a:gd name="T14" fmla="*/ 32 w 249"/>
                <a:gd name="T15" fmla="*/ 13 h 1080"/>
                <a:gd name="T16" fmla="*/ 10 w 249"/>
                <a:gd name="T17" fmla="*/ 0 h 1080"/>
                <a:gd name="T18" fmla="*/ 3 w 249"/>
                <a:gd name="T19" fmla="*/ 3 h 1080"/>
                <a:gd name="T20" fmla="*/ 0 w 249"/>
                <a:gd name="T21" fmla="*/ 11 h 1080"/>
                <a:gd name="T22" fmla="*/ 0 w 249"/>
                <a:gd name="T23" fmla="*/ 13 h 1080"/>
                <a:gd name="T24" fmla="*/ 2 w 249"/>
                <a:gd name="T25" fmla="*/ 17 h 1080"/>
                <a:gd name="T26" fmla="*/ 8 w 249"/>
                <a:gd name="T27" fmla="*/ 24 h 1080"/>
                <a:gd name="T28" fmla="*/ 20 w 249"/>
                <a:gd name="T29" fmla="*/ 36 h 1080"/>
                <a:gd name="T30" fmla="*/ 91 w 249"/>
                <a:gd name="T31" fmla="*/ 128 h 1080"/>
                <a:gd name="T32" fmla="*/ 143 w 249"/>
                <a:gd name="T33" fmla="*/ 243 h 1080"/>
                <a:gd name="T34" fmla="*/ 175 w 249"/>
                <a:gd name="T35" fmla="*/ 381 h 1080"/>
                <a:gd name="T36" fmla="*/ 187 w 249"/>
                <a:gd name="T37" fmla="*/ 540 h 1080"/>
                <a:gd name="T38" fmla="*/ 179 w 249"/>
                <a:gd name="T39" fmla="*/ 679 h 1080"/>
                <a:gd name="T40" fmla="*/ 150 w 249"/>
                <a:gd name="T41" fmla="*/ 813 h 1080"/>
                <a:gd name="T42" fmla="*/ 97 w 249"/>
                <a:gd name="T43" fmla="*/ 939 h 1080"/>
                <a:gd name="T44" fmla="*/ 14 w 249"/>
                <a:gd name="T45" fmla="*/ 1051 h 1080"/>
                <a:gd name="T46" fmla="*/ 1 w 249"/>
                <a:gd name="T47" fmla="*/ 1063 h 1080"/>
                <a:gd name="T48" fmla="*/ 0 w 249"/>
                <a:gd name="T49" fmla="*/ 1069 h 1080"/>
                <a:gd name="T50" fmla="*/ 3 w 249"/>
                <a:gd name="T51" fmla="*/ 1077 h 1080"/>
                <a:gd name="T52" fmla="*/ 10 w 249"/>
                <a:gd name="T53" fmla="*/ 1080 h 1080"/>
                <a:gd name="T54" fmla="*/ 33 w 249"/>
                <a:gd name="T55" fmla="*/ 1067 h 1080"/>
                <a:gd name="T56" fmla="*/ 76 w 249"/>
                <a:gd name="T57" fmla="*/ 1026 h 1080"/>
                <a:gd name="T58" fmla="*/ 129 w 249"/>
                <a:gd name="T59" fmla="*/ 960 h 1080"/>
                <a:gd name="T60" fmla="*/ 182 w 249"/>
                <a:gd name="T61" fmla="*/ 869 h 1080"/>
                <a:gd name="T62" fmla="*/ 215 w 249"/>
                <a:gd name="T63" fmla="*/ 780 h 1080"/>
                <a:gd name="T64" fmla="*/ 236 w 249"/>
                <a:gd name="T65" fmla="*/ 694 h 1080"/>
                <a:gd name="T66" fmla="*/ 246 w 249"/>
                <a:gd name="T67" fmla="*/ 613 h 1080"/>
                <a:gd name="T68" fmla="*/ 249 w 249"/>
                <a:gd name="T69" fmla="*/ 54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1080">
                  <a:moveTo>
                    <a:pt x="249" y="540"/>
                  </a:moveTo>
                  <a:lnTo>
                    <a:pt x="246" y="469"/>
                  </a:lnTo>
                  <a:lnTo>
                    <a:pt x="236" y="386"/>
                  </a:lnTo>
                  <a:lnTo>
                    <a:pt x="214" y="295"/>
                  </a:lnTo>
                  <a:lnTo>
                    <a:pt x="178" y="203"/>
                  </a:lnTo>
                  <a:lnTo>
                    <a:pt x="126" y="115"/>
                  </a:lnTo>
                  <a:lnTo>
                    <a:pt x="74" y="52"/>
                  </a:lnTo>
                  <a:lnTo>
                    <a:pt x="32" y="13"/>
                  </a:lnTo>
                  <a:lnTo>
                    <a:pt x="10" y="0"/>
                  </a:lnTo>
                  <a:lnTo>
                    <a:pt x="3" y="3"/>
                  </a:lnTo>
                  <a:lnTo>
                    <a:pt x="0" y="11"/>
                  </a:lnTo>
                  <a:lnTo>
                    <a:pt x="0" y="13"/>
                  </a:lnTo>
                  <a:lnTo>
                    <a:pt x="2" y="17"/>
                  </a:lnTo>
                  <a:lnTo>
                    <a:pt x="8" y="24"/>
                  </a:lnTo>
                  <a:lnTo>
                    <a:pt x="20" y="36"/>
                  </a:lnTo>
                  <a:lnTo>
                    <a:pt x="91" y="128"/>
                  </a:lnTo>
                  <a:lnTo>
                    <a:pt x="143" y="243"/>
                  </a:lnTo>
                  <a:lnTo>
                    <a:pt x="175" y="381"/>
                  </a:lnTo>
                  <a:lnTo>
                    <a:pt x="187" y="540"/>
                  </a:lnTo>
                  <a:lnTo>
                    <a:pt x="179" y="679"/>
                  </a:lnTo>
                  <a:lnTo>
                    <a:pt x="150" y="813"/>
                  </a:lnTo>
                  <a:lnTo>
                    <a:pt x="97" y="939"/>
                  </a:lnTo>
                  <a:lnTo>
                    <a:pt x="14" y="1051"/>
                  </a:lnTo>
                  <a:lnTo>
                    <a:pt x="1" y="1063"/>
                  </a:lnTo>
                  <a:lnTo>
                    <a:pt x="0" y="1069"/>
                  </a:lnTo>
                  <a:lnTo>
                    <a:pt x="3" y="1077"/>
                  </a:lnTo>
                  <a:lnTo>
                    <a:pt x="10" y="1080"/>
                  </a:lnTo>
                  <a:lnTo>
                    <a:pt x="33" y="1067"/>
                  </a:lnTo>
                  <a:lnTo>
                    <a:pt x="76" y="1026"/>
                  </a:lnTo>
                  <a:lnTo>
                    <a:pt x="129" y="960"/>
                  </a:lnTo>
                  <a:lnTo>
                    <a:pt x="182" y="869"/>
                  </a:lnTo>
                  <a:lnTo>
                    <a:pt x="215" y="780"/>
                  </a:lnTo>
                  <a:lnTo>
                    <a:pt x="236" y="694"/>
                  </a:lnTo>
                  <a:lnTo>
                    <a:pt x="246" y="613"/>
                  </a:lnTo>
                  <a:lnTo>
                    <a:pt x="249" y="54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Oval 2"/>
          <p:cNvSpPr/>
          <p:nvPr/>
        </p:nvSpPr>
        <p:spPr bwMode="auto">
          <a:xfrm>
            <a:off x="2305049" y="2954854"/>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3" name="Oval 152"/>
          <p:cNvSpPr/>
          <p:nvPr/>
        </p:nvSpPr>
        <p:spPr bwMode="auto">
          <a:xfrm>
            <a:off x="3281045" y="2563544"/>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4" name="Oval 153"/>
          <p:cNvSpPr/>
          <p:nvPr/>
        </p:nvSpPr>
        <p:spPr bwMode="auto">
          <a:xfrm>
            <a:off x="5285685" y="2231620"/>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5" name="Oval 154"/>
          <p:cNvSpPr/>
          <p:nvPr/>
        </p:nvSpPr>
        <p:spPr bwMode="auto">
          <a:xfrm>
            <a:off x="6248733" y="2044520"/>
            <a:ext cx="915467"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6" name="Oval 155"/>
          <p:cNvSpPr/>
          <p:nvPr/>
        </p:nvSpPr>
        <p:spPr bwMode="auto">
          <a:xfrm>
            <a:off x="3416653" y="3254439"/>
            <a:ext cx="1085851"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7" name="Oval 156"/>
          <p:cNvSpPr/>
          <p:nvPr/>
        </p:nvSpPr>
        <p:spPr bwMode="auto">
          <a:xfrm>
            <a:off x="6301835" y="2404128"/>
            <a:ext cx="867264"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58" name="Oval 157"/>
          <p:cNvSpPr/>
          <p:nvPr/>
        </p:nvSpPr>
        <p:spPr bwMode="auto">
          <a:xfrm>
            <a:off x="5353362" y="1649722"/>
            <a:ext cx="1085851"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4" name="TextBox 3"/>
          <p:cNvSpPr txBox="1"/>
          <p:nvPr/>
        </p:nvSpPr>
        <p:spPr>
          <a:xfrm>
            <a:off x="549024" y="2208962"/>
            <a:ext cx="1670305" cy="978729"/>
          </a:xfrm>
          <a:prstGeom prst="rect">
            <a:avLst/>
          </a:prstGeom>
          <a:noFill/>
        </p:spPr>
        <p:txBody>
          <a:bodyPr wrap="square" rtlCol="0">
            <a:spAutoFit/>
          </a:bodyPr>
          <a:lstStyle/>
          <a:p>
            <a:r>
              <a:rPr lang="en-US" dirty="0" smtClean="0"/>
              <a:t>Solution: Evaluate via Secure Computation</a:t>
            </a:r>
          </a:p>
        </p:txBody>
      </p:sp>
      <p:sp>
        <p:nvSpPr>
          <p:cNvPr id="166" name="Oval 165"/>
          <p:cNvSpPr/>
          <p:nvPr/>
        </p:nvSpPr>
        <p:spPr bwMode="auto">
          <a:xfrm>
            <a:off x="2292309" y="2924516"/>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67" name="Oval 166"/>
          <p:cNvSpPr/>
          <p:nvPr/>
        </p:nvSpPr>
        <p:spPr bwMode="auto">
          <a:xfrm>
            <a:off x="3300641" y="2539077"/>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68" name="Oval 167"/>
          <p:cNvSpPr/>
          <p:nvPr/>
        </p:nvSpPr>
        <p:spPr bwMode="auto">
          <a:xfrm>
            <a:off x="3435993" y="3225617"/>
            <a:ext cx="1085851"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69" name="Oval 168"/>
          <p:cNvSpPr/>
          <p:nvPr/>
        </p:nvSpPr>
        <p:spPr bwMode="auto">
          <a:xfrm>
            <a:off x="5353362" y="1620144"/>
            <a:ext cx="1085851"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70" name="Oval 169"/>
          <p:cNvSpPr/>
          <p:nvPr/>
        </p:nvSpPr>
        <p:spPr bwMode="auto">
          <a:xfrm>
            <a:off x="5275289" y="2193182"/>
            <a:ext cx="1085851"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71" name="Oval 170"/>
          <p:cNvSpPr/>
          <p:nvPr/>
        </p:nvSpPr>
        <p:spPr bwMode="auto">
          <a:xfrm>
            <a:off x="6330725" y="2432766"/>
            <a:ext cx="867264" cy="311610"/>
          </a:xfrm>
          <a:prstGeom prst="ellipse">
            <a:avLst/>
          </a:prstGeom>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
        <p:nvSpPr>
          <p:cNvPr id="172" name="Oval 171"/>
          <p:cNvSpPr/>
          <p:nvPr/>
        </p:nvSpPr>
        <p:spPr bwMode="auto">
          <a:xfrm>
            <a:off x="6266429" y="2013998"/>
            <a:ext cx="915467" cy="311610"/>
          </a:xfrm>
          <a:prstGeom prst="ellipse">
            <a:avLst/>
          </a:prstGeom>
          <a:noFill/>
          <a:ln w="3175" cap="flat" cmpd="sng" algn="ctr">
            <a:solidFill>
              <a:srgbClr val="64BE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ts val="1200"/>
              </a:spcAft>
              <a:buClr>
                <a:schemeClr val="bg1"/>
              </a:buClr>
              <a:buSzTx/>
              <a:buFont typeface="Times New Roman" charset="0"/>
              <a:buNone/>
              <a:tabLst>
                <a:tab pos="3946525" algn="l"/>
              </a:tabLst>
            </a:pPr>
            <a:endParaRPr kumimoji="0" lang="en-US" sz="1600" b="1" i="0" u="none" strike="noStrike" cap="none" normalizeH="0" baseline="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356627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500"/>
                                        <p:tgtEl>
                                          <p:spTgt spid="1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3"/>
                                        </p:tgtEl>
                                        <p:attrNameLst>
                                          <p:attrName>style.visibility</p:attrName>
                                        </p:attrNameLst>
                                      </p:cBhvr>
                                      <p:to>
                                        <p:strVal val="visible"/>
                                      </p:to>
                                    </p:set>
                                    <p:animEffect transition="in" filter="fade">
                                      <p:cBhvr>
                                        <p:cTn id="26" dur="500"/>
                                        <p:tgtEl>
                                          <p:spTgt spid="1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500"/>
                                        <p:tgtEl>
                                          <p:spTgt spid="1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fade">
                                      <p:cBhvr>
                                        <p:cTn id="37" dur="500"/>
                                        <p:tgtEl>
                                          <p:spTgt spid="1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fade">
                                      <p:cBhvr>
                                        <p:cTn id="42" dur="500"/>
                                        <p:tgtEl>
                                          <p:spTgt spid="15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fade">
                                      <p:cBhvr>
                                        <p:cTn id="4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3" grpId="0" animBg="1"/>
      <p:bldP spid="153" grpId="0" animBg="1"/>
      <p:bldP spid="154" grpId="0" animBg="1"/>
      <p:bldP spid="155" grpId="0" animBg="1"/>
      <p:bldP spid="156" grpId="0" animBg="1"/>
      <p:bldP spid="157" grpId="0" animBg="1"/>
      <p:bldP spid="1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8763" y="0"/>
            <a:ext cx="8645237" cy="852822"/>
          </a:xfrm>
        </p:spPr>
        <p:txBody>
          <a:bodyPr lIns="91440" tIns="45720" rIns="91440" bIns="45720" anchor="ctr">
            <a:normAutofit/>
          </a:bodyPr>
          <a:lstStyle/>
          <a:p>
            <a:r>
              <a:rPr lang="en-US" sz="2400" dirty="0" smtClean="0"/>
              <a:t>Security Guarantee</a:t>
            </a:r>
          </a:p>
        </p:txBody>
      </p:sp>
      <p:sp>
        <p:nvSpPr>
          <p:cNvPr id="9220" name="Content Placeholder 2"/>
          <p:cNvSpPr>
            <a:spLocks noGrp="1"/>
          </p:cNvSpPr>
          <p:nvPr>
            <p:ph idx="1"/>
          </p:nvPr>
        </p:nvSpPr>
        <p:spPr/>
        <p:txBody>
          <a:bodyPr lIns="91440" tIns="45720" rIns="91440" bIns="45720"/>
          <a:lstStyle/>
          <a:p>
            <a:pPr lvl="1">
              <a:buFont typeface="Wingdings" charset="2"/>
              <a:buNone/>
              <a:defRPr/>
            </a:pPr>
            <a:r>
              <a:rPr lang="en-US" dirty="0" smtClean="0"/>
              <a:t>We leak to S at most the following access patterns:</a:t>
            </a:r>
          </a:p>
          <a:p>
            <a:pPr lvl="1">
              <a:buFont typeface="Wingdings" charset="2"/>
              <a:buNone/>
              <a:defRPr/>
            </a:pPr>
            <a:r>
              <a:rPr lang="en-US" dirty="0"/>
              <a:t>	</a:t>
            </a:r>
            <a:r>
              <a:rPr lang="en-US" dirty="0" smtClean="0"/>
              <a:t>- </a:t>
            </a:r>
            <a:r>
              <a:rPr lang="en-US" i="1" dirty="0" smtClean="0"/>
              <a:t>the </a:t>
            </a:r>
            <a:r>
              <a:rPr lang="en-US" i="1" dirty="0"/>
              <a:t>query </a:t>
            </a:r>
            <a:r>
              <a:rPr lang="en-US" i="1" dirty="0" smtClean="0"/>
              <a:t>pattern </a:t>
            </a:r>
            <a:r>
              <a:rPr lang="en-US" dirty="0" smtClean="0"/>
              <a:t>of a </a:t>
            </a:r>
            <a:r>
              <a:rPr lang="en-US" dirty="0"/>
              <a:t>set of </a:t>
            </a:r>
            <a:r>
              <a:rPr lang="en-US" dirty="0" smtClean="0"/>
              <a:t>queries (e.g., S can distinguish between simple and complex queries)</a:t>
            </a:r>
            <a:endParaRPr lang="en-US" dirty="0"/>
          </a:p>
          <a:p>
            <a:pPr lvl="1">
              <a:buFont typeface="Wingdings" charset="2"/>
              <a:buNone/>
              <a:defRPr/>
            </a:pPr>
            <a:r>
              <a:rPr lang="en-US" dirty="0" smtClean="0"/>
              <a:t> 	- </a:t>
            </a:r>
            <a:r>
              <a:rPr lang="en-US" i="1" dirty="0" smtClean="0"/>
              <a:t>tree </a:t>
            </a:r>
            <a:r>
              <a:rPr lang="en-US" i="1" dirty="0"/>
              <a:t>search </a:t>
            </a:r>
            <a:r>
              <a:rPr lang="en-US" i="1" dirty="0" smtClean="0"/>
              <a:t>pattern</a:t>
            </a:r>
            <a:r>
              <a:rPr lang="en-US" dirty="0" smtClean="0"/>
              <a:t> </a:t>
            </a:r>
            <a:r>
              <a:rPr lang="en-US" dirty="0"/>
              <a:t>of each </a:t>
            </a:r>
            <a:r>
              <a:rPr lang="en-US" dirty="0" smtClean="0"/>
              <a:t>query</a:t>
            </a:r>
          </a:p>
          <a:p>
            <a:pPr lvl="1">
              <a:buFont typeface="Wingdings" charset="2"/>
              <a:buNone/>
              <a:defRPr/>
            </a:pPr>
            <a:r>
              <a:rPr lang="en-US" dirty="0" smtClean="0"/>
              <a:t>	- </a:t>
            </a:r>
            <a:r>
              <a:rPr lang="en-US" i="1" dirty="0" smtClean="0"/>
              <a:t>returned records </a:t>
            </a:r>
            <a:r>
              <a:rPr lang="en-US" i="1" dirty="0"/>
              <a:t>a</a:t>
            </a:r>
            <a:r>
              <a:rPr lang="en-US" i="1" dirty="0" smtClean="0"/>
              <a:t>ccess pattern</a:t>
            </a:r>
            <a:endParaRPr lang="en-US" i="1" dirty="0"/>
          </a:p>
          <a:p>
            <a:pPr lvl="1">
              <a:buFont typeface="Wingdings" charset="2"/>
              <a:buNone/>
              <a:defRPr/>
            </a:pPr>
            <a:endParaRPr lang="en-US" dirty="0"/>
          </a:p>
        </p:txBody>
      </p:sp>
    </p:spTree>
    <p:extLst>
      <p:ext uri="{BB962C8B-B14F-4D97-AF65-F5344CB8AC3E}">
        <p14:creationId xmlns:p14="http://schemas.microsoft.com/office/powerpoint/2010/main" val="22585443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8763" y="0"/>
            <a:ext cx="8645237" cy="852822"/>
          </a:xfrm>
        </p:spPr>
        <p:txBody>
          <a:bodyPr lIns="91440" tIns="45720" rIns="91440" bIns="45720" anchor="ctr">
            <a:normAutofit/>
          </a:bodyPr>
          <a:lstStyle/>
          <a:p>
            <a:r>
              <a:rPr lang="en-US" sz="2400" dirty="0" smtClean="0"/>
              <a:t>Subtlety 1: inexact data representation by BF</a:t>
            </a:r>
          </a:p>
        </p:txBody>
      </p:sp>
      <mc:AlternateContent xmlns:mc="http://schemas.openxmlformats.org/markup-compatibility/2006" xmlns:a14="http://schemas.microsoft.com/office/drawing/2010/main">
        <mc:Choice Requires="a14">
          <p:sp>
            <p:nvSpPr>
              <p:cNvPr id="9220" name="Content Placeholder 2"/>
              <p:cNvSpPr>
                <a:spLocks noGrp="1"/>
              </p:cNvSpPr>
              <p:nvPr>
                <p:ph idx="1"/>
              </p:nvPr>
            </p:nvSpPr>
            <p:spPr>
              <a:xfrm>
                <a:off x="186092" y="2732569"/>
                <a:ext cx="8587723" cy="1382231"/>
              </a:xfrm>
            </p:spPr>
            <p:txBody>
              <a:bodyPr lIns="91440" tIns="45720" rIns="91440" bIns="45720"/>
              <a:lstStyle/>
              <a:p>
                <a:pPr lvl="1">
                  <a:buFont typeface="Wingdings" charset="2"/>
                  <a:buNone/>
                  <a:defRPr/>
                </a:pPr>
                <a:r>
                  <a:rPr lang="en-US" dirty="0" smtClean="0"/>
                  <a:t>Let A, B, C collide under hash functions of BF, </a:t>
                </a:r>
                <a:r>
                  <a:rPr lang="en-US" dirty="0" err="1" smtClean="0"/>
                  <a:t>s.t.</a:t>
                </a:r>
                <a:r>
                  <a:rPr lang="en-US" dirty="0" smtClean="0"/>
                  <a:t> </a:t>
                </a:r>
                <a:r>
                  <a:rPr lang="en-US" dirty="0"/>
                  <a:t>every index of C is an </a:t>
                </a:r>
                <a:r>
                  <a:rPr lang="en-US" dirty="0" smtClean="0"/>
                  <a:t>index for </a:t>
                </a:r>
                <a:r>
                  <a:rPr lang="en-US" dirty="0"/>
                  <a:t>either A or B</a:t>
                </a:r>
                <a:r>
                  <a:rPr lang="en-US" dirty="0" smtClean="0"/>
                  <a:t>.</a:t>
                </a:r>
              </a:p>
              <a:p>
                <a:pPr lvl="1">
                  <a:buFont typeface="Wingdings" charset="2"/>
                  <a:buNone/>
                  <a:defRPr/>
                </a:pPr>
                <a:r>
                  <a:rPr lang="en-US" dirty="0" smtClean="0"/>
                  <a:t>Then </a:t>
                </a:r>
                <a14:m>
                  <m:oMath xmlns:m="http://schemas.openxmlformats.org/officeDocument/2006/math">
                    <m:r>
                      <a:rPr lang="en-US" i="1">
                        <a:latin typeface="Cambria Math"/>
                      </a:rPr>
                      <m:t>𝐴</m:t>
                    </m:r>
                    <m:r>
                      <a:rPr lang="en-US" i="1">
                        <a:latin typeface="Cambria Math"/>
                      </a:rPr>
                      <m:t>∧</m:t>
                    </m:r>
                    <m:r>
                      <a:rPr lang="en-US" b="0" i="1" smtClean="0">
                        <a:latin typeface="Cambria Math"/>
                      </a:rPr>
                      <m:t>𝐵</m:t>
                    </m:r>
                    <m:r>
                      <a:rPr lang="en-US" i="1">
                        <a:latin typeface="Cambria Math"/>
                      </a:rPr>
                      <m:t>⇒</m:t>
                    </m:r>
                    <m:r>
                      <a:rPr lang="en-US" b="0" i="1" smtClean="0">
                        <a:latin typeface="Cambria Math"/>
                      </a:rPr>
                      <m:t>𝐶</m:t>
                    </m:r>
                  </m:oMath>
                </a14:m>
                <a:endParaRPr lang="en-US" dirty="0"/>
              </a:p>
              <a:p>
                <a:pPr lvl="1">
                  <a:buFont typeface="Wingdings" charset="2"/>
                  <a:buNone/>
                  <a:defRPr/>
                </a:pPr>
                <a:r>
                  <a:rPr lang="en-US" dirty="0"/>
                  <a:t>	</a:t>
                </a:r>
                <a:r>
                  <a:rPr lang="en-US" dirty="0" smtClean="0"/>
                  <a:t>Well-known “issue” – BF false positive</a:t>
                </a:r>
              </a:p>
              <a:p>
                <a:pPr lvl="1">
                  <a:buFont typeface="Wingdings" charset="2"/>
                  <a:buNone/>
                  <a:defRPr/>
                </a:pPr>
                <a:r>
                  <a:rPr lang="en-US" dirty="0"/>
                  <a:t>	</a:t>
                </a:r>
                <a:r>
                  <a:rPr lang="en-US" dirty="0" smtClean="0"/>
                  <a:t>	Does not reveal knowledge of underlying data, just representation.</a:t>
                </a:r>
              </a:p>
              <a:p>
                <a:pPr lvl="1">
                  <a:buFont typeface="Wingdings" charset="2"/>
                  <a:buNone/>
                  <a:defRPr/>
                </a:pPr>
                <a:endParaRPr lang="en-US" i="1" dirty="0" smtClean="0">
                  <a:latin typeface="Cambria Math"/>
                </a:endParaRPr>
              </a:p>
              <a:p>
                <a:pPr lvl="1">
                  <a:buFont typeface="Wingdings" charset="2"/>
                  <a:buNone/>
                  <a:defRPr/>
                </a:pPr>
                <a:endParaRPr lang="en-US" dirty="0"/>
              </a:p>
            </p:txBody>
          </p:sp>
        </mc:Choice>
        <mc:Fallback xmlns="">
          <p:sp>
            <p:nvSpPr>
              <p:cNvPr id="9220" name="Content Placeholder 2"/>
              <p:cNvSpPr>
                <a:spLocks noGrp="1" noRot="1" noChangeAspect="1" noMove="1" noResize="1" noEditPoints="1" noAdjustHandles="1" noChangeArrowheads="1" noChangeShapeType="1" noTextEdit="1"/>
              </p:cNvSpPr>
              <p:nvPr>
                <p:ph idx="1"/>
              </p:nvPr>
            </p:nvSpPr>
            <p:spPr>
              <a:xfrm>
                <a:off x="186092" y="2732569"/>
                <a:ext cx="8587723" cy="1382231"/>
              </a:xfrm>
              <a:blipFill rotWithShape="1">
                <a:blip r:embed="rId3"/>
                <a:stretch>
                  <a:fillRect t="-2203" b="-41410"/>
                </a:stretch>
              </a:blipFill>
            </p:spPr>
            <p:txBody>
              <a:bodyPr/>
              <a:lstStyle/>
              <a:p>
                <a:r>
                  <a:rPr lang="en-US">
                    <a:noFill/>
                  </a:rPr>
                  <a:t> </a:t>
                </a:r>
              </a:p>
            </p:txBody>
          </p:sp>
        </mc:Fallback>
      </mc:AlternateContent>
      <p:graphicFrame>
        <p:nvGraphicFramePr>
          <p:cNvPr id="4" name="54 Tabla"/>
          <p:cNvGraphicFramePr>
            <a:graphicFrameLocks noGrp="1"/>
          </p:cNvGraphicFramePr>
          <p:nvPr>
            <p:extLst>
              <p:ext uri="{D42A27DB-BD31-4B8C-83A1-F6EECF244321}">
                <p14:modId xmlns:p14="http://schemas.microsoft.com/office/powerpoint/2010/main" val="3467782249"/>
              </p:ext>
            </p:extLst>
          </p:nvPr>
        </p:nvGraphicFramePr>
        <p:xfrm>
          <a:off x="1461883" y="1317990"/>
          <a:ext cx="6096002" cy="365760"/>
        </p:xfrm>
        <a:graphic>
          <a:graphicData uri="http://schemas.openxmlformats.org/drawingml/2006/table">
            <a:tbl>
              <a:tblPr firstRow="1" bandRow="1">
                <a:tableStyleId>{F5AB1C69-6EDB-4FF4-983F-18BD219EF322}</a:tableStyleId>
              </a:tblPr>
              <a:tblGrid>
                <a:gridCol w="554182"/>
                <a:gridCol w="554182"/>
                <a:gridCol w="554182"/>
                <a:gridCol w="554182"/>
                <a:gridCol w="554182"/>
                <a:gridCol w="554182"/>
                <a:gridCol w="554182"/>
                <a:gridCol w="554182"/>
                <a:gridCol w="554182"/>
                <a:gridCol w="554182"/>
                <a:gridCol w="554182"/>
              </a:tblGrid>
              <a:tr h="239294">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020726" y="1031359"/>
            <a:ext cx="3785190" cy="925032"/>
          </a:xfrm>
          <a:prstGeom prst="rect">
            <a:avLst/>
          </a:prstGeom>
          <a:solidFill>
            <a:schemeClr val="bg1">
              <a:alpha val="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71776" y="1137683"/>
            <a:ext cx="4664149" cy="723015"/>
          </a:xfrm>
          <a:prstGeom prst="rect">
            <a:avLst/>
          </a:prstGeom>
          <a:solidFill>
            <a:schemeClr val="bg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3079" y="776177"/>
            <a:ext cx="3338623" cy="1446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0470" y="1127051"/>
            <a:ext cx="457200" cy="350874"/>
          </a:xfrm>
          <a:prstGeom prst="rect">
            <a:avLst/>
          </a:prstGeom>
          <a:noFill/>
        </p:spPr>
        <p:txBody>
          <a:bodyPr wrap="none" lIns="0" tIns="0" rIns="0" bIns="0" rtlCol="0" anchor="ctr" anchorCtr="0">
            <a:noAutofit/>
          </a:bodyPr>
          <a:lstStyle/>
          <a:p>
            <a:r>
              <a:rPr lang="en-US" sz="2400" dirty="0">
                <a:solidFill>
                  <a:schemeClr val="accent3">
                    <a:lumMod val="75000"/>
                  </a:schemeClr>
                </a:solidFill>
                <a:latin typeface="+mn-lt"/>
              </a:rPr>
              <a:t>A</a:t>
            </a:r>
            <a:endParaRPr lang="en-US" sz="2400" dirty="0" smtClean="0">
              <a:solidFill>
                <a:schemeClr val="accent3">
                  <a:lumMod val="75000"/>
                </a:schemeClr>
              </a:solidFill>
              <a:latin typeface="+mn-lt"/>
            </a:endParaRPr>
          </a:p>
        </p:txBody>
      </p:sp>
      <p:sp>
        <p:nvSpPr>
          <p:cNvPr id="11" name="TextBox 10"/>
          <p:cNvSpPr txBox="1"/>
          <p:nvPr/>
        </p:nvSpPr>
        <p:spPr>
          <a:xfrm>
            <a:off x="7878725" y="1148317"/>
            <a:ext cx="457200" cy="350874"/>
          </a:xfrm>
          <a:prstGeom prst="rect">
            <a:avLst/>
          </a:prstGeom>
          <a:noFill/>
        </p:spPr>
        <p:txBody>
          <a:bodyPr wrap="none" lIns="0" tIns="0" rIns="0" bIns="0" rtlCol="0" anchor="ctr" anchorCtr="0">
            <a:noAutofit/>
          </a:bodyPr>
          <a:lstStyle/>
          <a:p>
            <a:r>
              <a:rPr lang="en-US" sz="2400" dirty="0" smtClean="0">
                <a:solidFill>
                  <a:srgbClr val="00B0F0"/>
                </a:solidFill>
                <a:latin typeface="+mn-lt"/>
              </a:rPr>
              <a:t>B</a:t>
            </a:r>
          </a:p>
        </p:txBody>
      </p:sp>
      <p:sp>
        <p:nvSpPr>
          <p:cNvPr id="12" name="TextBox 11"/>
          <p:cNvSpPr txBox="1"/>
          <p:nvPr/>
        </p:nvSpPr>
        <p:spPr>
          <a:xfrm>
            <a:off x="5454502" y="1860698"/>
            <a:ext cx="457200" cy="350874"/>
          </a:xfrm>
          <a:prstGeom prst="rect">
            <a:avLst/>
          </a:prstGeom>
          <a:noFill/>
        </p:spPr>
        <p:txBody>
          <a:bodyPr wrap="none" lIns="0" tIns="0" rIns="0" bIns="0" rtlCol="0" anchor="ctr" anchorCtr="0">
            <a:noAutofit/>
          </a:bodyPr>
          <a:lstStyle/>
          <a:p>
            <a:r>
              <a:rPr lang="en-US" sz="2400" dirty="0" smtClean="0">
                <a:solidFill>
                  <a:srgbClr val="C00000"/>
                </a:solidFill>
                <a:latin typeface="+mn-lt"/>
              </a:rPr>
              <a:t>C</a:t>
            </a:r>
          </a:p>
        </p:txBody>
      </p:sp>
    </p:spTree>
    <p:extLst>
      <p:ext uri="{BB962C8B-B14F-4D97-AF65-F5344CB8AC3E}">
        <p14:creationId xmlns:p14="http://schemas.microsoft.com/office/powerpoint/2010/main" val="26032928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8763" y="0"/>
            <a:ext cx="8645237" cy="852822"/>
          </a:xfrm>
        </p:spPr>
        <p:txBody>
          <a:bodyPr lIns="91440" tIns="45720" rIns="91440" bIns="45720" anchor="ctr">
            <a:normAutofit/>
          </a:bodyPr>
          <a:lstStyle/>
          <a:p>
            <a:r>
              <a:rPr lang="en-US" sz="2400" dirty="0" smtClean="0"/>
              <a:t>Subtlety 1: inexact data representation by BF</a:t>
            </a:r>
          </a:p>
        </p:txBody>
      </p:sp>
      <mc:AlternateContent xmlns:mc="http://schemas.openxmlformats.org/markup-compatibility/2006" xmlns:a14="http://schemas.microsoft.com/office/drawing/2010/main">
        <mc:Choice Requires="a14">
          <p:sp>
            <p:nvSpPr>
              <p:cNvPr id="9220" name="Content Placeholder 2"/>
              <p:cNvSpPr>
                <a:spLocks noGrp="1"/>
              </p:cNvSpPr>
              <p:nvPr>
                <p:ph idx="1"/>
              </p:nvPr>
            </p:nvSpPr>
            <p:spPr>
              <a:xfrm>
                <a:off x="186092" y="2732569"/>
                <a:ext cx="8587723" cy="1382231"/>
              </a:xfrm>
            </p:spPr>
            <p:txBody>
              <a:bodyPr lIns="91440" tIns="45720" rIns="91440" bIns="45720"/>
              <a:lstStyle/>
              <a:p>
                <a:pPr lvl="1">
                  <a:buFont typeface="Wingdings" charset="2"/>
                  <a:buNone/>
                  <a:defRPr/>
                </a:pPr>
                <a:r>
                  <a:rPr lang="en-US" dirty="0" smtClean="0"/>
                  <a:t>Let A, B, C collide under hash functions of BF, </a:t>
                </a:r>
                <a:r>
                  <a:rPr lang="en-US" dirty="0" err="1" smtClean="0"/>
                  <a:t>s.t.</a:t>
                </a:r>
                <a:r>
                  <a:rPr lang="en-US" dirty="0" smtClean="0"/>
                  <a:t> </a:t>
                </a:r>
                <a:r>
                  <a:rPr lang="en-US" dirty="0"/>
                  <a:t>every index of C is an </a:t>
                </a:r>
                <a:r>
                  <a:rPr lang="en-US" dirty="0" smtClean="0"/>
                  <a:t>index for </a:t>
                </a:r>
                <a:r>
                  <a:rPr lang="en-US" dirty="0"/>
                  <a:t>either A or B</a:t>
                </a:r>
                <a:r>
                  <a:rPr lang="en-US" dirty="0" smtClean="0"/>
                  <a:t>.</a:t>
                </a:r>
              </a:p>
              <a:p>
                <a:pPr lvl="1">
                  <a:buFont typeface="Wingdings" charset="2"/>
                  <a:buNone/>
                  <a:defRPr/>
                </a:pPr>
                <a:r>
                  <a:rPr lang="en-US" dirty="0" smtClean="0"/>
                  <a:t>Then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𝐵</m:t>
                    </m:r>
                  </m:oMath>
                </a14:m>
                <a:endParaRPr lang="en-US" b="0" dirty="0" smtClean="0"/>
              </a:p>
              <a:p>
                <a:pPr lvl="1">
                  <a:buFont typeface="Wingdings" charset="2"/>
                  <a:buNone/>
                  <a:defRPr/>
                </a:pPr>
                <a:r>
                  <a:rPr lang="en-US" dirty="0"/>
                  <a:t>	</a:t>
                </a:r>
                <a:r>
                  <a:rPr lang="en-US" dirty="0" smtClean="0"/>
                  <a:t>Issue: learn B without querying, even in secure </a:t>
                </a:r>
                <a:r>
                  <a:rPr lang="en-US" dirty="0" err="1" smtClean="0"/>
                  <a:t>eval</a:t>
                </a:r>
                <a:r>
                  <a:rPr lang="en-US" dirty="0" smtClean="0"/>
                  <a:t> of </a:t>
                </a:r>
                <a14:m>
                  <m:oMath xmlns:m="http://schemas.openxmlformats.org/officeDocument/2006/math">
                    <m:r>
                      <a:rPr lang="en-US" sz="2000" i="1">
                        <a:latin typeface="Cambria Math"/>
                      </a:rPr>
                      <m:t>𝐴</m:t>
                    </m:r>
                    <m:r>
                      <a:rPr lang="en-US" sz="2000" i="1">
                        <a:latin typeface="Cambria Math"/>
                      </a:rPr>
                      <m:t>∧¬</m:t>
                    </m:r>
                    <m:r>
                      <a:rPr lang="en-US" sz="2000" i="1">
                        <a:latin typeface="Cambria Math"/>
                      </a:rPr>
                      <m:t>𝐶</m:t>
                    </m:r>
                  </m:oMath>
                </a14:m>
                <a:endParaRPr lang="en-US" b="0" dirty="0" smtClean="0"/>
              </a:p>
              <a:p>
                <a:pPr lvl="1">
                  <a:buFont typeface="Wingdings" charset="2"/>
                  <a:buNone/>
                  <a:defRPr/>
                </a:pPr>
                <a:r>
                  <a:rPr lang="en-US" dirty="0"/>
                  <a:t>	</a:t>
                </a:r>
                <a:r>
                  <a:rPr lang="en-US" dirty="0" smtClean="0"/>
                  <a:t>Pertains to original data, not just BF representation</a:t>
                </a:r>
              </a:p>
              <a:p>
                <a:pPr lvl="1">
                  <a:buFont typeface="Wingdings" charset="2"/>
                  <a:buNone/>
                  <a:defRPr/>
                </a:pPr>
                <a:endParaRPr lang="en-US" dirty="0" smtClean="0"/>
              </a:p>
              <a:p>
                <a:pPr lvl="1">
                  <a:buFont typeface="Wingdings" charset="2"/>
                  <a:buNone/>
                  <a:defRPr/>
                </a:pPr>
                <a:r>
                  <a:rPr lang="pt-BR" dirty="0" smtClean="0"/>
                  <a:t>	We calculate advantage </a:t>
                </a:r>
                <a14:m>
                  <m:oMath xmlns:m="http://schemas.openxmlformats.org/officeDocument/2006/math">
                    <m:r>
                      <a:rPr lang="en-US" b="0" i="0" smtClean="0">
                        <a:latin typeface="Cambria Math"/>
                      </a:rPr>
                      <m:t>  </m:t>
                    </m:r>
                    <m:r>
                      <m:rPr>
                        <m:nor/>
                      </m:rPr>
                      <a:rPr lang="en-US" b="0" i="0" smtClean="0">
                        <a:latin typeface="Cambria Math"/>
                      </a:rPr>
                      <m:t>Adv</m:t>
                    </m:r>
                    <m:r>
                      <m:rPr>
                        <m:nor/>
                      </m:rPr>
                      <a:rPr lang="en-US" b="0" i="0" smtClean="0">
                        <a:latin typeface="Cambria Math"/>
                      </a:rPr>
                      <m:t> </m:t>
                    </m:r>
                    <m:r>
                      <a:rPr lang="en-US" b="0" i="1" smtClean="0">
                        <a:latin typeface="Cambria Math"/>
                      </a:rPr>
                      <m:t>≤</m:t>
                    </m:r>
                    <m:sSup>
                      <m:sSupPr>
                        <m:ctrlPr>
                          <a:rPr lang="en-US" b="0" i="1" smtClean="0">
                            <a:latin typeface="Cambria Math"/>
                          </a:rPr>
                        </m:ctrlPr>
                      </m:sSupPr>
                      <m:e>
                        <m:r>
                          <a:rPr lang="en-US" b="0" i="1" smtClean="0">
                            <a:latin typeface="Cambria Math"/>
                          </a:rPr>
                          <m:t>𝑞</m:t>
                        </m:r>
                        <m:r>
                          <a:rPr lang="en-US" b="0" i="1" smtClean="0">
                            <a:latin typeface="Cambria Math"/>
                          </a:rPr>
                          <m:t>(</m:t>
                        </m:r>
                        <m:r>
                          <a:rPr lang="en-US" b="0" i="1" smtClean="0">
                            <a:latin typeface="Cambria Math"/>
                          </a:rPr>
                          <m:t>𝑘𝑞</m:t>
                        </m:r>
                        <m:r>
                          <a:rPr lang="en-US" b="0" i="1" smtClean="0">
                            <a:latin typeface="Cambria Math"/>
                          </a:rPr>
                          <m:t>/</m:t>
                        </m:r>
                        <m:r>
                          <a:rPr lang="en-US" b="0" i="1" smtClean="0">
                            <a:latin typeface="Cambria Math"/>
                          </a:rPr>
                          <m:t>𝑚</m:t>
                        </m:r>
                        <m:r>
                          <a:rPr lang="en-US" b="0" i="1" smtClean="0">
                            <a:latin typeface="Cambria Math"/>
                          </a:rPr>
                          <m:t>)</m:t>
                        </m:r>
                      </m:e>
                      <m:sup>
                        <m:r>
                          <a:rPr lang="en-US" b="0" i="1" smtClean="0">
                            <a:latin typeface="Cambria Math"/>
                          </a:rPr>
                          <m:t>𝑘</m:t>
                        </m:r>
                      </m:sup>
                    </m:sSup>
                  </m:oMath>
                </a14:m>
                <a:endParaRPr lang="en-US" b="0" dirty="0" smtClean="0"/>
              </a:p>
              <a:p>
                <a:pPr lvl="1">
                  <a:buFont typeface="Wingdings" charset="2"/>
                  <a:buNone/>
                  <a:defRPr/>
                </a:pPr>
                <a:r>
                  <a:rPr lang="en-US" b="0" dirty="0" smtClean="0"/>
                  <a:t>	wher</a:t>
                </a:r>
                <a:r>
                  <a:rPr lang="en-US" dirty="0" smtClean="0"/>
                  <a:t>e BF of size m, using k hash functions, and adversary runs q queries.</a:t>
                </a:r>
                <a:endParaRPr lang="en-US" b="0" dirty="0" smtClean="0"/>
              </a:p>
              <a:p>
                <a:pPr lvl="1">
                  <a:buFont typeface="Wingdings" charset="2"/>
                  <a:buNone/>
                  <a:defRPr/>
                </a:pPr>
                <a:endParaRPr lang="en-US" dirty="0"/>
              </a:p>
            </p:txBody>
          </p:sp>
        </mc:Choice>
        <mc:Fallback xmlns="">
          <p:sp>
            <p:nvSpPr>
              <p:cNvPr id="9220" name="Content Placeholder 2"/>
              <p:cNvSpPr>
                <a:spLocks noGrp="1" noRot="1" noChangeAspect="1" noMove="1" noResize="1" noEditPoints="1" noAdjustHandles="1" noChangeArrowheads="1" noChangeShapeType="1" noTextEdit="1"/>
              </p:cNvSpPr>
              <p:nvPr>
                <p:ph idx="1"/>
              </p:nvPr>
            </p:nvSpPr>
            <p:spPr>
              <a:xfrm>
                <a:off x="186092" y="2732569"/>
                <a:ext cx="8587723" cy="1382231"/>
              </a:xfrm>
              <a:blipFill rotWithShape="1">
                <a:blip r:embed="rId3"/>
                <a:stretch>
                  <a:fillRect t="-2203" b="-132159"/>
                </a:stretch>
              </a:blipFill>
            </p:spPr>
            <p:txBody>
              <a:bodyPr/>
              <a:lstStyle/>
              <a:p>
                <a:r>
                  <a:rPr lang="en-US">
                    <a:noFill/>
                  </a:rPr>
                  <a:t> </a:t>
                </a:r>
              </a:p>
            </p:txBody>
          </p:sp>
        </mc:Fallback>
      </mc:AlternateContent>
      <p:graphicFrame>
        <p:nvGraphicFramePr>
          <p:cNvPr id="4" name="54 Tabla"/>
          <p:cNvGraphicFramePr>
            <a:graphicFrameLocks noGrp="1"/>
          </p:cNvGraphicFramePr>
          <p:nvPr>
            <p:extLst>
              <p:ext uri="{D42A27DB-BD31-4B8C-83A1-F6EECF244321}">
                <p14:modId xmlns:p14="http://schemas.microsoft.com/office/powerpoint/2010/main" val="502815904"/>
              </p:ext>
            </p:extLst>
          </p:nvPr>
        </p:nvGraphicFramePr>
        <p:xfrm>
          <a:off x="1461883" y="1317990"/>
          <a:ext cx="6096002" cy="365760"/>
        </p:xfrm>
        <a:graphic>
          <a:graphicData uri="http://schemas.openxmlformats.org/drawingml/2006/table">
            <a:tbl>
              <a:tblPr firstRow="1" bandRow="1">
                <a:tableStyleId>{F5AB1C69-6EDB-4FF4-983F-18BD219EF322}</a:tableStyleId>
              </a:tblPr>
              <a:tblGrid>
                <a:gridCol w="554182"/>
                <a:gridCol w="554182"/>
                <a:gridCol w="554182"/>
                <a:gridCol w="554182"/>
                <a:gridCol w="554182"/>
                <a:gridCol w="554182"/>
                <a:gridCol w="554182"/>
                <a:gridCol w="554182"/>
                <a:gridCol w="554182"/>
                <a:gridCol w="554182"/>
                <a:gridCol w="554182"/>
              </a:tblGrid>
              <a:tr h="239294">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020726" y="1031359"/>
            <a:ext cx="3785190" cy="925032"/>
          </a:xfrm>
          <a:prstGeom prst="rect">
            <a:avLst/>
          </a:prstGeom>
          <a:solidFill>
            <a:schemeClr val="bg1">
              <a:alpha val="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71776" y="1137683"/>
            <a:ext cx="4664149" cy="723015"/>
          </a:xfrm>
          <a:prstGeom prst="rect">
            <a:avLst/>
          </a:prstGeom>
          <a:solidFill>
            <a:schemeClr val="bg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3079" y="776177"/>
            <a:ext cx="3338623" cy="1446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0470" y="1127051"/>
            <a:ext cx="457200" cy="350874"/>
          </a:xfrm>
          <a:prstGeom prst="rect">
            <a:avLst/>
          </a:prstGeom>
          <a:noFill/>
        </p:spPr>
        <p:txBody>
          <a:bodyPr wrap="none" lIns="0" tIns="0" rIns="0" bIns="0" rtlCol="0" anchor="ctr" anchorCtr="0">
            <a:noAutofit/>
          </a:bodyPr>
          <a:lstStyle/>
          <a:p>
            <a:r>
              <a:rPr lang="en-US" sz="2400" dirty="0">
                <a:solidFill>
                  <a:schemeClr val="accent3">
                    <a:lumMod val="75000"/>
                  </a:schemeClr>
                </a:solidFill>
                <a:latin typeface="+mn-lt"/>
              </a:rPr>
              <a:t>A</a:t>
            </a:r>
            <a:endParaRPr lang="en-US" sz="2400" dirty="0" smtClean="0">
              <a:solidFill>
                <a:schemeClr val="accent3">
                  <a:lumMod val="75000"/>
                </a:schemeClr>
              </a:solidFill>
              <a:latin typeface="+mn-lt"/>
            </a:endParaRPr>
          </a:p>
        </p:txBody>
      </p:sp>
      <p:sp>
        <p:nvSpPr>
          <p:cNvPr id="11" name="TextBox 10"/>
          <p:cNvSpPr txBox="1"/>
          <p:nvPr/>
        </p:nvSpPr>
        <p:spPr>
          <a:xfrm>
            <a:off x="7878725" y="1148317"/>
            <a:ext cx="457200" cy="350874"/>
          </a:xfrm>
          <a:prstGeom prst="rect">
            <a:avLst/>
          </a:prstGeom>
          <a:noFill/>
        </p:spPr>
        <p:txBody>
          <a:bodyPr wrap="none" lIns="0" tIns="0" rIns="0" bIns="0" rtlCol="0" anchor="ctr" anchorCtr="0">
            <a:noAutofit/>
          </a:bodyPr>
          <a:lstStyle/>
          <a:p>
            <a:r>
              <a:rPr lang="en-US" sz="2400" dirty="0" smtClean="0">
                <a:solidFill>
                  <a:srgbClr val="00B0F0"/>
                </a:solidFill>
                <a:latin typeface="+mn-lt"/>
              </a:rPr>
              <a:t>B</a:t>
            </a:r>
          </a:p>
        </p:txBody>
      </p:sp>
      <p:sp>
        <p:nvSpPr>
          <p:cNvPr id="12" name="TextBox 11"/>
          <p:cNvSpPr txBox="1"/>
          <p:nvPr/>
        </p:nvSpPr>
        <p:spPr>
          <a:xfrm>
            <a:off x="5454502" y="1860698"/>
            <a:ext cx="457200" cy="350874"/>
          </a:xfrm>
          <a:prstGeom prst="rect">
            <a:avLst/>
          </a:prstGeom>
          <a:noFill/>
        </p:spPr>
        <p:txBody>
          <a:bodyPr wrap="none" lIns="0" tIns="0" rIns="0" bIns="0" rtlCol="0" anchor="ctr" anchorCtr="0">
            <a:noAutofit/>
          </a:bodyPr>
          <a:lstStyle/>
          <a:p>
            <a:r>
              <a:rPr lang="en-US" sz="2400" dirty="0" smtClean="0">
                <a:solidFill>
                  <a:srgbClr val="C00000"/>
                </a:solidFill>
                <a:latin typeface="+mn-lt"/>
              </a:rPr>
              <a:t>C</a:t>
            </a:r>
          </a:p>
        </p:txBody>
      </p:sp>
    </p:spTree>
    <p:extLst>
      <p:ext uri="{BB962C8B-B14F-4D97-AF65-F5344CB8AC3E}">
        <p14:creationId xmlns:p14="http://schemas.microsoft.com/office/powerpoint/2010/main" val="17619034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8763" y="127590"/>
            <a:ext cx="8645237" cy="725231"/>
          </a:xfrm>
        </p:spPr>
        <p:txBody>
          <a:bodyPr lIns="91440" tIns="45720" rIns="91440" bIns="45720" anchor="ctr">
            <a:normAutofit/>
          </a:bodyPr>
          <a:lstStyle/>
          <a:p>
            <a:r>
              <a:rPr lang="en-US" sz="2400" dirty="0" smtClean="0"/>
              <a:t>0-1 Result Set Size </a:t>
            </a:r>
            <a:r>
              <a:rPr lang="en-US" sz="2400" dirty="0" err="1" smtClean="0"/>
              <a:t>Indistinguishability</a:t>
            </a:r>
            <a:endParaRPr lang="en-US" sz="2400" dirty="0" smtClean="0"/>
          </a:p>
        </p:txBody>
      </p:sp>
      <p:sp>
        <p:nvSpPr>
          <p:cNvPr id="9220" name="Content Placeholder 2"/>
          <p:cNvSpPr>
            <a:spLocks noGrp="1"/>
          </p:cNvSpPr>
          <p:nvPr>
            <p:ph idx="1"/>
          </p:nvPr>
        </p:nvSpPr>
        <p:spPr>
          <a:xfrm>
            <a:off x="249888" y="998413"/>
            <a:ext cx="8587723" cy="4477353"/>
          </a:xfrm>
        </p:spPr>
        <p:txBody>
          <a:bodyPr lIns="91440" tIns="45720" rIns="91440" bIns="45720"/>
          <a:lstStyle/>
          <a:p>
            <a:pPr lvl="1">
              <a:buFont typeface="Wingdings" charset="2"/>
              <a:buNone/>
              <a:defRPr/>
            </a:pPr>
            <a:endParaRPr lang="en-US" dirty="0" smtClean="0"/>
          </a:p>
          <a:p>
            <a:pPr lvl="1">
              <a:buFont typeface="Wingdings" charset="2"/>
              <a:buNone/>
              <a:defRPr/>
            </a:pPr>
            <a:r>
              <a:rPr lang="en-US" dirty="0" smtClean="0"/>
              <a:t>Goal: hide from S whether there was a 0 or 1 match.</a:t>
            </a:r>
          </a:p>
          <a:p>
            <a:pPr lvl="1">
              <a:buFont typeface="Wingdings" charset="2"/>
              <a:buNone/>
              <a:defRPr/>
            </a:pPr>
            <a:r>
              <a:rPr lang="en-US" dirty="0"/>
              <a:t>	</a:t>
            </a:r>
            <a:r>
              <a:rPr lang="en-US" dirty="0" smtClean="0"/>
              <a:t>S is an airline and C is gov’t querying for POI.  Expect 0 hits</a:t>
            </a:r>
          </a:p>
          <a:p>
            <a:pPr lvl="1">
              <a:buFont typeface="Wingdings" charset="2"/>
              <a:buNone/>
              <a:defRPr/>
            </a:pPr>
            <a:r>
              <a:rPr lang="en-US" dirty="0"/>
              <a:t>	</a:t>
            </a:r>
            <a:r>
              <a:rPr lang="en-US" dirty="0" smtClean="0"/>
              <a:t>S learning of a match can be disruptive.</a:t>
            </a:r>
          </a:p>
          <a:p>
            <a:pPr lvl="1">
              <a:buFont typeface="Wingdings" charset="2"/>
              <a:buNone/>
              <a:defRPr/>
            </a:pPr>
            <a:endParaRPr lang="en-US" dirty="0"/>
          </a:p>
          <a:p>
            <a:pPr lvl="1">
              <a:buFont typeface="Wingdings" charset="2"/>
              <a:buNone/>
              <a:defRPr/>
            </a:pPr>
            <a:r>
              <a:rPr lang="en-US" dirty="0" err="1" smtClean="0"/>
              <a:t>Def</a:t>
            </a:r>
            <a:r>
              <a:rPr lang="en-US" dirty="0" smtClean="0"/>
              <a:t> 1: Consider probability of bad event, prove it’s small</a:t>
            </a:r>
          </a:p>
          <a:p>
            <a:pPr lvl="1">
              <a:buFont typeface="Wingdings" charset="2"/>
              <a:buNone/>
              <a:defRPr/>
            </a:pPr>
            <a:r>
              <a:rPr lang="en-US" dirty="0" err="1" smtClean="0"/>
              <a:t>Def</a:t>
            </a:r>
            <a:r>
              <a:rPr lang="en-US" dirty="0" smtClean="0"/>
              <a:t> 2: If distinguishable, guarantee that D’s confidence is not very high</a:t>
            </a:r>
          </a:p>
          <a:p>
            <a:pPr lvl="1">
              <a:buFont typeface="Wingdings" charset="2"/>
              <a:buNone/>
              <a:defRPr/>
            </a:pPr>
            <a:endParaRPr lang="en-US" dirty="0"/>
          </a:p>
        </p:txBody>
      </p:sp>
    </p:spTree>
    <p:extLst>
      <p:ext uri="{BB962C8B-B14F-4D97-AF65-F5344CB8AC3E}">
        <p14:creationId xmlns:p14="http://schemas.microsoft.com/office/powerpoint/2010/main" val="19046881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8763" y="127590"/>
            <a:ext cx="8645237" cy="725231"/>
          </a:xfrm>
        </p:spPr>
        <p:txBody>
          <a:bodyPr lIns="91440" tIns="45720" rIns="91440" bIns="45720" anchor="ctr">
            <a:normAutofit/>
          </a:bodyPr>
          <a:lstStyle/>
          <a:p>
            <a:r>
              <a:rPr lang="en-US" sz="2400" dirty="0" smtClean="0"/>
              <a:t>0-1 Result Set Size </a:t>
            </a:r>
            <a:r>
              <a:rPr lang="en-US" sz="2400" dirty="0" err="1" smtClean="0"/>
              <a:t>Indistinguishability</a:t>
            </a:r>
            <a:endParaRPr lang="en-US" sz="2400" dirty="0" smtClean="0"/>
          </a:p>
        </p:txBody>
      </p:sp>
      <mc:AlternateContent xmlns:mc="http://schemas.openxmlformats.org/markup-compatibility/2006" xmlns:a14="http://schemas.microsoft.com/office/drawing/2010/main">
        <mc:Choice Requires="a14">
          <p:sp>
            <p:nvSpPr>
              <p:cNvPr id="9220" name="Content Placeholder 2"/>
              <p:cNvSpPr>
                <a:spLocks noGrp="1"/>
              </p:cNvSpPr>
              <p:nvPr>
                <p:ph idx="1"/>
              </p:nvPr>
            </p:nvSpPr>
            <p:spPr>
              <a:xfrm>
                <a:off x="249888" y="998413"/>
                <a:ext cx="8224261" cy="2510331"/>
              </a:xfrm>
            </p:spPr>
            <p:txBody>
              <a:bodyPr lIns="91440" tIns="45720" rIns="91440" bIns="45720"/>
              <a:lstStyle/>
              <a:p>
                <a:pPr lvl="1">
                  <a:buFont typeface="Wingdings" charset="2"/>
                  <a:buNone/>
                  <a:defRPr/>
                </a:pPr>
                <a:endParaRPr lang="en-US" dirty="0" smtClean="0"/>
              </a:p>
              <a:p>
                <a:pPr lvl="1">
                  <a:buFont typeface="Wingdings" charset="2"/>
                  <a:buNone/>
                  <a:defRPr/>
                </a:pPr>
                <a:r>
                  <a:rPr lang="en-US" dirty="0" smtClean="0"/>
                  <a:t>Goal: hide from S whether there was a 0 or 1 match.</a:t>
                </a:r>
              </a:p>
              <a:p>
                <a:pPr lvl="1">
                  <a:buFont typeface="Wingdings" charset="2"/>
                  <a:buNone/>
                  <a:defRPr/>
                </a:pPr>
                <a:r>
                  <a:rPr lang="en-US" dirty="0" err="1" smtClean="0"/>
                  <a:t>Def</a:t>
                </a:r>
                <a:r>
                  <a:rPr lang="en-US" dirty="0" smtClean="0"/>
                  <a:t> 2: If distinguishable, guarantee that D’s confidence is not very high</a:t>
                </a:r>
              </a:p>
              <a:p>
                <a:pPr lvl="1"/>
                <a:r>
                  <a:rPr lang="en-US" dirty="0" smtClean="0"/>
                  <a:t> if </a:t>
                </a:r>
                <a:r>
                  <a:rPr lang="en-US" dirty="0"/>
                  <a:t>the </a:t>
                </a:r>
                <a:r>
                  <a:rPr lang="en-US" dirty="0" smtClean="0"/>
                  <a:t>a-priori probability </a:t>
                </a:r>
                <a:r>
                  <a:rPr lang="en-US" dirty="0"/>
                  <a:t>of a 1-case is </a:t>
                </a:r>
                <a14:m>
                  <m:oMath xmlns:m="http://schemas.openxmlformats.org/officeDocument/2006/math">
                    <m:r>
                      <a:rPr lang="en-US" b="0" i="1" smtClean="0">
                        <a:latin typeface="Cambria Math"/>
                      </a:rPr>
                      <m:t>𝛿</m:t>
                    </m:r>
                  </m:oMath>
                </a14:m>
                <a:r>
                  <a:rPr lang="en-US" dirty="0" smtClean="0"/>
                  <a:t>, </a:t>
                </a:r>
                <a:r>
                  <a:rPr lang="en-US" dirty="0"/>
                  <a:t>then conditioned on any possible view, the a-posteriori probability </a:t>
                </a:r>
                <a:r>
                  <a:rPr lang="en-US" dirty="0" smtClean="0"/>
                  <a:t>of a </a:t>
                </a:r>
                <a:r>
                  <a:rPr lang="en-US" dirty="0"/>
                  <a:t>1-case is at most </a:t>
                </a:r>
                <a14:m>
                  <m:oMath xmlns:m="http://schemas.openxmlformats.org/officeDocument/2006/math">
                    <m:r>
                      <a:rPr lang="en-US" b="0" i="0" smtClean="0">
                        <a:latin typeface="Cambria Math"/>
                      </a:rPr>
                      <m:t>(1+</m:t>
                    </m:r>
                    <m:r>
                      <a:rPr lang="en-US" b="0" i="1" smtClean="0">
                        <a:latin typeface="Cambria Math"/>
                      </a:rPr>
                      <m:t>𝜖</m:t>
                    </m:r>
                    <m:r>
                      <a:rPr lang="en-US" b="0" i="1" smtClean="0">
                        <a:latin typeface="Cambria Math"/>
                      </a:rPr>
                      <m:t>)</m:t>
                    </m:r>
                    <m:r>
                      <a:rPr lang="en-US" b="0" i="1" smtClean="0">
                        <a:latin typeface="Cambria Math"/>
                      </a:rPr>
                      <m:t>𝛿</m:t>
                    </m:r>
                  </m:oMath>
                </a14:m>
                <a:r>
                  <a:rPr lang="en-US" dirty="0" smtClean="0"/>
                  <a:t>).</a:t>
                </a:r>
              </a:p>
              <a:p>
                <a:pPr lvl="1">
                  <a:buFont typeface="Wingdings" charset="2"/>
                  <a:buNone/>
                  <a:defRPr/>
                </a:pPr>
                <a:endParaRPr lang="en-US" dirty="0" smtClean="0"/>
              </a:p>
              <a:p>
                <a:pPr lvl="1">
                  <a:buFont typeface="Wingdings" charset="2"/>
                  <a:buNone/>
                  <a:defRPr/>
                </a:pPr>
                <a:r>
                  <a:rPr lang="en-US" dirty="0" smtClean="0"/>
                  <a:t>Solution: C adds p of fake tree-traversal paths.  p is a random variable drawn from distribution like this</a:t>
                </a:r>
              </a:p>
              <a:p>
                <a:pPr lvl="1">
                  <a:buFont typeface="Wingdings" charset="2"/>
                  <a:buNone/>
                  <a:defRPr/>
                </a:pPr>
                <a:endParaRPr lang="en-US" dirty="0"/>
              </a:p>
            </p:txBody>
          </p:sp>
        </mc:Choice>
        <mc:Fallback xmlns="">
          <p:sp>
            <p:nvSpPr>
              <p:cNvPr id="9220" name="Content Placeholder 2"/>
              <p:cNvSpPr>
                <a:spLocks noGrp="1" noRot="1" noChangeAspect="1" noMove="1" noResize="1" noEditPoints="1" noAdjustHandles="1" noChangeArrowheads="1" noChangeShapeType="1" noTextEdit="1"/>
              </p:cNvSpPr>
              <p:nvPr>
                <p:ph idx="1"/>
              </p:nvPr>
            </p:nvSpPr>
            <p:spPr>
              <a:xfrm>
                <a:off x="249888" y="998413"/>
                <a:ext cx="8224261" cy="2510331"/>
              </a:xfrm>
              <a:blipFill rotWithShape="1">
                <a:blip r:embed="rId3"/>
                <a:stretch>
                  <a:fillRect r="-1334" b="-21117"/>
                </a:stretch>
              </a:blipFill>
            </p:spPr>
            <p:txBody>
              <a:bodyPr/>
              <a:lstStyle/>
              <a:p>
                <a:r>
                  <a:rPr lang="en-US">
                    <a:noFill/>
                  </a:rPr>
                  <a:t> </a:t>
                </a:r>
              </a:p>
            </p:txBody>
          </p:sp>
        </mc:Fallback>
      </mc:AlternateContent>
      <p:cxnSp>
        <p:nvCxnSpPr>
          <p:cNvPr id="3" name="Straight Arrow Connector 2"/>
          <p:cNvCxnSpPr/>
          <p:nvPr/>
        </p:nvCxnSpPr>
        <p:spPr>
          <a:xfrm flipV="1">
            <a:off x="2636874" y="3944707"/>
            <a:ext cx="10633" cy="956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647507" y="4901637"/>
            <a:ext cx="29239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47507" y="4423172"/>
            <a:ext cx="138223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4029740" y="4423171"/>
            <a:ext cx="1499190" cy="457200"/>
          </a:xfrm>
          <a:custGeom>
            <a:avLst/>
            <a:gdLst>
              <a:gd name="connsiteX0" fmla="*/ 0 w 1499190"/>
              <a:gd name="connsiteY0" fmla="*/ 0 h 457200"/>
              <a:gd name="connsiteX1" fmla="*/ 489097 w 1499190"/>
              <a:gd name="connsiteY1" fmla="*/ 340242 h 457200"/>
              <a:gd name="connsiteX2" fmla="*/ 1499190 w 1499190"/>
              <a:gd name="connsiteY2" fmla="*/ 457200 h 457200"/>
              <a:gd name="connsiteX3" fmla="*/ 1499190 w 149919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499190" h="457200">
                <a:moveTo>
                  <a:pt x="0" y="0"/>
                </a:moveTo>
                <a:cubicBezTo>
                  <a:pt x="119616" y="132021"/>
                  <a:pt x="239232" y="264042"/>
                  <a:pt x="489097" y="340242"/>
                </a:cubicBezTo>
                <a:cubicBezTo>
                  <a:pt x="738962" y="416442"/>
                  <a:pt x="1499190" y="457200"/>
                  <a:pt x="1499190" y="457200"/>
                </a:cubicBezTo>
                <a:lnTo>
                  <a:pt x="1499190" y="457200"/>
                </a:ln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71460" y="4609241"/>
            <a:ext cx="563526" cy="542260"/>
          </a:xfrm>
          <a:prstGeom prst="rect">
            <a:avLst/>
          </a:prstGeom>
          <a:noFill/>
        </p:spPr>
        <p:txBody>
          <a:bodyPr wrap="none" lIns="0" tIns="0" rIns="0" bIns="0" rtlCol="0" anchor="ctr" anchorCtr="0">
            <a:noAutofit/>
          </a:bodyPr>
          <a:lstStyle/>
          <a:p>
            <a:r>
              <a:rPr lang="en-US" sz="1400" dirty="0" smtClean="0">
                <a:latin typeface="+mn-lt"/>
              </a:rPr>
              <a:t>N paths</a:t>
            </a:r>
          </a:p>
        </p:txBody>
      </p:sp>
      <p:cxnSp>
        <p:nvCxnSpPr>
          <p:cNvPr id="13" name="Straight Connector 12"/>
          <p:cNvCxnSpPr/>
          <p:nvPr/>
        </p:nvCxnSpPr>
        <p:spPr>
          <a:xfrm>
            <a:off x="4051006" y="4859105"/>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31002" y="4862643"/>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20618" y="4862643"/>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86692" y="4862643"/>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31749" y="4862643"/>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76308" y="4862643"/>
            <a:ext cx="0" cy="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42133" y="4873276"/>
            <a:ext cx="0" cy="9569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91116" y="5151501"/>
                <a:ext cx="914400" cy="914400"/>
              </a:xfrm>
              <a:prstGeom prst="rect">
                <a:avLst/>
              </a:prstGeom>
              <a:noFill/>
            </p:spPr>
            <p:txBody>
              <a:bodyPr wrap="none" lIns="0" tIns="0" rIns="0" bIns="0" rtlCol="0" anchor="ctr" anchorCtr="0">
                <a:noAutofit/>
              </a:bodyPr>
              <a:lstStyle/>
              <a:p>
                <a:r>
                  <a:rPr lang="en-US" dirty="0" smtClean="0">
                    <a:latin typeface="+mn-lt"/>
                  </a:rPr>
                  <a:t>Theorem: Above solution satisfies Def. 2 with </a:t>
                </a:r>
                <a14:m>
                  <m:oMath xmlns:m="http://schemas.openxmlformats.org/officeDocument/2006/math">
                    <m:r>
                      <a:rPr lang="en-US" i="1">
                        <a:latin typeface="Cambria Math"/>
                      </a:rPr>
                      <m:t>𝜖</m:t>
                    </m:r>
                  </m:oMath>
                </a14:m>
                <a:r>
                  <a:rPr lang="en-US" dirty="0" smtClean="0">
                    <a:latin typeface="+mn-lt"/>
                  </a:rPr>
                  <a:t>=1  </a:t>
                </a:r>
              </a:p>
            </p:txBody>
          </p:sp>
        </mc:Choice>
        <mc:Fallback xmlns="">
          <p:sp>
            <p:nvSpPr>
              <p:cNvPr id="19" name="TextBox 18"/>
              <p:cNvSpPr txBox="1">
                <a:spLocks noRot="1" noChangeAspect="1" noMove="1" noResize="1" noEditPoints="1" noAdjustHandles="1" noChangeArrowheads="1" noChangeShapeType="1" noTextEdit="1"/>
              </p:cNvSpPr>
              <p:nvPr/>
            </p:nvSpPr>
            <p:spPr>
              <a:xfrm>
                <a:off x="691116" y="5151501"/>
                <a:ext cx="914400" cy="914400"/>
              </a:xfrm>
              <a:prstGeom prst="rect">
                <a:avLst/>
              </a:prstGeom>
              <a:blipFill rotWithShape="1">
                <a:blip r:embed="rId4"/>
                <a:stretch>
                  <a:fillRect l="-15333" r="-483333"/>
                </a:stretch>
              </a:blipFill>
            </p:spPr>
            <p:txBody>
              <a:bodyPr/>
              <a:lstStyle/>
              <a:p>
                <a:r>
                  <a:rPr lang="en-US">
                    <a:noFill/>
                  </a:rPr>
                  <a:t> </a:t>
                </a:r>
              </a:p>
            </p:txBody>
          </p:sp>
        </mc:Fallback>
      </mc:AlternateContent>
    </p:spTree>
    <p:extLst>
      <p:ext uri="{BB962C8B-B14F-4D97-AF65-F5344CB8AC3E}">
        <p14:creationId xmlns:p14="http://schemas.microsoft.com/office/powerpoint/2010/main" val="34416326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Malicious behavior in OT/Circuit generation	</a:t>
            </a:r>
            <a:endParaRPr lang="en-US" dirty="0"/>
          </a:p>
        </p:txBody>
      </p:sp>
      <p:pic>
        <p:nvPicPr>
          <p:cNvPr id="2051" name="Picture 3" descr="C:\Users\abi\AppData\Local\Microsoft\Windows\Temporary Internet Files\Content.IE5\PR9CP832\MC9004316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84" y="1384450"/>
            <a:ext cx="1420099" cy="14200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bi\AppData\Local\Microsoft\Windows\Temporary Internet Files\Content.IE5\PR9CP832\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187" y="3610599"/>
            <a:ext cx="1352433" cy="13614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bi\AppData\Local\Microsoft\Windows\Temporary Internet Files\Content.IE5\8N0E8KBI\MC9004413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54" y="3510320"/>
            <a:ext cx="1947504" cy="1947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7406" y="5206181"/>
            <a:ext cx="914400" cy="914400"/>
          </a:xfrm>
          <a:prstGeom prst="rect">
            <a:avLst/>
          </a:prstGeom>
          <a:noFill/>
        </p:spPr>
        <p:txBody>
          <a:bodyPr wrap="none" lIns="0" tIns="0" rIns="0" bIns="0" rtlCol="0" anchor="ctr" anchorCtr="0">
            <a:noAutofit/>
          </a:bodyPr>
          <a:lstStyle/>
          <a:p>
            <a:r>
              <a:rPr lang="en-US" dirty="0" smtClean="0">
                <a:latin typeface="+mn-lt"/>
              </a:rPr>
              <a:t>Client</a:t>
            </a:r>
          </a:p>
        </p:txBody>
      </p:sp>
      <p:sp>
        <p:nvSpPr>
          <p:cNvPr id="5" name="TextBox 4"/>
          <p:cNvSpPr txBox="1"/>
          <p:nvPr/>
        </p:nvSpPr>
        <p:spPr>
          <a:xfrm>
            <a:off x="5561187" y="720773"/>
            <a:ext cx="914400" cy="914400"/>
          </a:xfrm>
          <a:prstGeom prst="rect">
            <a:avLst/>
          </a:prstGeom>
          <a:noFill/>
        </p:spPr>
        <p:txBody>
          <a:bodyPr wrap="none" lIns="0" tIns="0" rIns="0" bIns="0" rtlCol="0" anchor="ctr" anchorCtr="0">
            <a:noAutofit/>
          </a:bodyPr>
          <a:lstStyle/>
          <a:p>
            <a:r>
              <a:rPr lang="en-US" dirty="0" smtClean="0">
                <a:latin typeface="+mn-lt"/>
              </a:rPr>
              <a:t>Index</a:t>
            </a:r>
          </a:p>
          <a:p>
            <a:r>
              <a:rPr lang="en-US" dirty="0" smtClean="0">
                <a:latin typeface="+mn-lt"/>
              </a:rPr>
              <a:t>Server</a:t>
            </a:r>
          </a:p>
        </p:txBody>
      </p:sp>
      <p:sp>
        <p:nvSpPr>
          <p:cNvPr id="7" name="TextBox 6"/>
          <p:cNvSpPr txBox="1"/>
          <p:nvPr/>
        </p:nvSpPr>
        <p:spPr>
          <a:xfrm>
            <a:off x="6913620" y="4484072"/>
            <a:ext cx="914400" cy="914400"/>
          </a:xfrm>
          <a:prstGeom prst="rect">
            <a:avLst/>
          </a:prstGeom>
          <a:noFill/>
        </p:spPr>
        <p:txBody>
          <a:bodyPr wrap="none" lIns="0" tIns="0" rIns="0" bIns="0" rtlCol="0" anchor="ctr" anchorCtr="0">
            <a:noAutofit/>
          </a:bodyPr>
          <a:lstStyle/>
          <a:p>
            <a:r>
              <a:rPr lang="en-US" dirty="0" smtClean="0">
                <a:latin typeface="+mn-lt"/>
              </a:rPr>
              <a:t>Query</a:t>
            </a:r>
          </a:p>
          <a:p>
            <a:r>
              <a:rPr lang="en-US" dirty="0" smtClean="0">
                <a:latin typeface="+mn-lt"/>
              </a:rPr>
              <a:t>Checker</a:t>
            </a:r>
          </a:p>
        </p:txBody>
      </p:sp>
      <p:cxnSp>
        <p:nvCxnSpPr>
          <p:cNvPr id="9" name="Straight Arrow Connector 8"/>
          <p:cNvCxnSpPr/>
          <p:nvPr/>
        </p:nvCxnSpPr>
        <p:spPr>
          <a:xfrm flipV="1">
            <a:off x="2391806" y="2330245"/>
            <a:ext cx="1883378" cy="118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08358" y="4793226"/>
            <a:ext cx="2786925" cy="14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9574" y="2094499"/>
            <a:ext cx="914400" cy="914400"/>
          </a:xfrm>
          <a:prstGeom prst="rect">
            <a:avLst/>
          </a:prstGeom>
          <a:noFill/>
        </p:spPr>
        <p:txBody>
          <a:bodyPr wrap="none" lIns="0" tIns="0" rIns="0" bIns="0" rtlCol="0" anchor="ctr" anchorCtr="0">
            <a:noAutofit/>
          </a:bodyPr>
          <a:lstStyle/>
          <a:p>
            <a:r>
              <a:rPr lang="en-US" dirty="0" smtClean="0">
                <a:latin typeface="+mn-lt"/>
              </a:rPr>
              <a:t>Client Query</a:t>
            </a:r>
          </a:p>
          <a:p>
            <a:r>
              <a:rPr lang="en-US" dirty="0" smtClean="0">
                <a:latin typeface="+mn-lt"/>
              </a:rPr>
              <a:t>For results</a:t>
            </a:r>
          </a:p>
        </p:txBody>
      </p:sp>
      <p:sp>
        <p:nvSpPr>
          <p:cNvPr id="13" name="TextBox 12"/>
          <p:cNvSpPr txBox="1"/>
          <p:nvPr/>
        </p:nvSpPr>
        <p:spPr>
          <a:xfrm>
            <a:off x="3143974" y="4588231"/>
            <a:ext cx="914400" cy="914400"/>
          </a:xfrm>
          <a:prstGeom prst="rect">
            <a:avLst/>
          </a:prstGeom>
          <a:noFill/>
        </p:spPr>
        <p:txBody>
          <a:bodyPr wrap="none" lIns="0" tIns="0" rIns="0" bIns="0" rtlCol="0" anchor="ctr" anchorCtr="0">
            <a:noAutofit/>
          </a:bodyPr>
          <a:lstStyle/>
          <a:p>
            <a:r>
              <a:rPr lang="en-US" dirty="0" smtClean="0">
                <a:latin typeface="+mn-lt"/>
              </a:rPr>
              <a:t>Client Query For Check</a:t>
            </a:r>
          </a:p>
        </p:txBody>
      </p:sp>
      <p:sp>
        <p:nvSpPr>
          <p:cNvPr id="14" name="TextBox 13"/>
          <p:cNvSpPr txBox="1"/>
          <p:nvPr/>
        </p:nvSpPr>
        <p:spPr>
          <a:xfrm>
            <a:off x="7167716" y="1635173"/>
            <a:ext cx="914400" cy="914400"/>
          </a:xfrm>
          <a:prstGeom prst="rect">
            <a:avLst/>
          </a:prstGeom>
          <a:noFill/>
        </p:spPr>
        <p:txBody>
          <a:bodyPr wrap="none" lIns="0" tIns="0" rIns="0" bIns="0" rtlCol="0" anchor="ctr" anchorCtr="0">
            <a:noAutofit/>
          </a:bodyPr>
          <a:lstStyle/>
          <a:p>
            <a:r>
              <a:rPr lang="en-US" dirty="0" smtClean="0">
                <a:solidFill>
                  <a:srgbClr val="FF0000"/>
                </a:solidFill>
                <a:latin typeface="+mn-lt"/>
              </a:rPr>
              <a:t>Big potential </a:t>
            </a:r>
          </a:p>
          <a:p>
            <a:r>
              <a:rPr lang="en-US" dirty="0" smtClean="0">
                <a:solidFill>
                  <a:srgbClr val="FF0000"/>
                </a:solidFill>
                <a:latin typeface="+mn-lt"/>
              </a:rPr>
              <a:t>for cheating</a:t>
            </a:r>
          </a:p>
        </p:txBody>
      </p:sp>
    </p:spTree>
    <p:extLst>
      <p:ext uri="{BB962C8B-B14F-4D97-AF65-F5344CB8AC3E}">
        <p14:creationId xmlns:p14="http://schemas.microsoft.com/office/powerpoint/2010/main" val="781620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Malicious behavior in OT/Circuit generation	</a:t>
            </a:r>
            <a:endParaRPr lang="en-US" dirty="0"/>
          </a:p>
        </p:txBody>
      </p:sp>
      <p:pic>
        <p:nvPicPr>
          <p:cNvPr id="2051" name="Picture 3" descr="C:\Users\abi\AppData\Local\Microsoft\Windows\Temporary Internet Files\Content.IE5\PR9CP832\MC9004316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84" y="1384450"/>
            <a:ext cx="1420099" cy="14200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bi\AppData\Local\Microsoft\Windows\Temporary Internet Files\Content.IE5\PR9CP832\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187" y="3610599"/>
            <a:ext cx="1352433" cy="13614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bi\AppData\Local\Microsoft\Windows\Temporary Internet Files\Content.IE5\8N0E8KBI\MC9004413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54" y="3510320"/>
            <a:ext cx="1947504" cy="1947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7406" y="5206181"/>
            <a:ext cx="914400" cy="914400"/>
          </a:xfrm>
          <a:prstGeom prst="rect">
            <a:avLst/>
          </a:prstGeom>
          <a:noFill/>
        </p:spPr>
        <p:txBody>
          <a:bodyPr wrap="none" lIns="0" tIns="0" rIns="0" bIns="0" rtlCol="0" anchor="ctr" anchorCtr="0">
            <a:noAutofit/>
          </a:bodyPr>
          <a:lstStyle/>
          <a:p>
            <a:r>
              <a:rPr lang="en-US" dirty="0" smtClean="0">
                <a:latin typeface="+mn-lt"/>
              </a:rPr>
              <a:t>Client</a:t>
            </a:r>
          </a:p>
        </p:txBody>
      </p:sp>
      <p:sp>
        <p:nvSpPr>
          <p:cNvPr id="5" name="TextBox 4"/>
          <p:cNvSpPr txBox="1"/>
          <p:nvPr/>
        </p:nvSpPr>
        <p:spPr>
          <a:xfrm>
            <a:off x="5561187" y="720773"/>
            <a:ext cx="914400" cy="914400"/>
          </a:xfrm>
          <a:prstGeom prst="rect">
            <a:avLst/>
          </a:prstGeom>
          <a:noFill/>
        </p:spPr>
        <p:txBody>
          <a:bodyPr wrap="none" lIns="0" tIns="0" rIns="0" bIns="0" rtlCol="0" anchor="ctr" anchorCtr="0">
            <a:noAutofit/>
          </a:bodyPr>
          <a:lstStyle/>
          <a:p>
            <a:r>
              <a:rPr lang="en-US" dirty="0" smtClean="0">
                <a:latin typeface="+mn-lt"/>
              </a:rPr>
              <a:t>Index</a:t>
            </a:r>
          </a:p>
          <a:p>
            <a:r>
              <a:rPr lang="en-US" dirty="0" smtClean="0">
                <a:latin typeface="+mn-lt"/>
              </a:rPr>
              <a:t>Server</a:t>
            </a:r>
          </a:p>
        </p:txBody>
      </p:sp>
      <p:sp>
        <p:nvSpPr>
          <p:cNvPr id="7" name="TextBox 6"/>
          <p:cNvSpPr txBox="1"/>
          <p:nvPr/>
        </p:nvSpPr>
        <p:spPr>
          <a:xfrm>
            <a:off x="6913620" y="4484072"/>
            <a:ext cx="914400" cy="914400"/>
          </a:xfrm>
          <a:prstGeom prst="rect">
            <a:avLst/>
          </a:prstGeom>
          <a:noFill/>
        </p:spPr>
        <p:txBody>
          <a:bodyPr wrap="none" lIns="0" tIns="0" rIns="0" bIns="0" rtlCol="0" anchor="ctr" anchorCtr="0">
            <a:noAutofit/>
          </a:bodyPr>
          <a:lstStyle/>
          <a:p>
            <a:r>
              <a:rPr lang="en-US" dirty="0" smtClean="0">
                <a:latin typeface="+mn-lt"/>
              </a:rPr>
              <a:t>Query</a:t>
            </a:r>
          </a:p>
          <a:p>
            <a:r>
              <a:rPr lang="en-US" dirty="0" smtClean="0">
                <a:latin typeface="+mn-lt"/>
              </a:rPr>
              <a:t>Checker</a:t>
            </a:r>
          </a:p>
        </p:txBody>
      </p:sp>
      <p:cxnSp>
        <p:nvCxnSpPr>
          <p:cNvPr id="8" name="Straight Arrow Connector 7"/>
          <p:cNvCxnSpPr/>
          <p:nvPr/>
        </p:nvCxnSpPr>
        <p:spPr>
          <a:xfrm flipH="1">
            <a:off x="2787445" y="2433484"/>
            <a:ext cx="1487739" cy="1076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908358" y="4972048"/>
            <a:ext cx="26528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74114" y="4749543"/>
            <a:ext cx="914400" cy="914400"/>
          </a:xfrm>
          <a:prstGeom prst="rect">
            <a:avLst/>
          </a:prstGeom>
          <a:noFill/>
        </p:spPr>
        <p:txBody>
          <a:bodyPr wrap="none" lIns="0" tIns="0" rIns="0" bIns="0" rtlCol="0" anchor="ctr" anchorCtr="0">
            <a:noAutofit/>
          </a:bodyPr>
          <a:lstStyle/>
          <a:p>
            <a:r>
              <a:rPr lang="en-US" dirty="0" smtClean="0">
                <a:latin typeface="+mn-lt"/>
              </a:rPr>
              <a:t>Garbled Query Check Circuit</a:t>
            </a:r>
          </a:p>
        </p:txBody>
      </p:sp>
      <p:sp>
        <p:nvSpPr>
          <p:cNvPr id="17" name="TextBox 16"/>
          <p:cNvSpPr txBox="1"/>
          <p:nvPr/>
        </p:nvSpPr>
        <p:spPr>
          <a:xfrm>
            <a:off x="1373510" y="2019151"/>
            <a:ext cx="2036592" cy="914400"/>
          </a:xfrm>
          <a:prstGeom prst="rect">
            <a:avLst/>
          </a:prstGeom>
          <a:noFill/>
        </p:spPr>
        <p:txBody>
          <a:bodyPr wrap="none" lIns="0" tIns="0" rIns="0" bIns="0" rtlCol="0" anchor="ctr" anchorCtr="0">
            <a:noAutofit/>
          </a:bodyPr>
          <a:lstStyle/>
          <a:p>
            <a:pPr algn="ctr"/>
            <a:r>
              <a:rPr lang="en-US" dirty="0" smtClean="0">
                <a:latin typeface="+mn-lt"/>
              </a:rPr>
              <a:t>Garbled Universal</a:t>
            </a:r>
          </a:p>
          <a:p>
            <a:pPr algn="ctr"/>
            <a:r>
              <a:rPr lang="en-US" dirty="0" smtClean="0">
                <a:latin typeface="+mn-lt"/>
              </a:rPr>
              <a:t>Circuit </a:t>
            </a:r>
          </a:p>
          <a:p>
            <a:pPr algn="ctr"/>
            <a:endParaRPr lang="en-US" dirty="0" smtClean="0">
              <a:latin typeface="+mn-lt"/>
            </a:endParaRPr>
          </a:p>
        </p:txBody>
      </p:sp>
      <p:cxnSp>
        <p:nvCxnSpPr>
          <p:cNvPr id="20" name="Straight Arrow Connector 19"/>
          <p:cNvCxnSpPr/>
          <p:nvPr/>
        </p:nvCxnSpPr>
        <p:spPr>
          <a:xfrm>
            <a:off x="5695283" y="2256503"/>
            <a:ext cx="780304" cy="135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85435" y="2227462"/>
            <a:ext cx="914400" cy="914400"/>
          </a:xfrm>
          <a:prstGeom prst="rect">
            <a:avLst/>
          </a:prstGeom>
          <a:noFill/>
        </p:spPr>
        <p:txBody>
          <a:bodyPr wrap="none" lIns="0" tIns="0" rIns="0" bIns="0" rtlCol="0" anchor="ctr" anchorCtr="0">
            <a:noAutofit/>
          </a:bodyPr>
          <a:lstStyle/>
          <a:p>
            <a:r>
              <a:rPr lang="en-US" dirty="0" smtClean="0">
                <a:latin typeface="+mn-lt"/>
              </a:rPr>
              <a:t>Information to </a:t>
            </a:r>
          </a:p>
          <a:p>
            <a:r>
              <a:rPr lang="en-US" dirty="0" smtClean="0">
                <a:latin typeface="+mn-lt"/>
              </a:rPr>
              <a:t>Synchronize keys</a:t>
            </a:r>
          </a:p>
        </p:txBody>
      </p:sp>
      <p:sp>
        <p:nvSpPr>
          <p:cNvPr id="22" name="TextBox 21"/>
          <p:cNvSpPr txBox="1"/>
          <p:nvPr/>
        </p:nvSpPr>
        <p:spPr>
          <a:xfrm>
            <a:off x="6475587" y="913352"/>
            <a:ext cx="914400" cy="914400"/>
          </a:xfrm>
          <a:prstGeom prst="rect">
            <a:avLst/>
          </a:prstGeom>
          <a:noFill/>
        </p:spPr>
        <p:txBody>
          <a:bodyPr wrap="none" lIns="0" tIns="0" rIns="0" bIns="0" rtlCol="0" anchor="ctr" anchorCtr="0">
            <a:noAutofit/>
          </a:bodyPr>
          <a:lstStyle/>
          <a:p>
            <a:r>
              <a:rPr lang="en-US" dirty="0" smtClean="0">
                <a:solidFill>
                  <a:srgbClr val="00B050"/>
                </a:solidFill>
                <a:latin typeface="+mn-lt"/>
              </a:rPr>
              <a:t>Client does not learn the </a:t>
            </a:r>
          </a:p>
          <a:p>
            <a:r>
              <a:rPr lang="en-US" dirty="0" smtClean="0">
                <a:solidFill>
                  <a:srgbClr val="00B050"/>
                </a:solidFill>
                <a:latin typeface="+mn-lt"/>
              </a:rPr>
              <a:t>output of either the policy</a:t>
            </a:r>
          </a:p>
          <a:p>
            <a:r>
              <a:rPr lang="en-US" dirty="0" smtClean="0">
                <a:solidFill>
                  <a:srgbClr val="00B050"/>
                </a:solidFill>
                <a:latin typeface="+mn-lt"/>
              </a:rPr>
              <a:t>Or the result. Learns only </a:t>
            </a:r>
          </a:p>
          <a:p>
            <a:r>
              <a:rPr lang="en-US" dirty="0" smtClean="0">
                <a:solidFill>
                  <a:srgbClr val="00B050"/>
                </a:solidFill>
                <a:latin typeface="+mn-lt"/>
              </a:rPr>
              <a:t>garbled output</a:t>
            </a:r>
          </a:p>
        </p:txBody>
      </p:sp>
    </p:spTree>
    <p:extLst>
      <p:ext uri="{BB962C8B-B14F-4D97-AF65-F5344CB8AC3E}">
        <p14:creationId xmlns:p14="http://schemas.microsoft.com/office/powerpoint/2010/main" val="3608107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89" y="1370552"/>
            <a:ext cx="3500476" cy="4525963"/>
          </a:xfrm>
        </p:spPr>
        <p:txBody>
          <a:bodyPr/>
          <a:lstStyle/>
          <a:p>
            <a:r>
              <a:rPr lang="en-US" dirty="0" smtClean="0"/>
              <a:t>IS generates universal circuit which evaluates any circuit on any input.</a:t>
            </a:r>
          </a:p>
          <a:p>
            <a:r>
              <a:rPr lang="en-US" dirty="0" smtClean="0"/>
              <a:t>Circuit has a fixed tree pattern. The gates and inputs are unknown and provided by the client and IS</a:t>
            </a:r>
          </a:p>
          <a:p>
            <a:r>
              <a:rPr lang="en-US" dirty="0" smtClean="0"/>
              <a:t>AND of policy check circuit and universal circuit performed </a:t>
            </a:r>
          </a:p>
          <a:p>
            <a:r>
              <a:rPr lang="en-US" dirty="0" smtClean="0"/>
              <a:t>Inputs to PC and </a:t>
            </a:r>
            <a:r>
              <a:rPr lang="en-US" dirty="0" err="1" smtClean="0"/>
              <a:t>Evalualtion</a:t>
            </a:r>
            <a:r>
              <a:rPr lang="en-US" dirty="0" smtClean="0"/>
              <a:t> Circuits are cryptographically </a:t>
            </a:r>
            <a:r>
              <a:rPr lang="en-US" dirty="0" err="1" smtClean="0"/>
              <a:t>binded</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t>(Malicious.. ) Universal Circuit</a:t>
            </a:r>
            <a:endParaRPr lang="en-US" dirty="0"/>
          </a:p>
        </p:txBody>
      </p:sp>
      <p:pic>
        <p:nvPicPr>
          <p:cNvPr id="1027" name="Picture 3" descr="C:\work\presentations\MSRRedmondWorkshop\malicious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833" y="1370552"/>
            <a:ext cx="4942309" cy="429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043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Query Circuit Transformation</a:t>
            </a:r>
            <a:endParaRPr lang="en-US" dirty="0"/>
          </a:p>
        </p:txBody>
      </p:sp>
      <p:pic>
        <p:nvPicPr>
          <p:cNvPr id="5" name="Picture 4" descr="universalcircuit.png"/>
          <p:cNvPicPr>
            <a:picLocks noChangeAspect="1"/>
          </p:cNvPicPr>
          <p:nvPr/>
        </p:nvPicPr>
        <p:blipFill rotWithShape="1">
          <a:blip r:embed="rId2">
            <a:extLst>
              <a:ext uri="{28A0092B-C50C-407E-A947-70E740481C1C}">
                <a14:useLocalDpi xmlns:a14="http://schemas.microsoft.com/office/drawing/2010/main" val="0"/>
              </a:ext>
            </a:extLst>
          </a:blip>
          <a:srcRect t="7221" r="13870" b="10705"/>
          <a:stretch/>
        </p:blipFill>
        <p:spPr>
          <a:xfrm>
            <a:off x="457200" y="1898598"/>
            <a:ext cx="8500120" cy="2825838"/>
          </a:xfrm>
          <a:prstGeom prst="rect">
            <a:avLst/>
          </a:prstGeom>
        </p:spPr>
      </p:pic>
      <p:sp>
        <p:nvSpPr>
          <p:cNvPr id="6" name="TextBox 5"/>
          <p:cNvSpPr txBox="1"/>
          <p:nvPr/>
        </p:nvSpPr>
        <p:spPr>
          <a:xfrm>
            <a:off x="3934333" y="4747107"/>
            <a:ext cx="3429252" cy="1088524"/>
          </a:xfrm>
          <a:prstGeom prst="rect">
            <a:avLst/>
          </a:prstGeom>
          <a:noFill/>
        </p:spPr>
        <p:txBody>
          <a:bodyPr wrap="square" lIns="0" tIns="0" rIns="0" bIns="0" rtlCol="0" anchor="ctr" anchorCtr="0">
            <a:noAutofit/>
          </a:bodyPr>
          <a:lstStyle/>
          <a:p>
            <a:r>
              <a:rPr lang="en-US" sz="3200" b="1" dirty="0" smtClean="0">
                <a:solidFill>
                  <a:srgbClr val="FF0000"/>
                </a:solidFill>
                <a:latin typeface="+mn-lt"/>
              </a:rPr>
              <a:t>“Free” XOR gates!</a:t>
            </a:r>
          </a:p>
        </p:txBody>
      </p:sp>
    </p:spTree>
    <p:extLst>
      <p:ext uri="{BB962C8B-B14F-4D97-AF65-F5344CB8AC3E}">
        <p14:creationId xmlns:p14="http://schemas.microsoft.com/office/powerpoint/2010/main" val="37270099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4294967295"/>
          </p:nvPr>
        </p:nvSpPr>
        <p:spPr>
          <a:xfrm>
            <a:off x="355600" y="6526213"/>
            <a:ext cx="3192463" cy="207962"/>
          </a:xfrm>
          <a:prstGeom prst="rect">
            <a:avLst/>
          </a:prstGeom>
          <a:noFill/>
        </p:spPr>
        <p:txBody>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A8B84006-347C-44A7-B138-589829A6E4E4}" type="slidenum">
              <a:rPr lang="en-GB" sz="700" b="0" smtClean="0"/>
              <a:pPr/>
              <a:t>2</a:t>
            </a:fld>
            <a:r>
              <a:rPr lang="en-GB" sz="700" b="0" smtClean="0"/>
              <a:t> | Columbia U / Bell Labs</a:t>
            </a:r>
          </a:p>
        </p:txBody>
      </p:sp>
      <p:sp>
        <p:nvSpPr>
          <p:cNvPr id="12291" name="Title 1"/>
          <p:cNvSpPr>
            <a:spLocks noGrp="1"/>
          </p:cNvSpPr>
          <p:nvPr>
            <p:ph type="title" idx="4294967295"/>
          </p:nvPr>
        </p:nvSpPr>
        <p:spPr>
          <a:xfrm>
            <a:off x="430213" y="0"/>
            <a:ext cx="8255000" cy="760413"/>
          </a:xfrm>
        </p:spPr>
        <p:txBody>
          <a:bodyPr lIns="91440" tIns="45720" rIns="91440" bIns="45720" anchor="ctr"/>
          <a:lstStyle/>
          <a:p>
            <a:r>
              <a:rPr lang="en-US" dirty="0" smtClean="0"/>
              <a:t>BLIND SEER</a:t>
            </a:r>
          </a:p>
        </p:txBody>
      </p:sp>
      <p:sp>
        <p:nvSpPr>
          <p:cNvPr id="5124" name="Content Placeholder 2"/>
          <p:cNvSpPr>
            <a:spLocks noGrp="1"/>
          </p:cNvSpPr>
          <p:nvPr>
            <p:ph idx="4294967295"/>
          </p:nvPr>
        </p:nvSpPr>
        <p:spPr>
          <a:xfrm>
            <a:off x="511175" y="3529013"/>
            <a:ext cx="5611813" cy="869950"/>
          </a:xfrm>
        </p:spPr>
        <p:txBody>
          <a:bodyPr lIns="91440" tIns="45720" rIns="91440" bIns="45720"/>
          <a:lstStyle/>
          <a:p>
            <a:r>
              <a:rPr lang="en-US" smtClean="0"/>
              <a:t>BLoom-filter INDex SEarch of Encrypted Results</a:t>
            </a:r>
          </a:p>
          <a:p>
            <a:r>
              <a:rPr lang="en-US" smtClean="0"/>
              <a:t>BLIND SEER</a:t>
            </a:r>
          </a:p>
        </p:txBody>
      </p:sp>
      <p:sp>
        <p:nvSpPr>
          <p:cNvPr id="12293" name="TextBox 1"/>
          <p:cNvSpPr txBox="1">
            <a:spLocks noChangeArrowheads="1"/>
          </p:cNvSpPr>
          <p:nvPr/>
        </p:nvSpPr>
        <p:spPr bwMode="auto">
          <a:xfrm>
            <a:off x="3813175" y="1071563"/>
            <a:ext cx="49990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pPr algn="l"/>
            <a:r>
              <a:rPr lang="ru-RU" b="0" dirty="0"/>
              <a:t>Как вы яхту назовете, </a:t>
            </a:r>
          </a:p>
          <a:p>
            <a:pPr algn="l"/>
            <a:r>
              <a:rPr lang="ru-RU" b="0" dirty="0"/>
              <a:t>Так она и поплывет.</a:t>
            </a:r>
            <a:endParaRPr lang="en-US" b="0" dirty="0"/>
          </a:p>
          <a:p>
            <a:pPr algn="l"/>
            <a:r>
              <a:rPr lang="en-US" dirty="0"/>
              <a:t>*The boat’s character is determined by her name.</a:t>
            </a:r>
          </a:p>
        </p:txBody>
      </p:sp>
      <p:pic>
        <p:nvPicPr>
          <p:cNvPr id="12294" name="Picture 5" descr="C:\work\SPAR\Dec14_2011_visit\pobe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1071563"/>
            <a:ext cx="28289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C:\Users\kolesnik.NA02\Desktop\ba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279" y="4014581"/>
            <a:ext cx="3111500" cy="18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037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noGrp="1"/>
          </p:cNvSpPr>
          <p:nvPr>
            <p:ph idx="1"/>
          </p:nvPr>
        </p:nvSpPr>
        <p:spPr/>
        <p:txBody>
          <a:bodyPr lIns="91440" tIns="45720" rIns="91440" bIns="45720"/>
          <a:lstStyle/>
          <a:p>
            <a:pPr lvl="1">
              <a:defRPr/>
            </a:pPr>
            <a:r>
              <a:rPr lang="en-US" dirty="0"/>
              <a:t>Universal circuit for a small set of circuits </a:t>
            </a:r>
            <a:r>
              <a:rPr lang="en-US" dirty="0" smtClean="0"/>
              <a:t>(queries meeting policy)</a:t>
            </a:r>
          </a:p>
          <a:p>
            <a:pPr lvl="1">
              <a:defRPr/>
            </a:pPr>
            <a:r>
              <a:rPr lang="en-US" dirty="0" smtClean="0"/>
              <a:t>Here latency not very important.  Throughput is important</a:t>
            </a:r>
          </a:p>
          <a:p>
            <a:pPr lvl="1">
              <a:defRPr/>
            </a:pPr>
            <a:r>
              <a:rPr lang="en-US" dirty="0" smtClean="0"/>
              <a:t>Often no opportunity for offline phase</a:t>
            </a:r>
            <a:r>
              <a:rPr lang="en-US" dirty="0"/>
              <a:t> </a:t>
            </a:r>
            <a:r>
              <a:rPr lang="en-US" dirty="0" smtClean="0"/>
              <a:t>(queries arrive at same rate)</a:t>
            </a:r>
            <a:endParaRPr lang="en-US" dirty="0"/>
          </a:p>
          <a:p>
            <a:pPr lvl="1">
              <a:defRPr/>
            </a:pPr>
            <a:r>
              <a:rPr lang="en-US" dirty="0" smtClean="0"/>
              <a:t>GC batching in the hundreds of thousands</a:t>
            </a:r>
          </a:p>
          <a:p>
            <a:pPr lvl="1">
              <a:defRPr/>
            </a:pPr>
            <a:r>
              <a:rPr lang="en-US" dirty="0" smtClean="0"/>
              <a:t>Small shallow circuits (# of OTs similar to # gates)</a:t>
            </a:r>
          </a:p>
          <a:p>
            <a:pPr lvl="1">
              <a:defRPr/>
            </a:pPr>
            <a:r>
              <a:rPr lang="en-US" dirty="0" smtClean="0"/>
              <a:t>Fast server-aided malicious security (S does not know circuit)</a:t>
            </a:r>
          </a:p>
        </p:txBody>
      </p:sp>
      <p:sp>
        <p:nvSpPr>
          <p:cNvPr id="11267" name="Title 1"/>
          <p:cNvSpPr>
            <a:spLocks noGrp="1"/>
          </p:cNvSpPr>
          <p:nvPr>
            <p:ph type="title"/>
          </p:nvPr>
        </p:nvSpPr>
        <p:spPr>
          <a:xfrm>
            <a:off x="355605" y="-226382"/>
            <a:ext cx="8645237" cy="1143000"/>
          </a:xfrm>
        </p:spPr>
        <p:txBody>
          <a:bodyPr lIns="91440" tIns="45720" rIns="91440" bIns="45720" anchor="ctr">
            <a:normAutofit/>
          </a:bodyPr>
          <a:lstStyle/>
          <a:p>
            <a:r>
              <a:rPr lang="en-US" sz="2400" dirty="0" smtClean="0"/>
              <a:t>Practical MPC problems from Blind Seer</a:t>
            </a:r>
          </a:p>
        </p:txBody>
      </p:sp>
    </p:spTree>
    <p:extLst>
      <p:ext uri="{BB962C8B-B14F-4D97-AF65-F5344CB8AC3E}">
        <p14:creationId xmlns:p14="http://schemas.microsoft.com/office/powerpoint/2010/main" val="24287105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88" name="Rectangle 52"/>
          <p:cNvSpPr>
            <a:spLocks noGrp="1" noChangeArrowheads="1"/>
          </p:cNvSpPr>
          <p:nvPr>
            <p:ph type="title"/>
          </p:nvPr>
        </p:nvSpPr>
        <p:spPr>
          <a:xfrm>
            <a:off x="438151" y="145774"/>
            <a:ext cx="8229600" cy="571500"/>
          </a:xfrm>
          <a:noFill/>
          <a:ln/>
        </p:spPr>
        <p:txBody>
          <a:bodyPr>
            <a:normAutofit/>
          </a:bodyPr>
          <a:lstStyle/>
          <a:p>
            <a:r>
              <a:rPr lang="en-US" sz="2400" dirty="0" smtClean="0"/>
              <a:t>Outline</a:t>
            </a:r>
            <a:endParaRPr lang="en-US" sz="2400" dirty="0"/>
          </a:p>
        </p:txBody>
      </p:sp>
      <p:sp>
        <p:nvSpPr>
          <p:cNvPr id="3" name="TextBox 2"/>
          <p:cNvSpPr txBox="1"/>
          <p:nvPr/>
        </p:nvSpPr>
        <p:spPr>
          <a:xfrm>
            <a:off x="60964" y="1192319"/>
            <a:ext cx="5014514" cy="1846659"/>
          </a:xfrm>
          <a:prstGeom prst="rect">
            <a:avLst/>
          </a:prstGeom>
          <a:noFill/>
        </p:spPr>
        <p:txBody>
          <a:bodyPr wrap="none" rtlCol="0">
            <a:spAutoFit/>
          </a:bodyPr>
          <a:lstStyle/>
          <a:p>
            <a:pPr marL="800100" lvl="1" indent="-342900" algn="l">
              <a:buFont typeface="Arial" panose="020B0604020202020204" pitchFamily="34" charset="0"/>
              <a:buChar char="•"/>
            </a:pPr>
            <a:r>
              <a:rPr lang="en-US" sz="2400" dirty="0" smtClean="0"/>
              <a:t>Problem</a:t>
            </a:r>
          </a:p>
          <a:p>
            <a:pPr marL="800100" lvl="1" indent="-342900" algn="l">
              <a:buFont typeface="Arial" panose="020B0604020202020204" pitchFamily="34" charset="0"/>
              <a:buChar char="•"/>
            </a:pPr>
            <a:r>
              <a:rPr lang="en-US" sz="2400" dirty="0" smtClean="0"/>
              <a:t>High-level Approach </a:t>
            </a:r>
          </a:p>
          <a:p>
            <a:pPr marL="800100" lvl="1" indent="-342900" algn="l">
              <a:buFont typeface="Arial" panose="020B0604020202020204" pitchFamily="34" charset="0"/>
              <a:buChar char="•"/>
            </a:pPr>
            <a:r>
              <a:rPr lang="en-US" sz="2400" dirty="0" smtClean="0"/>
              <a:t>Selected subtleties</a:t>
            </a:r>
          </a:p>
          <a:p>
            <a:pPr marL="800100" lvl="1" indent="-342900" algn="l">
              <a:buFont typeface="Arial" panose="020B0604020202020204" pitchFamily="34" charset="0"/>
              <a:buChar char="•"/>
            </a:pPr>
            <a:r>
              <a:rPr lang="en-US" sz="2400" dirty="0" smtClean="0"/>
              <a:t>Motivation for MPC scenarios</a:t>
            </a:r>
          </a:p>
          <a:p>
            <a:pPr lvl="1" algn="l"/>
            <a:endParaRPr lang="en-US" dirty="0" smtClean="0"/>
          </a:p>
        </p:txBody>
      </p:sp>
    </p:spTree>
    <p:extLst>
      <p:ext uri="{BB962C8B-B14F-4D97-AF65-F5344CB8AC3E}">
        <p14:creationId xmlns:p14="http://schemas.microsoft.com/office/powerpoint/2010/main" val="37201064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355605" y="0"/>
            <a:ext cx="8645237" cy="630420"/>
          </a:xfrm>
        </p:spPr>
        <p:txBody>
          <a:bodyPr lIns="91440" tIns="45720" rIns="91440" bIns="45720" anchor="ctr">
            <a:normAutofit/>
          </a:bodyPr>
          <a:lstStyle/>
          <a:p>
            <a:r>
              <a:rPr lang="en-US" sz="2400" dirty="0" smtClean="0"/>
              <a:t>Required features</a:t>
            </a:r>
          </a:p>
        </p:txBody>
      </p:sp>
      <p:sp>
        <p:nvSpPr>
          <p:cNvPr id="16388" name="TextBox 2"/>
          <p:cNvSpPr txBox="1">
            <a:spLocks noChangeArrowheads="1"/>
          </p:cNvSpPr>
          <p:nvPr/>
        </p:nvSpPr>
        <p:spPr bwMode="auto">
          <a:xfrm>
            <a:off x="500065" y="1089025"/>
            <a:ext cx="811385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pitchFamily="18" charset="0"/>
              <a:defRPr sz="1600" b="1">
                <a:solidFill>
                  <a:schemeClr val="tx1"/>
                </a:solidFill>
                <a:latin typeface="Trebuchet MS" pitchFamily="34" charset="0"/>
              </a:defRPr>
            </a:lvl9pPr>
          </a:lstStyle>
          <a:p>
            <a:pPr algn="l"/>
            <a:r>
              <a:rPr lang="en-US" sz="2400" b="0" dirty="0" smtClean="0"/>
              <a:t>100M records, 10TB DB</a:t>
            </a:r>
          </a:p>
          <a:p>
            <a:pPr algn="l"/>
            <a:r>
              <a:rPr lang="en-US" sz="2400" b="0" dirty="0" smtClean="0"/>
              <a:t>Preserve query and data privacy</a:t>
            </a:r>
          </a:p>
          <a:p>
            <a:pPr algn="l"/>
            <a:endParaRPr lang="en-US" sz="2400" b="0" dirty="0" smtClean="0"/>
          </a:p>
          <a:p>
            <a:pPr algn="l"/>
            <a:r>
              <a:rPr lang="en-US" sz="2400" b="0" dirty="0" smtClean="0"/>
              <a:t>Robust query support:</a:t>
            </a:r>
          </a:p>
          <a:p>
            <a:pPr algn="l"/>
            <a:r>
              <a:rPr lang="en-US" sz="2400" b="0" dirty="0"/>
              <a:t>	</a:t>
            </a:r>
            <a:r>
              <a:rPr lang="en-US" sz="2400" b="0" dirty="0" smtClean="0">
                <a:solidFill>
                  <a:srgbClr val="0070C0"/>
                </a:solidFill>
                <a:latin typeface="Courier" pitchFamily="49" charset="0"/>
              </a:rPr>
              <a:t>select * where NAME=Bob AND AGE &gt;20</a:t>
            </a:r>
            <a:endParaRPr lang="en-US" sz="2400" b="0" dirty="0" smtClean="0">
              <a:solidFill>
                <a:srgbClr val="0070C0"/>
              </a:solidFill>
            </a:endParaRPr>
          </a:p>
          <a:p>
            <a:pPr algn="l"/>
            <a:r>
              <a:rPr lang="en-US" sz="1200" b="0" dirty="0" smtClean="0"/>
              <a:t>	</a:t>
            </a:r>
          </a:p>
          <a:p>
            <a:pPr algn="l"/>
            <a:r>
              <a:rPr lang="en-US" sz="1200" b="0" dirty="0"/>
              <a:t>	</a:t>
            </a:r>
            <a:r>
              <a:rPr lang="en-US" b="0" dirty="0" smtClean="0"/>
              <a:t>Boolean </a:t>
            </a:r>
            <a:r>
              <a:rPr lang="en-US" b="0" dirty="0"/>
              <a:t>query expressions (including at least three conjunctions) 	</a:t>
            </a:r>
          </a:p>
          <a:p>
            <a:pPr algn="l"/>
            <a:r>
              <a:rPr lang="en-US" b="0" dirty="0" smtClean="0"/>
              <a:t>	Range </a:t>
            </a:r>
            <a:r>
              <a:rPr lang="en-US" b="0" dirty="0"/>
              <a:t>queries and inequalities for integer numeric, date/time, </a:t>
            </a:r>
            <a:r>
              <a:rPr lang="en-US" b="0" dirty="0" err="1" smtClean="0"/>
              <a:t>etc</a:t>
            </a:r>
            <a:endParaRPr lang="en-US" b="0" dirty="0"/>
          </a:p>
          <a:p>
            <a:pPr algn="l"/>
            <a:r>
              <a:rPr lang="en-US" b="0" dirty="0" smtClean="0"/>
              <a:t>	Matching </a:t>
            </a:r>
            <a:r>
              <a:rPr lang="en-US" b="0" dirty="0"/>
              <a:t>of keywords ―close to a specified </a:t>
            </a:r>
            <a:r>
              <a:rPr lang="en-US" b="0" dirty="0" smtClean="0"/>
              <a:t>value (stemming)</a:t>
            </a:r>
          </a:p>
          <a:p>
            <a:pPr algn="l"/>
            <a:r>
              <a:rPr lang="en-US" b="0" dirty="0"/>
              <a:t>	</a:t>
            </a:r>
            <a:r>
              <a:rPr lang="en-US" b="0" dirty="0" smtClean="0"/>
              <a:t>Text fields with many keywords (e.g. 100’s)</a:t>
            </a:r>
          </a:p>
          <a:p>
            <a:pPr algn="l"/>
            <a:endParaRPr lang="en-US" b="0" dirty="0"/>
          </a:p>
          <a:p>
            <a:pPr algn="l"/>
            <a:r>
              <a:rPr lang="en-US" b="0" dirty="0" smtClean="0"/>
              <a:t>	Matching </a:t>
            </a:r>
            <a:r>
              <a:rPr lang="en-US" b="0" dirty="0"/>
              <a:t>of values with wildcards 	</a:t>
            </a:r>
          </a:p>
          <a:p>
            <a:pPr algn="l"/>
            <a:r>
              <a:rPr lang="en-US" b="0" dirty="0" smtClean="0"/>
              <a:t>	Matching </a:t>
            </a:r>
            <a:r>
              <a:rPr lang="en-US" b="0" dirty="0"/>
              <a:t>of values with a specified subsequence 	</a:t>
            </a:r>
          </a:p>
          <a:p>
            <a:pPr algn="l"/>
            <a:r>
              <a:rPr lang="en-US" b="0" dirty="0" smtClean="0"/>
              <a:t>	m-of-n conjunctions</a:t>
            </a:r>
            <a:endParaRPr lang="en-US" b="0" dirty="0"/>
          </a:p>
          <a:p>
            <a:pPr algn="l"/>
            <a:r>
              <a:rPr lang="en-US" b="0" dirty="0" smtClean="0"/>
              <a:t>	Ranking </a:t>
            </a:r>
            <a:r>
              <a:rPr lang="en-US" b="0" dirty="0"/>
              <a:t>of </a:t>
            </a:r>
            <a:r>
              <a:rPr lang="en-US" b="0" dirty="0" smtClean="0"/>
              <a:t>results</a:t>
            </a:r>
          </a:p>
          <a:p>
            <a:pPr algn="l"/>
            <a:r>
              <a:rPr lang="en-US" b="0" dirty="0"/>
              <a:t>	</a:t>
            </a:r>
            <a:r>
              <a:rPr lang="en-US" b="0" dirty="0" smtClean="0"/>
              <a:t>…</a:t>
            </a:r>
          </a:p>
        </p:txBody>
      </p:sp>
      <p:sp>
        <p:nvSpPr>
          <p:cNvPr id="2" name="TextBox 1"/>
          <p:cNvSpPr txBox="1"/>
          <p:nvPr/>
        </p:nvSpPr>
        <p:spPr>
          <a:xfrm>
            <a:off x="5314126" y="1245704"/>
            <a:ext cx="3299791" cy="840230"/>
          </a:xfrm>
          <a:prstGeom prst="rect">
            <a:avLst/>
          </a:prstGeom>
          <a:noFill/>
        </p:spPr>
        <p:txBody>
          <a:bodyPr wrap="square" rtlCol="0">
            <a:spAutoFit/>
          </a:bodyPr>
          <a:lstStyle/>
          <a:p>
            <a:pPr algn="l"/>
            <a:r>
              <a:rPr lang="en-US" sz="1800" dirty="0" smtClean="0">
                <a:solidFill>
                  <a:srgbClr val="FF0000"/>
                </a:solidFill>
              </a:rPr>
              <a:t>Allowed up to 2-10x overhead compared to MySQL</a:t>
            </a:r>
            <a:endParaRPr lang="en-US" sz="1800" dirty="0">
              <a:solidFill>
                <a:srgbClr val="FF0000"/>
              </a:solidFill>
            </a:endParaRPr>
          </a:p>
        </p:txBody>
      </p:sp>
    </p:spTree>
    <p:extLst>
      <p:ext uri="{BB962C8B-B14F-4D97-AF65-F5344CB8AC3E}">
        <p14:creationId xmlns:p14="http://schemas.microsoft.com/office/powerpoint/2010/main" val="1292906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6481" y="14604"/>
            <a:ext cx="8228160" cy="951377"/>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Blind Seer Architecture</a:t>
            </a:r>
          </a:p>
        </p:txBody>
      </p:sp>
      <p:pic>
        <p:nvPicPr>
          <p:cNvPr id="409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19412" b="-1845"/>
          <a:stretch/>
        </p:blipFill>
        <p:spPr bwMode="auto">
          <a:xfrm>
            <a:off x="1595521" y="1070339"/>
            <a:ext cx="4863485" cy="51657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67368" y="6236128"/>
            <a:ext cx="8876632" cy="58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4793051" y="3099579"/>
            <a:ext cx="2253142" cy="25397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89" t="39964"/>
          <a:stretch/>
        </p:blipFill>
        <p:spPr bwMode="auto">
          <a:xfrm>
            <a:off x="4711121" y="3095375"/>
            <a:ext cx="2921637" cy="30451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7671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88" name="Rectangle 52"/>
          <p:cNvSpPr>
            <a:spLocks noGrp="1" noChangeArrowheads="1"/>
          </p:cNvSpPr>
          <p:nvPr>
            <p:ph type="title"/>
          </p:nvPr>
        </p:nvSpPr>
        <p:spPr>
          <a:xfrm>
            <a:off x="438151" y="145774"/>
            <a:ext cx="8229600" cy="571500"/>
          </a:xfrm>
          <a:noFill/>
          <a:ln/>
        </p:spPr>
        <p:txBody>
          <a:bodyPr>
            <a:normAutofit/>
          </a:bodyPr>
          <a:lstStyle/>
          <a:p>
            <a:r>
              <a:rPr lang="en-US" sz="2400" dirty="0" smtClean="0"/>
              <a:t>Secure Computation: how to scale</a:t>
            </a:r>
            <a:endParaRPr lang="en-US" sz="2400" dirty="0"/>
          </a:p>
        </p:txBody>
      </p:sp>
      <p:sp>
        <p:nvSpPr>
          <p:cNvPr id="3" name="TextBox 2"/>
          <p:cNvSpPr txBox="1"/>
          <p:nvPr/>
        </p:nvSpPr>
        <p:spPr>
          <a:xfrm>
            <a:off x="60964" y="1192319"/>
            <a:ext cx="8045792" cy="1477328"/>
          </a:xfrm>
          <a:prstGeom prst="rect">
            <a:avLst/>
          </a:prstGeom>
          <a:noFill/>
        </p:spPr>
        <p:txBody>
          <a:bodyPr wrap="none" rtlCol="0">
            <a:spAutoFit/>
          </a:bodyPr>
          <a:lstStyle/>
          <a:p>
            <a:pPr lvl="1" algn="l"/>
            <a:r>
              <a:rPr lang="en-US" dirty="0" smtClean="0"/>
              <a:t>If OK to have some security loss (as efficiency tradeoff):</a:t>
            </a:r>
          </a:p>
          <a:p>
            <a:pPr lvl="1" algn="l"/>
            <a:r>
              <a:rPr lang="en-US" dirty="0"/>
              <a:t>	</a:t>
            </a:r>
            <a:r>
              <a:rPr lang="en-US" dirty="0" smtClean="0"/>
              <a:t>Identify privacy-critical subroutines and implement them securely</a:t>
            </a:r>
          </a:p>
          <a:p>
            <a:pPr lvl="1" algn="l"/>
            <a:r>
              <a:rPr lang="en-US" dirty="0"/>
              <a:t>	</a:t>
            </a:r>
            <a:r>
              <a:rPr lang="en-US" dirty="0" smtClean="0"/>
              <a:t>Insecure implementation of the rest</a:t>
            </a:r>
            <a:r>
              <a:rPr lang="en-US" dirty="0"/>
              <a:t>	</a:t>
            </a:r>
            <a:endParaRPr lang="en-US" dirty="0" smtClean="0"/>
          </a:p>
          <a:p>
            <a:pPr lvl="1" algn="l"/>
            <a:endParaRPr lang="en-US" dirty="0"/>
          </a:p>
          <a:p>
            <a:pPr lvl="1" algn="l"/>
            <a:r>
              <a:rPr lang="en-US" dirty="0" smtClean="0"/>
              <a:t>Challenge: Understand and formalize security guarantees (hard problem)</a:t>
            </a:r>
          </a:p>
        </p:txBody>
      </p:sp>
    </p:spTree>
    <p:extLst>
      <p:ext uri="{BB962C8B-B14F-4D97-AF65-F5344CB8AC3E}">
        <p14:creationId xmlns:p14="http://schemas.microsoft.com/office/powerpoint/2010/main" val="13664971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88" name="Rectangle 52"/>
          <p:cNvSpPr>
            <a:spLocks noGrp="1" noChangeArrowheads="1"/>
          </p:cNvSpPr>
          <p:nvPr>
            <p:ph type="title"/>
          </p:nvPr>
        </p:nvSpPr>
        <p:spPr>
          <a:xfrm>
            <a:off x="438151" y="145774"/>
            <a:ext cx="8229600" cy="571500"/>
          </a:xfrm>
          <a:noFill/>
          <a:ln/>
        </p:spPr>
        <p:txBody>
          <a:bodyPr>
            <a:normAutofit/>
          </a:bodyPr>
          <a:lstStyle/>
          <a:p>
            <a:r>
              <a:rPr lang="en-US" sz="2400" dirty="0" smtClean="0"/>
              <a:t>Natural Trade Offs</a:t>
            </a:r>
            <a:endParaRPr lang="en-US" sz="2400" dirty="0"/>
          </a:p>
        </p:txBody>
      </p:sp>
      <p:sp>
        <p:nvSpPr>
          <p:cNvPr id="4" name="TextBox 3"/>
          <p:cNvSpPr txBox="1"/>
          <p:nvPr/>
        </p:nvSpPr>
        <p:spPr>
          <a:xfrm>
            <a:off x="60965" y="1192319"/>
            <a:ext cx="8328124" cy="1754326"/>
          </a:xfrm>
          <a:prstGeom prst="rect">
            <a:avLst/>
          </a:prstGeom>
          <a:noFill/>
        </p:spPr>
        <p:txBody>
          <a:bodyPr wrap="square" rtlCol="0">
            <a:spAutoFit/>
          </a:bodyPr>
          <a:lstStyle/>
          <a:p>
            <a:pPr lvl="1" algn="l"/>
            <a:r>
              <a:rPr lang="en-US" b="1" dirty="0" smtClean="0"/>
              <a:t>Deterministic encryption</a:t>
            </a:r>
          </a:p>
          <a:p>
            <a:pPr lvl="1" algn="l"/>
            <a:r>
              <a:rPr lang="en-US" dirty="0" smtClean="0"/>
              <a:t>Because of scale, comparison of encrypted values used in search must be very fast.  Not clear how to approach with probabilistic encryption</a:t>
            </a:r>
          </a:p>
          <a:p>
            <a:pPr lvl="1" algn="l"/>
            <a:endParaRPr lang="en-US" b="1" dirty="0" smtClean="0"/>
          </a:p>
          <a:p>
            <a:pPr lvl="1" algn="l"/>
            <a:r>
              <a:rPr lang="en-US" b="1" dirty="0" smtClean="0"/>
              <a:t>Access patterns </a:t>
            </a:r>
          </a:p>
          <a:p>
            <a:pPr lvl="1" algn="l"/>
            <a:r>
              <a:rPr lang="en-US" dirty="0" smtClean="0"/>
              <a:t>Seems quite expensive to avoid, so live with it.</a:t>
            </a:r>
          </a:p>
        </p:txBody>
      </p:sp>
    </p:spTree>
    <p:extLst>
      <p:ext uri="{BB962C8B-B14F-4D97-AF65-F5344CB8AC3E}">
        <p14:creationId xmlns:p14="http://schemas.microsoft.com/office/powerpoint/2010/main" val="18788053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88" name="Rectangle 52"/>
          <p:cNvSpPr>
            <a:spLocks noGrp="1" noChangeArrowheads="1"/>
          </p:cNvSpPr>
          <p:nvPr>
            <p:ph type="title"/>
          </p:nvPr>
        </p:nvSpPr>
        <p:spPr>
          <a:xfrm>
            <a:off x="438151" y="145774"/>
            <a:ext cx="8229600" cy="571500"/>
          </a:xfrm>
          <a:noFill/>
          <a:ln/>
        </p:spPr>
        <p:txBody>
          <a:bodyPr>
            <a:normAutofit/>
          </a:bodyPr>
          <a:lstStyle/>
          <a:p>
            <a:r>
              <a:rPr lang="en-US" sz="2400" dirty="0" smtClean="0"/>
              <a:t>Bloom Filter</a:t>
            </a:r>
            <a:endParaRPr lang="en-US" sz="2400" dirty="0"/>
          </a:p>
        </p:txBody>
      </p:sp>
      <p:sp>
        <p:nvSpPr>
          <p:cNvPr id="4" name="TextBox 3"/>
          <p:cNvSpPr txBox="1"/>
          <p:nvPr/>
        </p:nvSpPr>
        <p:spPr>
          <a:xfrm>
            <a:off x="60965" y="1192319"/>
            <a:ext cx="8328124" cy="923330"/>
          </a:xfrm>
          <a:prstGeom prst="rect">
            <a:avLst/>
          </a:prstGeom>
          <a:noFill/>
        </p:spPr>
        <p:txBody>
          <a:bodyPr wrap="square" rtlCol="0">
            <a:spAutoFit/>
          </a:bodyPr>
          <a:lstStyle/>
          <a:p>
            <a:pPr lvl="1" algn="l"/>
            <a:r>
              <a:rPr lang="en-US" dirty="0" smtClean="0"/>
              <a:t>Constant-time querying</a:t>
            </a:r>
          </a:p>
          <a:p>
            <a:pPr lvl="1" algn="l"/>
            <a:r>
              <a:rPr lang="en-US" dirty="0" smtClean="0"/>
              <a:t>Efficient storage (</a:t>
            </a:r>
            <a:r>
              <a:rPr lang="en-US" dirty="0" err="1" smtClean="0"/>
              <a:t>ca</a:t>
            </a:r>
            <a:r>
              <a:rPr lang="en-US" dirty="0" smtClean="0"/>
              <a:t> 10 bits per keyword)</a:t>
            </a:r>
          </a:p>
          <a:p>
            <a:pPr lvl="1" algn="l"/>
            <a:r>
              <a:rPr lang="en-US" dirty="0" smtClean="0"/>
              <a:t>Fixed access pattern (same for both match and non-match)</a:t>
            </a:r>
          </a:p>
        </p:txBody>
      </p:sp>
      <p:pic>
        <p:nvPicPr>
          <p:cNvPr id="5" name="Picture 4" descr="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27" y="2385200"/>
            <a:ext cx="6350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653687" y="4743651"/>
            <a:ext cx="80851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3946525" algn="l"/>
              </a:tabLst>
              <a:defRPr sz="1600" b="1">
                <a:solidFill>
                  <a:schemeClr val="tx1"/>
                </a:solidFill>
                <a:latin typeface="Trebuchet MS" pitchFamily="34" charset="0"/>
              </a:defRPr>
            </a:lvl1pPr>
            <a:lvl2pPr>
              <a:tabLst>
                <a:tab pos="3946525" algn="l"/>
              </a:tabLst>
              <a:defRPr sz="1600" b="1">
                <a:solidFill>
                  <a:schemeClr val="tx1"/>
                </a:solidFill>
                <a:latin typeface="Trebuchet MS" pitchFamily="34" charset="0"/>
              </a:defRPr>
            </a:lvl2pPr>
            <a:lvl3pPr marL="1143000" indent="-228600">
              <a:tabLst>
                <a:tab pos="3946525" algn="l"/>
              </a:tabLst>
              <a:defRPr sz="1600" b="1">
                <a:solidFill>
                  <a:schemeClr val="tx1"/>
                </a:solidFill>
                <a:latin typeface="Trebuchet MS" pitchFamily="34" charset="0"/>
              </a:defRPr>
            </a:lvl3pPr>
            <a:lvl4pPr marL="1600200" indent="-228600">
              <a:tabLst>
                <a:tab pos="3946525" algn="l"/>
              </a:tabLst>
              <a:defRPr sz="1600" b="1">
                <a:solidFill>
                  <a:schemeClr val="tx1"/>
                </a:solidFill>
                <a:latin typeface="Trebuchet MS" pitchFamily="34" charset="0"/>
              </a:defRPr>
            </a:lvl4pPr>
            <a:lvl5pPr marL="2057400" indent="-228600">
              <a:tabLst>
                <a:tab pos="3946525" algn="l"/>
              </a:tabLst>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tabLst>
                <a:tab pos="3946525" algn="l"/>
              </a:tabLst>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tabLst>
                <a:tab pos="3946525" algn="l"/>
              </a:tabLst>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tabLst>
                <a:tab pos="3946525" algn="l"/>
              </a:tabLst>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tabLst>
                <a:tab pos="3946525" algn="l"/>
              </a:tabLst>
              <a:defRPr sz="1600" b="1">
                <a:solidFill>
                  <a:schemeClr val="tx1"/>
                </a:solidFill>
                <a:latin typeface="Trebuchet MS" pitchFamily="34" charset="0"/>
              </a:defRPr>
            </a:lvl9pPr>
          </a:lstStyle>
          <a:p>
            <a:pPr algn="l"/>
            <a:r>
              <a:rPr lang="en-US" dirty="0"/>
              <a:t>Encrypted BF:</a:t>
            </a:r>
          </a:p>
          <a:p>
            <a:pPr lvl="1" algn="l">
              <a:buFont typeface="Times New Roman" charset="0"/>
              <a:buChar char="•"/>
            </a:pPr>
            <a:r>
              <a:rPr lang="en-US" dirty="0"/>
              <a:t> Same as BF, but objects are encrypted – need deterministic encryption</a:t>
            </a:r>
          </a:p>
          <a:p>
            <a:pPr algn="l"/>
            <a:endParaRPr lang="en-US" dirty="0"/>
          </a:p>
        </p:txBody>
      </p:sp>
    </p:spTree>
    <p:extLst>
      <p:ext uri="{BB962C8B-B14F-4D97-AF65-F5344CB8AC3E}">
        <p14:creationId xmlns:p14="http://schemas.microsoft.com/office/powerpoint/2010/main" val="2833398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4294967295"/>
          </p:nvPr>
        </p:nvSpPr>
        <p:spPr>
          <a:xfrm>
            <a:off x="355600" y="6526213"/>
            <a:ext cx="3192463" cy="207962"/>
          </a:xfrm>
          <a:prstGeom prst="rect">
            <a:avLst/>
          </a:prstGeom>
          <a:noFill/>
        </p:spPr>
        <p:txBody>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fld id="{98EDEBB8-45D8-47CE-A547-68901F4BFEAB}" type="slidenum">
              <a:rPr lang="en-GB" sz="700" b="0" smtClean="0"/>
              <a:pPr/>
              <a:t>9</a:t>
            </a:fld>
            <a:r>
              <a:rPr lang="en-GB" sz="700" b="0" smtClean="0"/>
              <a:t> | Columbia U / Bell Labs </a:t>
            </a:r>
          </a:p>
        </p:txBody>
      </p:sp>
      <p:sp>
        <p:nvSpPr>
          <p:cNvPr id="22531" name="Title 1"/>
          <p:cNvSpPr>
            <a:spLocks noGrp="1"/>
          </p:cNvSpPr>
          <p:nvPr>
            <p:ph type="title" idx="4294967295"/>
          </p:nvPr>
        </p:nvSpPr>
        <p:spPr>
          <a:xfrm>
            <a:off x="349250" y="122238"/>
            <a:ext cx="8255000" cy="760412"/>
          </a:xfrm>
        </p:spPr>
        <p:txBody>
          <a:bodyPr lIns="91440" tIns="45720" rIns="91440" bIns="45720" anchor="ctr"/>
          <a:lstStyle/>
          <a:p>
            <a:r>
              <a:rPr lang="en-US" dirty="0" smtClean="0"/>
              <a:t>Occluded BF</a:t>
            </a:r>
          </a:p>
        </p:txBody>
      </p:sp>
      <p:pic>
        <p:nvPicPr>
          <p:cNvPr id="22532" name="Picture 4" descr="b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195" y="877888"/>
            <a:ext cx="3450930" cy="12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520993" y="2615006"/>
            <a:ext cx="7464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rebuchet MS" pitchFamily="34" charset="0"/>
              </a:defRPr>
            </a:lvl1pPr>
            <a:lvl2pPr marL="742950" indent="-285750">
              <a:defRPr sz="1600" b="1">
                <a:solidFill>
                  <a:schemeClr val="tx1"/>
                </a:solidFill>
                <a:latin typeface="Trebuchet MS" pitchFamily="34" charset="0"/>
              </a:defRPr>
            </a:lvl2pPr>
            <a:lvl3pPr marL="1143000" indent="-228600">
              <a:defRPr sz="1600" b="1">
                <a:solidFill>
                  <a:schemeClr val="tx1"/>
                </a:solidFill>
                <a:latin typeface="Trebuchet MS" pitchFamily="34" charset="0"/>
              </a:defRPr>
            </a:lvl3pPr>
            <a:lvl4pPr marL="1600200" indent="-228600">
              <a:defRPr sz="1600" b="1">
                <a:solidFill>
                  <a:schemeClr val="tx1"/>
                </a:solidFill>
                <a:latin typeface="Trebuchet MS" pitchFamily="34" charset="0"/>
              </a:defRPr>
            </a:lvl4pPr>
            <a:lvl5pPr marL="2057400" indent="-228600">
              <a:defRPr sz="1600" b="1">
                <a:solidFill>
                  <a:schemeClr val="tx1"/>
                </a:solidFill>
                <a:latin typeface="Trebuchet MS" pitchFamily="34" charset="0"/>
              </a:defRPr>
            </a:lvl5pPr>
            <a:lvl6pPr marL="25146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6pPr>
            <a:lvl7pPr marL="29718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7pPr>
            <a:lvl8pPr marL="34290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8pPr>
            <a:lvl9pPr marL="3886200" indent="-228600" algn="ctr" eaLnBrk="0" fontAlgn="base" hangingPunct="0">
              <a:lnSpc>
                <a:spcPct val="90000"/>
              </a:lnSpc>
              <a:spcBef>
                <a:spcPct val="50000"/>
              </a:spcBef>
              <a:spcAft>
                <a:spcPts val="1200"/>
              </a:spcAft>
              <a:buClr>
                <a:schemeClr val="bg1"/>
              </a:buClr>
              <a:buFont typeface="Times New Roman" charset="0"/>
              <a:defRPr sz="1600" b="1">
                <a:solidFill>
                  <a:schemeClr val="tx1"/>
                </a:solidFill>
                <a:latin typeface="Trebuchet MS" pitchFamily="34" charset="0"/>
              </a:defRPr>
            </a:lvl9pPr>
          </a:lstStyle>
          <a:p>
            <a:pPr algn="l"/>
            <a:r>
              <a:rPr lang="en-US" dirty="0"/>
              <a:t>Idea:</a:t>
            </a:r>
          </a:p>
          <a:p>
            <a:pPr algn="l"/>
            <a:r>
              <a:rPr lang="en-US" dirty="0" smtClean="0"/>
              <a:t>Mask BF with a (pseudo-)random pad </a:t>
            </a:r>
          </a:p>
          <a:p>
            <a:pPr algn="l"/>
            <a:r>
              <a:rPr lang="en-US" dirty="0" smtClean="0"/>
              <a:t>Let Client know the pad (via seed)</a:t>
            </a:r>
          </a:p>
          <a:p>
            <a:pPr algn="l"/>
            <a:endParaRPr lang="en-US" dirty="0" smtClean="0"/>
          </a:p>
          <a:p>
            <a:pPr algn="l"/>
            <a:r>
              <a:rPr lang="en-US" dirty="0" smtClean="0"/>
              <a:t>Then Client and Server run SFE for computing match, where C inputs pad.</a:t>
            </a:r>
          </a:p>
          <a:p>
            <a:pPr algn="l"/>
            <a:r>
              <a:rPr lang="en-US" dirty="0" smtClean="0"/>
              <a:t>GC is very efficient: 10-20 gates per term, plus gates to implement formula.</a:t>
            </a:r>
          </a:p>
        </p:txBody>
      </p:sp>
      <p:sp>
        <p:nvSpPr>
          <p:cNvPr id="3" name="TextBox 2"/>
          <p:cNvSpPr txBox="1"/>
          <p:nvPr/>
        </p:nvSpPr>
        <p:spPr>
          <a:xfrm>
            <a:off x="520993" y="1120550"/>
            <a:ext cx="4455043" cy="914400"/>
          </a:xfrm>
          <a:prstGeom prst="rect">
            <a:avLst/>
          </a:prstGeom>
          <a:noFill/>
        </p:spPr>
        <p:txBody>
          <a:bodyPr wrap="none" lIns="0" tIns="0" rIns="0" bIns="0" rtlCol="0" anchor="ctr" anchorCtr="0">
            <a:noAutofit/>
          </a:bodyPr>
          <a:lstStyle/>
          <a:p>
            <a:r>
              <a:rPr lang="en-US" dirty="0" smtClean="0">
                <a:latin typeface="+mn-lt"/>
              </a:rPr>
              <a:t>Query: C sends </a:t>
            </a:r>
            <a:r>
              <a:rPr lang="en-US" dirty="0" err="1" smtClean="0">
                <a:latin typeface="+mn-lt"/>
              </a:rPr>
              <a:t>Enc</a:t>
            </a:r>
            <a:r>
              <a:rPr lang="en-US" dirty="0" smtClean="0">
                <a:latin typeface="+mn-lt"/>
              </a:rPr>
              <a:t>(kw), S computes match</a:t>
            </a:r>
          </a:p>
          <a:p>
            <a:r>
              <a:rPr lang="en-US" dirty="0" smtClean="0">
                <a:latin typeface="+mn-lt"/>
              </a:rPr>
              <a:t>OK for single keyword searches</a:t>
            </a:r>
          </a:p>
          <a:p>
            <a:r>
              <a:rPr lang="en-US" dirty="0" smtClean="0">
                <a:latin typeface="+mn-lt"/>
              </a:rPr>
              <a:t>For formulas, need to hide terms matching</a:t>
            </a:r>
          </a:p>
        </p:txBody>
      </p:sp>
    </p:spTree>
    <p:extLst>
      <p:ext uri="{BB962C8B-B14F-4D97-AF65-F5344CB8AC3E}">
        <p14:creationId xmlns:p14="http://schemas.microsoft.com/office/powerpoint/2010/main" val="72558789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RC" val="$BF_1$"/>
</p:tagLst>
</file>

<file path=ppt/tags/tag10.xml><?xml version="1.0" encoding="utf-8"?>
<p:tagLst xmlns:a="http://schemas.openxmlformats.org/drawingml/2006/main" xmlns:r="http://schemas.openxmlformats.org/officeDocument/2006/relationships" xmlns:p="http://schemas.openxmlformats.org/presentationml/2006/main">
  <p:tag name="SRC" val="$BF_{n-1,n}$"/>
</p:tagLst>
</file>

<file path=ppt/tags/tag11.xml><?xml version="1.0" encoding="utf-8"?>
<p:tagLst xmlns:a="http://schemas.openxmlformats.org/drawingml/2006/main" xmlns:r="http://schemas.openxmlformats.org/officeDocument/2006/relationships" xmlns:p="http://schemas.openxmlformats.org/presentationml/2006/main">
  <p:tag name="SRC" val="$BF_{n - 3,n - 2}$"/>
</p:tagLst>
</file>

<file path=ppt/tags/tag12.xml><?xml version="1.0" encoding="utf-8"?>
<p:tagLst xmlns:a="http://schemas.openxmlformats.org/drawingml/2006/main" xmlns:r="http://schemas.openxmlformats.org/officeDocument/2006/relationships" xmlns:p="http://schemas.openxmlformats.org/presentationml/2006/main">
  <p:tag name="SRC" val="$BF_{1, n}$"/>
</p:tagLst>
</file>

<file path=ppt/tags/tag13.xml><?xml version="1.0" encoding="utf-8"?>
<p:tagLst xmlns:a="http://schemas.openxmlformats.org/drawingml/2006/main" xmlns:r="http://schemas.openxmlformats.org/officeDocument/2006/relationships" xmlns:p="http://schemas.openxmlformats.org/presentationml/2006/main">
  <p:tag name="SRC" val="$BF_{1,n/2}$"/>
</p:tagLst>
</file>

<file path=ppt/tags/tag14.xml><?xml version="1.0" encoding="utf-8"?>
<p:tagLst xmlns:a="http://schemas.openxmlformats.org/drawingml/2006/main" xmlns:r="http://schemas.openxmlformats.org/officeDocument/2006/relationships" xmlns:p="http://schemas.openxmlformats.org/presentationml/2006/main">
  <p:tag name="SRC" val="$BF_{n/2+1,n}$"/>
</p:tagLst>
</file>

<file path=ppt/tags/tag15.xml><?xml version="1.0" encoding="utf-8"?>
<p:tagLst xmlns:a="http://schemas.openxmlformats.org/drawingml/2006/main" xmlns:r="http://schemas.openxmlformats.org/officeDocument/2006/relationships" xmlns:p="http://schemas.openxmlformats.org/presentationml/2006/main">
  <p:tag name="SRC" val="$Enc_{k_1’}(rec_1)$"/>
</p:tagLst>
</file>

<file path=ppt/tags/tag16.xml><?xml version="1.0" encoding="utf-8"?>
<p:tagLst xmlns:a="http://schemas.openxmlformats.org/drawingml/2006/main" xmlns:r="http://schemas.openxmlformats.org/officeDocument/2006/relationships" xmlns:p="http://schemas.openxmlformats.org/presentationml/2006/main">
  <p:tag name="SRC" val="$Enc_{k_n’}(rec_n)$"/>
</p:tagLst>
</file>

<file path=ppt/tags/tag2.xml><?xml version="1.0" encoding="utf-8"?>
<p:tagLst xmlns:a="http://schemas.openxmlformats.org/drawingml/2006/main" xmlns:r="http://schemas.openxmlformats.org/officeDocument/2006/relationships" xmlns:p="http://schemas.openxmlformats.org/presentationml/2006/main">
  <p:tag name="SRC" val="$BF_2$"/>
</p:tagLst>
</file>

<file path=ppt/tags/tag3.xml><?xml version="1.0" encoding="utf-8"?>
<p:tagLst xmlns:a="http://schemas.openxmlformats.org/drawingml/2006/main" xmlns:r="http://schemas.openxmlformats.org/officeDocument/2006/relationships" xmlns:p="http://schemas.openxmlformats.org/presentationml/2006/main">
  <p:tag name="SRC" val="$BF_3$"/>
</p:tagLst>
</file>

<file path=ppt/tags/tag4.xml><?xml version="1.0" encoding="utf-8"?>
<p:tagLst xmlns:a="http://schemas.openxmlformats.org/drawingml/2006/main" xmlns:r="http://schemas.openxmlformats.org/officeDocument/2006/relationships" xmlns:p="http://schemas.openxmlformats.org/presentationml/2006/main">
  <p:tag name="SRC" val="$BF_4$"/>
</p:tagLst>
</file>

<file path=ppt/tags/tag5.xml><?xml version="1.0" encoding="utf-8"?>
<p:tagLst xmlns:a="http://schemas.openxmlformats.org/drawingml/2006/main" xmlns:r="http://schemas.openxmlformats.org/officeDocument/2006/relationships" xmlns:p="http://schemas.openxmlformats.org/presentationml/2006/main">
  <p:tag name="SRC" val="$BF_n$"/>
</p:tagLst>
</file>

<file path=ppt/tags/tag6.xml><?xml version="1.0" encoding="utf-8"?>
<p:tagLst xmlns:a="http://schemas.openxmlformats.org/drawingml/2006/main" xmlns:r="http://schemas.openxmlformats.org/officeDocument/2006/relationships" xmlns:p="http://schemas.openxmlformats.org/presentationml/2006/main">
  <p:tag name="SRC" val="$BFQ_S$"/>
</p:tagLst>
</file>

<file path=ppt/tags/tag7.xml><?xml version="1.0" encoding="utf-8"?>
<p:tagLst xmlns:a="http://schemas.openxmlformats.org/drawingml/2006/main" xmlns:r="http://schemas.openxmlformats.org/officeDocument/2006/relationships" xmlns:p="http://schemas.openxmlformats.org/presentationml/2006/main">
  <p:tag name="SRC" val="$BFQ_S$"/>
</p:tagLst>
</file>

<file path=ppt/tags/tag8.xml><?xml version="1.0" encoding="utf-8"?>
<p:tagLst xmlns:a="http://schemas.openxmlformats.org/drawingml/2006/main" xmlns:r="http://schemas.openxmlformats.org/officeDocument/2006/relationships" xmlns:p="http://schemas.openxmlformats.org/presentationml/2006/main">
  <p:tag name="SRC" val="$BF_{12}$"/>
</p:tagLst>
</file>

<file path=ppt/tags/tag9.xml><?xml version="1.0" encoding="utf-8"?>
<p:tagLst xmlns:a="http://schemas.openxmlformats.org/drawingml/2006/main" xmlns:r="http://schemas.openxmlformats.org/officeDocument/2006/relationships" xmlns:p="http://schemas.openxmlformats.org/presentationml/2006/main">
  <p:tag name="SRC" val="$BF_{34}$"/>
</p:tagLst>
</file>

<file path=ppt/theme/theme1.xml><?xml version="1.0" encoding="utf-8"?>
<a:theme xmlns:a="http://schemas.openxmlformats.org/drawingml/2006/main" name="ALU 2011">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201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chorCtr="0">
        <a:noAutofit/>
      </a:bodyPr>
      <a:lstStyle>
        <a:defPPr>
          <a:defRPr smtClean="0">
            <a:latin typeface="+mn-lt"/>
          </a:defRPr>
        </a:defPPr>
      </a:lstStyle>
    </a:txDef>
  </a:objectDefaults>
  <a:extraClrSchemeLst/>
</a:theme>
</file>

<file path=ppt/theme/theme2.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10678</TotalTime>
  <Words>853</Words>
  <Application>Microsoft Office PowerPoint</Application>
  <PresentationFormat>On-screen Show (4:3)</PresentationFormat>
  <Paragraphs>177</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ALU 2011</vt:lpstr>
      <vt:lpstr>Practical Private DB Querying</vt:lpstr>
      <vt:lpstr>BLIND SEER</vt:lpstr>
      <vt:lpstr>Outline</vt:lpstr>
      <vt:lpstr>Required features</vt:lpstr>
      <vt:lpstr>Blind Seer Architecture</vt:lpstr>
      <vt:lpstr>Secure Computation: how to scale</vt:lpstr>
      <vt:lpstr>Natural Trade Offs</vt:lpstr>
      <vt:lpstr>Bloom Filter</vt:lpstr>
      <vt:lpstr>Occluded BF</vt:lpstr>
      <vt:lpstr>DB Search</vt:lpstr>
      <vt:lpstr>Security Guarantee</vt:lpstr>
      <vt:lpstr>Subtlety 1: inexact data representation by BF</vt:lpstr>
      <vt:lpstr>Subtlety 1: inexact data representation by BF</vt:lpstr>
      <vt:lpstr>0-1 Result Set Size Indistinguishability</vt:lpstr>
      <vt:lpstr>0-1 Result Set Size Indistinguishability</vt:lpstr>
      <vt:lpstr>Malicious behavior in OT/Circuit generation </vt:lpstr>
      <vt:lpstr>Malicious behavior in OT/Circuit generation </vt:lpstr>
      <vt:lpstr>(Malicious.. ) Universal Circuit</vt:lpstr>
      <vt:lpstr>Universal Query Circuit Transformation</vt:lpstr>
      <vt:lpstr>Practical MPC problems from Blind Seer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dc:creator>
  <cp:lastModifiedBy>Kolesnikov, Vladimir (Vladimir)</cp:lastModifiedBy>
  <cp:revision>356</cp:revision>
  <dcterms:created xsi:type="dcterms:W3CDTF">2011-01-31T22:08:10Z</dcterms:created>
  <dcterms:modified xsi:type="dcterms:W3CDTF">2015-07-01T15:31:29Z</dcterms:modified>
</cp:coreProperties>
</file>