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1" r:id="rId5"/>
    <p:sldId id="273" r:id="rId6"/>
    <p:sldId id="274" r:id="rId7"/>
    <p:sldId id="271" r:id="rId8"/>
    <p:sldId id="272" r:id="rId9"/>
    <p:sldId id="275" r:id="rId10"/>
    <p:sldId id="282" r:id="rId11"/>
    <p:sldId id="276" r:id="rId12"/>
    <p:sldId id="277" r:id="rId13"/>
    <p:sldId id="278" r:id="rId14"/>
    <p:sldId id="281" r:id="rId15"/>
    <p:sldId id="26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7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CBEA287-4FB9-7A43-8274-5C5BFA88EF77}" type="datetimeFigureOut">
              <a:rPr lang="en-US"/>
              <a:pPr>
                <a:defRPr/>
              </a:pPr>
              <a:t>09/06/15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366BA51-E684-E74A-B50C-BF7EDFB9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77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078FA-C71A-7346-A6E9-76B3BAB21532}" type="datetimeFigureOut">
              <a:rPr lang="en-US"/>
              <a:pPr>
                <a:defRPr/>
              </a:pPr>
              <a:t>09/06/15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8EE9B-1692-4146-BDC0-B8DE9BC75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83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F59B0-86E3-B840-9829-9E4FA41C1538}" type="datetimeFigureOut">
              <a:rPr lang="en-US"/>
              <a:pPr>
                <a:defRPr/>
              </a:pPr>
              <a:t>09/06/15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77548-0F65-2742-A748-25D4A17D9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AC21-FFDD-5F4B-A09F-FDF7F873FF01}" type="datetimeFigureOut">
              <a:rPr lang="en-US"/>
              <a:pPr>
                <a:defRPr/>
              </a:pPr>
              <a:t>09/06/15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F92FF-24EE-EE46-81D2-73FBF6038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1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ADCAD-1D37-B744-98F7-B7458CAC7E87}" type="datetimeFigureOut">
              <a:rPr lang="en-US"/>
              <a:pPr>
                <a:defRPr/>
              </a:pPr>
              <a:t>09/06/15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9A8CF-8110-C64D-AA15-E4EEE6506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8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708F1-5B38-3145-9FE2-A76D6BC56DE6}" type="datetimeFigureOut">
              <a:rPr lang="en-US"/>
              <a:pPr>
                <a:defRPr/>
              </a:pPr>
              <a:t>09/06/15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CFDCA-C3E1-7145-AB4F-B7E61C525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6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398D4-7D31-5445-ADC6-935EE66C6624}" type="datetimeFigureOut">
              <a:rPr lang="en-US"/>
              <a:pPr>
                <a:defRPr/>
              </a:pPr>
              <a:t>09/06/15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C6F4A-8013-0743-A21D-F0746738D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41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85F8B-91BF-8B47-8485-7D40F47250CF}" type="datetimeFigureOut">
              <a:rPr lang="en-US"/>
              <a:pPr>
                <a:defRPr/>
              </a:pPr>
              <a:t>09/06/15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7370D-2021-C640-8E05-101195352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3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AAE99-E1ED-744D-B496-B4A6EEC36FEC}" type="datetimeFigureOut">
              <a:rPr lang="en-US"/>
              <a:pPr>
                <a:defRPr/>
              </a:pPr>
              <a:t>09/06/15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80983-2557-314D-AC57-CE6330903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4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08967-C874-DA41-9DA1-B32A73786A38}" type="datetimeFigureOut">
              <a:rPr lang="en-US"/>
              <a:pPr>
                <a:defRPr/>
              </a:pPr>
              <a:t>09/06/15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47A1E-F5D7-A041-B75C-D9AE53B1D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82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E88C3-ABB1-A84C-94BB-3BBBA2B393F9}" type="datetimeFigureOut">
              <a:rPr lang="en-US"/>
              <a:pPr>
                <a:defRPr/>
              </a:pPr>
              <a:t>09/06/15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82119-A71E-5448-BCD1-32E2E2FBB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3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42CF1-7E5A-DC4E-9969-FFE14099CF40}" type="datetimeFigureOut">
              <a:rPr lang="en-US"/>
              <a:pPr>
                <a:defRPr/>
              </a:pPr>
              <a:t>09/06/15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39680-CEA2-0549-BFE4-434455F78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3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BE25F9B2-3837-A74B-82C8-86391B55D1BE}" type="datetimeFigureOut">
              <a:rPr lang="en-US"/>
              <a:pPr>
                <a:defRPr/>
              </a:pPr>
              <a:t>09/06/15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C0FD1A70-6703-8B4C-9C93-1E7F81085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00213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Lower bounds for </a:t>
            </a:r>
            <a:r>
              <a:rPr lang="en-US" dirty="0">
                <a:latin typeface="Calibri" charset="0"/>
              </a:rPr>
              <a:t>U</a:t>
            </a:r>
            <a:r>
              <a:rPr lang="en-US" dirty="0" smtClean="0">
                <a:latin typeface="Calibri" charset="0"/>
              </a:rPr>
              <a:t>nconditionally Secure MPC</a:t>
            </a:r>
            <a:endParaRPr lang="en-US" dirty="0">
              <a:latin typeface="Calibri" charset="0"/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/>
          <a:lstStyle/>
          <a:p>
            <a:pPr eaLnBrk="1" hangingPunct="1"/>
            <a:r>
              <a:rPr lang="da-DK" b="1" dirty="0">
                <a:solidFill>
                  <a:srgbClr val="898989"/>
                </a:solidFill>
                <a:latin typeface="Calibri" charset="0"/>
              </a:rPr>
              <a:t>Ivan </a:t>
            </a:r>
            <a:r>
              <a:rPr lang="da-DK" b="1" dirty="0" smtClean="0">
                <a:solidFill>
                  <a:srgbClr val="898989"/>
                </a:solidFill>
                <a:latin typeface="Calibri" charset="0"/>
              </a:rPr>
              <a:t>Damgård</a:t>
            </a:r>
          </a:p>
          <a:p>
            <a:pPr eaLnBrk="1" hangingPunct="1"/>
            <a:r>
              <a:rPr lang="da-DK" b="1" dirty="0" smtClean="0">
                <a:solidFill>
                  <a:srgbClr val="898989"/>
                </a:solidFill>
                <a:latin typeface="Calibri" charset="0"/>
              </a:rPr>
              <a:t>Jesper Buus Nielsen</a:t>
            </a:r>
          </a:p>
          <a:p>
            <a:pPr eaLnBrk="1" hangingPunct="1"/>
            <a:r>
              <a:rPr lang="da-DK" b="1" dirty="0" err="1" smtClean="0">
                <a:solidFill>
                  <a:srgbClr val="898989"/>
                </a:solidFill>
                <a:latin typeface="Calibri" charset="0"/>
              </a:rPr>
              <a:t>Antigoni</a:t>
            </a:r>
            <a:r>
              <a:rPr lang="da-DK" b="1" dirty="0" smtClean="0">
                <a:solidFill>
                  <a:srgbClr val="898989"/>
                </a:solidFill>
                <a:latin typeface="Calibri" charset="0"/>
              </a:rPr>
              <a:t> </a:t>
            </a:r>
            <a:r>
              <a:rPr lang="da-DK" b="1" dirty="0" err="1" smtClean="0">
                <a:solidFill>
                  <a:srgbClr val="898989"/>
                </a:solidFill>
                <a:latin typeface="Calibri" charset="0"/>
              </a:rPr>
              <a:t>Polychroniadou</a:t>
            </a:r>
            <a:endParaRPr lang="da-DK" b="1" dirty="0" smtClean="0">
              <a:solidFill>
                <a:srgbClr val="898989"/>
              </a:solidFill>
              <a:latin typeface="Calibri" charset="0"/>
            </a:endParaRPr>
          </a:p>
          <a:p>
            <a:pPr eaLnBrk="1" hangingPunct="1"/>
            <a:r>
              <a:rPr lang="da-DK" b="1" dirty="0" smtClean="0">
                <a:solidFill>
                  <a:srgbClr val="898989"/>
                </a:solidFill>
                <a:latin typeface="Calibri" charset="0"/>
              </a:rPr>
              <a:t>Aarhus </a:t>
            </a:r>
            <a:r>
              <a:rPr lang="da-DK" b="1" dirty="0" err="1" smtClean="0">
                <a:solidFill>
                  <a:srgbClr val="898989"/>
                </a:solidFill>
                <a:latin typeface="Calibri" charset="0"/>
              </a:rPr>
              <a:t>University</a:t>
            </a:r>
            <a:r>
              <a:rPr lang="da-DK" b="1" dirty="0" smtClean="0">
                <a:solidFill>
                  <a:srgbClr val="898989"/>
                </a:solidFill>
                <a:latin typeface="Calibri" charset="0"/>
              </a:rPr>
              <a:t>.</a:t>
            </a:r>
            <a:endParaRPr lang="da-DK" b="1" dirty="0">
              <a:solidFill>
                <a:srgbClr val="898989"/>
              </a:solidFill>
              <a:latin typeface="Calibri" charset="0"/>
            </a:endParaRPr>
          </a:p>
          <a:p>
            <a:pPr eaLnBrk="1" hangingPunct="1"/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eet_charlie_brown_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171" y="1773125"/>
            <a:ext cx="9779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meet_linus_bi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59423"/>
            <a:ext cx="1296988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meet_lucy_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391271"/>
            <a:ext cx="78581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meet_sally_bi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895327"/>
            <a:ext cx="7080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>
            <a:stCxn id="5" idx="0"/>
          </p:cNvCxnSpPr>
          <p:nvPr/>
        </p:nvCxnSpPr>
        <p:spPr>
          <a:xfrm flipH="1" flipV="1">
            <a:off x="1907704" y="3255367"/>
            <a:ext cx="422" cy="504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627784" y="3975447"/>
            <a:ext cx="864096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3"/>
          </p:cNvCxnSpPr>
          <p:nvPr/>
        </p:nvCxnSpPr>
        <p:spPr>
          <a:xfrm>
            <a:off x="2532071" y="2493057"/>
            <a:ext cx="743785" cy="76231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35696" y="548680"/>
            <a:ext cx="9202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Alice</a:t>
            </a:r>
          </a:p>
          <a:p>
            <a:r>
              <a:rPr lang="en-US" dirty="0" smtClean="0"/>
              <a:t>   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444208" y="548680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Bob</a:t>
            </a:r>
          </a:p>
          <a:p>
            <a:r>
              <a:rPr lang="en-US" dirty="0"/>
              <a:t> </a:t>
            </a:r>
            <a:r>
              <a:rPr lang="en-US" dirty="0" smtClean="0"/>
              <a:t> 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755576" y="1527175"/>
            <a:ext cx="3960440" cy="403244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131840" y="1196752"/>
            <a:ext cx="302433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63888" y="764704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Shares of input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195736" y="5949280"/>
            <a:ext cx="468052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35896" y="551723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Shares of </a:t>
            </a:r>
            <a:r>
              <a:rPr lang="en-US" dirty="0" err="1" smtClean="0"/>
              <a:t>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439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 animBg="1"/>
      <p:bldP spid="21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so..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Any gate-by-gate protocol must (for a worst case circuit) have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communication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sz="2800" dirty="0" err="1">
                <a:solidFill>
                  <a:srgbClr val="FF0000"/>
                </a:solidFill>
                <a:latin typeface="Calibri" charset="0"/>
              </a:rPr>
              <a:t>Ω</a:t>
            </a:r>
            <a:r>
              <a:rPr lang="da-DK" sz="2800" dirty="0">
                <a:solidFill>
                  <a:srgbClr val="FF0000"/>
                </a:solidFill>
                <a:latin typeface="Calibri" charset="0"/>
              </a:rPr>
              <a:t>(n </a:t>
            </a:r>
            <a:r>
              <a:rPr lang="da-DK" sz="2800" dirty="0" err="1">
                <a:solidFill>
                  <a:srgbClr val="FF0000"/>
                </a:solidFill>
                <a:latin typeface="Calibri" charset="0"/>
              </a:rPr>
              <a:t>CircuitSize</a:t>
            </a:r>
            <a:r>
              <a:rPr lang="da-DK" sz="2800" dirty="0">
                <a:solidFill>
                  <a:srgbClr val="FF0000"/>
                </a:solidFill>
                <a:latin typeface="Calibri" charset="0"/>
              </a:rPr>
              <a:t>), </a:t>
            </a:r>
            <a:r>
              <a:rPr lang="da-DK" sz="2800" dirty="0" err="1">
                <a:solidFill>
                  <a:srgbClr val="FF0000"/>
                </a:solidFill>
                <a:latin typeface="Calibri" charset="0"/>
              </a:rPr>
              <a:t>rounds</a:t>
            </a:r>
            <a:r>
              <a:rPr lang="da-DK" sz="2800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sz="2800" dirty="0" err="1">
                <a:solidFill>
                  <a:srgbClr val="FF0000"/>
                </a:solidFill>
                <a:latin typeface="Calibri" charset="0"/>
              </a:rPr>
              <a:t>Ω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(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CircuitDepth</a:t>
            </a:r>
            <a:r>
              <a:rPr lang="da-DK" sz="2800" dirty="0">
                <a:solidFill>
                  <a:srgbClr val="FF0000"/>
                </a:solidFill>
                <a:latin typeface="Calibri" charset="0"/>
              </a:rPr>
              <a:t>)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.</a:t>
            </a:r>
          </a:p>
          <a:p>
            <a:pPr marL="0" indent="0">
              <a:buNone/>
            </a:pPr>
            <a:r>
              <a:rPr lang="da-DK" sz="2800" dirty="0" smtClean="0">
                <a:latin typeface="Calibri" charset="0"/>
              </a:rPr>
              <a:t>But </a:t>
            </a:r>
            <a:r>
              <a:rPr lang="da-DK" sz="2800" dirty="0" err="1" smtClean="0">
                <a:latin typeface="Calibri" charset="0"/>
              </a:rPr>
              <a:t>what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if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circuit</a:t>
            </a:r>
            <a:r>
              <a:rPr lang="da-DK" sz="2800" dirty="0" smtClean="0">
                <a:latin typeface="Calibri" charset="0"/>
              </a:rPr>
              <a:t> is </a:t>
            </a:r>
            <a:r>
              <a:rPr lang="da-DK" sz="2800" dirty="0" err="1" smtClean="0">
                <a:latin typeface="Calibri" charset="0"/>
              </a:rPr>
              <a:t>nice</a:t>
            </a:r>
            <a:r>
              <a:rPr lang="da-DK" sz="2800" dirty="0" smtClean="0">
                <a:latin typeface="Calibri" charset="0"/>
              </a:rPr>
              <a:t> and </a:t>
            </a:r>
            <a:r>
              <a:rPr lang="da-DK" sz="2800" dirty="0" err="1" smtClean="0">
                <a:latin typeface="Calibri" charset="0"/>
              </a:rPr>
              <a:t>allows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many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multiplications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smtClean="0">
                <a:latin typeface="Calibri" charset="0"/>
              </a:rPr>
              <a:t>in parallel? </a:t>
            </a:r>
            <a:r>
              <a:rPr lang="da-DK" sz="2800" dirty="0" err="1" smtClean="0">
                <a:latin typeface="Calibri" charset="0"/>
              </a:rPr>
              <a:t>We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know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optimizations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using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packed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secret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sharing</a:t>
            </a:r>
            <a:r>
              <a:rPr lang="da-DK" sz="2800" dirty="0" smtClean="0">
                <a:latin typeface="Calibri" charset="0"/>
              </a:rPr>
              <a:t>.. </a:t>
            </a:r>
            <a:endParaRPr lang="da-DK" sz="2800" dirty="0" smtClean="0">
              <a:latin typeface="Calibri" charset="0"/>
            </a:endParaRPr>
          </a:p>
          <a:p>
            <a:pPr marL="0" indent="0">
              <a:buNone/>
            </a:pP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..but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only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if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number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of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players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grows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with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number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of parallel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multiplications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.</a:t>
            </a:r>
          </a:p>
          <a:p>
            <a:pPr marL="0" indent="0">
              <a:buNone/>
            </a:pP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OPEN: for a </a:t>
            </a:r>
            <a:r>
              <a:rPr lang="da-DK" sz="2800" b="1" dirty="0" err="1" smtClean="0">
                <a:solidFill>
                  <a:srgbClr val="FF0000"/>
                </a:solidFill>
                <a:latin typeface="Calibri" charset="0"/>
              </a:rPr>
              <a:t>constant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number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of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players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, show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that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multiplication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gate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protocol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for u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multiplications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must have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communication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sz="2800" dirty="0" err="1">
                <a:solidFill>
                  <a:srgbClr val="FF0000"/>
                </a:solidFill>
                <a:latin typeface="Calibri" charset="0"/>
              </a:rPr>
              <a:t>Ω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(</a:t>
            </a:r>
            <a:r>
              <a:rPr lang="da-DK" sz="2800" dirty="0">
                <a:solidFill>
                  <a:srgbClr val="FF0000"/>
                </a:solidFill>
                <a:latin typeface="Calibri" charset="0"/>
              </a:rPr>
              <a:t>u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).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407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for computational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Say n=2t+1, passive security. Assume </a:t>
            </a:r>
            <a:r>
              <a:rPr lang="en-US" sz="2800" dirty="0" err="1" smtClean="0"/>
              <a:t>mult.gate</a:t>
            </a:r>
            <a:r>
              <a:rPr lang="en-US" sz="2800" dirty="0" smtClean="0"/>
              <a:t> </a:t>
            </a:r>
            <a:r>
              <a:rPr lang="en-US" sz="2800" dirty="0" err="1" smtClean="0"/>
              <a:t>prot</a:t>
            </a:r>
            <a:r>
              <a:rPr lang="en-US" sz="2800" dirty="0" err="1" smtClean="0"/>
              <a:t>.</a:t>
            </a:r>
            <a:r>
              <a:rPr lang="en-US" sz="2800" dirty="0" smtClean="0"/>
              <a:t> that does u </a:t>
            </a:r>
            <a:r>
              <a:rPr lang="en-US" sz="2800" dirty="0" err="1" smtClean="0"/>
              <a:t>mults</a:t>
            </a:r>
            <a:r>
              <a:rPr lang="en-US" sz="2800" dirty="0" smtClean="0"/>
              <a:t> where some player P does o(u) local </a:t>
            </a:r>
            <a:r>
              <a:rPr lang="en-US" sz="2800" dirty="0" err="1" smtClean="0"/>
              <a:t>mults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Construct 2-party protocol for the preprocessing model: Alice emulates t players, Bob emulates another t, and we emulate P using preprocessed data and e.g. SPDZ</a:t>
            </a:r>
            <a:r>
              <a:rPr lang="en-US" sz="2800" dirty="0" smtClean="0">
                <a:solidFill>
                  <a:srgbClr val="0000FF"/>
                </a:solidFill>
              </a:rPr>
              <a:t>. Can compute u products securely using o(u) preprocessed data.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C</a:t>
            </a:r>
            <a:r>
              <a:rPr lang="en-US" sz="2800" dirty="0" smtClean="0">
                <a:solidFill>
                  <a:srgbClr val="FF0000"/>
                </a:solidFill>
              </a:rPr>
              <a:t>ontradiction </a:t>
            </a:r>
            <a:r>
              <a:rPr lang="en-US" sz="2800" dirty="0" smtClean="0">
                <a:solidFill>
                  <a:srgbClr val="FF0000"/>
                </a:solidFill>
              </a:rPr>
              <a:t>with lower bounds by [Winkler and </a:t>
            </a:r>
            <a:r>
              <a:rPr lang="en-US" sz="2800" dirty="0" err="1" smtClean="0">
                <a:solidFill>
                  <a:srgbClr val="FF0000"/>
                </a:solidFill>
              </a:rPr>
              <a:t>Wullschleger</a:t>
            </a:r>
            <a:r>
              <a:rPr lang="en-US" sz="2800" dirty="0" smtClean="0">
                <a:solidFill>
                  <a:srgbClr val="FF0000"/>
                </a:solidFill>
              </a:rPr>
              <a:t>, Crypto 11]. Generalizes to show that packed SS methods are optimal up to constant factor.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968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Dishonest Majority, Preprocessing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Previous argument that multiplication protocols need to communicate a lot breaks down.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But we have lower bounds on the amount of preprocessed data (e.g. Winkler and </a:t>
            </a:r>
            <a:r>
              <a:rPr lang="en-US" sz="2800" dirty="0" err="1" smtClean="0">
                <a:solidFill>
                  <a:srgbClr val="0000FF"/>
                </a:solidFill>
              </a:rPr>
              <a:t>Wullschleger</a:t>
            </a:r>
            <a:r>
              <a:rPr lang="en-US" sz="2800" dirty="0" smtClean="0">
                <a:solidFill>
                  <a:srgbClr val="0000FF"/>
                </a:solidFill>
              </a:rPr>
              <a:t>).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Can obtain same result as before: we show that a multiplication gate protocol that does not communicate enough implies a protocol that is too good to be true according to W&amp;W.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476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Even with preprocessing, gate-by-gate protocols require </a:t>
            </a:r>
            <a:r>
              <a:rPr lang="da-DK" sz="2800" dirty="0" err="1">
                <a:solidFill>
                  <a:srgbClr val="FF0000"/>
                </a:solidFill>
                <a:latin typeface="Calibri" charset="0"/>
              </a:rPr>
              <a:t>Ω</a:t>
            </a:r>
            <a:r>
              <a:rPr lang="da-DK" sz="2800" dirty="0">
                <a:solidFill>
                  <a:srgbClr val="FF0000"/>
                </a:solidFill>
                <a:latin typeface="Calibri" charset="0"/>
              </a:rPr>
              <a:t>(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n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CircuitSize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) </a:t>
            </a:r>
            <a:r>
              <a:rPr lang="en-US" sz="2800" dirty="0" smtClean="0">
                <a:solidFill>
                  <a:srgbClr val="FF0000"/>
                </a:solidFill>
              </a:rPr>
              <a:t>communication (and hence </a:t>
            </a:r>
            <a:r>
              <a:rPr lang="en-US" sz="2800" dirty="0" smtClean="0">
                <a:solidFill>
                  <a:srgbClr val="FF0000"/>
                </a:solidFill>
              </a:rPr>
              <a:t>work) and </a:t>
            </a:r>
            <a:r>
              <a:rPr lang="da-DK" sz="2800" dirty="0" err="1">
                <a:solidFill>
                  <a:srgbClr val="FF0000"/>
                </a:solidFill>
                <a:latin typeface="Calibri" charset="0"/>
              </a:rPr>
              <a:t>Ω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(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CircuitDepth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)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rounds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So to </a:t>
            </a:r>
            <a:r>
              <a:rPr lang="en-US" sz="2800" dirty="0" smtClean="0"/>
              <a:t>really improve </a:t>
            </a:r>
            <a:r>
              <a:rPr lang="en-US" sz="2800" dirty="0" smtClean="0"/>
              <a:t>GMW, SPDZ</a:t>
            </a:r>
            <a:r>
              <a:rPr lang="en-US" sz="2800" dirty="0" smtClean="0"/>
              <a:t>, </a:t>
            </a:r>
            <a:r>
              <a:rPr lang="en-US" sz="2800" dirty="0" err="1" smtClean="0"/>
              <a:t>TinyOT</a:t>
            </a:r>
            <a:r>
              <a:rPr lang="en-US" sz="2800" dirty="0" smtClean="0"/>
              <a:t> and the like, need </a:t>
            </a:r>
            <a:r>
              <a:rPr lang="en-US" sz="2800" dirty="0" smtClean="0"/>
              <a:t>a </a:t>
            </a:r>
            <a:r>
              <a:rPr lang="en-US" sz="2800" dirty="0" smtClean="0"/>
              <a:t>fundamentally different approach.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Open: do these bounds hold for any protocol </a:t>
            </a:r>
            <a:r>
              <a:rPr lang="en-US" sz="2800" dirty="0" smtClean="0">
                <a:solidFill>
                  <a:srgbClr val="0000FF"/>
                </a:solidFill>
              </a:rPr>
              <a:t>(with unconditional </a:t>
            </a:r>
            <a:r>
              <a:rPr lang="en-US" sz="2800" dirty="0" smtClean="0">
                <a:solidFill>
                  <a:srgbClr val="0000FF"/>
                </a:solidFill>
              </a:rPr>
              <a:t>security and efficient in circuit size of function)? </a:t>
            </a:r>
            <a:endParaRPr lang="en-US" sz="2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- Computation </a:t>
            </a:r>
            <a:r>
              <a:rPr lang="en-US" sz="2800" dirty="0" smtClean="0"/>
              <a:t>– I conjecture yes</a:t>
            </a:r>
          </a:p>
          <a:p>
            <a:pPr marL="0" indent="0">
              <a:buNone/>
            </a:pPr>
            <a:r>
              <a:rPr lang="en-US" sz="2800" dirty="0" smtClean="0"/>
              <a:t>- Communication </a:t>
            </a:r>
            <a:r>
              <a:rPr lang="en-US" sz="2800" dirty="0" smtClean="0"/>
              <a:t>- ??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6726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251520" y="3366120"/>
            <a:ext cx="8229600" cy="1143000"/>
          </a:xfrm>
        </p:spPr>
        <p:txBody>
          <a:bodyPr/>
          <a:lstStyle/>
          <a:p>
            <a:r>
              <a:rPr lang="da-DK" dirty="0" err="1">
                <a:latin typeface="Calibri" charset="0"/>
              </a:rPr>
              <a:t>Thanks</a:t>
            </a:r>
            <a:r>
              <a:rPr lang="da-DK" dirty="0">
                <a:latin typeface="Calibri" charset="0"/>
              </a:rPr>
              <a:t>!</a:t>
            </a:r>
            <a:endParaRPr lang="en-US" dirty="0">
              <a:latin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692696"/>
            <a:ext cx="78488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Postdoc and PhD positions for studying theory and practice of MPC available in Aarhus (supported by ERC grant MPCPRO) – from October 1.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err="1" smtClean="0">
                <a:latin typeface="Calibri" charset="0"/>
              </a:rPr>
              <a:t>Unconditionally</a:t>
            </a:r>
            <a:r>
              <a:rPr lang="da-DK" dirty="0" smtClean="0">
                <a:latin typeface="Calibri" charset="0"/>
              </a:rPr>
              <a:t> Secure MPC </a:t>
            </a:r>
            <a:r>
              <a:rPr lang="da-DK" dirty="0" smtClean="0">
                <a:latin typeface="Calibri" charset="0"/>
              </a:rPr>
              <a:t>Protocols (GMW, SPDZ,..)</a:t>
            </a:r>
            <a:endParaRPr lang="en-US" dirty="0">
              <a:latin typeface="Calibri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da-DK" b="1" dirty="0" err="1" smtClean="0">
                <a:latin typeface="Calibri" charset="0"/>
              </a:rPr>
              <a:t>They</a:t>
            </a:r>
            <a:r>
              <a:rPr lang="da-DK" b="1" dirty="0" smtClean="0">
                <a:latin typeface="Calibri" charset="0"/>
              </a:rPr>
              <a:t> </a:t>
            </a:r>
            <a:r>
              <a:rPr lang="da-DK" b="1" dirty="0" err="1" smtClean="0">
                <a:latin typeface="Calibri" charset="0"/>
              </a:rPr>
              <a:t>are</a:t>
            </a:r>
            <a:r>
              <a:rPr lang="da-DK" b="1" dirty="0" smtClean="0">
                <a:latin typeface="Calibri" charset="0"/>
              </a:rPr>
              <a:t> </a:t>
            </a:r>
            <a:r>
              <a:rPr lang="da-DK" b="1" dirty="0" err="1" smtClean="0">
                <a:latin typeface="Calibri" charset="0"/>
              </a:rPr>
              <a:t>great</a:t>
            </a:r>
            <a:r>
              <a:rPr lang="da-DK" b="1" dirty="0" smtClean="0">
                <a:latin typeface="Calibri" charset="0"/>
              </a:rPr>
              <a:t>:</a:t>
            </a:r>
            <a:endParaRPr lang="da-DK" b="1" dirty="0">
              <a:latin typeface="Calibri" charset="0"/>
            </a:endParaRPr>
          </a:p>
          <a:p>
            <a:pPr marL="0" indent="0" eaLnBrk="1" hangingPunct="1">
              <a:buNone/>
            </a:pPr>
            <a:r>
              <a:rPr lang="da-DK" dirty="0" err="1">
                <a:latin typeface="Calibri" charset="0"/>
              </a:rPr>
              <a:t>C</a:t>
            </a:r>
            <a:r>
              <a:rPr lang="da-DK" dirty="0" err="1" smtClean="0">
                <a:latin typeface="Calibri" charset="0"/>
              </a:rPr>
              <a:t>omputationally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much</a:t>
            </a:r>
            <a:r>
              <a:rPr lang="da-DK" dirty="0" smtClean="0">
                <a:latin typeface="Calibri" charset="0"/>
              </a:rPr>
              <a:t> more                    </a:t>
            </a:r>
            <a:r>
              <a:rPr lang="da-DK" dirty="0" err="1" smtClean="0">
                <a:latin typeface="Calibri" charset="0"/>
              </a:rPr>
              <a:t>efficient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than</a:t>
            </a:r>
            <a:r>
              <a:rPr lang="da-DK" dirty="0" smtClean="0">
                <a:latin typeface="Calibri" charset="0"/>
              </a:rPr>
              <a:t>, </a:t>
            </a:r>
            <a:r>
              <a:rPr lang="da-DK" dirty="0" err="1" smtClean="0">
                <a:latin typeface="Calibri" charset="0"/>
              </a:rPr>
              <a:t>say</a:t>
            </a:r>
            <a:r>
              <a:rPr lang="da-DK" dirty="0" smtClean="0">
                <a:latin typeface="Calibri" charset="0"/>
              </a:rPr>
              <a:t>, FHE </a:t>
            </a:r>
            <a:r>
              <a:rPr lang="da-DK" dirty="0" err="1" smtClean="0">
                <a:latin typeface="Calibri" charset="0"/>
              </a:rPr>
              <a:t>based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stuff</a:t>
            </a:r>
            <a:r>
              <a:rPr lang="da-DK" dirty="0" smtClean="0">
                <a:latin typeface="Calibri" charset="0"/>
              </a:rPr>
              <a:t>.</a:t>
            </a:r>
            <a:endParaRPr lang="da-DK" dirty="0">
              <a:latin typeface="Calibri" charset="0"/>
            </a:endParaRPr>
          </a:p>
          <a:p>
            <a:pPr eaLnBrk="1" hangingPunct="1">
              <a:buFont typeface="Arial" charset="0"/>
              <a:buNone/>
            </a:pPr>
            <a:r>
              <a:rPr lang="da-DK" b="1" dirty="0" smtClean="0">
                <a:latin typeface="Calibri" charset="0"/>
              </a:rPr>
              <a:t>But </a:t>
            </a:r>
            <a:r>
              <a:rPr lang="da-DK" b="1" dirty="0" err="1" smtClean="0">
                <a:latin typeface="Calibri" charset="0"/>
              </a:rPr>
              <a:t>they’re</a:t>
            </a:r>
            <a:r>
              <a:rPr lang="da-DK" b="1" dirty="0" smtClean="0">
                <a:latin typeface="Calibri" charset="0"/>
              </a:rPr>
              <a:t> not so </a:t>
            </a:r>
            <a:r>
              <a:rPr lang="da-DK" b="1" dirty="0" err="1" smtClean="0">
                <a:latin typeface="Calibri" charset="0"/>
              </a:rPr>
              <a:t>great</a:t>
            </a:r>
            <a:r>
              <a:rPr lang="da-DK" b="1" dirty="0" smtClean="0">
                <a:latin typeface="Calibri" charset="0"/>
              </a:rPr>
              <a:t>:</a:t>
            </a:r>
          </a:p>
          <a:p>
            <a:pPr eaLnBrk="1" hangingPunct="1">
              <a:buFont typeface="Arial" charset="0"/>
              <a:buNone/>
            </a:pPr>
            <a:r>
              <a:rPr lang="da-DK" dirty="0" err="1">
                <a:latin typeface="Calibri" charset="0"/>
              </a:rPr>
              <a:t>T</a:t>
            </a:r>
            <a:r>
              <a:rPr lang="da-DK" dirty="0" err="1" smtClean="0">
                <a:latin typeface="Calibri" charset="0"/>
              </a:rPr>
              <a:t>hey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need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lots</a:t>
            </a:r>
            <a:r>
              <a:rPr lang="da-DK" dirty="0" smtClean="0">
                <a:latin typeface="Calibri" charset="0"/>
              </a:rPr>
              <a:t> of </a:t>
            </a:r>
            <a:r>
              <a:rPr lang="da-DK" dirty="0" err="1" smtClean="0">
                <a:latin typeface="Calibri" charset="0"/>
              </a:rPr>
              <a:t>interaction</a:t>
            </a:r>
            <a:endParaRPr lang="da-DK" dirty="0">
              <a:latin typeface="Calibri" charset="0"/>
            </a:endParaRPr>
          </a:p>
          <a:p>
            <a:pPr eaLnBrk="1" hangingPunct="1">
              <a:buFont typeface="Arial" charset="0"/>
              <a:buNone/>
            </a:pPr>
            <a:r>
              <a:rPr lang="da-DK" dirty="0" err="1" smtClean="0">
                <a:latin typeface="Calibri" charset="0"/>
              </a:rPr>
              <a:t>Rounds</a:t>
            </a:r>
            <a:r>
              <a:rPr lang="da-DK" dirty="0" smtClean="0">
                <a:latin typeface="Calibri" charset="0"/>
              </a:rPr>
              <a:t>: </a:t>
            </a:r>
            <a:r>
              <a:rPr lang="da-DK" dirty="0" err="1" smtClean="0">
                <a:latin typeface="Calibri" charset="0"/>
              </a:rPr>
              <a:t>Ω</a:t>
            </a:r>
            <a:r>
              <a:rPr lang="da-DK" dirty="0" smtClean="0">
                <a:latin typeface="Calibri" charset="0"/>
              </a:rPr>
              <a:t>(</a:t>
            </a:r>
            <a:r>
              <a:rPr lang="da-DK" dirty="0" err="1">
                <a:latin typeface="Calibri" charset="0"/>
              </a:rPr>
              <a:t>C</a:t>
            </a:r>
            <a:r>
              <a:rPr lang="da-DK" dirty="0" err="1" smtClean="0">
                <a:latin typeface="Calibri" charset="0"/>
              </a:rPr>
              <a:t>ircuitDepth</a:t>
            </a:r>
            <a:r>
              <a:rPr lang="da-DK" dirty="0" smtClean="0">
                <a:latin typeface="Calibri" charset="0"/>
              </a:rPr>
              <a:t>)</a:t>
            </a:r>
          </a:p>
          <a:p>
            <a:pPr eaLnBrk="1" hangingPunct="1">
              <a:buNone/>
            </a:pPr>
            <a:r>
              <a:rPr lang="en-US" dirty="0" smtClean="0">
                <a:latin typeface="Calibri" charset="0"/>
              </a:rPr>
              <a:t>Communication: </a:t>
            </a:r>
            <a:r>
              <a:rPr lang="da-DK" dirty="0" err="1" smtClean="0">
                <a:latin typeface="Calibri" charset="0"/>
              </a:rPr>
              <a:t>Ω</a:t>
            </a:r>
            <a:r>
              <a:rPr lang="en-US" dirty="0" smtClean="0">
                <a:latin typeface="Calibri" charset="0"/>
              </a:rPr>
              <a:t>(n </a:t>
            </a:r>
            <a:r>
              <a:rPr lang="en-US" dirty="0" err="1" smtClean="0">
                <a:latin typeface="Calibri" charset="0"/>
              </a:rPr>
              <a:t>CircuitSize</a:t>
            </a:r>
            <a:r>
              <a:rPr lang="en-US" dirty="0" smtClean="0">
                <a:latin typeface="Calibri" charset="0"/>
              </a:rPr>
              <a:t>)</a:t>
            </a:r>
          </a:p>
          <a:p>
            <a:pPr eaLnBrk="1" hangingPunct="1">
              <a:buNone/>
            </a:pPr>
            <a:r>
              <a:rPr lang="en-US" dirty="0" smtClean="0">
                <a:latin typeface="Calibri" charset="0"/>
              </a:rPr>
              <a:t>- If you want to be efficient in the circuit size</a:t>
            </a:r>
            <a:endParaRPr lang="en-US" dirty="0">
              <a:latin typeface="Calibri" charset="0"/>
            </a:endParaRPr>
          </a:p>
        </p:txBody>
      </p:sp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772816"/>
            <a:ext cx="1872208" cy="1872208"/>
          </a:xfrm>
          <a:prstGeom prst="rect">
            <a:avLst/>
          </a:prstGeom>
        </p:spPr>
      </p:pic>
      <p:pic>
        <p:nvPicPr>
          <p:cNvPr id="3" name="Picture 2" descr="imgr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426" y="3867274"/>
            <a:ext cx="1937990" cy="193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>
                <a:latin typeface="Calibri" charset="0"/>
              </a:rPr>
              <a:t>The </a:t>
            </a:r>
            <a:r>
              <a:rPr lang="da-DK" dirty="0" err="1" smtClean="0">
                <a:latin typeface="Calibri" charset="0"/>
              </a:rPr>
              <a:t>Really</a:t>
            </a:r>
            <a:r>
              <a:rPr lang="da-DK" dirty="0" smtClean="0">
                <a:latin typeface="Calibri" charset="0"/>
              </a:rPr>
              <a:t> Hard Problem</a:t>
            </a:r>
            <a:endParaRPr lang="en-US" dirty="0">
              <a:latin typeface="Calibri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95536" y="1783357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da-DK" b="1" dirty="0" smtClean="0">
                <a:latin typeface="Calibri" charset="0"/>
              </a:rPr>
              <a:t>Can </a:t>
            </a:r>
            <a:r>
              <a:rPr lang="da-DK" b="1" dirty="0" err="1" smtClean="0">
                <a:latin typeface="Calibri" charset="0"/>
              </a:rPr>
              <a:t>we</a:t>
            </a:r>
            <a:r>
              <a:rPr lang="da-DK" b="1" dirty="0" smtClean="0">
                <a:latin typeface="Calibri" charset="0"/>
              </a:rPr>
              <a:t> </a:t>
            </a:r>
            <a:r>
              <a:rPr lang="da-DK" b="1" dirty="0" err="1" smtClean="0">
                <a:latin typeface="Calibri" charset="0"/>
              </a:rPr>
              <a:t>improve</a:t>
            </a:r>
            <a:r>
              <a:rPr lang="da-DK" b="1" dirty="0" smtClean="0">
                <a:latin typeface="Calibri" charset="0"/>
              </a:rPr>
              <a:t> </a:t>
            </a:r>
            <a:r>
              <a:rPr lang="da-DK" b="1" dirty="0" err="1" smtClean="0">
                <a:latin typeface="Calibri" charset="0"/>
              </a:rPr>
              <a:t>this</a:t>
            </a:r>
            <a:r>
              <a:rPr lang="da-DK" b="1" dirty="0" smtClean="0">
                <a:latin typeface="Calibri" charset="0"/>
              </a:rPr>
              <a:t> </a:t>
            </a:r>
            <a:r>
              <a:rPr lang="da-DK" b="1" dirty="0" err="1" smtClean="0">
                <a:latin typeface="Calibri" charset="0"/>
              </a:rPr>
              <a:t>significantly</a:t>
            </a:r>
            <a:r>
              <a:rPr lang="da-DK" b="1" dirty="0" smtClean="0">
                <a:latin typeface="Calibri" charset="0"/>
              </a:rPr>
              <a:t>?</a:t>
            </a:r>
          </a:p>
          <a:p>
            <a:pPr eaLnBrk="1" hangingPunct="1">
              <a:buFont typeface="Arial" charset="0"/>
              <a:buNone/>
            </a:pPr>
            <a:r>
              <a:rPr lang="da-DK" b="1" dirty="0">
                <a:latin typeface="Calibri" charset="0"/>
              </a:rPr>
              <a:t> </a:t>
            </a:r>
            <a:r>
              <a:rPr lang="da-DK" b="1" dirty="0" smtClean="0">
                <a:latin typeface="Calibri" charset="0"/>
              </a:rPr>
              <a:t>                   The FHE of </a:t>
            </a:r>
          </a:p>
          <a:p>
            <a:pPr eaLnBrk="1" hangingPunct="1">
              <a:buFont typeface="Arial" charset="0"/>
              <a:buNone/>
            </a:pPr>
            <a:r>
              <a:rPr lang="da-DK" b="1" dirty="0">
                <a:latin typeface="Calibri" charset="0"/>
              </a:rPr>
              <a:t> </a:t>
            </a:r>
            <a:r>
              <a:rPr lang="da-DK" b="1" dirty="0" smtClean="0">
                <a:latin typeface="Calibri" charset="0"/>
              </a:rPr>
              <a:t>                   </a:t>
            </a:r>
            <a:r>
              <a:rPr lang="da-DK" b="1" dirty="0" err="1" smtClean="0">
                <a:latin typeface="Calibri" charset="0"/>
              </a:rPr>
              <a:t>unconditional</a:t>
            </a:r>
            <a:r>
              <a:rPr lang="da-DK" b="1" dirty="0" smtClean="0">
                <a:latin typeface="Calibri" charset="0"/>
              </a:rPr>
              <a:t> </a:t>
            </a:r>
            <a:r>
              <a:rPr lang="da-DK" b="1" dirty="0" err="1" smtClean="0">
                <a:latin typeface="Calibri" charset="0"/>
              </a:rPr>
              <a:t>security</a:t>
            </a:r>
            <a:r>
              <a:rPr lang="da-DK" b="1" dirty="0" smtClean="0">
                <a:latin typeface="Calibri" charset="0"/>
              </a:rPr>
              <a:t>?</a:t>
            </a:r>
            <a:endParaRPr lang="da-DK" b="1" dirty="0" smtClean="0">
              <a:latin typeface="Calibri" charset="0"/>
            </a:endParaRPr>
          </a:p>
          <a:p>
            <a:pPr eaLnBrk="1" hangingPunct="1">
              <a:buFont typeface="Arial" charset="0"/>
              <a:buNone/>
            </a:pPr>
            <a:endParaRPr lang="da-DK" dirty="0">
              <a:solidFill>
                <a:srgbClr val="FF0000"/>
              </a:solidFill>
              <a:latin typeface="Calibri" charset="0"/>
            </a:endParaRPr>
          </a:p>
          <a:p>
            <a:pPr eaLnBrk="1" hangingPunct="1">
              <a:buFont typeface="Arial" charset="0"/>
              <a:buNone/>
            </a:pPr>
            <a:endParaRPr lang="da-DK" dirty="0" smtClean="0">
              <a:solidFill>
                <a:srgbClr val="FF0000"/>
              </a:solidFill>
              <a:latin typeface="Calibri" charset="0"/>
            </a:endParaRPr>
          </a:p>
          <a:p>
            <a:pPr eaLnBrk="1" hangingPunct="1">
              <a:buFont typeface="Arial" charset="0"/>
              <a:buNone/>
            </a:pP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We</a:t>
            </a: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don’t</a:t>
            </a: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know</a:t>
            </a: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, but </a:t>
            </a: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we</a:t>
            </a: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 have</a:t>
            </a:r>
            <a:endParaRPr lang="da-DK" dirty="0" smtClean="0">
              <a:solidFill>
                <a:srgbClr val="FF0000"/>
              </a:solidFill>
              <a:latin typeface="Calibri" charset="0"/>
            </a:endParaRPr>
          </a:p>
          <a:p>
            <a:pPr eaLnBrk="1" hangingPunct="1">
              <a:buFont typeface="Arial" charset="0"/>
              <a:buNone/>
            </a:pPr>
            <a:r>
              <a:rPr lang="da-DK" dirty="0" err="1">
                <a:solidFill>
                  <a:srgbClr val="FF0000"/>
                </a:solidFill>
                <a:latin typeface="Calibri" charset="0"/>
              </a:rPr>
              <a:t>s</a:t>
            </a: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ome</a:t>
            </a: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partial</a:t>
            </a: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answers</a:t>
            </a: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..</a:t>
            </a:r>
          </a:p>
          <a:p>
            <a:pPr eaLnBrk="1" hangingPunct="1">
              <a:buFont typeface="Arial" charset="0"/>
              <a:buNone/>
            </a:pPr>
            <a:endParaRPr lang="da-DK" dirty="0" smtClean="0">
              <a:solidFill>
                <a:srgbClr val="FF0000"/>
              </a:solidFill>
              <a:latin typeface="Calibri" charset="0"/>
            </a:endParaRPr>
          </a:p>
        </p:txBody>
      </p:sp>
      <p:pic>
        <p:nvPicPr>
          <p:cNvPr id="2" name="Picture 1" descr="img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255571"/>
            <a:ext cx="2208709" cy="1669373"/>
          </a:xfrm>
          <a:prstGeom prst="rect">
            <a:avLst/>
          </a:prstGeom>
        </p:spPr>
      </p:pic>
      <p:pic>
        <p:nvPicPr>
          <p:cNvPr id="3" name="Picture 2" descr="imgr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492896"/>
            <a:ext cx="1852514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Message Complexity</a:t>
            </a:r>
            <a:endParaRPr lang="en-US" dirty="0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3924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None/>
            </a:pPr>
            <a:r>
              <a:rPr lang="da-DK" dirty="0" smtClean="0">
                <a:latin typeface="Calibri" charset="0"/>
              </a:rPr>
              <a:t>How </a:t>
            </a:r>
            <a:r>
              <a:rPr lang="da-DK" dirty="0" err="1" smtClean="0">
                <a:latin typeface="Calibri" charset="0"/>
              </a:rPr>
              <a:t>many</a:t>
            </a: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messages</a:t>
            </a:r>
            <a:r>
              <a:rPr lang="da-DK" dirty="0" smtClean="0">
                <a:latin typeface="Calibri" charset="0"/>
              </a:rPr>
              <a:t> do </a:t>
            </a:r>
            <a:r>
              <a:rPr lang="da-DK" dirty="0" err="1" smtClean="0">
                <a:latin typeface="Calibri" charset="0"/>
              </a:rPr>
              <a:t>you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need</a:t>
            </a:r>
            <a:r>
              <a:rPr lang="da-DK" dirty="0" smtClean="0">
                <a:latin typeface="Calibri" charset="0"/>
              </a:rPr>
              <a:t> to send to </a:t>
            </a:r>
            <a:r>
              <a:rPr lang="da-DK" dirty="0" err="1" smtClean="0">
                <a:latin typeface="Calibri" charset="0"/>
              </a:rPr>
              <a:t>compute</a:t>
            </a:r>
            <a:r>
              <a:rPr lang="da-DK" dirty="0" smtClean="0">
                <a:latin typeface="Calibri" charset="0"/>
              </a:rPr>
              <a:t> a non-trivial </a:t>
            </a:r>
            <a:r>
              <a:rPr lang="da-DK" dirty="0" err="1" smtClean="0">
                <a:latin typeface="Calibri" charset="0"/>
              </a:rPr>
              <a:t>function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securely</a:t>
            </a:r>
            <a:r>
              <a:rPr lang="da-DK" dirty="0" smtClean="0">
                <a:latin typeface="Calibri" charset="0"/>
              </a:rPr>
              <a:t>? (</a:t>
            </a:r>
            <a:r>
              <a:rPr lang="da-DK" dirty="0" err="1" smtClean="0">
                <a:latin typeface="Calibri" charset="0"/>
              </a:rPr>
              <a:t>such</a:t>
            </a:r>
            <a:r>
              <a:rPr lang="da-DK" dirty="0" smtClean="0">
                <a:latin typeface="Calibri" charset="0"/>
              </a:rPr>
              <a:t> as the AND of </a:t>
            </a:r>
            <a:r>
              <a:rPr lang="da-DK" dirty="0" err="1" smtClean="0">
                <a:latin typeface="Calibri" charset="0"/>
              </a:rPr>
              <a:t>one</a:t>
            </a:r>
            <a:r>
              <a:rPr lang="da-DK" dirty="0" smtClean="0">
                <a:latin typeface="Calibri" charset="0"/>
              </a:rPr>
              <a:t> bit from </a:t>
            </a:r>
            <a:r>
              <a:rPr lang="da-DK" dirty="0" err="1" smtClean="0">
                <a:latin typeface="Calibri" charset="0"/>
              </a:rPr>
              <a:t>each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player</a:t>
            </a:r>
            <a:r>
              <a:rPr lang="da-DK" dirty="0" smtClean="0">
                <a:latin typeface="Calibri" charset="0"/>
              </a:rPr>
              <a:t>)</a:t>
            </a:r>
            <a:r>
              <a:rPr lang="da-DK" dirty="0" smtClean="0">
                <a:latin typeface="Calibri" charset="0"/>
              </a:rPr>
              <a:t>.</a:t>
            </a:r>
          </a:p>
          <a:p>
            <a:pPr eaLnBrk="1" hangingPunct="1">
              <a:buFont typeface="Arial" charset="0"/>
              <a:buNone/>
            </a:pPr>
            <a:r>
              <a:rPr lang="da-DK" dirty="0" err="1" smtClean="0">
                <a:latin typeface="Calibri" charset="0"/>
              </a:rPr>
              <a:t>Related</a:t>
            </a:r>
            <a:r>
              <a:rPr lang="da-DK" dirty="0" smtClean="0">
                <a:latin typeface="Calibri" charset="0"/>
              </a:rPr>
              <a:t> to, but not the same as </a:t>
            </a:r>
            <a:r>
              <a:rPr lang="da-DK" dirty="0" err="1" smtClean="0">
                <a:latin typeface="Calibri" charset="0"/>
              </a:rPr>
              <a:t>round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complexity</a:t>
            </a:r>
            <a:r>
              <a:rPr lang="da-DK" dirty="0" smtClean="0">
                <a:latin typeface="Calibri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If protocol sometimes but not always sends a message in  given time slot, should we always charge for that time slot? (the absence of a message is also a signal).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We will only charge the protocol for messages actually sent (lower bounds are stronger this way).</a:t>
            </a:r>
          </a:p>
          <a:p>
            <a:pPr eaLnBrk="1" hangingPunct="1">
              <a:buFont typeface="Arial" charset="0"/>
              <a:buNone/>
            </a:pPr>
            <a:endParaRPr lang="da-DK" dirty="0" smtClean="0">
              <a:latin typeface="Calibri" charset="0"/>
            </a:endParaRPr>
          </a:p>
          <a:p>
            <a:pPr eaLnBrk="1" hangingPunct="1">
              <a:buFont typeface="Arial" charset="0"/>
              <a:buNone/>
            </a:pPr>
            <a:endParaRPr lang="en-U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The Result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n </a:t>
            </a:r>
            <a:r>
              <a:rPr lang="da-DK" sz="2800" dirty="0" err="1">
                <a:solidFill>
                  <a:srgbClr val="FF0000"/>
                </a:solidFill>
                <a:latin typeface="Calibri" charset="0"/>
              </a:rPr>
              <a:t>players</a:t>
            </a:r>
            <a:r>
              <a:rPr lang="da-DK" sz="2800" dirty="0">
                <a:solidFill>
                  <a:srgbClr val="FF0000"/>
                </a:solidFill>
                <a:latin typeface="Calibri" charset="0"/>
              </a:rPr>
              <a:t>, t </a:t>
            </a:r>
            <a:r>
              <a:rPr lang="da-DK" sz="2800" dirty="0" err="1">
                <a:solidFill>
                  <a:srgbClr val="FF0000"/>
                </a:solidFill>
                <a:latin typeface="Calibri" charset="0"/>
              </a:rPr>
              <a:t>semi-honest</a:t>
            </a:r>
            <a:r>
              <a:rPr lang="da-DK" sz="2800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sz="2800" dirty="0" err="1">
                <a:solidFill>
                  <a:srgbClr val="FF0000"/>
                </a:solidFill>
                <a:latin typeface="Calibri" charset="0"/>
              </a:rPr>
              <a:t>corruptions</a:t>
            </a:r>
            <a:r>
              <a:rPr lang="da-DK" sz="2800" dirty="0">
                <a:solidFill>
                  <a:srgbClr val="FF0000"/>
                </a:solidFill>
                <a:latin typeface="Calibri" charset="0"/>
              </a:rPr>
              <a:t>: must send </a:t>
            </a:r>
            <a:r>
              <a:rPr lang="da-DK" sz="2800" dirty="0" err="1">
                <a:solidFill>
                  <a:srgbClr val="FF0000"/>
                </a:solidFill>
                <a:latin typeface="Calibri" charset="0"/>
              </a:rPr>
              <a:t>Ω</a:t>
            </a:r>
            <a:r>
              <a:rPr lang="da-DK" sz="2800" dirty="0">
                <a:solidFill>
                  <a:srgbClr val="FF0000"/>
                </a:solidFill>
                <a:latin typeface="Calibri" charset="0"/>
              </a:rPr>
              <a:t>(</a:t>
            </a:r>
            <a:r>
              <a:rPr lang="da-DK" sz="2800" dirty="0" err="1">
                <a:solidFill>
                  <a:srgbClr val="FF0000"/>
                </a:solidFill>
                <a:latin typeface="Calibri" charset="0"/>
              </a:rPr>
              <a:t>nt</a:t>
            </a:r>
            <a:r>
              <a:rPr lang="da-DK" sz="2800" dirty="0">
                <a:solidFill>
                  <a:srgbClr val="FF0000"/>
                </a:solidFill>
                <a:latin typeface="Calibri" charset="0"/>
              </a:rPr>
              <a:t>)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messages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(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stay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tuned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for more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precise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version)</a:t>
            </a:r>
            <a:endParaRPr lang="da-DK" sz="2800" dirty="0">
              <a:solidFill>
                <a:srgbClr val="FF0000"/>
              </a:solidFill>
              <a:latin typeface="Calibri" charset="0"/>
            </a:endParaRPr>
          </a:p>
          <a:p>
            <a:pPr eaLnBrk="1" hangingPunct="1">
              <a:buNone/>
            </a:pPr>
            <a:r>
              <a:rPr lang="da-DK" sz="2800" dirty="0">
                <a:solidFill>
                  <a:srgbClr val="0000FF"/>
                </a:solidFill>
                <a:latin typeface="Calibri" charset="0"/>
              </a:rPr>
              <a:t>In </a:t>
            </a:r>
            <a:r>
              <a:rPr lang="da-DK" sz="2800" dirty="0" err="1">
                <a:solidFill>
                  <a:srgbClr val="0000FF"/>
                </a:solidFill>
                <a:latin typeface="Calibri" charset="0"/>
              </a:rPr>
              <a:t>particular</a:t>
            </a:r>
            <a:r>
              <a:rPr lang="da-DK" sz="2800" dirty="0">
                <a:solidFill>
                  <a:srgbClr val="0000FF"/>
                </a:solidFill>
                <a:latin typeface="Calibri" charset="0"/>
              </a:rPr>
              <a:t>, n=3, t=1, </a:t>
            </a:r>
            <a:r>
              <a:rPr lang="da-DK" sz="2800" dirty="0" err="1">
                <a:solidFill>
                  <a:srgbClr val="0000FF"/>
                </a:solidFill>
                <a:latin typeface="Calibri" charset="0"/>
              </a:rPr>
              <a:t>compute</a:t>
            </a:r>
            <a:r>
              <a:rPr lang="da-DK" sz="2800" dirty="0">
                <a:solidFill>
                  <a:srgbClr val="0000FF"/>
                </a:solidFill>
                <a:latin typeface="Calibri" charset="0"/>
              </a:rPr>
              <a:t> the AND of 3 input bits: 6 </a:t>
            </a:r>
            <a:r>
              <a:rPr lang="da-DK" sz="2800" dirty="0" err="1">
                <a:solidFill>
                  <a:srgbClr val="0000FF"/>
                </a:solidFill>
                <a:latin typeface="Calibri" charset="0"/>
              </a:rPr>
              <a:t>messages</a:t>
            </a:r>
            <a:r>
              <a:rPr lang="da-DK" sz="2800" dirty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sz="2800" dirty="0" err="1">
                <a:solidFill>
                  <a:srgbClr val="0000FF"/>
                </a:solidFill>
                <a:latin typeface="Calibri" charset="0"/>
              </a:rPr>
              <a:t>are</a:t>
            </a:r>
            <a:r>
              <a:rPr lang="da-DK" sz="2800" dirty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necessary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.</a:t>
            </a:r>
          </a:p>
          <a:p>
            <a:pPr eaLnBrk="1" hangingPunct="1">
              <a:buNone/>
            </a:pP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Also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sufficient (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based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on PSM [IK97]).</a:t>
            </a:r>
            <a:endParaRPr lang="da-DK" sz="2800" dirty="0">
              <a:solidFill>
                <a:srgbClr val="0000FF"/>
              </a:solidFill>
              <a:latin typeface="Calibri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7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 for lower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Any player must communicate with at least t+1 players before his input becomes determined.</a:t>
            </a:r>
          </a:p>
          <a:p>
            <a:pPr marL="0" indent="0">
              <a:buNone/>
            </a:pPr>
            <a:r>
              <a:rPr lang="en-US" sz="2800" dirty="0" smtClean="0"/>
              <a:t>.. and must later receive another message to be able to compute the result.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So for each player we count (t+1)+2 sends or receives, hence at least n(t+3)/2 messages.</a:t>
            </a:r>
          </a:p>
          <a:p>
            <a:pPr marL="0" indent="0">
              <a:buNone/>
            </a:pPr>
            <a:r>
              <a:rPr lang="en-US" sz="2800" dirty="0" smtClean="0"/>
              <a:t>Can be formalized, resulting in almost this: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ceiling(n(t+3)-1)/2) </a:t>
            </a:r>
          </a:p>
          <a:p>
            <a:pPr marL="0" indent="0">
              <a:buNone/>
            </a:pPr>
            <a:r>
              <a:rPr lang="en-US" sz="2800" dirty="0" smtClean="0"/>
              <a:t>This is </a:t>
            </a:r>
            <a:r>
              <a:rPr lang="en-US" sz="2800" dirty="0" smtClean="0"/>
              <a:t>exactly tight </a:t>
            </a:r>
            <a:r>
              <a:rPr lang="en-US" sz="2800" dirty="0" smtClean="0"/>
              <a:t>for t=1 and functions in det. log-</a:t>
            </a:r>
            <a:r>
              <a:rPr lang="en-US" sz="2800" dirty="0" smtClean="0"/>
              <a:t>space (positive result based on PSM).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7713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eaLnBrk="1" hangingPunct="1"/>
            <a:r>
              <a:rPr lang="da-DK" dirty="0" err="1" smtClean="0">
                <a:latin typeface="Calibri" charset="0"/>
              </a:rPr>
              <a:t>What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about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number</a:t>
            </a:r>
            <a:r>
              <a:rPr lang="da-DK" dirty="0" smtClean="0">
                <a:latin typeface="Calibri" charset="0"/>
              </a:rPr>
              <a:t> of </a:t>
            </a:r>
            <a:r>
              <a:rPr lang="da-DK" dirty="0" err="1" smtClean="0">
                <a:latin typeface="Calibri" charset="0"/>
              </a:rPr>
              <a:t>rounds</a:t>
            </a:r>
            <a:r>
              <a:rPr lang="da-DK" dirty="0" smtClean="0">
                <a:latin typeface="Calibri" charset="0"/>
              </a:rPr>
              <a:t>?</a:t>
            </a:r>
            <a:endParaRPr lang="en-US" dirty="0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7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da-DK" dirty="0" smtClean="0">
                <a:latin typeface="Calibri" charset="0"/>
              </a:rPr>
              <a:t>Seems </a:t>
            </a:r>
            <a:r>
              <a:rPr lang="da-DK" dirty="0" err="1" smtClean="0">
                <a:latin typeface="Calibri" charset="0"/>
              </a:rPr>
              <a:t>hard</a:t>
            </a:r>
            <a:r>
              <a:rPr lang="da-DK" dirty="0" smtClean="0">
                <a:latin typeface="Calibri" charset="0"/>
              </a:rPr>
              <a:t> in general, but </a:t>
            </a:r>
            <a:r>
              <a:rPr lang="da-DK" dirty="0" err="1" smtClean="0">
                <a:latin typeface="Calibri" charset="0"/>
              </a:rPr>
              <a:t>let’s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see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if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some</a:t>
            </a: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 of </a:t>
            </a:r>
            <a:r>
              <a:rPr lang="da-DK" dirty="0" smtClean="0">
                <a:latin typeface="Calibri" charset="0"/>
              </a:rPr>
              <a:t>the </a:t>
            </a:r>
            <a:r>
              <a:rPr lang="da-DK" dirty="0" err="1" smtClean="0">
                <a:latin typeface="Calibri" charset="0"/>
              </a:rPr>
              <a:t>players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can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be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lazy</a:t>
            </a:r>
            <a:r>
              <a:rPr lang="da-DK" dirty="0" smtClean="0">
                <a:latin typeface="Calibri" charset="0"/>
              </a:rPr>
              <a:t>: </a:t>
            </a:r>
            <a:r>
              <a:rPr lang="da-DK" dirty="0" err="1" smtClean="0">
                <a:latin typeface="Calibri" charset="0"/>
              </a:rPr>
              <a:t>get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away</a:t>
            </a:r>
            <a:r>
              <a:rPr lang="da-DK" dirty="0" smtClean="0">
                <a:latin typeface="Calibri" charset="0"/>
              </a:rPr>
              <a:t> with </a:t>
            </a:r>
            <a:r>
              <a:rPr lang="da-DK" dirty="0" err="1" smtClean="0">
                <a:latin typeface="Calibri" charset="0"/>
              </a:rPr>
              <a:t>only</a:t>
            </a:r>
            <a:r>
              <a:rPr lang="da-DK" dirty="0" smtClean="0">
                <a:latin typeface="Calibri" charset="0"/>
              </a:rPr>
              <a:t> 1 </a:t>
            </a:r>
            <a:r>
              <a:rPr lang="da-DK" dirty="0" err="1" smtClean="0">
                <a:latin typeface="Calibri" charset="0"/>
              </a:rPr>
              <a:t>round</a:t>
            </a:r>
            <a:r>
              <a:rPr lang="da-DK" dirty="0" smtClean="0">
                <a:latin typeface="Calibri" charset="0"/>
              </a:rPr>
              <a:t>.</a:t>
            </a:r>
          </a:p>
          <a:p>
            <a:pPr eaLnBrk="1" hangingPunct="1">
              <a:buFont typeface="Arial" charset="0"/>
              <a:buNone/>
            </a:pPr>
            <a:r>
              <a:rPr lang="da-DK" dirty="0">
                <a:solidFill>
                  <a:srgbClr val="0000FF"/>
                </a:solidFill>
                <a:latin typeface="Calibri" charset="0"/>
              </a:rPr>
              <a:t>n</a:t>
            </a:r>
            <a:r>
              <a:rPr lang="da-DK" dirty="0" smtClean="0">
                <a:solidFill>
                  <a:srgbClr val="0000FF"/>
                </a:solidFill>
                <a:latin typeface="Calibri" charset="0"/>
              </a:rPr>
              <a:t>=3t+1 </a:t>
            </a:r>
            <a:r>
              <a:rPr lang="da-DK" dirty="0" err="1" smtClean="0">
                <a:solidFill>
                  <a:srgbClr val="0000FF"/>
                </a:solidFill>
                <a:latin typeface="Calibri" charset="0"/>
              </a:rPr>
              <a:t>players</a:t>
            </a:r>
            <a:r>
              <a:rPr lang="da-DK" dirty="0" smtClean="0">
                <a:solidFill>
                  <a:srgbClr val="0000FF"/>
                </a:solidFill>
                <a:latin typeface="Calibri" charset="0"/>
              </a:rPr>
              <a:t>, t </a:t>
            </a:r>
            <a:r>
              <a:rPr lang="da-DK" dirty="0" err="1" smtClean="0">
                <a:solidFill>
                  <a:srgbClr val="0000FF"/>
                </a:solidFill>
                <a:latin typeface="Calibri" charset="0"/>
              </a:rPr>
              <a:t>malicious</a:t>
            </a:r>
            <a:r>
              <a:rPr lang="da-DK" dirty="0" smtClean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dirty="0" err="1" smtClean="0">
                <a:solidFill>
                  <a:srgbClr val="0000FF"/>
                </a:solidFill>
                <a:latin typeface="Calibri" charset="0"/>
              </a:rPr>
              <a:t>corruptions</a:t>
            </a:r>
            <a:r>
              <a:rPr lang="da-DK" dirty="0">
                <a:solidFill>
                  <a:srgbClr val="0000FF"/>
                </a:solidFill>
                <a:latin typeface="Calibri" charset="0"/>
              </a:rPr>
              <a:t>.</a:t>
            </a:r>
            <a:r>
              <a:rPr lang="da-DK" dirty="0" smtClean="0">
                <a:solidFill>
                  <a:srgbClr val="0000FF"/>
                </a:solidFill>
                <a:latin typeface="Calibri" charset="0"/>
              </a:rPr>
              <a:t> Can </a:t>
            </a:r>
            <a:r>
              <a:rPr lang="da-DK" dirty="0" err="1" smtClean="0">
                <a:solidFill>
                  <a:srgbClr val="0000FF"/>
                </a:solidFill>
                <a:latin typeface="Calibri" charset="0"/>
              </a:rPr>
              <a:t>construct</a:t>
            </a:r>
            <a:r>
              <a:rPr lang="da-DK" dirty="0" smtClean="0">
                <a:solidFill>
                  <a:srgbClr val="0000FF"/>
                </a:solidFill>
                <a:latin typeface="Calibri" charset="0"/>
              </a:rPr>
              <a:t> general </a:t>
            </a:r>
            <a:r>
              <a:rPr lang="da-DK" dirty="0" err="1" smtClean="0">
                <a:solidFill>
                  <a:srgbClr val="0000FF"/>
                </a:solidFill>
                <a:latin typeface="Calibri" charset="0"/>
              </a:rPr>
              <a:t>protocol</a:t>
            </a:r>
            <a:r>
              <a:rPr lang="da-DK" dirty="0" smtClean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dirty="0" err="1" smtClean="0">
                <a:solidFill>
                  <a:srgbClr val="0000FF"/>
                </a:solidFill>
                <a:latin typeface="Calibri" charset="0"/>
              </a:rPr>
              <a:t>where</a:t>
            </a:r>
            <a:r>
              <a:rPr lang="da-DK" dirty="0" smtClean="0">
                <a:solidFill>
                  <a:srgbClr val="0000FF"/>
                </a:solidFill>
                <a:latin typeface="Calibri" charset="0"/>
              </a:rPr>
              <a:t> up to t </a:t>
            </a:r>
            <a:r>
              <a:rPr lang="da-DK" dirty="0" err="1" smtClean="0">
                <a:solidFill>
                  <a:srgbClr val="0000FF"/>
                </a:solidFill>
                <a:latin typeface="Calibri" charset="0"/>
              </a:rPr>
              <a:t>players</a:t>
            </a:r>
            <a:r>
              <a:rPr lang="da-DK" dirty="0" smtClean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dirty="0" err="1" smtClean="0">
                <a:solidFill>
                  <a:srgbClr val="0000FF"/>
                </a:solidFill>
                <a:latin typeface="Calibri" charset="0"/>
              </a:rPr>
              <a:t>can</a:t>
            </a:r>
            <a:r>
              <a:rPr lang="da-DK" dirty="0" smtClean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dirty="0" err="1" smtClean="0">
                <a:solidFill>
                  <a:srgbClr val="0000FF"/>
                </a:solidFill>
                <a:latin typeface="Calibri" charset="0"/>
              </a:rPr>
              <a:t>be</a:t>
            </a:r>
            <a:r>
              <a:rPr lang="da-DK" dirty="0" smtClean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dirty="0" err="1" smtClean="0">
                <a:solidFill>
                  <a:srgbClr val="0000FF"/>
                </a:solidFill>
                <a:latin typeface="Calibri" charset="0"/>
              </a:rPr>
              <a:t>lazy</a:t>
            </a:r>
            <a:r>
              <a:rPr lang="da-DK" dirty="0" smtClean="0">
                <a:solidFill>
                  <a:srgbClr val="0000FF"/>
                </a:solidFill>
                <a:latin typeface="Calibri" charset="0"/>
              </a:rPr>
              <a:t>.</a:t>
            </a:r>
          </a:p>
          <a:p>
            <a:pPr eaLnBrk="1" hangingPunct="1">
              <a:buFont typeface="Arial" charset="0"/>
              <a:buNone/>
            </a:pP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At most t </a:t>
            </a: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players</a:t>
            </a: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can</a:t>
            </a: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be</a:t>
            </a: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dirty="0" err="1" smtClean="0">
                <a:solidFill>
                  <a:srgbClr val="FF0000"/>
                </a:solidFill>
                <a:latin typeface="Calibri" charset="0"/>
              </a:rPr>
              <a:t>lazy</a:t>
            </a:r>
            <a:r>
              <a:rPr lang="da-DK" dirty="0" smtClean="0">
                <a:solidFill>
                  <a:srgbClr val="FF0000"/>
                </a:solidFill>
                <a:latin typeface="Calibri" charset="0"/>
              </a:rPr>
              <a:t>.</a:t>
            </a:r>
          </a:p>
          <a:p>
            <a:pPr eaLnBrk="1" hangingPunct="1">
              <a:buFont typeface="Arial" charset="0"/>
              <a:buNone/>
            </a:pPr>
            <a:r>
              <a:rPr lang="da-DK" dirty="0" err="1" smtClean="0">
                <a:latin typeface="Calibri" charset="0"/>
              </a:rPr>
              <a:t>Similar</a:t>
            </a:r>
            <a:r>
              <a:rPr lang="da-DK" dirty="0" smtClean="0">
                <a:latin typeface="Calibri" charset="0"/>
              </a:rPr>
              <a:t> </a:t>
            </a:r>
            <a:r>
              <a:rPr lang="da-DK" dirty="0" err="1" smtClean="0">
                <a:latin typeface="Calibri" charset="0"/>
              </a:rPr>
              <a:t>result</a:t>
            </a:r>
            <a:r>
              <a:rPr lang="da-DK" dirty="0" smtClean="0">
                <a:latin typeface="Calibri" charset="0"/>
              </a:rPr>
              <a:t> for </a:t>
            </a:r>
            <a:r>
              <a:rPr lang="da-DK" dirty="0" err="1" smtClean="0">
                <a:latin typeface="Calibri" charset="0"/>
              </a:rPr>
              <a:t>semi-honest</a:t>
            </a:r>
            <a:endParaRPr lang="da-DK" dirty="0" smtClean="0">
              <a:latin typeface="Calibri" charset="0"/>
            </a:endParaRPr>
          </a:p>
          <a:p>
            <a:pPr eaLnBrk="1" hangingPunct="1">
              <a:buNone/>
            </a:pPr>
            <a:r>
              <a:rPr lang="da-DK" dirty="0">
                <a:latin typeface="Calibri" charset="0"/>
              </a:rPr>
              <a:t>- </a:t>
            </a:r>
            <a:r>
              <a:rPr lang="da-DK" dirty="0" err="1">
                <a:latin typeface="Calibri" charset="0"/>
              </a:rPr>
              <a:t>follows</a:t>
            </a:r>
            <a:r>
              <a:rPr lang="da-DK" dirty="0">
                <a:latin typeface="Calibri" charset="0"/>
              </a:rPr>
              <a:t> from </a:t>
            </a:r>
            <a:r>
              <a:rPr lang="da-DK" dirty="0" err="1">
                <a:latin typeface="Calibri" charset="0"/>
              </a:rPr>
              <a:t>message</a:t>
            </a:r>
            <a:r>
              <a:rPr lang="da-DK" dirty="0">
                <a:latin typeface="Calibri" charset="0"/>
              </a:rPr>
              <a:t> </a:t>
            </a:r>
          </a:p>
          <a:p>
            <a:pPr eaLnBrk="1" hangingPunct="1">
              <a:buNone/>
            </a:pPr>
            <a:r>
              <a:rPr lang="da-DK" dirty="0" err="1">
                <a:latin typeface="Calibri" charset="0"/>
              </a:rPr>
              <a:t>complexity</a:t>
            </a:r>
            <a:r>
              <a:rPr lang="da-DK" dirty="0">
                <a:latin typeface="Calibri" charset="0"/>
              </a:rPr>
              <a:t> </a:t>
            </a:r>
            <a:r>
              <a:rPr lang="da-DK" dirty="0" err="1">
                <a:latin typeface="Calibri" charset="0"/>
              </a:rPr>
              <a:t>bound</a:t>
            </a:r>
            <a:r>
              <a:rPr lang="da-DK" dirty="0" smtClean="0">
                <a:latin typeface="Calibri" charset="0"/>
              </a:rPr>
              <a:t>.</a:t>
            </a:r>
            <a:endParaRPr lang="da-DK" dirty="0">
              <a:latin typeface="Calibri" charset="0"/>
            </a:endParaRPr>
          </a:p>
        </p:txBody>
      </p:sp>
      <p:pic>
        <p:nvPicPr>
          <p:cNvPr id="2" name="Picture 1" descr="img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005064"/>
            <a:ext cx="33020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682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>
                <a:latin typeface="Calibri" charset="0"/>
              </a:rPr>
              <a:t>Gate by Gate Protocols</a:t>
            </a:r>
            <a:endParaRPr lang="en-US" dirty="0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da-DK" sz="2800" dirty="0" err="1" smtClean="0">
                <a:latin typeface="Calibri" charset="0"/>
              </a:rPr>
              <a:t>Bounding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communication</a:t>
            </a:r>
            <a:r>
              <a:rPr lang="da-DK" sz="2800" dirty="0" smtClean="0">
                <a:latin typeface="Calibri" charset="0"/>
              </a:rPr>
              <a:t> and </a:t>
            </a:r>
            <a:r>
              <a:rPr lang="da-DK" sz="2800" dirty="0" err="1" smtClean="0">
                <a:latin typeface="Calibri" charset="0"/>
              </a:rPr>
              <a:t>rounds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needed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smtClean="0">
                <a:latin typeface="Calibri" charset="0"/>
              </a:rPr>
              <a:t>in general </a:t>
            </a:r>
            <a:r>
              <a:rPr lang="da-DK" sz="2800" dirty="0" err="1" smtClean="0">
                <a:latin typeface="Calibri" charset="0"/>
              </a:rPr>
              <a:t>seems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hard</a:t>
            </a:r>
            <a:r>
              <a:rPr lang="da-DK" sz="2800" dirty="0">
                <a:latin typeface="Calibri" charset="0"/>
              </a:rPr>
              <a:t>.</a:t>
            </a:r>
            <a:r>
              <a:rPr lang="da-DK" sz="2800" dirty="0" smtClean="0">
                <a:latin typeface="Calibri" charset="0"/>
              </a:rPr>
              <a:t> But </a:t>
            </a:r>
            <a:r>
              <a:rPr lang="da-DK" sz="2800" dirty="0" err="1" smtClean="0">
                <a:latin typeface="Calibri" charset="0"/>
              </a:rPr>
              <a:t>maybe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we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can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bound</a:t>
            </a:r>
            <a:r>
              <a:rPr lang="da-DK" sz="2800" dirty="0" smtClean="0">
                <a:latin typeface="Calibri" charset="0"/>
              </a:rPr>
              <a:t> it for the 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gate-by-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gate </a:t>
            </a:r>
            <a:r>
              <a:rPr lang="da-DK" sz="2800" dirty="0" err="1" smtClean="0">
                <a:solidFill>
                  <a:srgbClr val="FF0000"/>
                </a:solidFill>
                <a:latin typeface="Calibri" charset="0"/>
              </a:rPr>
              <a:t>protocols</a:t>
            </a:r>
            <a:r>
              <a:rPr lang="da-DK" sz="2800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we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use</a:t>
            </a:r>
            <a:r>
              <a:rPr lang="da-DK" sz="2800" dirty="0" smtClean="0">
                <a:latin typeface="Calibri" charset="0"/>
              </a:rPr>
              <a:t> all the time.</a:t>
            </a:r>
          </a:p>
          <a:p>
            <a:pPr eaLnBrk="1" hangingPunct="1">
              <a:buNone/>
            </a:pPr>
            <a:r>
              <a:rPr lang="da-DK" sz="2800" dirty="0" err="1" smtClean="0">
                <a:latin typeface="Calibri" charset="0"/>
              </a:rPr>
              <a:t>Known</a:t>
            </a:r>
            <a:r>
              <a:rPr lang="da-DK" sz="2800" dirty="0" smtClean="0">
                <a:latin typeface="Calibri" charset="0"/>
              </a:rPr>
              <a:t> </a:t>
            </a:r>
            <a:r>
              <a:rPr lang="da-DK" sz="2800" dirty="0" err="1" smtClean="0">
                <a:latin typeface="Calibri" charset="0"/>
              </a:rPr>
              <a:t>protocols</a:t>
            </a:r>
            <a:r>
              <a:rPr lang="da-DK" sz="2800" dirty="0" smtClean="0">
                <a:latin typeface="Calibri" charset="0"/>
              </a:rPr>
              <a:t>: </a:t>
            </a:r>
            <a:r>
              <a:rPr lang="da-DK" sz="2800" dirty="0">
                <a:latin typeface="Calibri" charset="0"/>
              </a:rPr>
              <a:t>in the </a:t>
            </a:r>
            <a:r>
              <a:rPr lang="da-DK" sz="2800" dirty="0" err="1">
                <a:latin typeface="Calibri" charset="0"/>
              </a:rPr>
              <a:t>worst</a:t>
            </a:r>
            <a:r>
              <a:rPr lang="da-DK" sz="2800" dirty="0">
                <a:latin typeface="Calibri" charset="0"/>
              </a:rPr>
              <a:t> </a:t>
            </a:r>
            <a:r>
              <a:rPr lang="da-DK" sz="2800" dirty="0" smtClean="0">
                <a:latin typeface="Calibri" charset="0"/>
              </a:rPr>
              <a:t>case, </a:t>
            </a:r>
            <a:r>
              <a:rPr lang="da-DK" sz="2800" dirty="0" err="1" smtClean="0">
                <a:latin typeface="Calibri" charset="0"/>
              </a:rPr>
              <a:t>communication</a:t>
            </a:r>
            <a:r>
              <a:rPr lang="da-DK" sz="2800" dirty="0" smtClean="0">
                <a:latin typeface="Calibri" charset="0"/>
              </a:rPr>
              <a:t> is </a:t>
            </a:r>
            <a:r>
              <a:rPr lang="da-DK" sz="2800" dirty="0" err="1" smtClean="0">
                <a:latin typeface="Calibri" charset="0"/>
              </a:rPr>
              <a:t>Ω</a:t>
            </a:r>
            <a:r>
              <a:rPr lang="da-DK" sz="2800" dirty="0" smtClean="0">
                <a:latin typeface="Calibri" charset="0"/>
              </a:rPr>
              <a:t>(n </a:t>
            </a:r>
            <a:r>
              <a:rPr lang="da-DK" sz="2800" dirty="0" err="1" smtClean="0">
                <a:latin typeface="Calibri" charset="0"/>
              </a:rPr>
              <a:t>CircuitSize</a:t>
            </a:r>
            <a:r>
              <a:rPr lang="da-DK" sz="2800" dirty="0" smtClean="0">
                <a:latin typeface="Calibri" charset="0"/>
              </a:rPr>
              <a:t>), </a:t>
            </a:r>
            <a:r>
              <a:rPr lang="da-DK" sz="2800" dirty="0" err="1" smtClean="0">
                <a:latin typeface="Calibri" charset="0"/>
              </a:rPr>
              <a:t>rounds</a:t>
            </a:r>
            <a:r>
              <a:rPr lang="da-DK" sz="2800" dirty="0">
                <a:latin typeface="Calibri" charset="0"/>
              </a:rPr>
              <a:t> </a:t>
            </a:r>
            <a:r>
              <a:rPr lang="da-DK" sz="2800" dirty="0" err="1">
                <a:latin typeface="Calibri" charset="0"/>
              </a:rPr>
              <a:t>Ω</a:t>
            </a:r>
            <a:r>
              <a:rPr lang="da-DK" sz="2800" dirty="0" smtClean="0">
                <a:latin typeface="Calibri" charset="0"/>
              </a:rPr>
              <a:t>(</a:t>
            </a:r>
            <a:r>
              <a:rPr lang="da-DK" sz="2800" dirty="0" err="1" smtClean="0">
                <a:latin typeface="Calibri" charset="0"/>
              </a:rPr>
              <a:t>CircuitDepth</a:t>
            </a:r>
            <a:r>
              <a:rPr lang="da-DK" sz="2800" dirty="0" smtClean="0">
                <a:latin typeface="Calibri" charset="0"/>
              </a:rPr>
              <a:t>).</a:t>
            </a:r>
          </a:p>
          <a:p>
            <a:pPr eaLnBrk="1" hangingPunct="1">
              <a:buFont typeface="Arial" charset="0"/>
              <a:buNone/>
            </a:pP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Question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is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this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optimal 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for gate-by-gate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protocols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(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both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honest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majority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and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dishonest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majority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 with </a:t>
            </a:r>
            <a:r>
              <a:rPr lang="da-DK" sz="2800" dirty="0" err="1" smtClean="0">
                <a:solidFill>
                  <a:srgbClr val="0000FF"/>
                </a:solidFill>
                <a:latin typeface="Calibri" charset="0"/>
              </a:rPr>
              <a:t>preprocessing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)</a:t>
            </a:r>
            <a:r>
              <a:rPr lang="da-DK" sz="2800" dirty="0" smtClean="0">
                <a:solidFill>
                  <a:srgbClr val="0000FF"/>
                </a:solidFill>
                <a:latin typeface="Calibri" charset="0"/>
              </a:rPr>
              <a:t>?</a:t>
            </a:r>
            <a:endParaRPr lang="en-US" sz="2800" dirty="0">
              <a:solidFill>
                <a:srgbClr val="0000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97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Warm-up: Honest Majority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FF0000"/>
                </a:solidFill>
              </a:rPr>
              <a:t>gate-by-gate protocol </a:t>
            </a:r>
            <a:r>
              <a:rPr lang="en-US" sz="2800" dirty="0" smtClean="0"/>
              <a:t>is one that handles a multiplication gate using a </a:t>
            </a:r>
            <a:r>
              <a:rPr lang="en-US" sz="2800" dirty="0" smtClean="0">
                <a:solidFill>
                  <a:srgbClr val="FF0000"/>
                </a:solidFill>
              </a:rPr>
              <a:t>multiplication </a:t>
            </a:r>
            <a:r>
              <a:rPr lang="en-US" sz="2800" dirty="0" smtClean="0">
                <a:solidFill>
                  <a:srgbClr val="FF0000"/>
                </a:solidFill>
              </a:rPr>
              <a:t>gate protocol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smtClean="0"/>
              <a:t>takes two sets of shares (of a and b in some field), returns shares of </a:t>
            </a:r>
            <a:r>
              <a:rPr lang="en-US" sz="2800" dirty="0" err="1" smtClean="0"/>
              <a:t>ab</a:t>
            </a:r>
            <a:r>
              <a:rPr lang="en-US" sz="2800" dirty="0" smtClean="0"/>
              <a:t> – perhaps in different secret sharing scheme, but </a:t>
            </a:r>
            <a:r>
              <a:rPr lang="en-US" sz="2800" dirty="0" smtClean="0">
                <a:solidFill>
                  <a:srgbClr val="FF0000"/>
                </a:solidFill>
              </a:rPr>
              <a:t>same threshold</a:t>
            </a:r>
            <a:r>
              <a:rPr lang="en-US" sz="2800" dirty="0" smtClean="0"/>
              <a:t> </a:t>
            </a:r>
            <a:r>
              <a:rPr lang="en-US" sz="2800" dirty="0" smtClean="0"/>
              <a:t>t as for inputs.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Further, revealing the output shares reveals nothing more than ab.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Claim: any multiplication </a:t>
            </a:r>
            <a:r>
              <a:rPr lang="en-US" sz="2800" dirty="0" smtClean="0">
                <a:solidFill>
                  <a:srgbClr val="FF0000"/>
                </a:solidFill>
              </a:rPr>
              <a:t>gate protocol </a:t>
            </a:r>
            <a:r>
              <a:rPr lang="en-US" sz="2800" dirty="0" smtClean="0">
                <a:solidFill>
                  <a:srgbClr val="FF0000"/>
                </a:solidFill>
              </a:rPr>
              <a:t>must send at least t messages.</a:t>
            </a:r>
          </a:p>
          <a:p>
            <a:pPr marL="0" indent="0">
              <a:buNone/>
            </a:pPr>
            <a:r>
              <a:rPr lang="en-US" sz="2800" dirty="0" smtClean="0"/>
              <a:t>If not, 2-party unconditionally secure protocol for computing the product would follow</a:t>
            </a:r>
            <a:r>
              <a:rPr lang="en-US" sz="2800" dirty="0" smtClean="0"/>
              <a:t>..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02900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3989</TotalTime>
  <Words>1032</Words>
  <Application>Microsoft Macintosh PowerPoint</Application>
  <PresentationFormat>On-screen Show (4:3)</PresentationFormat>
  <Paragraphs>80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Lower bounds for Unconditionally Secure MPC</vt:lpstr>
      <vt:lpstr>Unconditionally Secure MPC Protocols (GMW, SPDZ,..)</vt:lpstr>
      <vt:lpstr>The Really Hard Problem</vt:lpstr>
      <vt:lpstr>Message Complexity</vt:lpstr>
      <vt:lpstr>The Result </vt:lpstr>
      <vt:lpstr>Intuition for lower bound</vt:lpstr>
      <vt:lpstr>What about number of rounds?</vt:lpstr>
      <vt:lpstr>Gate by Gate Protocols</vt:lpstr>
      <vt:lpstr>Warm-up: Honest Majority</vt:lpstr>
      <vt:lpstr>PowerPoint Presentation</vt:lpstr>
      <vt:lpstr>And so..</vt:lpstr>
      <vt:lpstr>Solution for computational complexity</vt:lpstr>
      <vt:lpstr>Dishonest Majority, Preprocessing</vt:lpstr>
      <vt:lpstr>Conclusion</vt:lpstr>
      <vt:lpstr>Thanks!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dual tilgang til Sikker Transmission af Data</dc:title>
  <dc:creator>Ivan Damgrd</dc:creator>
  <cp:lastModifiedBy>Ivan Bjerre Damgård</cp:lastModifiedBy>
  <cp:revision>106</cp:revision>
  <dcterms:created xsi:type="dcterms:W3CDTF">2008-02-25T18:51:54Z</dcterms:created>
  <dcterms:modified xsi:type="dcterms:W3CDTF">2015-06-09T18:07:09Z</dcterms:modified>
</cp:coreProperties>
</file>