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53.xml" ContentType="application/vnd.openxmlformats-officedocument.presentationml.tags+xml"/>
  <Override PartName="/ppt/notesSlides/notesSlide4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0.xml" ContentType="application/vnd.openxmlformats-officedocument.presentationml.notesSlide+xml"/>
  <Override PartName="/ppt/tags/tag56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99" r:id="rId3"/>
    <p:sldId id="377" r:id="rId4"/>
    <p:sldId id="354" r:id="rId5"/>
    <p:sldId id="349" r:id="rId6"/>
    <p:sldId id="356" r:id="rId7"/>
    <p:sldId id="427" r:id="rId8"/>
    <p:sldId id="428" r:id="rId9"/>
    <p:sldId id="441" r:id="rId10"/>
    <p:sldId id="388" r:id="rId11"/>
    <p:sldId id="269" r:id="rId12"/>
    <p:sldId id="358" r:id="rId13"/>
    <p:sldId id="359" r:id="rId14"/>
    <p:sldId id="390" r:id="rId15"/>
    <p:sldId id="379" r:id="rId16"/>
    <p:sldId id="360" r:id="rId17"/>
    <p:sldId id="313" r:id="rId18"/>
    <p:sldId id="438" r:id="rId19"/>
    <p:sldId id="271" r:id="rId20"/>
    <p:sldId id="443" r:id="rId21"/>
    <p:sldId id="444" r:id="rId22"/>
    <p:sldId id="395" r:id="rId23"/>
    <p:sldId id="412" r:id="rId24"/>
    <p:sldId id="322" r:id="rId25"/>
    <p:sldId id="442" r:id="rId26"/>
    <p:sldId id="321" r:id="rId27"/>
    <p:sldId id="411" r:id="rId28"/>
    <p:sldId id="394" r:id="rId29"/>
    <p:sldId id="372" r:id="rId30"/>
    <p:sldId id="439" r:id="rId31"/>
    <p:sldId id="440" r:id="rId32"/>
    <p:sldId id="291" r:id="rId33"/>
    <p:sldId id="429" r:id="rId34"/>
    <p:sldId id="437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13" r:id="rId43"/>
    <p:sldId id="414" r:id="rId44"/>
    <p:sldId id="415" r:id="rId45"/>
    <p:sldId id="416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361" r:id="rId56"/>
    <p:sldId id="362" r:id="rId57"/>
    <p:sldId id="363" r:id="rId58"/>
    <p:sldId id="324" r:id="rId59"/>
    <p:sldId id="392" r:id="rId60"/>
    <p:sldId id="393" r:id="rId61"/>
    <p:sldId id="374" r:id="rId62"/>
    <p:sldId id="375" r:id="rId63"/>
    <p:sldId id="376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40" r:id="rId86"/>
    <p:sldId id="387" r:id="rId87"/>
    <p:sldId id="404" r:id="rId88"/>
    <p:sldId id="405" r:id="rId89"/>
    <p:sldId id="406" r:id="rId90"/>
    <p:sldId id="407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E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9" autoAdjust="0"/>
    <p:restoredTop sz="82166" autoAdjust="0"/>
  </p:normalViewPr>
  <p:slideViewPr>
    <p:cSldViewPr>
      <p:cViewPr varScale="1">
        <p:scale>
          <a:sx n="51" d="100"/>
          <a:sy n="51" d="100"/>
        </p:scale>
        <p:origin x="111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085784"/>
        <c:axId val="229053400"/>
      </c:barChart>
      <c:catAx>
        <c:axId val="230085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053400"/>
        <c:crosses val="autoZero"/>
        <c:auto val="1"/>
        <c:lblAlgn val="ctr"/>
        <c:lblOffset val="100"/>
        <c:noMultiLvlLbl val="0"/>
      </c:catAx>
      <c:valAx>
        <c:axId val="229053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8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05184"/>
        <c:axId val="316009496"/>
      </c:barChart>
      <c:catAx>
        <c:axId val="31600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09496"/>
        <c:crosses val="autoZero"/>
        <c:auto val="1"/>
        <c:lblAlgn val="ctr"/>
        <c:lblOffset val="100"/>
        <c:noMultiLvlLbl val="0"/>
      </c:catAx>
      <c:valAx>
        <c:axId val="316009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0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05576"/>
        <c:axId val="316006360"/>
      </c:barChart>
      <c:catAx>
        <c:axId val="316005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06360"/>
        <c:crosses val="autoZero"/>
        <c:auto val="1"/>
        <c:lblAlgn val="ctr"/>
        <c:lblOffset val="100"/>
        <c:noMultiLvlLbl val="0"/>
      </c:catAx>
      <c:valAx>
        <c:axId val="316006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0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1"/>
                      <c:pt idx="0">
                        <c:v>Time 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11456"/>
        <c:axId val="316007928"/>
      </c:barChart>
      <c:catAx>
        <c:axId val="316011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07928"/>
        <c:crosses val="autoZero"/>
        <c:auto val="1"/>
        <c:lblAlgn val="ctr"/>
        <c:lblOffset val="100"/>
        <c:noMultiLvlLbl val="0"/>
      </c:catAx>
      <c:valAx>
        <c:axId val="316007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Stream 1</c:v>
                      </c:pt>
                      <c:pt idx="1">
                        <c:v>Stream 2</c:v>
                      </c:pt>
                      <c:pt idx="2">
                        <c:v>Stream 3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4.3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Stream 1</c:v>
                      </c:pt>
                      <c:pt idx="1">
                        <c:v>Stream 2</c:v>
                      </c:pt>
                      <c:pt idx="2">
                        <c:v>Stream 3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Stream 1</c:v>
                      </c:pt>
                      <c:pt idx="1">
                        <c:v>Stream 2</c:v>
                      </c:pt>
                      <c:pt idx="2">
                        <c:v>Stream 3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556784"/>
        <c:axId val="361552080"/>
      </c:barChart>
      <c:catAx>
        <c:axId val="36155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52080"/>
        <c:crosses val="autoZero"/>
        <c:auto val="1"/>
        <c:lblAlgn val="ctr"/>
        <c:lblOffset val="100"/>
        <c:noMultiLvlLbl val="0"/>
      </c:catAx>
      <c:valAx>
        <c:axId val="361552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5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CC78-C47A-4FA4-8858-870AAF1859D6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6BB67-A44D-41F9-849D-1E06EFB0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7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possible if</a:t>
            </a:r>
            <a:r>
              <a:rPr lang="en-US" baseline="0" dirty="0" smtClean="0"/>
              <a:t> S wasn’t </a:t>
            </a:r>
            <a:r>
              <a:rPr lang="en-US" baseline="0" dirty="0" err="1" smtClean="0"/>
              <a:t>ind</a:t>
            </a:r>
            <a:r>
              <a:rPr lang="en-US" baseline="0" dirty="0" smtClean="0"/>
              <a:t> of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5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6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Candidate </a:t>
            </a:r>
            <a:r>
              <a:rPr lang="en-US" dirty="0" err="1" smtClean="0"/>
              <a:t>Alg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1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0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7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Worst-Case Memory?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r>
              <a:rPr lang="en-US" baseline="0" dirty="0" smtClean="0"/>
              <a:t> come from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72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2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7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0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2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1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28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  <a:r>
              <a:rPr lang="en-US" baseline="0" dirty="0" smtClean="0"/>
              <a:t> of memory – maximum mem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4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5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7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2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7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1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6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06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75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5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04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7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3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30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70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9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25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1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36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studied before</a:t>
            </a:r>
          </a:p>
          <a:p>
            <a:r>
              <a:rPr lang="en-US" dirty="0" smtClean="0"/>
              <a:t>Naïve way,</a:t>
            </a:r>
            <a:r>
              <a:rPr lang="en-US" baseline="0" dirty="0" smtClean="0"/>
              <a:t> Random function, </a:t>
            </a:r>
            <a:r>
              <a:rPr lang="en-US" baseline="0" smtClean="0"/>
              <a:t>Frequency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3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1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BB67-A44D-41F9-849D-1E06EFB0FA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079A-D632-44BA-BF01-96EAB9A0FBF7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DDBA-D8C4-4109-B6BF-BCE3B5B2E4EA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E0CA-FF50-4E4B-8A23-211750A8104A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DB13-B15B-4042-8ABE-87FB24EE5DE6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0E6-B54A-485E-B4A4-28F0C7782D3F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7BB-2ACC-4CB5-868E-7A10BA379739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759D-956A-418C-9CF5-C75E1E13143D}" type="datetime1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F866-540C-4800-96C0-ACD256AA1F69}" type="datetime1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48E4-602D-4409-B73F-3CAEB007143D}" type="datetime1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0375-DEBA-40CD-B03F-F5F1931DB6E2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FDCA-BA4A-4C40-A181-7B23D84C35B6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FC7B-8E7E-4E8E-B73F-AC0FCF6F1D70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19B7-731C-4654-B148-ECA4758D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5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0.png"/><Relationship Id="rId5" Type="http://schemas.openxmlformats.org/officeDocument/2006/relationships/image" Target="../media/image1412.png"/><Relationship Id="rId4" Type="http://schemas.openxmlformats.org/officeDocument/2006/relationships/image" Target="../media/image5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910.png"/><Relationship Id="rId3" Type="http://schemas.openxmlformats.org/officeDocument/2006/relationships/notesSlide" Target="../notesSlides/notesSlide8.xml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5" Type="http://schemas.openxmlformats.org/officeDocument/2006/relationships/image" Target="../media/image21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20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69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72.png"/><Relationship Id="rId7" Type="http://schemas.openxmlformats.org/officeDocument/2006/relationships/image" Target="../media/image37.pn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png"/><Relationship Id="rId20" Type="http://schemas.openxmlformats.org/officeDocument/2006/relationships/image" Target="../media/image71.png"/><Relationship Id="rId1" Type="http://schemas.openxmlformats.org/officeDocument/2006/relationships/tags" Target="../tags/tag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54.png"/><Relationship Id="rId19" Type="http://schemas.openxmlformats.org/officeDocument/2006/relationships/image" Target="../media/image7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22.png"/><Relationship Id="rId5" Type="http://schemas.openxmlformats.org/officeDocument/2006/relationships/image" Target="../media/image713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21.png"/><Relationship Id="rId5" Type="http://schemas.openxmlformats.org/officeDocument/2006/relationships/image" Target="../media/image732.png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5.png"/><Relationship Id="rId4" Type="http://schemas.openxmlformats.org/officeDocument/2006/relationships/image" Target="../media/image7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png"/><Relationship Id="rId12" Type="http://schemas.openxmlformats.org/officeDocument/2006/relationships/image" Target="../media/image4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312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5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513.png"/><Relationship Id="rId4" Type="http://schemas.openxmlformats.org/officeDocument/2006/relationships/image" Target="../media/image7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40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38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4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20" Type="http://schemas.openxmlformats.org/officeDocument/2006/relationships/image" Target="../media/image370.png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412.png"/><Relationship Id="rId5" Type="http://schemas.openxmlformats.org/officeDocument/2006/relationships/image" Target="../media/image16.png"/><Relationship Id="rId15" Type="http://schemas.openxmlformats.org/officeDocument/2006/relationships/image" Target="../media/image260.png"/><Relationship Id="rId23" Type="http://schemas.openxmlformats.org/officeDocument/2006/relationships/image" Target="../media/image400.png"/><Relationship Id="rId10" Type="http://schemas.openxmlformats.org/officeDocument/2006/relationships/image" Target="../media/image213.png"/><Relationship Id="rId19" Type="http://schemas.openxmlformats.org/officeDocument/2006/relationships/image" Target="../media/image360.png"/><Relationship Id="rId4" Type="http://schemas.openxmlformats.org/officeDocument/2006/relationships/image" Target="../media/image15.png"/><Relationship Id="rId9" Type="http://schemas.openxmlformats.org/officeDocument/2006/relationships/image" Target="../media/image2010.png"/><Relationship Id="rId14" Type="http://schemas.openxmlformats.org/officeDocument/2006/relationships/image" Target="../media/image77.jpeg"/><Relationship Id="rId22" Type="http://schemas.openxmlformats.org/officeDocument/2006/relationships/image" Target="../media/image3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77.jpeg"/><Relationship Id="rId14" Type="http://schemas.openxmlformats.org/officeDocument/2006/relationships/image" Target="../media/image7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3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3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3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89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5.png"/><Relationship Id="rId12" Type="http://schemas.openxmlformats.org/officeDocument/2006/relationships/image" Target="../media/image13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89.png"/><Relationship Id="rId11" Type="http://schemas.openxmlformats.org/officeDocument/2006/relationships/image" Target="../media/image121.png"/><Relationship Id="rId5" Type="http://schemas.openxmlformats.org/officeDocument/2006/relationships/image" Target="../media/image88.png"/><Relationship Id="rId10" Type="http://schemas.openxmlformats.org/officeDocument/2006/relationships/image" Target="../media/image119.png"/><Relationship Id="rId9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6.png"/><Relationship Id="rId3" Type="http://schemas.openxmlformats.org/officeDocument/2006/relationships/image" Target="../media/image1100.png"/><Relationship Id="rId7" Type="http://schemas.openxmlformats.org/officeDocument/2006/relationships/image" Target="../media/image511.png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1.png"/><Relationship Id="rId1" Type="http://schemas.openxmlformats.org/officeDocument/2006/relationships/tags" Target="../tags/tag28.xml"/><Relationship Id="rId6" Type="http://schemas.openxmlformats.org/officeDocument/2006/relationships/image" Target="../media/image410.png"/><Relationship Id="rId11" Type="http://schemas.openxmlformats.org/officeDocument/2006/relationships/image" Target="../media/image90.png"/><Relationship Id="rId5" Type="http://schemas.openxmlformats.org/officeDocument/2006/relationships/image" Target="../media/image310.png"/><Relationship Id="rId15" Type="http://schemas.openxmlformats.org/officeDocument/2006/relationships/image" Target="../media/image1311.png"/><Relationship Id="rId10" Type="http://schemas.openxmlformats.org/officeDocument/2006/relationships/image" Target="../media/image87.png"/><Relationship Id="rId4" Type="http://schemas.openxmlformats.org/officeDocument/2006/relationships/image" Target="../media/image212.png"/><Relationship Id="rId9" Type="http://schemas.openxmlformats.org/officeDocument/2006/relationships/image" Target="../media/image710.png"/><Relationship Id="rId1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4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91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6.png"/><Relationship Id="rId12" Type="http://schemas.openxmlformats.org/officeDocument/2006/relationships/image" Target="../media/image78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1" Type="http://schemas.openxmlformats.org/officeDocument/2006/relationships/tags" Target="../tags/tag30.xml"/><Relationship Id="rId6" Type="http://schemas.openxmlformats.org/officeDocument/2006/relationships/image" Target="../media/image591.png"/><Relationship Id="rId11" Type="http://schemas.openxmlformats.org/officeDocument/2006/relationships/image" Target="../media/image771.png"/><Relationship Id="rId5" Type="http://schemas.openxmlformats.org/officeDocument/2006/relationships/image" Target="../media/image520.png"/><Relationship Id="rId15" Type="http://schemas.openxmlformats.org/officeDocument/2006/relationships/image" Target="../media/image81.png"/><Relationship Id="rId10" Type="http://schemas.openxmlformats.org/officeDocument/2006/relationships/image" Target="../media/image761.png"/><Relationship Id="rId4" Type="http://schemas.openxmlformats.org/officeDocument/2006/relationships/image" Target="../media/image510.png"/><Relationship Id="rId9" Type="http://schemas.openxmlformats.org/officeDocument/2006/relationships/image" Target="../media/image740.png"/><Relationship Id="rId1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9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6.png"/><Relationship Id="rId12" Type="http://schemas.openxmlformats.org/officeDocument/2006/relationships/image" Target="../media/image781.png"/><Relationship Id="rId1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png"/><Relationship Id="rId1" Type="http://schemas.openxmlformats.org/officeDocument/2006/relationships/tags" Target="../tags/tag31.xml"/><Relationship Id="rId6" Type="http://schemas.openxmlformats.org/officeDocument/2006/relationships/image" Target="../media/image591.png"/><Relationship Id="rId11" Type="http://schemas.openxmlformats.org/officeDocument/2006/relationships/image" Target="../media/image771.png"/><Relationship Id="rId5" Type="http://schemas.openxmlformats.org/officeDocument/2006/relationships/image" Target="../media/image520.png"/><Relationship Id="rId15" Type="http://schemas.openxmlformats.org/officeDocument/2006/relationships/image" Target="../media/image81.png"/><Relationship Id="rId10" Type="http://schemas.openxmlformats.org/officeDocument/2006/relationships/image" Target="../media/image761.png"/><Relationship Id="rId4" Type="http://schemas.openxmlformats.org/officeDocument/2006/relationships/image" Target="../media/image510.png"/><Relationship Id="rId9" Type="http://schemas.openxmlformats.org/officeDocument/2006/relationships/image" Target="../media/image740.png"/><Relationship Id="rId1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860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290.png"/><Relationship Id="rId12" Type="http://schemas.openxmlformats.org/officeDocument/2006/relationships/image" Target="../media/image8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0.png"/><Relationship Id="rId1" Type="http://schemas.openxmlformats.org/officeDocument/2006/relationships/tags" Target="../tags/tag33.xml"/><Relationship Id="rId6" Type="http://schemas.openxmlformats.org/officeDocument/2006/relationships/image" Target="../media/image78.jpg"/><Relationship Id="rId11" Type="http://schemas.openxmlformats.org/officeDocument/2006/relationships/image" Target="../media/image841.png"/><Relationship Id="rId5" Type="http://schemas.openxmlformats.org/officeDocument/2006/relationships/image" Target="../media/image1270.png"/><Relationship Id="rId15" Type="http://schemas.openxmlformats.org/officeDocument/2006/relationships/image" Target="../media/image880.png"/><Relationship Id="rId10" Type="http://schemas.openxmlformats.org/officeDocument/2006/relationships/image" Target="../media/image831.png"/><Relationship Id="rId9" Type="http://schemas.openxmlformats.org/officeDocument/2006/relationships/image" Target="../media/image540.png"/><Relationship Id="rId4" Type="http://schemas.openxmlformats.org/officeDocument/2006/relationships/image" Target="../media/image1260.png"/><Relationship Id="rId14" Type="http://schemas.openxmlformats.org/officeDocument/2006/relationships/image" Target="../media/image8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540.png"/><Relationship Id="rId7" Type="http://schemas.openxmlformats.org/officeDocument/2006/relationships/image" Target="../media/image13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46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540.png"/><Relationship Id="rId7" Type="http://schemas.openxmlformats.org/officeDocument/2006/relationships/image" Target="../media/image13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340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Relationship Id="rId9" Type="http://schemas.openxmlformats.org/officeDocument/2006/relationships/image" Target="../media/image9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4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390.png"/><Relationship Id="rId11" Type="http://schemas.openxmlformats.org/officeDocument/2006/relationships/image" Target="../media/image970.png"/><Relationship Id="rId5" Type="http://schemas.openxmlformats.org/officeDocument/2006/relationships/image" Target="../media/image1380.png"/><Relationship Id="rId10" Type="http://schemas.openxmlformats.org/officeDocument/2006/relationships/image" Target="../media/image960.png"/><Relationship Id="rId4" Type="http://schemas.openxmlformats.org/officeDocument/2006/relationships/image" Target="../media/image1370.png"/><Relationship Id="rId9" Type="http://schemas.openxmlformats.org/officeDocument/2006/relationships/image" Target="../media/image9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4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390.png"/><Relationship Id="rId11" Type="http://schemas.openxmlformats.org/officeDocument/2006/relationships/image" Target="../media/image970.png"/><Relationship Id="rId5" Type="http://schemas.openxmlformats.org/officeDocument/2006/relationships/image" Target="../media/image1380.png"/><Relationship Id="rId10" Type="http://schemas.openxmlformats.org/officeDocument/2006/relationships/image" Target="../media/image590.png"/><Relationship Id="rId4" Type="http://schemas.openxmlformats.org/officeDocument/2006/relationships/image" Target="../media/image1370.png"/><Relationship Id="rId9" Type="http://schemas.openxmlformats.org/officeDocument/2006/relationships/image" Target="../media/image10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18.png"/><Relationship Id="rId5" Type="http://schemas.openxmlformats.org/officeDocument/2006/relationships/image" Target="../media/image810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1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60.png"/><Relationship Id="rId12" Type="http://schemas.openxmlformats.org/officeDocument/2006/relationships/image" Target="../media/image12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071.png"/><Relationship Id="rId11" Type="http://schemas.openxmlformats.org/officeDocument/2006/relationships/image" Target="../media/image1201.png"/><Relationship Id="rId5" Type="http://schemas.openxmlformats.org/officeDocument/2006/relationships/image" Target="../media/image1061.png"/><Relationship Id="rId10" Type="http://schemas.openxmlformats.org/officeDocument/2006/relationships/image" Target="../media/image1190.png"/><Relationship Id="rId4" Type="http://schemas.openxmlformats.org/officeDocument/2006/relationships/image" Target="../media/image1051.png"/><Relationship Id="rId9" Type="http://schemas.openxmlformats.org/officeDocument/2006/relationships/image" Target="../media/image11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051.png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160.png"/><Relationship Id="rId5" Type="http://schemas.openxmlformats.org/officeDocument/2006/relationships/image" Target="../media/image1071.png"/><Relationship Id="rId4" Type="http://schemas.openxmlformats.org/officeDocument/2006/relationships/image" Target="../media/image106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051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1160.png"/><Relationship Id="rId5" Type="http://schemas.openxmlformats.org/officeDocument/2006/relationships/image" Target="../media/image1071.png"/><Relationship Id="rId4" Type="http://schemas.openxmlformats.org/officeDocument/2006/relationships/image" Target="../media/image1061.png"/><Relationship Id="rId9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720.png"/><Relationship Id="rId5" Type="http://schemas.openxmlformats.org/officeDocument/2006/relationships/image" Target="../media/image127.png"/><Relationship Id="rId10" Type="http://schemas.openxmlformats.org/officeDocument/2006/relationships/image" Target="../media/image800.png"/><Relationship Id="rId4" Type="http://schemas.openxmlformats.org/officeDocument/2006/relationships/image" Target="../media/image770.png"/><Relationship Id="rId9" Type="http://schemas.openxmlformats.org/officeDocument/2006/relationships/image" Target="../media/image7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5.png"/><Relationship Id="rId10" Type="http://schemas.openxmlformats.org/officeDocument/2006/relationships/image" Target="../media/image152.png"/><Relationship Id="rId4" Type="http://schemas.openxmlformats.org/officeDocument/2006/relationships/image" Target="../media/image144.png"/><Relationship Id="rId9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7.jpeg"/><Relationship Id="rId12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79.jpeg"/><Relationship Id="rId11" Type="http://schemas.openxmlformats.org/officeDocument/2006/relationships/image" Target="../media/image160.png"/><Relationship Id="rId5" Type="http://schemas.openxmlformats.org/officeDocument/2006/relationships/image" Target="../media/image156.png"/><Relationship Id="rId10" Type="http://schemas.openxmlformats.org/officeDocument/2006/relationships/image" Target="../media/image159.png"/><Relationship Id="rId4" Type="http://schemas.openxmlformats.org/officeDocument/2006/relationships/image" Target="../media/image155.png"/><Relationship Id="rId9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5.png"/><Relationship Id="rId10" Type="http://schemas.openxmlformats.org/officeDocument/2006/relationships/image" Target="../media/image152.png"/><Relationship Id="rId4" Type="http://schemas.openxmlformats.org/officeDocument/2006/relationships/image" Target="../media/image144.png"/><Relationship Id="rId9" Type="http://schemas.openxmlformats.org/officeDocument/2006/relationships/image" Target="../media/image79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7.jpeg"/><Relationship Id="rId12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79.jpeg"/><Relationship Id="rId11" Type="http://schemas.openxmlformats.org/officeDocument/2006/relationships/image" Target="../media/image160.png"/><Relationship Id="rId5" Type="http://schemas.openxmlformats.org/officeDocument/2006/relationships/image" Target="../media/image156.png"/><Relationship Id="rId10" Type="http://schemas.openxmlformats.org/officeDocument/2006/relationships/image" Target="../media/image159.png"/><Relationship Id="rId4" Type="http://schemas.openxmlformats.org/officeDocument/2006/relationships/image" Target="../media/image155.png"/><Relationship Id="rId9" Type="http://schemas.openxmlformats.org/officeDocument/2006/relationships/image" Target="../media/image15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514.png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9" Type="http://schemas.openxmlformats.org/officeDocument/2006/relationships/image" Target="../media/image411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13" Type="http://schemas.openxmlformats.org/officeDocument/2006/relationships/image" Target="../media/image181.png"/><Relationship Id="rId3" Type="http://schemas.openxmlformats.org/officeDocument/2006/relationships/image" Target="../media/image77.jpeg"/><Relationship Id="rId7" Type="http://schemas.openxmlformats.org/officeDocument/2006/relationships/image" Target="../media/image80.jp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4.png"/><Relationship Id="rId1" Type="http://schemas.openxmlformats.org/officeDocument/2006/relationships/tags" Target="../tags/tag51.xml"/><Relationship Id="rId6" Type="http://schemas.openxmlformats.org/officeDocument/2006/relationships/image" Target="../media/image176.png"/><Relationship Id="rId11" Type="http://schemas.openxmlformats.org/officeDocument/2006/relationships/image" Target="../media/image179.png"/><Relationship Id="rId5" Type="http://schemas.openxmlformats.org/officeDocument/2006/relationships/image" Target="../media/image175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79.jpe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171.png"/><Relationship Id="rId4" Type="http://schemas.openxmlformats.org/officeDocument/2006/relationships/image" Target="../media/image18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104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8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0.png"/><Relationship Id="rId4" Type="http://schemas.openxmlformats.org/officeDocument/2006/relationships/image" Target="../media/image117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82.jpeg"/><Relationship Id="rId7" Type="http://schemas.openxmlformats.org/officeDocument/2006/relationships/image" Target="../media/image1440.png"/><Relationship Id="rId12" Type="http://schemas.openxmlformats.org/officeDocument/2006/relationships/image" Target="../media/image79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1560.png"/><Relationship Id="rId5" Type="http://schemas.openxmlformats.org/officeDocument/2006/relationships/image" Target="../media/image1300.png"/><Relationship Id="rId10" Type="http://schemas.openxmlformats.org/officeDocument/2006/relationships/image" Target="../media/image1550.png"/><Relationship Id="rId4" Type="http://schemas.openxmlformats.org/officeDocument/2006/relationships/image" Target="../media/image83.jpeg"/><Relationship Id="rId9" Type="http://schemas.openxmlformats.org/officeDocument/2006/relationships/image" Target="../media/image15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0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0.png"/><Relationship Id="rId5" Type="http://schemas.openxmlformats.org/officeDocument/2006/relationships/image" Target="../media/image1600.png"/><Relationship Id="rId4" Type="http://schemas.openxmlformats.org/officeDocument/2006/relationships/image" Target="../media/image15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image" Target="../media/image1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0.png"/><Relationship Id="rId3" Type="http://schemas.openxmlformats.org/officeDocument/2006/relationships/image" Target="../media/image79.jpeg"/><Relationship Id="rId7" Type="http://schemas.openxmlformats.org/officeDocument/2006/relationships/image" Target="../media/image166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0.png"/><Relationship Id="rId11" Type="http://schemas.openxmlformats.org/officeDocument/2006/relationships/image" Target="../media/image1700.png"/><Relationship Id="rId5" Type="http://schemas.openxmlformats.org/officeDocument/2006/relationships/image" Target="../media/image1640.png"/><Relationship Id="rId10" Type="http://schemas.openxmlformats.org/officeDocument/2006/relationships/image" Target="../media/image1690.png"/><Relationship Id="rId4" Type="http://schemas.openxmlformats.org/officeDocument/2006/relationships/image" Target="../media/image1630.png"/><Relationship Id="rId9" Type="http://schemas.openxmlformats.org/officeDocument/2006/relationships/image" Target="../media/image168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0.png"/><Relationship Id="rId3" Type="http://schemas.openxmlformats.org/officeDocument/2006/relationships/image" Target="../media/image79.jpeg"/><Relationship Id="rId7" Type="http://schemas.openxmlformats.org/officeDocument/2006/relationships/image" Target="../media/image166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1.png"/><Relationship Id="rId5" Type="http://schemas.openxmlformats.org/officeDocument/2006/relationships/image" Target="../media/image1640.png"/><Relationship Id="rId4" Type="http://schemas.openxmlformats.org/officeDocument/2006/relationships/image" Target="../media/image1630.png"/><Relationship Id="rId9" Type="http://schemas.openxmlformats.org/officeDocument/2006/relationships/image" Target="../media/image16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1.png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812.png"/><Relationship Id="rId10" Type="http://schemas.openxmlformats.org/officeDocument/2006/relationships/image" Target="../media/image13.png"/><Relationship Id="rId4" Type="http://schemas.openxmlformats.org/officeDocument/2006/relationships/image" Target="../media/image711.pn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3" Type="http://schemas.openxmlformats.org/officeDocument/2006/relationships/image" Target="../media/image79.jpeg"/><Relationship Id="rId7" Type="http://schemas.openxmlformats.org/officeDocument/2006/relationships/image" Target="../media/image173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0.png"/><Relationship Id="rId11" Type="http://schemas.openxmlformats.org/officeDocument/2006/relationships/image" Target="../media/image1680.png"/><Relationship Id="rId5" Type="http://schemas.openxmlformats.org/officeDocument/2006/relationships/image" Target="../media/image1640.png"/><Relationship Id="rId10" Type="http://schemas.openxmlformats.org/officeDocument/2006/relationships/image" Target="../media/image1670.png"/><Relationship Id="rId4" Type="http://schemas.openxmlformats.org/officeDocument/2006/relationships/image" Target="../media/image1630.png"/><Relationship Id="rId9" Type="http://schemas.openxmlformats.org/officeDocument/2006/relationships/image" Target="../media/image175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1.png"/><Relationship Id="rId3" Type="http://schemas.openxmlformats.org/officeDocument/2006/relationships/image" Target="../media/image1760.png"/><Relationship Id="rId7" Type="http://schemas.openxmlformats.org/officeDocument/2006/relationships/image" Target="../media/image18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0.png"/><Relationship Id="rId5" Type="http://schemas.openxmlformats.org/officeDocument/2006/relationships/image" Target="../media/image1780.png"/><Relationship Id="rId4" Type="http://schemas.openxmlformats.org/officeDocument/2006/relationships/image" Target="../media/image17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0.png"/><Relationship Id="rId5" Type="http://schemas.openxmlformats.org/officeDocument/2006/relationships/image" Target="../media/image1820.png"/><Relationship Id="rId4" Type="http://schemas.openxmlformats.org/officeDocument/2006/relationships/image" Target="../media/image18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77.jpe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0.png"/><Relationship Id="rId10" Type="http://schemas.openxmlformats.org/officeDocument/2006/relationships/image" Target="../media/image191.png"/><Relationship Id="rId4" Type="http://schemas.openxmlformats.org/officeDocument/2006/relationships/image" Target="../media/image1850.png"/><Relationship Id="rId9" Type="http://schemas.openxmlformats.org/officeDocument/2006/relationships/image" Target="../media/image19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chart" Target="../charts/char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204.png"/><Relationship Id="rId3" Type="http://schemas.openxmlformats.org/officeDocument/2006/relationships/image" Target="../media/image80.jpg"/><Relationship Id="rId7" Type="http://schemas.openxmlformats.org/officeDocument/2006/relationships/image" Target="../media/image199.png"/><Relationship Id="rId12" Type="http://schemas.openxmlformats.org/officeDocument/2006/relationships/image" Target="../media/image2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198.png"/><Relationship Id="rId11" Type="http://schemas.openxmlformats.org/officeDocument/2006/relationships/image" Target="../media/image202.png"/><Relationship Id="rId5" Type="http://schemas.openxmlformats.org/officeDocument/2006/relationships/image" Target="../media/image151.png"/><Relationship Id="rId10" Type="http://schemas.openxmlformats.org/officeDocument/2006/relationships/image" Target="../media/image201.png"/><Relationship Id="rId4" Type="http://schemas.openxmlformats.org/officeDocument/2006/relationships/image" Target="../media/image81.jpg"/><Relationship Id="rId9" Type="http://schemas.openxmlformats.org/officeDocument/2006/relationships/image" Target="../media/image20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77.jpeg"/><Relationship Id="rId11" Type="http://schemas.openxmlformats.org/officeDocument/2006/relationships/image" Target="../media/image209.png"/><Relationship Id="rId5" Type="http://schemas.openxmlformats.org/officeDocument/2006/relationships/image" Target="../media/image81.jpg"/><Relationship Id="rId10" Type="http://schemas.openxmlformats.org/officeDocument/2006/relationships/image" Target="../media/image208.png"/><Relationship Id="rId4" Type="http://schemas.openxmlformats.org/officeDocument/2006/relationships/image" Target="../media/image80.jpg"/><Relationship Id="rId9" Type="http://schemas.openxmlformats.org/officeDocument/2006/relationships/image" Target="../media/image2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On Parallelizing Streaming Computation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+mj-lt"/>
              </a:rPr>
              <a:t>         Anup Rao</a:t>
            </a:r>
            <a:r>
              <a:rPr lang="en-US" dirty="0" smtClean="0"/>
              <a:t> |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Makrand Sinha</a:t>
            </a:r>
          </a:p>
          <a:p>
            <a:r>
              <a:rPr lang="en-US" sz="2400" dirty="0" smtClean="0">
                <a:latin typeface="+mj-lt"/>
              </a:rPr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94800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0"/>
    </mc:Choice>
    <mc:Fallback>
      <p:transition spd="slow" advTm="106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1295400"/>
                <a:ext cx="8153400" cy="4056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/>
                    </a:solidFill>
                  </a:rPr>
                  <a:t>Main Theorem: </a:t>
                </a:r>
              </a:p>
              <a:p>
                <a:r>
                  <a:rPr lang="en-US" sz="4000" dirty="0" smtClean="0"/>
                  <a:t>Assume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4000" dirty="0" smtClean="0"/>
                  <a:t>independent.</a:t>
                </a:r>
              </a:p>
              <a:p>
                <a:r>
                  <a:rPr lang="en-US" sz="4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be memory needed for </a:t>
                </a:r>
              </a:p>
              <a:p>
                <a:r>
                  <a:rPr lang="en-US" sz="4000" dirty="0"/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single stream. Then, m</a:t>
                </a:r>
                <a:r>
                  <a:rPr lang="en-US" sz="4000" dirty="0" smtClean="0"/>
                  <a:t>emory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 streams is at least </a:t>
                </a:r>
              </a:p>
              <a:p>
                <a:pPr algn="ctr"/>
                <a:r>
                  <a:rPr lang="en-US" sz="4000" b="0" dirty="0" smtClean="0">
                    <a:solidFill>
                      <a:srgbClr val="FFC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8153400" cy="4056688"/>
              </a:xfrm>
              <a:prstGeom prst="rect">
                <a:avLst/>
              </a:prstGeom>
              <a:blipFill rotWithShape="0">
                <a:blip r:embed="rId3"/>
                <a:stretch>
                  <a:fillRect l="-2693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9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63"/>
    </mc:Choice>
    <mc:Fallback>
      <p:transition spd="slow" advTm="5806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Information Theory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Super-Additivity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independent given </a:t>
                </a:r>
                <a:r>
                  <a:rPr lang="en-US" dirty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3657600" lvl="8" indent="0">
                  <a:buNone/>
                </a:pPr>
                <a:r>
                  <a:rPr lang="en-US" sz="3200" dirty="0" smtClean="0">
                    <a:solidFill>
                      <a:srgbClr val="FFFF0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  <a:p>
                <a:pPr lvl="8"/>
                <a:endParaRPr lang="en-US" dirty="0"/>
              </a:p>
              <a:p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6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65"/>
    </mc:Choice>
    <mc:Fallback>
      <p:transition spd="slow" advTm="2716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algorithm  for single stream  with  </a:t>
                </a:r>
              </a:p>
              <a:p>
                <a:r>
                  <a:rPr lang="en-US" sz="3200" dirty="0" smtClean="0"/>
                  <a:t> memory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699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069" y="3713861"/>
                <a:ext cx="8458200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Step 1: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stream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about which algorithm </a:t>
                </a:r>
                <a:r>
                  <a:rPr lang="en-US" sz="2800" dirty="0" smtClean="0"/>
                  <a:t>stores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small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information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9" y="3713861"/>
                <a:ext cx="8458200" cy="4062651"/>
              </a:xfrm>
              <a:prstGeom prst="rect">
                <a:avLst/>
              </a:prstGeom>
              <a:blipFill rotWithShape="0">
                <a:blip r:embed="rId4"/>
                <a:stretch>
                  <a:fillRect l="-1514" t="-1499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streams with memory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blipFill rotWithShape="0">
                <a:blip r:embed="rId5"/>
                <a:stretch>
                  <a:fillRect l="-2020" t="-610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7259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0939" y="4702396"/>
                <a:ext cx="8214461" cy="11339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r>
                  <a:rPr lang="en-US" sz="2800" dirty="0" smtClean="0"/>
                  <a:t>Transitional Information Content(IC)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4702396"/>
                <a:ext cx="8214461" cy="11339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4823" y="5954137"/>
                <a:ext cx="3708377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Fact</a:t>
                </a:r>
                <a:r>
                  <a:rPr lang="en-US" sz="3200" dirty="0"/>
                  <a:t>: IC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800" dirty="0" smtClean="0"/>
                  <a:t>Memory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23" y="5954137"/>
                <a:ext cx="370837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628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17"/>
    </mc:Choice>
    <mc:Fallback>
      <p:transition spd="slow" advTm="107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3" grpId="1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65" y="2133600"/>
                <a:ext cx="9216819" cy="130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 smtClean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dirty="0" smtClean="0">
                    <a:solidFill>
                      <a:srgbClr val="FFFF00"/>
                    </a:solidFill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" y="2133600"/>
                <a:ext cx="9216819" cy="13006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322055"/>
                <a:ext cx="7497630" cy="64504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 smtClean="0"/>
                  <a:t>Memory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322055"/>
                <a:ext cx="7497630" cy="645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4951" y="158696"/>
            <a:ext cx="8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Small Information for some stream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4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68"/>
    </mc:Choice>
    <mc:Fallback>
      <p:transition spd="slow" advTm="4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5922" y="3713861"/>
                <a:ext cx="8458200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Step 1: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stream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which has small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information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about memory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Step 2: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2800" dirty="0"/>
                  <a:t> alg.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/>
                  <a:t>with small IC</a:t>
                </a:r>
                <a:endParaRPr lang="en-US" sz="2800" dirty="0">
                  <a:solidFill>
                    <a:srgbClr val="FFC000"/>
                  </a:solidFill>
                </a:endParaRP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22" y="3713861"/>
                <a:ext cx="8458200" cy="5355312"/>
              </a:xfrm>
              <a:prstGeom prst="rect">
                <a:avLst/>
              </a:prstGeom>
              <a:blipFill rotWithShape="0">
                <a:blip r:embed="rId3"/>
                <a:stretch>
                  <a:fillRect l="-1441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streams with memory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blipFill rotWithShape="0">
                <a:blip r:embed="rId4"/>
                <a:stretch>
                  <a:fillRect l="-2020" t="-610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17259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algorithm  for single stream  with  </a:t>
                </a:r>
              </a:p>
              <a:p>
                <a:r>
                  <a:rPr lang="en-US" sz="3200" dirty="0" smtClean="0"/>
                  <a:t> memory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699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75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58"/>
    </mc:Choice>
    <mc:Fallback>
      <p:transition spd="slow" advTm="34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9943" y="2801823"/>
                <a:ext cx="1639295" cy="691151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3" y="2801823"/>
                <a:ext cx="1639295" cy="6911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164401" y="4232366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Double Wave 34"/>
              <p:cNvSpPr/>
              <p:nvPr/>
            </p:nvSpPr>
            <p:spPr>
              <a:xfrm>
                <a:off x="7089772" y="3314700"/>
                <a:ext cx="1798587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5" name="Double Wav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772" y="3314700"/>
                <a:ext cx="1798587" cy="1752600"/>
              </a:xfrm>
              <a:prstGeom prst="doubleWav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69318" y="5225407"/>
                <a:ext cx="2616935" cy="593624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18" y="5225407"/>
                <a:ext cx="2616935" cy="5936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24951" y="158696"/>
            <a:ext cx="8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Algorithm with Small 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26677" y="2804127"/>
                <a:ext cx="1648785" cy="691664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677" y="2804127"/>
                <a:ext cx="1648785" cy="6916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08314" y="2814110"/>
                <a:ext cx="1686616" cy="674287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14" y="2814110"/>
                <a:ext cx="1686616" cy="6742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0452" y="5247491"/>
            <a:ext cx="6081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Generate other streams randomly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flipH="1">
                <a:off x="3621156" y="3671687"/>
                <a:ext cx="2324488" cy="9664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IC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21156" y="3671687"/>
                <a:ext cx="2324488" cy="9664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270540" y="2575983"/>
            <a:ext cx="718919" cy="168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91609" y="2591497"/>
            <a:ext cx="718919" cy="168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86184" y="2575983"/>
            <a:ext cx="718919" cy="168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83671" y="6383276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16074" y="6349599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90157" y="6336602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70539" y="5943600"/>
            <a:ext cx="718919" cy="1686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88302" y="5943600"/>
            <a:ext cx="718919" cy="1686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0157" y="5889401"/>
            <a:ext cx="718919" cy="1686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7269" y="1527061"/>
                <a:ext cx="737426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Embed Stream at location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2800" dirty="0" smtClean="0"/>
                  <a:t> about which </a:t>
                </a:r>
              </a:p>
              <a:p>
                <a:r>
                  <a:rPr lang="en-US" sz="2800" dirty="0" smtClean="0"/>
                  <a:t>algorithm has small information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9" y="1527061"/>
                <a:ext cx="7374263" cy="954107"/>
              </a:xfrm>
              <a:prstGeom prst="rect">
                <a:avLst/>
              </a:prstGeom>
              <a:blipFill rotWithShape="0">
                <a:blip r:embed="rId14"/>
                <a:stretch>
                  <a:fillRect l="-1653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13561" y="1507966"/>
                <a:ext cx="51396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Run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streams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561" y="1507966"/>
                <a:ext cx="5139677" cy="523220"/>
              </a:xfrm>
              <a:prstGeom prst="rect">
                <a:avLst/>
              </a:prstGeom>
              <a:blipFill rotWithShape="0">
                <a:blip r:embed="rId15"/>
                <a:stretch>
                  <a:fillRect l="-2372" t="-11628" r="-15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920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74"/>
    </mc:Choice>
    <mc:Fallback>
      <p:transition spd="slow" advTm="5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5" grpId="0" animBg="1"/>
      <p:bldP spid="35" grpId="0" animBg="1"/>
      <p:bldP spid="37" grpId="0" animBg="1"/>
      <p:bldP spid="34" grpId="0" animBg="1"/>
      <p:bldP spid="36" grpId="0" animBg="1"/>
      <p:bldP spid="7" grpId="0"/>
      <p:bldP spid="7" grpId="1"/>
      <p:bldP spid="41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3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algorithm  for single stream  with  </a:t>
                </a:r>
              </a:p>
              <a:p>
                <a:r>
                  <a:rPr lang="en-US" sz="3200" dirty="0" smtClean="0"/>
                  <a:t> memory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699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939" y="3887396"/>
                <a:ext cx="8458200" cy="4674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Step 1 &amp; 2: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2800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:endParaRPr lang="en-US" sz="2800" dirty="0"/>
              </a:p>
              <a:p>
                <a:r>
                  <a:rPr lang="en-US" sz="2800" dirty="0" smtClean="0"/>
                  <a:t> IC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Step 3: </a:t>
                </a:r>
                <a:r>
                  <a:rPr lang="en-US" sz="2800" dirty="0"/>
                  <a:t>Compress </a:t>
                </a:r>
                <a:r>
                  <a:rPr lang="en-US" sz="2800" dirty="0" smtClean="0"/>
                  <a:t>algorithm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3887396"/>
                <a:ext cx="8458200" cy="4674485"/>
              </a:xfrm>
              <a:prstGeom prst="rect">
                <a:avLst/>
              </a:prstGeom>
              <a:blipFill rotWithShape="0">
                <a:blip r:embed="rId4"/>
                <a:stretch>
                  <a:fillRect l="-1514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streams with small memory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blipFill rotWithShape="0">
                <a:blip r:embed="rId5"/>
                <a:stretch>
                  <a:fillRect l="-2020" t="-610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199101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8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35"/>
    </mc:Choice>
    <mc:Fallback>
      <p:transition spd="slow" advTm="34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124200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Compression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5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3"/>
    </mc:Choice>
    <mc:Fallback>
      <p:transition spd="slow" advTm="440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665375" y="168488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5" y="1684886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9549" y="967062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49" y="967062"/>
                <a:ext cx="69320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483137" y="168488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137" y="1684886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311" y="967062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11" y="967062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885576" y="2412052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068654" y="1726252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54" y="1726252"/>
                <a:ext cx="1371600" cy="1371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42828" y="967062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28" y="967062"/>
                <a:ext cx="72866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991715" y="67603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9400" y="685800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7698" y="686327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991715" y="515602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15" y="5156029"/>
                <a:ext cx="914400" cy="9144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7460" y="4396062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60" y="4396062"/>
                <a:ext cx="693203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683514" y="515602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14" y="5156029"/>
                <a:ext cx="914400" cy="9144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95222" y="4396062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22" y="4396062"/>
                <a:ext cx="702692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9" idx="6"/>
          </p:cNvCxnSpPr>
          <p:nvPr/>
        </p:nvCxnSpPr>
        <p:spPr>
          <a:xfrm flipV="1">
            <a:off x="3597914" y="5585648"/>
            <a:ext cx="1832882" cy="2758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5430796" y="5128448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96" y="5128448"/>
                <a:ext cx="914400" cy="9144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0739" y="4396062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39" y="4396062"/>
                <a:ext cx="728661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029626" y="410503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57311" y="4114800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5609" y="4115327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280357" y="241129"/>
            <a:ext cx="7148760" cy="3124200"/>
          </a:xfrm>
          <a:prstGeom prst="foldedCorner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5412" y="3140002"/>
                <a:ext cx="7237885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Want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  <a:p>
                <a:pPr algn="ctr"/>
                <a:r>
                  <a:rPr lang="en-US" sz="2800" b="0" dirty="0" smtClean="0"/>
                  <a:t>are </a:t>
                </a:r>
                <a:r>
                  <a:rPr lang="en-US" sz="2800" b="0" dirty="0" err="1" smtClean="0"/>
                  <a:t>ind.</a:t>
                </a:r>
                <a:r>
                  <a:rPr lang="en-US" sz="2800" b="0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 smtClean="0"/>
                  <a:t>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12" y="3140002"/>
                <a:ext cx="7237885" cy="101566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3659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26"/>
    </mc:Choice>
    <mc:Fallback>
      <p:transition spd="slow" advTm="63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 animBg="1"/>
      <p:bldP spid="5" grpId="0" animBg="1"/>
      <p:bldP spid="9" grpId="0" animBg="1"/>
      <p:bldP spid="30" grpId="0" animBg="1"/>
      <p:bldP spid="31" grpId="0" animBg="1"/>
      <p:bldP spid="3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7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 (overly) Optimistic Attempt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Conjecture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is there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 smtClean="0"/>
                  <a:t> so that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/>
                  <a:t>are </a:t>
                </a:r>
                <a:r>
                  <a:rPr lang="en-US" dirty="0" err="1" smtClean="0"/>
                  <a:t>ind.</a:t>
                </a:r>
                <a:r>
                  <a:rPr lang="en-US" dirty="0" smtClean="0"/>
                  <a:t> given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220" y="4832253"/>
                <a:ext cx="8458200" cy="107721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There are examples with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0" y="4832253"/>
                <a:ext cx="8458200" cy="107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65288" y="3994536"/>
            <a:ext cx="621342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Common Information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Wyner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75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6105" y="4761873"/>
            <a:ext cx="7980390" cy="15081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Possible with additional randomness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Harsha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, Jain,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McAllester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Radhakrishnan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10]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Alternate protocol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Braverman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-Garg 13]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3831" y="168601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[</a:t>
            </a:r>
            <a:r>
              <a:rPr lang="en-US" sz="2400" dirty="0" err="1">
                <a:solidFill>
                  <a:schemeClr val="accent6"/>
                </a:solidFill>
              </a:rPr>
              <a:t>Wyner</a:t>
            </a:r>
            <a:r>
              <a:rPr lang="en-US" sz="2400" dirty="0">
                <a:solidFill>
                  <a:schemeClr val="accent6"/>
                </a:solidFill>
              </a:rPr>
              <a:t> 75</a:t>
            </a:r>
            <a:r>
              <a:rPr lang="en-US" sz="2400" dirty="0" smtClean="0">
                <a:solidFill>
                  <a:schemeClr val="accent6"/>
                </a:solidFill>
              </a:rPr>
              <a:t>]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9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65"/>
    </mc:Choice>
    <mc:Fallback>
      <p:transition spd="slow" advTm="76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3276600"/>
                <a:ext cx="734585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 independent computations</a:t>
                </a:r>
              </a:p>
              <a:p>
                <a:r>
                  <a:rPr lang="en-US" sz="4000" dirty="0" smtClean="0"/>
                  <a:t>  =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 times more resources?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76600"/>
                <a:ext cx="7345857" cy="1323439"/>
              </a:xfrm>
              <a:prstGeom prst="rect">
                <a:avLst/>
              </a:prstGeom>
              <a:blipFill rotWithShape="0">
                <a:blip r:embed="rId2"/>
                <a:stretch>
                  <a:fillRect t="-8295" r="-1909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33575" y="1905000"/>
            <a:ext cx="5612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Direct Sum Problem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9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23"/>
    </mc:Choice>
    <mc:Fallback>
      <p:transition spd="slow" advTm="2632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149"/>
                <a:ext cx="903224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/>
                    </a:solidFill>
                  </a:rPr>
                  <a:t>Lemma </a:t>
                </a:r>
                <a:endParaRPr lang="en-US" sz="3600" dirty="0">
                  <a:solidFill>
                    <a:schemeClr val="accent2"/>
                  </a:solidFill>
                </a:endParaRPr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there exist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err="1" smtClean="0"/>
                  <a:t>s.t.</a:t>
                </a:r>
                <a:r>
                  <a:rPr lang="en-US" sz="3600" dirty="0" smtClean="0"/>
                  <a:t>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ind.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o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6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𝐶𝑆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𝐶𝑆</m:t>
                    </m:r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600" dirty="0" smtClean="0"/>
                  <a:t>determine</a:t>
                </a:r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6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</m:func>
                  </m:oMath>
                </a14:m>
                <a:endParaRPr lang="en-US" sz="36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149"/>
                <a:ext cx="9032240" cy="4031873"/>
              </a:xfrm>
              <a:prstGeom prst="rect">
                <a:avLst/>
              </a:prstGeom>
              <a:blipFill rotWithShape="0">
                <a:blip r:embed="rId4"/>
                <a:stretch>
                  <a:fillRect l="-2024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Error-free Sampling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2999" y="4711680"/>
                <a:ext cx="15240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4711680"/>
                <a:ext cx="152400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3012" y="3571766"/>
                <a:ext cx="2391489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</a:rPr>
                  <a:t>ind.</a:t>
                </a:r>
                <a:r>
                  <a:rPr lang="en-US" sz="3600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12" y="3571766"/>
                <a:ext cx="239148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2870" y="2975093"/>
                <a:ext cx="838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870" y="2975093"/>
                <a:ext cx="838200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18756" y="2069509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[</a:t>
            </a:r>
            <a:r>
              <a:rPr lang="en-US" sz="2400" dirty="0" smtClean="0">
                <a:solidFill>
                  <a:schemeClr val="accent6"/>
                </a:solidFill>
              </a:rPr>
              <a:t>HJMR ‘10, BG ‘13]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15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85"/>
    </mc:Choice>
    <mc:Fallback>
      <p:transition spd="slow" advTm="4218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665375" y="168488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5" y="1684886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9549" y="967062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49" y="967062"/>
                <a:ext cx="69320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483137" y="168488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137" y="1684886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311" y="967062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11" y="967062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885576" y="2412052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068654" y="1726252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54" y="1726252"/>
                <a:ext cx="1371600" cy="1371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42828" y="967062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28" y="967062"/>
                <a:ext cx="72866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991715" y="67603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9400" y="685800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7698" y="686327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991715" y="515602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15" y="5156029"/>
                <a:ext cx="914400" cy="9144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7460" y="4396062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60" y="4396062"/>
                <a:ext cx="693203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683514" y="515602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14" y="5156029"/>
                <a:ext cx="914400" cy="9144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95222" y="4396062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22" y="4396062"/>
                <a:ext cx="702692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9" idx="6"/>
          </p:cNvCxnSpPr>
          <p:nvPr/>
        </p:nvCxnSpPr>
        <p:spPr>
          <a:xfrm flipV="1">
            <a:off x="3597914" y="5585648"/>
            <a:ext cx="1832882" cy="2758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5430796" y="5128448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96" y="5128448"/>
                <a:ext cx="914400" cy="9144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0739" y="4396062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39" y="4396062"/>
                <a:ext cx="728661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029626" y="410503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57311" y="4114800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5609" y="4115327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280357" y="241129"/>
            <a:ext cx="7148760" cy="3124200"/>
          </a:xfrm>
          <a:prstGeom prst="foldedCorner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1646" y="5276272"/>
                <a:ext cx="645705" cy="64633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46" y="5276272"/>
                <a:ext cx="645705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83137" y="5276271"/>
                <a:ext cx="1421977" cy="64633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137" y="5276271"/>
                <a:ext cx="1421977" cy="6463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68654" y="5290063"/>
                <a:ext cx="1752600" cy="64633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54" y="5290063"/>
                <a:ext cx="1752600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8200" y="3485298"/>
                <a:ext cx="7056588" cy="64633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</a:t>
                </a:r>
                <a:r>
                  <a:rPr lang="en-US" sz="3600" dirty="0"/>
                  <a:t>At time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 : </a:t>
                </a:r>
                <a:r>
                  <a:rPr lang="en-US" sz="3600" dirty="0" smtClean="0"/>
                  <a:t>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85298"/>
                <a:ext cx="7056588" cy="6463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37208" y="6012302"/>
                <a:ext cx="3106792" cy="830997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determine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08" y="6012302"/>
                <a:ext cx="3106792" cy="83099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1286" y="4169583"/>
                <a:ext cx="8706138" cy="830997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6" y="4169583"/>
                <a:ext cx="8706138" cy="83099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481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90"/>
    </mc:Choice>
    <mc:Fallback>
      <p:transition spd="slow" advTm="97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 animBg="1"/>
      <p:bldP spid="5" grpId="0" animBg="1"/>
      <p:bldP spid="9" grpId="0" animBg="1"/>
      <p:bldP spid="30" grpId="0" animBg="1"/>
      <p:bldP spid="31" grpId="0" animBg="1"/>
      <p:bldP spid="3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593" y="2846504"/>
                <a:ext cx="8153400" cy="26072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/>
                    </a:solidFill>
                  </a:rPr>
                  <a:t>Lemma:</a:t>
                </a:r>
              </a:p>
              <a:p>
                <a:r>
                  <a:rPr lang="en-US" sz="4000" dirty="0" smtClean="0">
                    <a:solidFill>
                      <a:schemeClr val="tx1"/>
                    </a:solidFill>
                  </a:rPr>
                  <a:t>Let</a:t>
                </a:r>
                <a:r>
                  <a:rPr lang="en-US" sz="40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= IC of streaming alg.</a:t>
                </a:r>
              </a:p>
              <a:p>
                <a:r>
                  <a:rPr lang="en-US" sz="4000" dirty="0" smtClean="0"/>
                  <a:t>Simulate it with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4000" dirty="0" smtClean="0"/>
                  <a:t>emory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𝑛𝐼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bits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3" y="2846504"/>
                <a:ext cx="8153400" cy="2607252"/>
              </a:xfrm>
              <a:prstGeom prst="rect">
                <a:avLst/>
              </a:prstGeom>
              <a:blipFill rotWithShape="0">
                <a:blip r:embed="rId3"/>
                <a:stretch>
                  <a:fillRect l="-2693" t="-4439" b="-7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9549" y="1753451"/>
                <a:ext cx="84282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At time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 smtClean="0"/>
                  <a:t>: store</a:t>
                </a:r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3600" dirty="0" smtClean="0"/>
                  <a:t> bits</a:t>
                </a:r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49" y="1753451"/>
                <a:ext cx="842825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24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0551" y="5883852"/>
                <a:ext cx="3881485" cy="70301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51" y="5883852"/>
                <a:ext cx="3881485" cy="7030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2999" y="876635"/>
                <a:ext cx="7056588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: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876635"/>
                <a:ext cx="705658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864" t="-15094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491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45"/>
    </mc:Choice>
    <mc:Fallback>
      <p:transition spd="slow" advTm="61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8187" y="2902993"/>
                <a:ext cx="78486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/>
                    </a:solidFill>
                  </a:rPr>
                  <a:t>Algorithm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7" y="2902993"/>
                <a:ext cx="7848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79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Compression is Tight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4006" y="1652484"/>
                <a:ext cx="7992794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 …=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random bits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06" y="1652484"/>
                <a:ext cx="7992794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46698" y="5120818"/>
                <a:ext cx="385060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 smtClean="0"/>
                  <a:t>IC</a:t>
                </a:r>
                <a:r>
                  <a:rPr lang="en-US" sz="3600" dirty="0">
                    <a:solidFill>
                      <a:srgbClr val="FFC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ctr"/>
                <a:r>
                  <a:rPr lang="en-US" sz="3600" dirty="0"/>
                  <a:t>Memory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698" y="5120818"/>
                <a:ext cx="3850606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4272" t="-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930" y="4265237"/>
                <a:ext cx="8706138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for every step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30" y="4265237"/>
                <a:ext cx="870613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469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63"/>
    </mc:Choice>
    <mc:Fallback>
      <p:transition spd="slow" advTm="49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algorithm  for single stream  with  </a:t>
                </a:r>
              </a:p>
              <a:p>
                <a:r>
                  <a:rPr lang="en-US" sz="3200" dirty="0" smtClean="0"/>
                  <a:t> memory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59820"/>
                <a:ext cx="784860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622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939" y="3887396"/>
                <a:ext cx="8458200" cy="477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Step 1 &amp; 2: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2800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:endParaRPr lang="en-US" sz="2800" dirty="0"/>
              </a:p>
              <a:p>
                <a:r>
                  <a:rPr lang="en-US" sz="2800" dirty="0" smtClean="0"/>
                  <a:t> 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Step 3: </a:t>
                </a:r>
                <a:r>
                  <a:rPr lang="en-US" sz="2800" dirty="0"/>
                  <a:t>Compress </a:t>
                </a:r>
                <a:r>
                  <a:rPr lang="en-US" sz="2800" dirty="0" smtClean="0"/>
                  <a:t>algorithm to memory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3887396"/>
                <a:ext cx="8458200" cy="4771884"/>
              </a:xfrm>
              <a:prstGeom prst="rect">
                <a:avLst/>
              </a:prstGeom>
              <a:blipFill rotWithShape="0">
                <a:blip r:embed="rId4"/>
                <a:stretch>
                  <a:fillRect l="-1514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streams with small memory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9" y="1050207"/>
                <a:ext cx="7848600" cy="1294072"/>
              </a:xfrm>
              <a:prstGeom prst="rect">
                <a:avLst/>
              </a:prstGeom>
              <a:blipFill rotWithShape="0">
                <a:blip r:embed="rId5"/>
                <a:stretch>
                  <a:fillRect l="-2020" t="-6103" b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7712" y="199101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0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00"/>
    </mc:Choice>
    <mc:Fallback>
      <p:transition spd="slow" advTm="2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1295400"/>
                <a:ext cx="8153400" cy="4056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/>
                    </a:solidFill>
                  </a:rPr>
                  <a:t>Main Theorem: </a:t>
                </a:r>
              </a:p>
              <a:p>
                <a:r>
                  <a:rPr lang="en-US" sz="4000" dirty="0" smtClean="0"/>
                  <a:t>Assume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4000" dirty="0" smtClean="0"/>
                  <a:t>independent.</a:t>
                </a:r>
              </a:p>
              <a:p>
                <a:r>
                  <a:rPr lang="en-US" sz="4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be memory needed for </a:t>
                </a:r>
              </a:p>
              <a:p>
                <a:r>
                  <a:rPr lang="en-US" sz="4000" dirty="0"/>
                  <a:t>a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single stream. Then, m</a:t>
                </a:r>
                <a:r>
                  <a:rPr lang="en-US" sz="4000" dirty="0" smtClean="0"/>
                  <a:t>emory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 streams is at least </a:t>
                </a:r>
              </a:p>
              <a:p>
                <a:pPr algn="ctr"/>
                <a:r>
                  <a:rPr lang="en-US" sz="4000" b="0" dirty="0" smtClean="0">
                    <a:solidFill>
                      <a:srgbClr val="FFC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8153400" cy="4056688"/>
              </a:xfrm>
              <a:prstGeom prst="rect">
                <a:avLst/>
              </a:prstGeom>
              <a:blipFill rotWithShape="0">
                <a:blip r:embed="rId3"/>
                <a:stretch>
                  <a:fillRect l="-2693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74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92"/>
    </mc:Choice>
    <mc:Fallback>
      <p:transition spd="slow" advTm="3379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Right measure of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1468" y="1600200"/>
                <a:ext cx="7681061" cy="9648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4000" dirty="0" smtClean="0"/>
                  <a:t>Cumulative 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" y="1600200"/>
                <a:ext cx="7681061" cy="9648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9639" y="3160717"/>
                <a:ext cx="8153400" cy="292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/>
                    </a:solidFill>
                  </a:rPr>
                  <a:t>Lemma:</a:t>
                </a:r>
              </a:p>
              <a:p>
                <a:r>
                  <a:rPr lang="en-US" sz="3600" dirty="0"/>
                  <a:t>Assume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3600" dirty="0"/>
                  <a:t>independent</a:t>
                </a:r>
                <a:r>
                  <a:rPr lang="en-US" sz="3600" dirty="0" smtClean="0"/>
                  <a:t>.</a:t>
                </a:r>
                <a:r>
                  <a:rPr lang="en-US" sz="36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en-US" sz="3600" dirty="0" smtClean="0">
                    <a:solidFill>
                      <a:schemeClr val="tx1"/>
                    </a:solidFill>
                  </a:rPr>
                  <a:t>If algorithms with Cumulative IC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can be simulated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memory, optimal direct-sum holds.</a:t>
                </a:r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9" y="3160717"/>
                <a:ext cx="8153400" cy="2923877"/>
              </a:xfrm>
              <a:prstGeom prst="rect">
                <a:avLst/>
              </a:prstGeom>
              <a:blipFill rotWithShape="0">
                <a:blip r:embed="rId4"/>
                <a:stretch>
                  <a:fillRect l="-2616" t="-3958" r="-3363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337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50"/>
    </mc:Choice>
    <mc:Fallback>
      <p:transition spd="slow" advTm="68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Open Problems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Compression to Cumulative IC</a:t>
            </a:r>
          </a:p>
          <a:p>
            <a:endParaRPr lang="en-US" sz="4000" dirty="0" smtClean="0">
              <a:solidFill>
                <a:srgbClr val="FFC000"/>
              </a:solidFill>
            </a:endParaRPr>
          </a:p>
          <a:p>
            <a:r>
              <a:rPr lang="en-US" sz="4000" dirty="0" smtClean="0"/>
              <a:t>Direct sum for </a:t>
            </a:r>
          </a:p>
          <a:p>
            <a:pPr lvl="1"/>
            <a:r>
              <a:rPr lang="en-US" sz="4000" dirty="0" smtClean="0"/>
              <a:t>independent distributions</a:t>
            </a:r>
          </a:p>
          <a:p>
            <a:pPr lvl="1"/>
            <a:r>
              <a:rPr lang="en-US" sz="4000" dirty="0" smtClean="0"/>
              <a:t>arbitrary </a:t>
            </a:r>
            <a:r>
              <a:rPr lang="en-US" sz="4000" dirty="0"/>
              <a:t>distributions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60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494"/>
    </mc:Choice>
    <mc:Fallback>
      <p:transition spd="slow" advTm="94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Open Problems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4070" y="1752600"/>
                <a:ext cx="903224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chemeClr val="accent2"/>
                    </a:solidFill>
                  </a:rPr>
                  <a:t>Conjecture:</a:t>
                </a:r>
                <a:r>
                  <a:rPr lang="en-US" sz="36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600" dirty="0" smtClean="0"/>
                  <a:t>there exist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 smtClean="0"/>
                  <a:t> such that </a:t>
                </a:r>
              </a:p>
              <a:p>
                <a:endParaRPr lang="en-US" sz="36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ind.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o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6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𝐶𝑆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600" dirty="0" smtClean="0">
                  <a:solidFill>
                    <a:srgbClr val="FFC000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b="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b="0" dirty="0" smtClean="0"/>
              </a:p>
              <a:p>
                <a:pPr algn="ctr"/>
                <a:r>
                  <a:rPr lang="en-US" sz="4000" b="0" dirty="0" smtClean="0">
                    <a:solidFill>
                      <a:srgbClr val="FFC000"/>
                    </a:solidFill>
                  </a:rPr>
                  <a:t>   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" y="1752600"/>
                <a:ext cx="9032240" cy="5693866"/>
              </a:xfrm>
              <a:prstGeom prst="rect">
                <a:avLst/>
              </a:prstGeom>
              <a:blipFill rotWithShape="0">
                <a:blip r:embed="rId4"/>
                <a:stretch>
                  <a:fillRect l="-1891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971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34"/>
    </mc:Choice>
    <mc:Fallback>
      <p:transition spd="slow" advTm="90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274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Questions?</a:t>
            </a:r>
            <a:endParaRPr lang="en-US" sz="96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14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21"/>
    </mc:Choice>
    <mc:Fallback>
      <p:transition spd="slow" advTm="167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0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Streaming Algorithms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47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9"/>
    </mc:Choice>
    <mc:Fallback>
      <p:transition spd="slow" advTm="755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665375" y="168488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5" y="1684886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9549" y="967062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49" y="967062"/>
                <a:ext cx="69320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483137" y="168488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137" y="1684886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311" y="967062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11" y="967062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885576" y="2412052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068654" y="1726252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54" y="1726252"/>
                <a:ext cx="1371600" cy="1371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42828" y="967062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28" y="967062"/>
                <a:ext cx="72866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991715" y="67603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9400" y="685800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7698" y="686327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991715" y="515602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15" y="5156029"/>
                <a:ext cx="914400" cy="9144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7460" y="4396062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60" y="4396062"/>
                <a:ext cx="693203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683514" y="5156029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14" y="5156029"/>
                <a:ext cx="914400" cy="9144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95222" y="4396062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22" y="4396062"/>
                <a:ext cx="702692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9" idx="6"/>
          </p:cNvCxnSpPr>
          <p:nvPr/>
        </p:nvCxnSpPr>
        <p:spPr>
          <a:xfrm flipV="1">
            <a:off x="3597914" y="5585648"/>
            <a:ext cx="1832882" cy="2758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5430796" y="5128448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96" y="5128448"/>
                <a:ext cx="914400" cy="9144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0739" y="4396062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39" y="4396062"/>
                <a:ext cx="728661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029626" y="410503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57311" y="4114800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5609" y="4115327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6514" y="3581400"/>
            <a:ext cx="93560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84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5"/>
    </mc:Choice>
    <mc:Fallback xmlns="">
      <p:transition spd="slow" advTm="2027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563703" y="401846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-1002114" y="104037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6088" y="188946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6088" y="3069186"/>
                <a:ext cx="7471066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88" y="3069186"/>
                <a:ext cx="7471066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98" y="4271708"/>
                <a:ext cx="8706138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8" y="4271708"/>
                <a:ext cx="870613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Compression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9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4"/>
    </mc:Choice>
    <mc:Fallback xmlns="">
      <p:transition spd="slow" advTm="60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1013640" y="3890377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40" y="3890377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3183683" y="3873812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83" y="3873812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6725327" y="3873812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327" y="3873812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25302" y="2286000"/>
                <a:ext cx="72564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2" y="2286000"/>
                <a:ext cx="72564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0" y="2286000"/>
                <a:ext cx="735137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286000"/>
                <a:ext cx="73513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64525" y="2244634"/>
                <a:ext cx="761106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525" y="2244634"/>
                <a:ext cx="761106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823640" y="4559612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1671904" y="2870775"/>
            <a:ext cx="16222" cy="102377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3775603" y="2870775"/>
            <a:ext cx="20966" cy="1019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6"/>
            <a:endCxn id="4" idx="2"/>
          </p:cNvCxnSpPr>
          <p:nvPr/>
        </p:nvCxnSpPr>
        <p:spPr>
          <a:xfrm flipV="1">
            <a:off x="2385240" y="4559612"/>
            <a:ext cx="798443" cy="16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30561" y="2850033"/>
            <a:ext cx="1" cy="102377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9593" y="859856"/>
                <a:ext cx="760035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/>
                    </a:solidFill>
                  </a:rPr>
                  <a:t>Lemma:</a:t>
                </a:r>
                <a:r>
                  <a:rPr lang="en-US" sz="3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ind.</a:t>
                </a:r>
                <a:r>
                  <a:rPr lang="en-US" sz="3200" dirty="0" smtClean="0"/>
                  <a:t>, then following</a:t>
                </a:r>
              </a:p>
              <a:p>
                <a:r>
                  <a:rPr lang="en-US" sz="3200" dirty="0" smtClean="0"/>
                  <a:t> is a Bayesian Network.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3" y="859856"/>
                <a:ext cx="7600350" cy="1077218"/>
              </a:xfrm>
              <a:prstGeom prst="rect">
                <a:avLst/>
              </a:prstGeom>
              <a:blipFill rotWithShape="0">
                <a:blip r:embed="rId10"/>
                <a:stretch>
                  <a:fillRect l="-2005" t="-6780" r="-1123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85240" y="5708152"/>
                <a:ext cx="3993657" cy="5734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240" y="5708152"/>
                <a:ext cx="3993657" cy="5734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58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8374" y="2787376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4" y="2787376"/>
                <a:ext cx="69320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6136" y="2787376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36" y="2787376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164401" y="4232366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01" y="4953000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0585" y="5879837"/>
                <a:ext cx="666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85" y="5879837"/>
                <a:ext cx="66601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34" y="4989971"/>
            <a:ext cx="762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90518" y="5916808"/>
                <a:ext cx="6742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18" y="5916808"/>
                <a:ext cx="67428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1653" y="2787376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653" y="2787376"/>
                <a:ext cx="728661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668617" y="5051215"/>
            <a:ext cx="792393" cy="1450057"/>
            <a:chOff x="1214601" y="4953000"/>
            <a:chExt cx="792393" cy="145005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601" y="4953000"/>
              <a:ext cx="762000" cy="76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10585" y="5879837"/>
                  <a:ext cx="6964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585" y="5879837"/>
                  <a:ext cx="696409" cy="52322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3040697" y="452509"/>
            <a:ext cx="2306782" cy="1394759"/>
            <a:chOff x="3527661" y="412771"/>
            <a:chExt cx="2306782" cy="1394759"/>
          </a:xfrm>
        </p:grpSpPr>
        <p:pic>
          <p:nvPicPr>
            <p:cNvPr id="23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661" y="412771"/>
              <a:ext cx="2306782" cy="8894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546190" y="1222755"/>
                  <a:ext cx="21436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190" y="1222755"/>
                  <a:ext cx="2143664" cy="58477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ouble Wave 24"/>
              <p:cNvSpPr/>
              <p:nvPr/>
            </p:nvSpPr>
            <p:spPr>
              <a:xfrm>
                <a:off x="7178493" y="3356066"/>
                <a:ext cx="1798587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5" name="Double Wav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93" y="3356066"/>
                <a:ext cx="1798587" cy="1752600"/>
              </a:xfrm>
              <a:prstGeom prst="doubleWav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992350" y="5078583"/>
            <a:ext cx="2022813" cy="584775"/>
            <a:chOff x="6388787" y="525125"/>
            <a:chExt cx="2022813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88787" y="525125"/>
                  <a:ext cx="665182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3200" dirty="0" smtClean="0">
                      <a:solidFill>
                        <a:srgbClr val="FFC000"/>
                      </a:solidFill>
                    </a:rPr>
                    <a:t>=</a:t>
                  </a:r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787" y="525125"/>
                  <a:ext cx="665182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42003" y="525125"/>
                  <a:ext cx="15695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003" y="525125"/>
                  <a:ext cx="1569597" cy="58477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5517" y="2787376"/>
                <a:ext cx="1852302" cy="603307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7" y="2787376"/>
                <a:ext cx="1852302" cy="60330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8441" y="2845051"/>
                <a:ext cx="1860638" cy="593624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41" y="2845051"/>
                <a:ext cx="1860638" cy="59362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15677" y="2834342"/>
                <a:ext cx="1852302" cy="604333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77" y="2834342"/>
                <a:ext cx="1852302" cy="60433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Double Wave 34"/>
              <p:cNvSpPr/>
              <p:nvPr/>
            </p:nvSpPr>
            <p:spPr>
              <a:xfrm>
                <a:off x="7178493" y="3372151"/>
                <a:ext cx="1798587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35" name="Double Wav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93" y="3372151"/>
                <a:ext cx="1798587" cy="1752600"/>
              </a:xfrm>
              <a:prstGeom prst="doubleWave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19079" y="5161192"/>
                <a:ext cx="2616935" cy="593624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079" y="5161192"/>
                <a:ext cx="2616935" cy="59362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623948" y="2061630"/>
                <a:ext cx="4292009" cy="58477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parallel </a:t>
                </a:r>
                <a:r>
                  <a:rPr lang="en-US" sz="3200" dirty="0" err="1" smtClean="0"/>
                  <a:t>iid</a:t>
                </a:r>
                <a:r>
                  <a:rPr lang="en-US" sz="3200" dirty="0" smtClean="0"/>
                  <a:t> streams</a:t>
                </a:r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48" y="2061630"/>
                <a:ext cx="4292009" cy="58477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09703" y="3586947"/>
                <a:ext cx="3884397" cy="100431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Does this require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times more memory?</a:t>
                </a:r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703" y="3586947"/>
                <a:ext cx="3884397" cy="100431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75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5"/>
    </mc:Choice>
    <mc:Fallback xmlns="">
      <p:transition spd="slow" advTm="20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5" grpId="0" animBg="1"/>
      <p:bldP spid="30" grpId="0" animBg="1"/>
      <p:bldP spid="32" grpId="0" animBg="1"/>
      <p:bldP spid="33" grpId="0" animBg="1"/>
      <p:bldP spid="35" grpId="0" animBg="1"/>
      <p:bldP spid="37" grpId="0" animBg="1"/>
      <p:bldP spid="46" grpId="0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095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Why independent streams?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9" y="182880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3302" y="2666943"/>
                <a:ext cx="214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02" y="2666943"/>
                <a:ext cx="214366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410200" y="1587731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587731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9" y="441960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4097" y="5309062"/>
                <a:ext cx="214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97" y="5309062"/>
                <a:ext cx="214366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676900" y="4483331"/>
                <a:ext cx="838200" cy="8257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4483331"/>
                <a:ext cx="838200" cy="825731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14400" y="37338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5831861"/>
                <a:ext cx="2276905" cy="5232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831861"/>
                <a:ext cx="2276905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194434" y="4483331"/>
                <a:ext cx="7162800" cy="58477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In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434" y="4483331"/>
                <a:ext cx="7162800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79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72"/>
    </mc:Choice>
    <mc:Fallback xmlns="">
      <p:transition spd="slow" advTm="17727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400800" y="5091553"/>
            <a:ext cx="1747286" cy="926571"/>
            <a:chOff x="1236261" y="5537370"/>
            <a:chExt cx="1747286" cy="926571"/>
          </a:xfrm>
        </p:grpSpPr>
        <p:sp>
          <p:nvSpPr>
            <p:cNvPr id="22" name="Rectangle 21"/>
            <p:cNvSpPr/>
            <p:nvPr/>
          </p:nvSpPr>
          <p:spPr>
            <a:xfrm>
              <a:off x="1236261" y="5621995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36261" y="6071743"/>
              <a:ext cx="833867" cy="216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36261" y="6071743"/>
              <a:ext cx="558755" cy="216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36261" y="6071743"/>
              <a:ext cx="283642" cy="216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119" y="5537370"/>
              <a:ext cx="514204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Zeros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0606" y="6024366"/>
              <a:ext cx="460423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98816" y="609460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39" name="Chart 38"/>
          <p:cNvGraphicFramePr/>
          <p:nvPr>
            <p:extLst/>
          </p:nvPr>
        </p:nvGraphicFramePr>
        <p:xfrm>
          <a:off x="1012305" y="4079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95333" y="4896662"/>
            <a:ext cx="4119671" cy="1504261"/>
            <a:chOff x="207731" y="4753418"/>
            <a:chExt cx="4778364" cy="1927020"/>
          </a:xfrm>
        </p:grpSpPr>
        <p:grpSp>
          <p:nvGrpSpPr>
            <p:cNvPr id="42" name="Group 41"/>
            <p:cNvGrpSpPr/>
            <p:nvPr/>
          </p:nvGrpSpPr>
          <p:grpSpPr>
            <a:xfrm>
              <a:off x="207731" y="4753418"/>
              <a:ext cx="4225155" cy="1480713"/>
              <a:chOff x="923342" y="3648149"/>
              <a:chExt cx="4225156" cy="148071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52591" y="3724810"/>
                <a:ext cx="2795907" cy="216008"/>
                <a:chOff x="1311965" y="1752600"/>
                <a:chExt cx="4343400" cy="304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52591" y="4318831"/>
                <a:ext cx="2795907" cy="216008"/>
                <a:chOff x="1311965" y="1752600"/>
                <a:chExt cx="4343400" cy="3048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52591" y="4912852"/>
                <a:ext cx="2795907" cy="216008"/>
                <a:chOff x="1311965" y="1752600"/>
                <a:chExt cx="4343400" cy="304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3186457" y="4318831"/>
                <a:ext cx="833867" cy="21600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20325" y="4912852"/>
                <a:ext cx="833867" cy="216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23343" y="3648149"/>
                <a:ext cx="11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1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3342" y="4295963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2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3342" y="4823045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3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619798" y="6267159"/>
              <a:ext cx="3366293" cy="413279"/>
              <a:chOff x="1734989" y="4563672"/>
              <a:chExt cx="3366295" cy="413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>
                <a:stCxn id="44" idx="3"/>
                <a:endCxn id="45" idx="1"/>
              </p:cNvCxnSpPr>
              <p:nvPr/>
            </p:nvCxnSpPr>
            <p:spPr>
              <a:xfrm flipV="1">
                <a:off x="2671680" y="4768184"/>
                <a:ext cx="1908179" cy="8712"/>
              </a:xfrm>
              <a:prstGeom prst="line">
                <a:avLst/>
              </a:prstGeom>
              <a:ln>
                <a:solidFill>
                  <a:srgbClr val="FFC000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4152226" y="6018126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52227" y="5424106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2228" y="4830082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929833" y="1082076"/>
            <a:ext cx="41910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93905" y="694408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Worst-case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69"/>
    </mc:Choice>
    <mc:Fallback xmlns="">
      <p:transition spd="slow" advTm="4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400800" y="5091553"/>
            <a:ext cx="1747286" cy="926571"/>
            <a:chOff x="1236261" y="5537370"/>
            <a:chExt cx="1747286" cy="926571"/>
          </a:xfrm>
        </p:grpSpPr>
        <p:sp>
          <p:nvSpPr>
            <p:cNvPr id="22" name="Rectangle 21"/>
            <p:cNvSpPr/>
            <p:nvPr/>
          </p:nvSpPr>
          <p:spPr>
            <a:xfrm>
              <a:off x="1236261" y="5621995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36261" y="6071743"/>
              <a:ext cx="833867" cy="216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36261" y="6071743"/>
              <a:ext cx="558755" cy="216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36261" y="6071743"/>
              <a:ext cx="283642" cy="216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119" y="5537370"/>
              <a:ext cx="514204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Zeros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0606" y="6024366"/>
              <a:ext cx="460423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98816" y="609460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39" name="Chart 38"/>
          <p:cNvGraphicFramePr/>
          <p:nvPr>
            <p:extLst/>
          </p:nvPr>
        </p:nvGraphicFramePr>
        <p:xfrm>
          <a:off x="1012305" y="4079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95333" y="4896662"/>
            <a:ext cx="4119669" cy="1504260"/>
            <a:chOff x="207731" y="4753419"/>
            <a:chExt cx="4778364" cy="1927019"/>
          </a:xfrm>
        </p:grpSpPr>
        <p:grpSp>
          <p:nvGrpSpPr>
            <p:cNvPr id="42" name="Group 41"/>
            <p:cNvGrpSpPr/>
            <p:nvPr/>
          </p:nvGrpSpPr>
          <p:grpSpPr>
            <a:xfrm>
              <a:off x="207731" y="4753419"/>
              <a:ext cx="4225157" cy="1480713"/>
              <a:chOff x="923342" y="3648149"/>
              <a:chExt cx="4225157" cy="148071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52591" y="3724812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52591" y="4318833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52591" y="4912854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3186458" y="4318833"/>
                <a:ext cx="833867" cy="21600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20326" y="4912854"/>
                <a:ext cx="833867" cy="216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23343" y="3648149"/>
                <a:ext cx="11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1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3343" y="4295965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2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3342" y="4823047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3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619800" y="6267159"/>
              <a:ext cx="3366295" cy="413279"/>
              <a:chOff x="1734989" y="4563672"/>
              <a:chExt cx="3366295" cy="413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>
                <a:stCxn id="44" idx="3"/>
                <a:endCxn id="45" idx="1"/>
              </p:cNvCxnSpPr>
              <p:nvPr/>
            </p:nvCxnSpPr>
            <p:spPr>
              <a:xfrm flipV="1">
                <a:off x="2671680" y="4768184"/>
                <a:ext cx="1908179" cy="8712"/>
              </a:xfrm>
              <a:prstGeom prst="line">
                <a:avLst/>
              </a:prstGeom>
              <a:ln>
                <a:solidFill>
                  <a:srgbClr val="FFC000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4152228" y="6018124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52228" y="5424103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2228" y="4830081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929833" y="1082076"/>
            <a:ext cx="41910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93905" y="694408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Worst-case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69"/>
    </mc:Choice>
    <mc:Fallback xmlns="">
      <p:transition spd="slow" advTm="4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400800" y="5091553"/>
            <a:ext cx="1747286" cy="926571"/>
            <a:chOff x="1236261" y="5537370"/>
            <a:chExt cx="1747286" cy="926571"/>
          </a:xfrm>
        </p:grpSpPr>
        <p:sp>
          <p:nvSpPr>
            <p:cNvPr id="22" name="Rectangle 21"/>
            <p:cNvSpPr/>
            <p:nvPr/>
          </p:nvSpPr>
          <p:spPr>
            <a:xfrm>
              <a:off x="1236261" y="5621995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36261" y="6071743"/>
              <a:ext cx="833867" cy="216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36261" y="6071743"/>
              <a:ext cx="558755" cy="216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36261" y="6071743"/>
              <a:ext cx="283642" cy="216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119" y="5537370"/>
              <a:ext cx="514204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Zeros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0606" y="6024366"/>
              <a:ext cx="460423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98816" y="609460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39" name="Chart 38"/>
          <p:cNvGraphicFramePr/>
          <p:nvPr>
            <p:extLst/>
          </p:nvPr>
        </p:nvGraphicFramePr>
        <p:xfrm>
          <a:off x="1012305" y="4079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95333" y="4896662"/>
            <a:ext cx="4119669" cy="1504260"/>
            <a:chOff x="207731" y="4753419"/>
            <a:chExt cx="4778364" cy="1927019"/>
          </a:xfrm>
        </p:grpSpPr>
        <p:grpSp>
          <p:nvGrpSpPr>
            <p:cNvPr id="42" name="Group 41"/>
            <p:cNvGrpSpPr/>
            <p:nvPr/>
          </p:nvGrpSpPr>
          <p:grpSpPr>
            <a:xfrm>
              <a:off x="207731" y="4753419"/>
              <a:ext cx="4225157" cy="1480713"/>
              <a:chOff x="923342" y="3648149"/>
              <a:chExt cx="4225157" cy="148071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52591" y="3724812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52591" y="4318833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52591" y="4912854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3186458" y="4318833"/>
                <a:ext cx="833867" cy="21600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20326" y="4912854"/>
                <a:ext cx="833867" cy="216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23343" y="3648149"/>
                <a:ext cx="11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1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3343" y="4295965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2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3342" y="4823047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3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619800" y="6267159"/>
              <a:ext cx="3366295" cy="413279"/>
              <a:chOff x="1734989" y="4563672"/>
              <a:chExt cx="3366295" cy="413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>
                <a:stCxn id="44" idx="3"/>
                <a:endCxn id="45" idx="1"/>
              </p:cNvCxnSpPr>
              <p:nvPr/>
            </p:nvCxnSpPr>
            <p:spPr>
              <a:xfrm flipV="1">
                <a:off x="2671680" y="4768184"/>
                <a:ext cx="1908179" cy="8712"/>
              </a:xfrm>
              <a:prstGeom prst="line">
                <a:avLst/>
              </a:prstGeom>
              <a:ln>
                <a:solidFill>
                  <a:srgbClr val="FFC000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4152228" y="6018124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52228" y="5424103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2228" y="4830081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64993" y="2405390"/>
            <a:ext cx="55899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Avg. Memory per time-step=25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69"/>
    </mc:Choice>
    <mc:Fallback xmlns="">
      <p:transition spd="slow" advTm="4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400800" y="5091553"/>
            <a:ext cx="1747286" cy="926571"/>
            <a:chOff x="1236261" y="5537370"/>
            <a:chExt cx="1747286" cy="926571"/>
          </a:xfrm>
        </p:grpSpPr>
        <p:sp>
          <p:nvSpPr>
            <p:cNvPr id="22" name="Rectangle 21"/>
            <p:cNvSpPr/>
            <p:nvPr/>
          </p:nvSpPr>
          <p:spPr>
            <a:xfrm>
              <a:off x="1236261" y="5621995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36261" y="6071743"/>
              <a:ext cx="833867" cy="216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36261" y="6071743"/>
              <a:ext cx="558755" cy="216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36261" y="6071743"/>
              <a:ext cx="283642" cy="216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119" y="5537370"/>
              <a:ext cx="514204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Zeros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0606" y="6024366"/>
              <a:ext cx="460423" cy="2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98816" y="609460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39" name="Chart 38"/>
          <p:cNvGraphicFramePr/>
          <p:nvPr>
            <p:extLst/>
          </p:nvPr>
        </p:nvGraphicFramePr>
        <p:xfrm>
          <a:off x="1012305" y="4079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95333" y="4896662"/>
            <a:ext cx="4119669" cy="1504260"/>
            <a:chOff x="207731" y="4753419"/>
            <a:chExt cx="4778364" cy="1927019"/>
          </a:xfrm>
        </p:grpSpPr>
        <p:grpSp>
          <p:nvGrpSpPr>
            <p:cNvPr id="42" name="Group 41"/>
            <p:cNvGrpSpPr/>
            <p:nvPr/>
          </p:nvGrpSpPr>
          <p:grpSpPr>
            <a:xfrm>
              <a:off x="207731" y="4753419"/>
              <a:ext cx="4225157" cy="1480713"/>
              <a:chOff x="923342" y="3648149"/>
              <a:chExt cx="4225157" cy="148071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52591" y="3724812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52591" y="4318833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52591" y="4912854"/>
                <a:ext cx="2795908" cy="216008"/>
                <a:chOff x="1311965" y="1752600"/>
                <a:chExt cx="4343400" cy="304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11965" y="1752600"/>
                  <a:ext cx="12954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07365" y="1752600"/>
                  <a:ext cx="3048000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3186458" y="4318833"/>
                <a:ext cx="833867" cy="21600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020326" y="4912854"/>
                <a:ext cx="833867" cy="216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23343" y="3648149"/>
                <a:ext cx="117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1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3343" y="4295965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2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3342" y="4823047"/>
                <a:ext cx="757727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Stream 3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619800" y="6267159"/>
              <a:ext cx="3366295" cy="413279"/>
              <a:chOff x="1734989" y="4563672"/>
              <a:chExt cx="3366295" cy="413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4989" y="4563672"/>
                    <a:ext cx="499431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6285" y="4576841"/>
                    <a:ext cx="505395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9859" y="4568129"/>
                    <a:ext cx="521425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Connector 45"/>
              <p:cNvCxnSpPr>
                <a:stCxn id="44" idx="3"/>
                <a:endCxn id="45" idx="1"/>
              </p:cNvCxnSpPr>
              <p:nvPr/>
            </p:nvCxnSpPr>
            <p:spPr>
              <a:xfrm flipV="1">
                <a:off x="2671680" y="4768184"/>
                <a:ext cx="1908179" cy="8712"/>
              </a:xfrm>
              <a:prstGeom prst="line">
                <a:avLst/>
              </a:prstGeom>
              <a:ln>
                <a:solidFill>
                  <a:srgbClr val="FFC000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4152228" y="6018124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52228" y="5424103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2228" y="4830081"/>
              <a:ext cx="833867" cy="216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64993" y="2405390"/>
            <a:ext cx="55899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Avg. Memory per time-step=75 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12532" y="3621102"/>
                <a:ext cx="6459910" cy="70301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Average Memory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32" y="3621102"/>
                <a:ext cx="6459910" cy="703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2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69"/>
    </mc:Choice>
    <mc:Fallback xmlns="">
      <p:transition spd="slow" advTm="4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Related Work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29000" y="4572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Direct-sum and Compression for Communication Protocols </a:t>
            </a:r>
            <a:r>
              <a:rPr lang="en-US" sz="2000" dirty="0">
                <a:solidFill>
                  <a:schemeClr val="accent6"/>
                </a:solidFill>
              </a:rPr>
              <a:t>[Jain et al ’03</a:t>
            </a:r>
            <a:r>
              <a:rPr lang="en-US" sz="2000" dirty="0" smtClean="0">
                <a:solidFill>
                  <a:schemeClr val="accent6"/>
                </a:solidFill>
              </a:rPr>
              <a:t>], </a:t>
            </a:r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Harsha</a:t>
            </a:r>
            <a:r>
              <a:rPr lang="en-US" sz="2000" dirty="0">
                <a:solidFill>
                  <a:schemeClr val="accent6"/>
                </a:solidFill>
              </a:rPr>
              <a:t> et al  ‘10</a:t>
            </a:r>
            <a:r>
              <a:rPr lang="en-US" sz="2000" dirty="0" smtClean="0">
                <a:solidFill>
                  <a:schemeClr val="accent6"/>
                </a:solidFill>
              </a:rPr>
              <a:t>], [</a:t>
            </a:r>
            <a:r>
              <a:rPr lang="en-US" sz="2000" dirty="0">
                <a:solidFill>
                  <a:schemeClr val="accent6"/>
                </a:solidFill>
              </a:rPr>
              <a:t>Barak-</a:t>
            </a:r>
            <a:r>
              <a:rPr lang="en-US" sz="2000" dirty="0" err="1">
                <a:solidFill>
                  <a:schemeClr val="accent6"/>
                </a:solidFill>
              </a:rPr>
              <a:t>Braverman</a:t>
            </a:r>
            <a:r>
              <a:rPr lang="en-US" sz="2000" dirty="0">
                <a:solidFill>
                  <a:schemeClr val="accent6"/>
                </a:solidFill>
              </a:rPr>
              <a:t>-Chen-Rao ‘10</a:t>
            </a:r>
            <a:r>
              <a:rPr lang="en-US" sz="2000" dirty="0" smtClean="0">
                <a:solidFill>
                  <a:schemeClr val="accent6"/>
                </a:solidFill>
              </a:rPr>
              <a:t>], </a:t>
            </a:r>
            <a:r>
              <a:rPr lang="en-US" sz="2000" dirty="0">
                <a:solidFill>
                  <a:schemeClr val="accent6"/>
                </a:solidFill>
              </a:rPr>
              <a:t>[</a:t>
            </a:r>
            <a:r>
              <a:rPr lang="en-US" sz="2000" dirty="0" err="1">
                <a:solidFill>
                  <a:schemeClr val="accent6"/>
                </a:solidFill>
              </a:rPr>
              <a:t>Braverman</a:t>
            </a:r>
            <a:r>
              <a:rPr lang="en-US" sz="2000" dirty="0">
                <a:solidFill>
                  <a:schemeClr val="accent6"/>
                </a:solidFill>
              </a:rPr>
              <a:t>-Rao ’11</a:t>
            </a:r>
            <a:r>
              <a:rPr lang="en-US" sz="2000" dirty="0" smtClean="0">
                <a:solidFill>
                  <a:schemeClr val="accent6"/>
                </a:solidFill>
              </a:rPr>
              <a:t>]</a:t>
            </a:r>
          </a:p>
          <a:p>
            <a:endParaRPr lang="en-US" sz="2000" dirty="0" smtClean="0">
              <a:solidFill>
                <a:schemeClr val="accent6"/>
              </a:solidFill>
            </a:endParaRP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dirty="0" smtClean="0"/>
              <a:t>Lower </a:t>
            </a:r>
            <a:r>
              <a:rPr lang="en-US" dirty="0"/>
              <a:t>Bounds in Communication </a:t>
            </a:r>
            <a:r>
              <a:rPr lang="en-US" dirty="0" smtClean="0"/>
              <a:t>Complexity          Streaming </a:t>
            </a:r>
            <a:r>
              <a:rPr lang="en-US" dirty="0"/>
              <a:t>Lower Bounds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3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18"/>
    </mc:Choice>
    <mc:Fallback xmlns="">
      <p:transition spd="slow" advTm="18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8374" y="2787376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4" y="2787376"/>
                <a:ext cx="69320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6136" y="2787376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36" y="2787376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164401" y="4232366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1653" y="2787376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653" y="2787376"/>
                <a:ext cx="728661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ouble Wave 24"/>
              <p:cNvSpPr/>
              <p:nvPr/>
            </p:nvSpPr>
            <p:spPr>
              <a:xfrm>
                <a:off x="7178493" y="3356066"/>
                <a:ext cx="1798587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5" name="Double Wav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93" y="3356066"/>
                <a:ext cx="1798587" cy="1752600"/>
              </a:xfrm>
              <a:prstGeom prst="doubleWav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992350" y="5078583"/>
            <a:ext cx="2022813" cy="584775"/>
            <a:chOff x="6388787" y="525125"/>
            <a:chExt cx="2022813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88787" y="525125"/>
                  <a:ext cx="665182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3200" dirty="0" smtClean="0">
                      <a:solidFill>
                        <a:srgbClr val="FFC000"/>
                      </a:solidFill>
                    </a:rPr>
                    <a:t>=</a:t>
                  </a:r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787" y="525125"/>
                  <a:ext cx="665182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42003" y="525125"/>
                  <a:ext cx="15695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003" y="525125"/>
                  <a:ext cx="1569597" cy="58477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1270540" y="2496348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98225" y="250611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26523" y="2506641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4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07"/>
    </mc:Choice>
    <mc:Fallback>
      <p:transition spd="slow" advTm="5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  <p:bldP spid="4" grpId="0" animBg="1"/>
      <p:bldP spid="8" grpId="1" animBg="1"/>
      <p:bldP spid="5" grpId="0" animBg="1"/>
      <p:bldP spid="9" grpId="1" animBg="1"/>
      <p:bldP spid="25" grpId="1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9" y="240738"/>
            <a:ext cx="8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4E0E0"/>
                </a:solidFill>
                <a:latin typeface="+mj-lt"/>
              </a:rPr>
              <a:t>Common Information may be large</a:t>
            </a:r>
            <a:endParaRPr lang="en-US" sz="3600" dirty="0">
              <a:solidFill>
                <a:srgbClr val="F4E0E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1020" y="475173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733800" y="1938408"/>
                <a:ext cx="3705245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</a:rPr>
                      <m:t>Edge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</a:rPr>
                      <m:t>density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38408"/>
                <a:ext cx="3705245" cy="7877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194699" y="1905000"/>
            <a:ext cx="2766463" cy="4139428"/>
            <a:chOff x="194699" y="1905000"/>
            <a:chExt cx="2766463" cy="4139428"/>
          </a:xfrm>
        </p:grpSpPr>
        <p:sp>
          <p:nvSpPr>
            <p:cNvPr id="6" name="Oval 5"/>
            <p:cNvSpPr/>
            <p:nvPr/>
          </p:nvSpPr>
          <p:spPr>
            <a:xfrm>
              <a:off x="533400" y="1905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3400" y="243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1020" y="2971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102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27" idx="4"/>
              <a:endCxn id="28" idx="0"/>
            </p:cNvCxnSpPr>
            <p:nvPr/>
          </p:nvCxnSpPr>
          <p:spPr>
            <a:xfrm>
              <a:off x="655320" y="3733800"/>
              <a:ext cx="0" cy="101793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86000" y="1905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286000" y="243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93620" y="2971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9362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93620" y="475173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4"/>
              <a:endCxn id="35" idx="0"/>
            </p:cNvCxnSpPr>
            <p:nvPr/>
          </p:nvCxnSpPr>
          <p:spPr>
            <a:xfrm>
              <a:off x="2407920" y="3733800"/>
              <a:ext cx="0" cy="101793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5"/>
              <a:endCxn id="33" idx="2"/>
            </p:cNvCxnSpPr>
            <p:nvPr/>
          </p:nvCxnSpPr>
          <p:spPr>
            <a:xfrm>
              <a:off x="728522" y="2100122"/>
              <a:ext cx="1565098" cy="985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5" idx="6"/>
              <a:endCxn id="29" idx="2"/>
            </p:cNvCxnSpPr>
            <p:nvPr/>
          </p:nvCxnSpPr>
          <p:spPr>
            <a:xfrm flipV="1">
              <a:off x="762000" y="2019300"/>
              <a:ext cx="15240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6"/>
              <a:endCxn id="35" idx="1"/>
            </p:cNvCxnSpPr>
            <p:nvPr/>
          </p:nvCxnSpPr>
          <p:spPr>
            <a:xfrm>
              <a:off x="769620" y="3619500"/>
              <a:ext cx="1557478" cy="1165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8" idx="7"/>
              <a:endCxn id="34" idx="3"/>
            </p:cNvCxnSpPr>
            <p:nvPr/>
          </p:nvCxnSpPr>
          <p:spPr>
            <a:xfrm flipV="1">
              <a:off x="736142" y="3700322"/>
              <a:ext cx="1590956" cy="1084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6" idx="6"/>
              <a:endCxn id="33" idx="2"/>
            </p:cNvCxnSpPr>
            <p:nvPr/>
          </p:nvCxnSpPr>
          <p:spPr>
            <a:xfrm>
              <a:off x="769620" y="30861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94699" y="5582763"/>
                  <a:ext cx="27664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Bipartite Graph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99" y="5582763"/>
                  <a:ext cx="276646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24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48096" y="5063353"/>
                  <a:ext cx="11259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096" y="5063353"/>
                  <a:ext cx="1125949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20659" y="3215549"/>
                <a:ext cx="5317355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Max clique 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 smtClean="0"/>
                  <a:t> has</a:t>
                </a:r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edges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  <a:p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659" y="3215549"/>
                <a:ext cx="5317355" cy="1569660"/>
              </a:xfrm>
              <a:prstGeom prst="rect">
                <a:avLst/>
              </a:prstGeom>
              <a:blipFill rotWithShape="0">
                <a:blip r:embed="rId7"/>
                <a:stretch>
                  <a:fillRect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874601" y="4736377"/>
            <a:ext cx="5238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Random </a:t>
            </a:r>
            <a:r>
              <a:rPr lang="en-US" sz="3200" dirty="0"/>
              <a:t>b</a:t>
            </a:r>
            <a:r>
              <a:rPr lang="en-US" sz="3200" dirty="0" smtClean="0"/>
              <a:t>ipartite graphs </a:t>
            </a:r>
          </a:p>
          <a:p>
            <a:r>
              <a:rPr lang="en-US" sz="3200" dirty="0" smtClean="0"/>
              <a:t>satisfy these properties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2"/>
    </mc:Choice>
    <mc:Fallback xmlns="">
      <p:transition spd="slow" advTm="4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9" grpId="0"/>
      <p:bldP spid="30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9" y="240738"/>
            <a:ext cx="8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4E0E0"/>
                </a:solidFill>
                <a:latin typeface="+mj-lt"/>
              </a:rPr>
              <a:t>Common Information may be large</a:t>
            </a:r>
            <a:endParaRPr lang="en-US" sz="3600" dirty="0">
              <a:solidFill>
                <a:srgbClr val="F4E0E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1020" y="475173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94699" y="1905000"/>
            <a:ext cx="2888932" cy="4508760"/>
            <a:chOff x="194699" y="1905000"/>
            <a:chExt cx="2888932" cy="4508760"/>
          </a:xfrm>
        </p:grpSpPr>
        <p:sp>
          <p:nvSpPr>
            <p:cNvPr id="6" name="Oval 5"/>
            <p:cNvSpPr/>
            <p:nvPr/>
          </p:nvSpPr>
          <p:spPr>
            <a:xfrm>
              <a:off x="533400" y="1905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3400" y="243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1020" y="2971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102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27" idx="4"/>
              <a:endCxn id="28" idx="0"/>
            </p:cNvCxnSpPr>
            <p:nvPr/>
          </p:nvCxnSpPr>
          <p:spPr>
            <a:xfrm>
              <a:off x="655320" y="3733800"/>
              <a:ext cx="0" cy="101793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286000" y="1905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286000" y="2438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93620" y="2971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9362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93620" y="475173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4" idx="4"/>
              <a:endCxn id="35" idx="0"/>
            </p:cNvCxnSpPr>
            <p:nvPr/>
          </p:nvCxnSpPr>
          <p:spPr>
            <a:xfrm>
              <a:off x="2407920" y="3733800"/>
              <a:ext cx="0" cy="101793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5"/>
              <a:endCxn id="33" idx="2"/>
            </p:cNvCxnSpPr>
            <p:nvPr/>
          </p:nvCxnSpPr>
          <p:spPr>
            <a:xfrm>
              <a:off x="728522" y="2100122"/>
              <a:ext cx="1565098" cy="985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5" idx="6"/>
              <a:endCxn id="29" idx="2"/>
            </p:cNvCxnSpPr>
            <p:nvPr/>
          </p:nvCxnSpPr>
          <p:spPr>
            <a:xfrm flipV="1">
              <a:off x="762000" y="2019300"/>
              <a:ext cx="15240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6"/>
              <a:endCxn id="35" idx="1"/>
            </p:cNvCxnSpPr>
            <p:nvPr/>
          </p:nvCxnSpPr>
          <p:spPr>
            <a:xfrm>
              <a:off x="769620" y="3619500"/>
              <a:ext cx="1557478" cy="1165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8" idx="7"/>
              <a:endCxn id="34" idx="3"/>
            </p:cNvCxnSpPr>
            <p:nvPr/>
          </p:nvCxnSpPr>
          <p:spPr>
            <a:xfrm flipV="1">
              <a:off x="736142" y="3700322"/>
              <a:ext cx="1590956" cy="1084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6" idx="6"/>
              <a:endCxn id="33" idx="2"/>
            </p:cNvCxnSpPr>
            <p:nvPr/>
          </p:nvCxnSpPr>
          <p:spPr>
            <a:xfrm>
              <a:off x="769620" y="3086100"/>
              <a:ext cx="152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94699" y="5582763"/>
                  <a:ext cx="288893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Random Bipartite </a:t>
                  </a:r>
                </a:p>
                <a:p>
                  <a:pPr algn="ctr"/>
                  <a:r>
                    <a:rPr lang="en-US" sz="2400" dirty="0" smtClean="0"/>
                    <a:t>Graph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99" y="5582763"/>
                  <a:ext cx="2888932" cy="8309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76" t="-5882" r="-211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48096" y="5063353"/>
                  <a:ext cx="11259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096" y="5063353"/>
                  <a:ext cx="1125949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637802" y="2229534"/>
                <a:ext cx="2645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02" y="2229534"/>
                <a:ext cx="2645724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2343" y="1548825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" y="1548825"/>
                <a:ext cx="57297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65198" y="2841493"/>
                <a:ext cx="741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98" y="2841493"/>
                <a:ext cx="741293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594470" y="1342776"/>
                <a:ext cx="48704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random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edge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70" y="1342776"/>
                <a:ext cx="4870436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>
            <a:off x="715592" y="2087730"/>
            <a:ext cx="1565098" cy="98597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29388" y="3619500"/>
                <a:ext cx="4800600" cy="111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b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b="0" dirty="0" err="1" smtClean="0"/>
                  <a:t>s.t.</a:t>
                </a:r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r>
                  <a:rPr lang="en-US" sz="3200" dirty="0" smtClean="0"/>
                  <a:t>is a clique </a:t>
                </a:r>
                <a:endParaRPr lang="en-US" sz="32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88" y="3619500"/>
                <a:ext cx="4800600" cy="1119409"/>
              </a:xfrm>
              <a:prstGeom prst="rect">
                <a:avLst/>
              </a:prstGeom>
              <a:blipFill rotWithShape="0">
                <a:blip r:embed="rId11"/>
                <a:stretch>
                  <a:fillRect l="-3173" t="-7104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29388" y="4897769"/>
                <a:ext cx="41117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88" y="4897769"/>
                <a:ext cx="4111767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8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2"/>
    </mc:Choice>
    <mc:Fallback xmlns="">
      <p:transition spd="slow" advTm="4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3" grpId="0"/>
      <p:bldP spid="64" grpId="0"/>
      <p:bldP spid="65" grpId="0"/>
      <p:bldP spid="66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905000"/>
                <a:ext cx="2209800" cy="20687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5000"/>
                <a:ext cx="2209800" cy="2068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969291" y="1905000"/>
            <a:ext cx="1037592" cy="2068794"/>
            <a:chOff x="2694394" y="1721667"/>
            <a:chExt cx="1037592" cy="2068794"/>
          </a:xfrm>
        </p:grpSpPr>
        <p:sp>
          <p:nvSpPr>
            <p:cNvPr id="8" name="Rectangle 7"/>
            <p:cNvSpPr/>
            <p:nvPr/>
          </p:nvSpPr>
          <p:spPr>
            <a:xfrm rot="16200000" flipH="1">
              <a:off x="2089803" y="2451264"/>
              <a:ext cx="206879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694394" y="2385240"/>
                  <a:ext cx="1037592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b="0" dirty="0" smtClean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394" y="2385240"/>
                  <a:ext cx="1037592" cy="13234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3354099" y="29543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5139" y="5155316"/>
                <a:ext cx="769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Circuit Size = </a:t>
                </a:r>
                <a:r>
                  <a:rPr lang="el-GR" sz="40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39" y="5155316"/>
                <a:ext cx="769620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2853" t="-1637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80297" y="2154566"/>
            <a:ext cx="934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18" name="Rectangle 17"/>
          <p:cNvSpPr/>
          <p:nvPr/>
        </p:nvSpPr>
        <p:spPr>
          <a:xfrm rot="16200000" flipH="1">
            <a:off x="3024038" y="2627730"/>
            <a:ext cx="2068794" cy="6096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97721" y="2564322"/>
                <a:ext cx="69717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b="0" dirty="0" smtClean="0">
                  <a:solidFill>
                    <a:schemeClr val="bg1"/>
                  </a:solidFill>
                </a:endParaRPr>
              </a:p>
              <a:p>
                <a:endParaRPr lang="en-US" sz="4000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721" y="2564322"/>
                <a:ext cx="697179" cy="13234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88334" y="313082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52154" y="1898133"/>
            <a:ext cx="1055225" cy="2068794"/>
            <a:chOff x="2640752" y="1714801"/>
            <a:chExt cx="1055225" cy="2068794"/>
          </a:xfrm>
        </p:grpSpPr>
        <p:sp>
          <p:nvSpPr>
            <p:cNvPr id="22" name="Rectangle 21"/>
            <p:cNvSpPr/>
            <p:nvPr/>
          </p:nvSpPr>
          <p:spPr>
            <a:xfrm rot="16200000" flipH="1">
              <a:off x="2075891" y="2444398"/>
              <a:ext cx="206879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40752" y="2387799"/>
                  <a:ext cx="1055225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4000" b="0" dirty="0" smtClean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752" y="2387799"/>
                  <a:ext cx="1055225" cy="132343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354099" y="29543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27725" y="4029187"/>
                <a:ext cx="112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25" y="4029187"/>
                <a:ext cx="112594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22450" y="4055014"/>
                <a:ext cx="1111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50" y="4055014"/>
                <a:ext cx="111177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6523297" y="1905000"/>
            <a:ext cx="1024704" cy="2068794"/>
            <a:chOff x="2694394" y="1721667"/>
            <a:chExt cx="1024704" cy="2068794"/>
          </a:xfrm>
        </p:grpSpPr>
        <p:sp>
          <p:nvSpPr>
            <p:cNvPr id="45" name="Rectangle 44"/>
            <p:cNvSpPr/>
            <p:nvPr/>
          </p:nvSpPr>
          <p:spPr>
            <a:xfrm rot="16200000" flipH="1">
              <a:off x="2089803" y="2451264"/>
              <a:ext cx="206879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694394" y="2385240"/>
                  <a:ext cx="1024704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b="0" dirty="0" smtClean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394" y="2385240"/>
                  <a:ext cx="1024704" cy="132343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3354099" y="29543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 rot="16200000" flipH="1">
            <a:off x="6565756" y="2627730"/>
            <a:ext cx="2068794" cy="6096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59148" y="2603934"/>
                <a:ext cx="1346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000" b="0" dirty="0" smtClean="0">
                  <a:solidFill>
                    <a:schemeClr val="bg1"/>
                  </a:solidFill>
                </a:endParaRPr>
              </a:p>
              <a:p>
                <a:endParaRPr lang="en-US" sz="4000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148" y="2603934"/>
                <a:ext cx="1346394" cy="1323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7830052" y="313082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771855" y="1898133"/>
            <a:ext cx="1063496" cy="2068794"/>
            <a:chOff x="2531471" y="1714801"/>
            <a:chExt cx="1063496" cy="2068794"/>
          </a:xfrm>
        </p:grpSpPr>
        <p:sp>
          <p:nvSpPr>
            <p:cNvPr id="53" name="Rectangle 52"/>
            <p:cNvSpPr/>
            <p:nvPr/>
          </p:nvSpPr>
          <p:spPr>
            <a:xfrm rot="16200000" flipH="1">
              <a:off x="1969618" y="2444398"/>
              <a:ext cx="206879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531471" y="2427709"/>
                  <a:ext cx="1063496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4000" b="0" dirty="0" smtClean="0">
                    <a:solidFill>
                      <a:schemeClr val="bg1"/>
                    </a:solidFill>
                  </a:endParaRPr>
                </a:p>
                <a:p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471" y="2427709"/>
                  <a:ext cx="1063496" cy="132343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3354099" y="295435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76456" y="4055014"/>
                <a:ext cx="1111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456" y="4055014"/>
                <a:ext cx="1111779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15364" y="4058875"/>
                <a:ext cx="112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364" y="4058875"/>
                <a:ext cx="1125949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83540" y="4055896"/>
                <a:ext cx="112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540" y="4055896"/>
                <a:ext cx="1125949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5139" y="5154980"/>
                <a:ext cx="769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Circuit Size = 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2.37</m:t>
                        </m:r>
                      </m:sup>
                    </m:sSup>
                    <m:r>
                      <a:rPr lang="en-US" sz="4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39" y="5154980"/>
                <a:ext cx="7696200" cy="707886"/>
              </a:xfrm>
              <a:prstGeom prst="rect">
                <a:avLst/>
              </a:prstGeom>
              <a:blipFill rotWithShape="0">
                <a:blip r:embed="rId16"/>
                <a:stretch>
                  <a:fillRect l="-2853" t="-1637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15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58"/>
    </mc:Choice>
    <mc:Fallback xmlns="">
      <p:transition spd="slow" advTm="89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50" grpId="0"/>
      <p:bldP spid="56" grpId="0"/>
      <p:bldP spid="65" grpId="0"/>
      <p:bldP spid="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Information Theory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Entropy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𝑠𝑢𝑝𝑝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Mutual Information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46"/>
    </mc:Choice>
    <mc:Fallback xmlns="">
      <p:transition spd="slow" advTm="87746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095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Why independent streams?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9" y="182880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3302" y="2666943"/>
                <a:ext cx="214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02" y="2666943"/>
                <a:ext cx="214366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410200" y="1587731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587731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9" y="441960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4097" y="5309062"/>
                <a:ext cx="214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97" y="5309062"/>
                <a:ext cx="214366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676900" y="4483331"/>
                <a:ext cx="838200" cy="8257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4483331"/>
                <a:ext cx="838200" cy="825731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14400" y="37338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23975" y="5301760"/>
                <a:ext cx="19647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5301760"/>
                <a:ext cx="1964705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43302" y="2666943"/>
                <a:ext cx="19647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02" y="2666943"/>
                <a:ext cx="1964705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5831861"/>
                <a:ext cx="2276905" cy="5232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831861"/>
                <a:ext cx="2276905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3467792"/>
            <a:ext cx="71627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0" dirty="0" smtClean="0"/>
              <a:t>Randomness will be correlated!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72"/>
    </mc:Choice>
    <mc:Fallback xmlns="">
      <p:transition spd="slow" advTm="17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9" grpId="0" animBg="1"/>
      <p:bldP spid="15" grpId="0"/>
      <p:bldP spid="16" grpId="0"/>
      <p:bldP spid="17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0332" y="1681369"/>
                <a:ext cx="4602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uniform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uniform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" y="1681369"/>
                <a:ext cx="460228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822" y="792165"/>
                <a:ext cx="2092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=⊕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2" y="792165"/>
                <a:ext cx="20921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676400" y="3001460"/>
            <a:ext cx="5774879" cy="3515209"/>
            <a:chOff x="944200" y="2844224"/>
            <a:chExt cx="5774879" cy="3515209"/>
          </a:xfrm>
        </p:grpSpPr>
        <p:sp>
          <p:nvSpPr>
            <p:cNvPr id="3" name="Oval 2"/>
            <p:cNvSpPr/>
            <p:nvPr/>
          </p:nvSpPr>
          <p:spPr>
            <a:xfrm>
              <a:off x="944200" y="35052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52025" y="2844225"/>
                  <a:ext cx="686791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025" y="2844225"/>
                  <a:ext cx="686791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/>
            <p:cNvSpPr/>
            <p:nvPr/>
          </p:nvSpPr>
          <p:spPr>
            <a:xfrm>
              <a:off x="2761962" y="35052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64401" y="4232366"/>
              <a:ext cx="1600200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601" y="4953000"/>
              <a:ext cx="762000" cy="762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534" y="4989971"/>
              <a:ext cx="762000" cy="762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347479" y="3546566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617" y="5051215"/>
              <a:ext cx="762000" cy="76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057112" y="2844224"/>
                  <a:ext cx="696280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112" y="2844224"/>
                  <a:ext cx="696280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61882" y="5740541"/>
                  <a:ext cx="623248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882" y="5740541"/>
                  <a:ext cx="623248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58835" y="5774658"/>
                  <a:ext cx="632737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835" y="5774658"/>
                  <a:ext cx="632737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825322" y="5774658"/>
                  <a:ext cx="635687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322" y="5774658"/>
                  <a:ext cx="635687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825322" y="2879435"/>
                  <a:ext cx="722249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322" y="2879435"/>
                  <a:ext cx="722249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263168" y="3735386"/>
                  <a:ext cx="1455911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68" y="3735386"/>
                  <a:ext cx="1455911" cy="95410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2370" y="3713946"/>
                  <a:ext cx="143378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370" y="3713946"/>
                  <a:ext cx="1433789" cy="9541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97678" y="3713945"/>
                  <a:ext cx="100585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678" y="3713945"/>
                  <a:ext cx="1005852" cy="95410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428726" y="1798803"/>
                <a:ext cx="3456459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uniform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26" y="1798803"/>
                <a:ext cx="3456459" cy="523220"/>
              </a:xfrm>
              <a:prstGeom prst="rect">
                <a:avLst/>
              </a:prstGeom>
              <a:blipFill rotWithShape="0">
                <a:blip r:embed="rId16"/>
                <a:stretch>
                  <a:fillRect t="-11628" r="-229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32780" y="863382"/>
            <a:ext cx="1784463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IC = 0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6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5"/>
    </mc:Choice>
    <mc:Fallback xmlns="">
      <p:transition spd="slow" advTm="20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8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0332" y="1681369"/>
                <a:ext cx="46022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uniform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uniform</a:t>
                </a:r>
                <a:r>
                  <a:rPr lang="en-US" sz="2800" dirty="0" smtClean="0">
                    <a:solidFill>
                      <a:srgbClr val="FFC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" y="1681369"/>
                <a:ext cx="460228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822" y="792165"/>
                <a:ext cx="2092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=⊕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2" y="792165"/>
                <a:ext cx="20921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676400" y="3001460"/>
            <a:ext cx="5774879" cy="3515209"/>
            <a:chOff x="944200" y="2844224"/>
            <a:chExt cx="5774879" cy="3515209"/>
          </a:xfrm>
        </p:grpSpPr>
        <p:sp>
          <p:nvSpPr>
            <p:cNvPr id="3" name="Oval 2"/>
            <p:cNvSpPr/>
            <p:nvPr/>
          </p:nvSpPr>
          <p:spPr>
            <a:xfrm>
              <a:off x="944200" y="35052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52025" y="2844225"/>
                  <a:ext cx="686791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025" y="2844225"/>
                  <a:ext cx="686791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/>
            <p:cNvSpPr/>
            <p:nvPr/>
          </p:nvSpPr>
          <p:spPr>
            <a:xfrm>
              <a:off x="2761962" y="35052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164401" y="4232366"/>
              <a:ext cx="1600200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601" y="4953000"/>
              <a:ext cx="762000" cy="762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534" y="4989971"/>
              <a:ext cx="762000" cy="762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347479" y="3546566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617" y="5051215"/>
              <a:ext cx="762000" cy="76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057112" y="2844224"/>
                  <a:ext cx="696280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112" y="2844224"/>
                  <a:ext cx="696280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61882" y="5740541"/>
                  <a:ext cx="623248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882" y="5740541"/>
                  <a:ext cx="623248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58835" y="5774658"/>
                  <a:ext cx="632737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835" y="5774658"/>
                  <a:ext cx="632737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825322" y="5774658"/>
                  <a:ext cx="635687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322" y="5774658"/>
                  <a:ext cx="635687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825322" y="2879435"/>
                  <a:ext cx="722249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322" y="2879435"/>
                  <a:ext cx="722249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263168" y="3735386"/>
                  <a:ext cx="1455911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68" y="3735386"/>
                  <a:ext cx="1455911" cy="95410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2370" y="3713946"/>
                  <a:ext cx="143378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370" y="3713946"/>
                  <a:ext cx="1433789" cy="9541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97678" y="3713945"/>
                  <a:ext cx="100585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678" y="3713945"/>
                  <a:ext cx="1005852" cy="95410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28726" y="1046910"/>
                <a:ext cx="344171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determined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26" y="1046910"/>
                <a:ext cx="3441711" cy="523220"/>
              </a:xfrm>
              <a:prstGeom prst="rect">
                <a:avLst/>
              </a:prstGeom>
              <a:blipFill rotWithShape="0">
                <a:blip r:embed="rId16"/>
                <a:stretch>
                  <a:fillRect t="-12791" r="-19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428726" y="1798803"/>
                <a:ext cx="361227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uniform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26" y="1798803"/>
                <a:ext cx="3612271" cy="523220"/>
              </a:xfrm>
              <a:prstGeom prst="rect">
                <a:avLst/>
              </a:prstGeom>
              <a:blipFill rotWithShape="0">
                <a:blip r:embed="rId17"/>
                <a:stretch>
                  <a:fillRect t="-11628" r="-219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371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5"/>
    </mc:Choice>
    <mc:Fallback xmlns="">
      <p:transition spd="slow" advTm="20275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More Information Theory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Markov Chain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Data Processing Inequality: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6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65"/>
    </mc:Choice>
    <mc:Fallback xmlns="">
      <p:transition spd="slow" advTm="79665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9" y="240738"/>
            <a:ext cx="8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4E0E0"/>
                </a:solidFill>
                <a:latin typeface="+mj-lt"/>
              </a:rPr>
              <a:t>Common Information may be large</a:t>
            </a:r>
            <a:endParaRPr lang="en-US" sz="3600" dirty="0">
              <a:solidFill>
                <a:srgbClr val="F4E0E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190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102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102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1020" y="475173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7" idx="4"/>
            <a:endCxn id="28" idx="0"/>
          </p:cNvCxnSpPr>
          <p:nvPr/>
        </p:nvCxnSpPr>
        <p:spPr>
          <a:xfrm>
            <a:off x="655320" y="3733800"/>
            <a:ext cx="0" cy="101793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286000" y="190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860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9362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9362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93620" y="475173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4"/>
            <a:endCxn id="35" idx="0"/>
          </p:cNvCxnSpPr>
          <p:nvPr/>
        </p:nvCxnSpPr>
        <p:spPr>
          <a:xfrm>
            <a:off x="2407920" y="3733800"/>
            <a:ext cx="0" cy="101793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5"/>
            <a:endCxn id="33" idx="2"/>
          </p:cNvCxnSpPr>
          <p:nvPr/>
        </p:nvCxnSpPr>
        <p:spPr>
          <a:xfrm>
            <a:off x="728522" y="2100122"/>
            <a:ext cx="1565098" cy="98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5" idx="6"/>
            <a:endCxn id="29" idx="2"/>
          </p:cNvCxnSpPr>
          <p:nvPr/>
        </p:nvCxnSpPr>
        <p:spPr>
          <a:xfrm flipV="1">
            <a:off x="762000" y="2019300"/>
            <a:ext cx="1524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6"/>
            <a:endCxn id="35" idx="1"/>
          </p:cNvCxnSpPr>
          <p:nvPr/>
        </p:nvCxnSpPr>
        <p:spPr>
          <a:xfrm>
            <a:off x="769620" y="3619500"/>
            <a:ext cx="1557478" cy="1165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  <a:endCxn id="34" idx="3"/>
          </p:cNvCxnSpPr>
          <p:nvPr/>
        </p:nvCxnSpPr>
        <p:spPr>
          <a:xfrm flipV="1">
            <a:off x="736142" y="3700322"/>
            <a:ext cx="1590956" cy="1084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6" idx="6"/>
            <a:endCxn id="33" idx="2"/>
          </p:cNvCxnSpPr>
          <p:nvPr/>
        </p:nvCxnSpPr>
        <p:spPr>
          <a:xfrm>
            <a:off x="769620" y="30861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4699" y="5582763"/>
                <a:ext cx="28889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Random Bipartite </a:t>
                </a:r>
              </a:p>
              <a:p>
                <a:pPr algn="ctr"/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9" y="5582763"/>
                <a:ext cx="288893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376" t="-5882" r="-211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2343" y="1548825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" y="1548825"/>
                <a:ext cx="57297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365198" y="2841493"/>
                <a:ext cx="741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98" y="2841493"/>
                <a:ext cx="74129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98045" y="1475482"/>
                <a:ext cx="4800600" cy="11194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b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b="0" dirty="0" err="1" smtClean="0"/>
                  <a:t>s.t.</a:t>
                </a:r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r>
                  <a:rPr lang="en-US" sz="3200" dirty="0" smtClean="0"/>
                  <a:t>is a clique </a:t>
                </a:r>
                <a:endParaRPr lang="en-US" sz="3200" b="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045" y="1475482"/>
                <a:ext cx="4800600" cy="1119409"/>
              </a:xfrm>
              <a:prstGeom prst="rect">
                <a:avLst/>
              </a:prstGeom>
              <a:blipFill rotWithShape="0">
                <a:blip r:embed="rId7"/>
                <a:stretch>
                  <a:fillRect l="-3173" t="-706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48096" y="5063353"/>
                <a:ext cx="112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96" y="5063353"/>
                <a:ext cx="112594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80495" y="4707716"/>
                <a:ext cx="640461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𝑋𝑀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𝑋𝑀</m:t>
                        </m:r>
                      </m:e>
                    </m:d>
                  </m:oMath>
                </a14:m>
                <a:r>
                  <a:rPr lang="en-US" sz="32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𝑋𝑀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32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3200" b="0" dirty="0" smtClean="0">
                    <a:solidFill>
                      <a:srgbClr val="FFC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              =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i="1" dirty="0" smtClean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95" y="4707716"/>
                <a:ext cx="6404610" cy="10772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29000" y="3229133"/>
                <a:ext cx="4735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𝑋𝑀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229133"/>
                <a:ext cx="4735719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716296" y="2068688"/>
            <a:ext cx="1565098" cy="98597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14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2"/>
    </mc:Choice>
    <mc:Fallback xmlns="">
      <p:transition spd="slow" advTm="4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0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03237" y="5072822"/>
                <a:ext cx="6560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37" y="5072822"/>
                <a:ext cx="65607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22" y="531882"/>
            <a:ext cx="6200775" cy="239077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524000" y="121257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29070" y="137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34140" y="37948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39210" y="609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15140" y="18387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83128" y="76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51107" y="2313057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2" idx="0"/>
          </p:cNvCxnSpPr>
          <p:nvPr/>
        </p:nvCxnSpPr>
        <p:spPr>
          <a:xfrm>
            <a:off x="1600200" y="1447800"/>
            <a:ext cx="0" cy="2667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0"/>
          </p:cNvCxnSpPr>
          <p:nvPr/>
        </p:nvCxnSpPr>
        <p:spPr>
          <a:xfrm>
            <a:off x="2405270" y="1524000"/>
            <a:ext cx="0" cy="25908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7" idx="0"/>
          </p:cNvCxnSpPr>
          <p:nvPr/>
        </p:nvCxnSpPr>
        <p:spPr>
          <a:xfrm>
            <a:off x="3210340" y="609600"/>
            <a:ext cx="0" cy="35052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8" idx="0"/>
          </p:cNvCxnSpPr>
          <p:nvPr/>
        </p:nvCxnSpPr>
        <p:spPr>
          <a:xfrm>
            <a:off x="4015410" y="838200"/>
            <a:ext cx="0" cy="32766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27307" y="2503557"/>
            <a:ext cx="0" cy="160020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1302026" y="2912165"/>
            <a:ext cx="6912362" cy="104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301351" y="0"/>
            <a:ext cx="5307" cy="291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176723" y="3067363"/>
                <a:ext cx="16740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23" y="3067363"/>
                <a:ext cx="167404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-39131" y="272222"/>
                <a:ext cx="1409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31" y="272222"/>
                <a:ext cx="140993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 rot="5400000">
            <a:off x="6178681" y="4654662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363" y="5650948"/>
            <a:ext cx="3435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Index of first point 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under histogram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15" name="Elbow Connector 14"/>
          <p:cNvCxnSpPr>
            <a:stCxn id="9" idx="0"/>
            <a:endCxn id="32" idx="4"/>
          </p:cNvCxnSpPr>
          <p:nvPr/>
        </p:nvCxnSpPr>
        <p:spPr>
          <a:xfrm rot="16200000" flipV="1">
            <a:off x="2314991" y="1612623"/>
            <a:ext cx="3778526" cy="1225827"/>
          </a:xfrm>
          <a:prstGeom prst="bentConnector3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0"/>
            <a:endCxn id="33" idx="6"/>
          </p:cNvCxnSpPr>
          <p:nvPr/>
        </p:nvCxnSpPr>
        <p:spPr>
          <a:xfrm rot="16200000" flipV="1">
            <a:off x="2190583" y="683145"/>
            <a:ext cx="3276600" cy="3586709"/>
          </a:xfrm>
          <a:prstGeom prst="bentConnector2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91313" y="4114800"/>
            <a:ext cx="7422064" cy="2209800"/>
            <a:chOff x="191313" y="4114800"/>
            <a:chExt cx="7422064" cy="2209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19200" y="4114800"/>
              <a:ext cx="6394177" cy="609600"/>
              <a:chOff x="762000" y="1066800"/>
              <a:chExt cx="6394177" cy="609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62000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567070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72140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77210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78967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84037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589107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394177" y="1066800"/>
                <a:ext cx="762000" cy="6096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24582" y="5616714"/>
                  <a:ext cx="3938194" cy="707886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𝑠𝑢𝑝𝑝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×[0,1]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582" y="5616714"/>
                  <a:ext cx="3938194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3210340" y="4751457"/>
              <a:ext cx="0" cy="8382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1313" y="4137991"/>
                  <a:ext cx="920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4000" dirty="0" smtClean="0">
                      <a:solidFill>
                        <a:srgbClr val="FFC000"/>
                      </a:solidFill>
                    </a:rPr>
                    <a:t>=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13" y="4137991"/>
                  <a:ext cx="920830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793" r="-23179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1983848" y="4229173"/>
                  <a:ext cx="9364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0.1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848" y="4229173"/>
                  <a:ext cx="93641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820686" y="4229173"/>
                  <a:ext cx="931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686" y="4229173"/>
                  <a:ext cx="93108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3605888" y="4217990"/>
                  <a:ext cx="9364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5888" y="4217990"/>
                  <a:ext cx="93641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400698" y="4217990"/>
                  <a:ext cx="9364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698" y="4217990"/>
                  <a:ext cx="93641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211421" y="4228612"/>
                  <a:ext cx="931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421" y="4228612"/>
                  <a:ext cx="93108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030393" y="4228612"/>
                  <a:ext cx="9364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0.1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393" y="4228612"/>
                  <a:ext cx="93641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174889" y="4236451"/>
                  <a:ext cx="931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0.1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889" y="4236451"/>
                  <a:ext cx="931089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/>
          <p:cNvSpPr txBox="1"/>
          <p:nvPr/>
        </p:nvSpPr>
        <p:spPr>
          <a:xfrm>
            <a:off x="1336517" y="6363666"/>
            <a:ext cx="327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Braverman-Garg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13]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8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06"/>
    </mc:Choice>
    <mc:Fallback xmlns="">
      <p:transition spd="slow" advTm="61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61" grpId="0"/>
      <p:bldP spid="62" grpId="0"/>
      <p:bldP spid="6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44200" y="2787376"/>
            <a:ext cx="8070963" cy="2875982"/>
            <a:chOff x="944200" y="2787376"/>
            <a:chExt cx="8070963" cy="2875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944200" y="3505200"/>
                  <a:ext cx="1371600" cy="13716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00" y="3505200"/>
                  <a:ext cx="1371600" cy="13716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18374" y="2787376"/>
                  <a:ext cx="693203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374" y="2787376"/>
                  <a:ext cx="693203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/>
            <p:cNvSpPr/>
            <p:nvPr/>
          </p:nvSpPr>
          <p:spPr>
            <a:xfrm>
              <a:off x="2761962" y="35052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136136" y="2787376"/>
                  <a:ext cx="702692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136" y="2787376"/>
                  <a:ext cx="702692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4164401" y="4232366"/>
              <a:ext cx="1600200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347479" y="3546566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21653" y="2787376"/>
                  <a:ext cx="728661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653" y="2787376"/>
                  <a:ext cx="728661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Double Wave 24"/>
            <p:cNvSpPr/>
            <p:nvPr/>
          </p:nvSpPr>
          <p:spPr>
            <a:xfrm>
              <a:off x="7178493" y="3356066"/>
              <a:ext cx="1798587" cy="1752600"/>
            </a:xfrm>
            <a:prstGeom prst="doubleWav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992350" y="5078583"/>
              <a:ext cx="2022813" cy="584775"/>
              <a:chOff x="6388787" y="525125"/>
              <a:chExt cx="2022813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388787" y="525125"/>
                    <a:ext cx="665182" cy="584775"/>
                  </a:xfrm>
                  <a:prstGeom prst="rect">
                    <a:avLst/>
                  </a:prstGeom>
                  <a:noFill/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sz="3200" dirty="0" smtClean="0">
                        <a:solidFill>
                          <a:srgbClr val="FFFF00"/>
                        </a:solidFill>
                      </a:rPr>
                      <a:t>=</a:t>
                    </a:r>
                    <a:endParaRPr lang="en-US" sz="32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8787" y="525125"/>
                    <a:ext cx="665182" cy="58477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  <a:softEdge rad="0"/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842003" y="525125"/>
                    <a:ext cx="156959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2003" y="525125"/>
                    <a:ext cx="1569597" cy="58477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667293"/>
                <a:ext cx="8886752" cy="60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freq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67293"/>
                <a:ext cx="8886752" cy="6029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2948" y="5147529"/>
                <a:ext cx="51273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FF00"/>
                    </a:solidFill>
                  </a:rPr>
                  <a:t>freq</a:t>
                </a:r>
                <a:r>
                  <a:rPr lang="en-US" sz="3200" dirty="0" smtClean="0">
                    <a:solidFill>
                      <a:srgbClr val="FFFF00"/>
                    </a:solidFill>
                  </a:rPr>
                  <a:t> vector at time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="0" i="1" dirty="0" smtClean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48" y="5147529"/>
                <a:ext cx="5127366" cy="584775"/>
              </a:xfrm>
              <a:prstGeom prst="rect">
                <a:avLst/>
              </a:prstGeom>
              <a:blipFill rotWithShape="0">
                <a:blip r:embed="rId11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80458" y="3929390"/>
                <a:ext cx="6368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458" y="3929390"/>
                <a:ext cx="636841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12215" y="3929390"/>
                <a:ext cx="6414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15" y="3929390"/>
                <a:ext cx="641458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23518" y="3877506"/>
                <a:ext cx="11975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518" y="3877506"/>
                <a:ext cx="1197572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3236" y="1966612"/>
                <a:ext cx="8660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Can be computed with memory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6" y="1966612"/>
                <a:ext cx="8660256" cy="584775"/>
              </a:xfrm>
              <a:prstGeom prst="rect">
                <a:avLst/>
              </a:prstGeom>
              <a:blipFill rotWithShape="0">
                <a:blip r:embed="rId18"/>
                <a:stretch>
                  <a:fillRect l="-183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18374" y="3370939"/>
            <a:ext cx="6483121" cy="1692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Almost tight lower bound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Alon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-Matias-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Szegedy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‘96, …, Woodruff ‘04,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Bar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Yossef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Jayram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-Kumar-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Sivakumar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‘02,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Gronemeier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‘09]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64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24"/>
    </mc:Choice>
    <mc:Fallback>
      <p:transition spd="slow" advTm="94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9200" y="4114800"/>
            <a:ext cx="6394177" cy="609600"/>
            <a:chOff x="762000" y="1066800"/>
            <a:chExt cx="6394177" cy="609600"/>
          </a:xfrm>
        </p:grpSpPr>
        <p:sp>
          <p:nvSpPr>
            <p:cNvPr id="2" name="Rectangle 1"/>
            <p:cNvSpPr/>
            <p:nvPr/>
          </p:nvSpPr>
          <p:spPr>
            <a:xfrm>
              <a:off x="76200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707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214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7721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7896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403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910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9417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4582" y="5616714"/>
                <a:ext cx="3938194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×[0,1]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82" y="5616714"/>
                <a:ext cx="3938194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210340" y="4751457"/>
            <a:ext cx="0" cy="8382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1313" y="4137991"/>
                <a:ext cx="9208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 smtClean="0">
                    <a:solidFill>
                      <a:srgbClr val="FFC000"/>
                    </a:solidFill>
                  </a:rPr>
                  <a:t>=</a:t>
                </a:r>
                <a:endParaRPr lang="en-US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13" y="4137991"/>
                <a:ext cx="920830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3793" r="-23179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03237" y="5072822"/>
                <a:ext cx="6560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37" y="5072822"/>
                <a:ext cx="65607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 rot="5400000">
            <a:off x="6178681" y="4654662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363" y="5650948"/>
            <a:ext cx="3435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Index of first point 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under histogram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143000"/>
                <a:ext cx="867141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sampled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32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>
                    <a:solidFill>
                      <a:srgbClr val="FFC00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671413" cy="1077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5966" y="2613935"/>
                <a:ext cx="3750579" cy="83099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𝐶𝑆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66" y="2613935"/>
                <a:ext cx="375057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5629" y="240738"/>
            <a:ext cx="8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4E0E0"/>
                </a:solidFill>
                <a:latin typeface="+mj-lt"/>
              </a:rPr>
              <a:t>Same </a:t>
            </a:r>
            <a:r>
              <a:rPr lang="en-US" sz="3600" dirty="0" err="1" smtClean="0">
                <a:solidFill>
                  <a:srgbClr val="F4E0E0"/>
                </a:solidFill>
                <a:latin typeface="+mj-lt"/>
              </a:rPr>
              <a:t>Marginals</a:t>
            </a:r>
            <a:endParaRPr lang="en-US" sz="3600" dirty="0">
              <a:solidFill>
                <a:srgbClr val="F4E0E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47052" y="4225576"/>
                <a:ext cx="856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52" y="4225576"/>
                <a:ext cx="85670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335024" y="6364224"/>
            <a:ext cx="327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Braverman-Garg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13]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2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53"/>
    </mc:Choice>
    <mc:Fallback xmlns="">
      <p:transition spd="slow" advTm="5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9200" y="4114800"/>
            <a:ext cx="6394177" cy="609600"/>
            <a:chOff x="762000" y="1066800"/>
            <a:chExt cx="6394177" cy="609600"/>
          </a:xfrm>
        </p:grpSpPr>
        <p:sp>
          <p:nvSpPr>
            <p:cNvPr id="2" name="Rectangle 1"/>
            <p:cNvSpPr/>
            <p:nvPr/>
          </p:nvSpPr>
          <p:spPr>
            <a:xfrm>
              <a:off x="76200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707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214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7721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7896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403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910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9417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4582" y="5616714"/>
                <a:ext cx="3938194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×[0,1]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82" y="5616714"/>
                <a:ext cx="3938194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210340" y="4751457"/>
            <a:ext cx="0" cy="8382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1313" y="4137991"/>
                <a:ext cx="9208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 smtClean="0">
                    <a:solidFill>
                      <a:srgbClr val="FFC000"/>
                    </a:solidFill>
                  </a:rPr>
                  <a:t>=</a:t>
                </a:r>
                <a:endParaRPr lang="en-US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13" y="4137991"/>
                <a:ext cx="920830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3793" r="-23179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03237" y="5072822"/>
                <a:ext cx="6560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37" y="5072822"/>
                <a:ext cx="65607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 rot="5400000">
            <a:off x="6178681" y="4654662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2363" y="5650948"/>
            <a:ext cx="3435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Index of first point 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under histogram</a:t>
            </a:r>
            <a:endParaRPr lang="en-US" sz="28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479100"/>
                <a:ext cx="80768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b="0" dirty="0" smtClean="0">
                    <a:latin typeface="Cambria Math" panose="02040503050406030204" pitchFamily="18" charset="0"/>
                  </a:rPr>
                  <a:t>can be described using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b="0" dirty="0" smtClean="0">
                    <a:latin typeface="Cambria Math" panose="02040503050406030204" pitchFamily="18" charset="0"/>
                  </a:rPr>
                  <a:t>bits given </a:t>
                </a:r>
                <a:r>
                  <a:rPr lang="en-US" sz="32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S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79100"/>
                <a:ext cx="8076891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7708" r="-98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35966" y="2613935"/>
                <a:ext cx="3750579" cy="83099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𝐶𝑆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66" y="2613935"/>
                <a:ext cx="375057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0" y="2610610"/>
                <a:ext cx="6705600" cy="83432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610610"/>
                <a:ext cx="6705600" cy="8343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5629" y="240738"/>
            <a:ext cx="8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4E0E0"/>
                </a:solidFill>
                <a:latin typeface="+mj-lt"/>
              </a:rPr>
              <a:t>Small Entropy</a:t>
            </a:r>
            <a:endParaRPr lang="en-US" sz="3600" dirty="0">
              <a:solidFill>
                <a:srgbClr val="F4E0E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47052" y="4225576"/>
                <a:ext cx="856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52" y="4225576"/>
                <a:ext cx="85670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335024" y="6364224"/>
            <a:ext cx="327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Braverman-Garg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13]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3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2"/>
    </mc:Choice>
    <mc:Fallback xmlns="">
      <p:transition spd="slow" advTm="17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479897" y="198640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7" y="1986403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800587" y="198640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87" y="1986403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1006" y="398591"/>
                <a:ext cx="669029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06" y="398591"/>
                <a:ext cx="66902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3435521" y="983366"/>
            <a:ext cx="12088" cy="1019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6"/>
            <a:endCxn id="4" idx="2"/>
          </p:cNvCxnSpPr>
          <p:nvPr/>
        </p:nvCxnSpPr>
        <p:spPr>
          <a:xfrm>
            <a:off x="1851497" y="2672203"/>
            <a:ext cx="949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724400" y="2283798"/>
            <a:ext cx="3978967" cy="609600"/>
            <a:chOff x="762000" y="1066800"/>
            <a:chExt cx="3978967" cy="609600"/>
          </a:xfrm>
        </p:grpSpPr>
        <p:sp>
          <p:nvSpPr>
            <p:cNvPr id="24" name="Rectangle 23"/>
            <p:cNvSpPr/>
            <p:nvPr/>
          </p:nvSpPr>
          <p:spPr>
            <a:xfrm>
              <a:off x="76200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07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7214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7721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7896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838200"/>
                <a:ext cx="4092081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×[0,1]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838200"/>
                <a:ext cx="4092081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674768" y="1546086"/>
            <a:ext cx="0" cy="7269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32879" y="493698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8570229" y="3028661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92763" y="3290238"/>
                <a:ext cx="44237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63" y="3290238"/>
                <a:ext cx="4423775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75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25334" y="4376856"/>
                <a:ext cx="6076276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334" y="4376856"/>
                <a:ext cx="6076276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0734" y="5541301"/>
                <a:ext cx="8706138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34" y="5541301"/>
                <a:ext cx="8706138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9213" y="3536013"/>
                <a:ext cx="3993657" cy="5734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13" y="3536013"/>
                <a:ext cx="3993657" cy="5734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369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4"/>
    </mc:Choice>
    <mc:Fallback xmlns="">
      <p:transition spd="slow" advTm="60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21" grpId="0" animBg="1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479897" y="198640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7" y="1986403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800587" y="198640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87" y="1986403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1006" y="398591"/>
                <a:ext cx="669029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06" y="398591"/>
                <a:ext cx="66902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3435521" y="983366"/>
            <a:ext cx="12088" cy="1019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6"/>
            <a:endCxn id="4" idx="2"/>
          </p:cNvCxnSpPr>
          <p:nvPr/>
        </p:nvCxnSpPr>
        <p:spPr>
          <a:xfrm>
            <a:off x="1851497" y="2672203"/>
            <a:ext cx="949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724400" y="2283798"/>
            <a:ext cx="3978967" cy="609600"/>
            <a:chOff x="762000" y="1066800"/>
            <a:chExt cx="3978967" cy="609600"/>
          </a:xfrm>
        </p:grpSpPr>
        <p:sp>
          <p:nvSpPr>
            <p:cNvPr id="24" name="Rectangle 23"/>
            <p:cNvSpPr/>
            <p:nvPr/>
          </p:nvSpPr>
          <p:spPr>
            <a:xfrm>
              <a:off x="76200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07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7214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7721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7896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838200"/>
                <a:ext cx="4092081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×[0,1]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838200"/>
                <a:ext cx="4092081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674768" y="1546086"/>
            <a:ext cx="0" cy="7269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32879" y="493698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8570229" y="3028661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92763" y="3290238"/>
                <a:ext cx="44237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63" y="3290238"/>
                <a:ext cx="4423775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75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6224" y="4338779"/>
                <a:ext cx="7471066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24" y="4338779"/>
                <a:ext cx="7471066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0734" y="5541301"/>
                <a:ext cx="8706138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34" y="5541301"/>
                <a:ext cx="8706138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9213" y="3536013"/>
                <a:ext cx="3993657" cy="5734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13" y="3536013"/>
                <a:ext cx="3993657" cy="5734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54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4"/>
    </mc:Choice>
    <mc:Fallback xmlns="">
      <p:transition spd="slow" advTm="60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21" grpId="0" animBg="1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3276600"/>
                <a:ext cx="8153400" cy="26072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2"/>
                    </a:solidFill>
                  </a:rPr>
                  <a:t>Lemma: </a:t>
                </a:r>
              </a:p>
              <a:p>
                <a:r>
                  <a:rPr lang="en-US" sz="40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= IC of streaming alg.</a:t>
                </a:r>
              </a:p>
              <a:p>
                <a:r>
                  <a:rPr lang="en-US" sz="4000" dirty="0" smtClean="0"/>
                  <a:t>Simulate it with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4000" dirty="0" smtClean="0"/>
                  <a:t>emory 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bits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76600"/>
                <a:ext cx="8153400" cy="2607252"/>
              </a:xfrm>
              <a:prstGeom prst="rect">
                <a:avLst/>
              </a:prstGeom>
              <a:blipFill rotWithShape="0">
                <a:blip r:embed="rId4"/>
                <a:stretch>
                  <a:fillRect l="-2616" t="-4450" b="-7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9863" y="457855"/>
                <a:ext cx="8266357" cy="70301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</a:t>
                </a:r>
                <a:r>
                  <a:rPr lang="en-US" sz="2800" dirty="0" smtClean="0"/>
                  <a:t>Information Content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3" y="457855"/>
                <a:ext cx="8266357" cy="7030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9863" y="1828800"/>
                <a:ext cx="7828618" cy="1095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/>
                    </a:solidFill>
                  </a:rPr>
                  <a:t>Idea: </a:t>
                </a:r>
                <a:r>
                  <a:rPr lang="en-US" sz="3200" dirty="0" smtClean="0"/>
                  <a:t>Sample Memory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200" dirty="0" smtClean="0"/>
                  <a:t> apart</a:t>
                </a:r>
              </a:p>
              <a:p>
                <a:r>
                  <a:rPr lang="en-US" sz="3200" dirty="0"/>
                  <a:t>	</a:t>
                </a:r>
                <a:r>
                  <a:rPr lang="en-US" sz="3200" dirty="0" smtClean="0"/>
                  <a:t>  Store stream in between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3" y="1828800"/>
                <a:ext cx="7828618" cy="1095685"/>
              </a:xfrm>
              <a:prstGeom prst="rect">
                <a:avLst/>
              </a:prstGeom>
              <a:blipFill rotWithShape="0">
                <a:blip r:embed="rId6"/>
                <a:stretch>
                  <a:fillRect l="-2025" t="-5556" r="-1090" b="-1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3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"/>
    </mc:Choice>
    <mc:Fallback xmlns="">
      <p:transition spd="slow" advTm="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7601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Counterexample</a:t>
            </a:r>
            <a:r>
              <a:rPr lang="en-US" sz="40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Harsha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et al. 10] </a:t>
            </a:r>
            <a:endParaRPr lang="en-US" sz="2400" dirty="0"/>
          </a:p>
        </p:txBody>
      </p:sp>
      <p:sp>
        <p:nvSpPr>
          <p:cNvPr id="4" name="Cube 3"/>
          <p:cNvSpPr/>
          <p:nvPr/>
        </p:nvSpPr>
        <p:spPr>
          <a:xfrm>
            <a:off x="762000" y="1828800"/>
            <a:ext cx="3200400" cy="2895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71600" y="3303104"/>
            <a:ext cx="1371600" cy="533400"/>
          </a:xfrm>
          <a:prstGeom prst="rightArrow">
            <a:avLst/>
          </a:pr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3255067" y="1828800"/>
            <a:ext cx="732182" cy="2902226"/>
          </a:xfrm>
          <a:custGeom>
            <a:avLst/>
            <a:gdLst>
              <a:gd name="connsiteX0" fmla="*/ 0 w 1981200"/>
              <a:gd name="connsiteY0" fmla="*/ 2286000 h 2286000"/>
              <a:gd name="connsiteX1" fmla="*/ 495300 w 1981200"/>
              <a:gd name="connsiteY1" fmla="*/ 0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981200"/>
              <a:gd name="connsiteY0" fmla="*/ 2286000 h 2286000"/>
              <a:gd name="connsiteX1" fmla="*/ 28161 w 1981200"/>
              <a:gd name="connsiteY1" fmla="*/ 89452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485900"/>
              <a:gd name="connsiteY0" fmla="*/ 2574235 h 2574235"/>
              <a:gd name="connsiteX1" fmla="*/ 28161 w 1485900"/>
              <a:gd name="connsiteY1" fmla="*/ 377687 h 2574235"/>
              <a:gd name="connsiteX2" fmla="*/ 410817 w 1485900"/>
              <a:gd name="connsiteY2" fmla="*/ 0 h 2574235"/>
              <a:gd name="connsiteX3" fmla="*/ 1485900 w 1485900"/>
              <a:gd name="connsiteY3" fmla="*/ 2574235 h 2574235"/>
              <a:gd name="connsiteX4" fmla="*/ 0 w 1485900"/>
              <a:gd name="connsiteY4" fmla="*/ 2574235 h 2574235"/>
              <a:gd name="connsiteX0" fmla="*/ 0 w 410817"/>
              <a:gd name="connsiteY0" fmla="*/ 2574235 h 2693504"/>
              <a:gd name="connsiteX1" fmla="*/ 28161 w 410817"/>
              <a:gd name="connsiteY1" fmla="*/ 377687 h 2693504"/>
              <a:gd name="connsiteX2" fmla="*/ 410817 w 410817"/>
              <a:gd name="connsiteY2" fmla="*/ 0 h 2693504"/>
              <a:gd name="connsiteX3" fmla="*/ 392596 w 410817"/>
              <a:gd name="connsiteY3" fmla="*/ 2693504 h 2693504"/>
              <a:gd name="connsiteX4" fmla="*/ 0 w 410817"/>
              <a:gd name="connsiteY4" fmla="*/ 2574235 h 2693504"/>
              <a:gd name="connsiteX0" fmla="*/ 0 w 410817"/>
              <a:gd name="connsiteY0" fmla="*/ 2574235 h 2574235"/>
              <a:gd name="connsiteX1" fmla="*/ 28161 w 410817"/>
              <a:gd name="connsiteY1" fmla="*/ 377687 h 2574235"/>
              <a:gd name="connsiteX2" fmla="*/ 410817 w 410817"/>
              <a:gd name="connsiteY2" fmla="*/ 0 h 2574235"/>
              <a:gd name="connsiteX3" fmla="*/ 392596 w 410817"/>
              <a:gd name="connsiteY3" fmla="*/ 2564296 h 2574235"/>
              <a:gd name="connsiteX4" fmla="*/ 0 w 410817"/>
              <a:gd name="connsiteY4" fmla="*/ 2574235 h 2574235"/>
              <a:gd name="connsiteX0" fmla="*/ 0 w 710648"/>
              <a:gd name="connsiteY0" fmla="*/ 2574235 h 2574235"/>
              <a:gd name="connsiteX1" fmla="*/ 28161 w 710648"/>
              <a:gd name="connsiteY1" fmla="*/ 377687 h 2574235"/>
              <a:gd name="connsiteX2" fmla="*/ 410817 w 710648"/>
              <a:gd name="connsiteY2" fmla="*/ 0 h 2574235"/>
              <a:gd name="connsiteX3" fmla="*/ 710648 w 710648"/>
              <a:gd name="connsiteY3" fmla="*/ 1858618 h 2574235"/>
              <a:gd name="connsiteX4" fmla="*/ 0 w 710648"/>
              <a:gd name="connsiteY4" fmla="*/ 2574235 h 2574235"/>
              <a:gd name="connsiteX0" fmla="*/ 0 w 710648"/>
              <a:gd name="connsiteY0" fmla="*/ 2862469 h 2862469"/>
              <a:gd name="connsiteX1" fmla="*/ 28161 w 710648"/>
              <a:gd name="connsiteY1" fmla="*/ 665921 h 2862469"/>
              <a:gd name="connsiteX2" fmla="*/ 708991 w 710648"/>
              <a:gd name="connsiteY2" fmla="*/ 0 h 2862469"/>
              <a:gd name="connsiteX3" fmla="*/ 710648 w 710648"/>
              <a:gd name="connsiteY3" fmla="*/ 2146852 h 2862469"/>
              <a:gd name="connsiteX4" fmla="*/ 0 w 710648"/>
              <a:gd name="connsiteY4" fmla="*/ 2862469 h 2862469"/>
              <a:gd name="connsiteX0" fmla="*/ 0 w 710648"/>
              <a:gd name="connsiteY0" fmla="*/ 2902226 h 2902226"/>
              <a:gd name="connsiteX1" fmla="*/ 28161 w 710648"/>
              <a:gd name="connsiteY1" fmla="*/ 705678 h 2902226"/>
              <a:gd name="connsiteX2" fmla="*/ 699052 w 710648"/>
              <a:gd name="connsiteY2" fmla="*/ 0 h 2902226"/>
              <a:gd name="connsiteX3" fmla="*/ 710648 w 710648"/>
              <a:gd name="connsiteY3" fmla="*/ 2186609 h 2902226"/>
              <a:gd name="connsiteX4" fmla="*/ 0 w 710648"/>
              <a:gd name="connsiteY4" fmla="*/ 2902226 h 2902226"/>
              <a:gd name="connsiteX0" fmla="*/ 21534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21534 w 732182"/>
              <a:gd name="connsiteY4" fmla="*/ 2902226 h 2902226"/>
              <a:gd name="connsiteX0" fmla="*/ 1655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1655 w 732182"/>
              <a:gd name="connsiteY4" fmla="*/ 2902226 h 29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182" h="2902226">
                <a:moveTo>
                  <a:pt x="1655" y="2902226"/>
                </a:moveTo>
                <a:cubicBezTo>
                  <a:pt x="1103" y="2176669"/>
                  <a:pt x="552" y="1451113"/>
                  <a:pt x="0" y="725556"/>
                </a:cubicBezTo>
                <a:lnTo>
                  <a:pt x="720586" y="0"/>
                </a:lnTo>
                <a:cubicBezTo>
                  <a:pt x="721138" y="715617"/>
                  <a:pt x="731630" y="1470992"/>
                  <a:pt x="732182" y="2186609"/>
                </a:cubicBezTo>
                <a:lnTo>
                  <a:pt x="1655" y="2902226"/>
                </a:lnTo>
                <a:close/>
              </a:path>
            </a:pathLst>
          </a:cu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090" y="1447800"/>
                <a:ext cx="4626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direction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face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90" y="1447800"/>
                <a:ext cx="462697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7-Point Star 18"/>
          <p:cNvSpPr/>
          <p:nvPr/>
        </p:nvSpPr>
        <p:spPr>
          <a:xfrm>
            <a:off x="3848100" y="174263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3140766" y="458858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hypercube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85735" y="5561515"/>
                <a:ext cx="3424720" cy="8084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35" y="5561515"/>
                <a:ext cx="3424720" cy="8084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89026" y="2266072"/>
                <a:ext cx="2000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6" y="2266072"/>
                <a:ext cx="200061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4419600" y="3034809"/>
            <a:ext cx="4800776" cy="1277979"/>
            <a:chOff x="4419600" y="3034809"/>
            <a:chExt cx="4800776" cy="1277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19600" y="3034809"/>
                  <a:ext cx="3824317" cy="801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0" dirty="0" smtClean="0">
                      <a:solidFill>
                        <a:srgbClr val="FFC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034809"/>
                  <a:ext cx="3824317" cy="8016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27168" y="3728013"/>
                  <a:ext cx="469320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w</a:t>
                  </a:r>
                  <a:r>
                    <a:rPr lang="en-US" sz="3200" b="0" dirty="0" smtClean="0"/>
                    <a:t>here</a:t>
                  </a:r>
                  <a:r>
                    <a:rPr lang="en-US" sz="3200" b="0" dirty="0" smtClean="0">
                      <a:solidFill>
                        <a:srgbClr val="FFC0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32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3200" dirty="0" smtClean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n-US" sz="32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168" y="3728013"/>
                  <a:ext cx="4693208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377" t="-13684" b="-3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7168" y="4312788"/>
                <a:ext cx="4312527" cy="767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68" y="4312788"/>
                <a:ext cx="4312527" cy="7676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58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04"/>
    </mc:Choice>
    <mc:Fallback xmlns="">
      <p:transition spd="slow" advTm="109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/>
      <p:bldP spid="19" grpId="0" animBg="1"/>
      <p:bldP spid="20" grpId="0" animBg="1"/>
      <p:bldP spid="21" grpId="0"/>
      <p:bldP spid="22" grpId="0"/>
      <p:bldP spid="24" grpId="0" animBg="1"/>
      <p:bldP spid="27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7601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Counterexample</a:t>
            </a:r>
            <a:r>
              <a:rPr lang="en-US" sz="4000" dirty="0" smtClean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Harsha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et al. 10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endParaRPr lang="en-US" sz="2400" dirty="0"/>
          </a:p>
        </p:txBody>
      </p:sp>
      <p:sp>
        <p:nvSpPr>
          <p:cNvPr id="4" name="Cube 3"/>
          <p:cNvSpPr/>
          <p:nvPr/>
        </p:nvSpPr>
        <p:spPr>
          <a:xfrm>
            <a:off x="762000" y="1828800"/>
            <a:ext cx="3200400" cy="2895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71600" y="3303104"/>
            <a:ext cx="1371600" cy="533400"/>
          </a:xfrm>
          <a:prstGeom prst="rightArrow">
            <a:avLst/>
          </a:pr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3255067" y="1828800"/>
            <a:ext cx="732182" cy="2902226"/>
          </a:xfrm>
          <a:custGeom>
            <a:avLst/>
            <a:gdLst>
              <a:gd name="connsiteX0" fmla="*/ 0 w 1981200"/>
              <a:gd name="connsiteY0" fmla="*/ 2286000 h 2286000"/>
              <a:gd name="connsiteX1" fmla="*/ 495300 w 1981200"/>
              <a:gd name="connsiteY1" fmla="*/ 0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981200"/>
              <a:gd name="connsiteY0" fmla="*/ 2286000 h 2286000"/>
              <a:gd name="connsiteX1" fmla="*/ 28161 w 1981200"/>
              <a:gd name="connsiteY1" fmla="*/ 89452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485900"/>
              <a:gd name="connsiteY0" fmla="*/ 2574235 h 2574235"/>
              <a:gd name="connsiteX1" fmla="*/ 28161 w 1485900"/>
              <a:gd name="connsiteY1" fmla="*/ 377687 h 2574235"/>
              <a:gd name="connsiteX2" fmla="*/ 410817 w 1485900"/>
              <a:gd name="connsiteY2" fmla="*/ 0 h 2574235"/>
              <a:gd name="connsiteX3" fmla="*/ 1485900 w 1485900"/>
              <a:gd name="connsiteY3" fmla="*/ 2574235 h 2574235"/>
              <a:gd name="connsiteX4" fmla="*/ 0 w 1485900"/>
              <a:gd name="connsiteY4" fmla="*/ 2574235 h 2574235"/>
              <a:gd name="connsiteX0" fmla="*/ 0 w 410817"/>
              <a:gd name="connsiteY0" fmla="*/ 2574235 h 2693504"/>
              <a:gd name="connsiteX1" fmla="*/ 28161 w 410817"/>
              <a:gd name="connsiteY1" fmla="*/ 377687 h 2693504"/>
              <a:gd name="connsiteX2" fmla="*/ 410817 w 410817"/>
              <a:gd name="connsiteY2" fmla="*/ 0 h 2693504"/>
              <a:gd name="connsiteX3" fmla="*/ 392596 w 410817"/>
              <a:gd name="connsiteY3" fmla="*/ 2693504 h 2693504"/>
              <a:gd name="connsiteX4" fmla="*/ 0 w 410817"/>
              <a:gd name="connsiteY4" fmla="*/ 2574235 h 2693504"/>
              <a:gd name="connsiteX0" fmla="*/ 0 w 410817"/>
              <a:gd name="connsiteY0" fmla="*/ 2574235 h 2574235"/>
              <a:gd name="connsiteX1" fmla="*/ 28161 w 410817"/>
              <a:gd name="connsiteY1" fmla="*/ 377687 h 2574235"/>
              <a:gd name="connsiteX2" fmla="*/ 410817 w 410817"/>
              <a:gd name="connsiteY2" fmla="*/ 0 h 2574235"/>
              <a:gd name="connsiteX3" fmla="*/ 392596 w 410817"/>
              <a:gd name="connsiteY3" fmla="*/ 2564296 h 2574235"/>
              <a:gd name="connsiteX4" fmla="*/ 0 w 410817"/>
              <a:gd name="connsiteY4" fmla="*/ 2574235 h 2574235"/>
              <a:gd name="connsiteX0" fmla="*/ 0 w 710648"/>
              <a:gd name="connsiteY0" fmla="*/ 2574235 h 2574235"/>
              <a:gd name="connsiteX1" fmla="*/ 28161 w 710648"/>
              <a:gd name="connsiteY1" fmla="*/ 377687 h 2574235"/>
              <a:gd name="connsiteX2" fmla="*/ 410817 w 710648"/>
              <a:gd name="connsiteY2" fmla="*/ 0 h 2574235"/>
              <a:gd name="connsiteX3" fmla="*/ 710648 w 710648"/>
              <a:gd name="connsiteY3" fmla="*/ 1858618 h 2574235"/>
              <a:gd name="connsiteX4" fmla="*/ 0 w 710648"/>
              <a:gd name="connsiteY4" fmla="*/ 2574235 h 2574235"/>
              <a:gd name="connsiteX0" fmla="*/ 0 w 710648"/>
              <a:gd name="connsiteY0" fmla="*/ 2862469 h 2862469"/>
              <a:gd name="connsiteX1" fmla="*/ 28161 w 710648"/>
              <a:gd name="connsiteY1" fmla="*/ 665921 h 2862469"/>
              <a:gd name="connsiteX2" fmla="*/ 708991 w 710648"/>
              <a:gd name="connsiteY2" fmla="*/ 0 h 2862469"/>
              <a:gd name="connsiteX3" fmla="*/ 710648 w 710648"/>
              <a:gd name="connsiteY3" fmla="*/ 2146852 h 2862469"/>
              <a:gd name="connsiteX4" fmla="*/ 0 w 710648"/>
              <a:gd name="connsiteY4" fmla="*/ 2862469 h 2862469"/>
              <a:gd name="connsiteX0" fmla="*/ 0 w 710648"/>
              <a:gd name="connsiteY0" fmla="*/ 2902226 h 2902226"/>
              <a:gd name="connsiteX1" fmla="*/ 28161 w 710648"/>
              <a:gd name="connsiteY1" fmla="*/ 705678 h 2902226"/>
              <a:gd name="connsiteX2" fmla="*/ 699052 w 710648"/>
              <a:gd name="connsiteY2" fmla="*/ 0 h 2902226"/>
              <a:gd name="connsiteX3" fmla="*/ 710648 w 710648"/>
              <a:gd name="connsiteY3" fmla="*/ 2186609 h 2902226"/>
              <a:gd name="connsiteX4" fmla="*/ 0 w 710648"/>
              <a:gd name="connsiteY4" fmla="*/ 2902226 h 2902226"/>
              <a:gd name="connsiteX0" fmla="*/ 21534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21534 w 732182"/>
              <a:gd name="connsiteY4" fmla="*/ 2902226 h 2902226"/>
              <a:gd name="connsiteX0" fmla="*/ 1655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1655 w 732182"/>
              <a:gd name="connsiteY4" fmla="*/ 2902226 h 29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182" h="2902226">
                <a:moveTo>
                  <a:pt x="1655" y="2902226"/>
                </a:moveTo>
                <a:cubicBezTo>
                  <a:pt x="1103" y="2176669"/>
                  <a:pt x="552" y="1451113"/>
                  <a:pt x="0" y="725556"/>
                </a:cubicBezTo>
                <a:lnTo>
                  <a:pt x="720586" y="0"/>
                </a:lnTo>
                <a:cubicBezTo>
                  <a:pt x="721138" y="715617"/>
                  <a:pt x="731630" y="1470992"/>
                  <a:pt x="732182" y="2186609"/>
                </a:cubicBezTo>
                <a:lnTo>
                  <a:pt x="1655" y="2902226"/>
                </a:lnTo>
                <a:close/>
              </a:path>
            </a:pathLst>
          </a:cu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090" y="1447800"/>
                <a:ext cx="4626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direction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face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90" y="1447800"/>
                <a:ext cx="462697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7-Point Star 18"/>
          <p:cNvSpPr/>
          <p:nvPr/>
        </p:nvSpPr>
        <p:spPr>
          <a:xfrm>
            <a:off x="3848100" y="174263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3140766" y="458858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hypercube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1352" y="2416661"/>
                <a:ext cx="528362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𝑋𝑀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𝑋𝑀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 smtClean="0">
                    <a:solidFill>
                      <a:srgbClr val="FFC0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  − 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𝑋𝑀</m:t>
                        </m:r>
                      </m: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52" y="2416661"/>
                <a:ext cx="5283626" cy="10772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55121" y="3836504"/>
                <a:ext cx="4984826" cy="1300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                 =2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121" y="3836504"/>
                <a:ext cx="4984826" cy="13009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844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8"/>
    </mc:Choice>
    <mc:Fallback xmlns="">
      <p:transition spd="slow" advTm="2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1168"/>
            <a:ext cx="6894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Counterexample</a:t>
            </a:r>
            <a:r>
              <a:rPr lang="en-US" sz="4000" dirty="0" smtClean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Harsha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et al. 10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endParaRPr lang="en-US" sz="2400" dirty="0"/>
          </a:p>
        </p:txBody>
      </p:sp>
      <p:sp>
        <p:nvSpPr>
          <p:cNvPr id="4" name="Cube 3"/>
          <p:cNvSpPr/>
          <p:nvPr/>
        </p:nvSpPr>
        <p:spPr>
          <a:xfrm>
            <a:off x="762000" y="1828800"/>
            <a:ext cx="3200400" cy="2895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71600" y="3303104"/>
            <a:ext cx="1371600" cy="533400"/>
          </a:xfrm>
          <a:prstGeom prst="rightArrow">
            <a:avLst/>
          </a:pr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3255067" y="1828800"/>
            <a:ext cx="732182" cy="2902226"/>
          </a:xfrm>
          <a:custGeom>
            <a:avLst/>
            <a:gdLst>
              <a:gd name="connsiteX0" fmla="*/ 0 w 1981200"/>
              <a:gd name="connsiteY0" fmla="*/ 2286000 h 2286000"/>
              <a:gd name="connsiteX1" fmla="*/ 495300 w 1981200"/>
              <a:gd name="connsiteY1" fmla="*/ 0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981200"/>
              <a:gd name="connsiteY0" fmla="*/ 2286000 h 2286000"/>
              <a:gd name="connsiteX1" fmla="*/ 28161 w 1981200"/>
              <a:gd name="connsiteY1" fmla="*/ 89452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485900"/>
              <a:gd name="connsiteY0" fmla="*/ 2574235 h 2574235"/>
              <a:gd name="connsiteX1" fmla="*/ 28161 w 1485900"/>
              <a:gd name="connsiteY1" fmla="*/ 377687 h 2574235"/>
              <a:gd name="connsiteX2" fmla="*/ 410817 w 1485900"/>
              <a:gd name="connsiteY2" fmla="*/ 0 h 2574235"/>
              <a:gd name="connsiteX3" fmla="*/ 1485900 w 1485900"/>
              <a:gd name="connsiteY3" fmla="*/ 2574235 h 2574235"/>
              <a:gd name="connsiteX4" fmla="*/ 0 w 1485900"/>
              <a:gd name="connsiteY4" fmla="*/ 2574235 h 2574235"/>
              <a:gd name="connsiteX0" fmla="*/ 0 w 410817"/>
              <a:gd name="connsiteY0" fmla="*/ 2574235 h 2693504"/>
              <a:gd name="connsiteX1" fmla="*/ 28161 w 410817"/>
              <a:gd name="connsiteY1" fmla="*/ 377687 h 2693504"/>
              <a:gd name="connsiteX2" fmla="*/ 410817 w 410817"/>
              <a:gd name="connsiteY2" fmla="*/ 0 h 2693504"/>
              <a:gd name="connsiteX3" fmla="*/ 392596 w 410817"/>
              <a:gd name="connsiteY3" fmla="*/ 2693504 h 2693504"/>
              <a:gd name="connsiteX4" fmla="*/ 0 w 410817"/>
              <a:gd name="connsiteY4" fmla="*/ 2574235 h 2693504"/>
              <a:gd name="connsiteX0" fmla="*/ 0 w 410817"/>
              <a:gd name="connsiteY0" fmla="*/ 2574235 h 2574235"/>
              <a:gd name="connsiteX1" fmla="*/ 28161 w 410817"/>
              <a:gd name="connsiteY1" fmla="*/ 377687 h 2574235"/>
              <a:gd name="connsiteX2" fmla="*/ 410817 w 410817"/>
              <a:gd name="connsiteY2" fmla="*/ 0 h 2574235"/>
              <a:gd name="connsiteX3" fmla="*/ 392596 w 410817"/>
              <a:gd name="connsiteY3" fmla="*/ 2564296 h 2574235"/>
              <a:gd name="connsiteX4" fmla="*/ 0 w 410817"/>
              <a:gd name="connsiteY4" fmla="*/ 2574235 h 2574235"/>
              <a:gd name="connsiteX0" fmla="*/ 0 w 710648"/>
              <a:gd name="connsiteY0" fmla="*/ 2574235 h 2574235"/>
              <a:gd name="connsiteX1" fmla="*/ 28161 w 710648"/>
              <a:gd name="connsiteY1" fmla="*/ 377687 h 2574235"/>
              <a:gd name="connsiteX2" fmla="*/ 410817 w 710648"/>
              <a:gd name="connsiteY2" fmla="*/ 0 h 2574235"/>
              <a:gd name="connsiteX3" fmla="*/ 710648 w 710648"/>
              <a:gd name="connsiteY3" fmla="*/ 1858618 h 2574235"/>
              <a:gd name="connsiteX4" fmla="*/ 0 w 710648"/>
              <a:gd name="connsiteY4" fmla="*/ 2574235 h 2574235"/>
              <a:gd name="connsiteX0" fmla="*/ 0 w 710648"/>
              <a:gd name="connsiteY0" fmla="*/ 2862469 h 2862469"/>
              <a:gd name="connsiteX1" fmla="*/ 28161 w 710648"/>
              <a:gd name="connsiteY1" fmla="*/ 665921 h 2862469"/>
              <a:gd name="connsiteX2" fmla="*/ 708991 w 710648"/>
              <a:gd name="connsiteY2" fmla="*/ 0 h 2862469"/>
              <a:gd name="connsiteX3" fmla="*/ 710648 w 710648"/>
              <a:gd name="connsiteY3" fmla="*/ 2146852 h 2862469"/>
              <a:gd name="connsiteX4" fmla="*/ 0 w 710648"/>
              <a:gd name="connsiteY4" fmla="*/ 2862469 h 2862469"/>
              <a:gd name="connsiteX0" fmla="*/ 0 w 710648"/>
              <a:gd name="connsiteY0" fmla="*/ 2902226 h 2902226"/>
              <a:gd name="connsiteX1" fmla="*/ 28161 w 710648"/>
              <a:gd name="connsiteY1" fmla="*/ 705678 h 2902226"/>
              <a:gd name="connsiteX2" fmla="*/ 699052 w 710648"/>
              <a:gd name="connsiteY2" fmla="*/ 0 h 2902226"/>
              <a:gd name="connsiteX3" fmla="*/ 710648 w 710648"/>
              <a:gd name="connsiteY3" fmla="*/ 2186609 h 2902226"/>
              <a:gd name="connsiteX4" fmla="*/ 0 w 710648"/>
              <a:gd name="connsiteY4" fmla="*/ 2902226 h 2902226"/>
              <a:gd name="connsiteX0" fmla="*/ 21534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21534 w 732182"/>
              <a:gd name="connsiteY4" fmla="*/ 2902226 h 2902226"/>
              <a:gd name="connsiteX0" fmla="*/ 1655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1655 w 732182"/>
              <a:gd name="connsiteY4" fmla="*/ 2902226 h 29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182" h="2902226">
                <a:moveTo>
                  <a:pt x="1655" y="2902226"/>
                </a:moveTo>
                <a:cubicBezTo>
                  <a:pt x="1103" y="2176669"/>
                  <a:pt x="552" y="1451113"/>
                  <a:pt x="0" y="725556"/>
                </a:cubicBezTo>
                <a:lnTo>
                  <a:pt x="720586" y="0"/>
                </a:lnTo>
                <a:cubicBezTo>
                  <a:pt x="721138" y="715617"/>
                  <a:pt x="731630" y="1470992"/>
                  <a:pt x="732182" y="2186609"/>
                </a:cubicBezTo>
                <a:lnTo>
                  <a:pt x="1655" y="2902226"/>
                </a:lnTo>
                <a:close/>
              </a:path>
            </a:pathLst>
          </a:cu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3090" y="1447800"/>
                <a:ext cx="4626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direction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face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90" y="1447800"/>
                <a:ext cx="462697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7-Point Star 18"/>
          <p:cNvSpPr/>
          <p:nvPr/>
        </p:nvSpPr>
        <p:spPr>
          <a:xfrm>
            <a:off x="3848100" y="174263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3140766" y="458858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hypercube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01854" y="2362200"/>
                <a:ext cx="3649342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b="0" dirty="0" err="1" smtClean="0"/>
                  <a:t>s.t.</a:t>
                </a:r>
                <a:r>
                  <a:rPr lang="en-US" sz="3200" b="0" dirty="0" smtClean="0">
                    <a:solidFill>
                      <a:srgbClr val="FFC000"/>
                    </a:solidFill>
                  </a:rPr>
                  <a:t> </a:t>
                </a:r>
                <a:endParaRPr lang="en-US" sz="320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54" y="2362200"/>
                <a:ext cx="3649342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4341"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27530" y="3739970"/>
                <a:ext cx="466999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30" y="3739970"/>
                <a:ext cx="4669996" cy="10772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7530" y="5278221"/>
                <a:ext cx="4006610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30" y="5278221"/>
                <a:ext cx="4006610" cy="5734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196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63"/>
    </mc:Choice>
    <mc:Fallback xmlns="">
      <p:transition spd="slow" advTm="12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9" y="240738"/>
            <a:ext cx="85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4E0E0"/>
                </a:solidFill>
                <a:latin typeface="+mj-lt"/>
              </a:rPr>
              <a:t>Common Information may be large</a:t>
            </a:r>
            <a:endParaRPr lang="en-US" sz="3600" dirty="0">
              <a:solidFill>
                <a:srgbClr val="F4E0E0"/>
              </a:solidFill>
              <a:latin typeface="+mj-lt"/>
            </a:endParaRPr>
          </a:p>
        </p:txBody>
      </p:sp>
      <p:sp>
        <p:nvSpPr>
          <p:cNvPr id="4" name="Cube 3"/>
          <p:cNvSpPr/>
          <p:nvPr/>
        </p:nvSpPr>
        <p:spPr>
          <a:xfrm>
            <a:off x="762000" y="1828800"/>
            <a:ext cx="3200400" cy="2895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71600" y="3303104"/>
            <a:ext cx="1371600" cy="533400"/>
          </a:xfrm>
          <a:prstGeom prst="rightArrow">
            <a:avLst/>
          </a:pr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3255067" y="1828800"/>
            <a:ext cx="732182" cy="2902226"/>
          </a:xfrm>
          <a:custGeom>
            <a:avLst/>
            <a:gdLst>
              <a:gd name="connsiteX0" fmla="*/ 0 w 1981200"/>
              <a:gd name="connsiteY0" fmla="*/ 2286000 h 2286000"/>
              <a:gd name="connsiteX1" fmla="*/ 495300 w 1981200"/>
              <a:gd name="connsiteY1" fmla="*/ 0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981200"/>
              <a:gd name="connsiteY0" fmla="*/ 2286000 h 2286000"/>
              <a:gd name="connsiteX1" fmla="*/ 28161 w 1981200"/>
              <a:gd name="connsiteY1" fmla="*/ 89452 h 2286000"/>
              <a:gd name="connsiteX2" fmla="*/ 1981200 w 1981200"/>
              <a:gd name="connsiteY2" fmla="*/ 0 h 2286000"/>
              <a:gd name="connsiteX3" fmla="*/ 1485900 w 1981200"/>
              <a:gd name="connsiteY3" fmla="*/ 2286000 h 2286000"/>
              <a:gd name="connsiteX4" fmla="*/ 0 w 1981200"/>
              <a:gd name="connsiteY4" fmla="*/ 2286000 h 2286000"/>
              <a:gd name="connsiteX0" fmla="*/ 0 w 1485900"/>
              <a:gd name="connsiteY0" fmla="*/ 2574235 h 2574235"/>
              <a:gd name="connsiteX1" fmla="*/ 28161 w 1485900"/>
              <a:gd name="connsiteY1" fmla="*/ 377687 h 2574235"/>
              <a:gd name="connsiteX2" fmla="*/ 410817 w 1485900"/>
              <a:gd name="connsiteY2" fmla="*/ 0 h 2574235"/>
              <a:gd name="connsiteX3" fmla="*/ 1485900 w 1485900"/>
              <a:gd name="connsiteY3" fmla="*/ 2574235 h 2574235"/>
              <a:gd name="connsiteX4" fmla="*/ 0 w 1485900"/>
              <a:gd name="connsiteY4" fmla="*/ 2574235 h 2574235"/>
              <a:gd name="connsiteX0" fmla="*/ 0 w 410817"/>
              <a:gd name="connsiteY0" fmla="*/ 2574235 h 2693504"/>
              <a:gd name="connsiteX1" fmla="*/ 28161 w 410817"/>
              <a:gd name="connsiteY1" fmla="*/ 377687 h 2693504"/>
              <a:gd name="connsiteX2" fmla="*/ 410817 w 410817"/>
              <a:gd name="connsiteY2" fmla="*/ 0 h 2693504"/>
              <a:gd name="connsiteX3" fmla="*/ 392596 w 410817"/>
              <a:gd name="connsiteY3" fmla="*/ 2693504 h 2693504"/>
              <a:gd name="connsiteX4" fmla="*/ 0 w 410817"/>
              <a:gd name="connsiteY4" fmla="*/ 2574235 h 2693504"/>
              <a:gd name="connsiteX0" fmla="*/ 0 w 410817"/>
              <a:gd name="connsiteY0" fmla="*/ 2574235 h 2574235"/>
              <a:gd name="connsiteX1" fmla="*/ 28161 w 410817"/>
              <a:gd name="connsiteY1" fmla="*/ 377687 h 2574235"/>
              <a:gd name="connsiteX2" fmla="*/ 410817 w 410817"/>
              <a:gd name="connsiteY2" fmla="*/ 0 h 2574235"/>
              <a:gd name="connsiteX3" fmla="*/ 392596 w 410817"/>
              <a:gd name="connsiteY3" fmla="*/ 2564296 h 2574235"/>
              <a:gd name="connsiteX4" fmla="*/ 0 w 410817"/>
              <a:gd name="connsiteY4" fmla="*/ 2574235 h 2574235"/>
              <a:gd name="connsiteX0" fmla="*/ 0 w 710648"/>
              <a:gd name="connsiteY0" fmla="*/ 2574235 h 2574235"/>
              <a:gd name="connsiteX1" fmla="*/ 28161 w 710648"/>
              <a:gd name="connsiteY1" fmla="*/ 377687 h 2574235"/>
              <a:gd name="connsiteX2" fmla="*/ 410817 w 710648"/>
              <a:gd name="connsiteY2" fmla="*/ 0 h 2574235"/>
              <a:gd name="connsiteX3" fmla="*/ 710648 w 710648"/>
              <a:gd name="connsiteY3" fmla="*/ 1858618 h 2574235"/>
              <a:gd name="connsiteX4" fmla="*/ 0 w 710648"/>
              <a:gd name="connsiteY4" fmla="*/ 2574235 h 2574235"/>
              <a:gd name="connsiteX0" fmla="*/ 0 w 710648"/>
              <a:gd name="connsiteY0" fmla="*/ 2862469 h 2862469"/>
              <a:gd name="connsiteX1" fmla="*/ 28161 w 710648"/>
              <a:gd name="connsiteY1" fmla="*/ 665921 h 2862469"/>
              <a:gd name="connsiteX2" fmla="*/ 708991 w 710648"/>
              <a:gd name="connsiteY2" fmla="*/ 0 h 2862469"/>
              <a:gd name="connsiteX3" fmla="*/ 710648 w 710648"/>
              <a:gd name="connsiteY3" fmla="*/ 2146852 h 2862469"/>
              <a:gd name="connsiteX4" fmla="*/ 0 w 710648"/>
              <a:gd name="connsiteY4" fmla="*/ 2862469 h 2862469"/>
              <a:gd name="connsiteX0" fmla="*/ 0 w 710648"/>
              <a:gd name="connsiteY0" fmla="*/ 2902226 h 2902226"/>
              <a:gd name="connsiteX1" fmla="*/ 28161 w 710648"/>
              <a:gd name="connsiteY1" fmla="*/ 705678 h 2902226"/>
              <a:gd name="connsiteX2" fmla="*/ 699052 w 710648"/>
              <a:gd name="connsiteY2" fmla="*/ 0 h 2902226"/>
              <a:gd name="connsiteX3" fmla="*/ 710648 w 710648"/>
              <a:gd name="connsiteY3" fmla="*/ 2186609 h 2902226"/>
              <a:gd name="connsiteX4" fmla="*/ 0 w 710648"/>
              <a:gd name="connsiteY4" fmla="*/ 2902226 h 2902226"/>
              <a:gd name="connsiteX0" fmla="*/ 21534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21534 w 732182"/>
              <a:gd name="connsiteY4" fmla="*/ 2902226 h 2902226"/>
              <a:gd name="connsiteX0" fmla="*/ 1655 w 732182"/>
              <a:gd name="connsiteY0" fmla="*/ 2902226 h 2902226"/>
              <a:gd name="connsiteX1" fmla="*/ 0 w 732182"/>
              <a:gd name="connsiteY1" fmla="*/ 725556 h 2902226"/>
              <a:gd name="connsiteX2" fmla="*/ 720586 w 732182"/>
              <a:gd name="connsiteY2" fmla="*/ 0 h 2902226"/>
              <a:gd name="connsiteX3" fmla="*/ 732182 w 732182"/>
              <a:gd name="connsiteY3" fmla="*/ 2186609 h 2902226"/>
              <a:gd name="connsiteX4" fmla="*/ 1655 w 732182"/>
              <a:gd name="connsiteY4" fmla="*/ 2902226 h 29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182" h="2902226">
                <a:moveTo>
                  <a:pt x="1655" y="2902226"/>
                </a:moveTo>
                <a:cubicBezTo>
                  <a:pt x="1103" y="2176669"/>
                  <a:pt x="552" y="1451113"/>
                  <a:pt x="0" y="725556"/>
                </a:cubicBezTo>
                <a:lnTo>
                  <a:pt x="720586" y="0"/>
                </a:lnTo>
                <a:cubicBezTo>
                  <a:pt x="721138" y="715617"/>
                  <a:pt x="731630" y="1470992"/>
                  <a:pt x="732182" y="2186609"/>
                </a:cubicBezTo>
                <a:lnTo>
                  <a:pt x="1655" y="2902226"/>
                </a:lnTo>
                <a:close/>
              </a:path>
            </a:pathLst>
          </a:custGeom>
          <a:solidFill>
            <a:srgbClr val="F4E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74915" y="1281502"/>
                <a:ext cx="4288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face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15" y="1281502"/>
                <a:ext cx="428873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7-Point Star 18"/>
          <p:cNvSpPr/>
          <p:nvPr/>
        </p:nvSpPr>
        <p:spPr>
          <a:xfrm>
            <a:off x="3848100" y="174263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3140766" y="4588588"/>
            <a:ext cx="228600" cy="228600"/>
          </a:xfrm>
          <a:prstGeom prst="star7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85" y="1239296"/>
                <a:ext cx="57297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21" y="4588588"/>
                <a:ext cx="74129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hypercube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4" y="4774430"/>
                <a:ext cx="2161169" cy="10772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9373" y="3744932"/>
                <a:ext cx="3649342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b="0" dirty="0" err="1" smtClean="0"/>
                  <a:t>s.t.</a:t>
                </a:r>
                <a:r>
                  <a:rPr lang="en-US" sz="3200" b="0" dirty="0" smtClean="0">
                    <a:solidFill>
                      <a:srgbClr val="FFC000"/>
                    </a:solidFill>
                  </a:rPr>
                  <a:t> </a:t>
                </a:r>
                <a:endParaRPr lang="en-US" sz="320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b="0" dirty="0" smtClean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𝑋𝑀</m:t>
                        </m:r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373" y="3744932"/>
                <a:ext cx="364934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4348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74915" y="2571361"/>
                <a:ext cx="3424720" cy="80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15" y="2571361"/>
                <a:ext cx="3424720" cy="8084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35585" y="6138087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[</a:t>
            </a:r>
            <a:r>
              <a:rPr lang="en-US" dirty="0" err="1" smtClean="0">
                <a:solidFill>
                  <a:schemeClr val="accent6"/>
                </a:solidFill>
              </a:rPr>
              <a:t>Harsha</a:t>
            </a:r>
            <a:r>
              <a:rPr lang="en-US" dirty="0" smtClean="0">
                <a:solidFill>
                  <a:schemeClr val="accent6"/>
                </a:solidFill>
              </a:rPr>
              <a:t> et al. 10]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39936" y="2795077"/>
                <a:ext cx="434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36" y="2795077"/>
                <a:ext cx="43492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68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2"/>
    </mc:Choice>
    <mc:Fallback xmlns="">
      <p:transition spd="slow" advTm="4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/>
      <p:bldP spid="19" grpId="0" animBg="1"/>
      <p:bldP spid="20" grpId="0" animBg="1"/>
      <p:bldP spid="21" grpId="0"/>
      <p:bldP spid="22" grpId="0"/>
      <p:bldP spid="30" grpId="0" animBg="1"/>
      <p:bldP spid="31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1082247" y="4249721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47" y="4249721"/>
                <a:ext cx="1371600" cy="13716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3252290" y="423315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290" y="4233156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6793934" y="423315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934" y="4233156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93909" y="2645344"/>
                <a:ext cx="72564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909" y="2645344"/>
                <a:ext cx="72564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7607" y="2645344"/>
                <a:ext cx="735137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07" y="2645344"/>
                <a:ext cx="73513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33132" y="2603978"/>
                <a:ext cx="761106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132" y="2603978"/>
                <a:ext cx="761106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892247" y="4918956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1740511" y="3230119"/>
            <a:ext cx="16222" cy="102377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3844210" y="3230119"/>
            <a:ext cx="20966" cy="1019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6"/>
            <a:endCxn id="4" idx="2"/>
          </p:cNvCxnSpPr>
          <p:nvPr/>
        </p:nvCxnSpPr>
        <p:spPr>
          <a:xfrm flipV="1">
            <a:off x="2453847" y="4918956"/>
            <a:ext cx="798443" cy="16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99168" y="3209377"/>
            <a:ext cx="1" cy="102377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19200"/>
                <a:ext cx="760035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/>
                    </a:solidFill>
                  </a:rPr>
                  <a:t>Lemma:</a:t>
                </a:r>
                <a:r>
                  <a:rPr lang="en-US" sz="3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ind.</a:t>
                </a:r>
                <a:r>
                  <a:rPr lang="en-US" sz="3200" dirty="0" smtClean="0"/>
                  <a:t>, then following</a:t>
                </a:r>
              </a:p>
              <a:p>
                <a:r>
                  <a:rPr lang="en-US" sz="3200" dirty="0" smtClean="0"/>
                  <a:t> is a Bayesian Network.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9200"/>
                <a:ext cx="7600350" cy="1077218"/>
              </a:xfrm>
              <a:prstGeom prst="rect">
                <a:avLst/>
              </a:prstGeom>
              <a:blipFill rotWithShape="0">
                <a:blip r:embed="rId9"/>
                <a:stretch>
                  <a:fillRect l="-2087" t="-7345" r="-3291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53847" y="6067496"/>
                <a:ext cx="3993657" cy="5734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47" y="6067496"/>
                <a:ext cx="3993657" cy="5734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200" y="162388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4E0E0"/>
                </a:solidFill>
                <a:latin typeface="+mj-lt"/>
              </a:rPr>
              <a:t>Recall</a:t>
            </a:r>
            <a:endParaRPr lang="en-US" sz="4000" dirty="0">
              <a:solidFill>
                <a:srgbClr val="F4E0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3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7"/>
    </mc:Choice>
    <mc:Fallback xmlns="">
      <p:transition spd="slow" advTm="86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0"/>
            <a:ext cx="7250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Direct Sum for Streaming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4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"/>
    </mc:Choice>
    <mc:Fallback>
      <p:transition spd="slow" advTm="989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479897" y="198640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7" y="1986403"/>
                <a:ext cx="1371600" cy="13716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800587" y="198640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87" y="1986403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1006" y="398591"/>
                <a:ext cx="669029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06" y="398591"/>
                <a:ext cx="66902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3435521" y="983366"/>
            <a:ext cx="12088" cy="1019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6"/>
            <a:endCxn id="4" idx="2"/>
          </p:cNvCxnSpPr>
          <p:nvPr/>
        </p:nvCxnSpPr>
        <p:spPr>
          <a:xfrm>
            <a:off x="1851497" y="2672203"/>
            <a:ext cx="949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724400" y="2283798"/>
            <a:ext cx="3978967" cy="609600"/>
            <a:chOff x="762000" y="1066800"/>
            <a:chExt cx="3978967" cy="609600"/>
          </a:xfrm>
        </p:grpSpPr>
        <p:sp>
          <p:nvSpPr>
            <p:cNvPr id="24" name="Rectangle 23"/>
            <p:cNvSpPr/>
            <p:nvPr/>
          </p:nvSpPr>
          <p:spPr>
            <a:xfrm>
              <a:off x="76200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707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7214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7721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7896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4400" y="838200"/>
                <a:ext cx="4092081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×[0,1]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838200"/>
                <a:ext cx="409208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674768" y="1546086"/>
            <a:ext cx="0" cy="7269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32879" y="493698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5400000">
            <a:off x="8570229" y="3028661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92763" y="3290238"/>
                <a:ext cx="44237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63" y="3290238"/>
                <a:ext cx="4423775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75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7577" y="4102950"/>
                <a:ext cx="7772400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77" y="4102950"/>
                <a:ext cx="7772400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9694" y="5290930"/>
                <a:ext cx="8706138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4" y="5290930"/>
                <a:ext cx="8706138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3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0"/>
    </mc:Choice>
    <mc:Fallback xmlns="">
      <p:transition spd="slow" advTm="6672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Sums in Communication Complexity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38921" y="4680560"/>
            <a:ext cx="2428763" cy="843761"/>
            <a:chOff x="2209800" y="-11045"/>
            <a:chExt cx="6146880" cy="2244351"/>
          </a:xfrm>
        </p:grpSpPr>
        <p:sp>
          <p:nvSpPr>
            <p:cNvPr id="20" name="Oval Callout 1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 flipH="1">
              <a:off x="5308681" y="-11045"/>
              <a:ext cx="3047999" cy="2133601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09008" y="2319398"/>
            <a:ext cx="32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3816172" y="2465183"/>
            <a:ext cx="1294654" cy="6588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4057038" y="2578437"/>
            <a:ext cx="1294654" cy="6588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70714" y="5806117"/>
                <a:ext cx="1384866" cy="5132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rounds 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714" y="5806117"/>
                <a:ext cx="1384866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2473" y="2794627"/>
                <a:ext cx="9398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𝑘𝐶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73" y="2794627"/>
                <a:ext cx="93980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62412" y="4566339"/>
                <a:ext cx="1030667" cy="125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12" y="4566339"/>
                <a:ext cx="1030667" cy="12570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248400" y="3502513"/>
            <a:ext cx="269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[Jain-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Radhakrishnan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-Sen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05]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[Jain-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Radhakrishnan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-Sen 03]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704" y="3522445"/>
            <a:ext cx="134363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One-way </a:t>
            </a:r>
            <a:endParaRPr lang="en-US" sz="2000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2" y="2582553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02667" y="3449606"/>
                <a:ext cx="593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67" y="3449606"/>
                <a:ext cx="593432" cy="523220"/>
              </a:xfrm>
              <a:prstGeom prst="rect">
                <a:avLst/>
              </a:prstGeom>
              <a:blipFill rotWithShape="0">
                <a:blip r:embed="rId8"/>
                <a:stretch>
                  <a:fillRect r="-84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26771" y="4695697"/>
            <a:ext cx="2700380" cy="1471172"/>
            <a:chOff x="285447" y="4982618"/>
            <a:chExt cx="2700380" cy="1471172"/>
          </a:xfrm>
        </p:grpSpPr>
        <p:pic>
          <p:nvPicPr>
            <p:cNvPr id="55" name="Content Placeholder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179" y="4982618"/>
              <a:ext cx="1140648" cy="889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56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7" y="4983456"/>
              <a:ext cx="1219200" cy="9251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8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Multiply 58"/>
            <p:cNvSpPr/>
            <p:nvPr/>
          </p:nvSpPr>
          <p:spPr>
            <a:xfrm>
              <a:off x="1243441" y="5149463"/>
              <a:ext cx="763966" cy="66587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44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18"/>
    </mc:Choice>
    <mc:Fallback xmlns="">
      <p:transition spd="slow" advTm="18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27" grpId="0" animBg="1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Sums in Communication Complexity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5528" y="2578608"/>
            <a:ext cx="8441029" cy="1638839"/>
            <a:chOff x="660227" y="2345963"/>
            <a:chExt cx="8441029" cy="1638839"/>
          </a:xfrm>
        </p:grpSpPr>
        <p:grpSp>
          <p:nvGrpSpPr>
            <p:cNvPr id="25" name="Group 24"/>
            <p:cNvGrpSpPr/>
            <p:nvPr/>
          </p:nvGrpSpPr>
          <p:grpSpPr>
            <a:xfrm>
              <a:off x="3772377" y="2345963"/>
              <a:ext cx="2428763" cy="843761"/>
              <a:chOff x="2209800" y="-11045"/>
              <a:chExt cx="6146880" cy="2244351"/>
            </a:xfrm>
          </p:grpSpPr>
          <p:sp>
            <p:nvSpPr>
              <p:cNvPr id="20" name="Oval Callout 19"/>
              <p:cNvSpPr/>
              <p:nvPr/>
            </p:nvSpPr>
            <p:spPr>
              <a:xfrm>
                <a:off x="2209800" y="179457"/>
                <a:ext cx="3276600" cy="17526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" name="Oval Callout 20"/>
              <p:cNvSpPr/>
              <p:nvPr/>
            </p:nvSpPr>
            <p:spPr>
              <a:xfrm flipH="1">
                <a:off x="5308681" y="-11045"/>
                <a:ext cx="3047999" cy="2133601"/>
              </a:xfrm>
              <a:prstGeom prst="wedgeEllipseCallou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2" name="Oval Callout 21"/>
              <p:cNvSpPr/>
              <p:nvPr/>
            </p:nvSpPr>
            <p:spPr>
              <a:xfrm>
                <a:off x="2819400" y="480706"/>
                <a:ext cx="3276600" cy="17526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04170" y="3471520"/>
                  <a:ext cx="1384866" cy="513282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smtClean="0"/>
                    <a:t>rounds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170" y="3471520"/>
                  <a:ext cx="1384866" cy="5132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245118" y="2763634"/>
                  <a:ext cx="93019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𝑘𝐶</m:t>
                        </m:r>
                      </m:oMath>
                    </m:oMathPara>
                  </a14:m>
                  <a:endParaRPr lang="en-US" sz="4000" b="0" dirty="0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118" y="2763634"/>
                  <a:ext cx="930191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6281856" y="3532803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[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Harsha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et al. 10]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60227" y="2361100"/>
              <a:ext cx="2700380" cy="1471172"/>
              <a:chOff x="285447" y="4982618"/>
              <a:chExt cx="2700380" cy="1471172"/>
            </a:xfrm>
          </p:grpSpPr>
          <p:pic>
            <p:nvPicPr>
              <p:cNvPr id="55" name="Content Placeholder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5179" y="4982618"/>
                <a:ext cx="1140648" cy="8894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</p:pic>
          <p:pic>
            <p:nvPicPr>
              <p:cNvPr id="56" name="Content Placeholder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447" y="4983456"/>
                <a:ext cx="1219200" cy="92510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67942" y="5930570"/>
                    <a:ext cx="59343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942" y="5930570"/>
                    <a:ext cx="593432" cy="52322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278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029493" y="5900752"/>
                    <a:ext cx="59343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493" y="5900752"/>
                    <a:ext cx="593432" cy="52322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28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Multiply 58"/>
              <p:cNvSpPr/>
              <p:nvPr/>
            </p:nvSpPr>
            <p:spPr>
              <a:xfrm>
                <a:off x="1243441" y="5149463"/>
                <a:ext cx="763966" cy="665878"/>
              </a:xfrm>
              <a:prstGeom prst="mathMultipl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36035" y="4700016"/>
            <a:ext cx="8218757" cy="1882722"/>
            <a:chOff x="642421" y="4257797"/>
            <a:chExt cx="8218757" cy="1882722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21" y="4493892"/>
              <a:ext cx="2306782" cy="88946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144457" y="4257797"/>
              <a:ext cx="7716721" cy="1882722"/>
              <a:chOff x="1144457" y="4257797"/>
              <a:chExt cx="7716721" cy="18827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172074" y="4786302"/>
                    <a:ext cx="93980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𝑘𝐶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2074" y="4786302"/>
                    <a:ext cx="939809" cy="70788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TextBox 45"/>
              <p:cNvSpPr txBox="1"/>
              <p:nvPr/>
            </p:nvSpPr>
            <p:spPr>
              <a:xfrm>
                <a:off x="6168001" y="5494188"/>
                <a:ext cx="2693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Braverman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-Rao 11]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144457" y="5342727"/>
                    <a:ext cx="59343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4457" y="5342727"/>
                    <a:ext cx="593432" cy="52322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836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3451239" y="4257797"/>
                <a:ext cx="2428763" cy="843761"/>
                <a:chOff x="2209800" y="-11045"/>
                <a:chExt cx="6146880" cy="2244351"/>
              </a:xfrm>
            </p:grpSpPr>
            <p:sp>
              <p:nvSpPr>
                <p:cNvPr id="26" name="Oval Callout 25"/>
                <p:cNvSpPr/>
                <p:nvPr/>
              </p:nvSpPr>
              <p:spPr>
                <a:xfrm>
                  <a:off x="2209800" y="179457"/>
                  <a:ext cx="3276600" cy="1752600"/>
                </a:xfrm>
                <a:prstGeom prst="wedgeEllipse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0" name="Oval Callout 29"/>
                <p:cNvSpPr/>
                <p:nvPr/>
              </p:nvSpPr>
              <p:spPr>
                <a:xfrm flipH="1">
                  <a:off x="5308681" y="-11045"/>
                  <a:ext cx="3047999" cy="2133601"/>
                </a:xfrm>
                <a:prstGeom prst="wedgeEllipseCallou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1" name="Oval Callout 30"/>
                <p:cNvSpPr/>
                <p:nvPr/>
              </p:nvSpPr>
              <p:spPr>
                <a:xfrm>
                  <a:off x="2819400" y="480706"/>
                  <a:ext cx="3276600" cy="1752600"/>
                </a:xfrm>
                <a:prstGeom prst="wedgeEllipse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83032" y="5383354"/>
                    <a:ext cx="1384866" cy="513282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 smtClean="0"/>
                      <a:t>rounds 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3032" y="5383354"/>
                    <a:ext cx="1384866" cy="51328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80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18"/>
    </mc:Choice>
    <mc:Fallback xmlns="">
      <p:transition spd="slow" advTm="18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Sums in Communication Complexity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0" y="2697883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0029" y="3635378"/>
                <a:ext cx="593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29" y="3635378"/>
                <a:ext cx="593432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555571" y="4820908"/>
            <a:ext cx="2589194" cy="1520418"/>
            <a:chOff x="2209800" y="179457"/>
            <a:chExt cx="6552911" cy="4044214"/>
          </a:xfrm>
        </p:grpSpPr>
        <p:sp>
          <p:nvSpPr>
            <p:cNvPr id="20" name="Oval Callout 1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 flipH="1">
              <a:off x="5294997" y="184104"/>
              <a:ext cx="3047999" cy="2133601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66559" y="3159404"/>
              <a:ext cx="6496152" cy="10642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unbounded rounds </a:t>
              </a:r>
              <a:endParaRPr lang="en-US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68186" y="2437360"/>
            <a:ext cx="2854152" cy="1525535"/>
            <a:chOff x="1396686" y="179457"/>
            <a:chExt cx="7223487" cy="4057825"/>
          </a:xfrm>
        </p:grpSpPr>
        <p:sp>
          <p:nvSpPr>
            <p:cNvPr id="38" name="TextBox 37"/>
            <p:cNvSpPr txBox="1"/>
            <p:nvPr/>
          </p:nvSpPr>
          <p:spPr>
            <a:xfrm>
              <a:off x="1396686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0" name="Oval Callout 3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Oval Callout 40"/>
            <p:cNvSpPr/>
            <p:nvPr/>
          </p:nvSpPr>
          <p:spPr>
            <a:xfrm flipH="1">
              <a:off x="5372098" y="179457"/>
              <a:ext cx="3048000" cy="2133601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24020" y="3173015"/>
              <a:ext cx="6496153" cy="10642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unbounded rounds 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2473" y="2794627"/>
                <a:ext cx="1291700" cy="79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73" y="2794627"/>
                <a:ext cx="1291700" cy="7927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86765" y="4586691"/>
                <a:ext cx="2039148" cy="1369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func>
                        </m:den>
                      </m:f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65" y="4586691"/>
                <a:ext cx="2039148" cy="1369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858000" y="354987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Braverman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-Chen-Rao 11]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88061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Braverman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-Chen-Rao 11]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447" y="4982618"/>
            <a:ext cx="2700380" cy="1471172"/>
            <a:chOff x="285447" y="4982618"/>
            <a:chExt cx="2700380" cy="1471172"/>
          </a:xfrm>
        </p:grpSpPr>
        <p:pic>
          <p:nvPicPr>
            <p:cNvPr id="30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179" y="4982618"/>
              <a:ext cx="1140648" cy="889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7" y="4983456"/>
              <a:ext cx="1219200" cy="9251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7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8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Multiply 5"/>
            <p:cNvSpPr/>
            <p:nvPr/>
          </p:nvSpPr>
          <p:spPr>
            <a:xfrm>
              <a:off x="1243441" y="5149463"/>
              <a:ext cx="763966" cy="66587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54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4"/>
    </mc:Choice>
    <mc:Fallback xmlns="">
      <p:transition spd="slow" advTm="1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Sums in Communication Complexity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38921" y="4680560"/>
            <a:ext cx="2428763" cy="843761"/>
            <a:chOff x="2209800" y="-11045"/>
            <a:chExt cx="6146880" cy="2244351"/>
          </a:xfrm>
        </p:grpSpPr>
        <p:sp>
          <p:nvSpPr>
            <p:cNvPr id="20" name="Oval Callout 1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 flipH="1">
              <a:off x="5308681" y="-11045"/>
              <a:ext cx="3047999" cy="2133601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09008" y="2319398"/>
            <a:ext cx="32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3816172" y="2465183"/>
            <a:ext cx="1294654" cy="6588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4057038" y="2578437"/>
            <a:ext cx="1294654" cy="6588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70714" y="5806117"/>
                <a:ext cx="1384866" cy="5132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rounds 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714" y="5806117"/>
                <a:ext cx="1384866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2473" y="2794627"/>
                <a:ext cx="9398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𝑘𝐶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73" y="2794627"/>
                <a:ext cx="93980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62412" y="4566339"/>
                <a:ext cx="1030667" cy="125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12" y="4566339"/>
                <a:ext cx="1030667" cy="12570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248400" y="3502513"/>
            <a:ext cx="269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[Jain-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Radhakrishnan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-Sen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05]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[Jain-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Radhakrishnan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-Sen 03]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704" y="3522445"/>
            <a:ext cx="134363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One-way </a:t>
            </a:r>
            <a:endParaRPr lang="en-US" sz="2000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2" y="2582553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02667" y="3449606"/>
                <a:ext cx="593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67" y="3449606"/>
                <a:ext cx="593432" cy="523220"/>
              </a:xfrm>
              <a:prstGeom prst="rect">
                <a:avLst/>
              </a:prstGeom>
              <a:blipFill rotWithShape="0">
                <a:blip r:embed="rId8"/>
                <a:stretch>
                  <a:fillRect r="-84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26771" y="4695697"/>
            <a:ext cx="2700380" cy="1471172"/>
            <a:chOff x="285447" y="4982618"/>
            <a:chExt cx="2700380" cy="1471172"/>
          </a:xfrm>
        </p:grpSpPr>
        <p:pic>
          <p:nvPicPr>
            <p:cNvPr id="55" name="Content Placeholder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179" y="4982618"/>
              <a:ext cx="1140648" cy="889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56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7" y="4983456"/>
              <a:ext cx="1219200" cy="9251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8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Multiply 58"/>
            <p:cNvSpPr/>
            <p:nvPr/>
          </p:nvSpPr>
          <p:spPr>
            <a:xfrm>
              <a:off x="1243441" y="5149463"/>
              <a:ext cx="763966" cy="66587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19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18"/>
    </mc:Choice>
    <mc:Fallback xmlns="">
      <p:transition spd="slow" advTm="18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27" grpId="0" animBg="1"/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Sums in Communication Complexity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5528" y="2578608"/>
            <a:ext cx="8441029" cy="1638839"/>
            <a:chOff x="660227" y="2345963"/>
            <a:chExt cx="8441029" cy="1638839"/>
          </a:xfrm>
        </p:grpSpPr>
        <p:grpSp>
          <p:nvGrpSpPr>
            <p:cNvPr id="25" name="Group 24"/>
            <p:cNvGrpSpPr/>
            <p:nvPr/>
          </p:nvGrpSpPr>
          <p:grpSpPr>
            <a:xfrm>
              <a:off x="3772377" y="2345963"/>
              <a:ext cx="2428763" cy="843761"/>
              <a:chOff x="2209800" y="-11045"/>
              <a:chExt cx="6146880" cy="2244351"/>
            </a:xfrm>
          </p:grpSpPr>
          <p:sp>
            <p:nvSpPr>
              <p:cNvPr id="20" name="Oval Callout 19"/>
              <p:cNvSpPr/>
              <p:nvPr/>
            </p:nvSpPr>
            <p:spPr>
              <a:xfrm>
                <a:off x="2209800" y="179457"/>
                <a:ext cx="3276600" cy="17526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1" name="Oval Callout 20"/>
              <p:cNvSpPr/>
              <p:nvPr/>
            </p:nvSpPr>
            <p:spPr>
              <a:xfrm flipH="1">
                <a:off x="5308681" y="-11045"/>
                <a:ext cx="3047999" cy="2133601"/>
              </a:xfrm>
              <a:prstGeom prst="wedgeEllipseCallou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22" name="Oval Callout 21"/>
              <p:cNvSpPr/>
              <p:nvPr/>
            </p:nvSpPr>
            <p:spPr>
              <a:xfrm>
                <a:off x="2819400" y="480706"/>
                <a:ext cx="3276600" cy="17526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04170" y="3471520"/>
                  <a:ext cx="1384866" cy="513282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smtClean="0"/>
                    <a:t>rounds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170" y="3471520"/>
                  <a:ext cx="1384866" cy="5132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245118" y="2763634"/>
                  <a:ext cx="93019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𝑘𝐶</m:t>
                        </m:r>
                      </m:oMath>
                    </m:oMathPara>
                  </a14:m>
                  <a:endParaRPr lang="en-US" sz="4000" b="0" dirty="0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118" y="2763634"/>
                  <a:ext cx="930191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6281856" y="3532803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[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Harsha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et al. 10]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60227" y="2361100"/>
              <a:ext cx="2700380" cy="1471172"/>
              <a:chOff x="285447" y="4982618"/>
              <a:chExt cx="2700380" cy="1471172"/>
            </a:xfrm>
          </p:grpSpPr>
          <p:pic>
            <p:nvPicPr>
              <p:cNvPr id="55" name="Content Placeholder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5179" y="4982618"/>
                <a:ext cx="1140648" cy="8894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</p:pic>
          <p:pic>
            <p:nvPicPr>
              <p:cNvPr id="56" name="Content Placeholder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447" y="4983456"/>
                <a:ext cx="1219200" cy="92510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67942" y="5930570"/>
                    <a:ext cx="59343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942" y="5930570"/>
                    <a:ext cx="593432" cy="52322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278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029493" y="5900752"/>
                    <a:ext cx="59343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493" y="5900752"/>
                    <a:ext cx="593432" cy="52322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28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Multiply 58"/>
              <p:cNvSpPr/>
              <p:nvPr/>
            </p:nvSpPr>
            <p:spPr>
              <a:xfrm>
                <a:off x="1243441" y="5149463"/>
                <a:ext cx="763966" cy="665878"/>
              </a:xfrm>
              <a:prstGeom prst="mathMultipl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36035" y="4700016"/>
            <a:ext cx="8218757" cy="1882722"/>
            <a:chOff x="642421" y="4257797"/>
            <a:chExt cx="8218757" cy="1882722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21" y="4493892"/>
              <a:ext cx="2306782" cy="88946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144457" y="4257797"/>
              <a:ext cx="7716721" cy="1882722"/>
              <a:chOff x="1144457" y="4257797"/>
              <a:chExt cx="7716721" cy="18827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172074" y="4786302"/>
                    <a:ext cx="939809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𝑘𝐶</m:t>
                          </m:r>
                        </m:oMath>
                      </m:oMathPara>
                    </a14:m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2074" y="4786302"/>
                    <a:ext cx="939809" cy="70788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TextBox 45"/>
              <p:cNvSpPr txBox="1"/>
              <p:nvPr/>
            </p:nvSpPr>
            <p:spPr>
              <a:xfrm>
                <a:off x="6168001" y="5494188"/>
                <a:ext cx="2693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Braverman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-Rao 11]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144457" y="5342727"/>
                    <a:ext cx="59343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4457" y="5342727"/>
                    <a:ext cx="593432" cy="52322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836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3451239" y="4257797"/>
                <a:ext cx="2428763" cy="843761"/>
                <a:chOff x="2209800" y="-11045"/>
                <a:chExt cx="6146880" cy="2244351"/>
              </a:xfrm>
            </p:grpSpPr>
            <p:sp>
              <p:nvSpPr>
                <p:cNvPr id="26" name="Oval Callout 25"/>
                <p:cNvSpPr/>
                <p:nvPr/>
              </p:nvSpPr>
              <p:spPr>
                <a:xfrm>
                  <a:off x="2209800" y="179457"/>
                  <a:ext cx="3276600" cy="1752600"/>
                </a:xfrm>
                <a:prstGeom prst="wedgeEllipse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0" name="Oval Callout 29"/>
                <p:cNvSpPr/>
                <p:nvPr/>
              </p:nvSpPr>
              <p:spPr>
                <a:xfrm flipH="1">
                  <a:off x="5308681" y="-11045"/>
                  <a:ext cx="3047999" cy="2133601"/>
                </a:xfrm>
                <a:prstGeom prst="wedgeEllipseCallou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1" name="Oval Callout 30"/>
                <p:cNvSpPr/>
                <p:nvPr/>
              </p:nvSpPr>
              <p:spPr>
                <a:xfrm>
                  <a:off x="2819400" y="480706"/>
                  <a:ext cx="3276600" cy="1752600"/>
                </a:xfrm>
                <a:prstGeom prst="wedgeEllipse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83032" y="5383354"/>
                    <a:ext cx="1384866" cy="513282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 smtClean="0"/>
                      <a:t>rounds </a:t>
                    </a:r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3032" y="5383354"/>
                    <a:ext cx="1384866" cy="51328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69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18"/>
    </mc:Choice>
    <mc:Fallback xmlns="">
      <p:transition spd="slow" advTm="18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Direct Sums in Communication Complexity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0" y="2697883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0029" y="3635378"/>
                <a:ext cx="593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29" y="3635378"/>
                <a:ext cx="593432" cy="523220"/>
              </a:xfrm>
              <a:prstGeom prst="rect">
                <a:avLst/>
              </a:prstGeom>
              <a:blipFill rotWithShape="0">
                <a:blip r:embed="rId4"/>
                <a:stretch>
                  <a:fillRect r="-8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555571" y="4820908"/>
            <a:ext cx="2589194" cy="1520418"/>
            <a:chOff x="2209800" y="179457"/>
            <a:chExt cx="6552911" cy="4044214"/>
          </a:xfrm>
        </p:grpSpPr>
        <p:sp>
          <p:nvSpPr>
            <p:cNvPr id="20" name="Oval Callout 1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 flipH="1">
              <a:off x="5294997" y="184104"/>
              <a:ext cx="3047999" cy="2133601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66559" y="3159404"/>
              <a:ext cx="6496152" cy="10642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unbounded rounds </a:t>
              </a:r>
              <a:endParaRPr lang="en-US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68186" y="2437360"/>
            <a:ext cx="2854152" cy="1525535"/>
            <a:chOff x="1396686" y="179457"/>
            <a:chExt cx="7223487" cy="4057825"/>
          </a:xfrm>
        </p:grpSpPr>
        <p:sp>
          <p:nvSpPr>
            <p:cNvPr id="38" name="TextBox 37"/>
            <p:cNvSpPr txBox="1"/>
            <p:nvPr/>
          </p:nvSpPr>
          <p:spPr>
            <a:xfrm>
              <a:off x="1396686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0" name="Oval Callout 3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Oval Callout 40"/>
            <p:cNvSpPr/>
            <p:nvPr/>
          </p:nvSpPr>
          <p:spPr>
            <a:xfrm flipH="1">
              <a:off x="5372098" y="179457"/>
              <a:ext cx="3048000" cy="2133601"/>
            </a:xfrm>
            <a:prstGeom prst="wedgeEllipseCallou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24020" y="3173015"/>
              <a:ext cx="6496153" cy="10642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unbounded rounds 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2473" y="2794627"/>
                <a:ext cx="1291700" cy="79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73" y="2794627"/>
                <a:ext cx="1291700" cy="7927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86765" y="4586691"/>
                <a:ext cx="2039148" cy="1369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func>
                        </m:den>
                      </m:f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65" y="4586691"/>
                <a:ext cx="2039148" cy="13690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858000" y="354987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Braverman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-Chen-Rao 11]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88061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Braverman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-Chen-Rao 11]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447" y="4982618"/>
            <a:ext cx="2700380" cy="1471172"/>
            <a:chOff x="285447" y="4982618"/>
            <a:chExt cx="2700380" cy="1471172"/>
          </a:xfrm>
        </p:grpSpPr>
        <p:pic>
          <p:nvPicPr>
            <p:cNvPr id="30" name="Content Placeholder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179" y="4982618"/>
              <a:ext cx="1140648" cy="889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47" y="4983456"/>
              <a:ext cx="1219200" cy="9251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42" y="5930570"/>
                  <a:ext cx="593432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7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493" y="5900752"/>
                  <a:ext cx="593432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8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Multiply 5"/>
            <p:cNvSpPr/>
            <p:nvPr/>
          </p:nvSpPr>
          <p:spPr>
            <a:xfrm>
              <a:off x="1243441" y="5149463"/>
              <a:ext cx="763966" cy="66587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49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4"/>
    </mc:Choice>
    <mc:Fallback xmlns="">
      <p:transition spd="slow" advTm="1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4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3352800"/>
                <a:ext cx="8568500" cy="2373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sz="2800" dirty="0" smtClean="0"/>
                  <a:t>Step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information</a:t>
                </a:r>
                <a:r>
                  <a:rPr lang="en-US" sz="2800" dirty="0" smtClean="0"/>
                  <a:t> sent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 is small. </a:t>
                </a:r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8568500" cy="2373791"/>
              </a:xfrm>
              <a:prstGeom prst="rect">
                <a:avLst/>
              </a:prstGeom>
              <a:blipFill rotWithShape="0">
                <a:blip r:embed="rId4"/>
                <a:stretch>
                  <a:fillRect l="-783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6269" y="4232984"/>
                <a:ext cx="7089954" cy="80021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[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Chakrabarti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et al. 01, Bar-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Yossef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et al. 02, Barak et al. 10]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Information </a:t>
                </a:r>
                <a:r>
                  <a:rPr lang="en-US" sz="2800" dirty="0" smtClean="0"/>
                  <a:t>Cost(IC)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69" y="4232984"/>
                <a:ext cx="7089954" cy="800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32269" y="5340991"/>
                <a:ext cx="5583898" cy="5486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 Fact</a:t>
                </a:r>
                <a:r>
                  <a:rPr lang="en-US" sz="3200" dirty="0"/>
                  <a:t>: IC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3200" dirty="0"/>
                  <a:t>Communication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69" y="5340991"/>
                <a:ext cx="5583898" cy="5486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messages of protocol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blipFill rotWithShape="0">
                <a:blip r:embed="rId7"/>
                <a:stretch>
                  <a:fillRect l="-1941" t="-6180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4474" y="43276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2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51"/>
    </mc:Choice>
    <mc:Fallback xmlns="">
      <p:transition spd="slow" advTm="87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524000" y="1981200"/>
                <a:ext cx="10352706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4000" dirty="0" smtClean="0">
                    <a:solidFill>
                      <a:srgbClr val="FFC000"/>
                    </a:solidFill>
                  </a:rPr>
                  <a:t>                                    +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0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0" dirty="0" smtClean="0">
                    <a:solidFill>
                      <a:srgbClr val="FFC000"/>
                    </a:solidFill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0" dirty="0" smtClean="0">
                    <a:solidFill>
                      <a:srgbClr val="FFC00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0" y="1981200"/>
                <a:ext cx="10352706" cy="22159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1371600" y="4800600"/>
                <a:ext cx="6400800" cy="97000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s.t.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𝐼𝐶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≪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1600" y="4800600"/>
                <a:ext cx="6400800" cy="970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48001" y="457200"/>
            <a:ext cx="304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9992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8"/>
    </mc:Choice>
    <mc:Fallback xmlns="">
      <p:transition spd="slow" advTm="36488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9661" y="3352800"/>
                <a:ext cx="8458200" cy="3815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Step 1: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Step 2: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2800" dirty="0"/>
                  <a:t> Protocol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/>
                  <a:t>with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3352800"/>
                <a:ext cx="8458200" cy="3815147"/>
              </a:xfrm>
              <a:prstGeom prst="rect">
                <a:avLst/>
              </a:prstGeom>
              <a:blipFill rotWithShape="0">
                <a:blip r:embed="rId3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messages of protocol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blipFill rotWithShape="0">
                <a:blip r:embed="rId4"/>
                <a:stretch>
                  <a:fillRect l="-1941" t="-6180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34474" y="43276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5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2"/>
    </mc:Choice>
    <mc:Fallback xmlns="">
      <p:transition spd="slow" advTm="47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8374" y="2787376"/>
                <a:ext cx="693203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4" y="2787376"/>
                <a:ext cx="69320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6136" y="2787376"/>
                <a:ext cx="702692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36" y="2787376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164401" y="4232366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9" y="3546566"/>
                <a:ext cx="1371600" cy="13716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1653" y="2787376"/>
                <a:ext cx="728661" cy="584775"/>
              </a:xfrm>
              <a:prstGeom prst="rect">
                <a:avLst/>
              </a:prstGeom>
              <a:noFill/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653" y="2787376"/>
                <a:ext cx="728661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ouble Wave 24"/>
              <p:cNvSpPr/>
              <p:nvPr/>
            </p:nvSpPr>
            <p:spPr>
              <a:xfrm>
                <a:off x="7178493" y="3356066"/>
                <a:ext cx="1798587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5" name="Double Wav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93" y="3356066"/>
                <a:ext cx="1798587" cy="1752600"/>
              </a:xfrm>
              <a:prstGeom prst="doubleWav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992350" y="5078583"/>
            <a:ext cx="2022813" cy="584775"/>
            <a:chOff x="6388787" y="525125"/>
            <a:chExt cx="2022813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88787" y="525125"/>
                  <a:ext cx="665182" cy="584775"/>
                </a:xfrm>
                <a:prstGeom prst="rect">
                  <a:avLst/>
                </a:prstGeom>
                <a:noFill/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3200" dirty="0" smtClean="0">
                      <a:solidFill>
                        <a:srgbClr val="FFC000"/>
                      </a:solidFill>
                    </a:rPr>
                    <a:t>=</a:t>
                  </a:r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787" y="525125"/>
                  <a:ext cx="665182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  <a:softEdge rad="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42003" y="525125"/>
                  <a:ext cx="15695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003" y="525125"/>
                  <a:ext cx="1569597" cy="58477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1270540" y="2496348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98225" y="2506114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26523" y="2506641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0539" y="1991922"/>
            <a:ext cx="718919" cy="168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70538" y="1363053"/>
            <a:ext cx="718919" cy="168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70537" y="836539"/>
            <a:ext cx="718919" cy="1686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98228" y="2496348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98227" y="1991922"/>
            <a:ext cx="718919" cy="168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98226" y="1363053"/>
            <a:ext cx="718919" cy="168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98225" y="836539"/>
            <a:ext cx="718919" cy="1686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21656" y="2496348"/>
            <a:ext cx="718919" cy="168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21655" y="1991922"/>
            <a:ext cx="718919" cy="168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21654" y="1363053"/>
            <a:ext cx="718919" cy="168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21653" y="836539"/>
            <a:ext cx="718919" cy="1686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623948" y="2061630"/>
                <a:ext cx="4292009" cy="58477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parallel </a:t>
                </a:r>
                <a:r>
                  <a:rPr lang="en-US" sz="3200" dirty="0" err="1" smtClean="0"/>
                  <a:t>iid</a:t>
                </a:r>
                <a:r>
                  <a:rPr lang="en-US" sz="3200" dirty="0" smtClean="0"/>
                  <a:t> streams</a:t>
                </a:r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48" y="2061630"/>
                <a:ext cx="4292009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09703" y="3586947"/>
                <a:ext cx="3884397" cy="100431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Does this require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times more memory?</a:t>
                </a:r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703" y="3586947"/>
                <a:ext cx="3884397" cy="100431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5444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98"/>
    </mc:Choice>
    <mc:Fallback>
      <p:transition spd="slow" advTm="71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 animBg="1"/>
      <p:bldP spid="5" grpId="0" animBg="1"/>
      <p:bldP spid="9" grpId="0" animBg="1"/>
      <p:bldP spid="25" grpId="0" animBg="1"/>
      <p:bldP spid="30" grpId="0" animBg="1"/>
      <p:bldP spid="31" grpId="0" animBg="1"/>
      <p:bldP spid="31" grpId="2" animBg="1"/>
      <p:bldP spid="32" grpId="0" animBg="1"/>
      <p:bldP spid="32" grpId="1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51" y="158696"/>
            <a:ext cx="884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Step 2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97089" y="1524000"/>
            <a:ext cx="2700380" cy="1471172"/>
            <a:chOff x="509424" y="2202503"/>
            <a:chExt cx="2700380" cy="1471172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24" y="2203341"/>
              <a:ext cx="1219200" cy="925105"/>
            </a:xfrm>
            <a:prstGeom prst="rect">
              <a:avLst/>
            </a:prstGeom>
          </p:spPr>
        </p:pic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156" y="2202503"/>
              <a:ext cx="1140648" cy="8894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1919" y="3150455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919" y="3150455"/>
                  <a:ext cx="59343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78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253470" y="3120637"/>
                  <a:ext cx="593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470" y="3120637"/>
                  <a:ext cx="59343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8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Multiply 9"/>
            <p:cNvSpPr/>
            <p:nvPr/>
          </p:nvSpPr>
          <p:spPr>
            <a:xfrm>
              <a:off x="1467418" y="2369348"/>
              <a:ext cx="763966" cy="665878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4" y="3714879"/>
            <a:ext cx="1984306" cy="260344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94" y="3697356"/>
            <a:ext cx="1947019" cy="268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39063" y="-600788"/>
                <a:ext cx="4205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063" y="-600788"/>
                <a:ext cx="42053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46311" y="-600788"/>
                <a:ext cx="4205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cs typeface="Aharoni" panose="02010803020104030203" pitchFamily="2" charset="-79"/>
                        </a:rPr>
                        <m:t>𝑦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311" y="-600788"/>
                <a:ext cx="420530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ouble Wave 17"/>
              <p:cNvSpPr/>
              <p:nvPr/>
            </p:nvSpPr>
            <p:spPr>
              <a:xfrm>
                <a:off x="3513554" y="4764985"/>
                <a:ext cx="1668928" cy="1008137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8" name="Double Wav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54" y="4764985"/>
                <a:ext cx="1668928" cy="1008137"/>
              </a:xfrm>
              <a:prstGeom prst="doubleWav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30901" y="1762174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Assume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50331" y="3191659"/>
                <a:ext cx="593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31" y="3191659"/>
                <a:ext cx="59343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53200" y="3276600"/>
                <a:ext cx="593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76600"/>
                <a:ext cx="593432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0923" y="2708559"/>
                <a:ext cx="2042438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3" y="2708559"/>
                <a:ext cx="2042438" cy="9887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89730" y="2811023"/>
                <a:ext cx="2042438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30" y="2811023"/>
                <a:ext cx="2042438" cy="9887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54742" y="4174850"/>
                <a:ext cx="343517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Run protocol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42" y="4174850"/>
                <a:ext cx="3435171" cy="530915"/>
              </a:xfrm>
              <a:prstGeom prst="rect">
                <a:avLst/>
              </a:prstGeom>
              <a:blipFill rotWithShape="0">
                <a:blip r:embed="rId16"/>
                <a:stretch>
                  <a:fillRect l="-3546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flipH="1">
                <a:off x="2144939" y="4887775"/>
                <a:ext cx="4504892" cy="80150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IC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4939" y="4887775"/>
                <a:ext cx="4504892" cy="80150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22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48"/>
    </mc:Choice>
    <mc:Fallback xmlns="">
      <p:transition spd="slow" advTm="58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" grpId="0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9661" y="3352800"/>
                <a:ext cx="8458200" cy="5541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Step 1: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Step 2: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2800" dirty="0"/>
                  <a:t> Protocol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r>
                  <a:rPr lang="en-US" sz="2800" dirty="0"/>
                  <a:t>with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endParaRPr lang="en-US" sz="2800" dirty="0">
                  <a:solidFill>
                    <a:srgbClr val="FFC000"/>
                  </a:solidFill>
                </a:endParaRPr>
              </a:p>
              <a:p>
                <a:r>
                  <a:rPr lang="en-US" sz="2800" dirty="0" smtClean="0"/>
                  <a:t>Step 3: </a:t>
                </a:r>
                <a:r>
                  <a:rPr lang="en-US" sz="2800" dirty="0"/>
                  <a:t>Compress protocol 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r>
                  <a:rPr lang="en-US" sz="2800" dirty="0"/>
                  <a:t>               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Õ</m:t>
                    </m:r>
                    <m:d>
                      <m:d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bits</a:t>
                </a:r>
              </a:p>
              <a:p>
                <a:r>
                  <a:rPr lang="en-US" sz="2800" dirty="0" smtClean="0">
                    <a:solidFill>
                      <a:srgbClr val="FFC000"/>
                    </a:solidFill>
                  </a:rPr>
                  <a:t> </a:t>
                </a:r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3352800"/>
                <a:ext cx="8458200" cy="5541389"/>
              </a:xfrm>
              <a:prstGeom prst="rect">
                <a:avLst/>
              </a:prstGeom>
              <a:blipFill rotWithShape="0">
                <a:blip r:embed="rId4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messages of protocol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blipFill rotWithShape="0">
                <a:blip r:embed="rId5"/>
                <a:stretch>
                  <a:fillRect l="-1941" t="-6180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4474" y="43276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Proof of Direct Sum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5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86"/>
    </mc:Choice>
    <mc:Fallback xmlns="">
      <p:transition spd="slow" advTm="115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8503" y="1721667"/>
                <a:ext cx="2209800" cy="20687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03" y="1721667"/>
                <a:ext cx="2209800" cy="20687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162800" y="1714802"/>
            <a:ext cx="609600" cy="2068794"/>
            <a:chOff x="6096000" y="1741206"/>
            <a:chExt cx="609600" cy="2068794"/>
          </a:xfrm>
        </p:grpSpPr>
        <p:sp>
          <p:nvSpPr>
            <p:cNvPr id="5" name="Rectangle 4"/>
            <p:cNvSpPr/>
            <p:nvPr/>
          </p:nvSpPr>
          <p:spPr>
            <a:xfrm rot="16200000" flipH="1">
              <a:off x="5366403" y="2470803"/>
              <a:ext cx="2068794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09796" y="2421659"/>
                  <a:ext cx="58458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796" y="2421659"/>
                  <a:ext cx="584583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819400" y="1721667"/>
            <a:ext cx="611148" cy="2068794"/>
            <a:chOff x="3580101" y="1741205"/>
            <a:chExt cx="611148" cy="2068794"/>
          </a:xfrm>
        </p:grpSpPr>
        <p:sp>
          <p:nvSpPr>
            <p:cNvPr id="8" name="Rectangle 7"/>
            <p:cNvSpPr/>
            <p:nvPr/>
          </p:nvSpPr>
          <p:spPr>
            <a:xfrm rot="16200000" flipH="1">
              <a:off x="2850504" y="2470802"/>
              <a:ext cx="2068794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95445" y="2414794"/>
                  <a:ext cx="59580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445" y="2414794"/>
                  <a:ext cx="595804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4114800" y="297389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5181600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Number of Operations =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2.37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81600"/>
                <a:ext cx="807720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2717" t="-1637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1971233"/>
            <a:ext cx="934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14061" y="1721667"/>
                <a:ext cx="2209800" cy="20687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061" y="1721667"/>
                <a:ext cx="2209800" cy="2068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87871" y="1721667"/>
                <a:ext cx="2209800" cy="206879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71" y="1721667"/>
                <a:ext cx="2209800" cy="20687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8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3449626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384804" cy="466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6686" y="1051835"/>
                <a:ext cx="812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86" y="1051835"/>
                <a:ext cx="812172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03934" y="1051835"/>
                <a:ext cx="812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cs typeface="Aharoni" panose="02010803020104030203" pitchFamily="2" charset="-79"/>
                        </a:rPr>
                        <m:t>𝑦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934" y="1051835"/>
                <a:ext cx="812172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orizontal Scroll 16"/>
              <p:cNvSpPr/>
              <p:nvPr/>
            </p:nvSpPr>
            <p:spPr>
              <a:xfrm>
                <a:off x="3297964" y="2979750"/>
                <a:ext cx="2250393" cy="1752600"/>
              </a:xfrm>
              <a:prstGeom prst="horizontalScrol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7" name="Horizontal Scrol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64" y="2979750"/>
                <a:ext cx="2250393" cy="1752600"/>
              </a:xfrm>
              <a:prstGeom prst="horizontalScroll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6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3449626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384804" cy="466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8559" y="803295"/>
                <a:ext cx="228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59" y="803295"/>
                <a:ext cx="2286000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0080" y="803295"/>
                <a:ext cx="228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80" y="803295"/>
                <a:ext cx="228600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Sum in Communication Complexity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3" y="4859543"/>
            <a:ext cx="2306782" cy="8894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50095" y="4189053"/>
            <a:ext cx="3505200" cy="2258943"/>
            <a:chOff x="76200" y="179457"/>
            <a:chExt cx="8871204" cy="6008643"/>
          </a:xfrm>
        </p:grpSpPr>
        <p:pic>
          <p:nvPicPr>
            <p:cNvPr id="16" name="Content Placeholder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600200"/>
              <a:ext cx="3449626" cy="45259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524000"/>
              <a:ext cx="3384804" cy="4664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396686" y="1051835"/>
                  <a:ext cx="81217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686" y="1051835"/>
                  <a:ext cx="812172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1538" b="-93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3934" y="1051835"/>
                  <a:ext cx="81217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haroni" panose="02010803020104030203" pitchFamily="2" charset="-79"/>
                          </a:rPr>
                          <m:t>𝑦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934" y="1051835"/>
                  <a:ext cx="812172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5385" b="-1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Callout 1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Callout 20"/>
                <p:cNvSpPr/>
                <p:nvPr/>
              </p:nvSpPr>
              <p:spPr>
                <a:xfrm flipH="1">
                  <a:off x="3848100" y="457200"/>
                  <a:ext cx="3048000" cy="2133600"/>
                </a:xfrm>
                <a:prstGeom prst="wedgeEllipseCallou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21" name="Oval Callou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48100" y="457200"/>
                  <a:ext cx="3048000" cy="2133600"/>
                </a:xfrm>
                <a:prstGeom prst="wedgeEllipseCallou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Callout 2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30735" y="3145873"/>
              <a:ext cx="6946382" cy="9823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 bits, bounded rounds 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00400" y="1752600"/>
            <a:ext cx="3505199" cy="2258943"/>
            <a:chOff x="76200" y="179457"/>
            <a:chExt cx="8871204" cy="6008643"/>
          </a:xfrm>
        </p:grpSpPr>
        <p:pic>
          <p:nvPicPr>
            <p:cNvPr id="36" name="Content Placeholder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600200"/>
              <a:ext cx="3449626" cy="45259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524000"/>
              <a:ext cx="3384804" cy="4664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396686" y="1051835"/>
                  <a:ext cx="81217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686" y="1051835"/>
                  <a:ext cx="812172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1538" b="-93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903934" y="1051835"/>
                  <a:ext cx="81217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haroni" panose="02010803020104030203" pitchFamily="2" charset="-79"/>
                          </a:rPr>
                          <m:t>𝑦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934" y="1051835"/>
                  <a:ext cx="812172" cy="7078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5385" b="-1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Callout 39"/>
            <p:cNvSpPr/>
            <p:nvPr/>
          </p:nvSpPr>
          <p:spPr>
            <a:xfrm>
              <a:off x="2209800" y="179457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2" name="Oval Callout 41"/>
            <p:cNvSpPr/>
            <p:nvPr/>
          </p:nvSpPr>
          <p:spPr>
            <a:xfrm>
              <a:off x="2819400" y="480706"/>
              <a:ext cx="3276600" cy="17526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30735" y="3145873"/>
              <a:ext cx="5173476" cy="17191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 bits, One-way,</a:t>
              </a:r>
            </a:p>
            <a:p>
              <a:r>
                <a:rPr lang="en-US" dirty="0" smtClean="0"/>
                <a:t>Bounded rounds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2473" y="2794627"/>
                <a:ext cx="9398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73" y="2794627"/>
                <a:ext cx="939808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32730" y="5253572"/>
                <a:ext cx="9398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𝑘𝐶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30" y="5253572"/>
                <a:ext cx="939809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858000" y="354987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[Jain et al,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Harsha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et al]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88061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[Barak-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Braverman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-Chen-Rao 11]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0" y="2332074"/>
            <a:ext cx="1219200" cy="925105"/>
          </a:xfrm>
          <a:prstGeom prst="rect">
            <a:avLst/>
          </a:prstGeom>
        </p:spPr>
      </p:pic>
      <p:pic>
        <p:nvPicPr>
          <p:cNvPr id="48" name="Content Placeholder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65" y="2367717"/>
            <a:ext cx="1140648" cy="889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9" name="Rectangle 48"/>
          <p:cNvSpPr/>
          <p:nvPr/>
        </p:nvSpPr>
        <p:spPr>
          <a:xfrm>
            <a:off x="889522" y="3257179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159087" y="325717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3661216"/>
                <a:ext cx="8279959" cy="283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sz="2800" dirty="0" smtClean="0"/>
                  <a:t>Step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information</a:t>
                </a:r>
                <a:r>
                  <a:rPr lang="en-US" sz="2800" dirty="0" smtClean="0"/>
                  <a:t> sent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 is small. </a:t>
                </a:r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rgbClr val="FFC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61216"/>
                <a:ext cx="8279959" cy="2839367"/>
              </a:xfrm>
              <a:prstGeom prst="rect">
                <a:avLst/>
              </a:prstGeom>
              <a:blipFill rotWithShape="0">
                <a:blip r:embed="rId3"/>
                <a:stretch>
                  <a:fillRect l="-1546" t="-2366" r="-3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blipFill rotWithShape="0">
                <a:blip r:embed="rId4"/>
                <a:stretch>
                  <a:fillRect l="-1941" t="-6180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9661" y="43276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Proof of Direct Sum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732269" y="4302010"/>
                <a:ext cx="5943600" cy="7066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𝐼𝐶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32269" y="4302010"/>
                <a:ext cx="5943600" cy="706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flipH="1">
                <a:off x="711099" y="5822077"/>
                <a:ext cx="8000999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28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with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1099" y="5822077"/>
                <a:ext cx="80009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4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75149"/>
                <a:ext cx="7848600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3200" dirty="0" smtClean="0"/>
                  <a:t>bits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1500076"/>
                <a:ext cx="7848600" cy="1086067"/>
              </a:xfrm>
              <a:prstGeom prst="rect">
                <a:avLst/>
              </a:prstGeom>
              <a:blipFill rotWithShape="0">
                <a:blip r:embed="rId3"/>
                <a:stretch>
                  <a:fillRect l="-1941" t="-6180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700939" y="2636643"/>
            <a:ext cx="670661" cy="46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9661" y="432767"/>
            <a:ext cx="4875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Proof of Direct Sum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9661" y="3733800"/>
                <a:ext cx="8290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Step 1: </a:t>
                </a:r>
                <a:r>
                  <a:rPr lang="en-US" sz="3200" dirty="0" smtClean="0">
                    <a:solidFill>
                      <a:schemeClr val="accent2"/>
                    </a:solidFill>
                  </a:rPr>
                  <a:t>Randomized</a:t>
                </a:r>
                <a:r>
                  <a:rPr lang="en-US" sz="3200" dirty="0" smtClean="0"/>
                  <a:t> protocol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w</a:t>
                </a:r>
                <a:r>
                  <a:rPr lang="en-US" sz="3200" dirty="0"/>
                  <a:t>ith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FFC000"/>
                    </a:solidFill>
                  </a:rPr>
                  <a:t> </a:t>
                </a:r>
                <a:endParaRPr lang="en-US" sz="3200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3733800"/>
                <a:ext cx="8290661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838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0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3" y="704416"/>
            <a:ext cx="1219200" cy="9251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88" y="740059"/>
            <a:ext cx="1140648" cy="889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5739" y="1542616"/>
                <a:ext cx="1594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1542616"/>
                <a:ext cx="15949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0846" y="1579791"/>
                <a:ext cx="1599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846" y="1579791"/>
                <a:ext cx="159941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5483" y="3233230"/>
                <a:ext cx="8568500" cy="2993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2800" dirty="0" smtClean="0"/>
                  <a:t>Step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information</a:t>
                </a:r>
                <a:r>
                  <a:rPr lang="en-US" sz="2800" dirty="0" smtClean="0"/>
                  <a:t> sent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 is small. </a:t>
                </a:r>
              </a:p>
              <a:p>
                <a:r>
                  <a:rPr lang="en-US" sz="2800" dirty="0" smtClean="0"/>
                  <a:t>    </a:t>
                </a:r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83" y="3233230"/>
                <a:ext cx="8568500" cy="2993255"/>
              </a:xfrm>
              <a:prstGeom prst="rect">
                <a:avLst/>
              </a:prstGeom>
              <a:blipFill rotWithShape="0">
                <a:blip r:embed="rId6"/>
                <a:stretch>
                  <a:fillRect l="-1280" t="-2037" r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401" y="2596113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/>
                  <a:t> 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1" y="2596113"/>
                <a:ext cx="78486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608701" y="269763"/>
            <a:ext cx="2591416" cy="1674148"/>
            <a:chOff x="1157569" y="-1208122"/>
            <a:chExt cx="6558537" cy="4453125"/>
          </a:xfrm>
        </p:grpSpPr>
        <p:sp>
          <p:nvSpPr>
            <p:cNvPr id="25" name="TextBox 24"/>
            <p:cNvSpPr txBox="1"/>
            <p:nvPr/>
          </p:nvSpPr>
          <p:spPr>
            <a:xfrm>
              <a:off x="1396686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3935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Oval Callout 26"/>
            <p:cNvSpPr/>
            <p:nvPr/>
          </p:nvSpPr>
          <p:spPr>
            <a:xfrm>
              <a:off x="1157569" y="-495831"/>
              <a:ext cx="3276601" cy="17525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Callout 27"/>
                <p:cNvSpPr/>
                <p:nvPr/>
              </p:nvSpPr>
              <p:spPr>
                <a:xfrm flipH="1">
                  <a:off x="3936608" y="-1208122"/>
                  <a:ext cx="3048000" cy="2133600"/>
                </a:xfrm>
                <a:prstGeom prst="wedgeEllipseCallou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28" name="Oval Callout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36608" y="-1208122"/>
                  <a:ext cx="3048000" cy="2133600"/>
                </a:xfrm>
                <a:prstGeom prst="wedgeEllipseCallou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Callout 28"/>
            <p:cNvSpPr/>
            <p:nvPr/>
          </p:nvSpPr>
          <p:spPr>
            <a:xfrm>
              <a:off x="2607502" y="-1074910"/>
              <a:ext cx="3276601" cy="17525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291581" y="1362072"/>
                  <a:ext cx="6057738" cy="188293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𝑘𝐶</m:t>
                      </m:r>
                    </m:oMath>
                  </a14:m>
                  <a:r>
                    <a:rPr lang="en-US" sz="4000" dirty="0" smtClean="0"/>
                    <a:t> bits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581" y="1362072"/>
                  <a:ext cx="6057738" cy="18829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flipH="1">
                <a:off x="1891834" y="4006570"/>
                <a:ext cx="5943600" cy="7066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𝐼𝐶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91834" y="4006570"/>
                <a:ext cx="5943600" cy="7066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2260846" y="5562600"/>
                <a:ext cx="5422184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Protocol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with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60846" y="5562600"/>
                <a:ext cx="542218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8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3" y="704416"/>
            <a:ext cx="1219200" cy="9251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88" y="740059"/>
            <a:ext cx="1140648" cy="889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5739" y="1542616"/>
                <a:ext cx="1594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1542616"/>
                <a:ext cx="15949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0846" y="1579791"/>
                <a:ext cx="1599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846" y="1579791"/>
                <a:ext cx="159941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1463" y="3880515"/>
                <a:ext cx="7461538" cy="181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2800" dirty="0" smtClean="0"/>
                  <a:t>Step 1: Protocol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with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Step 2:  Compress protocol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800" dirty="0" smtClean="0"/>
                  <a:t>bits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63" y="3880515"/>
                <a:ext cx="7461538" cy="1818575"/>
              </a:xfrm>
              <a:prstGeom prst="rect">
                <a:avLst/>
              </a:prstGeom>
              <a:blipFill rotWithShape="0">
                <a:blip r:embed="rId6"/>
                <a:stretch>
                  <a:fillRect l="-1471" t="-369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401" y="2596113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/>
                  <a:t> 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1" y="2596113"/>
                <a:ext cx="78486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608701" y="269763"/>
            <a:ext cx="2591416" cy="1674148"/>
            <a:chOff x="1157569" y="-1208122"/>
            <a:chExt cx="6558537" cy="4453125"/>
          </a:xfrm>
        </p:grpSpPr>
        <p:sp>
          <p:nvSpPr>
            <p:cNvPr id="25" name="TextBox 24"/>
            <p:cNvSpPr txBox="1"/>
            <p:nvPr/>
          </p:nvSpPr>
          <p:spPr>
            <a:xfrm>
              <a:off x="1396686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3935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Oval Callout 26"/>
            <p:cNvSpPr/>
            <p:nvPr/>
          </p:nvSpPr>
          <p:spPr>
            <a:xfrm>
              <a:off x="1157569" y="-495831"/>
              <a:ext cx="3276601" cy="17525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Callout 27"/>
                <p:cNvSpPr/>
                <p:nvPr/>
              </p:nvSpPr>
              <p:spPr>
                <a:xfrm flipH="1">
                  <a:off x="3936608" y="-1208122"/>
                  <a:ext cx="3048000" cy="2133600"/>
                </a:xfrm>
                <a:prstGeom prst="wedgeEllipseCallou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28" name="Oval Callout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36608" y="-1208122"/>
                  <a:ext cx="3048000" cy="2133600"/>
                </a:xfrm>
                <a:prstGeom prst="wedgeEllipseCallou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Callout 28"/>
            <p:cNvSpPr/>
            <p:nvPr/>
          </p:nvSpPr>
          <p:spPr>
            <a:xfrm>
              <a:off x="2607502" y="-1074910"/>
              <a:ext cx="3276601" cy="17525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291581" y="1362072"/>
                  <a:ext cx="6057738" cy="188293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𝑘𝐶</m:t>
                      </m:r>
                    </m:oMath>
                  </a14:m>
                  <a:r>
                    <a:rPr lang="en-US" sz="4000" dirty="0" smtClean="0"/>
                    <a:t> bits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581" y="1362072"/>
                  <a:ext cx="6057738" cy="18829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00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 Interesting Example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0" y="1158291"/>
            <a:ext cx="9144000" cy="2880309"/>
            <a:chOff x="0" y="1158291"/>
            <a:chExt cx="9144000" cy="2880309"/>
          </a:xfrm>
        </p:grpSpPr>
        <p:sp>
          <p:nvSpPr>
            <p:cNvPr id="68" name="Rectangle 67"/>
            <p:cNvSpPr/>
            <p:nvPr/>
          </p:nvSpPr>
          <p:spPr>
            <a:xfrm>
              <a:off x="0" y="1158291"/>
              <a:ext cx="9144000" cy="288030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36387" y="1754559"/>
              <a:ext cx="1747286" cy="926571"/>
              <a:chOff x="1236261" y="5537370"/>
              <a:chExt cx="1747286" cy="92657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36261" y="5621995"/>
                <a:ext cx="833867" cy="2160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236261" y="6071743"/>
                <a:ext cx="833867" cy="216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2119" y="5537370"/>
                <a:ext cx="514204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Zeros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00606" y="6024366"/>
                <a:ext cx="460423" cy="26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Data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98816" y="6094609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71953" y="1994508"/>
              <a:ext cx="8456116" cy="1903711"/>
              <a:chOff x="-627030" y="2113249"/>
              <a:chExt cx="8456116" cy="190371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492274" y="2113249"/>
                <a:ext cx="2902253" cy="537299"/>
                <a:chOff x="2512815" y="1771627"/>
                <a:chExt cx="2902253" cy="537299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246546" y="1791914"/>
                  <a:ext cx="1691574" cy="1686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696149" y="1791914"/>
                  <a:ext cx="718919" cy="1686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527627" y="1791914"/>
                  <a:ext cx="718919" cy="1686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889423" y="1771627"/>
                  <a:ext cx="918386" cy="18890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512815" y="1986314"/>
                      <a:ext cx="430585" cy="312332"/>
                    </a:xfrm>
                    <a:prstGeom prst="rect">
                      <a:avLst/>
                    </a:prstGeom>
                    <a:noFill/>
                    <a:effectLst>
                      <a:outerShdw blurRad="38100" dist="20000" dir="5400000" rotWithShape="0">
                        <a:srgbClr val="000000">
                          <a:alpha val="38000"/>
                        </a:srgbClr>
                      </a:outerShdw>
                      <a:softEdge rad="0"/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2815" y="1986314"/>
                      <a:ext cx="430585" cy="312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effectLst>
                      <a:outerShdw blurRad="38100" dist="20000" dir="5400000" rotWithShape="0">
                        <a:srgbClr val="000000">
                          <a:alpha val="38000"/>
                        </a:srgbClr>
                      </a:outerShdw>
                      <a:softEdge rad="0"/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884657" y="1996594"/>
                      <a:ext cx="435727" cy="312332"/>
                    </a:xfrm>
                    <a:prstGeom prst="rect">
                      <a:avLst/>
                    </a:prstGeom>
                    <a:noFill/>
                    <a:effectLst>
                      <a:outerShdw blurRad="38100" dist="20000" dir="5400000" rotWithShape="0">
                        <a:srgbClr val="000000">
                          <a:alpha val="38000"/>
                        </a:srgbClr>
                      </a:outerShdw>
                      <a:softEdge rad="0"/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4657" y="1996594"/>
                      <a:ext cx="435727" cy="312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effectLst>
                      <a:outerShdw blurRad="38100" dist="20000" dir="5400000" rotWithShape="0">
                        <a:srgbClr val="000000">
                          <a:alpha val="38000"/>
                        </a:srgbClr>
                      </a:outerShdw>
                      <a:softEdge rad="0"/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965521" y="1989793"/>
                      <a:ext cx="449547" cy="312332"/>
                    </a:xfrm>
                    <a:prstGeom prst="rect">
                      <a:avLst/>
                    </a:prstGeom>
                    <a:noFill/>
                    <a:effectLst>
                      <a:outerShdw blurRad="38100" dist="20000" dir="5400000" rotWithShape="0">
                        <a:srgbClr val="000000">
                          <a:alpha val="38000"/>
                        </a:srgbClr>
                      </a:outerShdw>
                      <a:softEdge rad="0"/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65521" y="1989793"/>
                      <a:ext cx="449547" cy="312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  <a:effectLst>
                      <a:outerShdw blurRad="38100" dist="20000" dir="5400000" rotWithShape="0">
                        <a:srgbClr val="000000">
                          <a:alpha val="38000"/>
                        </a:srgbClr>
                      </a:outerShdw>
                      <a:softEdge rad="0"/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1" name="Straight Connector 40"/>
                <p:cNvCxnSpPr>
                  <a:stCxn id="39" idx="3"/>
                  <a:endCxn id="40" idx="1"/>
                </p:cNvCxnSpPr>
                <p:nvPr/>
              </p:nvCxnSpPr>
              <p:spPr>
                <a:xfrm flipV="1">
                  <a:off x="3320384" y="2145959"/>
                  <a:ext cx="1645138" cy="6801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prstDash val="sysDot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-627030" y="2828417"/>
                <a:ext cx="8456116" cy="1188543"/>
                <a:chOff x="-627030" y="2828417"/>
                <a:chExt cx="8456116" cy="1188543"/>
              </a:xfrm>
            </p:grpSpPr>
            <p:sp>
              <p:nvSpPr>
                <p:cNvPr id="44" name="Left Brace 43"/>
                <p:cNvSpPr/>
                <p:nvPr/>
              </p:nvSpPr>
              <p:spPr>
                <a:xfrm rot="-5400000">
                  <a:off x="3264134" y="2448941"/>
                  <a:ext cx="155448" cy="914400"/>
                </a:xfrm>
                <a:prstGeom prst="leftBrace">
                  <a:avLst/>
                </a:prstGeom>
                <a:ln w="38100"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956214" y="3265664"/>
                      <a:ext cx="4872872" cy="75129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oMath>
                      </a14:m>
                      <a:r>
                        <a:rPr lang="en-US" sz="3200" dirty="0" smtClean="0"/>
                        <a:t> updates are non-zero</a:t>
                      </a:r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6214" y="3265664"/>
                      <a:ext cx="4872872" cy="751296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t="-2439" r="-2625" b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TextBox 53"/>
                <p:cNvSpPr txBox="1"/>
                <p:nvPr/>
              </p:nvSpPr>
              <p:spPr>
                <a:xfrm>
                  <a:off x="-627030" y="3364742"/>
                  <a:ext cx="36263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Random block of </a:t>
                  </a:r>
                  <a:endParaRPr lang="en-US" sz="3200" dirty="0"/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2706746" y="1158291"/>
              <a:ext cx="37305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Input Distribution</a:t>
              </a:r>
              <a:endParaRPr lang="en-US" sz="3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6401" y="4430249"/>
            <a:ext cx="8050165" cy="1697213"/>
            <a:chOff x="1207292" y="4385603"/>
            <a:chExt cx="8050165" cy="1697213"/>
          </a:xfrm>
        </p:grpSpPr>
        <p:grpSp>
          <p:nvGrpSpPr>
            <p:cNvPr id="21" name="Group 20"/>
            <p:cNvGrpSpPr/>
            <p:nvPr/>
          </p:nvGrpSpPr>
          <p:grpSpPr>
            <a:xfrm>
              <a:off x="2439519" y="4445448"/>
              <a:ext cx="2410494" cy="168619"/>
              <a:chOff x="1311965" y="1752600"/>
              <a:chExt cx="4343400" cy="3048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11965" y="1752600"/>
                <a:ext cx="12954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07365" y="1752600"/>
                <a:ext cx="30480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39519" y="4909150"/>
              <a:ext cx="2410494" cy="168619"/>
              <a:chOff x="1311965" y="1752600"/>
              <a:chExt cx="4343400" cy="3048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311965" y="1752600"/>
                <a:ext cx="12954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07365" y="1752600"/>
                <a:ext cx="30480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314574" y="4909150"/>
              <a:ext cx="718919" cy="1686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07292" y="4385603"/>
              <a:ext cx="1014852" cy="288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Stream 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07292" y="4891296"/>
              <a:ext cx="653275" cy="20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Stream 2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08041" y="4909150"/>
              <a:ext cx="718919" cy="1686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08041" y="4445448"/>
              <a:ext cx="718919" cy="1686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7292" y="5713484"/>
              <a:ext cx="4119668" cy="369332"/>
              <a:chOff x="1207291" y="5302741"/>
              <a:chExt cx="4119668" cy="36933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730848" y="5372857"/>
                <a:ext cx="718919" cy="1686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08040" y="5372857"/>
                <a:ext cx="718919" cy="1686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39519" y="5372856"/>
                <a:ext cx="718919" cy="1686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36709" y="5372857"/>
                <a:ext cx="718919" cy="16861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207291" y="5302741"/>
                    <a:ext cx="11790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Stream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7291" y="5302741"/>
                    <a:ext cx="11790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663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Rectangle 56"/>
              <p:cNvSpPr/>
              <p:nvPr/>
            </p:nvSpPr>
            <p:spPr>
              <a:xfrm>
                <a:off x="3124987" y="5372857"/>
                <a:ext cx="718919" cy="1686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3908330" y="5228739"/>
              <a:ext cx="3398" cy="419909"/>
            </a:xfrm>
            <a:prstGeom prst="line">
              <a:avLst/>
            </a:prstGeom>
            <a:ln>
              <a:solidFill>
                <a:srgbClr val="FFC000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864925" y="4630614"/>
                  <a:ext cx="3392532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w.h.p.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3200" dirty="0" smtClean="0"/>
                    <a:t> streams</a:t>
                  </a:r>
                </a:p>
                <a:p>
                  <a:r>
                    <a:rPr lang="en-US" sz="3200" dirty="0" smtClean="0"/>
                    <a:t> are disjoint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925" y="4630614"/>
                  <a:ext cx="3392532" cy="107721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76" t="-7345" r="-4496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TextBox 69"/>
          <p:cNvSpPr txBox="1"/>
          <p:nvPr/>
        </p:nvSpPr>
        <p:spPr>
          <a:xfrm>
            <a:off x="1445897" y="2667926"/>
            <a:ext cx="663117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Maximum memory does not increase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95501" y="2684513"/>
                <a:ext cx="7496924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Avg. Memory per time-step increases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01" y="2684513"/>
                <a:ext cx="7496924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70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212532" y="3621102"/>
                <a:ext cx="6459910" cy="70301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Average Memory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32" y="3621102"/>
                <a:ext cx="6459910" cy="7030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0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558"/>
    </mc:Choice>
    <mc:Fallback>
      <p:transition spd="slow" advTm="149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3" y="704416"/>
            <a:ext cx="1219200" cy="9251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88" y="740059"/>
            <a:ext cx="1140648" cy="889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5739" y="1542616"/>
                <a:ext cx="1594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1542616"/>
                <a:ext cx="15949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0846" y="1579791"/>
                <a:ext cx="1599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846" y="1579791"/>
                <a:ext cx="159941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5483" y="3233230"/>
                <a:ext cx="10451900" cy="354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2800" dirty="0" smtClean="0"/>
                  <a:t>Step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information</a:t>
                </a:r>
                <a:r>
                  <a:rPr lang="en-US" sz="2800" dirty="0" smtClean="0"/>
                  <a:t> sent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 is small. </a:t>
                </a:r>
              </a:p>
              <a:p>
                <a:r>
                  <a:rPr lang="en-US" sz="2800" dirty="0" smtClean="0"/>
                  <a:t>  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dirty="0" smtClean="0"/>
                  <a:t>				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Step 2: Compress protocol with IC = I to communication O(I)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83" y="3233230"/>
                <a:ext cx="10451900" cy="3547253"/>
              </a:xfrm>
              <a:prstGeom prst="rect">
                <a:avLst/>
              </a:prstGeom>
              <a:blipFill rotWithShape="0">
                <a:blip r:embed="rId6"/>
                <a:stretch>
                  <a:fillRect l="-1050" t="-1718" r="-3032" b="-3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9787" y="2409122"/>
                <a:ext cx="784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 smtClean="0"/>
                  <a:t> protocol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/>
                  <a:t> bits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87" y="2409122"/>
                <a:ext cx="7848600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739" y="4368860"/>
                <a:ext cx="7945188" cy="80021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[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Chakrabarti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et al. 01, Bar-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Yossef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et al. 02, Barak et al. 10]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Information </a:t>
                </a:r>
                <a:r>
                  <a:rPr lang="en-US" sz="2800" dirty="0" smtClean="0"/>
                  <a:t>Content(IC)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4368860"/>
                <a:ext cx="7945188" cy="8002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16752" y="5221421"/>
                <a:ext cx="5583898" cy="5486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 Fact</a:t>
                </a:r>
                <a:r>
                  <a:rPr lang="en-US" sz="3200" dirty="0"/>
                  <a:t>: IC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3200" dirty="0"/>
                  <a:t>Communication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52" y="5221421"/>
                <a:ext cx="5583898" cy="5486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608701" y="269763"/>
            <a:ext cx="2591416" cy="1674148"/>
            <a:chOff x="1157569" y="-1208122"/>
            <a:chExt cx="6558537" cy="4453125"/>
          </a:xfrm>
        </p:grpSpPr>
        <p:sp>
          <p:nvSpPr>
            <p:cNvPr id="25" name="TextBox 24"/>
            <p:cNvSpPr txBox="1"/>
            <p:nvPr/>
          </p:nvSpPr>
          <p:spPr>
            <a:xfrm>
              <a:off x="1396686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3935" y="1051836"/>
              <a:ext cx="812171" cy="18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Oval Callout 26"/>
            <p:cNvSpPr/>
            <p:nvPr/>
          </p:nvSpPr>
          <p:spPr>
            <a:xfrm>
              <a:off x="1157569" y="-495831"/>
              <a:ext cx="3276601" cy="17525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Callout 27"/>
                <p:cNvSpPr/>
                <p:nvPr/>
              </p:nvSpPr>
              <p:spPr>
                <a:xfrm flipH="1">
                  <a:off x="3936608" y="-1208122"/>
                  <a:ext cx="3048000" cy="2133600"/>
                </a:xfrm>
                <a:prstGeom prst="wedgeEllipseCallou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latin typeface="Aharoni" panose="02010803020104030203" pitchFamily="2" charset="-79"/>
                    <a:cs typeface="Aharoni" panose="02010803020104030203" pitchFamily="2" charset="-79"/>
                  </a:endParaRPr>
                </a:p>
              </p:txBody>
            </p:sp>
          </mc:Choice>
          <mc:Fallback xmlns="">
            <p:sp>
              <p:nvSpPr>
                <p:cNvPr id="28" name="Oval Callout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36608" y="-1208122"/>
                  <a:ext cx="3048000" cy="2133600"/>
                </a:xfrm>
                <a:prstGeom prst="wedgeEllipseCallou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Callout 28"/>
            <p:cNvSpPr/>
            <p:nvPr/>
          </p:nvSpPr>
          <p:spPr>
            <a:xfrm>
              <a:off x="2607502" y="-1074910"/>
              <a:ext cx="3276601" cy="175259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291581" y="1362072"/>
                  <a:ext cx="6057738" cy="1882931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𝑘𝐶</m:t>
                      </m:r>
                    </m:oMath>
                  </a14:m>
                  <a:r>
                    <a:rPr lang="en-US" sz="4000" dirty="0" smtClean="0"/>
                    <a:t> bits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581" y="1362072"/>
                  <a:ext cx="6057738" cy="18829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8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00" y="3505200"/>
                <a:ext cx="1371600" cy="13716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200" y="304800"/>
            <a:ext cx="5981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Streaming Algorithms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62" y="3505200"/>
                <a:ext cx="1371600" cy="13716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6397487" y="3505200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487" y="3505200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3398" y="1917388"/>
                <a:ext cx="693203" cy="584775"/>
              </a:xfrm>
              <a:prstGeom prst="rect">
                <a:avLst/>
              </a:prstGeom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98" y="1917388"/>
                <a:ext cx="69320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01160" y="1917388"/>
                <a:ext cx="702692" cy="584775"/>
              </a:xfrm>
              <a:prstGeom prst="rect">
                <a:avLst/>
              </a:prstGeom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160" y="1917388"/>
                <a:ext cx="70269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36685" y="1876022"/>
                <a:ext cx="728661" cy="584775"/>
              </a:xfrm>
              <a:prstGeom prst="rect">
                <a:avLst/>
              </a:prstGeom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85" y="1876022"/>
                <a:ext cx="72866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495800" y="4191000"/>
            <a:ext cx="16002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981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Streaming Algorithms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486400" y="3723189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723189"/>
                <a:ext cx="1371600" cy="13716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9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981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Streaming Algorithms</a:t>
            </a:r>
            <a:endParaRPr lang="en-US" sz="44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76142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9572" y="4644195"/>
                <a:ext cx="1569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72" y="4644195"/>
                <a:ext cx="156959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486400" y="3723189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723189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80" y="134522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9572" y="2475751"/>
                <a:ext cx="1569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72" y="2475751"/>
                <a:ext cx="156959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67200" y="1312897"/>
            <a:ext cx="4081567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Does this require </a:t>
            </a:r>
          </a:p>
          <a:p>
            <a:r>
              <a:rPr lang="en-US" sz="2800" dirty="0" smtClean="0"/>
              <a:t>k times more memory?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5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6021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Memory Compression</a:t>
            </a:r>
            <a:endParaRPr lang="en-US" sz="44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9" y="182880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9051" y="2818495"/>
                <a:ext cx="19647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51" y="2818495"/>
                <a:ext cx="196470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495800" y="1587731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587731"/>
                <a:ext cx="1371600" cy="13716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9" y="4419600"/>
            <a:ext cx="2306782" cy="88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6400" y="5443121"/>
                <a:ext cx="13906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443121"/>
                <a:ext cx="139063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4686300" y="4359290"/>
                <a:ext cx="990600" cy="10340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359290"/>
                <a:ext cx="990600" cy="1034058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14400" y="37338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8400" y="5519435"/>
                <a:ext cx="2276905" cy="5232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00" y="5519435"/>
                <a:ext cx="227690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915439" y="1587731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39" y="1587731"/>
                <a:ext cx="1371600" cy="13716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7162800" y="4379168"/>
                <a:ext cx="990600" cy="10340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379168"/>
                <a:ext cx="990600" cy="1034058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3370" y="2003481"/>
                <a:ext cx="6152069" cy="58477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0" y="2003481"/>
                <a:ext cx="6152069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1" y="3407639"/>
                <a:ext cx="7375952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/>
                  <a:t>Information Content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407639"/>
                <a:ext cx="737595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1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9200" y="4114800"/>
            <a:ext cx="6394177" cy="609600"/>
            <a:chOff x="762000" y="1066800"/>
            <a:chExt cx="6394177" cy="609600"/>
          </a:xfrm>
        </p:grpSpPr>
        <p:sp>
          <p:nvSpPr>
            <p:cNvPr id="2" name="Rectangle 1"/>
            <p:cNvSpPr/>
            <p:nvPr/>
          </p:nvSpPr>
          <p:spPr>
            <a:xfrm>
              <a:off x="76200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707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214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77210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7896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403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910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94177" y="1066800"/>
              <a:ext cx="762000" cy="609600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4582" y="5616714"/>
                <a:ext cx="3938194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×[0,1]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82" y="5616714"/>
                <a:ext cx="3938194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210340" y="4751457"/>
            <a:ext cx="0" cy="8382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1313" y="4137991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 =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7290" y="5208657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C</a:t>
            </a:r>
            <a:endParaRPr lang="en-US" sz="4000" dirty="0">
              <a:solidFill>
                <a:srgbClr val="92D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22" y="531882"/>
            <a:ext cx="6200775" cy="239077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524000" y="121257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29070" y="137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34140" y="37948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39210" y="609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17167" y="1143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9412" y="685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51107" y="2313057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2" idx="0"/>
          </p:cNvCxnSpPr>
          <p:nvPr/>
        </p:nvCxnSpPr>
        <p:spPr>
          <a:xfrm>
            <a:off x="1600200" y="1447800"/>
            <a:ext cx="0" cy="26670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0"/>
          </p:cNvCxnSpPr>
          <p:nvPr/>
        </p:nvCxnSpPr>
        <p:spPr>
          <a:xfrm>
            <a:off x="2405270" y="1524000"/>
            <a:ext cx="0" cy="25908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7" idx="0"/>
          </p:cNvCxnSpPr>
          <p:nvPr/>
        </p:nvCxnSpPr>
        <p:spPr>
          <a:xfrm>
            <a:off x="3210340" y="609600"/>
            <a:ext cx="0" cy="35052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8" idx="0"/>
          </p:cNvCxnSpPr>
          <p:nvPr/>
        </p:nvCxnSpPr>
        <p:spPr>
          <a:xfrm>
            <a:off x="4015410" y="838200"/>
            <a:ext cx="0" cy="32766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93367" y="1295400"/>
            <a:ext cx="0" cy="2808357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15612" y="838200"/>
            <a:ext cx="0" cy="327660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27307" y="2503557"/>
            <a:ext cx="0" cy="1600200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1302026" y="2912165"/>
            <a:ext cx="6912362" cy="104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301351" y="0"/>
            <a:ext cx="5307" cy="291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176723" y="3067363"/>
                <a:ext cx="16740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𝑠𝑢𝑝𝑝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23" y="3067363"/>
                <a:ext cx="167404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-39131" y="272222"/>
                <a:ext cx="1409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131" y="272222"/>
                <a:ext cx="140993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 rot="5400000">
            <a:off x="6178681" y="4654662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4004" y="2883576"/>
                <a:ext cx="6781800" cy="10156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4" y="2883576"/>
                <a:ext cx="6781800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5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4798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Memory you say…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aphicFrame>
        <p:nvGraphicFramePr>
          <p:cNvPr id="29" name="Chart 28"/>
          <p:cNvGraphicFramePr/>
          <p:nvPr>
            <p:extLst/>
          </p:nvPr>
        </p:nvGraphicFramePr>
        <p:xfrm>
          <a:off x="1600200" y="1295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514600" y="1905000"/>
            <a:ext cx="41910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81800" y="1581834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Worst-case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7307" y="5562600"/>
            <a:ext cx="4945585" cy="5232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Total Memory Still Increases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5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68"/>
    </mc:Choice>
    <mc:Fallback xmlns="">
      <p:transition spd="slow" advTm="62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7863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Direct Sums in </a:t>
            </a:r>
          </a:p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Communication Complexity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5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"/>
    </mc:Choice>
    <mc:Fallback xmlns="">
      <p:transition spd="slow" advTm="1436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2229976" cy="29257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86" y="2128161"/>
            <a:ext cx="2237814" cy="308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1600" y="1586340"/>
                <a:ext cx="812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86340"/>
                <a:ext cx="812172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80807" y="1491986"/>
                <a:ext cx="812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/>
                          <a:cs typeface="Aharoni" panose="02010803020104030203" pitchFamily="2" charset="-79"/>
                        </a:rPr>
                        <m:t>𝑦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07" y="1491986"/>
                <a:ext cx="812172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ouble Wave 16"/>
              <p:cNvSpPr/>
              <p:nvPr/>
            </p:nvSpPr>
            <p:spPr>
              <a:xfrm>
                <a:off x="3328586" y="2979750"/>
                <a:ext cx="2250393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7" name="Double Wav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86" y="2979750"/>
                <a:ext cx="2250393" cy="1752600"/>
              </a:xfrm>
              <a:prstGeom prst="doubleWav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57" y="304800"/>
            <a:ext cx="2309849" cy="8905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21525" y="4926772"/>
            <a:ext cx="287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cs typeface="Aharoni" panose="02010803020104030203" pitchFamily="2" charset="-79"/>
              </a:rPr>
              <a:t>e</a:t>
            </a:r>
            <a:r>
              <a:rPr lang="en-US" sz="4000" dirty="0" smtClean="0">
                <a:cs typeface="Aharoni" panose="02010803020104030203" pitchFamily="2" charset="-79"/>
              </a:rPr>
              <a:t>rror &lt; 0.1</a:t>
            </a:r>
            <a:endParaRPr lang="en-US" sz="4000" dirty="0"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3596" y="1128104"/>
                <a:ext cx="18203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96" y="1128104"/>
                <a:ext cx="182037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Callout 13"/>
              <p:cNvSpPr/>
              <p:nvPr/>
            </p:nvSpPr>
            <p:spPr>
              <a:xfrm>
                <a:off x="2332106" y="799920"/>
                <a:ext cx="3276600" cy="17526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4" name="Oval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06" y="799920"/>
                <a:ext cx="3276600" cy="1752600"/>
              </a:xfrm>
              <a:prstGeom prst="wedgeEllipseCallou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Callout 10"/>
              <p:cNvSpPr/>
              <p:nvPr/>
            </p:nvSpPr>
            <p:spPr>
              <a:xfrm flipH="1">
                <a:off x="3732807" y="743274"/>
                <a:ext cx="3048000" cy="2133600"/>
              </a:xfrm>
              <a:prstGeom prst="wedgeEllipseCallou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1" name="Oval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32807" y="743274"/>
                <a:ext cx="3048000" cy="2133600"/>
              </a:xfrm>
              <a:prstGeom prst="wedgeEllipseCallou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9"/>
              <p:cNvSpPr/>
              <p:nvPr/>
            </p:nvSpPr>
            <p:spPr>
              <a:xfrm>
                <a:off x="2116360" y="1048788"/>
                <a:ext cx="3276600" cy="1752600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0" name="Oval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60" y="1048788"/>
                <a:ext cx="3276600" cy="1752600"/>
              </a:xfrm>
              <a:prstGeom prst="wedgeEllipseCallou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45923" y="1568217"/>
                <a:ext cx="4334884" cy="7078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dirty="0" smtClean="0"/>
                  <a:t> bits exchanged</a:t>
                </a:r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923" y="1568217"/>
                <a:ext cx="4334884" cy="7078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13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720">
        <p:fade/>
      </p:transition>
    </mc:Choice>
    <mc:Fallback xmlns="">
      <p:transition spd="med" advTm="82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14" grpId="0" animBg="1"/>
      <p:bldP spid="11" grpId="0" animBg="1"/>
      <p:bldP spid="10" grpId="0" animBg="1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2229976" cy="29257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86" y="2128161"/>
            <a:ext cx="2237814" cy="3083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57" y="304800"/>
            <a:ext cx="2309849" cy="8905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98857" y="5997475"/>
            <a:ext cx="2875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cs typeface="Aharoni" panose="02010803020104030203" pitchFamily="2" charset="-79"/>
              </a:rPr>
              <a:t>e</a:t>
            </a:r>
            <a:r>
              <a:rPr lang="en-US" sz="4000" dirty="0" smtClean="0">
                <a:cs typeface="Aharoni" panose="02010803020104030203" pitchFamily="2" charset="-79"/>
              </a:rPr>
              <a:t>rror &lt; 0.1</a:t>
            </a:r>
            <a:endParaRPr lang="en-US" sz="4000" dirty="0">
              <a:cs typeface="Aharoni" panose="02010803020104030203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39004" y="425107"/>
                <a:ext cx="23777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000" dirty="0" smtClean="0">
                    <a:solidFill>
                      <a:srgbClr val="FFC000"/>
                    </a:solidFill>
                  </a:rPr>
                  <a:t>iid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004" y="425107"/>
                <a:ext cx="2377702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15517" r="-846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5525" y="1552955"/>
                <a:ext cx="228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25" y="1552955"/>
                <a:ext cx="2286000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54734" y="1539703"/>
                <a:ext cx="228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34" y="1539703"/>
                <a:ext cx="2286000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ouble Wave 20"/>
              <p:cNvSpPr/>
              <p:nvPr/>
            </p:nvSpPr>
            <p:spPr>
              <a:xfrm>
                <a:off x="3380107" y="2042301"/>
                <a:ext cx="2402793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1" name="Double Wav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07" y="2042301"/>
                <a:ext cx="2402793" cy="1752600"/>
              </a:xfrm>
              <a:prstGeom prst="doubleWav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ouble Wave 21"/>
              <p:cNvSpPr/>
              <p:nvPr/>
            </p:nvSpPr>
            <p:spPr>
              <a:xfrm>
                <a:off x="3463440" y="4261915"/>
                <a:ext cx="2402793" cy="1752600"/>
              </a:xfrm>
              <a:prstGeom prst="doubleWav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22" name="Double Wav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440" y="4261915"/>
                <a:ext cx="2402793" cy="1752600"/>
              </a:xfrm>
              <a:prstGeom prst="doubleWav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4820075" y="4033315"/>
            <a:ext cx="24640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36392" y="3696412"/>
            <a:ext cx="24640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88792" y="3848812"/>
            <a:ext cx="246404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87541" y="3008242"/>
                <a:ext cx="6132480" cy="13234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/>
                  <a:t>Does this need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𝒌𝑪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bits of communication?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541" y="3008242"/>
                <a:ext cx="6132480" cy="1323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895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64"/>
    </mc:Choice>
    <mc:Fallback xmlns="">
      <p:transition spd="slow" advTm="53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Average Memory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42045" y="1905000"/>
                <a:ext cx="6459910" cy="70301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Average Memory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45" y="1905000"/>
                <a:ext cx="6459910" cy="7030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3429000"/>
            <a:ext cx="912531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known streaming lower bounds</a:t>
            </a:r>
          </a:p>
          <a:p>
            <a:r>
              <a:rPr lang="en-US" sz="3200" dirty="0" smtClean="0"/>
              <a:t>also give lower bounds for average memory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Alon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-Matias-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Szegedy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‘96, Bar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Yossef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Jayram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-Kumar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Sivakumar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’02,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Chakrabarti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Khot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-Sun ‘03, Ergun-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Jowhari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’08,</a:t>
            </a: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Gronemeier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‘09]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3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85"/>
    </mc:Choice>
    <mc:Fallback>
      <p:transition spd="slow" advTm="24285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Brief History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34009" y="1158660"/>
              <a:ext cx="8229600" cy="3470912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28800"/>
                    <a:gridCol w="1828800"/>
                    <a:gridCol w="1470991"/>
                    <a:gridCol w="3101009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Rounds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[Jain et al ’03]</a:t>
                          </a:r>
                        </a:p>
                        <a:p>
                          <a:endParaRPr lang="en-US" sz="20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Rounds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2000" dirty="0" err="1" smtClean="0">
                              <a:solidFill>
                                <a:schemeClr val="accent6"/>
                              </a:solidFill>
                            </a:rPr>
                            <a:t>Harsha</a:t>
                          </a: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 et al  ‘10]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Rounds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2000" dirty="0" err="1" smtClean="0">
                              <a:solidFill>
                                <a:schemeClr val="accent6"/>
                              </a:solidFill>
                            </a:rPr>
                            <a:t>Braverman</a:t>
                          </a: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-Rao </a:t>
                          </a:r>
                          <a:r>
                            <a:rPr lang="en-US" sz="2000" baseline="0" dirty="0" smtClean="0">
                              <a:solidFill>
                                <a:schemeClr val="accent6"/>
                              </a:solidFill>
                            </a:rPr>
                            <a:t>’11]</a:t>
                          </a:r>
                          <a:endParaRPr lang="en-US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Arbitrary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rad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[Barak-</a:t>
                          </a:r>
                          <a:r>
                            <a:rPr lang="en-US" sz="2000" dirty="0" err="1" smtClean="0">
                              <a:solidFill>
                                <a:schemeClr val="accent6"/>
                              </a:solidFill>
                            </a:rPr>
                            <a:t>Braverman</a:t>
                          </a: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-Chen-Rao</a:t>
                          </a:r>
                          <a:r>
                            <a:rPr lang="en-US" sz="2000" baseline="0" dirty="0" smtClean="0">
                              <a:solidFill>
                                <a:schemeClr val="accent6"/>
                              </a:solidFill>
                            </a:rPr>
                            <a:t> ‘10]</a:t>
                          </a:r>
                          <a:endParaRPr lang="en-US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Arbitrary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[BBCR ‘10]</a:t>
                          </a:r>
                          <a:endParaRPr lang="en-US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34009" y="1158660"/>
              <a:ext cx="8229600" cy="3470912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28800"/>
                    <a:gridCol w="1828800"/>
                    <a:gridCol w="1470991"/>
                    <a:gridCol w="3101009"/>
                  </a:tblGrid>
                  <a:tr h="7837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876" r="-350333" b="-3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000" t="-3876" r="-250333" b="-3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7934" t="-3876" r="-210331" b="-34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[Jain et al ’03]</a:t>
                          </a:r>
                        </a:p>
                        <a:p>
                          <a:endParaRPr lang="en-US" sz="20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678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44086" r="-350333" b="-3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000" t="-144086" r="-250333" b="-3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7934" t="-144086" r="-210331" b="-3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2000" dirty="0" err="1" smtClean="0">
                              <a:solidFill>
                                <a:schemeClr val="accent6"/>
                              </a:solidFill>
                            </a:rPr>
                            <a:t>Harsha</a:t>
                          </a: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 et al  ‘10]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678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244086" r="-350333" b="-2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000" t="-244086" r="-250333" b="-2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7934" t="-244086" r="-210331" b="-2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</a:t>
                          </a:r>
                          <a:r>
                            <a:rPr lang="en-US" sz="2000" dirty="0" err="1" smtClean="0">
                              <a:solidFill>
                                <a:schemeClr val="accent6"/>
                              </a:solidFill>
                            </a:rPr>
                            <a:t>Braverman</a:t>
                          </a: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-Rao </a:t>
                          </a:r>
                          <a:r>
                            <a:rPr lang="en-US" sz="2000" baseline="0" dirty="0" smtClean="0">
                              <a:solidFill>
                                <a:schemeClr val="accent6"/>
                              </a:solidFill>
                            </a:rPr>
                            <a:t>’11]</a:t>
                          </a:r>
                          <a:endParaRPr lang="en-US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278261" r="-350333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Arbitrary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7934" t="-278261" r="-210331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[Barak-</a:t>
                          </a:r>
                          <a:r>
                            <a:rPr lang="en-US" sz="2000" dirty="0" err="1" smtClean="0">
                              <a:solidFill>
                                <a:schemeClr val="accent6"/>
                              </a:solidFill>
                            </a:rPr>
                            <a:t>Braverman</a:t>
                          </a:r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-Chen-Rao</a:t>
                          </a:r>
                          <a:r>
                            <a:rPr lang="en-US" sz="2000" baseline="0" dirty="0" smtClean="0">
                              <a:solidFill>
                                <a:schemeClr val="accent6"/>
                              </a:solidFill>
                            </a:rPr>
                            <a:t> ‘10]</a:t>
                          </a:r>
                          <a:endParaRPr lang="en-US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503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10714" r="-350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Arbitrary</a:t>
                          </a:r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47934" t="-310714" r="-2103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6"/>
                              </a:solidFill>
                            </a:rPr>
                            <a:t>[BBCR ‘10]</a:t>
                          </a:r>
                          <a:endParaRPr lang="en-US" sz="2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36713" y="4953000"/>
            <a:ext cx="860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Lower Bounds in Communication Complexity</a:t>
            </a:r>
          </a:p>
          <a:p>
            <a:r>
              <a:rPr lang="en-US" sz="2800" dirty="0" smtClean="0"/>
              <a:t>                                   Streaming Lower Bounds 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3124200" y="545984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1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18"/>
    </mc:Choice>
    <mc:Fallback xmlns="">
      <p:transition spd="slow" advTm="18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3.2|4.2|2.4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.8|2.1|3.4|2.2|0.3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5.1|2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.5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2.2|15.9|0.6|3.4|0.7|15.3|3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5.6|1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5.7|1.9|0.4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6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8|18.1|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9|0.2|0.1|0.4|0.4|0.5|2.6|1.1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8|11.4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9|0.2|0.1|0.4|0.4|0.5|2.6|1.1|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9.4|21.8|7.6|36.8|13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34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9.4|21.8|7.6|36.8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1|3.8|4.9|1.1|2.7|8.6|8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9|0.2|0.1|0.4|0.4|0.5|2.6|1.1|1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9|0.2|0.1|0.4|0.4|0.5|2.6|1.1|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9.9|14.6|6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8|11.4|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8|11.4|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1|8.1|10.8|47.8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2|40.8|18.4|36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87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34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34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34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34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1.6|17.6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.9|23.3|31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.3|18.6|4.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20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10.7|8|8.9|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3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0.4|0.8|6.1|1.4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28.5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Roboto Black"/>
        <a:ea typeface=""/>
        <a:cs typeface=""/>
      </a:majorFont>
      <a:minorFont>
        <a:latin typeface="Open Sans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2030</Words>
  <Application>Microsoft Office PowerPoint</Application>
  <PresentationFormat>On-screen Show (4:3)</PresentationFormat>
  <Paragraphs>923</Paragraphs>
  <Slides>90</Slides>
  <Notes>51</Notes>
  <HiddenSlides>61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Aharoni</vt:lpstr>
      <vt:lpstr>Arial</vt:lpstr>
      <vt:lpstr>Calibri</vt:lpstr>
      <vt:lpstr>Cambria Math</vt:lpstr>
      <vt:lpstr>Open Sans</vt:lpstr>
      <vt:lpstr>Open Sans Semibold</vt:lpstr>
      <vt:lpstr>Roboto Black</vt:lpstr>
      <vt:lpstr>Times New Roman</vt:lpstr>
      <vt:lpstr>Office Theme</vt:lpstr>
      <vt:lpstr>On Parallelizing Streaming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(overly) Optimistic Attempt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 measure of Information?</vt:lpstr>
      <vt:lpstr>Open Problems</vt:lpstr>
      <vt:lpstr>Open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Work</vt:lpstr>
      <vt:lpstr>PowerPoint Presentation</vt:lpstr>
      <vt:lpstr>PowerPoint Presentation</vt:lpstr>
      <vt:lpstr>PowerPoint Presentation</vt:lpstr>
      <vt:lpstr>Information Theory</vt:lpstr>
      <vt:lpstr>PowerPoint Presentation</vt:lpstr>
      <vt:lpstr>PowerPoint Presentation</vt:lpstr>
      <vt:lpstr>PowerPoint Presentation</vt:lpstr>
      <vt:lpstr>More Information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Sums in Communication Complexity</vt:lpstr>
      <vt:lpstr>Direct Sums in Communication Complexity</vt:lpstr>
      <vt:lpstr>Direct Sums in Communication Complexity</vt:lpstr>
      <vt:lpstr>Direct Sums in Communication Complexity</vt:lpstr>
      <vt:lpstr>Direct Sums in Communication Complexity</vt:lpstr>
      <vt:lpstr>Direct Sums in Communication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Sum in Communication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Brief History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 Libraries Users</dc:creator>
  <cp:lastModifiedBy>Makrand Sinha</cp:lastModifiedBy>
  <cp:revision>272</cp:revision>
  <dcterms:created xsi:type="dcterms:W3CDTF">2013-11-12T23:46:59Z</dcterms:created>
  <dcterms:modified xsi:type="dcterms:W3CDTF">2015-04-23T17:19:55Z</dcterms:modified>
</cp:coreProperties>
</file>