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5" r:id="rId20"/>
    <p:sldId id="284" r:id="rId21"/>
    <p:sldId id="286" r:id="rId22"/>
    <p:sldId id="287" r:id="rId23"/>
    <p:sldId id="288" r:id="rId24"/>
    <p:sldId id="289" r:id="rId25"/>
    <p:sldId id="291" r:id="rId26"/>
    <p:sldId id="290" r:id="rId27"/>
    <p:sldId id="266" r:id="rId28"/>
    <p:sldId id="269" r:id="rId29"/>
    <p:sldId id="270" r:id="rId30"/>
    <p:sldId id="271" r:id="rId31"/>
    <p:sldId id="272" r:id="rId32"/>
    <p:sldId id="296" r:id="rId33"/>
    <p:sldId id="292" r:id="rId34"/>
    <p:sldId id="297" r:id="rId35"/>
    <p:sldId id="293" r:id="rId36"/>
    <p:sldId id="294" r:id="rId37"/>
    <p:sldId id="299" r:id="rId38"/>
    <p:sldId id="295" r:id="rId39"/>
    <p:sldId id="298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00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-1896" y="-112"/>
      </p:cViewPr>
      <p:guideLst>
        <p:guide orient="horz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E3C29A-C705-5744-9110-CDA7295FAB86}" type="datetimeFigureOut">
              <a:rPr lang="en-US" smtClean="0"/>
              <a:t>4/19/15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61EA81-E33B-2B40-B7D6-C79AEF1B4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1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5E23F8C0-4FF5-4B4A-B76E-72B29F6B58B1}" type="slidenum">
              <a:rPr lang="en-US" sz="1200"/>
              <a:pPr/>
              <a:t>24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hangingPunct="1"/>
            <a:fld id="{1C0A2FF3-ED70-7846-B6DD-057DFBEAE57F}" type="slidenum">
              <a:rPr lang="en-US" sz="1300">
                <a:latin typeface="Arial" charset="0"/>
              </a:rPr>
              <a:pPr defTabSz="914400" eaLnBrk="1" hangingPunct="1"/>
              <a:t>39</a:t>
            </a:fld>
            <a:endParaRPr lang="en-US" sz="1300">
              <a:latin typeface="Arial" charset="0"/>
            </a:endParaRPr>
          </a:p>
        </p:txBody>
      </p:sp>
      <p:sp>
        <p:nvSpPr>
          <p:cNvPr id="64514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85033-2FFE-774C-89C7-EF75C17FE770}" type="datetimeFigureOut">
              <a:rPr lang="en-US" smtClean="0"/>
              <a:t>4/15/15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9DE7E-571D-6449-B0C4-45B967BC0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583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85033-2FFE-774C-89C7-EF75C17FE770}" type="datetimeFigureOut">
              <a:rPr lang="en-US" smtClean="0"/>
              <a:t>4/15/15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9DE7E-571D-6449-B0C4-45B967BC0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05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85033-2FFE-774C-89C7-EF75C17FE770}" type="datetimeFigureOut">
              <a:rPr lang="en-US" smtClean="0"/>
              <a:t>4/15/15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9DE7E-571D-6449-B0C4-45B967BC0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334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85033-2FFE-774C-89C7-EF75C17FE770}" type="datetimeFigureOut">
              <a:rPr lang="en-US" smtClean="0"/>
              <a:t>4/15/15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9DE7E-571D-6449-B0C4-45B967BC0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751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85033-2FFE-774C-89C7-EF75C17FE770}" type="datetimeFigureOut">
              <a:rPr lang="en-US" smtClean="0"/>
              <a:t>4/15/15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9DE7E-571D-6449-B0C4-45B967BC0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671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85033-2FFE-774C-89C7-EF75C17FE770}" type="datetimeFigureOut">
              <a:rPr lang="en-US" smtClean="0"/>
              <a:t>4/15/15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9DE7E-571D-6449-B0C4-45B967BC0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724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85033-2FFE-774C-89C7-EF75C17FE770}" type="datetimeFigureOut">
              <a:rPr lang="en-US" smtClean="0"/>
              <a:t>4/15/15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9DE7E-571D-6449-B0C4-45B967BC0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928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85033-2FFE-774C-89C7-EF75C17FE770}" type="datetimeFigureOut">
              <a:rPr lang="en-US" smtClean="0"/>
              <a:t>4/15/15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9DE7E-571D-6449-B0C4-45B967BC0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894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85033-2FFE-774C-89C7-EF75C17FE770}" type="datetimeFigureOut">
              <a:rPr lang="en-US" smtClean="0"/>
              <a:t>4/15/15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9DE7E-571D-6449-B0C4-45B967BC0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374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85033-2FFE-774C-89C7-EF75C17FE770}" type="datetimeFigureOut">
              <a:rPr lang="en-US" smtClean="0"/>
              <a:t>4/15/15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9DE7E-571D-6449-B0C4-45B967BC0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931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85033-2FFE-774C-89C7-EF75C17FE770}" type="datetimeFigureOut">
              <a:rPr lang="en-US" smtClean="0"/>
              <a:t>4/15/15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9DE7E-571D-6449-B0C4-45B967BC0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276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85033-2FFE-774C-89C7-EF75C17FE770}" type="datetimeFigureOut">
              <a:rPr lang="en-US" smtClean="0"/>
              <a:t>4/15/15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E9DE7E-571D-6449-B0C4-45B967BC0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682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4.png"/><Relationship Id="rId5" Type="http://schemas.openxmlformats.org/officeDocument/2006/relationships/image" Target="../media/image13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tags" Target="../tags/tag9.xml"/><Relationship Id="rId2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tags" Target="../tags/tag10.xml"/><Relationship Id="rId2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tags" Target="../tags/tag11.xml"/><Relationship Id="rId2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tags" Target="../tags/tag12.xml"/><Relationship Id="rId2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tags" Target="../tags/tag13.xml"/><Relationship Id="rId2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tags" Target="../tags/tag14.xml"/><Relationship Id="rId2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tags" Target="../tags/tag15.xml"/><Relationship Id="rId2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tags" Target="../tags/tag16.xml"/><Relationship Id="rId2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tags" Target="../tags/tag17.xml"/><Relationship Id="rId2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tags" Target="../tags/tag18.xml"/><Relationship Id="rId2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2.png"/><Relationship Id="rId1" Type="http://schemas.openxmlformats.org/officeDocument/2006/relationships/tags" Target="../tags/tag19.xml"/><Relationship Id="rId2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4.png"/><Relationship Id="rId5" Type="http://schemas.openxmlformats.org/officeDocument/2006/relationships/image" Target="../media/image13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tags" Target="../tags/tag20.xml"/><Relationship Id="rId2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tags" Target="../tags/tag21.xml"/><Relationship Id="rId2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tags" Target="../tags/tag22.x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tags" Target="../tags/tag23.xml"/><Relationship Id="rId2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tags" Target="../tags/tag24.xml"/><Relationship Id="rId2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tags" Target="../tags/tag25.xml"/><Relationship Id="rId2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2.png"/><Relationship Id="rId12" Type="http://schemas.openxmlformats.org/officeDocument/2006/relationships/image" Target="../media/image2.png"/><Relationship Id="rId1" Type="http://schemas.openxmlformats.org/officeDocument/2006/relationships/tags" Target="../tags/tag26.x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5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0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tags" Target="../tags/tag27.x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tags" Target="../tags/tag4.x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4.png"/><Relationship Id="rId6" Type="http://schemas.openxmlformats.org/officeDocument/2006/relationships/image" Target="../media/image13.png"/><Relationship Id="rId7" Type="http://schemas.openxmlformats.org/officeDocument/2006/relationships/image" Target="../media/image10.pn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11.png"/><Relationship Id="rId5" Type="http://schemas.openxmlformats.org/officeDocument/2006/relationships/image" Target="../media/image13.png"/><Relationship Id="rId6" Type="http://schemas.openxmlformats.org/officeDocument/2006/relationships/image" Target="../media/image10.png"/><Relationship Id="rId7" Type="http://schemas.openxmlformats.org/officeDocument/2006/relationships/image" Target="../media/image12.png"/><Relationship Id="rId8" Type="http://schemas.openxmlformats.org/officeDocument/2006/relationships/image" Target="../media/image14.pn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4.png"/><Relationship Id="rId5" Type="http://schemas.openxmlformats.org/officeDocument/2006/relationships/image" Target="../media/image13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tags" Target="../tags/tag8.x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40695"/>
            <a:ext cx="7772400" cy="1470025"/>
          </a:xfrm>
        </p:spPr>
        <p:txBody>
          <a:bodyPr/>
          <a:lstStyle/>
          <a:p>
            <a:r>
              <a:rPr lang="en-US" dirty="0" smtClean="0"/>
              <a:t>Answering FAQs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2951" y="2020022"/>
            <a:ext cx="6400800" cy="2244644"/>
          </a:xfrm>
        </p:spPr>
        <p:txBody>
          <a:bodyPr>
            <a:normAutofit/>
          </a:bodyPr>
          <a:lstStyle/>
          <a:p>
            <a:r>
              <a:rPr lang="en-US" dirty="0" smtClean="0"/>
              <a:t>in CSPs, PGMs, Databases, Logic and Matrix Operations</a:t>
            </a:r>
          </a:p>
          <a:p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3574452" y="4280614"/>
            <a:ext cx="1348391" cy="2451514"/>
            <a:chOff x="3574452" y="4280614"/>
            <a:chExt cx="1348391" cy="2451514"/>
          </a:xfrm>
        </p:grpSpPr>
        <p:pic>
          <p:nvPicPr>
            <p:cNvPr id="7" name="Picture 1" descr="Screen Shot 2013-10-08 at 9.51.03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4452" y="4280614"/>
              <a:ext cx="1348391" cy="1810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74452" y="6277245"/>
              <a:ext cx="1151725" cy="454883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471444" y="4264666"/>
            <a:ext cx="8209960" cy="2538302"/>
            <a:chOff x="471444" y="4264666"/>
            <a:chExt cx="8209960" cy="2538302"/>
          </a:xfrm>
        </p:grpSpPr>
        <p:pic>
          <p:nvPicPr>
            <p:cNvPr id="5" name="Picture 4" descr="Screen Shot 2014-09-18 at 1.40.06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444" y="4265908"/>
              <a:ext cx="1429288" cy="182369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38097" y="4265908"/>
              <a:ext cx="1378281" cy="1808993"/>
            </a:xfrm>
            <a:prstGeom prst="rect">
              <a:avLst/>
            </a:prstGeom>
          </p:spPr>
        </p:pic>
        <p:pic>
          <p:nvPicPr>
            <p:cNvPr id="8" name="Picture 7" descr="Screen Shot 2014-09-18 at 1.43.50 PM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5283" y="4264666"/>
              <a:ext cx="1596121" cy="181023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1444" y="6298450"/>
              <a:ext cx="2891186" cy="43367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17109" y="6298450"/>
              <a:ext cx="1141091" cy="504518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4856933" y="4280614"/>
            <a:ext cx="2288601" cy="2467021"/>
            <a:chOff x="4856933" y="4280614"/>
            <a:chExt cx="2288601" cy="246702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363943" y="4280614"/>
              <a:ext cx="1200638" cy="1794287"/>
            </a:xfrm>
            <a:prstGeom prst="rect">
              <a:avLst/>
            </a:prstGeom>
          </p:spPr>
        </p:pic>
        <p:pic>
          <p:nvPicPr>
            <p:cNvPr id="13" name="Picture 12" descr="Screen Shot 2015-04-15 at 10.49.50 AM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6933" y="6361170"/>
              <a:ext cx="2288601" cy="386465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3401185" y="3230061"/>
            <a:ext cx="2095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0090"/>
                </a:solidFill>
              </a:rPr>
              <a:t>Atri Rudra</a:t>
            </a:r>
            <a:endParaRPr lang="en-US" sz="3600" dirty="0">
              <a:solidFill>
                <a:srgbClr val="00009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4737" y="266001"/>
            <a:ext cx="1860667" cy="82146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02154" y="109660"/>
            <a:ext cx="1120951" cy="12549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76740" y="109660"/>
            <a:ext cx="813343" cy="12676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63943" y="187601"/>
            <a:ext cx="1588776" cy="1251264"/>
          </a:xfrm>
          <a:prstGeom prst="rect">
            <a:avLst/>
          </a:prstGeom>
        </p:spPr>
      </p:pic>
      <p:pic>
        <p:nvPicPr>
          <p:cNvPr id="23" name="Picture 22" descr="Screen Shot 2015-04-15 at 11.44.49 AM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391" y="187601"/>
            <a:ext cx="2142609" cy="1434958"/>
          </a:xfrm>
          <a:prstGeom prst="rect">
            <a:avLst/>
          </a:prstGeom>
        </p:spPr>
      </p:pic>
      <p:pic>
        <p:nvPicPr>
          <p:cNvPr id="24" name="Picture 23" descr="Screen Shot 2015-04-15 at 12.23.05 PM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91" y="1377303"/>
            <a:ext cx="1312257" cy="17116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364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431"/>
    </mc:Choice>
    <mc:Fallback>
      <p:transition xmlns:p14="http://schemas.microsoft.com/office/powerpoint/2010/main" spd="slow" advTm="3743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Baby FAQs are very expressive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864908" y="2571211"/>
            <a:ext cx="3106295" cy="1254977"/>
            <a:chOff x="864908" y="2571211"/>
            <a:chExt cx="3106295" cy="125497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4908" y="2571211"/>
              <a:ext cx="1120951" cy="125497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132163" y="3230061"/>
              <a:ext cx="18390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PGMs: </a:t>
              </a:r>
              <a:r>
                <a:rPr lang="en-US" dirty="0" smtClean="0">
                  <a:solidFill>
                    <a:srgbClr val="910091"/>
                  </a:solidFill>
                </a:rPr>
                <a:t>( </a:t>
              </a:r>
              <a:r>
                <a:rPr lang="en-US" dirty="0" smtClean="0">
                  <a:solidFill>
                    <a:srgbClr val="910091"/>
                  </a:solidFill>
                  <a:latin typeface="Stencil"/>
                  <a:cs typeface="Stencil"/>
                </a:rPr>
                <a:t>R</a:t>
              </a:r>
              <a:r>
                <a:rPr lang="en-US" baseline="-25000" dirty="0" smtClean="0">
                  <a:solidFill>
                    <a:srgbClr val="910091"/>
                  </a:solidFill>
                  <a:latin typeface="Stencil"/>
                  <a:cs typeface="Stencil"/>
                </a:rPr>
                <a:t>+</a:t>
              </a:r>
              <a:r>
                <a:rPr lang="en-US" dirty="0" smtClean="0">
                  <a:solidFill>
                    <a:srgbClr val="910091"/>
                  </a:solidFill>
                </a:rPr>
                <a:t>,</a:t>
              </a:r>
              <a:r>
                <a:rPr lang="en-US" dirty="0" smtClean="0"/>
                <a:t> +</a:t>
              </a:r>
              <a:r>
                <a:rPr lang="en-US" dirty="0" smtClean="0">
                  <a:solidFill>
                    <a:srgbClr val="910091"/>
                  </a:solidFill>
                </a:rPr>
                <a:t>,</a:t>
              </a:r>
              <a:r>
                <a:rPr lang="en-US" dirty="0" smtClean="0"/>
                <a:t> × </a:t>
              </a:r>
              <a:r>
                <a:rPr lang="en-US" dirty="0" smtClean="0">
                  <a:solidFill>
                    <a:srgbClr val="910091"/>
                  </a:solidFill>
                </a:rPr>
                <a:t>)</a:t>
              </a:r>
              <a:r>
                <a:rPr lang="en-US" dirty="0" smtClean="0"/>
                <a:t> </a:t>
              </a:r>
              <a:endParaRPr lang="en-US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64908" y="4142920"/>
            <a:ext cx="2099290" cy="1747068"/>
            <a:chOff x="864908" y="4142920"/>
            <a:chExt cx="2099290" cy="174706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4908" y="4142920"/>
              <a:ext cx="1120951" cy="174706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317867" y="4923491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Joins</a:t>
              </a:r>
              <a:endParaRPr lang="en-US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432056" y="4142920"/>
            <a:ext cx="3440032" cy="1434958"/>
            <a:chOff x="5432056" y="4142920"/>
            <a:chExt cx="3440032" cy="1434958"/>
          </a:xfrm>
        </p:grpSpPr>
        <p:pic>
          <p:nvPicPr>
            <p:cNvPr id="7" name="Picture 6" descr="Screen Shot 2015-04-15 at 11.44.49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2056" y="4142920"/>
              <a:ext cx="2142609" cy="143495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648676" y="4703973"/>
              <a:ext cx="1223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Matrix Ops</a:t>
              </a:r>
              <a:endParaRPr 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041496" y="1438864"/>
            <a:ext cx="3298581" cy="2277273"/>
            <a:chOff x="5041496" y="1438864"/>
            <a:chExt cx="3298581" cy="227727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41496" y="1438864"/>
              <a:ext cx="2533169" cy="199503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677403" y="2075664"/>
              <a:ext cx="66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Logic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494768" y="3469916"/>
              <a:ext cx="144142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https://</a:t>
              </a:r>
              <a:r>
                <a:rPr lang="en-US" sz="100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xkcd.com</a:t>
              </a:r>
              <a:r>
                <a:rPr lang="en-US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/1033/</a:t>
              </a:r>
              <a:endPara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-2429" y="1438865"/>
            <a:ext cx="4773185" cy="1052877"/>
            <a:chOff x="-2429" y="1438865"/>
            <a:chExt cx="4773185" cy="105287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1438865"/>
              <a:ext cx="1860667" cy="82146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430038" y="1634203"/>
              <a:ext cx="23407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CSPs: </a:t>
              </a:r>
              <a:r>
                <a:rPr lang="en-US" dirty="0" smtClean="0">
                  <a:solidFill>
                    <a:srgbClr val="910091"/>
                  </a:solidFill>
                </a:rPr>
                <a:t>( {0,1},</a:t>
              </a:r>
              <a:r>
                <a:rPr lang="en-US" dirty="0" smtClean="0"/>
                <a:t> OR</a:t>
              </a:r>
              <a:r>
                <a:rPr lang="en-US" dirty="0" smtClean="0">
                  <a:solidFill>
                    <a:srgbClr val="910091"/>
                  </a:solidFill>
                </a:rPr>
                <a:t>,</a:t>
              </a:r>
              <a:r>
                <a:rPr lang="en-US" dirty="0" smtClean="0"/>
                <a:t> AND </a:t>
              </a:r>
              <a:r>
                <a:rPr lang="en-US" dirty="0" smtClean="0">
                  <a:solidFill>
                    <a:srgbClr val="910091"/>
                  </a:solidFill>
                </a:rPr>
                <a:t>)</a:t>
              </a:r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2429" y="2307076"/>
              <a:ext cx="3276145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 smtClean="0">
                  <a:solidFill>
                    <a:srgbClr val="7F7F7F"/>
                  </a:solidFill>
                </a:rPr>
                <a:t>http://</a:t>
              </a:r>
              <a:r>
                <a:rPr lang="en-US" sz="600" dirty="0" err="1" smtClean="0">
                  <a:solidFill>
                    <a:srgbClr val="7F7F7F"/>
                  </a:solidFill>
                </a:rPr>
                <a:t>en.wikipedia.org</a:t>
              </a:r>
              <a:r>
                <a:rPr lang="en-US" sz="600" dirty="0" smtClean="0">
                  <a:solidFill>
                    <a:srgbClr val="7F7F7F"/>
                  </a:solidFill>
                </a:rPr>
                <a:t>/wiki/</a:t>
              </a:r>
              <a:r>
                <a:rPr lang="en-US" sz="600" dirty="0" err="1" smtClean="0">
                  <a:solidFill>
                    <a:srgbClr val="7F7F7F"/>
                  </a:solidFill>
                </a:rPr>
                <a:t>Four_color_theorem</a:t>
              </a:r>
              <a:r>
                <a:rPr lang="en-US" sz="600" dirty="0" smtClean="0">
                  <a:solidFill>
                    <a:srgbClr val="7F7F7F"/>
                  </a:solidFill>
                </a:rPr>
                <a:t>#/media/</a:t>
              </a:r>
              <a:r>
                <a:rPr lang="en-US" sz="600" dirty="0" err="1" smtClean="0">
                  <a:solidFill>
                    <a:srgbClr val="7F7F7F"/>
                  </a:solidFill>
                </a:rPr>
                <a:t>File:World_map_with_four_colours.svg</a:t>
              </a:r>
              <a:endParaRPr lang="en-US" sz="600" dirty="0">
                <a:solidFill>
                  <a:srgbClr val="7F7F7F"/>
                </a:solidFill>
              </a:endParaRPr>
            </a:p>
          </p:txBody>
        </p:sp>
      </p:grpSp>
      <p:sp>
        <p:nvSpPr>
          <p:cNvPr id="21" name="Rounded Rectangle 20"/>
          <p:cNvSpPr/>
          <p:nvPr/>
        </p:nvSpPr>
        <p:spPr>
          <a:xfrm>
            <a:off x="5429138" y="3947774"/>
            <a:ext cx="3442949" cy="1909523"/>
          </a:xfrm>
          <a:prstGeom prst="round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1332604" y="6004242"/>
            <a:ext cx="7301421" cy="768859"/>
            <a:chOff x="987688" y="5769042"/>
            <a:chExt cx="7301421" cy="768859"/>
          </a:xfrm>
        </p:grpSpPr>
        <p:sp>
          <p:nvSpPr>
            <p:cNvPr id="23" name="TextBox 22"/>
            <p:cNvSpPr txBox="1"/>
            <p:nvPr/>
          </p:nvSpPr>
          <p:spPr>
            <a:xfrm>
              <a:off x="987688" y="5769042"/>
              <a:ext cx="730142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solidFill>
                    <a:srgbClr val="910091"/>
                  </a:solidFill>
                </a:rPr>
                <a:t>φ</a:t>
              </a:r>
              <a:r>
                <a:rPr lang="en-US" sz="3600" dirty="0" smtClean="0">
                  <a:solidFill>
                    <a:srgbClr val="910091"/>
                  </a:solidFill>
                </a:rPr>
                <a:t> (x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0</a:t>
              </a:r>
              <a:r>
                <a:rPr lang="en-US" sz="3600" dirty="0" smtClean="0">
                  <a:solidFill>
                    <a:srgbClr val="910091"/>
                  </a:solidFill>
                </a:rPr>
                <a:t>,…,x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f-1</a:t>
              </a:r>
              <a:r>
                <a:rPr lang="en-US" sz="3600" dirty="0" smtClean="0">
                  <a:solidFill>
                    <a:srgbClr val="910091"/>
                  </a:solidFill>
                </a:rPr>
                <a:t>) </a:t>
              </a:r>
              <a:r>
                <a:rPr lang="en-US" sz="3600" dirty="0" smtClean="0"/>
                <a:t>= </a:t>
              </a:r>
              <a:r>
                <a:rPr lang="en-US" sz="3600" dirty="0" smtClean="0">
                  <a:latin typeface="Zapf Dingbats"/>
                  <a:ea typeface="Zapf Dingbats"/>
                  <a:cs typeface="Zapf Dingbats"/>
                  <a:sym typeface="Zapf Dingbats"/>
                </a:rPr>
                <a:t>✜</a:t>
              </a:r>
              <a:r>
                <a:rPr lang="en-US" sz="3600" dirty="0">
                  <a:solidFill>
                    <a:srgbClr val="910091"/>
                  </a:solidFill>
                  <a:sym typeface="Zapf Dingbats"/>
                </a:rPr>
                <a:t> 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x ,..,x  </a:t>
              </a:r>
              <a:r>
                <a:rPr lang="en-US" sz="3600" dirty="0" smtClean="0">
                  <a:latin typeface="Zapf Dingbats"/>
                  <a:ea typeface="Zapf Dingbats"/>
                  <a:cs typeface="Zapf Dingbats"/>
                  <a:sym typeface="Zapf Dingbats"/>
                </a:rPr>
                <a:t>✪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e</a:t>
              </a:r>
              <a:r>
                <a:rPr lang="en-US" sz="3600" baseline="-25000" dirty="0" smtClean="0"/>
                <a:t> in 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E</a:t>
              </a:r>
              <a:r>
                <a:rPr lang="en-US" sz="3600" dirty="0" smtClean="0">
                  <a:solidFill>
                    <a:srgbClr val="910091"/>
                  </a:solidFill>
                </a:rPr>
                <a:t>  </a:t>
              </a:r>
              <a:r>
                <a:rPr lang="en-US" sz="3600" dirty="0" err="1" smtClean="0">
                  <a:solidFill>
                    <a:srgbClr val="910091"/>
                  </a:solidFill>
                </a:rPr>
                <a:t>ψ</a:t>
              </a:r>
              <a:r>
                <a:rPr lang="en-US" sz="3600" baseline="-25000" dirty="0" err="1" smtClean="0">
                  <a:solidFill>
                    <a:srgbClr val="910091"/>
                  </a:solidFill>
                </a:rPr>
                <a:t>e</a:t>
              </a:r>
              <a:r>
                <a:rPr lang="en-US" sz="3600" dirty="0" smtClean="0">
                  <a:solidFill>
                    <a:srgbClr val="910091"/>
                  </a:solidFill>
                </a:rPr>
                <a:t>(</a:t>
              </a:r>
              <a:r>
                <a:rPr lang="en-US" sz="3600" b="1" dirty="0" err="1">
                  <a:solidFill>
                    <a:srgbClr val="910091"/>
                  </a:solidFill>
                </a:rPr>
                <a:t>x</a:t>
              </a:r>
              <a:r>
                <a:rPr lang="en-US" sz="3600" baseline="-25000" dirty="0" err="1" smtClean="0">
                  <a:solidFill>
                    <a:srgbClr val="910091"/>
                  </a:solidFill>
                </a:rPr>
                <a:t>e</a:t>
              </a:r>
              <a:r>
                <a:rPr lang="en-US" sz="3600" dirty="0" smtClean="0">
                  <a:solidFill>
                    <a:srgbClr val="910091"/>
                  </a:solidFill>
                </a:rPr>
                <a:t>)</a:t>
              </a:r>
              <a:r>
                <a:rPr lang="en-US" sz="3600" dirty="0" smtClean="0">
                  <a:solidFill>
                    <a:srgbClr val="910091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 </a:t>
              </a:r>
              <a:endParaRPr lang="en-US" sz="3600" dirty="0">
                <a:solidFill>
                  <a:srgbClr val="910091"/>
                </a:solidFill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4120324" y="6183084"/>
              <a:ext cx="902302" cy="354817"/>
              <a:chOff x="4120324" y="6183084"/>
              <a:chExt cx="902302" cy="354817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4120324" y="6230124"/>
                <a:ext cx="23945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910091"/>
                    </a:solidFill>
                  </a:rPr>
                  <a:t>f</a:t>
                </a:r>
                <a:endParaRPr lang="en-US" sz="1400" dirty="0">
                  <a:solidFill>
                    <a:srgbClr val="910091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631999" y="6183084"/>
                <a:ext cx="39062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aseline="-25000" dirty="0" smtClean="0">
                    <a:solidFill>
                      <a:srgbClr val="910091"/>
                    </a:solidFill>
                  </a:rPr>
                  <a:t>n-1</a:t>
                </a:r>
                <a:r>
                  <a:rPr lang="en-US" baseline="-25000" dirty="0" smtClean="0"/>
                  <a:t> </a:t>
                </a:r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29541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10"/>
    </mc:Choice>
    <mc:Fallback>
      <p:transition xmlns:p14="http://schemas.microsoft.com/office/powerpoint/2010/main" spd="slow" advTm="581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Matrix vector multiplication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131785" y="4034685"/>
            <a:ext cx="3924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</a:rPr>
              <a:t>A</a:t>
            </a:r>
            <a:endParaRPr lang="en-US" sz="2800" dirty="0">
              <a:solidFill>
                <a:srgbClr val="008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075312" y="4034685"/>
            <a:ext cx="373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892082" y="1479143"/>
            <a:ext cx="2733551" cy="2279668"/>
            <a:chOff x="892082" y="1479143"/>
            <a:chExt cx="2733551" cy="2279668"/>
          </a:xfrm>
        </p:grpSpPr>
        <p:grpSp>
          <p:nvGrpSpPr>
            <p:cNvPr id="46" name="Group 45"/>
            <p:cNvGrpSpPr/>
            <p:nvPr/>
          </p:nvGrpSpPr>
          <p:grpSpPr>
            <a:xfrm>
              <a:off x="892082" y="2853743"/>
              <a:ext cx="2206174" cy="905068"/>
              <a:chOff x="6363588" y="5420846"/>
              <a:chExt cx="2206174" cy="905068"/>
            </a:xfrm>
          </p:grpSpPr>
          <p:sp>
            <p:nvSpPr>
              <p:cNvPr id="44" name="Oval 43"/>
              <p:cNvSpPr/>
              <p:nvPr/>
            </p:nvSpPr>
            <p:spPr>
              <a:xfrm>
                <a:off x="6363588" y="5420846"/>
                <a:ext cx="674140" cy="674236"/>
              </a:xfrm>
              <a:prstGeom prst="ellipse">
                <a:avLst/>
              </a:prstGeom>
              <a:noFill/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910091"/>
                    </a:solidFill>
                  </a:rPr>
                  <a:t>X</a:t>
                </a:r>
                <a:endParaRPr lang="en-US" baseline="-25000" dirty="0">
                  <a:solidFill>
                    <a:srgbClr val="910091"/>
                  </a:solidFill>
                </a:endParaRPr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7895622" y="5420846"/>
                <a:ext cx="674140" cy="674236"/>
              </a:xfrm>
              <a:prstGeom prst="ellipse">
                <a:avLst/>
              </a:prstGeom>
              <a:noFill/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910091"/>
                    </a:solidFill>
                  </a:rPr>
                  <a:t>Y</a:t>
                </a:r>
                <a:endParaRPr lang="en-US" dirty="0">
                  <a:solidFill>
                    <a:srgbClr val="910091"/>
                  </a:solidFill>
                </a:endParaRPr>
              </a:p>
            </p:txBody>
          </p:sp>
          <p:cxnSp>
            <p:nvCxnSpPr>
              <p:cNvPr id="38" name="Straight Connector 37"/>
              <p:cNvCxnSpPr/>
              <p:nvPr/>
            </p:nvCxnSpPr>
            <p:spPr>
              <a:xfrm>
                <a:off x="7070437" y="5757964"/>
                <a:ext cx="857894" cy="0"/>
              </a:xfrm>
              <a:prstGeom prst="line">
                <a:avLst/>
              </a:prstGeom>
              <a:ln w="76200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/>
              <p:cNvSpPr txBox="1"/>
              <p:nvPr/>
            </p:nvSpPr>
            <p:spPr>
              <a:xfrm>
                <a:off x="7324783" y="5864249"/>
                <a:ext cx="36420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008000"/>
                    </a:solidFill>
                  </a:rPr>
                  <a:t>A</a:t>
                </a:r>
                <a:endParaRPr lang="en-US" sz="2400" dirty="0">
                  <a:solidFill>
                    <a:srgbClr val="008000"/>
                  </a:solidFill>
                </a:endParaRP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1520856" y="1479143"/>
              <a:ext cx="664841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910091"/>
                  </a:solidFill>
                  <a:latin typeface="Apple Chancery"/>
                  <a:cs typeface="Apple Chancery"/>
                </a:rPr>
                <a:t>H</a:t>
              </a:r>
              <a:r>
                <a:rPr lang="en-US" sz="3200" dirty="0" smtClean="0">
                  <a:solidFill>
                    <a:srgbClr val="910091"/>
                  </a:solidFill>
                </a:rPr>
                <a:t> </a:t>
              </a:r>
              <a:endParaRPr lang="en-US" sz="3200" dirty="0">
                <a:solidFill>
                  <a:srgbClr val="910091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2772413" y="2294026"/>
              <a:ext cx="740545" cy="669477"/>
            </a:xfrm>
            <a:custGeom>
              <a:avLst/>
              <a:gdLst>
                <a:gd name="connsiteX0" fmla="*/ 33890 w 740545"/>
                <a:gd name="connsiteY0" fmla="*/ 591077 h 669477"/>
                <a:gd name="connsiteX1" fmla="*/ 80923 w 740545"/>
                <a:gd name="connsiteY1" fmla="*/ 10921 h 669477"/>
                <a:gd name="connsiteX2" fmla="*/ 739385 w 740545"/>
                <a:gd name="connsiteY2" fmla="*/ 246119 h 669477"/>
                <a:gd name="connsiteX3" fmla="*/ 253377 w 740545"/>
                <a:gd name="connsiteY3" fmla="*/ 669477 h 669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0545" h="669477">
                  <a:moveTo>
                    <a:pt x="33890" y="591077"/>
                  </a:moveTo>
                  <a:cubicBezTo>
                    <a:pt x="-1385" y="329745"/>
                    <a:pt x="-36659" y="68414"/>
                    <a:pt x="80923" y="10921"/>
                  </a:cubicBezTo>
                  <a:cubicBezTo>
                    <a:pt x="198505" y="-46572"/>
                    <a:pt x="710643" y="136360"/>
                    <a:pt x="739385" y="246119"/>
                  </a:cubicBezTo>
                  <a:cubicBezTo>
                    <a:pt x="768127" y="355878"/>
                    <a:pt x="253377" y="669477"/>
                    <a:pt x="253377" y="669477"/>
                  </a:cubicBezTo>
                </a:path>
              </a:pathLst>
            </a:custGeom>
            <a:ln w="762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279264" y="1880709"/>
              <a:ext cx="3463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b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853277" y="5432924"/>
            <a:ext cx="4368729" cy="909106"/>
            <a:chOff x="1853277" y="5432924"/>
            <a:chExt cx="4368729" cy="909106"/>
          </a:xfrm>
        </p:grpSpPr>
        <p:sp>
          <p:nvSpPr>
            <p:cNvPr id="52" name="TextBox 51"/>
            <p:cNvSpPr txBox="1"/>
            <p:nvPr/>
          </p:nvSpPr>
          <p:spPr>
            <a:xfrm>
              <a:off x="1853277" y="5432924"/>
              <a:ext cx="436872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err="1" smtClean="0">
                  <a:solidFill>
                    <a:srgbClr val="910091"/>
                  </a:solidFill>
                </a:rPr>
                <a:t>φ</a:t>
              </a:r>
              <a:r>
                <a:rPr lang="en-US" sz="3600" dirty="0" smtClean="0">
                  <a:solidFill>
                    <a:srgbClr val="910091"/>
                  </a:solidFill>
                </a:rPr>
                <a:t> (x) </a:t>
              </a:r>
              <a:r>
                <a:rPr lang="en-US" sz="3600" dirty="0" smtClean="0"/>
                <a:t>= </a:t>
              </a:r>
              <a:r>
                <a:rPr lang="en-US" sz="4400" dirty="0" err="1" smtClean="0">
                  <a:solidFill>
                    <a:srgbClr val="910091"/>
                  </a:solidFill>
                </a:rPr>
                <a:t>Σ</a:t>
              </a:r>
              <a:r>
                <a:rPr lang="en-US" sz="3600" dirty="0" smtClean="0">
                  <a:solidFill>
                    <a:srgbClr val="910091"/>
                  </a:solidFill>
                </a:rPr>
                <a:t> </a:t>
              </a:r>
              <a:r>
                <a:rPr lang="en-US" sz="3600" dirty="0" err="1" smtClean="0">
                  <a:solidFill>
                    <a:srgbClr val="910091"/>
                  </a:solidFill>
                </a:rPr>
                <a:t>ψ</a:t>
              </a:r>
              <a:r>
                <a:rPr lang="en-US" sz="3600" baseline="-25000" dirty="0" err="1" smtClean="0">
                  <a:solidFill>
                    <a:srgbClr val="910091"/>
                  </a:solidFill>
                </a:rPr>
                <a:t>A</a:t>
              </a:r>
              <a:r>
                <a:rPr lang="en-US" sz="3600" dirty="0" smtClean="0">
                  <a:solidFill>
                    <a:srgbClr val="910091"/>
                  </a:solidFill>
                </a:rPr>
                <a:t>(</a:t>
              </a:r>
              <a:r>
                <a:rPr lang="en-US" sz="3600" dirty="0" err="1" smtClean="0">
                  <a:solidFill>
                    <a:srgbClr val="910091"/>
                  </a:solidFill>
                </a:rPr>
                <a:t>x,y</a:t>
              </a:r>
              <a:r>
                <a:rPr lang="en-US" sz="3600" dirty="0" smtClean="0">
                  <a:solidFill>
                    <a:srgbClr val="910091"/>
                  </a:solidFill>
                </a:rPr>
                <a:t>)</a:t>
              </a:r>
              <a:r>
                <a:rPr lang="en-US" sz="36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3600" dirty="0" err="1" smtClean="0">
                  <a:solidFill>
                    <a:srgbClr val="910091"/>
                  </a:solidFill>
                </a:rPr>
                <a:t>ψ</a:t>
              </a:r>
              <a:r>
                <a:rPr lang="en-US" sz="3600" baseline="-25000" dirty="0" err="1">
                  <a:solidFill>
                    <a:srgbClr val="910091"/>
                  </a:solidFill>
                </a:rPr>
                <a:t>b</a:t>
              </a:r>
              <a:r>
                <a:rPr lang="en-US" sz="3600" dirty="0" smtClean="0">
                  <a:solidFill>
                    <a:srgbClr val="910091"/>
                  </a:solidFill>
                </a:rPr>
                <a:t>(y)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219565" y="5941920"/>
              <a:ext cx="3007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910091"/>
                  </a:solidFill>
                </a:rPr>
                <a:t>y</a:t>
              </a:r>
              <a:endParaRPr lang="en-US" sz="2000" baseline="-25000" dirty="0">
                <a:solidFill>
                  <a:srgbClr val="910091"/>
                </a:solidFill>
              </a:endParaRPr>
            </a:p>
          </p:txBody>
        </p:sp>
      </p:grpSp>
      <p:cxnSp>
        <p:nvCxnSpPr>
          <p:cNvPr id="56" name="Straight Connector 55"/>
          <p:cNvCxnSpPr/>
          <p:nvPr/>
        </p:nvCxnSpPr>
        <p:spPr>
          <a:xfrm>
            <a:off x="282198" y="5252769"/>
            <a:ext cx="8404602" cy="47040"/>
          </a:xfrm>
          <a:prstGeom prst="line">
            <a:avLst/>
          </a:prstGeom>
          <a:ln>
            <a:solidFill>
              <a:srgbClr val="7F7F7F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4123227" y="1479143"/>
            <a:ext cx="62710" cy="3773626"/>
          </a:xfrm>
          <a:prstGeom prst="line">
            <a:avLst/>
          </a:prstGeom>
          <a:ln>
            <a:solidFill>
              <a:srgbClr val="7F7F7F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6483126" y="5432924"/>
            <a:ext cx="2327724" cy="123103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Θ</a:t>
            </a:r>
            <a:r>
              <a:rPr lang="en-US" sz="2400" dirty="0" smtClean="0"/>
              <a:t>(N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) time in worst-case</a:t>
            </a:r>
            <a:endParaRPr lang="en-US" sz="2400" dirty="0"/>
          </a:p>
        </p:txBody>
      </p:sp>
      <p:grpSp>
        <p:nvGrpSpPr>
          <p:cNvPr id="61" name="Group 60"/>
          <p:cNvGrpSpPr/>
          <p:nvPr/>
        </p:nvGrpSpPr>
        <p:grpSpPr>
          <a:xfrm>
            <a:off x="5126598" y="1630710"/>
            <a:ext cx="3492702" cy="2226548"/>
            <a:chOff x="5126598" y="1630710"/>
            <a:chExt cx="3492702" cy="2226548"/>
          </a:xfrm>
        </p:grpSpPr>
        <p:sp>
          <p:nvSpPr>
            <p:cNvPr id="62" name="Left Bracket 61"/>
            <p:cNvSpPr/>
            <p:nvPr/>
          </p:nvSpPr>
          <p:spPr>
            <a:xfrm>
              <a:off x="5126598" y="1630710"/>
              <a:ext cx="141099" cy="2226548"/>
            </a:xfrm>
            <a:prstGeom prst="leftBracket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ight Bracket 62"/>
            <p:cNvSpPr/>
            <p:nvPr/>
          </p:nvSpPr>
          <p:spPr>
            <a:xfrm>
              <a:off x="7303271" y="1630710"/>
              <a:ext cx="127944" cy="2226548"/>
            </a:xfrm>
            <a:prstGeom prst="rightBracket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236341" y="1712603"/>
              <a:ext cx="4896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a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0,0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639342" y="1721297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a</a:t>
              </a:r>
              <a:r>
                <a:rPr lang="en-US" baseline="-25000" dirty="0">
                  <a:solidFill>
                    <a:srgbClr val="910091"/>
                  </a:solidFill>
                </a:rPr>
                <a:t>0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,2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6792306" y="1721297"/>
              <a:ext cx="6360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a</a:t>
              </a:r>
              <a:r>
                <a:rPr lang="en-US" baseline="-25000" dirty="0">
                  <a:solidFill>
                    <a:srgbClr val="910091"/>
                  </a:solidFill>
                </a:rPr>
                <a:t>0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,N-1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192152" y="1813630"/>
              <a:ext cx="3686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30000" dirty="0" smtClean="0">
                  <a:solidFill>
                    <a:srgbClr val="910091"/>
                  </a:solidFill>
                </a:rPr>
                <a:t>…..</a:t>
              </a:r>
              <a:endParaRPr lang="en-US" baseline="30000" dirty="0">
                <a:solidFill>
                  <a:srgbClr val="910091"/>
                </a:solidFill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8085307" y="1721297"/>
              <a:ext cx="3839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b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0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69" name="Left Bracket 68"/>
            <p:cNvSpPr/>
            <p:nvPr/>
          </p:nvSpPr>
          <p:spPr>
            <a:xfrm>
              <a:off x="7975564" y="1630710"/>
              <a:ext cx="141099" cy="2226548"/>
            </a:xfrm>
            <a:prstGeom prst="leftBracket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ight Bracket 69"/>
            <p:cNvSpPr/>
            <p:nvPr/>
          </p:nvSpPr>
          <p:spPr>
            <a:xfrm>
              <a:off x="8436630" y="1630710"/>
              <a:ext cx="127944" cy="2226548"/>
            </a:xfrm>
            <a:prstGeom prst="rightBracket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Multiply 70"/>
            <p:cNvSpPr/>
            <p:nvPr/>
          </p:nvSpPr>
          <p:spPr>
            <a:xfrm>
              <a:off x="7509602" y="2508785"/>
              <a:ext cx="403250" cy="344958"/>
            </a:xfrm>
            <a:prstGeom prst="mathMultiply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161029" y="3370275"/>
              <a:ext cx="6360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a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N-1,0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642420" y="3378969"/>
              <a:ext cx="6360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a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N-1,1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701316" y="3378969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a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N-1,N-1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376458" y="3471302"/>
              <a:ext cx="3686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30000" dirty="0" smtClean="0">
                  <a:solidFill>
                    <a:srgbClr val="910091"/>
                  </a:solidFill>
                </a:rPr>
                <a:t>…..</a:t>
              </a:r>
              <a:endParaRPr lang="en-US" baseline="30000" dirty="0">
                <a:solidFill>
                  <a:srgbClr val="910091"/>
                </a:solidFill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8088385" y="3378969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b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N-1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cxnSp>
          <p:nvCxnSpPr>
            <p:cNvPr id="77" name="Straight Connector 76"/>
            <p:cNvCxnSpPr/>
            <p:nvPr/>
          </p:nvCxnSpPr>
          <p:spPr>
            <a:xfrm>
              <a:off x="5466884" y="2226547"/>
              <a:ext cx="3078" cy="1159408"/>
            </a:xfrm>
            <a:prstGeom prst="line">
              <a:avLst/>
            </a:prstGeom>
            <a:ln>
              <a:solidFill>
                <a:srgbClr val="91009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5828774" y="2210867"/>
              <a:ext cx="3078" cy="1159408"/>
            </a:xfrm>
            <a:prstGeom prst="line">
              <a:avLst/>
            </a:prstGeom>
            <a:ln>
              <a:solidFill>
                <a:srgbClr val="91009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7062933" y="2210867"/>
              <a:ext cx="3078" cy="1159408"/>
            </a:xfrm>
            <a:prstGeom prst="line">
              <a:avLst/>
            </a:prstGeom>
            <a:ln>
              <a:solidFill>
                <a:srgbClr val="91009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8281414" y="2210867"/>
              <a:ext cx="3078" cy="1159408"/>
            </a:xfrm>
            <a:prstGeom prst="line">
              <a:avLst/>
            </a:prstGeom>
            <a:ln>
              <a:solidFill>
                <a:srgbClr val="91009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6084751" y="2853743"/>
              <a:ext cx="766986" cy="0"/>
            </a:xfrm>
            <a:prstGeom prst="line">
              <a:avLst/>
            </a:prstGeom>
            <a:ln>
              <a:solidFill>
                <a:srgbClr val="91009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00079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872"/>
    </mc:Choice>
    <mc:Fallback>
      <p:transition xmlns:p14="http://schemas.microsoft.com/office/powerpoint/2010/main" spd="slow" advTm="4587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do it faster</a:t>
            </a:r>
            <a:endParaRPr lang="en-US" dirty="0"/>
          </a:p>
        </p:txBody>
      </p:sp>
      <p:pic>
        <p:nvPicPr>
          <p:cNvPr id="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00200"/>
            <a:ext cx="6946900" cy="461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5864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38"/>
    </mc:Choice>
    <mc:Fallback>
      <p:transition xmlns:p14="http://schemas.microsoft.com/office/powerpoint/2010/main" spd="slow" advTm="1063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Discrete Fourier Transform</a:t>
            </a:r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5189310" y="1426870"/>
            <a:ext cx="3492702" cy="2226548"/>
            <a:chOff x="5126598" y="1630710"/>
            <a:chExt cx="3492702" cy="2226548"/>
          </a:xfrm>
        </p:grpSpPr>
        <p:sp>
          <p:nvSpPr>
            <p:cNvPr id="3" name="Left Bracket 2"/>
            <p:cNvSpPr/>
            <p:nvPr/>
          </p:nvSpPr>
          <p:spPr>
            <a:xfrm>
              <a:off x="5126598" y="1630710"/>
              <a:ext cx="141099" cy="2226548"/>
            </a:xfrm>
            <a:prstGeom prst="leftBracket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ight Bracket 8"/>
            <p:cNvSpPr/>
            <p:nvPr/>
          </p:nvSpPr>
          <p:spPr>
            <a:xfrm>
              <a:off x="7303271" y="1630710"/>
              <a:ext cx="127944" cy="2226548"/>
            </a:xfrm>
            <a:prstGeom prst="rightBracket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236341" y="1712603"/>
              <a:ext cx="4896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a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0,0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639342" y="1721297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a</a:t>
              </a:r>
              <a:r>
                <a:rPr lang="en-US" baseline="-25000" dirty="0">
                  <a:solidFill>
                    <a:srgbClr val="910091"/>
                  </a:solidFill>
                </a:rPr>
                <a:t>0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,2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792306" y="1721297"/>
              <a:ext cx="6360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a</a:t>
              </a:r>
              <a:r>
                <a:rPr lang="en-US" baseline="-25000" dirty="0">
                  <a:solidFill>
                    <a:srgbClr val="910091"/>
                  </a:solidFill>
                </a:rPr>
                <a:t>0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,N-1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192152" y="1813630"/>
              <a:ext cx="3686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30000" dirty="0" smtClean="0">
                  <a:solidFill>
                    <a:srgbClr val="910091"/>
                  </a:solidFill>
                </a:rPr>
                <a:t>…..</a:t>
              </a:r>
              <a:endParaRPr lang="en-US" baseline="30000" dirty="0">
                <a:solidFill>
                  <a:srgbClr val="91009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085307" y="1721297"/>
              <a:ext cx="4619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b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10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11" name="Left Bracket 10"/>
            <p:cNvSpPr/>
            <p:nvPr/>
          </p:nvSpPr>
          <p:spPr>
            <a:xfrm>
              <a:off x="7975564" y="1630710"/>
              <a:ext cx="141099" cy="2226548"/>
            </a:xfrm>
            <a:prstGeom prst="leftBracket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Bracket 11"/>
            <p:cNvSpPr/>
            <p:nvPr/>
          </p:nvSpPr>
          <p:spPr>
            <a:xfrm>
              <a:off x="8436630" y="1630710"/>
              <a:ext cx="127944" cy="2226548"/>
            </a:xfrm>
            <a:prstGeom prst="rightBracket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Multiply 12"/>
            <p:cNvSpPr/>
            <p:nvPr/>
          </p:nvSpPr>
          <p:spPr>
            <a:xfrm>
              <a:off x="7509602" y="2508785"/>
              <a:ext cx="403250" cy="344958"/>
            </a:xfrm>
            <a:prstGeom prst="mathMultiply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161029" y="3370275"/>
              <a:ext cx="6360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a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N-1,0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642420" y="3378969"/>
              <a:ext cx="6360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a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N-1,1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701316" y="3378969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a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N-1,N-1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376458" y="3471302"/>
              <a:ext cx="3686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30000" dirty="0" smtClean="0">
                  <a:solidFill>
                    <a:srgbClr val="910091"/>
                  </a:solidFill>
                </a:rPr>
                <a:t>…..</a:t>
              </a:r>
              <a:endParaRPr lang="en-US" baseline="30000" dirty="0">
                <a:solidFill>
                  <a:srgbClr val="91009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088385" y="3378969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b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N-1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5466884" y="2226547"/>
              <a:ext cx="3078" cy="1159408"/>
            </a:xfrm>
            <a:prstGeom prst="line">
              <a:avLst/>
            </a:prstGeom>
            <a:ln>
              <a:solidFill>
                <a:srgbClr val="91009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828774" y="2210867"/>
              <a:ext cx="3078" cy="1159408"/>
            </a:xfrm>
            <a:prstGeom prst="line">
              <a:avLst/>
            </a:prstGeom>
            <a:ln>
              <a:solidFill>
                <a:srgbClr val="91009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7062933" y="2210867"/>
              <a:ext cx="3078" cy="1159408"/>
            </a:xfrm>
            <a:prstGeom prst="line">
              <a:avLst/>
            </a:prstGeom>
            <a:ln>
              <a:solidFill>
                <a:srgbClr val="91009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8281414" y="2210867"/>
              <a:ext cx="3078" cy="1159408"/>
            </a:xfrm>
            <a:prstGeom prst="line">
              <a:avLst/>
            </a:prstGeom>
            <a:ln>
              <a:solidFill>
                <a:srgbClr val="91009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6084751" y="2853743"/>
              <a:ext cx="766986" cy="0"/>
            </a:xfrm>
            <a:prstGeom prst="line">
              <a:avLst/>
            </a:prstGeom>
            <a:ln>
              <a:solidFill>
                <a:srgbClr val="91009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/>
          <p:cNvSpPr txBox="1"/>
          <p:nvPr/>
        </p:nvSpPr>
        <p:spPr>
          <a:xfrm>
            <a:off x="6194497" y="3830845"/>
            <a:ext cx="3924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</a:rPr>
              <a:t>A</a:t>
            </a:r>
            <a:endParaRPr lang="en-US" sz="2800" dirty="0">
              <a:solidFill>
                <a:srgbClr val="008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138024" y="3830845"/>
            <a:ext cx="373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74248" y="4500132"/>
            <a:ext cx="310704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910091"/>
                </a:solidFill>
              </a:rPr>
              <a:t>a</a:t>
            </a:r>
            <a:r>
              <a:rPr lang="en-US" sz="2800" baseline="-25000" dirty="0" err="1" smtClean="0">
                <a:solidFill>
                  <a:srgbClr val="910091"/>
                </a:solidFill>
              </a:rPr>
              <a:t>x,y</a:t>
            </a:r>
            <a:r>
              <a:rPr lang="en-US" sz="2800" dirty="0" smtClean="0">
                <a:solidFill>
                  <a:srgbClr val="910091"/>
                </a:solidFill>
              </a:rPr>
              <a:t> </a:t>
            </a:r>
            <a:r>
              <a:rPr lang="en-US" sz="2800" dirty="0" smtClean="0"/>
              <a:t>=</a:t>
            </a:r>
            <a:r>
              <a:rPr lang="en-US" sz="2800" dirty="0" smtClean="0">
                <a:solidFill>
                  <a:srgbClr val="910091"/>
                </a:solidFill>
              </a:rPr>
              <a:t> </a:t>
            </a:r>
            <a:r>
              <a:rPr lang="en-US" sz="2800" dirty="0" err="1" smtClean="0">
                <a:solidFill>
                  <a:srgbClr val="910091"/>
                </a:solidFill>
              </a:rPr>
              <a:t>exp</a:t>
            </a:r>
            <a:r>
              <a:rPr lang="en-US" sz="2800" dirty="0" smtClean="0">
                <a:solidFill>
                  <a:srgbClr val="910091"/>
                </a:solidFill>
              </a:rPr>
              <a:t>(2π</a:t>
            </a:r>
            <a:r>
              <a:rPr lang="en-US" sz="2800" dirty="0" err="1" smtClean="0">
                <a:solidFill>
                  <a:srgbClr val="910091"/>
                </a:solidFill>
              </a:rPr>
              <a:t>i</a:t>
            </a:r>
            <a:r>
              <a:rPr lang="en-US" sz="2800" dirty="0" smtClean="0">
                <a:solidFill>
                  <a:srgbClr val="910091"/>
                </a:solidFill>
              </a:rPr>
              <a:t> </a:t>
            </a:r>
            <a:r>
              <a:rPr lang="en-US" sz="2800" dirty="0" err="1" smtClean="0">
                <a:solidFill>
                  <a:srgbClr val="910091"/>
                </a:solidFill>
              </a:rPr>
              <a:t>x</a:t>
            </a:r>
            <a:r>
              <a:rPr lang="en-US" sz="2800" dirty="0" err="1" smtClean="0">
                <a:solidFill>
                  <a:srgbClr val="910091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800" dirty="0" err="1" smtClean="0">
                <a:solidFill>
                  <a:srgbClr val="910091"/>
                </a:solidFill>
              </a:rPr>
              <a:t>y</a:t>
            </a:r>
            <a:r>
              <a:rPr lang="en-US" sz="2800" dirty="0" smtClean="0">
                <a:solidFill>
                  <a:srgbClr val="910091"/>
                </a:solidFill>
              </a:rPr>
              <a:t>/N)</a:t>
            </a:r>
            <a:endParaRPr lang="en-US" sz="2800" dirty="0">
              <a:solidFill>
                <a:srgbClr val="910091"/>
              </a:solidFill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595750" y="5826212"/>
            <a:ext cx="4368729" cy="909106"/>
            <a:chOff x="1853277" y="5432924"/>
            <a:chExt cx="4368729" cy="909106"/>
          </a:xfrm>
        </p:grpSpPr>
        <p:sp>
          <p:nvSpPr>
            <p:cNvPr id="48" name="TextBox 47"/>
            <p:cNvSpPr txBox="1"/>
            <p:nvPr/>
          </p:nvSpPr>
          <p:spPr>
            <a:xfrm>
              <a:off x="1853277" y="5432924"/>
              <a:ext cx="436872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err="1" smtClean="0">
                  <a:solidFill>
                    <a:srgbClr val="910091"/>
                  </a:solidFill>
                </a:rPr>
                <a:t>φ</a:t>
              </a:r>
              <a:r>
                <a:rPr lang="en-US" sz="3600" dirty="0" smtClean="0">
                  <a:solidFill>
                    <a:srgbClr val="910091"/>
                  </a:solidFill>
                </a:rPr>
                <a:t> (x) </a:t>
              </a:r>
              <a:r>
                <a:rPr lang="en-US" sz="3600" dirty="0" smtClean="0"/>
                <a:t>= </a:t>
              </a:r>
              <a:r>
                <a:rPr lang="en-US" sz="4400" dirty="0" err="1" smtClean="0">
                  <a:solidFill>
                    <a:srgbClr val="910091"/>
                  </a:solidFill>
                </a:rPr>
                <a:t>Σ</a:t>
              </a:r>
              <a:r>
                <a:rPr lang="en-US" sz="3600" dirty="0" smtClean="0">
                  <a:solidFill>
                    <a:srgbClr val="910091"/>
                  </a:solidFill>
                </a:rPr>
                <a:t> </a:t>
              </a:r>
              <a:r>
                <a:rPr lang="en-US" sz="3600" dirty="0" err="1" smtClean="0">
                  <a:solidFill>
                    <a:srgbClr val="910091"/>
                  </a:solidFill>
                </a:rPr>
                <a:t>ψ</a:t>
              </a:r>
              <a:r>
                <a:rPr lang="en-US" sz="3600" baseline="-25000" dirty="0" err="1" smtClean="0">
                  <a:solidFill>
                    <a:srgbClr val="910091"/>
                  </a:solidFill>
                </a:rPr>
                <a:t>A</a:t>
              </a:r>
              <a:r>
                <a:rPr lang="en-US" sz="3600" dirty="0" smtClean="0">
                  <a:solidFill>
                    <a:srgbClr val="910091"/>
                  </a:solidFill>
                </a:rPr>
                <a:t>(</a:t>
              </a:r>
              <a:r>
                <a:rPr lang="en-US" sz="3600" dirty="0" err="1" smtClean="0">
                  <a:solidFill>
                    <a:srgbClr val="910091"/>
                  </a:solidFill>
                </a:rPr>
                <a:t>x,y</a:t>
              </a:r>
              <a:r>
                <a:rPr lang="en-US" sz="3600" dirty="0" smtClean="0">
                  <a:solidFill>
                    <a:srgbClr val="910091"/>
                  </a:solidFill>
                </a:rPr>
                <a:t>)</a:t>
              </a:r>
              <a:r>
                <a:rPr lang="en-US" sz="36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3600" dirty="0" err="1" smtClean="0">
                  <a:solidFill>
                    <a:srgbClr val="910091"/>
                  </a:solidFill>
                </a:rPr>
                <a:t>ψ</a:t>
              </a:r>
              <a:r>
                <a:rPr lang="en-US" sz="3600" baseline="-25000" dirty="0" err="1">
                  <a:solidFill>
                    <a:srgbClr val="910091"/>
                  </a:solidFill>
                </a:rPr>
                <a:t>b</a:t>
              </a:r>
              <a:r>
                <a:rPr lang="en-US" sz="3600" dirty="0" smtClean="0">
                  <a:solidFill>
                    <a:srgbClr val="910091"/>
                  </a:solidFill>
                </a:rPr>
                <a:t>(y)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219565" y="5941920"/>
              <a:ext cx="3007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910091"/>
                  </a:solidFill>
                </a:rPr>
                <a:t>y</a:t>
              </a:r>
              <a:endParaRPr lang="en-US" sz="2000" baseline="-25000" dirty="0">
                <a:solidFill>
                  <a:srgbClr val="910091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42784" y="1334247"/>
            <a:ext cx="3116157" cy="1071725"/>
            <a:chOff x="642784" y="1459687"/>
            <a:chExt cx="3116157" cy="1071725"/>
          </a:xfrm>
        </p:grpSpPr>
        <p:sp>
          <p:nvSpPr>
            <p:cNvPr id="31" name="TextBox 30"/>
            <p:cNvSpPr txBox="1"/>
            <p:nvPr/>
          </p:nvSpPr>
          <p:spPr>
            <a:xfrm>
              <a:off x="642784" y="1459687"/>
              <a:ext cx="31161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Intuition behind FFT</a:t>
              </a:r>
              <a:endParaRPr lang="en-US" sz="28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62272" y="2069747"/>
              <a:ext cx="941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910091"/>
                  </a:solidFill>
                </a:rPr>
                <a:t>N</a:t>
              </a:r>
              <a:r>
                <a:rPr lang="en-US" sz="2400" dirty="0" smtClean="0"/>
                <a:t> = </a:t>
              </a:r>
              <a:r>
                <a:rPr lang="en-US" sz="2400" dirty="0" smtClean="0">
                  <a:solidFill>
                    <a:srgbClr val="910091"/>
                  </a:solidFill>
                </a:rPr>
                <a:t>p</a:t>
              </a:r>
              <a:r>
                <a:rPr lang="en-US" sz="2400" baseline="30000" dirty="0" smtClean="0">
                  <a:solidFill>
                    <a:srgbClr val="910091"/>
                  </a:solidFill>
                </a:rPr>
                <a:t>3</a:t>
              </a:r>
              <a:endParaRPr lang="en-US" sz="2400" baseline="30000" dirty="0">
                <a:solidFill>
                  <a:srgbClr val="910091"/>
                </a:solidFill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367328" y="1933829"/>
            <a:ext cx="2358639" cy="857194"/>
            <a:chOff x="2367328" y="1996549"/>
            <a:chExt cx="2358639" cy="857194"/>
          </a:xfrm>
        </p:grpSpPr>
        <p:sp>
          <p:nvSpPr>
            <p:cNvPr id="33" name="TextBox 32"/>
            <p:cNvSpPr txBox="1"/>
            <p:nvPr/>
          </p:nvSpPr>
          <p:spPr>
            <a:xfrm>
              <a:off x="2367328" y="1996549"/>
              <a:ext cx="23345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910091"/>
                  </a:solidFill>
                </a:rPr>
                <a:t>x</a:t>
              </a:r>
              <a:r>
                <a:rPr lang="en-US" sz="2400" dirty="0" smtClean="0"/>
                <a:t> = </a:t>
              </a:r>
              <a:r>
                <a:rPr lang="en-US" sz="2400" dirty="0" smtClean="0">
                  <a:solidFill>
                    <a:srgbClr val="910091"/>
                  </a:solidFill>
                </a:rPr>
                <a:t>x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0</a:t>
              </a:r>
              <a:r>
                <a:rPr lang="en-US" sz="2400" dirty="0" smtClean="0">
                  <a:solidFill>
                    <a:srgbClr val="910091"/>
                  </a:solidFill>
                </a:rPr>
                <a:t> </a:t>
              </a:r>
              <a:r>
                <a:rPr lang="en-US" sz="2400" dirty="0" smtClean="0"/>
                <a:t>+ </a:t>
              </a:r>
              <a:r>
                <a:rPr lang="en-US" sz="2400" dirty="0" smtClean="0">
                  <a:solidFill>
                    <a:srgbClr val="910091"/>
                  </a:solidFill>
                </a:rPr>
                <a:t>x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1</a:t>
              </a:r>
              <a:r>
                <a:rPr lang="en-US" sz="2400" dirty="0" smtClean="0">
                  <a:solidFill>
                    <a:srgbClr val="910091"/>
                  </a:solidFill>
                </a:rPr>
                <a:t>p</a:t>
              </a:r>
              <a:r>
                <a:rPr lang="en-US" sz="2400" dirty="0" smtClean="0"/>
                <a:t> + </a:t>
              </a:r>
              <a:r>
                <a:rPr lang="en-US" sz="2400" dirty="0" smtClean="0">
                  <a:solidFill>
                    <a:srgbClr val="910091"/>
                  </a:solidFill>
                </a:rPr>
                <a:t>x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2</a:t>
              </a:r>
              <a:r>
                <a:rPr lang="en-US" sz="2400" dirty="0" smtClean="0">
                  <a:solidFill>
                    <a:srgbClr val="910091"/>
                  </a:solidFill>
                </a:rPr>
                <a:t>p</a:t>
              </a:r>
              <a:r>
                <a:rPr lang="en-US" sz="2400" baseline="30000" dirty="0" smtClean="0">
                  <a:solidFill>
                    <a:srgbClr val="910091"/>
                  </a:solidFill>
                </a:rPr>
                <a:t>2</a:t>
              </a:r>
              <a:endParaRPr lang="en-US" sz="2400" baseline="30000" dirty="0">
                <a:solidFill>
                  <a:srgbClr val="910091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367328" y="2392078"/>
              <a:ext cx="23586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910091"/>
                  </a:solidFill>
                </a:rPr>
                <a:t>y</a:t>
              </a:r>
              <a:r>
                <a:rPr lang="en-US" sz="2400" dirty="0" smtClean="0"/>
                <a:t> = </a:t>
              </a:r>
              <a:r>
                <a:rPr lang="en-US" sz="2400" dirty="0">
                  <a:solidFill>
                    <a:srgbClr val="910091"/>
                  </a:solidFill>
                </a:rPr>
                <a:t>y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0</a:t>
              </a:r>
              <a:r>
                <a:rPr lang="en-US" sz="2400" dirty="0" smtClean="0">
                  <a:solidFill>
                    <a:srgbClr val="910091"/>
                  </a:solidFill>
                </a:rPr>
                <a:t> </a:t>
              </a:r>
              <a:r>
                <a:rPr lang="en-US" sz="2400" dirty="0" smtClean="0"/>
                <a:t>+ </a:t>
              </a:r>
              <a:r>
                <a:rPr lang="en-US" sz="2400" dirty="0">
                  <a:solidFill>
                    <a:srgbClr val="910091"/>
                  </a:solidFill>
                </a:rPr>
                <a:t>y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1</a:t>
              </a:r>
              <a:r>
                <a:rPr lang="en-US" sz="2400" dirty="0" smtClean="0">
                  <a:solidFill>
                    <a:srgbClr val="910091"/>
                  </a:solidFill>
                </a:rPr>
                <a:t>p</a:t>
              </a:r>
              <a:r>
                <a:rPr lang="en-US" sz="2400" dirty="0" smtClean="0"/>
                <a:t> + </a:t>
              </a:r>
              <a:r>
                <a:rPr lang="en-US" sz="2400" dirty="0">
                  <a:solidFill>
                    <a:srgbClr val="910091"/>
                  </a:solidFill>
                </a:rPr>
                <a:t>y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2</a:t>
              </a:r>
              <a:r>
                <a:rPr lang="en-US" sz="2400" dirty="0" smtClean="0">
                  <a:solidFill>
                    <a:srgbClr val="910091"/>
                  </a:solidFill>
                </a:rPr>
                <a:t>p</a:t>
              </a:r>
              <a:r>
                <a:rPr lang="en-US" sz="2400" baseline="30000" dirty="0" smtClean="0">
                  <a:solidFill>
                    <a:srgbClr val="910091"/>
                  </a:solidFill>
                </a:rPr>
                <a:t>2</a:t>
              </a:r>
              <a:endParaRPr lang="en-US" sz="2400" baseline="30000" dirty="0">
                <a:solidFill>
                  <a:srgbClr val="910091"/>
                </a:solidFill>
              </a:endParaRPr>
            </a:p>
          </p:txBody>
        </p:sp>
      </p:grpSp>
      <p:cxnSp>
        <p:nvCxnSpPr>
          <p:cNvPr id="36" name="Straight Connector 35"/>
          <p:cNvCxnSpPr/>
          <p:nvPr/>
        </p:nvCxnSpPr>
        <p:spPr>
          <a:xfrm flipH="1">
            <a:off x="378810" y="2979183"/>
            <a:ext cx="4268767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42784" y="3130709"/>
            <a:ext cx="890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910091"/>
                </a:solidFill>
              </a:rPr>
              <a:t>x</a:t>
            </a:r>
            <a:r>
              <a:rPr lang="en-US" sz="2400" dirty="0" smtClean="0">
                <a:solidFill>
                  <a:srgbClr val="910091"/>
                </a:solidFill>
              </a:rPr>
              <a:t> </a:t>
            </a:r>
            <a:r>
              <a:rPr lang="en-US" sz="2400" dirty="0" smtClean="0">
                <a:solidFill>
                  <a:srgbClr val="910091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400" dirty="0" smtClean="0">
                <a:solidFill>
                  <a:srgbClr val="910091"/>
                </a:solidFill>
              </a:rPr>
              <a:t>y </a:t>
            </a:r>
            <a:r>
              <a:rPr lang="en-US" sz="2400" dirty="0" smtClean="0"/>
              <a:t>=</a:t>
            </a:r>
            <a:endParaRPr lang="en-US" sz="2400" dirty="0"/>
          </a:p>
        </p:txBody>
      </p:sp>
      <p:grpSp>
        <p:nvGrpSpPr>
          <p:cNvPr id="61" name="Group 60"/>
          <p:cNvGrpSpPr/>
          <p:nvPr/>
        </p:nvGrpSpPr>
        <p:grpSpPr>
          <a:xfrm>
            <a:off x="1549000" y="3020949"/>
            <a:ext cx="3224202" cy="646331"/>
            <a:chOff x="1549000" y="3020949"/>
            <a:chExt cx="3224202" cy="646331"/>
          </a:xfrm>
        </p:grpSpPr>
        <p:sp>
          <p:nvSpPr>
            <p:cNvPr id="43" name="TextBox 42"/>
            <p:cNvSpPr txBox="1"/>
            <p:nvPr/>
          </p:nvSpPr>
          <p:spPr>
            <a:xfrm>
              <a:off x="1549000" y="3020949"/>
              <a:ext cx="17107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err="1" smtClean="0">
                  <a:solidFill>
                    <a:srgbClr val="910091"/>
                  </a:solidFill>
                </a:rPr>
                <a:t>Σ</a:t>
              </a:r>
              <a:r>
                <a:rPr lang="en-US" sz="2400" dirty="0" smtClean="0">
                  <a:solidFill>
                    <a:srgbClr val="910091"/>
                  </a:solidFill>
                </a:rPr>
                <a:t> 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x</a:t>
              </a:r>
              <a:r>
                <a:rPr lang="en-US" sz="2400" baseline="-25000" dirty="0" err="1" smtClean="0">
                  <a:solidFill>
                    <a:srgbClr val="910091"/>
                  </a:solidFill>
                </a:rPr>
                <a:t>j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 </a:t>
              </a:r>
              <a:r>
                <a:rPr lang="en-US" sz="24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 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y</a:t>
              </a:r>
              <a:r>
                <a:rPr lang="en-US" sz="2400" baseline="-25000" dirty="0" err="1" smtClean="0">
                  <a:solidFill>
                    <a:srgbClr val="910091"/>
                  </a:solidFill>
                </a:rPr>
                <a:t>k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 </a:t>
              </a:r>
              <a:r>
                <a:rPr lang="en-US" sz="24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p</a:t>
              </a:r>
              <a:r>
                <a:rPr lang="en-US" sz="2400" baseline="30000" dirty="0" err="1" smtClean="0">
                  <a:solidFill>
                    <a:srgbClr val="910091"/>
                  </a:solidFill>
                </a:rPr>
                <a:t>j+k</a:t>
              </a:r>
              <a:endParaRPr lang="en-US" sz="2400" baseline="30000" dirty="0">
                <a:solidFill>
                  <a:srgbClr val="910091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291081" y="3207944"/>
              <a:ext cx="14821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( </a:t>
              </a:r>
              <a:r>
                <a:rPr lang="en-US" sz="2000" dirty="0" smtClean="0">
                  <a:solidFill>
                    <a:srgbClr val="910091"/>
                  </a:solidFill>
                </a:rPr>
                <a:t>0 ≤ </a:t>
              </a:r>
              <a:r>
                <a:rPr lang="en-US" sz="2000" dirty="0" err="1" smtClean="0">
                  <a:solidFill>
                    <a:srgbClr val="910091"/>
                  </a:solidFill>
                </a:rPr>
                <a:t>j+k</a:t>
              </a:r>
              <a:r>
                <a:rPr lang="en-US" sz="2000" dirty="0" smtClean="0">
                  <a:solidFill>
                    <a:srgbClr val="910091"/>
                  </a:solidFill>
                </a:rPr>
                <a:t> </a:t>
              </a:r>
              <a:r>
                <a:rPr lang="en-US" sz="2000" dirty="0" smtClean="0">
                  <a:solidFill>
                    <a:srgbClr val="910091"/>
                  </a:solidFill>
                </a:rPr>
                <a:t>≤ </a:t>
              </a:r>
              <a:r>
                <a:rPr lang="en-US" sz="2000" dirty="0" smtClean="0">
                  <a:solidFill>
                    <a:srgbClr val="910091"/>
                  </a:solidFill>
                </a:rPr>
                <a:t>4</a:t>
              </a:r>
              <a:r>
                <a:rPr lang="en-US" dirty="0" smtClean="0"/>
                <a:t> )</a:t>
              </a:r>
              <a:endParaRPr lang="en-US" dirty="0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253386" y="3651600"/>
            <a:ext cx="5458987" cy="840964"/>
            <a:chOff x="457200" y="3698640"/>
            <a:chExt cx="5458987" cy="840964"/>
          </a:xfrm>
        </p:grpSpPr>
        <p:cxnSp>
          <p:nvCxnSpPr>
            <p:cNvPr id="63" name="Straight Connector 62"/>
            <p:cNvCxnSpPr/>
            <p:nvPr/>
          </p:nvCxnSpPr>
          <p:spPr>
            <a:xfrm>
              <a:off x="457200" y="3698640"/>
              <a:ext cx="4244722" cy="0"/>
            </a:xfrm>
            <a:prstGeom prst="line">
              <a:avLst/>
            </a:prstGeom>
            <a:ln>
              <a:solidFill>
                <a:srgbClr val="7F7F7F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Group 66"/>
            <p:cNvGrpSpPr/>
            <p:nvPr/>
          </p:nvGrpSpPr>
          <p:grpSpPr>
            <a:xfrm>
              <a:off x="595750" y="3862207"/>
              <a:ext cx="5320437" cy="677397"/>
              <a:chOff x="595750" y="3862207"/>
              <a:chExt cx="5320437" cy="677397"/>
            </a:xfrm>
          </p:grpSpPr>
          <p:sp>
            <p:nvSpPr>
              <p:cNvPr id="64" name="TextBox 63"/>
              <p:cNvSpPr txBox="1"/>
              <p:nvPr/>
            </p:nvSpPr>
            <p:spPr>
              <a:xfrm>
                <a:off x="595750" y="3862207"/>
                <a:ext cx="5320437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 smtClean="0">
                    <a:solidFill>
                      <a:srgbClr val="910091"/>
                    </a:solidFill>
                  </a:rPr>
                  <a:t>exp</a:t>
                </a:r>
                <a:r>
                  <a:rPr lang="en-US" sz="2400" dirty="0" smtClean="0">
                    <a:solidFill>
                      <a:srgbClr val="910091"/>
                    </a:solidFill>
                  </a:rPr>
                  <a:t>(2π</a:t>
                </a:r>
                <a:r>
                  <a:rPr lang="en-US" sz="2400" dirty="0" err="1" smtClean="0">
                    <a:solidFill>
                      <a:srgbClr val="910091"/>
                    </a:solidFill>
                  </a:rPr>
                  <a:t>i</a:t>
                </a:r>
                <a:r>
                  <a:rPr lang="en-US" sz="2400" dirty="0" smtClean="0">
                    <a:solidFill>
                      <a:srgbClr val="910091"/>
                    </a:solidFill>
                  </a:rPr>
                  <a:t> </a:t>
                </a:r>
                <a:r>
                  <a:rPr lang="en-US" sz="2400" dirty="0" err="1" smtClean="0">
                    <a:solidFill>
                      <a:srgbClr val="910091"/>
                    </a:solidFill>
                  </a:rPr>
                  <a:t>x</a:t>
                </a:r>
                <a:r>
                  <a:rPr lang="en-US" sz="2400" dirty="0" err="1" smtClean="0">
                    <a:solidFill>
                      <a:srgbClr val="910091"/>
                    </a:solidFill>
                    <a:latin typeface="Wingdings"/>
                    <a:ea typeface="Wingdings"/>
                    <a:cs typeface="Wingdings"/>
                    <a:sym typeface="Wingdings"/>
                  </a:rPr>
                  <a:t></a:t>
                </a:r>
                <a:r>
                  <a:rPr lang="en-US" sz="2400" dirty="0" err="1" smtClean="0">
                    <a:solidFill>
                      <a:srgbClr val="910091"/>
                    </a:solidFill>
                  </a:rPr>
                  <a:t>y</a:t>
                </a:r>
                <a:r>
                  <a:rPr lang="en-US" sz="2400" dirty="0" smtClean="0">
                    <a:solidFill>
                      <a:srgbClr val="910091"/>
                    </a:solidFill>
                  </a:rPr>
                  <a:t>/N) </a:t>
                </a:r>
                <a:r>
                  <a:rPr lang="en-US" sz="2400" dirty="0" smtClean="0"/>
                  <a:t>=</a:t>
                </a:r>
                <a:r>
                  <a:rPr lang="en-US" sz="3200" dirty="0" smtClean="0">
                    <a:solidFill>
                      <a:srgbClr val="910091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rgbClr val="910091"/>
                    </a:solidFill>
                  </a:rPr>
                  <a:t>Π</a:t>
                </a:r>
                <a:r>
                  <a:rPr lang="en-US" sz="3200" dirty="0" smtClean="0">
                    <a:solidFill>
                      <a:srgbClr val="910091"/>
                    </a:solidFill>
                  </a:rPr>
                  <a:t> </a:t>
                </a:r>
                <a:r>
                  <a:rPr lang="en-US" sz="2400" dirty="0" err="1" smtClean="0">
                    <a:solidFill>
                      <a:srgbClr val="910091"/>
                    </a:solidFill>
                  </a:rPr>
                  <a:t>exp</a:t>
                </a:r>
                <a:r>
                  <a:rPr lang="en-US" sz="2400" dirty="0" smtClean="0">
                    <a:solidFill>
                      <a:srgbClr val="910091"/>
                    </a:solidFill>
                  </a:rPr>
                  <a:t> (2π</a:t>
                </a:r>
                <a:r>
                  <a:rPr lang="en-US" sz="2400" dirty="0" err="1" smtClean="0">
                    <a:solidFill>
                      <a:srgbClr val="910091"/>
                    </a:solidFill>
                  </a:rPr>
                  <a:t>i</a:t>
                </a:r>
                <a:r>
                  <a:rPr lang="en-US" sz="2400" dirty="0" smtClean="0">
                    <a:solidFill>
                      <a:srgbClr val="910091"/>
                    </a:solidFill>
                  </a:rPr>
                  <a:t> </a:t>
                </a:r>
                <a:r>
                  <a:rPr lang="en-US" sz="2400" dirty="0" err="1" smtClean="0">
                    <a:solidFill>
                      <a:srgbClr val="910091"/>
                    </a:solidFill>
                  </a:rPr>
                  <a:t>x</a:t>
                </a:r>
                <a:r>
                  <a:rPr lang="en-US" sz="2400" baseline="-25000" dirty="0" err="1" smtClean="0">
                    <a:solidFill>
                      <a:srgbClr val="910091"/>
                    </a:solidFill>
                  </a:rPr>
                  <a:t>j</a:t>
                </a:r>
                <a:r>
                  <a:rPr lang="en-US" sz="2400" dirty="0" err="1" smtClean="0">
                    <a:solidFill>
                      <a:srgbClr val="910091"/>
                    </a:solidFill>
                    <a:latin typeface="Wingdings"/>
                    <a:ea typeface="Wingdings"/>
                    <a:cs typeface="Wingdings"/>
                    <a:sym typeface="Wingdings"/>
                  </a:rPr>
                  <a:t></a:t>
                </a:r>
                <a:r>
                  <a:rPr lang="en-US" sz="2400" dirty="0" err="1" smtClean="0">
                    <a:solidFill>
                      <a:srgbClr val="910091"/>
                    </a:solidFill>
                  </a:rPr>
                  <a:t>y</a:t>
                </a:r>
                <a:r>
                  <a:rPr lang="en-US" sz="2400" baseline="-25000" dirty="0" err="1" smtClean="0">
                    <a:solidFill>
                      <a:srgbClr val="910091"/>
                    </a:solidFill>
                  </a:rPr>
                  <a:t>k</a:t>
                </a:r>
                <a:r>
                  <a:rPr lang="en-US" sz="2400" dirty="0" err="1" smtClean="0">
                    <a:solidFill>
                      <a:srgbClr val="910091"/>
                    </a:solidFill>
                  </a:rPr>
                  <a:t>p</a:t>
                </a:r>
                <a:r>
                  <a:rPr lang="en-US" sz="2400" baseline="30000" dirty="0" err="1" smtClean="0">
                    <a:solidFill>
                      <a:srgbClr val="910091"/>
                    </a:solidFill>
                  </a:rPr>
                  <a:t>j+k</a:t>
                </a:r>
                <a:r>
                  <a:rPr lang="en-US" sz="2400" dirty="0" smtClean="0">
                    <a:solidFill>
                      <a:srgbClr val="910091"/>
                    </a:solidFill>
                  </a:rPr>
                  <a:t>/</a:t>
                </a:r>
                <a:r>
                  <a:rPr lang="en-US" sz="2400" dirty="0" smtClean="0">
                    <a:solidFill>
                      <a:srgbClr val="910091"/>
                    </a:solidFill>
                  </a:rPr>
                  <a:t>p</a:t>
                </a:r>
                <a:r>
                  <a:rPr lang="en-US" sz="2400" baseline="30000" dirty="0" smtClean="0">
                    <a:solidFill>
                      <a:srgbClr val="910091"/>
                    </a:solidFill>
                  </a:rPr>
                  <a:t>3</a:t>
                </a:r>
                <a:r>
                  <a:rPr lang="en-US" sz="2400" dirty="0" smtClean="0">
                    <a:solidFill>
                      <a:srgbClr val="910091"/>
                    </a:solidFill>
                  </a:rPr>
                  <a:t>) </a:t>
                </a: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2571138" y="4262605"/>
                <a:ext cx="81652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aseline="-25000" dirty="0" smtClean="0">
                    <a:solidFill>
                      <a:srgbClr val="910091"/>
                    </a:solidFill>
                  </a:rPr>
                  <a:t>0 ≤ </a:t>
                </a:r>
                <a:r>
                  <a:rPr lang="en-US" baseline="-25000" dirty="0" err="1" smtClean="0">
                    <a:solidFill>
                      <a:srgbClr val="910091"/>
                    </a:solidFill>
                  </a:rPr>
                  <a:t>j+k</a:t>
                </a:r>
                <a:r>
                  <a:rPr lang="en-US" baseline="-25000" dirty="0" smtClean="0">
                    <a:solidFill>
                      <a:srgbClr val="910091"/>
                    </a:solidFill>
                  </a:rPr>
                  <a:t> ≤ 4</a:t>
                </a:r>
                <a:r>
                  <a:rPr lang="en-US" baseline="-25000" dirty="0" smtClean="0"/>
                  <a:t> </a:t>
                </a:r>
                <a:endParaRPr lang="en-US" baseline="-25000" dirty="0"/>
              </a:p>
            </p:txBody>
          </p:sp>
        </p:grpSp>
      </p:grpSp>
      <p:grpSp>
        <p:nvGrpSpPr>
          <p:cNvPr id="71" name="Group 70"/>
          <p:cNvGrpSpPr/>
          <p:nvPr/>
        </p:nvGrpSpPr>
        <p:grpSpPr>
          <a:xfrm>
            <a:off x="2869013" y="3935657"/>
            <a:ext cx="3025551" cy="1756150"/>
            <a:chOff x="2869013" y="3935657"/>
            <a:chExt cx="3025551" cy="1756150"/>
          </a:xfrm>
        </p:grpSpPr>
        <p:sp>
          <p:nvSpPr>
            <p:cNvPr id="69" name="Rectangle 68"/>
            <p:cNvSpPr/>
            <p:nvPr/>
          </p:nvSpPr>
          <p:spPr>
            <a:xfrm>
              <a:off x="2869013" y="3935657"/>
              <a:ext cx="2663661" cy="525547"/>
            </a:xfrm>
            <a:prstGeom prst="rect">
              <a:avLst/>
            </a:prstGeom>
            <a:noFill/>
            <a:ln w="7620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ounded Rectangular Callout 69"/>
            <p:cNvSpPr/>
            <p:nvPr/>
          </p:nvSpPr>
          <p:spPr>
            <a:xfrm>
              <a:off x="3605864" y="5023352"/>
              <a:ext cx="2288700" cy="668455"/>
            </a:xfrm>
            <a:prstGeom prst="wedgeRoundRectCallout">
              <a:avLst>
                <a:gd name="adj1" fmla="val -14668"/>
                <a:gd name="adj2" fmla="val -125156"/>
                <a:gd name="adj3" fmla="val 16667"/>
              </a:avLst>
            </a:prstGeom>
            <a:solidFill>
              <a:schemeClr val="tx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= 1 for </a:t>
              </a:r>
              <a:r>
                <a:rPr lang="en-US" sz="2800" dirty="0" err="1" smtClean="0"/>
                <a:t>j+k</a:t>
              </a:r>
              <a:r>
                <a:rPr lang="en-US" sz="2800" dirty="0" smtClean="0"/>
                <a:t>  ≥ 3</a:t>
              </a:r>
              <a:endParaRPr lang="en-US" sz="2800" dirty="0"/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434590" y="4390927"/>
            <a:ext cx="5175165" cy="677397"/>
            <a:chOff x="595750" y="3862207"/>
            <a:chExt cx="5175165" cy="677397"/>
          </a:xfrm>
        </p:grpSpPr>
        <p:sp>
          <p:nvSpPr>
            <p:cNvPr id="75" name="TextBox 74"/>
            <p:cNvSpPr txBox="1"/>
            <p:nvPr/>
          </p:nvSpPr>
          <p:spPr>
            <a:xfrm>
              <a:off x="595750" y="3862207"/>
              <a:ext cx="5175165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                           =</a:t>
              </a:r>
              <a:r>
                <a:rPr lang="en-US" sz="3200" dirty="0" smtClean="0">
                  <a:solidFill>
                    <a:srgbClr val="910091"/>
                  </a:solidFill>
                </a:rPr>
                <a:t> </a:t>
              </a:r>
              <a:r>
                <a:rPr lang="en-US" sz="3200" dirty="0" err="1" smtClean="0">
                  <a:solidFill>
                    <a:srgbClr val="910091"/>
                  </a:solidFill>
                </a:rPr>
                <a:t>Π</a:t>
              </a:r>
              <a:r>
                <a:rPr lang="en-US" sz="3200" dirty="0" smtClean="0">
                  <a:solidFill>
                    <a:srgbClr val="910091"/>
                  </a:solidFill>
                </a:rPr>
                <a:t> 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exp</a:t>
              </a:r>
              <a:r>
                <a:rPr lang="en-US" sz="2400" dirty="0" smtClean="0">
                  <a:solidFill>
                    <a:srgbClr val="910091"/>
                  </a:solidFill>
                </a:rPr>
                <a:t> (2π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i</a:t>
              </a:r>
              <a:r>
                <a:rPr lang="en-US" sz="2400" dirty="0" smtClean="0">
                  <a:solidFill>
                    <a:srgbClr val="910091"/>
                  </a:solidFill>
                </a:rPr>
                <a:t> 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x</a:t>
              </a:r>
              <a:r>
                <a:rPr lang="en-US" sz="2400" baseline="-25000" dirty="0" err="1" smtClean="0">
                  <a:solidFill>
                    <a:srgbClr val="910091"/>
                  </a:solidFill>
                </a:rPr>
                <a:t>j</a:t>
              </a:r>
              <a:r>
                <a:rPr lang="en-US" sz="2400" dirty="0" err="1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y</a:t>
              </a:r>
              <a:r>
                <a:rPr lang="en-US" sz="2400" baseline="-25000" dirty="0" err="1" smtClean="0">
                  <a:solidFill>
                    <a:srgbClr val="910091"/>
                  </a:solidFill>
                </a:rPr>
                <a:t>k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p</a:t>
              </a:r>
              <a:r>
                <a:rPr lang="en-US" sz="2400" baseline="30000" dirty="0" err="1" smtClean="0">
                  <a:solidFill>
                    <a:srgbClr val="910091"/>
                  </a:solidFill>
                </a:rPr>
                <a:t>j+k</a:t>
              </a:r>
              <a:r>
                <a:rPr lang="en-US" sz="2400" dirty="0" smtClean="0">
                  <a:solidFill>
                    <a:srgbClr val="910091"/>
                  </a:solidFill>
                </a:rPr>
                <a:t>/</a:t>
              </a:r>
              <a:r>
                <a:rPr lang="en-US" sz="2400" dirty="0" smtClean="0">
                  <a:solidFill>
                    <a:srgbClr val="910091"/>
                  </a:solidFill>
                </a:rPr>
                <a:t>p</a:t>
              </a:r>
              <a:r>
                <a:rPr lang="en-US" sz="2400" baseline="30000" dirty="0" smtClean="0">
                  <a:solidFill>
                    <a:srgbClr val="910091"/>
                  </a:solidFill>
                </a:rPr>
                <a:t>3</a:t>
              </a:r>
              <a:r>
                <a:rPr lang="en-US" sz="2400" dirty="0" smtClean="0">
                  <a:solidFill>
                    <a:srgbClr val="910091"/>
                  </a:solidFill>
                </a:rPr>
                <a:t>) 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571138" y="4262605"/>
              <a:ext cx="8165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-25000" dirty="0" smtClean="0">
                  <a:solidFill>
                    <a:srgbClr val="910091"/>
                  </a:solidFill>
                </a:rPr>
                <a:t>0 ≤ </a:t>
              </a:r>
              <a:r>
                <a:rPr lang="en-US" baseline="-25000" dirty="0" err="1" smtClean="0">
                  <a:solidFill>
                    <a:srgbClr val="910091"/>
                  </a:solidFill>
                </a:rPr>
                <a:t>j+k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 ≤ 2</a:t>
              </a:r>
              <a:r>
                <a:rPr lang="en-US" baseline="-25000" dirty="0" smtClean="0"/>
                <a:t> </a:t>
              </a:r>
              <a:endParaRPr lang="en-US" baseline="-25000" dirty="0"/>
            </a:p>
          </p:txBody>
        </p:sp>
      </p:grpSp>
      <p:sp>
        <p:nvSpPr>
          <p:cNvPr id="78" name="Rectangle 77"/>
          <p:cNvSpPr/>
          <p:nvPr/>
        </p:nvSpPr>
        <p:spPr>
          <a:xfrm>
            <a:off x="253386" y="2411174"/>
            <a:ext cx="1847422" cy="45824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O(N</a:t>
            </a:r>
            <a:r>
              <a:rPr lang="en-US" baseline="30000" dirty="0" smtClean="0"/>
              <a:t>4/3</a:t>
            </a:r>
            <a:r>
              <a:rPr lang="en-US" dirty="0" smtClean="0"/>
              <a:t>) time FFT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8048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712"/>
    </mc:Choice>
    <mc:Fallback>
      <p:transition xmlns:p14="http://schemas.microsoft.com/office/powerpoint/2010/main" spd="slow" advTm="12771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9" grpId="0"/>
      <p:bldP spid="7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ounded Rectangle 106"/>
          <p:cNvSpPr/>
          <p:nvPr/>
        </p:nvSpPr>
        <p:spPr>
          <a:xfrm>
            <a:off x="2226229" y="2446063"/>
            <a:ext cx="1081759" cy="2979185"/>
          </a:xfrm>
          <a:prstGeom prst="roundRect">
            <a:avLst/>
          </a:prstGeom>
          <a:noFill/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Discrete Fourier Transform</a:t>
            </a:r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5314734" y="1426870"/>
            <a:ext cx="3492702" cy="2226548"/>
            <a:chOff x="5126598" y="1630710"/>
            <a:chExt cx="3492702" cy="2226548"/>
          </a:xfrm>
        </p:grpSpPr>
        <p:sp>
          <p:nvSpPr>
            <p:cNvPr id="3" name="Left Bracket 2"/>
            <p:cNvSpPr/>
            <p:nvPr/>
          </p:nvSpPr>
          <p:spPr>
            <a:xfrm>
              <a:off x="5126598" y="1630710"/>
              <a:ext cx="141099" cy="2226548"/>
            </a:xfrm>
            <a:prstGeom prst="leftBracket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ight Bracket 8"/>
            <p:cNvSpPr/>
            <p:nvPr/>
          </p:nvSpPr>
          <p:spPr>
            <a:xfrm>
              <a:off x="7303271" y="1630710"/>
              <a:ext cx="127944" cy="2226548"/>
            </a:xfrm>
            <a:prstGeom prst="rightBracket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236341" y="1712603"/>
              <a:ext cx="4896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a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0,0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639342" y="1721297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a</a:t>
              </a:r>
              <a:r>
                <a:rPr lang="en-US" baseline="-25000" dirty="0">
                  <a:solidFill>
                    <a:srgbClr val="910091"/>
                  </a:solidFill>
                </a:rPr>
                <a:t>0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,2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792306" y="1721297"/>
              <a:ext cx="6360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a</a:t>
              </a:r>
              <a:r>
                <a:rPr lang="en-US" baseline="-25000" dirty="0">
                  <a:solidFill>
                    <a:srgbClr val="910091"/>
                  </a:solidFill>
                </a:rPr>
                <a:t>0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,N-1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192152" y="1813630"/>
              <a:ext cx="3686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30000" dirty="0" smtClean="0">
                  <a:solidFill>
                    <a:srgbClr val="910091"/>
                  </a:solidFill>
                </a:rPr>
                <a:t>…..</a:t>
              </a:r>
              <a:endParaRPr lang="en-US" baseline="30000" dirty="0">
                <a:solidFill>
                  <a:srgbClr val="91009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085307" y="1721297"/>
              <a:ext cx="4619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b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10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11" name="Left Bracket 10"/>
            <p:cNvSpPr/>
            <p:nvPr/>
          </p:nvSpPr>
          <p:spPr>
            <a:xfrm>
              <a:off x="7975564" y="1630710"/>
              <a:ext cx="141099" cy="2226548"/>
            </a:xfrm>
            <a:prstGeom prst="leftBracket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Bracket 11"/>
            <p:cNvSpPr/>
            <p:nvPr/>
          </p:nvSpPr>
          <p:spPr>
            <a:xfrm>
              <a:off x="8436630" y="1630710"/>
              <a:ext cx="127944" cy="2226548"/>
            </a:xfrm>
            <a:prstGeom prst="rightBracket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Multiply 12"/>
            <p:cNvSpPr/>
            <p:nvPr/>
          </p:nvSpPr>
          <p:spPr>
            <a:xfrm>
              <a:off x="7509602" y="2508785"/>
              <a:ext cx="403250" cy="344958"/>
            </a:xfrm>
            <a:prstGeom prst="mathMultiply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161029" y="3370275"/>
              <a:ext cx="6360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a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N-1,0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642420" y="3378969"/>
              <a:ext cx="6360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a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N-1,1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701316" y="3378969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a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N-1,N-1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376458" y="3471302"/>
              <a:ext cx="3686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30000" dirty="0" smtClean="0">
                  <a:solidFill>
                    <a:srgbClr val="910091"/>
                  </a:solidFill>
                </a:rPr>
                <a:t>…..</a:t>
              </a:r>
              <a:endParaRPr lang="en-US" baseline="30000" dirty="0">
                <a:solidFill>
                  <a:srgbClr val="91009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088385" y="3378969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b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N-1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5466884" y="2226547"/>
              <a:ext cx="3078" cy="1159408"/>
            </a:xfrm>
            <a:prstGeom prst="line">
              <a:avLst/>
            </a:prstGeom>
            <a:ln>
              <a:solidFill>
                <a:srgbClr val="91009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828774" y="2210867"/>
              <a:ext cx="3078" cy="1159408"/>
            </a:xfrm>
            <a:prstGeom prst="line">
              <a:avLst/>
            </a:prstGeom>
            <a:ln>
              <a:solidFill>
                <a:srgbClr val="91009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7062933" y="2210867"/>
              <a:ext cx="3078" cy="1159408"/>
            </a:xfrm>
            <a:prstGeom prst="line">
              <a:avLst/>
            </a:prstGeom>
            <a:ln>
              <a:solidFill>
                <a:srgbClr val="91009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8281414" y="2210867"/>
              <a:ext cx="3078" cy="1159408"/>
            </a:xfrm>
            <a:prstGeom prst="line">
              <a:avLst/>
            </a:prstGeom>
            <a:ln>
              <a:solidFill>
                <a:srgbClr val="91009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6084751" y="2853743"/>
              <a:ext cx="766986" cy="0"/>
            </a:xfrm>
            <a:prstGeom prst="line">
              <a:avLst/>
            </a:prstGeom>
            <a:ln>
              <a:solidFill>
                <a:srgbClr val="91009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/>
          <p:cNvSpPr txBox="1"/>
          <p:nvPr/>
        </p:nvSpPr>
        <p:spPr>
          <a:xfrm>
            <a:off x="6319921" y="3830845"/>
            <a:ext cx="3924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</a:rPr>
              <a:t>A</a:t>
            </a:r>
            <a:endParaRPr lang="en-US" sz="2800" dirty="0">
              <a:solidFill>
                <a:srgbClr val="008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263448" y="3830845"/>
            <a:ext cx="373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95750" y="1105450"/>
            <a:ext cx="941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10091"/>
                </a:solidFill>
              </a:rPr>
              <a:t>N</a:t>
            </a:r>
            <a:r>
              <a:rPr lang="en-US" sz="2400" dirty="0" smtClean="0"/>
              <a:t> = </a:t>
            </a:r>
            <a:r>
              <a:rPr lang="en-US" sz="2400" dirty="0" smtClean="0">
                <a:solidFill>
                  <a:srgbClr val="910091"/>
                </a:solidFill>
              </a:rPr>
              <a:t>p</a:t>
            </a:r>
            <a:r>
              <a:rPr lang="en-US" sz="2400" baseline="30000" dirty="0" smtClean="0">
                <a:solidFill>
                  <a:srgbClr val="910091"/>
                </a:solidFill>
              </a:rPr>
              <a:t>3</a:t>
            </a:r>
            <a:endParaRPr lang="en-US" sz="2400" baseline="30000" dirty="0">
              <a:solidFill>
                <a:srgbClr val="910091"/>
              </a:solidFill>
            </a:endParaRPr>
          </a:p>
        </p:txBody>
      </p:sp>
      <p:grpSp>
        <p:nvGrpSpPr>
          <p:cNvPr id="93" name="Group 92"/>
          <p:cNvGrpSpPr/>
          <p:nvPr/>
        </p:nvGrpSpPr>
        <p:grpSpPr>
          <a:xfrm>
            <a:off x="595750" y="1440233"/>
            <a:ext cx="3862906" cy="723275"/>
            <a:chOff x="595750" y="1863593"/>
            <a:chExt cx="3862906" cy="723275"/>
          </a:xfrm>
        </p:grpSpPr>
        <p:sp>
          <p:nvSpPr>
            <p:cNvPr id="64" name="TextBox 63"/>
            <p:cNvSpPr txBox="1"/>
            <p:nvPr/>
          </p:nvSpPr>
          <p:spPr>
            <a:xfrm>
              <a:off x="595750" y="1863593"/>
              <a:ext cx="386290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solidFill>
                    <a:srgbClr val="910091"/>
                  </a:solidFill>
                </a:rPr>
                <a:t>a</a:t>
              </a:r>
              <a:r>
                <a:rPr lang="en-US" sz="2400" baseline="-25000" dirty="0" err="1" smtClean="0">
                  <a:solidFill>
                    <a:srgbClr val="910091"/>
                  </a:solidFill>
                </a:rPr>
                <a:t>x,y</a:t>
              </a:r>
              <a:r>
                <a:rPr lang="en-US" sz="2800" baseline="-25000" dirty="0" smtClean="0">
                  <a:solidFill>
                    <a:srgbClr val="910091"/>
                  </a:solidFill>
                </a:rPr>
                <a:t> </a:t>
              </a:r>
              <a:r>
                <a:rPr lang="en-US" sz="2400" dirty="0" smtClean="0"/>
                <a:t>=</a:t>
              </a:r>
              <a:r>
                <a:rPr lang="en-US" sz="3200" dirty="0" smtClean="0">
                  <a:solidFill>
                    <a:srgbClr val="910091"/>
                  </a:solidFill>
                </a:rPr>
                <a:t> </a:t>
              </a:r>
              <a:r>
                <a:rPr lang="en-US" sz="3200" dirty="0" err="1" smtClean="0">
                  <a:solidFill>
                    <a:srgbClr val="910091"/>
                  </a:solidFill>
                </a:rPr>
                <a:t>Π</a:t>
              </a:r>
              <a:r>
                <a:rPr lang="en-US" sz="3200" dirty="0" smtClean="0">
                  <a:solidFill>
                    <a:srgbClr val="910091"/>
                  </a:solidFill>
                </a:rPr>
                <a:t> 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exp</a:t>
              </a:r>
              <a:r>
                <a:rPr lang="en-US" sz="2400" dirty="0" smtClean="0">
                  <a:solidFill>
                    <a:srgbClr val="910091"/>
                  </a:solidFill>
                </a:rPr>
                <a:t> (2π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i</a:t>
              </a:r>
              <a:r>
                <a:rPr lang="en-US" sz="2400" dirty="0" smtClean="0">
                  <a:solidFill>
                    <a:srgbClr val="910091"/>
                  </a:solidFill>
                </a:rPr>
                <a:t> 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x</a:t>
              </a:r>
              <a:r>
                <a:rPr lang="en-US" sz="2400" baseline="-25000" dirty="0" err="1" smtClean="0">
                  <a:solidFill>
                    <a:srgbClr val="910091"/>
                  </a:solidFill>
                </a:rPr>
                <a:t>j</a:t>
              </a:r>
              <a:r>
                <a:rPr lang="en-US" sz="2400" dirty="0" err="1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y</a:t>
              </a:r>
              <a:r>
                <a:rPr lang="en-US" sz="2400" baseline="-25000" dirty="0" err="1" smtClean="0">
                  <a:solidFill>
                    <a:srgbClr val="910091"/>
                  </a:solidFill>
                </a:rPr>
                <a:t>k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p</a:t>
              </a:r>
              <a:r>
                <a:rPr lang="en-US" sz="2400" baseline="30000" dirty="0" err="1" smtClean="0">
                  <a:solidFill>
                    <a:srgbClr val="910091"/>
                  </a:solidFill>
                </a:rPr>
                <a:t>j+k</a:t>
              </a:r>
              <a:r>
                <a:rPr lang="en-US" sz="2400" dirty="0" smtClean="0">
                  <a:solidFill>
                    <a:srgbClr val="910091"/>
                  </a:solidFill>
                </a:rPr>
                <a:t>/</a:t>
              </a:r>
              <a:r>
                <a:rPr lang="en-US" sz="2400" dirty="0" smtClean="0">
                  <a:solidFill>
                    <a:srgbClr val="910091"/>
                  </a:solidFill>
                </a:rPr>
                <a:t>p</a:t>
              </a:r>
              <a:r>
                <a:rPr lang="en-US" sz="2400" baseline="30000" dirty="0" smtClean="0">
                  <a:solidFill>
                    <a:srgbClr val="910091"/>
                  </a:solidFill>
                </a:rPr>
                <a:t>3</a:t>
              </a:r>
              <a:r>
                <a:rPr lang="en-US" sz="2400" dirty="0" smtClean="0">
                  <a:solidFill>
                    <a:srgbClr val="910091"/>
                  </a:solidFill>
                </a:rPr>
                <a:t>) 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192327" y="2309869"/>
              <a:ext cx="8165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-25000" dirty="0" smtClean="0">
                  <a:solidFill>
                    <a:srgbClr val="910091"/>
                  </a:solidFill>
                </a:rPr>
                <a:t>0 ≤ </a:t>
              </a:r>
              <a:r>
                <a:rPr lang="en-US" baseline="-25000" dirty="0" err="1" smtClean="0">
                  <a:solidFill>
                    <a:srgbClr val="910091"/>
                  </a:solidFill>
                </a:rPr>
                <a:t>j+k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 ≤ 2</a:t>
              </a:r>
              <a:r>
                <a:rPr lang="en-US" baseline="-25000" dirty="0" smtClean="0"/>
                <a:t> </a:t>
              </a:r>
              <a:endParaRPr lang="en-US" baseline="-25000" dirty="0"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47034" y="2508783"/>
            <a:ext cx="3051222" cy="2843845"/>
            <a:chOff x="47034" y="2508783"/>
            <a:chExt cx="3051222" cy="2843845"/>
          </a:xfrm>
        </p:grpSpPr>
        <p:grpSp>
          <p:nvGrpSpPr>
            <p:cNvPr id="6" name="Group 5"/>
            <p:cNvGrpSpPr/>
            <p:nvPr/>
          </p:nvGrpSpPr>
          <p:grpSpPr>
            <a:xfrm>
              <a:off x="892082" y="2508783"/>
              <a:ext cx="2206174" cy="674236"/>
              <a:chOff x="892082" y="2853743"/>
              <a:chExt cx="2206174" cy="674236"/>
            </a:xfrm>
          </p:grpSpPr>
          <p:sp>
            <p:nvSpPr>
              <p:cNvPr id="62" name="Oval 61"/>
              <p:cNvSpPr/>
              <p:nvPr/>
            </p:nvSpPr>
            <p:spPr>
              <a:xfrm>
                <a:off x="892082" y="2853743"/>
                <a:ext cx="674140" cy="674236"/>
              </a:xfrm>
              <a:prstGeom prst="ellipse">
                <a:avLst/>
              </a:prstGeom>
              <a:noFill/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910091"/>
                    </a:solidFill>
                  </a:rPr>
                  <a:t>X</a:t>
                </a:r>
                <a:r>
                  <a:rPr lang="en-US" baseline="-25000" dirty="0" smtClean="0">
                    <a:solidFill>
                      <a:srgbClr val="910091"/>
                    </a:solidFill>
                  </a:rPr>
                  <a:t>0</a:t>
                </a:r>
                <a:endParaRPr lang="en-US" baseline="-25000" dirty="0">
                  <a:solidFill>
                    <a:srgbClr val="910091"/>
                  </a:solidFill>
                </a:endParaRPr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2424116" y="2853743"/>
                <a:ext cx="674140" cy="674236"/>
              </a:xfrm>
              <a:prstGeom prst="ellipse">
                <a:avLst/>
              </a:prstGeom>
              <a:noFill/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910091"/>
                    </a:solidFill>
                  </a:rPr>
                  <a:t>Y</a:t>
                </a:r>
                <a:r>
                  <a:rPr lang="en-US" baseline="-25000" dirty="0" smtClean="0">
                    <a:solidFill>
                      <a:srgbClr val="910091"/>
                    </a:solidFill>
                  </a:rPr>
                  <a:t>0</a:t>
                </a:r>
                <a:endParaRPr lang="en-US" baseline="-25000" dirty="0">
                  <a:solidFill>
                    <a:srgbClr val="910091"/>
                  </a:solidFill>
                </a:endParaRPr>
              </a:p>
            </p:txBody>
          </p:sp>
        </p:grpSp>
        <p:sp>
          <p:nvSpPr>
            <p:cNvPr id="58" name="TextBox 57"/>
            <p:cNvSpPr txBox="1"/>
            <p:nvPr/>
          </p:nvSpPr>
          <p:spPr>
            <a:xfrm>
              <a:off x="47034" y="3653418"/>
              <a:ext cx="664841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910091"/>
                  </a:solidFill>
                  <a:latin typeface="Apple Chancery"/>
                  <a:cs typeface="Apple Chancery"/>
                </a:rPr>
                <a:t>H</a:t>
              </a:r>
              <a:r>
                <a:rPr lang="en-US" sz="3200" dirty="0" smtClean="0">
                  <a:solidFill>
                    <a:srgbClr val="910091"/>
                  </a:solidFill>
                </a:rPr>
                <a:t> </a:t>
              </a:r>
              <a:endParaRPr lang="en-US" sz="3200" dirty="0">
                <a:solidFill>
                  <a:srgbClr val="910091"/>
                </a:solidFill>
              </a:endParaRPr>
            </a:p>
          </p:txBody>
        </p:sp>
        <p:grpSp>
          <p:nvGrpSpPr>
            <p:cNvPr id="77" name="Group 76"/>
            <p:cNvGrpSpPr/>
            <p:nvPr/>
          </p:nvGrpSpPr>
          <p:grpSpPr>
            <a:xfrm>
              <a:off x="858951" y="3590696"/>
              <a:ext cx="2206174" cy="674236"/>
              <a:chOff x="892082" y="2853743"/>
              <a:chExt cx="2206174" cy="674236"/>
            </a:xfrm>
          </p:grpSpPr>
          <p:sp>
            <p:nvSpPr>
              <p:cNvPr id="79" name="Oval 78"/>
              <p:cNvSpPr/>
              <p:nvPr/>
            </p:nvSpPr>
            <p:spPr>
              <a:xfrm>
                <a:off x="892082" y="2853743"/>
                <a:ext cx="674140" cy="674236"/>
              </a:xfrm>
              <a:prstGeom prst="ellipse">
                <a:avLst/>
              </a:prstGeom>
              <a:noFill/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910091"/>
                    </a:solidFill>
                  </a:rPr>
                  <a:t>X</a:t>
                </a:r>
                <a:r>
                  <a:rPr lang="en-US" baseline="-25000" dirty="0">
                    <a:solidFill>
                      <a:srgbClr val="910091"/>
                    </a:solidFill>
                  </a:rPr>
                  <a:t>1</a:t>
                </a:r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2424116" y="2853743"/>
                <a:ext cx="674140" cy="674236"/>
              </a:xfrm>
              <a:prstGeom prst="ellipse">
                <a:avLst/>
              </a:prstGeom>
              <a:noFill/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910091"/>
                    </a:solidFill>
                  </a:rPr>
                  <a:t>Y</a:t>
                </a:r>
                <a:r>
                  <a:rPr lang="en-US" baseline="-25000" dirty="0">
                    <a:solidFill>
                      <a:srgbClr val="910091"/>
                    </a:solidFill>
                  </a:rPr>
                  <a:t>1</a:t>
                </a:r>
              </a:p>
            </p:txBody>
          </p:sp>
        </p:grpSp>
        <p:grpSp>
          <p:nvGrpSpPr>
            <p:cNvPr id="81" name="Group 80"/>
            <p:cNvGrpSpPr/>
            <p:nvPr/>
          </p:nvGrpSpPr>
          <p:grpSpPr>
            <a:xfrm>
              <a:off x="858951" y="4678392"/>
              <a:ext cx="2206174" cy="674236"/>
              <a:chOff x="892082" y="2853743"/>
              <a:chExt cx="2206174" cy="674236"/>
            </a:xfrm>
          </p:grpSpPr>
          <p:sp>
            <p:nvSpPr>
              <p:cNvPr id="82" name="Oval 81"/>
              <p:cNvSpPr/>
              <p:nvPr/>
            </p:nvSpPr>
            <p:spPr>
              <a:xfrm>
                <a:off x="892082" y="2853743"/>
                <a:ext cx="674140" cy="674236"/>
              </a:xfrm>
              <a:prstGeom prst="ellipse">
                <a:avLst/>
              </a:prstGeom>
              <a:noFill/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910091"/>
                    </a:solidFill>
                  </a:rPr>
                  <a:t>X</a:t>
                </a:r>
                <a:r>
                  <a:rPr lang="en-US" baseline="-25000" dirty="0">
                    <a:solidFill>
                      <a:srgbClr val="910091"/>
                    </a:solidFill>
                  </a:rPr>
                  <a:t>2</a:t>
                </a:r>
              </a:p>
            </p:txBody>
          </p:sp>
          <p:sp>
            <p:nvSpPr>
              <p:cNvPr id="83" name="Oval 82"/>
              <p:cNvSpPr/>
              <p:nvPr/>
            </p:nvSpPr>
            <p:spPr>
              <a:xfrm>
                <a:off x="2424116" y="2853743"/>
                <a:ext cx="674140" cy="674236"/>
              </a:xfrm>
              <a:prstGeom prst="ellipse">
                <a:avLst/>
              </a:prstGeom>
              <a:noFill/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910091"/>
                    </a:solidFill>
                  </a:rPr>
                  <a:t>Y</a:t>
                </a:r>
                <a:r>
                  <a:rPr lang="en-US" baseline="-25000" dirty="0">
                    <a:solidFill>
                      <a:srgbClr val="910091"/>
                    </a:solidFill>
                  </a:rPr>
                  <a:t>2</a:t>
                </a: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1533091" y="2845901"/>
              <a:ext cx="891025" cy="2169609"/>
              <a:chOff x="1533091" y="3190861"/>
              <a:chExt cx="891025" cy="2169609"/>
            </a:xfrm>
          </p:grpSpPr>
          <p:cxnSp>
            <p:nvCxnSpPr>
              <p:cNvPr id="72" name="Straight Connector 71"/>
              <p:cNvCxnSpPr/>
              <p:nvPr/>
            </p:nvCxnSpPr>
            <p:spPr>
              <a:xfrm>
                <a:off x="1553236" y="3259622"/>
                <a:ext cx="857894" cy="0"/>
              </a:xfrm>
              <a:prstGeom prst="line">
                <a:avLst/>
              </a:prstGeom>
              <a:ln w="76200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>
                <a:stCxn id="66" idx="2"/>
                <a:endCxn id="79" idx="6"/>
              </p:cNvCxnSpPr>
              <p:nvPr/>
            </p:nvCxnSpPr>
            <p:spPr>
              <a:xfrm flipH="1">
                <a:off x="1533091" y="3190861"/>
                <a:ext cx="891025" cy="1081913"/>
              </a:xfrm>
              <a:prstGeom prst="line">
                <a:avLst/>
              </a:prstGeom>
              <a:ln w="76200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>
                <a:stCxn id="66" idx="2"/>
                <a:endCxn id="82" idx="6"/>
              </p:cNvCxnSpPr>
              <p:nvPr/>
            </p:nvCxnSpPr>
            <p:spPr>
              <a:xfrm flipH="1">
                <a:off x="1533091" y="3190861"/>
                <a:ext cx="891025" cy="2169609"/>
              </a:xfrm>
              <a:prstGeom prst="line">
                <a:avLst/>
              </a:prstGeom>
              <a:ln w="76200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" name="Group 44"/>
            <p:cNvGrpSpPr/>
            <p:nvPr/>
          </p:nvGrpSpPr>
          <p:grpSpPr>
            <a:xfrm>
              <a:off x="1533091" y="2845901"/>
              <a:ext cx="857894" cy="1081913"/>
              <a:chOff x="1533091" y="3190861"/>
              <a:chExt cx="857894" cy="1081913"/>
            </a:xfrm>
          </p:grpSpPr>
          <p:cxnSp>
            <p:nvCxnSpPr>
              <p:cNvPr id="38" name="Straight Connector 37"/>
              <p:cNvCxnSpPr>
                <a:stCxn id="80" idx="2"/>
                <a:endCxn id="79" idx="6"/>
              </p:cNvCxnSpPr>
              <p:nvPr/>
            </p:nvCxnSpPr>
            <p:spPr>
              <a:xfrm flipH="1">
                <a:off x="1533091" y="4272774"/>
                <a:ext cx="857894" cy="0"/>
              </a:xfrm>
              <a:prstGeom prst="line">
                <a:avLst/>
              </a:prstGeom>
              <a:ln w="76200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>
                <a:stCxn id="80" idx="2"/>
                <a:endCxn id="62" idx="6"/>
              </p:cNvCxnSpPr>
              <p:nvPr/>
            </p:nvCxnSpPr>
            <p:spPr>
              <a:xfrm flipH="1" flipV="1">
                <a:off x="1566222" y="3190861"/>
                <a:ext cx="824763" cy="1081913"/>
              </a:xfrm>
              <a:prstGeom prst="line">
                <a:avLst/>
              </a:prstGeom>
              <a:ln w="76200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9" name="Straight Connector 48"/>
            <p:cNvCxnSpPr>
              <a:stCxn id="83" idx="2"/>
            </p:cNvCxnSpPr>
            <p:nvPr/>
          </p:nvCxnSpPr>
          <p:spPr>
            <a:xfrm flipH="1" flipV="1">
              <a:off x="1566222" y="2914662"/>
              <a:ext cx="824763" cy="2100848"/>
            </a:xfrm>
            <a:prstGeom prst="line">
              <a:avLst/>
            </a:prstGeom>
            <a:ln w="762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Group 87"/>
          <p:cNvGrpSpPr/>
          <p:nvPr/>
        </p:nvGrpSpPr>
        <p:grpSpPr>
          <a:xfrm>
            <a:off x="141099" y="2273584"/>
            <a:ext cx="4907110" cy="3494733"/>
            <a:chOff x="141099" y="2743984"/>
            <a:chExt cx="4907110" cy="3494733"/>
          </a:xfrm>
        </p:grpSpPr>
        <p:cxnSp>
          <p:nvCxnSpPr>
            <p:cNvPr id="84" name="Straight Connector 83"/>
            <p:cNvCxnSpPr/>
            <p:nvPr/>
          </p:nvCxnSpPr>
          <p:spPr>
            <a:xfrm flipV="1">
              <a:off x="141099" y="2743984"/>
              <a:ext cx="4907110" cy="31359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3590186" y="2775343"/>
              <a:ext cx="0" cy="3463374"/>
            </a:xfrm>
            <a:prstGeom prst="line">
              <a:avLst/>
            </a:prstGeom>
            <a:ln>
              <a:solidFill>
                <a:srgbClr val="7F7F7F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TextBox 97"/>
          <p:cNvSpPr txBox="1"/>
          <p:nvPr/>
        </p:nvSpPr>
        <p:spPr>
          <a:xfrm>
            <a:off x="4388457" y="5137474"/>
            <a:ext cx="4084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910091"/>
                </a:solidFill>
              </a:rPr>
              <a:t>ψ</a:t>
            </a:r>
            <a:r>
              <a:rPr lang="en-US" sz="2400" baseline="-25000" dirty="0" err="1" smtClean="0">
                <a:solidFill>
                  <a:srgbClr val="910091"/>
                </a:solidFill>
              </a:rPr>
              <a:t>j,k</a:t>
            </a:r>
            <a:r>
              <a:rPr lang="en-US" sz="2400" dirty="0" smtClean="0">
                <a:solidFill>
                  <a:srgbClr val="910091"/>
                </a:solidFill>
              </a:rPr>
              <a:t>(</a:t>
            </a:r>
            <a:r>
              <a:rPr lang="en-US" sz="2400" dirty="0" err="1" smtClean="0">
                <a:solidFill>
                  <a:srgbClr val="910091"/>
                </a:solidFill>
              </a:rPr>
              <a:t>x</a:t>
            </a:r>
            <a:r>
              <a:rPr lang="en-US" sz="2400" baseline="-25000" dirty="0" err="1" smtClean="0">
                <a:solidFill>
                  <a:srgbClr val="910091"/>
                </a:solidFill>
              </a:rPr>
              <a:t>j</a:t>
            </a:r>
            <a:r>
              <a:rPr lang="en-US" sz="2400" dirty="0" err="1" smtClean="0">
                <a:solidFill>
                  <a:srgbClr val="910091"/>
                </a:solidFill>
              </a:rPr>
              <a:t>,y</a:t>
            </a:r>
            <a:r>
              <a:rPr lang="en-US" sz="2400" baseline="-25000" dirty="0" err="1" smtClean="0">
                <a:solidFill>
                  <a:srgbClr val="910091"/>
                </a:solidFill>
              </a:rPr>
              <a:t>k</a:t>
            </a:r>
            <a:r>
              <a:rPr lang="en-US" sz="2400" dirty="0" smtClean="0">
                <a:solidFill>
                  <a:srgbClr val="910091"/>
                </a:solidFill>
              </a:rPr>
              <a:t>)</a:t>
            </a:r>
            <a:r>
              <a:rPr lang="en-US" sz="2400" dirty="0" smtClean="0"/>
              <a:t> = </a:t>
            </a:r>
            <a:r>
              <a:rPr lang="en-US" sz="2400" dirty="0" err="1" smtClean="0">
                <a:solidFill>
                  <a:srgbClr val="910091"/>
                </a:solidFill>
              </a:rPr>
              <a:t>exp</a:t>
            </a:r>
            <a:r>
              <a:rPr lang="en-US" sz="2400" dirty="0" smtClean="0">
                <a:solidFill>
                  <a:srgbClr val="910091"/>
                </a:solidFill>
              </a:rPr>
              <a:t> (2π</a:t>
            </a:r>
            <a:r>
              <a:rPr lang="en-US" sz="2400" dirty="0" err="1" smtClean="0">
                <a:solidFill>
                  <a:srgbClr val="910091"/>
                </a:solidFill>
              </a:rPr>
              <a:t>i</a:t>
            </a:r>
            <a:r>
              <a:rPr lang="en-US" sz="2400" dirty="0" smtClean="0">
                <a:solidFill>
                  <a:srgbClr val="910091"/>
                </a:solidFill>
              </a:rPr>
              <a:t> </a:t>
            </a:r>
            <a:r>
              <a:rPr lang="en-US" sz="2400" dirty="0" err="1" smtClean="0">
                <a:solidFill>
                  <a:srgbClr val="910091"/>
                </a:solidFill>
              </a:rPr>
              <a:t>x</a:t>
            </a:r>
            <a:r>
              <a:rPr lang="en-US" sz="2400" baseline="-25000" dirty="0" err="1" smtClean="0">
                <a:solidFill>
                  <a:srgbClr val="910091"/>
                </a:solidFill>
              </a:rPr>
              <a:t>j</a:t>
            </a:r>
            <a:r>
              <a:rPr lang="en-US" sz="2400" dirty="0" err="1" smtClean="0">
                <a:solidFill>
                  <a:srgbClr val="910091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400" dirty="0" err="1" smtClean="0">
                <a:solidFill>
                  <a:srgbClr val="910091"/>
                </a:solidFill>
              </a:rPr>
              <a:t>y</a:t>
            </a:r>
            <a:r>
              <a:rPr lang="en-US" sz="2400" baseline="-25000" dirty="0" err="1" smtClean="0">
                <a:solidFill>
                  <a:srgbClr val="910091"/>
                </a:solidFill>
              </a:rPr>
              <a:t>k</a:t>
            </a:r>
            <a:r>
              <a:rPr lang="en-US" sz="2400" dirty="0" err="1" smtClean="0">
                <a:solidFill>
                  <a:srgbClr val="910091"/>
                </a:solidFill>
              </a:rPr>
              <a:t>p</a:t>
            </a:r>
            <a:r>
              <a:rPr lang="en-US" sz="2400" baseline="30000" dirty="0" err="1" smtClean="0">
                <a:solidFill>
                  <a:srgbClr val="910091"/>
                </a:solidFill>
              </a:rPr>
              <a:t>j+k</a:t>
            </a:r>
            <a:r>
              <a:rPr lang="en-US" sz="2400" dirty="0" smtClean="0">
                <a:solidFill>
                  <a:srgbClr val="910091"/>
                </a:solidFill>
              </a:rPr>
              <a:t>/p</a:t>
            </a:r>
            <a:r>
              <a:rPr lang="en-US" sz="2400" baseline="30000" dirty="0" smtClean="0">
                <a:solidFill>
                  <a:srgbClr val="910091"/>
                </a:solidFill>
              </a:rPr>
              <a:t>3</a:t>
            </a:r>
            <a:r>
              <a:rPr lang="en-US" sz="2400" dirty="0" smtClean="0">
                <a:solidFill>
                  <a:srgbClr val="910091"/>
                </a:solidFill>
              </a:rPr>
              <a:t>) </a:t>
            </a:r>
            <a:r>
              <a:rPr lang="en-US" sz="2400" dirty="0" smtClean="0"/>
              <a:t> </a:t>
            </a:r>
            <a:endParaRPr lang="en-US" sz="2400" dirty="0" smtClean="0">
              <a:solidFill>
                <a:srgbClr val="910091"/>
              </a:solidFill>
            </a:endParaRPr>
          </a:p>
        </p:txBody>
      </p:sp>
      <p:grpSp>
        <p:nvGrpSpPr>
          <p:cNvPr id="103" name="Group 102"/>
          <p:cNvGrpSpPr/>
          <p:nvPr/>
        </p:nvGrpSpPr>
        <p:grpSpPr>
          <a:xfrm>
            <a:off x="4256037" y="4264932"/>
            <a:ext cx="4368729" cy="893729"/>
            <a:chOff x="4256037" y="4264932"/>
            <a:chExt cx="4368729" cy="893729"/>
          </a:xfrm>
        </p:grpSpPr>
        <p:sp>
          <p:nvSpPr>
            <p:cNvPr id="101" name="TextBox 100"/>
            <p:cNvSpPr txBox="1"/>
            <p:nvPr/>
          </p:nvSpPr>
          <p:spPr>
            <a:xfrm>
              <a:off x="4256037" y="4264932"/>
              <a:ext cx="436872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err="1" smtClean="0">
                  <a:solidFill>
                    <a:srgbClr val="910091"/>
                  </a:solidFill>
                </a:rPr>
                <a:t>φ</a:t>
              </a:r>
              <a:r>
                <a:rPr lang="en-US" sz="3600" dirty="0" smtClean="0">
                  <a:solidFill>
                    <a:srgbClr val="910091"/>
                  </a:solidFill>
                </a:rPr>
                <a:t> (x) </a:t>
              </a:r>
              <a:r>
                <a:rPr lang="en-US" sz="3600" dirty="0" smtClean="0"/>
                <a:t>= </a:t>
              </a:r>
              <a:r>
                <a:rPr lang="en-US" sz="4400" dirty="0" err="1" smtClean="0">
                  <a:solidFill>
                    <a:srgbClr val="910091"/>
                  </a:solidFill>
                </a:rPr>
                <a:t>Σ</a:t>
              </a:r>
              <a:r>
                <a:rPr lang="en-US" sz="3600" dirty="0" smtClean="0">
                  <a:solidFill>
                    <a:srgbClr val="910091"/>
                  </a:solidFill>
                </a:rPr>
                <a:t> </a:t>
              </a:r>
              <a:r>
                <a:rPr lang="en-US" sz="3600" dirty="0" err="1" smtClean="0">
                  <a:solidFill>
                    <a:srgbClr val="910091"/>
                  </a:solidFill>
                </a:rPr>
                <a:t>ψ</a:t>
              </a:r>
              <a:r>
                <a:rPr lang="en-US" sz="3600" baseline="-25000" dirty="0" err="1" smtClean="0">
                  <a:solidFill>
                    <a:srgbClr val="910091"/>
                  </a:solidFill>
                </a:rPr>
                <a:t>A</a:t>
              </a:r>
              <a:r>
                <a:rPr lang="en-US" sz="3600" dirty="0" smtClean="0">
                  <a:solidFill>
                    <a:srgbClr val="910091"/>
                  </a:solidFill>
                </a:rPr>
                <a:t>(</a:t>
              </a:r>
              <a:r>
                <a:rPr lang="en-US" sz="3600" dirty="0" err="1" smtClean="0">
                  <a:solidFill>
                    <a:srgbClr val="910091"/>
                  </a:solidFill>
                </a:rPr>
                <a:t>x,y</a:t>
              </a:r>
              <a:r>
                <a:rPr lang="en-US" sz="3600" dirty="0" smtClean="0">
                  <a:solidFill>
                    <a:srgbClr val="910091"/>
                  </a:solidFill>
                </a:rPr>
                <a:t>)</a:t>
              </a:r>
              <a:r>
                <a:rPr lang="en-US" sz="36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3600" dirty="0" err="1" smtClean="0">
                  <a:solidFill>
                    <a:srgbClr val="910091"/>
                  </a:solidFill>
                </a:rPr>
                <a:t>ψ</a:t>
              </a:r>
              <a:r>
                <a:rPr lang="en-US" sz="3600" baseline="-25000" dirty="0" err="1">
                  <a:solidFill>
                    <a:srgbClr val="910091"/>
                  </a:solidFill>
                </a:rPr>
                <a:t>b</a:t>
              </a:r>
              <a:r>
                <a:rPr lang="en-US" sz="3600" dirty="0" smtClean="0">
                  <a:solidFill>
                    <a:srgbClr val="910091"/>
                  </a:solidFill>
                </a:rPr>
                <a:t>(y)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5655020" y="4758551"/>
              <a:ext cx="3007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910091"/>
                  </a:solidFill>
                </a:rPr>
                <a:t>y</a:t>
              </a:r>
              <a:endParaRPr lang="en-US" sz="2000" baseline="-25000" dirty="0">
                <a:solidFill>
                  <a:srgbClr val="910091"/>
                </a:solidFill>
              </a:endParaRPr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141099" y="5721277"/>
            <a:ext cx="8666337" cy="976440"/>
            <a:chOff x="141099" y="5721277"/>
            <a:chExt cx="8666337" cy="976440"/>
          </a:xfrm>
        </p:grpSpPr>
        <p:sp>
          <p:nvSpPr>
            <p:cNvPr id="90" name="TextBox 89"/>
            <p:cNvSpPr txBox="1"/>
            <p:nvPr/>
          </p:nvSpPr>
          <p:spPr>
            <a:xfrm>
              <a:off x="711875" y="5721277"/>
              <a:ext cx="809556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solidFill>
                    <a:srgbClr val="910091"/>
                  </a:solidFill>
                </a:rPr>
                <a:t>φ</a:t>
              </a:r>
              <a:r>
                <a:rPr lang="en-US" sz="3200" dirty="0" smtClean="0">
                  <a:solidFill>
                    <a:srgbClr val="910091"/>
                  </a:solidFill>
                </a:rPr>
                <a:t> (x</a:t>
              </a:r>
              <a:r>
                <a:rPr lang="en-US" sz="3200" baseline="-25000" dirty="0" smtClean="0">
                  <a:solidFill>
                    <a:srgbClr val="910091"/>
                  </a:solidFill>
                </a:rPr>
                <a:t>0</a:t>
              </a:r>
              <a:r>
                <a:rPr lang="en-US" sz="3200" dirty="0" smtClean="0">
                  <a:solidFill>
                    <a:srgbClr val="910091"/>
                  </a:solidFill>
                </a:rPr>
                <a:t>,x</a:t>
              </a:r>
              <a:r>
                <a:rPr lang="en-US" sz="3200" baseline="-25000" dirty="0" smtClean="0">
                  <a:solidFill>
                    <a:srgbClr val="910091"/>
                  </a:solidFill>
                </a:rPr>
                <a:t>1</a:t>
              </a:r>
              <a:r>
                <a:rPr lang="en-US" sz="3200" dirty="0" smtClean="0">
                  <a:solidFill>
                    <a:srgbClr val="910091"/>
                  </a:solidFill>
                </a:rPr>
                <a:t>,x</a:t>
              </a:r>
              <a:r>
                <a:rPr lang="en-US" sz="3200" baseline="-25000" dirty="0" smtClean="0">
                  <a:solidFill>
                    <a:srgbClr val="910091"/>
                  </a:solidFill>
                </a:rPr>
                <a:t>2</a:t>
              </a:r>
              <a:r>
                <a:rPr lang="en-US" sz="3200" dirty="0" smtClean="0">
                  <a:solidFill>
                    <a:srgbClr val="910091"/>
                  </a:solidFill>
                </a:rPr>
                <a:t>) </a:t>
              </a:r>
              <a:r>
                <a:rPr lang="en-US" sz="3200" dirty="0" smtClean="0"/>
                <a:t>=  </a:t>
              </a:r>
              <a:r>
                <a:rPr lang="en-US" sz="4000" dirty="0" err="1" smtClean="0">
                  <a:solidFill>
                    <a:srgbClr val="910091"/>
                  </a:solidFill>
                </a:rPr>
                <a:t>Σ</a:t>
              </a:r>
              <a:r>
                <a:rPr lang="en-US" sz="4000" dirty="0" smtClean="0">
                  <a:solidFill>
                    <a:srgbClr val="910091"/>
                  </a:solidFill>
                </a:rPr>
                <a:t>   </a:t>
              </a:r>
              <a:r>
                <a:rPr lang="en-US" sz="3200" dirty="0" smtClean="0">
                  <a:solidFill>
                    <a:srgbClr val="910091"/>
                  </a:solidFill>
                </a:rPr>
                <a:t> </a:t>
              </a:r>
              <a:r>
                <a:rPr lang="en-US" sz="3200" dirty="0" err="1" smtClean="0">
                  <a:solidFill>
                    <a:srgbClr val="910091"/>
                  </a:solidFill>
                </a:rPr>
                <a:t>ψ</a:t>
              </a:r>
              <a:r>
                <a:rPr lang="en-US" sz="3200" baseline="-25000" dirty="0" err="1" smtClean="0">
                  <a:solidFill>
                    <a:srgbClr val="910091"/>
                  </a:solidFill>
                </a:rPr>
                <a:t>b</a:t>
              </a:r>
              <a:r>
                <a:rPr lang="en-US" sz="3200" dirty="0" smtClean="0">
                  <a:solidFill>
                    <a:srgbClr val="910091"/>
                  </a:solidFill>
                </a:rPr>
                <a:t>(y</a:t>
              </a:r>
              <a:r>
                <a:rPr lang="en-US" sz="3200" baseline="-25000" dirty="0" smtClean="0">
                  <a:solidFill>
                    <a:srgbClr val="910091"/>
                  </a:solidFill>
                </a:rPr>
                <a:t>0</a:t>
              </a:r>
              <a:r>
                <a:rPr lang="en-US" sz="3200" dirty="0" smtClean="0">
                  <a:solidFill>
                    <a:srgbClr val="910091"/>
                  </a:solidFill>
                </a:rPr>
                <a:t>,y</a:t>
              </a:r>
              <a:r>
                <a:rPr lang="en-US" sz="3200" baseline="-25000" dirty="0" smtClean="0">
                  <a:solidFill>
                    <a:srgbClr val="910091"/>
                  </a:solidFill>
                </a:rPr>
                <a:t>1</a:t>
              </a:r>
              <a:r>
                <a:rPr lang="en-US" sz="3200" dirty="0" smtClean="0">
                  <a:solidFill>
                    <a:srgbClr val="910091"/>
                  </a:solidFill>
                </a:rPr>
                <a:t>,y</a:t>
              </a:r>
              <a:r>
                <a:rPr lang="en-US" sz="3200" baseline="-25000" dirty="0" smtClean="0">
                  <a:solidFill>
                    <a:srgbClr val="910091"/>
                  </a:solidFill>
                </a:rPr>
                <a:t>2</a:t>
              </a:r>
              <a:r>
                <a:rPr lang="en-US" sz="3200" dirty="0" smtClean="0">
                  <a:solidFill>
                    <a:srgbClr val="910091"/>
                  </a:solidFill>
                </a:rPr>
                <a:t>) </a:t>
              </a:r>
              <a:r>
                <a:rPr lang="en-US" sz="32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3200" dirty="0" smtClean="0">
                  <a:solidFill>
                    <a:srgbClr val="910091"/>
                  </a:solidFill>
                  <a:ea typeface="Wingdings"/>
                  <a:cs typeface="Wingdings"/>
                  <a:sym typeface="Wingdings"/>
                </a:rPr>
                <a:t>   </a:t>
              </a:r>
              <a:r>
                <a:rPr lang="en-US" sz="3200" dirty="0" err="1" smtClean="0">
                  <a:solidFill>
                    <a:srgbClr val="910091"/>
                  </a:solidFill>
                  <a:latin typeface="Lucida Grande"/>
                  <a:ea typeface="Lucida Grande"/>
                  <a:cs typeface="Lucida Grande"/>
                  <a:sym typeface="Wingdings"/>
                </a:rPr>
                <a:t>Π</a:t>
              </a:r>
              <a:r>
                <a:rPr lang="en-US" sz="3200" dirty="0" smtClean="0">
                  <a:solidFill>
                    <a:srgbClr val="910091"/>
                  </a:solidFill>
                  <a:latin typeface="Lucida Grande"/>
                  <a:ea typeface="Lucida Grande"/>
                  <a:cs typeface="Lucida Grande"/>
                  <a:sym typeface="Wingdings"/>
                </a:rPr>
                <a:t>  </a:t>
              </a:r>
              <a:r>
                <a:rPr lang="en-US" sz="3200" dirty="0" err="1" smtClean="0">
                  <a:solidFill>
                    <a:srgbClr val="910091"/>
                  </a:solidFill>
                </a:rPr>
                <a:t>ψ</a:t>
              </a:r>
              <a:r>
                <a:rPr lang="en-US" sz="3200" baseline="-25000" dirty="0" err="1" smtClean="0">
                  <a:solidFill>
                    <a:srgbClr val="910091"/>
                  </a:solidFill>
                </a:rPr>
                <a:t>j,k</a:t>
              </a:r>
              <a:r>
                <a:rPr lang="en-US" sz="3200" dirty="0" smtClean="0">
                  <a:solidFill>
                    <a:srgbClr val="910091"/>
                  </a:solidFill>
                </a:rPr>
                <a:t>(</a:t>
              </a:r>
              <a:r>
                <a:rPr lang="en-US" sz="3200" dirty="0" err="1" smtClean="0">
                  <a:solidFill>
                    <a:srgbClr val="910091"/>
                  </a:solidFill>
                </a:rPr>
                <a:t>x</a:t>
              </a:r>
              <a:r>
                <a:rPr lang="en-US" sz="3200" baseline="-25000" dirty="0" err="1" smtClean="0">
                  <a:solidFill>
                    <a:srgbClr val="910091"/>
                  </a:solidFill>
                </a:rPr>
                <a:t>j</a:t>
              </a:r>
              <a:r>
                <a:rPr lang="en-US" sz="3200" dirty="0" err="1" smtClean="0">
                  <a:solidFill>
                    <a:srgbClr val="910091"/>
                  </a:solidFill>
                </a:rPr>
                <a:t>,y</a:t>
              </a:r>
              <a:r>
                <a:rPr lang="en-US" sz="3200" baseline="-25000" dirty="0" err="1" smtClean="0">
                  <a:solidFill>
                    <a:srgbClr val="910091"/>
                  </a:solidFill>
                </a:rPr>
                <a:t>k</a:t>
              </a:r>
              <a:r>
                <a:rPr lang="en-US" sz="3200" dirty="0" smtClean="0">
                  <a:solidFill>
                    <a:srgbClr val="910091"/>
                  </a:solidFill>
                </a:rPr>
                <a:t>)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2767065" y="6266247"/>
              <a:ext cx="11132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910091"/>
                  </a:solidFill>
                </a:rPr>
                <a:t>y</a:t>
              </a:r>
              <a:r>
                <a:rPr lang="en-US" sz="2000" baseline="-25000" dirty="0" smtClean="0">
                  <a:solidFill>
                    <a:srgbClr val="910091"/>
                  </a:solidFill>
                </a:rPr>
                <a:t>0</a:t>
              </a:r>
              <a:r>
                <a:rPr lang="en-US" sz="2000" dirty="0" smtClean="0">
                  <a:solidFill>
                    <a:srgbClr val="910091"/>
                  </a:solidFill>
                </a:rPr>
                <a:t>,y</a:t>
              </a:r>
              <a:r>
                <a:rPr lang="en-US" sz="2000" baseline="-25000" dirty="0" smtClean="0">
                  <a:solidFill>
                    <a:srgbClr val="910091"/>
                  </a:solidFill>
                </a:rPr>
                <a:t>1</a:t>
              </a:r>
              <a:r>
                <a:rPr lang="en-US" sz="2000" dirty="0" smtClean="0">
                  <a:solidFill>
                    <a:srgbClr val="910091"/>
                  </a:solidFill>
                </a:rPr>
                <a:t>,y</a:t>
              </a:r>
              <a:r>
                <a:rPr lang="en-US" sz="2000" baseline="-25000" dirty="0" smtClean="0">
                  <a:solidFill>
                    <a:srgbClr val="910091"/>
                  </a:solidFill>
                </a:rPr>
                <a:t>2</a:t>
              </a:r>
              <a:endParaRPr lang="en-US" sz="2000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716808" y="6328385"/>
              <a:ext cx="13689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0 ≤ </a:t>
              </a:r>
              <a:r>
                <a:rPr lang="en-US" dirty="0" err="1" smtClean="0">
                  <a:solidFill>
                    <a:srgbClr val="910091"/>
                  </a:solidFill>
                </a:rPr>
                <a:t>j+k</a:t>
              </a:r>
              <a:r>
                <a:rPr lang="en-US" dirty="0" smtClean="0">
                  <a:solidFill>
                    <a:srgbClr val="910091"/>
                  </a:solidFill>
                </a:rPr>
                <a:t> ≤ 2</a:t>
              </a:r>
              <a:r>
                <a:rPr lang="en-US" dirty="0" smtClean="0"/>
                <a:t> </a:t>
              </a:r>
              <a:endParaRPr lang="en-US" dirty="0"/>
            </a:p>
          </p:txBody>
        </p:sp>
        <p:cxnSp>
          <p:nvCxnSpPr>
            <p:cNvPr id="105" name="Straight Connector 104"/>
            <p:cNvCxnSpPr/>
            <p:nvPr/>
          </p:nvCxnSpPr>
          <p:spPr>
            <a:xfrm>
              <a:off x="141099" y="5768317"/>
              <a:ext cx="8611611" cy="0"/>
            </a:xfrm>
            <a:prstGeom prst="line">
              <a:avLst/>
            </a:prstGeom>
            <a:ln>
              <a:solidFill>
                <a:srgbClr val="7F7F7F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31083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335"/>
    </mc:Choice>
    <mc:Fallback>
      <p:transition xmlns:p14="http://schemas.microsoft.com/office/powerpoint/2010/main" spd="slow" advTm="7933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9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Algorithms for (baby) FAQs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599257" y="3081155"/>
            <a:ext cx="7301421" cy="768859"/>
            <a:chOff x="987688" y="5769042"/>
            <a:chExt cx="7301421" cy="768859"/>
          </a:xfrm>
        </p:grpSpPr>
        <p:sp>
          <p:nvSpPr>
            <p:cNvPr id="4" name="TextBox 3"/>
            <p:cNvSpPr txBox="1"/>
            <p:nvPr/>
          </p:nvSpPr>
          <p:spPr>
            <a:xfrm>
              <a:off x="987688" y="5769042"/>
              <a:ext cx="730142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solidFill>
                    <a:srgbClr val="910091"/>
                  </a:solidFill>
                </a:rPr>
                <a:t>φ</a:t>
              </a:r>
              <a:r>
                <a:rPr lang="en-US" sz="3600" dirty="0" smtClean="0">
                  <a:solidFill>
                    <a:srgbClr val="910091"/>
                  </a:solidFill>
                </a:rPr>
                <a:t> (x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0</a:t>
              </a:r>
              <a:r>
                <a:rPr lang="en-US" sz="3600" dirty="0" smtClean="0">
                  <a:solidFill>
                    <a:srgbClr val="910091"/>
                  </a:solidFill>
                </a:rPr>
                <a:t>,…,x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f-1</a:t>
              </a:r>
              <a:r>
                <a:rPr lang="en-US" sz="3600" dirty="0" smtClean="0">
                  <a:solidFill>
                    <a:srgbClr val="910091"/>
                  </a:solidFill>
                </a:rPr>
                <a:t>) </a:t>
              </a:r>
              <a:r>
                <a:rPr lang="en-US" sz="3600" dirty="0" smtClean="0"/>
                <a:t>= </a:t>
              </a:r>
              <a:r>
                <a:rPr lang="en-US" sz="3600" dirty="0" smtClean="0">
                  <a:latin typeface="Zapf Dingbats"/>
                  <a:ea typeface="Zapf Dingbats"/>
                  <a:cs typeface="Zapf Dingbats"/>
                  <a:sym typeface="Zapf Dingbats"/>
                </a:rPr>
                <a:t>✜</a:t>
              </a:r>
              <a:r>
                <a:rPr lang="en-US" sz="3600" dirty="0">
                  <a:solidFill>
                    <a:srgbClr val="910091"/>
                  </a:solidFill>
                  <a:sym typeface="Zapf Dingbats"/>
                </a:rPr>
                <a:t> 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x ,..,x  </a:t>
              </a:r>
              <a:r>
                <a:rPr lang="en-US" sz="3600" dirty="0" smtClean="0">
                  <a:latin typeface="Zapf Dingbats"/>
                  <a:ea typeface="Zapf Dingbats"/>
                  <a:cs typeface="Zapf Dingbats"/>
                  <a:sym typeface="Zapf Dingbats"/>
                </a:rPr>
                <a:t>✪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e</a:t>
              </a:r>
              <a:r>
                <a:rPr lang="en-US" sz="3600" baseline="-25000" dirty="0" smtClean="0"/>
                <a:t> in 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E</a:t>
              </a:r>
              <a:r>
                <a:rPr lang="en-US" sz="3600" dirty="0" smtClean="0">
                  <a:solidFill>
                    <a:srgbClr val="910091"/>
                  </a:solidFill>
                </a:rPr>
                <a:t>  </a:t>
              </a:r>
              <a:r>
                <a:rPr lang="en-US" sz="3600" dirty="0" err="1" smtClean="0">
                  <a:solidFill>
                    <a:srgbClr val="910091"/>
                  </a:solidFill>
                </a:rPr>
                <a:t>ψ</a:t>
              </a:r>
              <a:r>
                <a:rPr lang="en-US" sz="3600" baseline="-25000" dirty="0" err="1" smtClean="0">
                  <a:solidFill>
                    <a:srgbClr val="910091"/>
                  </a:solidFill>
                </a:rPr>
                <a:t>e</a:t>
              </a:r>
              <a:r>
                <a:rPr lang="en-US" sz="3600" dirty="0" smtClean="0">
                  <a:solidFill>
                    <a:srgbClr val="910091"/>
                  </a:solidFill>
                </a:rPr>
                <a:t>(</a:t>
              </a:r>
              <a:r>
                <a:rPr lang="en-US" sz="3600" b="1" dirty="0" err="1">
                  <a:solidFill>
                    <a:srgbClr val="910091"/>
                  </a:solidFill>
                </a:rPr>
                <a:t>x</a:t>
              </a:r>
              <a:r>
                <a:rPr lang="en-US" sz="3600" baseline="-25000" dirty="0" err="1" smtClean="0">
                  <a:solidFill>
                    <a:srgbClr val="910091"/>
                  </a:solidFill>
                </a:rPr>
                <a:t>e</a:t>
              </a:r>
              <a:r>
                <a:rPr lang="en-US" sz="3600" dirty="0" smtClean="0">
                  <a:solidFill>
                    <a:srgbClr val="910091"/>
                  </a:solidFill>
                </a:rPr>
                <a:t>)</a:t>
              </a:r>
              <a:r>
                <a:rPr lang="en-US" sz="3600" dirty="0" smtClean="0">
                  <a:solidFill>
                    <a:srgbClr val="910091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 </a:t>
              </a:r>
              <a:endParaRPr lang="en-US" sz="3600" dirty="0">
                <a:solidFill>
                  <a:srgbClr val="910091"/>
                </a:solidFill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4120324" y="6183084"/>
              <a:ext cx="902302" cy="354817"/>
              <a:chOff x="4120324" y="6183084"/>
              <a:chExt cx="902302" cy="354817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4120324" y="6230124"/>
                <a:ext cx="23945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910091"/>
                    </a:solidFill>
                  </a:rPr>
                  <a:t>f</a:t>
                </a:r>
                <a:endParaRPr lang="en-US" sz="1400" dirty="0">
                  <a:solidFill>
                    <a:srgbClr val="910091"/>
                  </a:solidFill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4631999" y="6183084"/>
                <a:ext cx="39062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aseline="-25000" dirty="0" smtClean="0">
                    <a:solidFill>
                      <a:srgbClr val="910091"/>
                    </a:solidFill>
                  </a:rPr>
                  <a:t>n-1</a:t>
                </a:r>
                <a:r>
                  <a:rPr lang="en-US" baseline="-25000" dirty="0" smtClean="0"/>
                  <a:t> </a:t>
                </a:r>
                <a:endParaRPr lang="en-US" dirty="0"/>
              </a:p>
            </p:txBody>
          </p:sp>
        </p:grpSp>
      </p:grpSp>
      <p:pic>
        <p:nvPicPr>
          <p:cNvPr id="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91" y="2320207"/>
            <a:ext cx="1683244" cy="2157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lus 8"/>
          <p:cNvSpPr/>
          <p:nvPr/>
        </p:nvSpPr>
        <p:spPr>
          <a:xfrm>
            <a:off x="1936635" y="3132231"/>
            <a:ext cx="618825" cy="615268"/>
          </a:xfrm>
          <a:prstGeom prst="mathPl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TextBox 13"/>
          <p:cNvSpPr txBox="1">
            <a:spLocks noChangeArrowheads="1"/>
          </p:cNvSpPr>
          <p:nvPr/>
        </p:nvSpPr>
        <p:spPr bwMode="auto">
          <a:xfrm>
            <a:off x="8085931" y="3979201"/>
            <a:ext cx="75406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600" dirty="0">
                <a:solidFill>
                  <a:schemeClr val="accent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38547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776"/>
    </mc:Choice>
    <mc:Fallback>
      <p:transition xmlns:p14="http://schemas.microsoft.com/office/powerpoint/2010/main" spd="slow" advTm="2877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are functions represented?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54213" y="2038388"/>
            <a:ext cx="6481261" cy="52322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Assume truth-table representation for now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2226230" y="3527979"/>
            <a:ext cx="4327036" cy="768316"/>
          </a:xfrm>
          <a:prstGeom prst="rec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Assume D = |Dom(X</a:t>
            </a:r>
            <a:r>
              <a:rPr lang="en-US" sz="2400" baseline="-25000" dirty="0" smtClean="0"/>
              <a:t>i</a:t>
            </a:r>
            <a:r>
              <a:rPr lang="en-US" sz="2400" dirty="0" smtClean="0"/>
              <a:t>)| for every </a:t>
            </a:r>
            <a:r>
              <a:rPr lang="en-US" sz="2400" dirty="0" err="1" smtClean="0"/>
              <a:t>i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3664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356"/>
    </mc:Choice>
    <mc:Fallback>
      <p:transition xmlns:p14="http://schemas.microsoft.com/office/powerpoint/2010/main" spd="slow" advTm="2535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Trivial algorithm for (baby) FAQs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378979" y="5211875"/>
            <a:ext cx="7301421" cy="768859"/>
            <a:chOff x="987688" y="5769042"/>
            <a:chExt cx="7301421" cy="768859"/>
          </a:xfrm>
        </p:grpSpPr>
        <p:sp>
          <p:nvSpPr>
            <p:cNvPr id="4" name="TextBox 3"/>
            <p:cNvSpPr txBox="1"/>
            <p:nvPr/>
          </p:nvSpPr>
          <p:spPr>
            <a:xfrm>
              <a:off x="987688" y="5769042"/>
              <a:ext cx="730142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solidFill>
                    <a:srgbClr val="910091"/>
                  </a:solidFill>
                </a:rPr>
                <a:t>φ</a:t>
              </a:r>
              <a:r>
                <a:rPr lang="en-US" sz="3600" dirty="0" smtClean="0">
                  <a:solidFill>
                    <a:srgbClr val="910091"/>
                  </a:solidFill>
                </a:rPr>
                <a:t> (x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0</a:t>
              </a:r>
              <a:r>
                <a:rPr lang="en-US" sz="3600" dirty="0" smtClean="0">
                  <a:solidFill>
                    <a:srgbClr val="910091"/>
                  </a:solidFill>
                </a:rPr>
                <a:t>,…,x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f-1</a:t>
              </a:r>
              <a:r>
                <a:rPr lang="en-US" sz="3600" dirty="0" smtClean="0">
                  <a:solidFill>
                    <a:srgbClr val="910091"/>
                  </a:solidFill>
                </a:rPr>
                <a:t>) </a:t>
              </a:r>
              <a:r>
                <a:rPr lang="en-US" sz="3600" dirty="0" smtClean="0"/>
                <a:t>= </a:t>
              </a:r>
              <a:r>
                <a:rPr lang="en-US" sz="3600" dirty="0" smtClean="0">
                  <a:latin typeface="Zapf Dingbats"/>
                  <a:ea typeface="Zapf Dingbats"/>
                  <a:cs typeface="Zapf Dingbats"/>
                  <a:sym typeface="Zapf Dingbats"/>
                </a:rPr>
                <a:t>✜</a:t>
              </a:r>
              <a:r>
                <a:rPr lang="en-US" sz="3600" dirty="0">
                  <a:solidFill>
                    <a:srgbClr val="910091"/>
                  </a:solidFill>
                  <a:sym typeface="Zapf Dingbats"/>
                </a:rPr>
                <a:t> 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x ,..,x  </a:t>
              </a:r>
              <a:r>
                <a:rPr lang="en-US" sz="3600" dirty="0" smtClean="0">
                  <a:latin typeface="Zapf Dingbats"/>
                  <a:ea typeface="Zapf Dingbats"/>
                  <a:cs typeface="Zapf Dingbats"/>
                  <a:sym typeface="Zapf Dingbats"/>
                </a:rPr>
                <a:t>✪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e</a:t>
              </a:r>
              <a:r>
                <a:rPr lang="en-US" sz="3600" baseline="-25000" dirty="0" smtClean="0"/>
                <a:t> in 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E</a:t>
              </a:r>
              <a:r>
                <a:rPr lang="en-US" sz="3600" dirty="0" smtClean="0">
                  <a:solidFill>
                    <a:srgbClr val="910091"/>
                  </a:solidFill>
                </a:rPr>
                <a:t>  </a:t>
              </a:r>
              <a:r>
                <a:rPr lang="en-US" sz="3600" dirty="0" err="1" smtClean="0">
                  <a:solidFill>
                    <a:srgbClr val="910091"/>
                  </a:solidFill>
                </a:rPr>
                <a:t>ψ</a:t>
              </a:r>
              <a:r>
                <a:rPr lang="en-US" sz="3600" baseline="-25000" dirty="0" err="1" smtClean="0">
                  <a:solidFill>
                    <a:srgbClr val="910091"/>
                  </a:solidFill>
                </a:rPr>
                <a:t>e</a:t>
              </a:r>
              <a:r>
                <a:rPr lang="en-US" sz="3600" dirty="0" smtClean="0">
                  <a:solidFill>
                    <a:srgbClr val="910091"/>
                  </a:solidFill>
                </a:rPr>
                <a:t>(</a:t>
              </a:r>
              <a:r>
                <a:rPr lang="en-US" sz="3600" b="1" dirty="0" err="1">
                  <a:solidFill>
                    <a:srgbClr val="910091"/>
                  </a:solidFill>
                </a:rPr>
                <a:t>x</a:t>
              </a:r>
              <a:r>
                <a:rPr lang="en-US" sz="3600" baseline="-25000" dirty="0" err="1" smtClean="0">
                  <a:solidFill>
                    <a:srgbClr val="910091"/>
                  </a:solidFill>
                </a:rPr>
                <a:t>e</a:t>
              </a:r>
              <a:r>
                <a:rPr lang="en-US" sz="3600" dirty="0" smtClean="0">
                  <a:solidFill>
                    <a:srgbClr val="910091"/>
                  </a:solidFill>
                </a:rPr>
                <a:t>)</a:t>
              </a:r>
              <a:r>
                <a:rPr lang="en-US" sz="3600" dirty="0" smtClean="0">
                  <a:solidFill>
                    <a:srgbClr val="910091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 </a:t>
              </a:r>
              <a:endParaRPr lang="en-US" sz="3600" dirty="0">
                <a:solidFill>
                  <a:srgbClr val="910091"/>
                </a:solidFill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4120324" y="6183084"/>
              <a:ext cx="902302" cy="354817"/>
              <a:chOff x="4120324" y="6183084"/>
              <a:chExt cx="902302" cy="354817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4120324" y="6230124"/>
                <a:ext cx="23945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910091"/>
                    </a:solidFill>
                  </a:rPr>
                  <a:t>f</a:t>
                </a:r>
                <a:endParaRPr lang="en-US" sz="1400" dirty="0">
                  <a:solidFill>
                    <a:srgbClr val="910091"/>
                  </a:solidFill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4631999" y="6183084"/>
                <a:ext cx="39062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aseline="-25000" dirty="0" smtClean="0">
                    <a:solidFill>
                      <a:srgbClr val="910091"/>
                    </a:solidFill>
                  </a:rPr>
                  <a:t>n-1</a:t>
                </a:r>
                <a:r>
                  <a:rPr lang="en-US" baseline="-25000" dirty="0" smtClean="0"/>
                  <a:t> </a:t>
                </a:r>
                <a:endParaRPr lang="en-US" dirty="0"/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1384727" y="1881589"/>
            <a:ext cx="6678947" cy="523220"/>
          </a:xfrm>
          <a:prstGeom prst="rect">
            <a:avLst/>
          </a:prstGeom>
          <a:noFill/>
          <a:ln w="285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Go through all </a:t>
            </a:r>
            <a:r>
              <a:rPr lang="en-US" sz="2800" dirty="0" err="1" smtClean="0">
                <a:solidFill>
                  <a:srgbClr val="910091"/>
                </a:solidFill>
              </a:rPr>
              <a:t>D</a:t>
            </a:r>
            <a:r>
              <a:rPr lang="en-US" sz="2800" baseline="30000" dirty="0" err="1" smtClean="0">
                <a:solidFill>
                  <a:srgbClr val="910091"/>
                </a:solidFill>
              </a:rPr>
              <a:t>n</a:t>
            </a:r>
            <a:r>
              <a:rPr lang="en-US" sz="2800" dirty="0" smtClean="0"/>
              <a:t> instantiations for </a:t>
            </a:r>
            <a:r>
              <a:rPr lang="en-US" sz="2800" dirty="0" smtClean="0">
                <a:solidFill>
                  <a:srgbClr val="910091"/>
                </a:solidFill>
              </a:rPr>
              <a:t>(x</a:t>
            </a:r>
            <a:r>
              <a:rPr lang="en-US" sz="2800" baseline="-25000" dirty="0" smtClean="0">
                <a:solidFill>
                  <a:srgbClr val="910091"/>
                </a:solidFill>
              </a:rPr>
              <a:t>0</a:t>
            </a:r>
            <a:r>
              <a:rPr lang="en-US" sz="2800" dirty="0" smtClean="0">
                <a:solidFill>
                  <a:srgbClr val="910091"/>
                </a:solidFill>
              </a:rPr>
              <a:t>,..,x</a:t>
            </a:r>
            <a:r>
              <a:rPr lang="en-US" sz="2800" baseline="-25000" dirty="0" smtClean="0">
                <a:solidFill>
                  <a:srgbClr val="910091"/>
                </a:solidFill>
              </a:rPr>
              <a:t>n-1</a:t>
            </a:r>
            <a:r>
              <a:rPr lang="en-US" sz="2800" dirty="0" smtClean="0">
                <a:solidFill>
                  <a:srgbClr val="910091"/>
                </a:solidFill>
              </a:rPr>
              <a:t>)</a:t>
            </a:r>
            <a:endParaRPr lang="en-US" sz="2800" dirty="0">
              <a:solidFill>
                <a:srgbClr val="910091"/>
              </a:solidFill>
            </a:endParaRPr>
          </a:p>
        </p:txBody>
      </p:sp>
      <p:sp>
        <p:nvSpPr>
          <p:cNvPr id="12" name="Cloud Callout 11"/>
          <p:cNvSpPr/>
          <p:nvPr/>
        </p:nvSpPr>
        <p:spPr>
          <a:xfrm>
            <a:off x="3088501" y="3198701"/>
            <a:ext cx="3182566" cy="1505272"/>
          </a:xfrm>
          <a:prstGeom prst="cloudCallout">
            <a:avLst>
              <a:gd name="adj1" fmla="val -16400"/>
              <a:gd name="adj2" fmla="val 46875"/>
            </a:avLst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O(</a:t>
            </a:r>
            <a:r>
              <a:rPr lang="en-US" sz="3200" dirty="0" err="1" smtClean="0"/>
              <a:t>mnD</a:t>
            </a:r>
            <a:r>
              <a:rPr lang="en-US" sz="3200" baseline="30000" dirty="0" err="1" smtClean="0"/>
              <a:t>n</a:t>
            </a:r>
            <a:r>
              <a:rPr lang="en-US" sz="3200" dirty="0" smtClean="0"/>
              <a:t>) time </a:t>
            </a:r>
            <a:endParaRPr 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7893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947"/>
    </mc:Choice>
    <mc:Fallback>
      <p:transition xmlns:p14="http://schemas.microsoft.com/office/powerpoint/2010/main" spd="slow" advTm="3294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Matrix vector multiplication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131785" y="4034685"/>
            <a:ext cx="3924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</a:rPr>
              <a:t>A</a:t>
            </a:r>
            <a:endParaRPr lang="en-US" sz="2800" dirty="0">
              <a:solidFill>
                <a:srgbClr val="008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075312" y="4034685"/>
            <a:ext cx="373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892082" y="1479143"/>
            <a:ext cx="2733551" cy="2279668"/>
            <a:chOff x="892082" y="1479143"/>
            <a:chExt cx="2733551" cy="2279668"/>
          </a:xfrm>
        </p:grpSpPr>
        <p:grpSp>
          <p:nvGrpSpPr>
            <p:cNvPr id="46" name="Group 45"/>
            <p:cNvGrpSpPr/>
            <p:nvPr/>
          </p:nvGrpSpPr>
          <p:grpSpPr>
            <a:xfrm>
              <a:off x="892082" y="2853743"/>
              <a:ext cx="2206174" cy="905068"/>
              <a:chOff x="6363588" y="5420846"/>
              <a:chExt cx="2206174" cy="905068"/>
            </a:xfrm>
          </p:grpSpPr>
          <p:sp>
            <p:nvSpPr>
              <p:cNvPr id="44" name="Oval 43"/>
              <p:cNvSpPr/>
              <p:nvPr/>
            </p:nvSpPr>
            <p:spPr>
              <a:xfrm>
                <a:off x="6363588" y="5420846"/>
                <a:ext cx="674140" cy="674236"/>
              </a:xfrm>
              <a:prstGeom prst="ellipse">
                <a:avLst/>
              </a:prstGeom>
              <a:noFill/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910091"/>
                    </a:solidFill>
                  </a:rPr>
                  <a:t>X</a:t>
                </a:r>
                <a:endParaRPr lang="en-US" baseline="-25000" dirty="0">
                  <a:solidFill>
                    <a:srgbClr val="910091"/>
                  </a:solidFill>
                </a:endParaRPr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7895622" y="5420846"/>
                <a:ext cx="674140" cy="674236"/>
              </a:xfrm>
              <a:prstGeom prst="ellipse">
                <a:avLst/>
              </a:prstGeom>
              <a:noFill/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910091"/>
                    </a:solidFill>
                  </a:rPr>
                  <a:t>Y</a:t>
                </a:r>
                <a:endParaRPr lang="en-US" dirty="0">
                  <a:solidFill>
                    <a:srgbClr val="910091"/>
                  </a:solidFill>
                </a:endParaRPr>
              </a:p>
            </p:txBody>
          </p:sp>
          <p:cxnSp>
            <p:nvCxnSpPr>
              <p:cNvPr id="38" name="Straight Connector 37"/>
              <p:cNvCxnSpPr/>
              <p:nvPr/>
            </p:nvCxnSpPr>
            <p:spPr>
              <a:xfrm>
                <a:off x="7070437" y="5757964"/>
                <a:ext cx="857894" cy="0"/>
              </a:xfrm>
              <a:prstGeom prst="line">
                <a:avLst/>
              </a:prstGeom>
              <a:ln w="76200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/>
              <p:cNvSpPr txBox="1"/>
              <p:nvPr/>
            </p:nvSpPr>
            <p:spPr>
              <a:xfrm>
                <a:off x="7324783" y="5864249"/>
                <a:ext cx="36420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008000"/>
                    </a:solidFill>
                  </a:rPr>
                  <a:t>A</a:t>
                </a:r>
                <a:endParaRPr lang="en-US" sz="2400" dirty="0">
                  <a:solidFill>
                    <a:srgbClr val="008000"/>
                  </a:solidFill>
                </a:endParaRP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1520856" y="1479143"/>
              <a:ext cx="664841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910091"/>
                  </a:solidFill>
                  <a:latin typeface="Apple Chancery"/>
                  <a:cs typeface="Apple Chancery"/>
                </a:rPr>
                <a:t>H</a:t>
              </a:r>
              <a:r>
                <a:rPr lang="en-US" sz="3200" dirty="0" smtClean="0">
                  <a:solidFill>
                    <a:srgbClr val="910091"/>
                  </a:solidFill>
                </a:rPr>
                <a:t> </a:t>
              </a:r>
              <a:endParaRPr lang="en-US" sz="3200" dirty="0">
                <a:solidFill>
                  <a:srgbClr val="910091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2772413" y="2294026"/>
              <a:ext cx="740545" cy="669477"/>
            </a:xfrm>
            <a:custGeom>
              <a:avLst/>
              <a:gdLst>
                <a:gd name="connsiteX0" fmla="*/ 33890 w 740545"/>
                <a:gd name="connsiteY0" fmla="*/ 591077 h 669477"/>
                <a:gd name="connsiteX1" fmla="*/ 80923 w 740545"/>
                <a:gd name="connsiteY1" fmla="*/ 10921 h 669477"/>
                <a:gd name="connsiteX2" fmla="*/ 739385 w 740545"/>
                <a:gd name="connsiteY2" fmla="*/ 246119 h 669477"/>
                <a:gd name="connsiteX3" fmla="*/ 253377 w 740545"/>
                <a:gd name="connsiteY3" fmla="*/ 669477 h 669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0545" h="669477">
                  <a:moveTo>
                    <a:pt x="33890" y="591077"/>
                  </a:moveTo>
                  <a:cubicBezTo>
                    <a:pt x="-1385" y="329745"/>
                    <a:pt x="-36659" y="68414"/>
                    <a:pt x="80923" y="10921"/>
                  </a:cubicBezTo>
                  <a:cubicBezTo>
                    <a:pt x="198505" y="-46572"/>
                    <a:pt x="710643" y="136360"/>
                    <a:pt x="739385" y="246119"/>
                  </a:cubicBezTo>
                  <a:cubicBezTo>
                    <a:pt x="768127" y="355878"/>
                    <a:pt x="253377" y="669477"/>
                    <a:pt x="253377" y="669477"/>
                  </a:cubicBezTo>
                </a:path>
              </a:pathLst>
            </a:custGeom>
            <a:ln w="762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279264" y="1880709"/>
              <a:ext cx="3463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b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853277" y="5432924"/>
            <a:ext cx="4368729" cy="909106"/>
            <a:chOff x="1853277" y="5432924"/>
            <a:chExt cx="4368729" cy="909106"/>
          </a:xfrm>
        </p:grpSpPr>
        <p:sp>
          <p:nvSpPr>
            <p:cNvPr id="52" name="TextBox 51"/>
            <p:cNvSpPr txBox="1"/>
            <p:nvPr/>
          </p:nvSpPr>
          <p:spPr>
            <a:xfrm>
              <a:off x="1853277" y="5432924"/>
              <a:ext cx="436872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err="1" smtClean="0">
                  <a:solidFill>
                    <a:srgbClr val="910091"/>
                  </a:solidFill>
                </a:rPr>
                <a:t>φ</a:t>
              </a:r>
              <a:r>
                <a:rPr lang="en-US" sz="3600" dirty="0" smtClean="0">
                  <a:solidFill>
                    <a:srgbClr val="910091"/>
                  </a:solidFill>
                </a:rPr>
                <a:t> (x) </a:t>
              </a:r>
              <a:r>
                <a:rPr lang="en-US" sz="3600" dirty="0" smtClean="0"/>
                <a:t>= </a:t>
              </a:r>
              <a:r>
                <a:rPr lang="en-US" sz="4400" dirty="0" err="1" smtClean="0">
                  <a:solidFill>
                    <a:srgbClr val="910091"/>
                  </a:solidFill>
                </a:rPr>
                <a:t>Σ</a:t>
              </a:r>
              <a:r>
                <a:rPr lang="en-US" sz="3600" dirty="0" smtClean="0">
                  <a:solidFill>
                    <a:srgbClr val="910091"/>
                  </a:solidFill>
                </a:rPr>
                <a:t> </a:t>
              </a:r>
              <a:r>
                <a:rPr lang="en-US" sz="3600" dirty="0" err="1" smtClean="0">
                  <a:solidFill>
                    <a:srgbClr val="910091"/>
                  </a:solidFill>
                </a:rPr>
                <a:t>ψ</a:t>
              </a:r>
              <a:r>
                <a:rPr lang="en-US" sz="3600" baseline="-25000" dirty="0" err="1" smtClean="0">
                  <a:solidFill>
                    <a:srgbClr val="910091"/>
                  </a:solidFill>
                </a:rPr>
                <a:t>A</a:t>
              </a:r>
              <a:r>
                <a:rPr lang="en-US" sz="3600" dirty="0" smtClean="0">
                  <a:solidFill>
                    <a:srgbClr val="910091"/>
                  </a:solidFill>
                </a:rPr>
                <a:t>(</a:t>
              </a:r>
              <a:r>
                <a:rPr lang="en-US" sz="3600" dirty="0" err="1" smtClean="0">
                  <a:solidFill>
                    <a:srgbClr val="910091"/>
                  </a:solidFill>
                </a:rPr>
                <a:t>x,y</a:t>
              </a:r>
              <a:r>
                <a:rPr lang="en-US" sz="3600" dirty="0" smtClean="0">
                  <a:solidFill>
                    <a:srgbClr val="910091"/>
                  </a:solidFill>
                </a:rPr>
                <a:t>)</a:t>
              </a:r>
              <a:r>
                <a:rPr lang="en-US" sz="36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3600" dirty="0" err="1" smtClean="0">
                  <a:solidFill>
                    <a:srgbClr val="910091"/>
                  </a:solidFill>
                </a:rPr>
                <a:t>ψ</a:t>
              </a:r>
              <a:r>
                <a:rPr lang="en-US" sz="3600" baseline="-25000" dirty="0" err="1">
                  <a:solidFill>
                    <a:srgbClr val="910091"/>
                  </a:solidFill>
                </a:rPr>
                <a:t>b</a:t>
              </a:r>
              <a:r>
                <a:rPr lang="en-US" sz="3600" dirty="0" smtClean="0">
                  <a:solidFill>
                    <a:srgbClr val="910091"/>
                  </a:solidFill>
                </a:rPr>
                <a:t>(y)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219565" y="5941920"/>
              <a:ext cx="3007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910091"/>
                  </a:solidFill>
                </a:rPr>
                <a:t>y</a:t>
              </a:r>
              <a:endParaRPr lang="en-US" sz="2000" baseline="-25000" dirty="0">
                <a:solidFill>
                  <a:srgbClr val="910091"/>
                </a:solidFill>
              </a:endParaRPr>
            </a:p>
          </p:txBody>
        </p:sp>
      </p:grpSp>
      <p:cxnSp>
        <p:nvCxnSpPr>
          <p:cNvPr id="56" name="Straight Connector 55"/>
          <p:cNvCxnSpPr/>
          <p:nvPr/>
        </p:nvCxnSpPr>
        <p:spPr>
          <a:xfrm>
            <a:off x="282198" y="5252769"/>
            <a:ext cx="8404602" cy="47040"/>
          </a:xfrm>
          <a:prstGeom prst="line">
            <a:avLst/>
          </a:prstGeom>
          <a:ln>
            <a:solidFill>
              <a:srgbClr val="7F7F7F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4123227" y="1479143"/>
            <a:ext cx="62710" cy="3773626"/>
          </a:xfrm>
          <a:prstGeom prst="line">
            <a:avLst/>
          </a:prstGeom>
          <a:ln>
            <a:solidFill>
              <a:srgbClr val="7F7F7F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6483126" y="5432924"/>
            <a:ext cx="2327724" cy="123103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Trivial </a:t>
            </a:r>
            <a:r>
              <a:rPr lang="en-US" sz="2400" dirty="0" err="1" smtClean="0"/>
              <a:t>algo</a:t>
            </a:r>
            <a:r>
              <a:rPr lang="en-US" sz="2400" dirty="0" smtClean="0"/>
              <a:t> runs in O(N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) time</a:t>
            </a:r>
            <a:endParaRPr lang="en-US" sz="2400" dirty="0"/>
          </a:p>
        </p:txBody>
      </p:sp>
      <p:grpSp>
        <p:nvGrpSpPr>
          <p:cNvPr id="61" name="Group 60"/>
          <p:cNvGrpSpPr/>
          <p:nvPr/>
        </p:nvGrpSpPr>
        <p:grpSpPr>
          <a:xfrm>
            <a:off x="5126598" y="1630710"/>
            <a:ext cx="3492702" cy="2226548"/>
            <a:chOff x="5126598" y="1630710"/>
            <a:chExt cx="3492702" cy="2226548"/>
          </a:xfrm>
        </p:grpSpPr>
        <p:sp>
          <p:nvSpPr>
            <p:cNvPr id="62" name="Left Bracket 61"/>
            <p:cNvSpPr/>
            <p:nvPr/>
          </p:nvSpPr>
          <p:spPr>
            <a:xfrm>
              <a:off x="5126598" y="1630710"/>
              <a:ext cx="141099" cy="2226548"/>
            </a:xfrm>
            <a:prstGeom prst="leftBracket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ight Bracket 62"/>
            <p:cNvSpPr/>
            <p:nvPr/>
          </p:nvSpPr>
          <p:spPr>
            <a:xfrm>
              <a:off x="7303271" y="1630710"/>
              <a:ext cx="127944" cy="2226548"/>
            </a:xfrm>
            <a:prstGeom prst="rightBracket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236341" y="1712603"/>
              <a:ext cx="4896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a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0,0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639342" y="1721297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a</a:t>
              </a:r>
              <a:r>
                <a:rPr lang="en-US" baseline="-25000" dirty="0">
                  <a:solidFill>
                    <a:srgbClr val="910091"/>
                  </a:solidFill>
                </a:rPr>
                <a:t>0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,2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6792306" y="1721297"/>
              <a:ext cx="6360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a</a:t>
              </a:r>
              <a:r>
                <a:rPr lang="en-US" baseline="-25000" dirty="0">
                  <a:solidFill>
                    <a:srgbClr val="910091"/>
                  </a:solidFill>
                </a:rPr>
                <a:t>0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,N-1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192152" y="1813630"/>
              <a:ext cx="3686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30000" dirty="0" smtClean="0">
                  <a:solidFill>
                    <a:srgbClr val="910091"/>
                  </a:solidFill>
                </a:rPr>
                <a:t>…..</a:t>
              </a:r>
              <a:endParaRPr lang="en-US" baseline="30000" dirty="0">
                <a:solidFill>
                  <a:srgbClr val="910091"/>
                </a:solidFill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8085307" y="1721297"/>
              <a:ext cx="4619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b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10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69" name="Left Bracket 68"/>
            <p:cNvSpPr/>
            <p:nvPr/>
          </p:nvSpPr>
          <p:spPr>
            <a:xfrm>
              <a:off x="7975564" y="1630710"/>
              <a:ext cx="141099" cy="2226548"/>
            </a:xfrm>
            <a:prstGeom prst="leftBracket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ight Bracket 69"/>
            <p:cNvSpPr/>
            <p:nvPr/>
          </p:nvSpPr>
          <p:spPr>
            <a:xfrm>
              <a:off x="8436630" y="1630710"/>
              <a:ext cx="127944" cy="2226548"/>
            </a:xfrm>
            <a:prstGeom prst="rightBracket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Multiply 70"/>
            <p:cNvSpPr/>
            <p:nvPr/>
          </p:nvSpPr>
          <p:spPr>
            <a:xfrm>
              <a:off x="7509602" y="2508785"/>
              <a:ext cx="403250" cy="344958"/>
            </a:xfrm>
            <a:prstGeom prst="mathMultiply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161029" y="3370275"/>
              <a:ext cx="6360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a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N-1,0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642420" y="3378969"/>
              <a:ext cx="6360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a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N-1,1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701316" y="3378969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a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N-1,N-1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376458" y="3471302"/>
              <a:ext cx="3686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30000" dirty="0" smtClean="0">
                  <a:solidFill>
                    <a:srgbClr val="910091"/>
                  </a:solidFill>
                </a:rPr>
                <a:t>…..</a:t>
              </a:r>
              <a:endParaRPr lang="en-US" baseline="30000" dirty="0">
                <a:solidFill>
                  <a:srgbClr val="910091"/>
                </a:solidFill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8088385" y="3378969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b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N-1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cxnSp>
          <p:nvCxnSpPr>
            <p:cNvPr id="77" name="Straight Connector 76"/>
            <p:cNvCxnSpPr/>
            <p:nvPr/>
          </p:nvCxnSpPr>
          <p:spPr>
            <a:xfrm>
              <a:off x="5466884" y="2226547"/>
              <a:ext cx="3078" cy="1159408"/>
            </a:xfrm>
            <a:prstGeom prst="line">
              <a:avLst/>
            </a:prstGeom>
            <a:ln>
              <a:solidFill>
                <a:srgbClr val="91009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5828774" y="2210867"/>
              <a:ext cx="3078" cy="1159408"/>
            </a:xfrm>
            <a:prstGeom prst="line">
              <a:avLst/>
            </a:prstGeom>
            <a:ln>
              <a:solidFill>
                <a:srgbClr val="91009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7062933" y="2210867"/>
              <a:ext cx="3078" cy="1159408"/>
            </a:xfrm>
            <a:prstGeom prst="line">
              <a:avLst/>
            </a:prstGeom>
            <a:ln>
              <a:solidFill>
                <a:srgbClr val="91009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8281414" y="2210867"/>
              <a:ext cx="3078" cy="1159408"/>
            </a:xfrm>
            <a:prstGeom prst="line">
              <a:avLst/>
            </a:prstGeom>
            <a:ln>
              <a:solidFill>
                <a:srgbClr val="91009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6084751" y="2853743"/>
              <a:ext cx="766986" cy="0"/>
            </a:xfrm>
            <a:prstGeom prst="line">
              <a:avLst/>
            </a:prstGeom>
            <a:ln>
              <a:solidFill>
                <a:srgbClr val="91009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1442466" y="4076776"/>
            <a:ext cx="1457902" cy="956474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D=N</a:t>
            </a:r>
          </a:p>
          <a:p>
            <a:pPr algn="ctr"/>
            <a:r>
              <a:rPr lang="en-US" sz="2800" dirty="0" smtClean="0"/>
              <a:t>n=m=2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9380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07"/>
    </mc:Choice>
    <mc:Fallback>
      <p:transition xmlns:p14="http://schemas.microsoft.com/office/powerpoint/2010/main" spd="slow" advTm="1740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ounded Rectangle 106"/>
          <p:cNvSpPr/>
          <p:nvPr/>
        </p:nvSpPr>
        <p:spPr>
          <a:xfrm>
            <a:off x="2226229" y="2446063"/>
            <a:ext cx="1081759" cy="2979185"/>
          </a:xfrm>
          <a:prstGeom prst="roundRect">
            <a:avLst/>
          </a:prstGeom>
          <a:noFill/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Discrete Fourier Transform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329224" y="1105450"/>
            <a:ext cx="941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10091"/>
                </a:solidFill>
              </a:rPr>
              <a:t>N</a:t>
            </a:r>
            <a:r>
              <a:rPr lang="en-US" sz="2400" dirty="0" smtClean="0"/>
              <a:t> = </a:t>
            </a:r>
            <a:r>
              <a:rPr lang="en-US" sz="2400" dirty="0" smtClean="0">
                <a:solidFill>
                  <a:srgbClr val="910091"/>
                </a:solidFill>
              </a:rPr>
              <a:t>p</a:t>
            </a:r>
            <a:r>
              <a:rPr lang="en-US" sz="2400" baseline="30000" dirty="0" smtClean="0">
                <a:solidFill>
                  <a:srgbClr val="910091"/>
                </a:solidFill>
              </a:rPr>
              <a:t>3</a:t>
            </a:r>
            <a:endParaRPr lang="en-US" sz="2400" baseline="30000" dirty="0">
              <a:solidFill>
                <a:srgbClr val="910091"/>
              </a:solidFill>
            </a:endParaRPr>
          </a:p>
        </p:txBody>
      </p:sp>
      <p:grpSp>
        <p:nvGrpSpPr>
          <p:cNvPr id="93" name="Group 92"/>
          <p:cNvGrpSpPr/>
          <p:nvPr/>
        </p:nvGrpSpPr>
        <p:grpSpPr>
          <a:xfrm>
            <a:off x="156766" y="1440233"/>
            <a:ext cx="3862906" cy="723275"/>
            <a:chOff x="595750" y="1863593"/>
            <a:chExt cx="3862906" cy="723275"/>
          </a:xfrm>
        </p:grpSpPr>
        <p:sp>
          <p:nvSpPr>
            <p:cNvPr id="64" name="TextBox 63"/>
            <p:cNvSpPr txBox="1"/>
            <p:nvPr/>
          </p:nvSpPr>
          <p:spPr>
            <a:xfrm>
              <a:off x="595750" y="1863593"/>
              <a:ext cx="386290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solidFill>
                    <a:srgbClr val="910091"/>
                  </a:solidFill>
                </a:rPr>
                <a:t>a</a:t>
              </a:r>
              <a:r>
                <a:rPr lang="en-US" sz="2400" baseline="-25000" dirty="0" err="1" smtClean="0">
                  <a:solidFill>
                    <a:srgbClr val="910091"/>
                  </a:solidFill>
                </a:rPr>
                <a:t>x,y</a:t>
              </a:r>
              <a:r>
                <a:rPr lang="en-US" sz="2800" baseline="-25000" dirty="0" smtClean="0">
                  <a:solidFill>
                    <a:srgbClr val="910091"/>
                  </a:solidFill>
                </a:rPr>
                <a:t> </a:t>
              </a:r>
              <a:r>
                <a:rPr lang="en-US" sz="2400" dirty="0" smtClean="0"/>
                <a:t>=</a:t>
              </a:r>
              <a:r>
                <a:rPr lang="en-US" sz="3200" dirty="0" smtClean="0">
                  <a:solidFill>
                    <a:srgbClr val="910091"/>
                  </a:solidFill>
                </a:rPr>
                <a:t> </a:t>
              </a:r>
              <a:r>
                <a:rPr lang="en-US" sz="3200" dirty="0" err="1" smtClean="0">
                  <a:solidFill>
                    <a:srgbClr val="910091"/>
                  </a:solidFill>
                </a:rPr>
                <a:t>Π</a:t>
              </a:r>
              <a:r>
                <a:rPr lang="en-US" sz="3200" dirty="0" smtClean="0">
                  <a:solidFill>
                    <a:srgbClr val="910091"/>
                  </a:solidFill>
                </a:rPr>
                <a:t> 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exp</a:t>
              </a:r>
              <a:r>
                <a:rPr lang="en-US" sz="2400" dirty="0" smtClean="0">
                  <a:solidFill>
                    <a:srgbClr val="910091"/>
                  </a:solidFill>
                </a:rPr>
                <a:t> (2π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i</a:t>
              </a:r>
              <a:r>
                <a:rPr lang="en-US" sz="2400" dirty="0" smtClean="0">
                  <a:solidFill>
                    <a:srgbClr val="910091"/>
                  </a:solidFill>
                </a:rPr>
                <a:t> 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x</a:t>
              </a:r>
              <a:r>
                <a:rPr lang="en-US" sz="2400" baseline="-25000" dirty="0" err="1" smtClean="0">
                  <a:solidFill>
                    <a:srgbClr val="910091"/>
                  </a:solidFill>
                </a:rPr>
                <a:t>j</a:t>
              </a:r>
              <a:r>
                <a:rPr lang="en-US" sz="2400" dirty="0" err="1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y</a:t>
              </a:r>
              <a:r>
                <a:rPr lang="en-US" sz="2400" baseline="-25000" dirty="0" err="1" smtClean="0">
                  <a:solidFill>
                    <a:srgbClr val="910091"/>
                  </a:solidFill>
                </a:rPr>
                <a:t>k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p</a:t>
              </a:r>
              <a:r>
                <a:rPr lang="en-US" sz="2400" baseline="30000" dirty="0" err="1" smtClean="0">
                  <a:solidFill>
                    <a:srgbClr val="910091"/>
                  </a:solidFill>
                </a:rPr>
                <a:t>j+k</a:t>
              </a:r>
              <a:r>
                <a:rPr lang="en-US" sz="2400" dirty="0" smtClean="0">
                  <a:solidFill>
                    <a:srgbClr val="910091"/>
                  </a:solidFill>
                </a:rPr>
                <a:t>/</a:t>
              </a:r>
              <a:r>
                <a:rPr lang="en-US" sz="2400" dirty="0" smtClean="0">
                  <a:solidFill>
                    <a:srgbClr val="910091"/>
                  </a:solidFill>
                </a:rPr>
                <a:t>p</a:t>
              </a:r>
              <a:r>
                <a:rPr lang="en-US" sz="2400" baseline="30000" dirty="0" smtClean="0">
                  <a:solidFill>
                    <a:srgbClr val="910091"/>
                  </a:solidFill>
                </a:rPr>
                <a:t>3</a:t>
              </a:r>
              <a:r>
                <a:rPr lang="en-US" sz="2400" dirty="0" smtClean="0">
                  <a:solidFill>
                    <a:srgbClr val="910091"/>
                  </a:solidFill>
                </a:rPr>
                <a:t>) 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192327" y="2309869"/>
              <a:ext cx="8165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-25000" dirty="0" smtClean="0">
                  <a:solidFill>
                    <a:srgbClr val="910091"/>
                  </a:solidFill>
                </a:rPr>
                <a:t>0 ≤ </a:t>
              </a:r>
              <a:r>
                <a:rPr lang="en-US" baseline="-25000" dirty="0" err="1" smtClean="0">
                  <a:solidFill>
                    <a:srgbClr val="910091"/>
                  </a:solidFill>
                </a:rPr>
                <a:t>j+k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 ≤ 2</a:t>
              </a:r>
              <a:r>
                <a:rPr lang="en-US" baseline="-25000" dirty="0" smtClean="0"/>
                <a:t> </a:t>
              </a:r>
              <a:endParaRPr lang="en-US" baseline="-25000" dirty="0"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47034" y="2508783"/>
            <a:ext cx="3051222" cy="2843845"/>
            <a:chOff x="47034" y="2508783"/>
            <a:chExt cx="3051222" cy="2843845"/>
          </a:xfrm>
        </p:grpSpPr>
        <p:grpSp>
          <p:nvGrpSpPr>
            <p:cNvPr id="6" name="Group 5"/>
            <p:cNvGrpSpPr/>
            <p:nvPr/>
          </p:nvGrpSpPr>
          <p:grpSpPr>
            <a:xfrm>
              <a:off x="892082" y="2508783"/>
              <a:ext cx="2206174" cy="674236"/>
              <a:chOff x="892082" y="2853743"/>
              <a:chExt cx="2206174" cy="674236"/>
            </a:xfrm>
          </p:grpSpPr>
          <p:sp>
            <p:nvSpPr>
              <p:cNvPr id="62" name="Oval 61"/>
              <p:cNvSpPr/>
              <p:nvPr/>
            </p:nvSpPr>
            <p:spPr>
              <a:xfrm>
                <a:off x="892082" y="2853743"/>
                <a:ext cx="674140" cy="674236"/>
              </a:xfrm>
              <a:prstGeom prst="ellipse">
                <a:avLst/>
              </a:prstGeom>
              <a:noFill/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910091"/>
                    </a:solidFill>
                  </a:rPr>
                  <a:t>X</a:t>
                </a:r>
                <a:r>
                  <a:rPr lang="en-US" baseline="-25000" dirty="0" smtClean="0">
                    <a:solidFill>
                      <a:srgbClr val="910091"/>
                    </a:solidFill>
                  </a:rPr>
                  <a:t>0</a:t>
                </a:r>
                <a:endParaRPr lang="en-US" baseline="-25000" dirty="0">
                  <a:solidFill>
                    <a:srgbClr val="910091"/>
                  </a:solidFill>
                </a:endParaRPr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2424116" y="2853743"/>
                <a:ext cx="674140" cy="674236"/>
              </a:xfrm>
              <a:prstGeom prst="ellipse">
                <a:avLst/>
              </a:prstGeom>
              <a:noFill/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910091"/>
                    </a:solidFill>
                  </a:rPr>
                  <a:t>Y</a:t>
                </a:r>
                <a:r>
                  <a:rPr lang="en-US" baseline="-25000" dirty="0" smtClean="0">
                    <a:solidFill>
                      <a:srgbClr val="910091"/>
                    </a:solidFill>
                  </a:rPr>
                  <a:t>0</a:t>
                </a:r>
                <a:endParaRPr lang="en-US" baseline="-25000" dirty="0">
                  <a:solidFill>
                    <a:srgbClr val="910091"/>
                  </a:solidFill>
                </a:endParaRPr>
              </a:p>
            </p:txBody>
          </p:sp>
        </p:grpSp>
        <p:sp>
          <p:nvSpPr>
            <p:cNvPr id="58" name="TextBox 57"/>
            <p:cNvSpPr txBox="1"/>
            <p:nvPr/>
          </p:nvSpPr>
          <p:spPr>
            <a:xfrm>
              <a:off x="47034" y="3653418"/>
              <a:ext cx="664841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910091"/>
                  </a:solidFill>
                  <a:latin typeface="Apple Chancery"/>
                  <a:cs typeface="Apple Chancery"/>
                </a:rPr>
                <a:t>H</a:t>
              </a:r>
              <a:r>
                <a:rPr lang="en-US" sz="3200" dirty="0" smtClean="0">
                  <a:solidFill>
                    <a:srgbClr val="910091"/>
                  </a:solidFill>
                </a:rPr>
                <a:t> </a:t>
              </a:r>
              <a:endParaRPr lang="en-US" sz="3200" dirty="0">
                <a:solidFill>
                  <a:srgbClr val="910091"/>
                </a:solidFill>
              </a:endParaRPr>
            </a:p>
          </p:txBody>
        </p:sp>
        <p:grpSp>
          <p:nvGrpSpPr>
            <p:cNvPr id="77" name="Group 76"/>
            <p:cNvGrpSpPr/>
            <p:nvPr/>
          </p:nvGrpSpPr>
          <p:grpSpPr>
            <a:xfrm>
              <a:off x="858951" y="3590696"/>
              <a:ext cx="2206174" cy="674236"/>
              <a:chOff x="892082" y="2853743"/>
              <a:chExt cx="2206174" cy="674236"/>
            </a:xfrm>
          </p:grpSpPr>
          <p:sp>
            <p:nvSpPr>
              <p:cNvPr id="79" name="Oval 78"/>
              <p:cNvSpPr/>
              <p:nvPr/>
            </p:nvSpPr>
            <p:spPr>
              <a:xfrm>
                <a:off x="892082" y="2853743"/>
                <a:ext cx="674140" cy="674236"/>
              </a:xfrm>
              <a:prstGeom prst="ellipse">
                <a:avLst/>
              </a:prstGeom>
              <a:noFill/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910091"/>
                    </a:solidFill>
                  </a:rPr>
                  <a:t>X</a:t>
                </a:r>
                <a:r>
                  <a:rPr lang="en-US" baseline="-25000" dirty="0">
                    <a:solidFill>
                      <a:srgbClr val="910091"/>
                    </a:solidFill>
                  </a:rPr>
                  <a:t>1</a:t>
                </a:r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2424116" y="2853743"/>
                <a:ext cx="674140" cy="674236"/>
              </a:xfrm>
              <a:prstGeom prst="ellipse">
                <a:avLst/>
              </a:prstGeom>
              <a:noFill/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910091"/>
                    </a:solidFill>
                  </a:rPr>
                  <a:t>Y</a:t>
                </a:r>
                <a:r>
                  <a:rPr lang="en-US" baseline="-25000" dirty="0">
                    <a:solidFill>
                      <a:srgbClr val="910091"/>
                    </a:solidFill>
                  </a:rPr>
                  <a:t>1</a:t>
                </a:r>
              </a:p>
            </p:txBody>
          </p:sp>
        </p:grpSp>
        <p:grpSp>
          <p:nvGrpSpPr>
            <p:cNvPr id="81" name="Group 80"/>
            <p:cNvGrpSpPr/>
            <p:nvPr/>
          </p:nvGrpSpPr>
          <p:grpSpPr>
            <a:xfrm>
              <a:off x="858951" y="4678392"/>
              <a:ext cx="2206174" cy="674236"/>
              <a:chOff x="892082" y="2853743"/>
              <a:chExt cx="2206174" cy="674236"/>
            </a:xfrm>
          </p:grpSpPr>
          <p:sp>
            <p:nvSpPr>
              <p:cNvPr id="82" name="Oval 81"/>
              <p:cNvSpPr/>
              <p:nvPr/>
            </p:nvSpPr>
            <p:spPr>
              <a:xfrm>
                <a:off x="892082" y="2853743"/>
                <a:ext cx="674140" cy="674236"/>
              </a:xfrm>
              <a:prstGeom prst="ellipse">
                <a:avLst/>
              </a:prstGeom>
              <a:noFill/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910091"/>
                    </a:solidFill>
                  </a:rPr>
                  <a:t>X</a:t>
                </a:r>
                <a:r>
                  <a:rPr lang="en-US" baseline="-25000" dirty="0">
                    <a:solidFill>
                      <a:srgbClr val="910091"/>
                    </a:solidFill>
                  </a:rPr>
                  <a:t>2</a:t>
                </a:r>
              </a:p>
            </p:txBody>
          </p:sp>
          <p:sp>
            <p:nvSpPr>
              <p:cNvPr id="83" name="Oval 82"/>
              <p:cNvSpPr/>
              <p:nvPr/>
            </p:nvSpPr>
            <p:spPr>
              <a:xfrm>
                <a:off x="2424116" y="2853743"/>
                <a:ext cx="674140" cy="674236"/>
              </a:xfrm>
              <a:prstGeom prst="ellipse">
                <a:avLst/>
              </a:prstGeom>
              <a:noFill/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910091"/>
                    </a:solidFill>
                  </a:rPr>
                  <a:t>Y</a:t>
                </a:r>
                <a:r>
                  <a:rPr lang="en-US" baseline="-25000" dirty="0">
                    <a:solidFill>
                      <a:srgbClr val="910091"/>
                    </a:solidFill>
                  </a:rPr>
                  <a:t>2</a:t>
                </a: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1533091" y="2845901"/>
              <a:ext cx="891025" cy="2169609"/>
              <a:chOff x="1533091" y="3190861"/>
              <a:chExt cx="891025" cy="2169609"/>
            </a:xfrm>
          </p:grpSpPr>
          <p:cxnSp>
            <p:nvCxnSpPr>
              <p:cNvPr id="72" name="Straight Connector 71"/>
              <p:cNvCxnSpPr/>
              <p:nvPr/>
            </p:nvCxnSpPr>
            <p:spPr>
              <a:xfrm>
                <a:off x="1553236" y="3259622"/>
                <a:ext cx="857894" cy="0"/>
              </a:xfrm>
              <a:prstGeom prst="line">
                <a:avLst/>
              </a:prstGeom>
              <a:ln w="76200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>
                <a:stCxn id="66" idx="2"/>
                <a:endCxn id="79" idx="6"/>
              </p:cNvCxnSpPr>
              <p:nvPr/>
            </p:nvCxnSpPr>
            <p:spPr>
              <a:xfrm flipH="1">
                <a:off x="1533091" y="3190861"/>
                <a:ext cx="891025" cy="1081913"/>
              </a:xfrm>
              <a:prstGeom prst="line">
                <a:avLst/>
              </a:prstGeom>
              <a:ln w="76200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>
                <a:stCxn id="66" idx="2"/>
                <a:endCxn id="82" idx="6"/>
              </p:cNvCxnSpPr>
              <p:nvPr/>
            </p:nvCxnSpPr>
            <p:spPr>
              <a:xfrm flipH="1">
                <a:off x="1533091" y="3190861"/>
                <a:ext cx="891025" cy="2169609"/>
              </a:xfrm>
              <a:prstGeom prst="line">
                <a:avLst/>
              </a:prstGeom>
              <a:ln w="76200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" name="Group 44"/>
            <p:cNvGrpSpPr/>
            <p:nvPr/>
          </p:nvGrpSpPr>
          <p:grpSpPr>
            <a:xfrm>
              <a:off x="1533091" y="2845901"/>
              <a:ext cx="857894" cy="1081913"/>
              <a:chOff x="1533091" y="3190861"/>
              <a:chExt cx="857894" cy="1081913"/>
            </a:xfrm>
          </p:grpSpPr>
          <p:cxnSp>
            <p:nvCxnSpPr>
              <p:cNvPr id="38" name="Straight Connector 37"/>
              <p:cNvCxnSpPr>
                <a:stCxn id="80" idx="2"/>
                <a:endCxn id="79" idx="6"/>
              </p:cNvCxnSpPr>
              <p:nvPr/>
            </p:nvCxnSpPr>
            <p:spPr>
              <a:xfrm flipH="1">
                <a:off x="1533091" y="4272774"/>
                <a:ext cx="857894" cy="0"/>
              </a:xfrm>
              <a:prstGeom prst="line">
                <a:avLst/>
              </a:prstGeom>
              <a:ln w="76200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>
                <a:stCxn id="80" idx="2"/>
                <a:endCxn id="62" idx="6"/>
              </p:cNvCxnSpPr>
              <p:nvPr/>
            </p:nvCxnSpPr>
            <p:spPr>
              <a:xfrm flipH="1" flipV="1">
                <a:off x="1566222" y="3190861"/>
                <a:ext cx="824763" cy="1081913"/>
              </a:xfrm>
              <a:prstGeom prst="line">
                <a:avLst/>
              </a:prstGeom>
              <a:ln w="76200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9" name="Straight Connector 48"/>
            <p:cNvCxnSpPr>
              <a:stCxn id="83" idx="2"/>
            </p:cNvCxnSpPr>
            <p:nvPr/>
          </p:nvCxnSpPr>
          <p:spPr>
            <a:xfrm flipH="1" flipV="1">
              <a:off x="1566222" y="2914662"/>
              <a:ext cx="824763" cy="2100848"/>
            </a:xfrm>
            <a:prstGeom prst="line">
              <a:avLst/>
            </a:prstGeom>
            <a:ln w="762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Group 87"/>
          <p:cNvGrpSpPr/>
          <p:nvPr/>
        </p:nvGrpSpPr>
        <p:grpSpPr>
          <a:xfrm>
            <a:off x="141099" y="2273584"/>
            <a:ext cx="3449087" cy="3494733"/>
            <a:chOff x="141099" y="2743984"/>
            <a:chExt cx="3449087" cy="3494733"/>
          </a:xfrm>
        </p:grpSpPr>
        <p:cxnSp>
          <p:nvCxnSpPr>
            <p:cNvPr id="84" name="Straight Connector 83"/>
            <p:cNvCxnSpPr/>
            <p:nvPr/>
          </p:nvCxnSpPr>
          <p:spPr>
            <a:xfrm flipV="1">
              <a:off x="141099" y="2743984"/>
              <a:ext cx="3449087" cy="3136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3590186" y="2775343"/>
              <a:ext cx="0" cy="3463374"/>
            </a:xfrm>
            <a:prstGeom prst="line">
              <a:avLst/>
            </a:prstGeom>
            <a:ln>
              <a:solidFill>
                <a:srgbClr val="7F7F7F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Group 107"/>
          <p:cNvGrpSpPr/>
          <p:nvPr/>
        </p:nvGrpSpPr>
        <p:grpSpPr>
          <a:xfrm>
            <a:off x="141099" y="5721277"/>
            <a:ext cx="8666337" cy="976440"/>
            <a:chOff x="141099" y="5721277"/>
            <a:chExt cx="8666337" cy="976440"/>
          </a:xfrm>
        </p:grpSpPr>
        <p:sp>
          <p:nvSpPr>
            <p:cNvPr id="90" name="TextBox 89"/>
            <p:cNvSpPr txBox="1"/>
            <p:nvPr/>
          </p:nvSpPr>
          <p:spPr>
            <a:xfrm>
              <a:off x="711875" y="5721277"/>
              <a:ext cx="809556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solidFill>
                    <a:srgbClr val="910091"/>
                  </a:solidFill>
                </a:rPr>
                <a:t>φ</a:t>
              </a:r>
              <a:r>
                <a:rPr lang="en-US" sz="3200" dirty="0" smtClean="0">
                  <a:solidFill>
                    <a:srgbClr val="910091"/>
                  </a:solidFill>
                </a:rPr>
                <a:t> (x</a:t>
              </a:r>
              <a:r>
                <a:rPr lang="en-US" sz="3200" baseline="-25000" dirty="0" smtClean="0">
                  <a:solidFill>
                    <a:srgbClr val="910091"/>
                  </a:solidFill>
                </a:rPr>
                <a:t>0</a:t>
              </a:r>
              <a:r>
                <a:rPr lang="en-US" sz="3200" dirty="0" smtClean="0">
                  <a:solidFill>
                    <a:srgbClr val="910091"/>
                  </a:solidFill>
                </a:rPr>
                <a:t>,x</a:t>
              </a:r>
              <a:r>
                <a:rPr lang="en-US" sz="3200" baseline="-25000" dirty="0" smtClean="0">
                  <a:solidFill>
                    <a:srgbClr val="910091"/>
                  </a:solidFill>
                </a:rPr>
                <a:t>1</a:t>
              </a:r>
              <a:r>
                <a:rPr lang="en-US" sz="3200" dirty="0" smtClean="0">
                  <a:solidFill>
                    <a:srgbClr val="910091"/>
                  </a:solidFill>
                </a:rPr>
                <a:t>,x</a:t>
              </a:r>
              <a:r>
                <a:rPr lang="en-US" sz="3200" baseline="-25000" dirty="0" smtClean="0">
                  <a:solidFill>
                    <a:srgbClr val="910091"/>
                  </a:solidFill>
                </a:rPr>
                <a:t>2</a:t>
              </a:r>
              <a:r>
                <a:rPr lang="en-US" sz="3200" dirty="0" smtClean="0">
                  <a:solidFill>
                    <a:srgbClr val="910091"/>
                  </a:solidFill>
                </a:rPr>
                <a:t>) </a:t>
              </a:r>
              <a:r>
                <a:rPr lang="en-US" sz="3200" dirty="0" smtClean="0"/>
                <a:t>=  </a:t>
              </a:r>
              <a:r>
                <a:rPr lang="en-US" sz="4000" dirty="0" err="1" smtClean="0">
                  <a:solidFill>
                    <a:srgbClr val="910091"/>
                  </a:solidFill>
                </a:rPr>
                <a:t>Σ</a:t>
              </a:r>
              <a:r>
                <a:rPr lang="en-US" sz="4000" dirty="0" smtClean="0">
                  <a:solidFill>
                    <a:srgbClr val="910091"/>
                  </a:solidFill>
                </a:rPr>
                <a:t>   </a:t>
              </a:r>
              <a:r>
                <a:rPr lang="en-US" sz="3200" dirty="0" smtClean="0">
                  <a:solidFill>
                    <a:srgbClr val="910091"/>
                  </a:solidFill>
                </a:rPr>
                <a:t> </a:t>
              </a:r>
              <a:r>
                <a:rPr lang="en-US" sz="3200" dirty="0" err="1" smtClean="0">
                  <a:solidFill>
                    <a:srgbClr val="910091"/>
                  </a:solidFill>
                </a:rPr>
                <a:t>ψ</a:t>
              </a:r>
              <a:r>
                <a:rPr lang="en-US" sz="3200" baseline="-25000" dirty="0" err="1" smtClean="0">
                  <a:solidFill>
                    <a:srgbClr val="910091"/>
                  </a:solidFill>
                </a:rPr>
                <a:t>b</a:t>
              </a:r>
              <a:r>
                <a:rPr lang="en-US" sz="3200" dirty="0" smtClean="0">
                  <a:solidFill>
                    <a:srgbClr val="910091"/>
                  </a:solidFill>
                </a:rPr>
                <a:t>(y</a:t>
              </a:r>
              <a:r>
                <a:rPr lang="en-US" sz="3200" baseline="-25000" dirty="0" smtClean="0">
                  <a:solidFill>
                    <a:srgbClr val="910091"/>
                  </a:solidFill>
                </a:rPr>
                <a:t>0</a:t>
              </a:r>
              <a:r>
                <a:rPr lang="en-US" sz="3200" dirty="0" smtClean="0">
                  <a:solidFill>
                    <a:srgbClr val="910091"/>
                  </a:solidFill>
                </a:rPr>
                <a:t>,y</a:t>
              </a:r>
              <a:r>
                <a:rPr lang="en-US" sz="3200" baseline="-25000" dirty="0" smtClean="0">
                  <a:solidFill>
                    <a:srgbClr val="910091"/>
                  </a:solidFill>
                </a:rPr>
                <a:t>1</a:t>
              </a:r>
              <a:r>
                <a:rPr lang="en-US" sz="3200" dirty="0" smtClean="0">
                  <a:solidFill>
                    <a:srgbClr val="910091"/>
                  </a:solidFill>
                </a:rPr>
                <a:t>,y</a:t>
              </a:r>
              <a:r>
                <a:rPr lang="en-US" sz="3200" baseline="-25000" dirty="0" smtClean="0">
                  <a:solidFill>
                    <a:srgbClr val="910091"/>
                  </a:solidFill>
                </a:rPr>
                <a:t>2</a:t>
              </a:r>
              <a:r>
                <a:rPr lang="en-US" sz="3200" dirty="0" smtClean="0">
                  <a:solidFill>
                    <a:srgbClr val="910091"/>
                  </a:solidFill>
                </a:rPr>
                <a:t>) </a:t>
              </a:r>
              <a:r>
                <a:rPr lang="en-US" sz="32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3200" dirty="0" smtClean="0">
                  <a:solidFill>
                    <a:srgbClr val="910091"/>
                  </a:solidFill>
                  <a:ea typeface="Wingdings"/>
                  <a:cs typeface="Wingdings"/>
                  <a:sym typeface="Wingdings"/>
                </a:rPr>
                <a:t>   </a:t>
              </a:r>
              <a:r>
                <a:rPr lang="en-US" sz="3200" dirty="0" err="1" smtClean="0">
                  <a:solidFill>
                    <a:srgbClr val="910091"/>
                  </a:solidFill>
                  <a:latin typeface="Lucida Grande"/>
                  <a:ea typeface="Lucida Grande"/>
                  <a:cs typeface="Lucida Grande"/>
                  <a:sym typeface="Wingdings"/>
                </a:rPr>
                <a:t>Π</a:t>
              </a:r>
              <a:r>
                <a:rPr lang="en-US" sz="3200" dirty="0" smtClean="0">
                  <a:solidFill>
                    <a:srgbClr val="910091"/>
                  </a:solidFill>
                  <a:latin typeface="Lucida Grande"/>
                  <a:ea typeface="Lucida Grande"/>
                  <a:cs typeface="Lucida Grande"/>
                  <a:sym typeface="Wingdings"/>
                </a:rPr>
                <a:t>  </a:t>
              </a:r>
              <a:r>
                <a:rPr lang="en-US" sz="3200" dirty="0" err="1" smtClean="0">
                  <a:solidFill>
                    <a:srgbClr val="910091"/>
                  </a:solidFill>
                </a:rPr>
                <a:t>ψ</a:t>
              </a:r>
              <a:r>
                <a:rPr lang="en-US" sz="3200" baseline="-25000" dirty="0" err="1" smtClean="0">
                  <a:solidFill>
                    <a:srgbClr val="910091"/>
                  </a:solidFill>
                </a:rPr>
                <a:t>j,k</a:t>
              </a:r>
              <a:r>
                <a:rPr lang="en-US" sz="3200" dirty="0" smtClean="0">
                  <a:solidFill>
                    <a:srgbClr val="910091"/>
                  </a:solidFill>
                </a:rPr>
                <a:t>(</a:t>
              </a:r>
              <a:r>
                <a:rPr lang="en-US" sz="3200" dirty="0" err="1" smtClean="0">
                  <a:solidFill>
                    <a:srgbClr val="910091"/>
                  </a:solidFill>
                </a:rPr>
                <a:t>x</a:t>
              </a:r>
              <a:r>
                <a:rPr lang="en-US" sz="3200" baseline="-25000" dirty="0" err="1" smtClean="0">
                  <a:solidFill>
                    <a:srgbClr val="910091"/>
                  </a:solidFill>
                </a:rPr>
                <a:t>j</a:t>
              </a:r>
              <a:r>
                <a:rPr lang="en-US" sz="3200" dirty="0" err="1" smtClean="0">
                  <a:solidFill>
                    <a:srgbClr val="910091"/>
                  </a:solidFill>
                </a:rPr>
                <a:t>,y</a:t>
              </a:r>
              <a:r>
                <a:rPr lang="en-US" sz="3200" baseline="-25000" dirty="0" err="1" smtClean="0">
                  <a:solidFill>
                    <a:srgbClr val="910091"/>
                  </a:solidFill>
                </a:rPr>
                <a:t>k</a:t>
              </a:r>
              <a:r>
                <a:rPr lang="en-US" sz="3200" dirty="0" smtClean="0">
                  <a:solidFill>
                    <a:srgbClr val="910091"/>
                  </a:solidFill>
                </a:rPr>
                <a:t>)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2767065" y="6266247"/>
              <a:ext cx="11132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910091"/>
                  </a:solidFill>
                </a:rPr>
                <a:t>y</a:t>
              </a:r>
              <a:r>
                <a:rPr lang="en-US" sz="2000" baseline="-25000" dirty="0" smtClean="0">
                  <a:solidFill>
                    <a:srgbClr val="910091"/>
                  </a:solidFill>
                </a:rPr>
                <a:t>0</a:t>
              </a:r>
              <a:r>
                <a:rPr lang="en-US" sz="2000" dirty="0" smtClean="0">
                  <a:solidFill>
                    <a:srgbClr val="910091"/>
                  </a:solidFill>
                </a:rPr>
                <a:t>,y</a:t>
              </a:r>
              <a:r>
                <a:rPr lang="en-US" sz="2000" baseline="-25000" dirty="0" smtClean="0">
                  <a:solidFill>
                    <a:srgbClr val="910091"/>
                  </a:solidFill>
                </a:rPr>
                <a:t>1</a:t>
              </a:r>
              <a:r>
                <a:rPr lang="en-US" sz="2000" dirty="0" smtClean="0">
                  <a:solidFill>
                    <a:srgbClr val="910091"/>
                  </a:solidFill>
                </a:rPr>
                <a:t>,y</a:t>
              </a:r>
              <a:r>
                <a:rPr lang="en-US" sz="2000" baseline="-25000" dirty="0" smtClean="0">
                  <a:solidFill>
                    <a:srgbClr val="910091"/>
                  </a:solidFill>
                </a:rPr>
                <a:t>2</a:t>
              </a:r>
              <a:endParaRPr lang="en-US" sz="2000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716808" y="6328385"/>
              <a:ext cx="13689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0 ≤ </a:t>
              </a:r>
              <a:r>
                <a:rPr lang="en-US" dirty="0" err="1" smtClean="0">
                  <a:solidFill>
                    <a:srgbClr val="910091"/>
                  </a:solidFill>
                </a:rPr>
                <a:t>j+k</a:t>
              </a:r>
              <a:r>
                <a:rPr lang="en-US" dirty="0" smtClean="0">
                  <a:solidFill>
                    <a:srgbClr val="910091"/>
                  </a:solidFill>
                </a:rPr>
                <a:t> ≤ 2</a:t>
              </a:r>
              <a:r>
                <a:rPr lang="en-US" dirty="0" smtClean="0"/>
                <a:t> </a:t>
              </a:r>
              <a:endParaRPr lang="en-US" dirty="0"/>
            </a:p>
          </p:txBody>
        </p:sp>
        <p:cxnSp>
          <p:nvCxnSpPr>
            <p:cNvPr id="105" name="Straight Connector 104"/>
            <p:cNvCxnSpPr/>
            <p:nvPr/>
          </p:nvCxnSpPr>
          <p:spPr>
            <a:xfrm>
              <a:off x="141099" y="5768317"/>
              <a:ext cx="8611611" cy="0"/>
            </a:xfrm>
            <a:prstGeom prst="line">
              <a:avLst/>
            </a:prstGeom>
            <a:ln>
              <a:solidFill>
                <a:srgbClr val="7F7F7F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Rectangle 62"/>
          <p:cNvSpPr/>
          <p:nvPr/>
        </p:nvSpPr>
        <p:spPr>
          <a:xfrm>
            <a:off x="6635407" y="4332274"/>
            <a:ext cx="2327724" cy="123103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Trivial </a:t>
            </a:r>
            <a:r>
              <a:rPr lang="en-US" sz="2400" dirty="0" err="1" smtClean="0"/>
              <a:t>algo</a:t>
            </a:r>
            <a:r>
              <a:rPr lang="en-US" sz="2400" dirty="0" smtClean="0"/>
              <a:t> runs in O(p</a:t>
            </a:r>
            <a:r>
              <a:rPr lang="en-US" sz="2400" baseline="30000" dirty="0"/>
              <a:t>6</a:t>
            </a:r>
            <a:r>
              <a:rPr lang="en-US" sz="2400" dirty="0" smtClean="0"/>
              <a:t>) time</a:t>
            </a:r>
            <a:endParaRPr lang="en-US" sz="2400" dirty="0"/>
          </a:p>
        </p:txBody>
      </p:sp>
      <p:sp>
        <p:nvSpPr>
          <p:cNvPr id="67" name="Rectangle 66"/>
          <p:cNvSpPr/>
          <p:nvPr/>
        </p:nvSpPr>
        <p:spPr>
          <a:xfrm>
            <a:off x="3997931" y="4537273"/>
            <a:ext cx="1457902" cy="956474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D=p</a:t>
            </a:r>
          </a:p>
          <a:p>
            <a:pPr algn="ctr"/>
            <a:r>
              <a:rPr lang="en-US" sz="2800" dirty="0" smtClean="0"/>
              <a:t>n=m=6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8975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54"/>
    </mc:Choice>
    <mc:Fallback>
      <p:transition xmlns:p14="http://schemas.microsoft.com/office/powerpoint/2010/main" spd="slow" advTm="1525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 FAQs</a:t>
            </a:r>
            <a:endParaRPr lang="en-US" dirty="0"/>
          </a:p>
        </p:txBody>
      </p:sp>
      <p:pic>
        <p:nvPicPr>
          <p:cNvPr id="6" name="Picture 5" descr="Screen Shot 2015-04-15 at 12.28.3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741" y="1552986"/>
            <a:ext cx="5440984" cy="47843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06741" y="3998377"/>
            <a:ext cx="2555460" cy="23389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ular Callout 7"/>
          <p:cNvSpPr/>
          <p:nvPr/>
        </p:nvSpPr>
        <p:spPr>
          <a:xfrm>
            <a:off x="457200" y="1724790"/>
            <a:ext cx="3274085" cy="1364152"/>
          </a:xfrm>
          <a:prstGeom prst="wedgeRoundRectCallout">
            <a:avLst>
              <a:gd name="adj1" fmla="val 32319"/>
              <a:gd name="adj2" fmla="val 152155"/>
              <a:gd name="adj3" fmla="val 16667"/>
            </a:avLst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“Baby” FAQs</a:t>
            </a:r>
            <a:endParaRPr lang="en-US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4082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38"/>
    </mc:Choice>
    <mc:Fallback>
      <p:transition xmlns:p14="http://schemas.microsoft.com/office/powerpoint/2010/main" spd="slow" advTm="1663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Faster than trivial algorithm</a:t>
            </a:r>
            <a:endParaRPr lang="en-US" dirty="0"/>
          </a:p>
        </p:txBody>
      </p:sp>
      <p:pic>
        <p:nvPicPr>
          <p:cNvPr id="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00200"/>
            <a:ext cx="6946900" cy="461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2662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66"/>
    </mc:Choice>
    <mc:Fallback>
      <p:transition xmlns:p14="http://schemas.microsoft.com/office/powerpoint/2010/main" spd="slow" advTm="2056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ounded Rectangle 106"/>
          <p:cNvSpPr/>
          <p:nvPr/>
        </p:nvSpPr>
        <p:spPr>
          <a:xfrm>
            <a:off x="2226229" y="2446063"/>
            <a:ext cx="1081759" cy="2979185"/>
          </a:xfrm>
          <a:prstGeom prst="roundRect">
            <a:avLst/>
          </a:prstGeom>
          <a:noFill/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Fast(</a:t>
            </a:r>
            <a:r>
              <a:rPr lang="en-US" dirty="0" err="1" smtClean="0"/>
              <a:t>er</a:t>
            </a:r>
            <a:r>
              <a:rPr lang="en-US" dirty="0" smtClean="0"/>
              <a:t>) Fourier Transform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329224" y="1105450"/>
            <a:ext cx="941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10091"/>
                </a:solidFill>
              </a:rPr>
              <a:t>N</a:t>
            </a:r>
            <a:r>
              <a:rPr lang="en-US" sz="2400" dirty="0" smtClean="0"/>
              <a:t> = </a:t>
            </a:r>
            <a:r>
              <a:rPr lang="en-US" sz="2400" dirty="0" smtClean="0">
                <a:solidFill>
                  <a:srgbClr val="910091"/>
                </a:solidFill>
              </a:rPr>
              <a:t>p</a:t>
            </a:r>
            <a:r>
              <a:rPr lang="en-US" sz="2400" baseline="30000" dirty="0" smtClean="0">
                <a:solidFill>
                  <a:srgbClr val="910091"/>
                </a:solidFill>
              </a:rPr>
              <a:t>3</a:t>
            </a:r>
            <a:endParaRPr lang="en-US" sz="2400" baseline="30000" dirty="0">
              <a:solidFill>
                <a:srgbClr val="910091"/>
              </a:solidFill>
            </a:endParaRPr>
          </a:p>
        </p:txBody>
      </p:sp>
      <p:grpSp>
        <p:nvGrpSpPr>
          <p:cNvPr id="93" name="Group 92"/>
          <p:cNvGrpSpPr/>
          <p:nvPr/>
        </p:nvGrpSpPr>
        <p:grpSpPr>
          <a:xfrm>
            <a:off x="156766" y="1440233"/>
            <a:ext cx="3862906" cy="723275"/>
            <a:chOff x="595750" y="1863593"/>
            <a:chExt cx="3862906" cy="723275"/>
          </a:xfrm>
        </p:grpSpPr>
        <p:sp>
          <p:nvSpPr>
            <p:cNvPr id="64" name="TextBox 63"/>
            <p:cNvSpPr txBox="1"/>
            <p:nvPr/>
          </p:nvSpPr>
          <p:spPr>
            <a:xfrm>
              <a:off x="595750" y="1863593"/>
              <a:ext cx="386290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solidFill>
                    <a:srgbClr val="910091"/>
                  </a:solidFill>
                </a:rPr>
                <a:t>a</a:t>
              </a:r>
              <a:r>
                <a:rPr lang="en-US" sz="2400" baseline="-25000" dirty="0" err="1" smtClean="0">
                  <a:solidFill>
                    <a:srgbClr val="910091"/>
                  </a:solidFill>
                </a:rPr>
                <a:t>x,y</a:t>
              </a:r>
              <a:r>
                <a:rPr lang="en-US" sz="2800" baseline="-25000" dirty="0" smtClean="0">
                  <a:solidFill>
                    <a:srgbClr val="910091"/>
                  </a:solidFill>
                </a:rPr>
                <a:t> </a:t>
              </a:r>
              <a:r>
                <a:rPr lang="en-US" sz="2400" dirty="0" smtClean="0"/>
                <a:t>=</a:t>
              </a:r>
              <a:r>
                <a:rPr lang="en-US" sz="3200" dirty="0" smtClean="0">
                  <a:solidFill>
                    <a:srgbClr val="910091"/>
                  </a:solidFill>
                </a:rPr>
                <a:t> </a:t>
              </a:r>
              <a:r>
                <a:rPr lang="en-US" sz="3200" dirty="0" err="1" smtClean="0">
                  <a:solidFill>
                    <a:srgbClr val="910091"/>
                  </a:solidFill>
                </a:rPr>
                <a:t>Π</a:t>
              </a:r>
              <a:r>
                <a:rPr lang="en-US" sz="3200" dirty="0" smtClean="0">
                  <a:solidFill>
                    <a:srgbClr val="910091"/>
                  </a:solidFill>
                </a:rPr>
                <a:t> 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exp</a:t>
              </a:r>
              <a:r>
                <a:rPr lang="en-US" sz="2400" dirty="0" smtClean="0">
                  <a:solidFill>
                    <a:srgbClr val="910091"/>
                  </a:solidFill>
                </a:rPr>
                <a:t> (2π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i</a:t>
              </a:r>
              <a:r>
                <a:rPr lang="en-US" sz="2400" dirty="0" smtClean="0">
                  <a:solidFill>
                    <a:srgbClr val="910091"/>
                  </a:solidFill>
                </a:rPr>
                <a:t> 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x</a:t>
              </a:r>
              <a:r>
                <a:rPr lang="en-US" sz="2400" baseline="-25000" dirty="0" err="1" smtClean="0">
                  <a:solidFill>
                    <a:srgbClr val="910091"/>
                  </a:solidFill>
                </a:rPr>
                <a:t>j</a:t>
              </a:r>
              <a:r>
                <a:rPr lang="en-US" sz="2400" dirty="0" err="1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y</a:t>
              </a:r>
              <a:r>
                <a:rPr lang="en-US" sz="2400" baseline="-25000" dirty="0" err="1" smtClean="0">
                  <a:solidFill>
                    <a:srgbClr val="910091"/>
                  </a:solidFill>
                </a:rPr>
                <a:t>k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p</a:t>
              </a:r>
              <a:r>
                <a:rPr lang="en-US" sz="2400" baseline="30000" dirty="0" err="1" smtClean="0">
                  <a:solidFill>
                    <a:srgbClr val="910091"/>
                  </a:solidFill>
                </a:rPr>
                <a:t>j+k</a:t>
              </a:r>
              <a:r>
                <a:rPr lang="en-US" sz="2400" dirty="0" smtClean="0">
                  <a:solidFill>
                    <a:srgbClr val="910091"/>
                  </a:solidFill>
                </a:rPr>
                <a:t>/</a:t>
              </a:r>
              <a:r>
                <a:rPr lang="en-US" sz="2400" dirty="0" smtClean="0">
                  <a:solidFill>
                    <a:srgbClr val="910091"/>
                  </a:solidFill>
                </a:rPr>
                <a:t>p</a:t>
              </a:r>
              <a:r>
                <a:rPr lang="en-US" sz="2400" baseline="30000" dirty="0" smtClean="0">
                  <a:solidFill>
                    <a:srgbClr val="910091"/>
                  </a:solidFill>
                </a:rPr>
                <a:t>3</a:t>
              </a:r>
              <a:r>
                <a:rPr lang="en-US" sz="2400" dirty="0" smtClean="0">
                  <a:solidFill>
                    <a:srgbClr val="910091"/>
                  </a:solidFill>
                </a:rPr>
                <a:t>) 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192327" y="2309869"/>
              <a:ext cx="8165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-25000" dirty="0" smtClean="0">
                  <a:solidFill>
                    <a:srgbClr val="910091"/>
                  </a:solidFill>
                </a:rPr>
                <a:t>0 ≤ </a:t>
              </a:r>
              <a:r>
                <a:rPr lang="en-US" baseline="-25000" dirty="0" err="1" smtClean="0">
                  <a:solidFill>
                    <a:srgbClr val="910091"/>
                  </a:solidFill>
                </a:rPr>
                <a:t>j+k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 ≤ 2</a:t>
              </a:r>
              <a:r>
                <a:rPr lang="en-US" baseline="-25000" dirty="0" smtClean="0"/>
                <a:t> </a:t>
              </a:r>
              <a:endParaRPr lang="en-US" baseline="-25000" dirty="0"/>
            </a:p>
          </p:txBody>
        </p:sp>
      </p:grpSp>
      <p:sp>
        <p:nvSpPr>
          <p:cNvPr id="62" name="Oval 61"/>
          <p:cNvSpPr/>
          <p:nvPr/>
        </p:nvSpPr>
        <p:spPr>
          <a:xfrm>
            <a:off x="892082" y="2508783"/>
            <a:ext cx="674140" cy="674236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910091"/>
                </a:solidFill>
              </a:rPr>
              <a:t>X</a:t>
            </a:r>
            <a:r>
              <a:rPr lang="en-US" baseline="-25000" dirty="0" smtClean="0">
                <a:solidFill>
                  <a:srgbClr val="910091"/>
                </a:solidFill>
              </a:rPr>
              <a:t>0</a:t>
            </a:r>
            <a:endParaRPr lang="en-US" baseline="-25000" dirty="0">
              <a:solidFill>
                <a:srgbClr val="910091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2424116" y="2508783"/>
            <a:ext cx="674140" cy="674236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910091"/>
                </a:solidFill>
              </a:rPr>
              <a:t>Y</a:t>
            </a:r>
            <a:r>
              <a:rPr lang="en-US" baseline="-25000" dirty="0" smtClean="0">
                <a:solidFill>
                  <a:srgbClr val="910091"/>
                </a:solidFill>
              </a:rPr>
              <a:t>0</a:t>
            </a:r>
            <a:endParaRPr lang="en-US" baseline="-25000" dirty="0">
              <a:solidFill>
                <a:srgbClr val="91009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7034" y="3653418"/>
            <a:ext cx="6648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910091"/>
                </a:solidFill>
                <a:latin typeface="Apple Chancery"/>
                <a:cs typeface="Apple Chancery"/>
              </a:rPr>
              <a:t>H</a:t>
            </a:r>
            <a:r>
              <a:rPr lang="en-US" sz="3200" dirty="0" smtClean="0">
                <a:solidFill>
                  <a:srgbClr val="910091"/>
                </a:solidFill>
              </a:rPr>
              <a:t> </a:t>
            </a:r>
            <a:endParaRPr lang="en-US" sz="3200" dirty="0">
              <a:solidFill>
                <a:srgbClr val="910091"/>
              </a:solidFill>
            </a:endParaRPr>
          </a:p>
        </p:txBody>
      </p:sp>
      <p:sp>
        <p:nvSpPr>
          <p:cNvPr id="79" name="Oval 78"/>
          <p:cNvSpPr/>
          <p:nvPr/>
        </p:nvSpPr>
        <p:spPr>
          <a:xfrm>
            <a:off x="858951" y="3590696"/>
            <a:ext cx="674140" cy="674236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910091"/>
                </a:solidFill>
              </a:rPr>
              <a:t>X</a:t>
            </a:r>
            <a:r>
              <a:rPr lang="en-US" baseline="-25000" dirty="0">
                <a:solidFill>
                  <a:srgbClr val="910091"/>
                </a:solidFill>
              </a:rPr>
              <a:t>1</a:t>
            </a:r>
          </a:p>
        </p:txBody>
      </p:sp>
      <p:sp>
        <p:nvSpPr>
          <p:cNvPr id="80" name="Oval 79"/>
          <p:cNvSpPr/>
          <p:nvPr/>
        </p:nvSpPr>
        <p:spPr>
          <a:xfrm>
            <a:off x="2390985" y="3590696"/>
            <a:ext cx="674140" cy="674236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910091"/>
                </a:solidFill>
              </a:rPr>
              <a:t>Y</a:t>
            </a:r>
            <a:r>
              <a:rPr lang="en-US" baseline="-25000" dirty="0">
                <a:solidFill>
                  <a:srgbClr val="910091"/>
                </a:solidFill>
              </a:rPr>
              <a:t>1</a:t>
            </a:r>
          </a:p>
        </p:txBody>
      </p:sp>
      <p:sp>
        <p:nvSpPr>
          <p:cNvPr id="82" name="Oval 81"/>
          <p:cNvSpPr/>
          <p:nvPr/>
        </p:nvSpPr>
        <p:spPr>
          <a:xfrm>
            <a:off x="858951" y="4678392"/>
            <a:ext cx="674140" cy="674236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910091"/>
                </a:solidFill>
              </a:rPr>
              <a:t>X</a:t>
            </a:r>
            <a:r>
              <a:rPr lang="en-US" baseline="-25000" dirty="0">
                <a:solidFill>
                  <a:srgbClr val="910091"/>
                </a:solidFill>
              </a:rPr>
              <a:t>2</a:t>
            </a:r>
          </a:p>
        </p:txBody>
      </p:sp>
      <p:sp>
        <p:nvSpPr>
          <p:cNvPr id="83" name="Oval 82"/>
          <p:cNvSpPr/>
          <p:nvPr/>
        </p:nvSpPr>
        <p:spPr>
          <a:xfrm>
            <a:off x="2390985" y="4678392"/>
            <a:ext cx="674140" cy="674236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910091"/>
                </a:solidFill>
              </a:rPr>
              <a:t>Y</a:t>
            </a:r>
            <a:r>
              <a:rPr lang="en-US" baseline="-25000" dirty="0">
                <a:solidFill>
                  <a:srgbClr val="910091"/>
                </a:solidFill>
              </a:rPr>
              <a:t>2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1533091" y="2845901"/>
            <a:ext cx="891025" cy="2169609"/>
            <a:chOff x="1533091" y="3190861"/>
            <a:chExt cx="891025" cy="2169609"/>
          </a:xfrm>
        </p:grpSpPr>
        <p:cxnSp>
          <p:nvCxnSpPr>
            <p:cNvPr id="72" name="Straight Connector 71"/>
            <p:cNvCxnSpPr/>
            <p:nvPr/>
          </p:nvCxnSpPr>
          <p:spPr>
            <a:xfrm>
              <a:off x="1553236" y="3259622"/>
              <a:ext cx="857894" cy="0"/>
            </a:xfrm>
            <a:prstGeom prst="line">
              <a:avLst/>
            </a:prstGeom>
            <a:ln w="7620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66" idx="2"/>
              <a:endCxn id="79" idx="6"/>
            </p:cNvCxnSpPr>
            <p:nvPr/>
          </p:nvCxnSpPr>
          <p:spPr>
            <a:xfrm flipH="1">
              <a:off x="1533091" y="3190861"/>
              <a:ext cx="891025" cy="1081913"/>
            </a:xfrm>
            <a:prstGeom prst="line">
              <a:avLst/>
            </a:prstGeom>
            <a:ln w="7620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66" idx="2"/>
              <a:endCxn id="82" idx="6"/>
            </p:cNvCxnSpPr>
            <p:nvPr/>
          </p:nvCxnSpPr>
          <p:spPr>
            <a:xfrm flipH="1">
              <a:off x="1533091" y="3190861"/>
              <a:ext cx="891025" cy="2169609"/>
            </a:xfrm>
            <a:prstGeom prst="line">
              <a:avLst/>
            </a:prstGeom>
            <a:ln w="7620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1533091" y="2845901"/>
            <a:ext cx="857894" cy="1081913"/>
            <a:chOff x="1533091" y="3190861"/>
            <a:chExt cx="857894" cy="1081913"/>
          </a:xfrm>
        </p:grpSpPr>
        <p:cxnSp>
          <p:nvCxnSpPr>
            <p:cNvPr id="38" name="Straight Connector 37"/>
            <p:cNvCxnSpPr>
              <a:stCxn id="80" idx="2"/>
              <a:endCxn id="79" idx="6"/>
            </p:cNvCxnSpPr>
            <p:nvPr/>
          </p:nvCxnSpPr>
          <p:spPr>
            <a:xfrm flipH="1">
              <a:off x="1533091" y="4272774"/>
              <a:ext cx="857894" cy="0"/>
            </a:xfrm>
            <a:prstGeom prst="line">
              <a:avLst/>
            </a:prstGeom>
            <a:ln w="762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80" idx="2"/>
              <a:endCxn id="62" idx="6"/>
            </p:cNvCxnSpPr>
            <p:nvPr/>
          </p:nvCxnSpPr>
          <p:spPr>
            <a:xfrm flipH="1" flipV="1">
              <a:off x="1566222" y="3190861"/>
              <a:ext cx="824763" cy="1081913"/>
            </a:xfrm>
            <a:prstGeom prst="line">
              <a:avLst/>
            </a:prstGeom>
            <a:ln w="762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9" name="Straight Connector 48"/>
          <p:cNvCxnSpPr>
            <a:stCxn id="83" idx="2"/>
          </p:cNvCxnSpPr>
          <p:nvPr/>
        </p:nvCxnSpPr>
        <p:spPr>
          <a:xfrm flipH="1" flipV="1">
            <a:off x="1566222" y="2914662"/>
            <a:ext cx="824763" cy="2100848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8" name="Group 87"/>
          <p:cNvGrpSpPr/>
          <p:nvPr/>
        </p:nvGrpSpPr>
        <p:grpSpPr>
          <a:xfrm>
            <a:off x="141099" y="2273584"/>
            <a:ext cx="3449087" cy="3494733"/>
            <a:chOff x="141099" y="2743984"/>
            <a:chExt cx="3449087" cy="3494733"/>
          </a:xfrm>
        </p:grpSpPr>
        <p:cxnSp>
          <p:nvCxnSpPr>
            <p:cNvPr id="84" name="Straight Connector 83"/>
            <p:cNvCxnSpPr/>
            <p:nvPr/>
          </p:nvCxnSpPr>
          <p:spPr>
            <a:xfrm flipV="1">
              <a:off x="141099" y="2743984"/>
              <a:ext cx="3449087" cy="3136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3590186" y="2775343"/>
              <a:ext cx="0" cy="3463374"/>
            </a:xfrm>
            <a:prstGeom prst="line">
              <a:avLst/>
            </a:prstGeom>
            <a:ln>
              <a:solidFill>
                <a:srgbClr val="7F7F7F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Group 107"/>
          <p:cNvGrpSpPr/>
          <p:nvPr/>
        </p:nvGrpSpPr>
        <p:grpSpPr>
          <a:xfrm>
            <a:off x="141099" y="5721277"/>
            <a:ext cx="8666337" cy="976440"/>
            <a:chOff x="141099" y="5721277"/>
            <a:chExt cx="8666337" cy="976440"/>
          </a:xfrm>
        </p:grpSpPr>
        <p:sp>
          <p:nvSpPr>
            <p:cNvPr id="90" name="TextBox 89"/>
            <p:cNvSpPr txBox="1"/>
            <p:nvPr/>
          </p:nvSpPr>
          <p:spPr>
            <a:xfrm>
              <a:off x="711875" y="5721277"/>
              <a:ext cx="809556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solidFill>
                    <a:srgbClr val="910091"/>
                  </a:solidFill>
                </a:rPr>
                <a:t>φ</a:t>
              </a:r>
              <a:r>
                <a:rPr lang="en-US" sz="3200" dirty="0" smtClean="0">
                  <a:solidFill>
                    <a:srgbClr val="910091"/>
                  </a:solidFill>
                </a:rPr>
                <a:t> (x</a:t>
              </a:r>
              <a:r>
                <a:rPr lang="en-US" sz="3200" baseline="-25000" dirty="0" smtClean="0">
                  <a:solidFill>
                    <a:srgbClr val="910091"/>
                  </a:solidFill>
                </a:rPr>
                <a:t>0</a:t>
              </a:r>
              <a:r>
                <a:rPr lang="en-US" sz="3200" dirty="0" smtClean="0">
                  <a:solidFill>
                    <a:srgbClr val="910091"/>
                  </a:solidFill>
                </a:rPr>
                <a:t>,x</a:t>
              </a:r>
              <a:r>
                <a:rPr lang="en-US" sz="3200" baseline="-25000" dirty="0" smtClean="0">
                  <a:solidFill>
                    <a:srgbClr val="910091"/>
                  </a:solidFill>
                </a:rPr>
                <a:t>1</a:t>
              </a:r>
              <a:r>
                <a:rPr lang="en-US" sz="3200" dirty="0" smtClean="0">
                  <a:solidFill>
                    <a:srgbClr val="910091"/>
                  </a:solidFill>
                </a:rPr>
                <a:t>,x</a:t>
              </a:r>
              <a:r>
                <a:rPr lang="en-US" sz="3200" baseline="-25000" dirty="0" smtClean="0">
                  <a:solidFill>
                    <a:srgbClr val="910091"/>
                  </a:solidFill>
                </a:rPr>
                <a:t>2</a:t>
              </a:r>
              <a:r>
                <a:rPr lang="en-US" sz="3200" dirty="0" smtClean="0">
                  <a:solidFill>
                    <a:srgbClr val="910091"/>
                  </a:solidFill>
                </a:rPr>
                <a:t>) </a:t>
              </a:r>
              <a:r>
                <a:rPr lang="en-US" sz="3200" dirty="0" smtClean="0"/>
                <a:t>=  </a:t>
              </a:r>
              <a:r>
                <a:rPr lang="en-US" sz="4000" dirty="0" err="1" smtClean="0">
                  <a:solidFill>
                    <a:srgbClr val="910091"/>
                  </a:solidFill>
                </a:rPr>
                <a:t>Σ</a:t>
              </a:r>
              <a:r>
                <a:rPr lang="en-US" sz="4000" dirty="0" smtClean="0">
                  <a:solidFill>
                    <a:srgbClr val="910091"/>
                  </a:solidFill>
                </a:rPr>
                <a:t>   </a:t>
              </a:r>
              <a:r>
                <a:rPr lang="en-US" sz="3200" dirty="0" smtClean="0">
                  <a:solidFill>
                    <a:srgbClr val="910091"/>
                  </a:solidFill>
                </a:rPr>
                <a:t> </a:t>
              </a:r>
              <a:r>
                <a:rPr lang="en-US" sz="3200" dirty="0" err="1" smtClean="0">
                  <a:solidFill>
                    <a:srgbClr val="910091"/>
                  </a:solidFill>
                </a:rPr>
                <a:t>ψ</a:t>
              </a:r>
              <a:r>
                <a:rPr lang="en-US" sz="3200" baseline="-25000" dirty="0" err="1" smtClean="0">
                  <a:solidFill>
                    <a:srgbClr val="910091"/>
                  </a:solidFill>
                </a:rPr>
                <a:t>b</a:t>
              </a:r>
              <a:r>
                <a:rPr lang="en-US" sz="3200" dirty="0" smtClean="0">
                  <a:solidFill>
                    <a:srgbClr val="910091"/>
                  </a:solidFill>
                </a:rPr>
                <a:t>(y</a:t>
              </a:r>
              <a:r>
                <a:rPr lang="en-US" sz="3200" baseline="-25000" dirty="0" smtClean="0">
                  <a:solidFill>
                    <a:srgbClr val="910091"/>
                  </a:solidFill>
                </a:rPr>
                <a:t>0</a:t>
              </a:r>
              <a:r>
                <a:rPr lang="en-US" sz="3200" dirty="0" smtClean="0">
                  <a:solidFill>
                    <a:srgbClr val="910091"/>
                  </a:solidFill>
                </a:rPr>
                <a:t>,y</a:t>
              </a:r>
              <a:r>
                <a:rPr lang="en-US" sz="3200" baseline="-25000" dirty="0" smtClean="0">
                  <a:solidFill>
                    <a:srgbClr val="910091"/>
                  </a:solidFill>
                </a:rPr>
                <a:t>1</a:t>
              </a:r>
              <a:r>
                <a:rPr lang="en-US" sz="3200" dirty="0" smtClean="0">
                  <a:solidFill>
                    <a:srgbClr val="910091"/>
                  </a:solidFill>
                </a:rPr>
                <a:t>,y</a:t>
              </a:r>
              <a:r>
                <a:rPr lang="en-US" sz="3200" baseline="-25000" dirty="0" smtClean="0">
                  <a:solidFill>
                    <a:srgbClr val="910091"/>
                  </a:solidFill>
                </a:rPr>
                <a:t>2</a:t>
              </a:r>
              <a:r>
                <a:rPr lang="en-US" sz="3200" dirty="0" smtClean="0">
                  <a:solidFill>
                    <a:srgbClr val="910091"/>
                  </a:solidFill>
                </a:rPr>
                <a:t>) </a:t>
              </a:r>
              <a:r>
                <a:rPr lang="en-US" sz="32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3200" dirty="0" smtClean="0">
                  <a:solidFill>
                    <a:srgbClr val="910091"/>
                  </a:solidFill>
                  <a:ea typeface="Wingdings"/>
                  <a:cs typeface="Wingdings"/>
                  <a:sym typeface="Wingdings"/>
                </a:rPr>
                <a:t>   </a:t>
              </a:r>
              <a:r>
                <a:rPr lang="en-US" sz="3200" dirty="0" err="1" smtClean="0">
                  <a:solidFill>
                    <a:srgbClr val="910091"/>
                  </a:solidFill>
                  <a:latin typeface="Lucida Grande"/>
                  <a:ea typeface="Lucida Grande"/>
                  <a:cs typeface="Lucida Grande"/>
                  <a:sym typeface="Wingdings"/>
                </a:rPr>
                <a:t>Π</a:t>
              </a:r>
              <a:r>
                <a:rPr lang="en-US" sz="3200" dirty="0" smtClean="0">
                  <a:solidFill>
                    <a:srgbClr val="910091"/>
                  </a:solidFill>
                  <a:latin typeface="Lucida Grande"/>
                  <a:ea typeface="Lucida Grande"/>
                  <a:cs typeface="Lucida Grande"/>
                  <a:sym typeface="Wingdings"/>
                </a:rPr>
                <a:t>  </a:t>
              </a:r>
              <a:r>
                <a:rPr lang="en-US" sz="3200" dirty="0" err="1" smtClean="0">
                  <a:solidFill>
                    <a:srgbClr val="910091"/>
                  </a:solidFill>
                </a:rPr>
                <a:t>ψ</a:t>
              </a:r>
              <a:r>
                <a:rPr lang="en-US" sz="3200" baseline="-25000" dirty="0" err="1" smtClean="0">
                  <a:solidFill>
                    <a:srgbClr val="910091"/>
                  </a:solidFill>
                </a:rPr>
                <a:t>j,k</a:t>
              </a:r>
              <a:r>
                <a:rPr lang="en-US" sz="3200" dirty="0" smtClean="0">
                  <a:solidFill>
                    <a:srgbClr val="910091"/>
                  </a:solidFill>
                </a:rPr>
                <a:t>(</a:t>
              </a:r>
              <a:r>
                <a:rPr lang="en-US" sz="3200" dirty="0" err="1" smtClean="0">
                  <a:solidFill>
                    <a:srgbClr val="910091"/>
                  </a:solidFill>
                </a:rPr>
                <a:t>x</a:t>
              </a:r>
              <a:r>
                <a:rPr lang="en-US" sz="3200" baseline="-25000" dirty="0" err="1" smtClean="0">
                  <a:solidFill>
                    <a:srgbClr val="910091"/>
                  </a:solidFill>
                </a:rPr>
                <a:t>j</a:t>
              </a:r>
              <a:r>
                <a:rPr lang="en-US" sz="3200" dirty="0" err="1" smtClean="0">
                  <a:solidFill>
                    <a:srgbClr val="910091"/>
                  </a:solidFill>
                </a:rPr>
                <a:t>,y</a:t>
              </a:r>
              <a:r>
                <a:rPr lang="en-US" sz="3200" baseline="-25000" dirty="0" err="1" smtClean="0">
                  <a:solidFill>
                    <a:srgbClr val="910091"/>
                  </a:solidFill>
                </a:rPr>
                <a:t>k</a:t>
              </a:r>
              <a:r>
                <a:rPr lang="en-US" sz="3200" dirty="0" smtClean="0">
                  <a:solidFill>
                    <a:srgbClr val="910091"/>
                  </a:solidFill>
                </a:rPr>
                <a:t>)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2767065" y="6266247"/>
              <a:ext cx="11132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910091"/>
                  </a:solidFill>
                </a:rPr>
                <a:t>y</a:t>
              </a:r>
              <a:r>
                <a:rPr lang="en-US" sz="2000" baseline="-25000" dirty="0" smtClean="0">
                  <a:solidFill>
                    <a:srgbClr val="910091"/>
                  </a:solidFill>
                </a:rPr>
                <a:t>0</a:t>
              </a:r>
              <a:r>
                <a:rPr lang="en-US" sz="2000" dirty="0" smtClean="0">
                  <a:solidFill>
                    <a:srgbClr val="910091"/>
                  </a:solidFill>
                </a:rPr>
                <a:t>,y</a:t>
              </a:r>
              <a:r>
                <a:rPr lang="en-US" sz="2000" baseline="-25000" dirty="0" smtClean="0">
                  <a:solidFill>
                    <a:srgbClr val="910091"/>
                  </a:solidFill>
                </a:rPr>
                <a:t>1</a:t>
              </a:r>
              <a:r>
                <a:rPr lang="en-US" sz="2000" dirty="0" smtClean="0">
                  <a:solidFill>
                    <a:srgbClr val="910091"/>
                  </a:solidFill>
                </a:rPr>
                <a:t>,y</a:t>
              </a:r>
              <a:r>
                <a:rPr lang="en-US" sz="2000" baseline="-25000" dirty="0" smtClean="0">
                  <a:solidFill>
                    <a:srgbClr val="910091"/>
                  </a:solidFill>
                </a:rPr>
                <a:t>2</a:t>
              </a:r>
              <a:endParaRPr lang="en-US" sz="2000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716808" y="6328385"/>
              <a:ext cx="13689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0 ≤ </a:t>
              </a:r>
              <a:r>
                <a:rPr lang="en-US" dirty="0" err="1" smtClean="0">
                  <a:solidFill>
                    <a:srgbClr val="910091"/>
                  </a:solidFill>
                </a:rPr>
                <a:t>j+k</a:t>
              </a:r>
              <a:r>
                <a:rPr lang="en-US" dirty="0" smtClean="0">
                  <a:solidFill>
                    <a:srgbClr val="910091"/>
                  </a:solidFill>
                </a:rPr>
                <a:t> ≤ 2</a:t>
              </a:r>
              <a:r>
                <a:rPr lang="en-US" dirty="0" smtClean="0"/>
                <a:t> </a:t>
              </a:r>
              <a:endParaRPr lang="en-US" dirty="0"/>
            </a:p>
          </p:txBody>
        </p:sp>
        <p:cxnSp>
          <p:nvCxnSpPr>
            <p:cNvPr id="105" name="Straight Connector 104"/>
            <p:cNvCxnSpPr/>
            <p:nvPr/>
          </p:nvCxnSpPr>
          <p:spPr>
            <a:xfrm>
              <a:off x="141099" y="5768317"/>
              <a:ext cx="8611611" cy="0"/>
            </a:xfrm>
            <a:prstGeom prst="line">
              <a:avLst/>
            </a:prstGeom>
            <a:ln>
              <a:solidFill>
                <a:srgbClr val="7F7F7F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3880267" y="5015510"/>
            <a:ext cx="5428393" cy="658727"/>
            <a:chOff x="3880267" y="5015510"/>
            <a:chExt cx="5428393" cy="658727"/>
          </a:xfrm>
        </p:grpSpPr>
        <p:sp>
          <p:nvSpPr>
            <p:cNvPr id="3" name="TextBox 2"/>
            <p:cNvSpPr txBox="1"/>
            <p:nvPr/>
          </p:nvSpPr>
          <p:spPr>
            <a:xfrm>
              <a:off x="3880267" y="5015510"/>
              <a:ext cx="54283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/>
                <a:t>Σ</a:t>
              </a:r>
              <a:r>
                <a:rPr lang="en-US" sz="2400" dirty="0" smtClean="0"/>
                <a:t>   </a:t>
              </a:r>
              <a:r>
                <a:rPr lang="en-US" sz="2400" dirty="0" err="1" smtClean="0"/>
                <a:t>Σ</a:t>
              </a:r>
              <a:r>
                <a:rPr lang="en-US" sz="2400" dirty="0" smtClean="0"/>
                <a:t>   </a:t>
              </a:r>
              <a:r>
                <a:rPr lang="en-US" sz="2400" dirty="0" err="1" smtClean="0"/>
                <a:t>Σ</a:t>
              </a:r>
              <a:r>
                <a:rPr lang="en-US" sz="2400" dirty="0" smtClean="0"/>
                <a:t>  </a:t>
              </a:r>
              <a:r>
                <a:rPr lang="en-US" sz="2400" dirty="0" smtClean="0">
                  <a:solidFill>
                    <a:srgbClr val="910091"/>
                  </a:solidFill>
                </a:rPr>
                <a:t>ψ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0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,0</a:t>
              </a:r>
              <a:r>
                <a:rPr lang="en-US" sz="24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dirty="0" smtClean="0">
                  <a:solidFill>
                    <a:srgbClr val="910091"/>
                  </a:solidFill>
                </a:rPr>
                <a:t>ψ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1,0</a:t>
              </a:r>
              <a:r>
                <a:rPr lang="en-US" sz="24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dirty="0" smtClean="0">
                  <a:solidFill>
                    <a:srgbClr val="910091"/>
                  </a:solidFill>
                </a:rPr>
                <a:t>ψ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2,0</a:t>
              </a:r>
              <a:r>
                <a:rPr lang="en-US" sz="24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dirty="0" smtClean="0">
                  <a:solidFill>
                    <a:srgbClr val="910091"/>
                  </a:solidFill>
                </a:rPr>
                <a:t>ψ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0,1</a:t>
              </a:r>
              <a:r>
                <a:rPr lang="en-US" sz="24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dirty="0" smtClean="0">
                  <a:solidFill>
                    <a:srgbClr val="910091"/>
                  </a:solidFill>
                </a:rPr>
                <a:t>ψ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1,1</a:t>
              </a:r>
              <a:r>
                <a:rPr lang="en-US" sz="24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dirty="0" smtClean="0">
                  <a:solidFill>
                    <a:srgbClr val="910091"/>
                  </a:solidFill>
                </a:rPr>
                <a:t>ψ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0,2</a:t>
              </a:r>
              <a:r>
                <a:rPr lang="en-US" sz="24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dirty="0" smtClean="0">
                  <a:solidFill>
                    <a:srgbClr val="910091"/>
                  </a:solidFill>
                </a:rPr>
                <a:t>ψ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b</a:t>
              </a:r>
              <a:endParaRPr lang="en-US" sz="2400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880267" y="5289223"/>
              <a:ext cx="3671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y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0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231734" y="5304905"/>
              <a:ext cx="3671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y</a:t>
              </a:r>
              <a:r>
                <a:rPr lang="en-US" baseline="-25000" dirty="0">
                  <a:solidFill>
                    <a:srgbClr val="910091"/>
                  </a:solidFill>
                </a:rPr>
                <a:t>1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598879" y="5304905"/>
              <a:ext cx="3671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y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2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329228" y="1285747"/>
            <a:ext cx="2415906" cy="2979185"/>
            <a:chOff x="1044482" y="2598463"/>
            <a:chExt cx="2415906" cy="2979185"/>
          </a:xfrm>
        </p:grpSpPr>
        <p:sp>
          <p:nvSpPr>
            <p:cNvPr id="47" name="Rounded Rectangle 46"/>
            <p:cNvSpPr/>
            <p:nvPr/>
          </p:nvSpPr>
          <p:spPr>
            <a:xfrm>
              <a:off x="2378629" y="2598463"/>
              <a:ext cx="1081759" cy="2979185"/>
            </a:xfrm>
            <a:prstGeom prst="roundRect">
              <a:avLst/>
            </a:prstGeom>
            <a:noFill/>
            <a:ln w="762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1044482" y="2661183"/>
              <a:ext cx="674140" cy="674236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910091"/>
                  </a:solidFill>
                </a:rPr>
                <a:t>X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0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2576516" y="2661183"/>
              <a:ext cx="674140" cy="674236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910091"/>
                  </a:solidFill>
                </a:rPr>
                <a:t>Y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0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2543385" y="3743096"/>
              <a:ext cx="674140" cy="674236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910091"/>
                  </a:solidFill>
                </a:rPr>
                <a:t>Y</a:t>
              </a:r>
              <a:r>
                <a:rPr lang="en-US" baseline="-25000" dirty="0">
                  <a:solidFill>
                    <a:srgbClr val="910091"/>
                  </a:solidFill>
                </a:rPr>
                <a:t>1</a:t>
              </a:r>
            </a:p>
          </p:txBody>
        </p:sp>
        <p:sp>
          <p:nvSpPr>
            <p:cNvPr id="52" name="Oval 51"/>
            <p:cNvSpPr/>
            <p:nvPr/>
          </p:nvSpPr>
          <p:spPr>
            <a:xfrm>
              <a:off x="2543385" y="4830792"/>
              <a:ext cx="674140" cy="674236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910091"/>
                  </a:solidFill>
                </a:rPr>
                <a:t>Y</a:t>
              </a:r>
              <a:r>
                <a:rPr lang="en-US" baseline="-25000" dirty="0">
                  <a:solidFill>
                    <a:srgbClr val="910091"/>
                  </a:solidFill>
                </a:rPr>
                <a:t>2</a:t>
              </a:r>
            </a:p>
          </p:txBody>
        </p:sp>
        <p:cxnSp>
          <p:nvCxnSpPr>
            <p:cNvPr id="53" name="Straight Connector 52"/>
            <p:cNvCxnSpPr>
              <a:stCxn id="52" idx="2"/>
            </p:cNvCxnSpPr>
            <p:nvPr/>
          </p:nvCxnSpPr>
          <p:spPr>
            <a:xfrm flipH="1" flipV="1">
              <a:off x="1718622" y="3067062"/>
              <a:ext cx="824763" cy="2100848"/>
            </a:xfrm>
            <a:prstGeom prst="line">
              <a:avLst/>
            </a:prstGeom>
            <a:ln w="762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3880267" y="5006899"/>
            <a:ext cx="5428393" cy="658727"/>
            <a:chOff x="4032667" y="4258470"/>
            <a:chExt cx="5428393" cy="658727"/>
          </a:xfrm>
        </p:grpSpPr>
        <p:sp>
          <p:nvSpPr>
            <p:cNvPr id="55" name="TextBox 54"/>
            <p:cNvSpPr txBox="1"/>
            <p:nvPr/>
          </p:nvSpPr>
          <p:spPr>
            <a:xfrm>
              <a:off x="4032667" y="4258470"/>
              <a:ext cx="54283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/>
                <a:t>Σ</a:t>
              </a:r>
              <a:r>
                <a:rPr lang="en-US" sz="2400" dirty="0" smtClean="0"/>
                <a:t>   </a:t>
              </a:r>
              <a:r>
                <a:rPr lang="en-US" sz="2400" dirty="0" err="1" smtClean="0"/>
                <a:t>Σ</a:t>
              </a:r>
              <a:r>
                <a:rPr lang="en-US" sz="2400" dirty="0" smtClean="0"/>
                <a:t> </a:t>
              </a:r>
              <a:r>
                <a:rPr lang="en-US" sz="2400" dirty="0" smtClean="0">
                  <a:solidFill>
                    <a:srgbClr val="910091"/>
                  </a:solidFill>
                </a:rPr>
                <a:t>ψ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0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,0</a:t>
              </a:r>
              <a:r>
                <a:rPr lang="en-US" sz="24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dirty="0" smtClean="0">
                  <a:solidFill>
                    <a:srgbClr val="910091"/>
                  </a:solidFill>
                </a:rPr>
                <a:t>ψ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1,0</a:t>
              </a:r>
              <a:r>
                <a:rPr lang="en-US" sz="24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dirty="0" smtClean="0">
                  <a:solidFill>
                    <a:srgbClr val="910091"/>
                  </a:solidFill>
                </a:rPr>
                <a:t>ψ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2,0</a:t>
              </a:r>
              <a:r>
                <a:rPr lang="en-US" sz="24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dirty="0" smtClean="0">
                  <a:solidFill>
                    <a:srgbClr val="910091"/>
                  </a:solidFill>
                </a:rPr>
                <a:t>ψ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0,1</a:t>
              </a:r>
              <a:r>
                <a:rPr lang="en-US" sz="24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dirty="0" smtClean="0">
                  <a:solidFill>
                    <a:srgbClr val="910091"/>
                  </a:solidFill>
                </a:rPr>
                <a:t>ψ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1,1</a:t>
              </a:r>
              <a:r>
                <a:rPr lang="en-US" sz="24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dirty="0" smtClean="0">
                  <a:solidFill>
                    <a:srgbClr val="910091"/>
                  </a:solidFill>
                  <a:ea typeface="Wingdings"/>
                  <a:cs typeface="Wingdings"/>
                  <a:sym typeface="Wingdings"/>
                </a:rPr>
                <a:t> </a:t>
              </a:r>
              <a:r>
                <a:rPr lang="en-US" sz="2400" dirty="0" err="1" smtClean="0"/>
                <a:t>Σ</a:t>
              </a:r>
              <a:r>
                <a:rPr lang="en-US" sz="2400" dirty="0" smtClean="0"/>
                <a:t> </a:t>
              </a:r>
              <a:r>
                <a:rPr lang="en-US" sz="2400" dirty="0" smtClean="0">
                  <a:solidFill>
                    <a:srgbClr val="910091"/>
                  </a:solidFill>
                </a:rPr>
                <a:t>ψ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0,2</a:t>
              </a:r>
              <a:r>
                <a:rPr lang="en-US" sz="24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dirty="0" smtClean="0">
                  <a:solidFill>
                    <a:srgbClr val="910091"/>
                  </a:solidFill>
                </a:rPr>
                <a:t>ψ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b</a:t>
              </a:r>
              <a:endParaRPr lang="en-US" sz="2400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032667" y="4532183"/>
              <a:ext cx="3671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y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0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384134" y="4547865"/>
              <a:ext cx="3671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y</a:t>
              </a:r>
              <a:r>
                <a:rPr lang="en-US" baseline="-25000" dirty="0">
                  <a:solidFill>
                    <a:srgbClr val="910091"/>
                  </a:solidFill>
                </a:rPr>
                <a:t>1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7724723" y="4525086"/>
              <a:ext cx="3671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y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2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7572323" y="5015510"/>
            <a:ext cx="1426659" cy="627337"/>
          </a:xfrm>
          <a:prstGeom prst="rect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839318" y="4493726"/>
            <a:ext cx="1126706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r>
              <a:rPr lang="en-US" baseline="-25000" dirty="0" smtClean="0"/>
              <a:t>0</a:t>
            </a:r>
            <a:r>
              <a:rPr lang="en-US" dirty="0" smtClean="0"/>
              <a:t>,Y</a:t>
            </a:r>
            <a:r>
              <a:rPr lang="en-US" baseline="-25000" dirty="0" smtClean="0"/>
              <a:t>0</a:t>
            </a:r>
            <a:r>
              <a:rPr lang="en-US" dirty="0" smtClean="0"/>
              <a:t>,Y</a:t>
            </a:r>
            <a:r>
              <a:rPr lang="en-US" baseline="-25000" dirty="0" smtClean="0"/>
              <a:t>1</a:t>
            </a:r>
            <a:r>
              <a:rPr lang="en-US" dirty="0" smtClean="0"/>
              <a:t>,Y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12" name="TextBox 11"/>
          <p:cNvSpPr txBox="1"/>
          <p:nvPr/>
        </p:nvSpPr>
        <p:spPr>
          <a:xfrm>
            <a:off x="4966024" y="4493726"/>
            <a:ext cx="676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10091"/>
                </a:solidFill>
              </a:rPr>
              <a:t>O(p</a:t>
            </a:r>
            <a:r>
              <a:rPr lang="en-US" baseline="30000" dirty="0" smtClean="0">
                <a:solidFill>
                  <a:srgbClr val="910091"/>
                </a:solidFill>
              </a:rPr>
              <a:t>4</a:t>
            </a:r>
            <a:r>
              <a:rPr lang="en-US" dirty="0" smtClean="0">
                <a:solidFill>
                  <a:srgbClr val="910091"/>
                </a:solidFill>
              </a:rPr>
              <a:t>)</a:t>
            </a:r>
            <a:endParaRPr lang="en-US" dirty="0">
              <a:solidFill>
                <a:srgbClr val="91009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674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514"/>
    </mc:Choice>
    <mc:Fallback>
      <p:transition xmlns:p14="http://schemas.microsoft.com/office/powerpoint/2010/main" spd="slow" advTm="9151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9B8C0"/>
                                      </p:to>
                                    </p:animClr>
                                    <p:set>
                                      <p:cBhvr>
                                        <p:cTn id="1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Fast(</a:t>
            </a:r>
            <a:r>
              <a:rPr lang="en-US" dirty="0" err="1" smtClean="0"/>
              <a:t>er</a:t>
            </a:r>
            <a:r>
              <a:rPr lang="en-US" dirty="0" smtClean="0"/>
              <a:t>) Fourier Transform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329224" y="1105450"/>
            <a:ext cx="941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10091"/>
                </a:solidFill>
              </a:rPr>
              <a:t>N</a:t>
            </a:r>
            <a:r>
              <a:rPr lang="en-US" sz="2400" dirty="0" smtClean="0"/>
              <a:t> = </a:t>
            </a:r>
            <a:r>
              <a:rPr lang="en-US" sz="2400" dirty="0" smtClean="0">
                <a:solidFill>
                  <a:srgbClr val="910091"/>
                </a:solidFill>
              </a:rPr>
              <a:t>p</a:t>
            </a:r>
            <a:r>
              <a:rPr lang="en-US" sz="2400" baseline="30000" dirty="0" smtClean="0">
                <a:solidFill>
                  <a:srgbClr val="910091"/>
                </a:solidFill>
              </a:rPr>
              <a:t>3</a:t>
            </a:r>
            <a:endParaRPr lang="en-US" sz="2400" baseline="30000" dirty="0">
              <a:solidFill>
                <a:srgbClr val="910091"/>
              </a:solidFill>
            </a:endParaRPr>
          </a:p>
        </p:txBody>
      </p:sp>
      <p:grpSp>
        <p:nvGrpSpPr>
          <p:cNvPr id="93" name="Group 92"/>
          <p:cNvGrpSpPr/>
          <p:nvPr/>
        </p:nvGrpSpPr>
        <p:grpSpPr>
          <a:xfrm>
            <a:off x="156766" y="1440233"/>
            <a:ext cx="3862906" cy="723275"/>
            <a:chOff x="595750" y="1863593"/>
            <a:chExt cx="3862906" cy="723275"/>
          </a:xfrm>
        </p:grpSpPr>
        <p:sp>
          <p:nvSpPr>
            <p:cNvPr id="64" name="TextBox 63"/>
            <p:cNvSpPr txBox="1"/>
            <p:nvPr/>
          </p:nvSpPr>
          <p:spPr>
            <a:xfrm>
              <a:off x="595750" y="1863593"/>
              <a:ext cx="386290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solidFill>
                    <a:srgbClr val="910091"/>
                  </a:solidFill>
                </a:rPr>
                <a:t>a</a:t>
              </a:r>
              <a:r>
                <a:rPr lang="en-US" sz="2400" baseline="-25000" dirty="0" err="1" smtClean="0">
                  <a:solidFill>
                    <a:srgbClr val="910091"/>
                  </a:solidFill>
                </a:rPr>
                <a:t>x,y</a:t>
              </a:r>
              <a:r>
                <a:rPr lang="en-US" sz="2800" baseline="-25000" dirty="0" smtClean="0">
                  <a:solidFill>
                    <a:srgbClr val="910091"/>
                  </a:solidFill>
                </a:rPr>
                <a:t> </a:t>
              </a:r>
              <a:r>
                <a:rPr lang="en-US" sz="2400" dirty="0" smtClean="0"/>
                <a:t>=</a:t>
              </a:r>
              <a:r>
                <a:rPr lang="en-US" sz="3200" dirty="0" smtClean="0">
                  <a:solidFill>
                    <a:srgbClr val="910091"/>
                  </a:solidFill>
                </a:rPr>
                <a:t> </a:t>
              </a:r>
              <a:r>
                <a:rPr lang="en-US" sz="3200" dirty="0" err="1" smtClean="0">
                  <a:solidFill>
                    <a:srgbClr val="910091"/>
                  </a:solidFill>
                </a:rPr>
                <a:t>Π</a:t>
              </a:r>
              <a:r>
                <a:rPr lang="en-US" sz="3200" dirty="0" smtClean="0">
                  <a:solidFill>
                    <a:srgbClr val="910091"/>
                  </a:solidFill>
                </a:rPr>
                <a:t> 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exp</a:t>
              </a:r>
              <a:r>
                <a:rPr lang="en-US" sz="2400" dirty="0" smtClean="0">
                  <a:solidFill>
                    <a:srgbClr val="910091"/>
                  </a:solidFill>
                </a:rPr>
                <a:t> (2π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i</a:t>
              </a:r>
              <a:r>
                <a:rPr lang="en-US" sz="2400" dirty="0" smtClean="0">
                  <a:solidFill>
                    <a:srgbClr val="910091"/>
                  </a:solidFill>
                </a:rPr>
                <a:t> 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x</a:t>
              </a:r>
              <a:r>
                <a:rPr lang="en-US" sz="2400" baseline="-25000" dirty="0" err="1" smtClean="0">
                  <a:solidFill>
                    <a:srgbClr val="910091"/>
                  </a:solidFill>
                </a:rPr>
                <a:t>j</a:t>
              </a:r>
              <a:r>
                <a:rPr lang="en-US" sz="2400" dirty="0" err="1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y</a:t>
              </a:r>
              <a:r>
                <a:rPr lang="en-US" sz="2400" baseline="-25000" dirty="0" err="1" smtClean="0">
                  <a:solidFill>
                    <a:srgbClr val="910091"/>
                  </a:solidFill>
                </a:rPr>
                <a:t>k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p</a:t>
              </a:r>
              <a:r>
                <a:rPr lang="en-US" sz="2400" baseline="30000" dirty="0" err="1" smtClean="0">
                  <a:solidFill>
                    <a:srgbClr val="910091"/>
                  </a:solidFill>
                </a:rPr>
                <a:t>j+k</a:t>
              </a:r>
              <a:r>
                <a:rPr lang="en-US" sz="2400" dirty="0" smtClean="0">
                  <a:solidFill>
                    <a:srgbClr val="910091"/>
                  </a:solidFill>
                </a:rPr>
                <a:t>/</a:t>
              </a:r>
              <a:r>
                <a:rPr lang="en-US" sz="2400" dirty="0" smtClean="0">
                  <a:solidFill>
                    <a:srgbClr val="910091"/>
                  </a:solidFill>
                </a:rPr>
                <a:t>p</a:t>
              </a:r>
              <a:r>
                <a:rPr lang="en-US" sz="2400" baseline="30000" dirty="0" smtClean="0">
                  <a:solidFill>
                    <a:srgbClr val="910091"/>
                  </a:solidFill>
                </a:rPr>
                <a:t>3</a:t>
              </a:r>
              <a:r>
                <a:rPr lang="en-US" sz="2400" dirty="0" smtClean="0">
                  <a:solidFill>
                    <a:srgbClr val="910091"/>
                  </a:solidFill>
                </a:rPr>
                <a:t>) 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192327" y="2309869"/>
              <a:ext cx="8165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-25000" dirty="0" smtClean="0">
                  <a:solidFill>
                    <a:srgbClr val="910091"/>
                  </a:solidFill>
                </a:rPr>
                <a:t>0 ≤ </a:t>
              </a:r>
              <a:r>
                <a:rPr lang="en-US" baseline="-25000" dirty="0" err="1" smtClean="0">
                  <a:solidFill>
                    <a:srgbClr val="910091"/>
                  </a:solidFill>
                </a:rPr>
                <a:t>j+k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 ≤ 2</a:t>
              </a:r>
              <a:r>
                <a:rPr lang="en-US" baseline="-25000" dirty="0" smtClean="0"/>
                <a:t> </a:t>
              </a:r>
              <a:endParaRPr lang="en-US" baseline="-25000" dirty="0"/>
            </a:p>
          </p:txBody>
        </p:sp>
      </p:grpSp>
      <p:sp>
        <p:nvSpPr>
          <p:cNvPr id="62" name="Oval 61"/>
          <p:cNvSpPr/>
          <p:nvPr/>
        </p:nvSpPr>
        <p:spPr>
          <a:xfrm>
            <a:off x="892082" y="2508783"/>
            <a:ext cx="674140" cy="674236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910091"/>
                </a:solidFill>
              </a:rPr>
              <a:t>X</a:t>
            </a:r>
            <a:r>
              <a:rPr lang="en-US" baseline="-25000" dirty="0" smtClean="0">
                <a:solidFill>
                  <a:srgbClr val="910091"/>
                </a:solidFill>
              </a:rPr>
              <a:t>0</a:t>
            </a:r>
            <a:endParaRPr lang="en-US" baseline="-25000" dirty="0">
              <a:solidFill>
                <a:srgbClr val="910091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2424116" y="2508783"/>
            <a:ext cx="674140" cy="674236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910091"/>
                </a:solidFill>
              </a:rPr>
              <a:t>Y</a:t>
            </a:r>
            <a:r>
              <a:rPr lang="en-US" baseline="-25000" dirty="0" smtClean="0">
                <a:solidFill>
                  <a:srgbClr val="910091"/>
                </a:solidFill>
              </a:rPr>
              <a:t>0</a:t>
            </a:r>
            <a:endParaRPr lang="en-US" baseline="-25000" dirty="0">
              <a:solidFill>
                <a:srgbClr val="91009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7034" y="3653418"/>
            <a:ext cx="6648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910091"/>
                </a:solidFill>
                <a:latin typeface="Apple Chancery"/>
                <a:cs typeface="Apple Chancery"/>
              </a:rPr>
              <a:t>H</a:t>
            </a:r>
            <a:r>
              <a:rPr lang="en-US" sz="3200" dirty="0" smtClean="0">
                <a:solidFill>
                  <a:srgbClr val="910091"/>
                </a:solidFill>
              </a:rPr>
              <a:t> </a:t>
            </a:r>
            <a:endParaRPr lang="en-US" sz="3200" dirty="0">
              <a:solidFill>
                <a:srgbClr val="910091"/>
              </a:solidFill>
            </a:endParaRPr>
          </a:p>
        </p:txBody>
      </p:sp>
      <p:sp>
        <p:nvSpPr>
          <p:cNvPr id="79" name="Oval 78"/>
          <p:cNvSpPr/>
          <p:nvPr/>
        </p:nvSpPr>
        <p:spPr>
          <a:xfrm>
            <a:off x="858951" y="3590696"/>
            <a:ext cx="674140" cy="674236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910091"/>
                </a:solidFill>
              </a:rPr>
              <a:t>X</a:t>
            </a:r>
            <a:r>
              <a:rPr lang="en-US" baseline="-25000" dirty="0">
                <a:solidFill>
                  <a:srgbClr val="910091"/>
                </a:solidFill>
              </a:rPr>
              <a:t>1</a:t>
            </a:r>
          </a:p>
        </p:txBody>
      </p:sp>
      <p:sp>
        <p:nvSpPr>
          <p:cNvPr id="80" name="Oval 79"/>
          <p:cNvSpPr/>
          <p:nvPr/>
        </p:nvSpPr>
        <p:spPr>
          <a:xfrm>
            <a:off x="2390985" y="3590696"/>
            <a:ext cx="674140" cy="674236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910091"/>
                </a:solidFill>
              </a:rPr>
              <a:t>Y</a:t>
            </a:r>
            <a:r>
              <a:rPr lang="en-US" baseline="-25000" dirty="0">
                <a:solidFill>
                  <a:srgbClr val="910091"/>
                </a:solidFill>
              </a:rPr>
              <a:t>1</a:t>
            </a:r>
          </a:p>
        </p:txBody>
      </p:sp>
      <p:sp>
        <p:nvSpPr>
          <p:cNvPr id="82" name="Oval 81"/>
          <p:cNvSpPr/>
          <p:nvPr/>
        </p:nvSpPr>
        <p:spPr>
          <a:xfrm>
            <a:off x="858951" y="4678392"/>
            <a:ext cx="674140" cy="674236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910091"/>
                </a:solidFill>
              </a:rPr>
              <a:t>X</a:t>
            </a:r>
            <a:r>
              <a:rPr lang="en-US" baseline="-25000" dirty="0">
                <a:solidFill>
                  <a:srgbClr val="910091"/>
                </a:solidFill>
              </a:rPr>
              <a:t>2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1533091" y="2845901"/>
            <a:ext cx="891025" cy="2169609"/>
            <a:chOff x="1533091" y="3190861"/>
            <a:chExt cx="891025" cy="2169609"/>
          </a:xfrm>
        </p:grpSpPr>
        <p:cxnSp>
          <p:nvCxnSpPr>
            <p:cNvPr id="72" name="Straight Connector 71"/>
            <p:cNvCxnSpPr/>
            <p:nvPr/>
          </p:nvCxnSpPr>
          <p:spPr>
            <a:xfrm>
              <a:off x="1553236" y="3259622"/>
              <a:ext cx="857894" cy="0"/>
            </a:xfrm>
            <a:prstGeom prst="line">
              <a:avLst/>
            </a:prstGeom>
            <a:ln w="7620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66" idx="2"/>
              <a:endCxn id="79" idx="6"/>
            </p:cNvCxnSpPr>
            <p:nvPr/>
          </p:nvCxnSpPr>
          <p:spPr>
            <a:xfrm flipH="1">
              <a:off x="1533091" y="3190861"/>
              <a:ext cx="891025" cy="1081913"/>
            </a:xfrm>
            <a:prstGeom prst="line">
              <a:avLst/>
            </a:prstGeom>
            <a:ln w="7620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66" idx="2"/>
              <a:endCxn id="82" idx="6"/>
            </p:cNvCxnSpPr>
            <p:nvPr/>
          </p:nvCxnSpPr>
          <p:spPr>
            <a:xfrm flipH="1">
              <a:off x="1533091" y="3190861"/>
              <a:ext cx="891025" cy="2169609"/>
            </a:xfrm>
            <a:prstGeom prst="line">
              <a:avLst/>
            </a:prstGeom>
            <a:ln w="7620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" name="Straight Connector 37"/>
          <p:cNvCxnSpPr>
            <a:stCxn id="80" idx="2"/>
            <a:endCxn id="79" idx="6"/>
          </p:cNvCxnSpPr>
          <p:nvPr/>
        </p:nvCxnSpPr>
        <p:spPr>
          <a:xfrm flipH="1">
            <a:off x="1533091" y="3927814"/>
            <a:ext cx="857894" cy="0"/>
          </a:xfrm>
          <a:prstGeom prst="line">
            <a:avLst/>
          </a:prstGeom>
          <a:ln w="762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80" idx="2"/>
            <a:endCxn id="62" idx="6"/>
          </p:cNvCxnSpPr>
          <p:nvPr/>
        </p:nvCxnSpPr>
        <p:spPr>
          <a:xfrm flipH="1" flipV="1">
            <a:off x="1566222" y="2845901"/>
            <a:ext cx="824763" cy="1081913"/>
          </a:xfrm>
          <a:prstGeom prst="line">
            <a:avLst/>
          </a:prstGeom>
          <a:ln w="762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8" name="Group 87"/>
          <p:cNvGrpSpPr/>
          <p:nvPr/>
        </p:nvGrpSpPr>
        <p:grpSpPr>
          <a:xfrm>
            <a:off x="141099" y="2273584"/>
            <a:ext cx="3449087" cy="3494733"/>
            <a:chOff x="141099" y="2743984"/>
            <a:chExt cx="3449087" cy="3494733"/>
          </a:xfrm>
        </p:grpSpPr>
        <p:cxnSp>
          <p:nvCxnSpPr>
            <p:cNvPr id="84" name="Straight Connector 83"/>
            <p:cNvCxnSpPr/>
            <p:nvPr/>
          </p:nvCxnSpPr>
          <p:spPr>
            <a:xfrm flipV="1">
              <a:off x="141099" y="2743984"/>
              <a:ext cx="3449087" cy="3136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3590186" y="2775343"/>
              <a:ext cx="0" cy="3463374"/>
            </a:xfrm>
            <a:prstGeom prst="line">
              <a:avLst/>
            </a:prstGeom>
            <a:ln>
              <a:solidFill>
                <a:srgbClr val="7F7F7F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Group 107"/>
          <p:cNvGrpSpPr/>
          <p:nvPr/>
        </p:nvGrpSpPr>
        <p:grpSpPr>
          <a:xfrm>
            <a:off x="141099" y="5721277"/>
            <a:ext cx="8666337" cy="976440"/>
            <a:chOff x="141099" y="5721277"/>
            <a:chExt cx="8666337" cy="976440"/>
          </a:xfrm>
        </p:grpSpPr>
        <p:sp>
          <p:nvSpPr>
            <p:cNvPr id="90" name="TextBox 89"/>
            <p:cNvSpPr txBox="1"/>
            <p:nvPr/>
          </p:nvSpPr>
          <p:spPr>
            <a:xfrm>
              <a:off x="711875" y="5721277"/>
              <a:ext cx="809556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solidFill>
                    <a:srgbClr val="910091"/>
                  </a:solidFill>
                </a:rPr>
                <a:t>φ</a:t>
              </a:r>
              <a:r>
                <a:rPr lang="en-US" sz="3200" dirty="0" smtClean="0">
                  <a:solidFill>
                    <a:srgbClr val="910091"/>
                  </a:solidFill>
                </a:rPr>
                <a:t> (x</a:t>
              </a:r>
              <a:r>
                <a:rPr lang="en-US" sz="3200" baseline="-25000" dirty="0" smtClean="0">
                  <a:solidFill>
                    <a:srgbClr val="910091"/>
                  </a:solidFill>
                </a:rPr>
                <a:t>0</a:t>
              </a:r>
              <a:r>
                <a:rPr lang="en-US" sz="3200" dirty="0" smtClean="0">
                  <a:solidFill>
                    <a:srgbClr val="910091"/>
                  </a:solidFill>
                </a:rPr>
                <a:t>,x</a:t>
              </a:r>
              <a:r>
                <a:rPr lang="en-US" sz="3200" baseline="-25000" dirty="0" smtClean="0">
                  <a:solidFill>
                    <a:srgbClr val="910091"/>
                  </a:solidFill>
                </a:rPr>
                <a:t>1</a:t>
              </a:r>
              <a:r>
                <a:rPr lang="en-US" sz="3200" dirty="0" smtClean="0">
                  <a:solidFill>
                    <a:srgbClr val="910091"/>
                  </a:solidFill>
                </a:rPr>
                <a:t>,x</a:t>
              </a:r>
              <a:r>
                <a:rPr lang="en-US" sz="3200" baseline="-25000" dirty="0" smtClean="0">
                  <a:solidFill>
                    <a:srgbClr val="910091"/>
                  </a:solidFill>
                </a:rPr>
                <a:t>2</a:t>
              </a:r>
              <a:r>
                <a:rPr lang="en-US" sz="3200" dirty="0" smtClean="0">
                  <a:solidFill>
                    <a:srgbClr val="910091"/>
                  </a:solidFill>
                </a:rPr>
                <a:t>) </a:t>
              </a:r>
              <a:r>
                <a:rPr lang="en-US" sz="3200" dirty="0" smtClean="0"/>
                <a:t>=  </a:t>
              </a:r>
              <a:r>
                <a:rPr lang="en-US" sz="4000" dirty="0" err="1" smtClean="0">
                  <a:solidFill>
                    <a:srgbClr val="910091"/>
                  </a:solidFill>
                </a:rPr>
                <a:t>Σ</a:t>
              </a:r>
              <a:r>
                <a:rPr lang="en-US" sz="4000" dirty="0" smtClean="0">
                  <a:solidFill>
                    <a:srgbClr val="910091"/>
                  </a:solidFill>
                </a:rPr>
                <a:t>   </a:t>
              </a:r>
              <a:r>
                <a:rPr lang="en-US" sz="3200" dirty="0" smtClean="0">
                  <a:solidFill>
                    <a:srgbClr val="910091"/>
                  </a:solidFill>
                </a:rPr>
                <a:t> </a:t>
              </a:r>
              <a:r>
                <a:rPr lang="en-US" sz="3200" dirty="0" err="1" smtClean="0">
                  <a:solidFill>
                    <a:srgbClr val="910091"/>
                  </a:solidFill>
                </a:rPr>
                <a:t>ψ</a:t>
              </a:r>
              <a:r>
                <a:rPr lang="en-US" sz="3200" baseline="-25000" dirty="0" err="1" smtClean="0">
                  <a:solidFill>
                    <a:srgbClr val="910091"/>
                  </a:solidFill>
                </a:rPr>
                <a:t>b</a:t>
              </a:r>
              <a:r>
                <a:rPr lang="en-US" sz="3200" dirty="0" smtClean="0">
                  <a:solidFill>
                    <a:srgbClr val="910091"/>
                  </a:solidFill>
                </a:rPr>
                <a:t>(y</a:t>
              </a:r>
              <a:r>
                <a:rPr lang="en-US" sz="3200" baseline="-25000" dirty="0" smtClean="0">
                  <a:solidFill>
                    <a:srgbClr val="910091"/>
                  </a:solidFill>
                </a:rPr>
                <a:t>0</a:t>
              </a:r>
              <a:r>
                <a:rPr lang="en-US" sz="3200" dirty="0" smtClean="0">
                  <a:solidFill>
                    <a:srgbClr val="910091"/>
                  </a:solidFill>
                </a:rPr>
                <a:t>,y</a:t>
              </a:r>
              <a:r>
                <a:rPr lang="en-US" sz="3200" baseline="-25000" dirty="0" smtClean="0">
                  <a:solidFill>
                    <a:srgbClr val="910091"/>
                  </a:solidFill>
                </a:rPr>
                <a:t>1</a:t>
              </a:r>
              <a:r>
                <a:rPr lang="en-US" sz="3200" dirty="0" smtClean="0">
                  <a:solidFill>
                    <a:srgbClr val="910091"/>
                  </a:solidFill>
                </a:rPr>
                <a:t>,y</a:t>
              </a:r>
              <a:r>
                <a:rPr lang="en-US" sz="3200" baseline="-25000" dirty="0" smtClean="0">
                  <a:solidFill>
                    <a:srgbClr val="910091"/>
                  </a:solidFill>
                </a:rPr>
                <a:t>2</a:t>
              </a:r>
              <a:r>
                <a:rPr lang="en-US" sz="3200" dirty="0" smtClean="0">
                  <a:solidFill>
                    <a:srgbClr val="910091"/>
                  </a:solidFill>
                </a:rPr>
                <a:t>) </a:t>
              </a:r>
              <a:r>
                <a:rPr lang="en-US" sz="32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3200" dirty="0" smtClean="0">
                  <a:solidFill>
                    <a:srgbClr val="910091"/>
                  </a:solidFill>
                  <a:ea typeface="Wingdings"/>
                  <a:cs typeface="Wingdings"/>
                  <a:sym typeface="Wingdings"/>
                </a:rPr>
                <a:t>   </a:t>
              </a:r>
              <a:r>
                <a:rPr lang="en-US" sz="3200" dirty="0" err="1" smtClean="0">
                  <a:solidFill>
                    <a:srgbClr val="910091"/>
                  </a:solidFill>
                  <a:latin typeface="Lucida Grande"/>
                  <a:ea typeface="Lucida Grande"/>
                  <a:cs typeface="Lucida Grande"/>
                  <a:sym typeface="Wingdings"/>
                </a:rPr>
                <a:t>Π</a:t>
              </a:r>
              <a:r>
                <a:rPr lang="en-US" sz="3200" dirty="0" smtClean="0">
                  <a:solidFill>
                    <a:srgbClr val="910091"/>
                  </a:solidFill>
                  <a:latin typeface="Lucida Grande"/>
                  <a:ea typeface="Lucida Grande"/>
                  <a:cs typeface="Lucida Grande"/>
                  <a:sym typeface="Wingdings"/>
                </a:rPr>
                <a:t>  </a:t>
              </a:r>
              <a:r>
                <a:rPr lang="en-US" sz="3200" dirty="0" err="1" smtClean="0">
                  <a:solidFill>
                    <a:srgbClr val="910091"/>
                  </a:solidFill>
                </a:rPr>
                <a:t>ψ</a:t>
              </a:r>
              <a:r>
                <a:rPr lang="en-US" sz="3200" baseline="-25000" dirty="0" err="1" smtClean="0">
                  <a:solidFill>
                    <a:srgbClr val="910091"/>
                  </a:solidFill>
                </a:rPr>
                <a:t>j,k</a:t>
              </a:r>
              <a:r>
                <a:rPr lang="en-US" sz="3200" dirty="0" smtClean="0">
                  <a:solidFill>
                    <a:srgbClr val="910091"/>
                  </a:solidFill>
                </a:rPr>
                <a:t>(</a:t>
              </a:r>
              <a:r>
                <a:rPr lang="en-US" sz="3200" dirty="0" err="1" smtClean="0">
                  <a:solidFill>
                    <a:srgbClr val="910091"/>
                  </a:solidFill>
                </a:rPr>
                <a:t>x</a:t>
              </a:r>
              <a:r>
                <a:rPr lang="en-US" sz="3200" baseline="-25000" dirty="0" err="1" smtClean="0">
                  <a:solidFill>
                    <a:srgbClr val="910091"/>
                  </a:solidFill>
                </a:rPr>
                <a:t>j</a:t>
              </a:r>
              <a:r>
                <a:rPr lang="en-US" sz="3200" dirty="0" err="1" smtClean="0">
                  <a:solidFill>
                    <a:srgbClr val="910091"/>
                  </a:solidFill>
                </a:rPr>
                <a:t>,y</a:t>
              </a:r>
              <a:r>
                <a:rPr lang="en-US" sz="3200" baseline="-25000" dirty="0" err="1" smtClean="0">
                  <a:solidFill>
                    <a:srgbClr val="910091"/>
                  </a:solidFill>
                </a:rPr>
                <a:t>k</a:t>
              </a:r>
              <a:r>
                <a:rPr lang="en-US" sz="3200" dirty="0" smtClean="0">
                  <a:solidFill>
                    <a:srgbClr val="910091"/>
                  </a:solidFill>
                </a:rPr>
                <a:t>)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2767065" y="6266247"/>
              <a:ext cx="11132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910091"/>
                  </a:solidFill>
                </a:rPr>
                <a:t>y</a:t>
              </a:r>
              <a:r>
                <a:rPr lang="en-US" sz="2000" baseline="-25000" dirty="0" smtClean="0">
                  <a:solidFill>
                    <a:srgbClr val="910091"/>
                  </a:solidFill>
                </a:rPr>
                <a:t>0</a:t>
              </a:r>
              <a:r>
                <a:rPr lang="en-US" sz="2000" dirty="0" smtClean="0">
                  <a:solidFill>
                    <a:srgbClr val="910091"/>
                  </a:solidFill>
                </a:rPr>
                <a:t>,y</a:t>
              </a:r>
              <a:r>
                <a:rPr lang="en-US" sz="2000" baseline="-25000" dirty="0" smtClean="0">
                  <a:solidFill>
                    <a:srgbClr val="910091"/>
                  </a:solidFill>
                </a:rPr>
                <a:t>1</a:t>
              </a:r>
              <a:r>
                <a:rPr lang="en-US" sz="2000" dirty="0" smtClean="0">
                  <a:solidFill>
                    <a:srgbClr val="910091"/>
                  </a:solidFill>
                </a:rPr>
                <a:t>,y</a:t>
              </a:r>
              <a:r>
                <a:rPr lang="en-US" sz="2000" baseline="-25000" dirty="0" smtClean="0">
                  <a:solidFill>
                    <a:srgbClr val="910091"/>
                  </a:solidFill>
                </a:rPr>
                <a:t>2</a:t>
              </a:r>
              <a:endParaRPr lang="en-US" sz="2000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716808" y="6328385"/>
              <a:ext cx="13689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0 ≤ </a:t>
              </a:r>
              <a:r>
                <a:rPr lang="en-US" dirty="0" err="1" smtClean="0">
                  <a:solidFill>
                    <a:srgbClr val="910091"/>
                  </a:solidFill>
                </a:rPr>
                <a:t>j+k</a:t>
              </a:r>
              <a:r>
                <a:rPr lang="en-US" dirty="0" smtClean="0">
                  <a:solidFill>
                    <a:srgbClr val="910091"/>
                  </a:solidFill>
                </a:rPr>
                <a:t> ≤ 2</a:t>
              </a:r>
              <a:r>
                <a:rPr lang="en-US" dirty="0" smtClean="0"/>
                <a:t> </a:t>
              </a:r>
              <a:endParaRPr lang="en-US" dirty="0"/>
            </a:p>
          </p:txBody>
        </p:sp>
        <p:cxnSp>
          <p:nvCxnSpPr>
            <p:cNvPr id="105" name="Straight Connector 104"/>
            <p:cNvCxnSpPr/>
            <p:nvPr/>
          </p:nvCxnSpPr>
          <p:spPr>
            <a:xfrm>
              <a:off x="141099" y="5768317"/>
              <a:ext cx="8611611" cy="0"/>
            </a:xfrm>
            <a:prstGeom prst="line">
              <a:avLst/>
            </a:prstGeom>
            <a:ln>
              <a:solidFill>
                <a:srgbClr val="7F7F7F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3805090" y="5018068"/>
            <a:ext cx="5428393" cy="658727"/>
            <a:chOff x="4032667" y="4258470"/>
            <a:chExt cx="5428393" cy="658727"/>
          </a:xfrm>
        </p:grpSpPr>
        <p:sp>
          <p:nvSpPr>
            <p:cNvPr id="55" name="TextBox 54"/>
            <p:cNvSpPr txBox="1"/>
            <p:nvPr/>
          </p:nvSpPr>
          <p:spPr>
            <a:xfrm>
              <a:off x="4032667" y="4258470"/>
              <a:ext cx="54283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/>
                <a:t>Σ</a:t>
              </a:r>
              <a:r>
                <a:rPr lang="en-US" sz="2400" dirty="0" smtClean="0"/>
                <a:t>   </a:t>
              </a:r>
              <a:r>
                <a:rPr lang="en-US" sz="2400" dirty="0" err="1" smtClean="0"/>
                <a:t>Σ</a:t>
              </a:r>
              <a:r>
                <a:rPr lang="en-US" sz="2400" dirty="0" smtClean="0"/>
                <a:t> </a:t>
              </a:r>
              <a:r>
                <a:rPr lang="en-US" sz="2400" dirty="0" smtClean="0">
                  <a:solidFill>
                    <a:srgbClr val="910091"/>
                  </a:solidFill>
                </a:rPr>
                <a:t>ψ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0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,0</a:t>
              </a:r>
              <a:r>
                <a:rPr lang="en-US" sz="24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dirty="0" smtClean="0">
                  <a:solidFill>
                    <a:srgbClr val="910091"/>
                  </a:solidFill>
                </a:rPr>
                <a:t>ψ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1,0</a:t>
              </a:r>
              <a:r>
                <a:rPr lang="en-US" sz="24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dirty="0" smtClean="0">
                  <a:solidFill>
                    <a:srgbClr val="910091"/>
                  </a:solidFill>
                </a:rPr>
                <a:t>ψ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2,0</a:t>
              </a:r>
              <a:r>
                <a:rPr lang="en-US" sz="24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dirty="0" smtClean="0">
                  <a:solidFill>
                    <a:srgbClr val="910091"/>
                  </a:solidFill>
                </a:rPr>
                <a:t>ψ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0,1</a:t>
              </a:r>
              <a:r>
                <a:rPr lang="en-US" sz="24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dirty="0" smtClean="0">
                  <a:solidFill>
                    <a:srgbClr val="910091"/>
                  </a:solidFill>
                </a:rPr>
                <a:t>ψ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1,1</a:t>
              </a:r>
              <a:r>
                <a:rPr lang="en-US" sz="24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dirty="0" smtClean="0">
                  <a:solidFill>
                    <a:srgbClr val="910091"/>
                  </a:solidFill>
                  <a:ea typeface="Wingdings"/>
                  <a:cs typeface="Wingdings"/>
                  <a:sym typeface="Wingdings"/>
                </a:rPr>
                <a:t> </a:t>
              </a:r>
              <a:r>
                <a:rPr lang="en-US" sz="2400" dirty="0" err="1" smtClean="0"/>
                <a:t>Σ</a:t>
              </a:r>
              <a:r>
                <a:rPr lang="en-US" sz="2400" dirty="0" smtClean="0"/>
                <a:t> </a:t>
              </a:r>
              <a:r>
                <a:rPr lang="en-US" sz="2400" dirty="0" smtClean="0">
                  <a:solidFill>
                    <a:srgbClr val="910091"/>
                  </a:solidFill>
                </a:rPr>
                <a:t>ψ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0,2</a:t>
              </a:r>
              <a:r>
                <a:rPr lang="en-US" sz="24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dirty="0" smtClean="0">
                  <a:solidFill>
                    <a:srgbClr val="910091"/>
                  </a:solidFill>
                </a:rPr>
                <a:t>ψ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b</a:t>
              </a:r>
              <a:endParaRPr lang="en-US" sz="2400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032667" y="4532183"/>
              <a:ext cx="3671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y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0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384134" y="4547865"/>
              <a:ext cx="3671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y</a:t>
              </a:r>
              <a:r>
                <a:rPr lang="en-US" baseline="-25000" dirty="0">
                  <a:solidFill>
                    <a:srgbClr val="910091"/>
                  </a:solidFill>
                </a:rPr>
                <a:t>1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7724723" y="4525086"/>
              <a:ext cx="3671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y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2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7477662" y="5062537"/>
            <a:ext cx="1426659" cy="627337"/>
          </a:xfrm>
          <a:prstGeom prst="rect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839318" y="4493726"/>
            <a:ext cx="1126706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r>
              <a:rPr lang="en-US" baseline="-25000" dirty="0" smtClean="0"/>
              <a:t>0</a:t>
            </a:r>
            <a:r>
              <a:rPr lang="en-US" dirty="0" smtClean="0"/>
              <a:t>,Y</a:t>
            </a:r>
            <a:r>
              <a:rPr lang="en-US" baseline="-25000" dirty="0" smtClean="0"/>
              <a:t>0</a:t>
            </a:r>
            <a:r>
              <a:rPr lang="en-US" dirty="0" smtClean="0"/>
              <a:t>,Y</a:t>
            </a:r>
            <a:r>
              <a:rPr lang="en-US" baseline="-25000" dirty="0" smtClean="0"/>
              <a:t>1</a:t>
            </a:r>
            <a:r>
              <a:rPr lang="en-US" dirty="0" smtClean="0"/>
              <a:t>,Y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12" name="TextBox 11"/>
          <p:cNvSpPr txBox="1"/>
          <p:nvPr/>
        </p:nvSpPr>
        <p:spPr>
          <a:xfrm>
            <a:off x="4966024" y="4493726"/>
            <a:ext cx="676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10091"/>
                </a:solidFill>
              </a:rPr>
              <a:t>O(p</a:t>
            </a:r>
            <a:r>
              <a:rPr lang="en-US" baseline="30000" dirty="0" smtClean="0">
                <a:solidFill>
                  <a:srgbClr val="910091"/>
                </a:solidFill>
              </a:rPr>
              <a:t>4</a:t>
            </a:r>
            <a:r>
              <a:rPr lang="en-US" dirty="0" smtClean="0">
                <a:solidFill>
                  <a:srgbClr val="910091"/>
                </a:solidFill>
              </a:rPr>
              <a:t>)</a:t>
            </a:r>
            <a:endParaRPr lang="en-US" dirty="0">
              <a:solidFill>
                <a:srgbClr val="910091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432133" y="2292269"/>
            <a:ext cx="3052589" cy="2292147"/>
          </a:xfrm>
          <a:custGeom>
            <a:avLst/>
            <a:gdLst>
              <a:gd name="connsiteX0" fmla="*/ 273362 w 3052589"/>
              <a:gd name="connsiteY0" fmla="*/ 185157 h 2292147"/>
              <a:gd name="connsiteX1" fmla="*/ 273362 w 3052589"/>
              <a:gd name="connsiteY1" fmla="*/ 984832 h 2292147"/>
              <a:gd name="connsiteX2" fmla="*/ 1982228 w 3052589"/>
              <a:gd name="connsiteY2" fmla="*/ 1110271 h 2292147"/>
              <a:gd name="connsiteX3" fmla="*/ 1621642 w 3052589"/>
              <a:gd name="connsiteY3" fmla="*/ 1831547 h 2292147"/>
              <a:gd name="connsiteX4" fmla="*/ 2640690 w 3052589"/>
              <a:gd name="connsiteY4" fmla="*/ 2207865 h 2292147"/>
              <a:gd name="connsiteX5" fmla="*/ 2891533 w 3052589"/>
              <a:gd name="connsiteY5" fmla="*/ 185157 h 2292147"/>
              <a:gd name="connsiteX6" fmla="*/ 273362 w 3052589"/>
              <a:gd name="connsiteY6" fmla="*/ 185157 h 2292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52589" h="2292147">
                <a:moveTo>
                  <a:pt x="273362" y="185157"/>
                </a:moveTo>
                <a:cubicBezTo>
                  <a:pt x="-163000" y="318436"/>
                  <a:pt x="-11449" y="830646"/>
                  <a:pt x="273362" y="984832"/>
                </a:cubicBezTo>
                <a:cubicBezTo>
                  <a:pt x="558173" y="1139018"/>
                  <a:pt x="1757515" y="969152"/>
                  <a:pt x="1982228" y="1110271"/>
                </a:cubicBezTo>
                <a:cubicBezTo>
                  <a:pt x="2206941" y="1251390"/>
                  <a:pt x="1511898" y="1648615"/>
                  <a:pt x="1621642" y="1831547"/>
                </a:cubicBezTo>
                <a:cubicBezTo>
                  <a:pt x="1731386" y="2014479"/>
                  <a:pt x="2429042" y="2482263"/>
                  <a:pt x="2640690" y="2207865"/>
                </a:cubicBezTo>
                <a:cubicBezTo>
                  <a:pt x="2852338" y="1933467"/>
                  <a:pt x="3288701" y="524888"/>
                  <a:pt x="2891533" y="185157"/>
                </a:cubicBezTo>
                <a:cubicBezTo>
                  <a:pt x="2494365" y="-154574"/>
                  <a:pt x="709724" y="51878"/>
                  <a:pt x="273362" y="185157"/>
                </a:cubicBezTo>
                <a:close/>
              </a:path>
            </a:pathLst>
          </a:custGeom>
          <a:noFill/>
          <a:ln w="76200" cmpd="sng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3776606" y="5037968"/>
            <a:ext cx="5459749" cy="652629"/>
            <a:chOff x="3960362" y="3107545"/>
            <a:chExt cx="5459749" cy="652629"/>
          </a:xfrm>
        </p:grpSpPr>
        <p:sp>
          <p:nvSpPr>
            <p:cNvPr id="61" name="TextBox 60"/>
            <p:cNvSpPr txBox="1"/>
            <p:nvPr/>
          </p:nvSpPr>
          <p:spPr>
            <a:xfrm>
              <a:off x="3991718" y="3107545"/>
              <a:ext cx="54283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/>
                <a:t>Σ</a:t>
              </a:r>
              <a:r>
                <a:rPr lang="en-US" sz="2400" dirty="0" smtClean="0"/>
                <a:t>   </a:t>
              </a:r>
              <a:r>
                <a:rPr lang="en-US" sz="2400" dirty="0" err="1" smtClean="0"/>
                <a:t>Σ</a:t>
              </a:r>
              <a:r>
                <a:rPr lang="en-US" sz="2400" dirty="0" smtClean="0"/>
                <a:t> </a:t>
              </a:r>
              <a:r>
                <a:rPr lang="en-US" sz="2400" dirty="0" smtClean="0">
                  <a:solidFill>
                    <a:srgbClr val="910091"/>
                  </a:solidFill>
                </a:rPr>
                <a:t>ψ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0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,0</a:t>
              </a:r>
              <a:r>
                <a:rPr lang="en-US" sz="24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dirty="0" smtClean="0">
                  <a:solidFill>
                    <a:srgbClr val="910091"/>
                  </a:solidFill>
                </a:rPr>
                <a:t>ψ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1,0</a:t>
              </a:r>
              <a:r>
                <a:rPr lang="en-US" sz="24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dirty="0" smtClean="0">
                  <a:solidFill>
                    <a:srgbClr val="910091"/>
                  </a:solidFill>
                </a:rPr>
                <a:t>ψ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2,0</a:t>
              </a:r>
              <a:r>
                <a:rPr lang="en-US" sz="24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dirty="0" smtClean="0">
                  <a:solidFill>
                    <a:srgbClr val="910091"/>
                  </a:solidFill>
                </a:rPr>
                <a:t>ψ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0,1</a:t>
              </a:r>
              <a:r>
                <a:rPr lang="en-US" sz="24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dirty="0" smtClean="0">
                  <a:solidFill>
                    <a:srgbClr val="910091"/>
                  </a:solidFill>
                </a:rPr>
                <a:t>ψ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1,1</a:t>
              </a:r>
              <a:r>
                <a:rPr lang="en-US" sz="24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dirty="0" smtClean="0">
                  <a:solidFill>
                    <a:srgbClr val="910091"/>
                  </a:solidFill>
                  <a:ea typeface="Wingdings"/>
                  <a:cs typeface="Wingdings"/>
                  <a:sym typeface="Wingdings"/>
                </a:rPr>
                <a:t> 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φ</a:t>
              </a:r>
              <a:r>
                <a:rPr lang="en-US" sz="2400" dirty="0" smtClean="0">
                  <a:solidFill>
                    <a:srgbClr val="910091"/>
                  </a:solidFill>
                </a:rPr>
                <a:t>’(x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0</a:t>
              </a:r>
              <a:r>
                <a:rPr lang="en-US" sz="2400" dirty="0" smtClean="0">
                  <a:solidFill>
                    <a:srgbClr val="910091"/>
                  </a:solidFill>
                </a:rPr>
                <a:t>,y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0</a:t>
              </a:r>
              <a:r>
                <a:rPr lang="en-US" sz="2400" dirty="0" smtClean="0">
                  <a:solidFill>
                    <a:srgbClr val="910091"/>
                  </a:solidFill>
                </a:rPr>
                <a:t>,y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1</a:t>
              </a:r>
              <a:r>
                <a:rPr lang="en-US" sz="2400" dirty="0" smtClean="0">
                  <a:solidFill>
                    <a:srgbClr val="910091"/>
                  </a:solidFill>
                </a:rPr>
                <a:t>)</a:t>
              </a:r>
              <a:endParaRPr lang="en-US" sz="2400" dirty="0">
                <a:solidFill>
                  <a:srgbClr val="910091"/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960362" y="3390162"/>
              <a:ext cx="3671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y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0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327507" y="3390842"/>
              <a:ext cx="3671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y</a:t>
              </a:r>
              <a:r>
                <a:rPr lang="en-US" baseline="-25000" dirty="0">
                  <a:solidFill>
                    <a:srgbClr val="910091"/>
                  </a:solidFill>
                </a:rPr>
                <a:t>1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951367" y="1361268"/>
            <a:ext cx="3052589" cy="2292147"/>
            <a:chOff x="584533" y="2444669"/>
            <a:chExt cx="3052589" cy="2292147"/>
          </a:xfrm>
        </p:grpSpPr>
        <p:sp>
          <p:nvSpPr>
            <p:cNvPr id="75" name="Oval 74"/>
            <p:cNvSpPr/>
            <p:nvPr/>
          </p:nvSpPr>
          <p:spPr>
            <a:xfrm>
              <a:off x="1044482" y="2661183"/>
              <a:ext cx="674140" cy="674236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910091"/>
                  </a:solidFill>
                </a:rPr>
                <a:t>X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0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2576516" y="2661183"/>
              <a:ext cx="674140" cy="674236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910091"/>
                  </a:solidFill>
                </a:rPr>
                <a:t>Y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0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1011351" y="3743096"/>
              <a:ext cx="674140" cy="674236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910091"/>
                  </a:solidFill>
                </a:rPr>
                <a:t>X</a:t>
              </a:r>
              <a:r>
                <a:rPr lang="en-US" baseline="-25000" dirty="0">
                  <a:solidFill>
                    <a:srgbClr val="910091"/>
                  </a:solidFill>
                </a:rPr>
                <a:t>1</a:t>
              </a:r>
            </a:p>
          </p:txBody>
        </p:sp>
        <p:sp>
          <p:nvSpPr>
            <p:cNvPr id="78" name="Oval 77"/>
            <p:cNvSpPr/>
            <p:nvPr/>
          </p:nvSpPr>
          <p:spPr>
            <a:xfrm>
              <a:off x="2543385" y="3743096"/>
              <a:ext cx="674140" cy="674236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910091"/>
                  </a:solidFill>
                </a:rPr>
                <a:t>Y</a:t>
              </a:r>
              <a:r>
                <a:rPr lang="en-US" baseline="-25000" dirty="0">
                  <a:solidFill>
                    <a:srgbClr val="910091"/>
                  </a:solidFill>
                </a:rPr>
                <a:t>1</a:t>
              </a:r>
            </a:p>
          </p:txBody>
        </p:sp>
        <p:cxnSp>
          <p:nvCxnSpPr>
            <p:cNvPr id="81" name="Straight Connector 80"/>
            <p:cNvCxnSpPr>
              <a:stCxn id="78" idx="2"/>
              <a:endCxn id="77" idx="6"/>
            </p:cNvCxnSpPr>
            <p:nvPr/>
          </p:nvCxnSpPr>
          <p:spPr>
            <a:xfrm flipH="1">
              <a:off x="1685491" y="4080214"/>
              <a:ext cx="857894" cy="0"/>
            </a:xfrm>
            <a:prstGeom prst="line">
              <a:avLst/>
            </a:prstGeom>
            <a:ln w="762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>
              <a:stCxn id="78" idx="2"/>
              <a:endCxn id="75" idx="6"/>
            </p:cNvCxnSpPr>
            <p:nvPr/>
          </p:nvCxnSpPr>
          <p:spPr>
            <a:xfrm flipH="1" flipV="1">
              <a:off x="1718622" y="2998301"/>
              <a:ext cx="824763" cy="1081913"/>
            </a:xfrm>
            <a:prstGeom prst="line">
              <a:avLst/>
            </a:prstGeom>
            <a:ln w="762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Freeform 86"/>
            <p:cNvSpPr/>
            <p:nvPr/>
          </p:nvSpPr>
          <p:spPr>
            <a:xfrm>
              <a:off x="584533" y="2444669"/>
              <a:ext cx="3052589" cy="2292147"/>
            </a:xfrm>
            <a:custGeom>
              <a:avLst/>
              <a:gdLst>
                <a:gd name="connsiteX0" fmla="*/ 273362 w 3052589"/>
                <a:gd name="connsiteY0" fmla="*/ 185157 h 2292147"/>
                <a:gd name="connsiteX1" fmla="*/ 273362 w 3052589"/>
                <a:gd name="connsiteY1" fmla="*/ 984832 h 2292147"/>
                <a:gd name="connsiteX2" fmla="*/ 1982228 w 3052589"/>
                <a:gd name="connsiteY2" fmla="*/ 1110271 h 2292147"/>
                <a:gd name="connsiteX3" fmla="*/ 1621642 w 3052589"/>
                <a:gd name="connsiteY3" fmla="*/ 1831547 h 2292147"/>
                <a:gd name="connsiteX4" fmla="*/ 2640690 w 3052589"/>
                <a:gd name="connsiteY4" fmla="*/ 2207865 h 2292147"/>
                <a:gd name="connsiteX5" fmla="*/ 2891533 w 3052589"/>
                <a:gd name="connsiteY5" fmla="*/ 185157 h 2292147"/>
                <a:gd name="connsiteX6" fmla="*/ 273362 w 3052589"/>
                <a:gd name="connsiteY6" fmla="*/ 185157 h 229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52589" h="2292147">
                  <a:moveTo>
                    <a:pt x="273362" y="185157"/>
                  </a:moveTo>
                  <a:cubicBezTo>
                    <a:pt x="-163000" y="318436"/>
                    <a:pt x="-11449" y="830646"/>
                    <a:pt x="273362" y="984832"/>
                  </a:cubicBezTo>
                  <a:cubicBezTo>
                    <a:pt x="558173" y="1139018"/>
                    <a:pt x="1757515" y="969152"/>
                    <a:pt x="1982228" y="1110271"/>
                  </a:cubicBezTo>
                  <a:cubicBezTo>
                    <a:pt x="2206941" y="1251390"/>
                    <a:pt x="1511898" y="1648615"/>
                    <a:pt x="1621642" y="1831547"/>
                  </a:cubicBezTo>
                  <a:cubicBezTo>
                    <a:pt x="1731386" y="2014479"/>
                    <a:pt x="2429042" y="2482263"/>
                    <a:pt x="2640690" y="2207865"/>
                  </a:cubicBezTo>
                  <a:cubicBezTo>
                    <a:pt x="2852338" y="1933467"/>
                    <a:pt x="3288701" y="524888"/>
                    <a:pt x="2891533" y="185157"/>
                  </a:cubicBezTo>
                  <a:cubicBezTo>
                    <a:pt x="2494365" y="-154574"/>
                    <a:pt x="709724" y="51878"/>
                    <a:pt x="273362" y="185157"/>
                  </a:cubicBezTo>
                  <a:close/>
                </a:path>
              </a:pathLst>
            </a:custGeom>
            <a:noFill/>
            <a:ln w="76200" cmpd="sng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816637" y="5029153"/>
            <a:ext cx="5428393" cy="644226"/>
            <a:chOff x="5716222" y="3908830"/>
            <a:chExt cx="5428393" cy="644226"/>
          </a:xfrm>
        </p:grpSpPr>
        <p:sp>
          <p:nvSpPr>
            <p:cNvPr id="92" name="TextBox 91"/>
            <p:cNvSpPr txBox="1"/>
            <p:nvPr/>
          </p:nvSpPr>
          <p:spPr>
            <a:xfrm>
              <a:off x="5716222" y="3908830"/>
              <a:ext cx="54283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/>
                <a:t>Σ</a:t>
              </a:r>
              <a:r>
                <a:rPr lang="en-US" sz="2400" dirty="0" smtClean="0"/>
                <a:t>  </a:t>
              </a:r>
              <a:r>
                <a:rPr lang="en-US" sz="2400" dirty="0" smtClean="0">
                  <a:solidFill>
                    <a:srgbClr val="910091"/>
                  </a:solidFill>
                </a:rPr>
                <a:t>ψ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0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,0</a:t>
              </a:r>
              <a:r>
                <a:rPr lang="en-US" sz="24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dirty="0" smtClean="0">
                  <a:solidFill>
                    <a:srgbClr val="910091"/>
                  </a:solidFill>
                </a:rPr>
                <a:t>ψ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1,0</a:t>
              </a:r>
              <a:r>
                <a:rPr lang="en-US" sz="24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dirty="0" smtClean="0">
                  <a:solidFill>
                    <a:srgbClr val="910091"/>
                  </a:solidFill>
                </a:rPr>
                <a:t>ψ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2,0</a:t>
              </a:r>
              <a:r>
                <a:rPr lang="en-US" sz="24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Σ</a:t>
              </a:r>
              <a:r>
                <a:rPr lang="en-US" sz="2400" dirty="0" smtClean="0"/>
                <a:t> </a:t>
              </a:r>
              <a:r>
                <a:rPr lang="en-US" sz="2400" dirty="0" smtClean="0">
                  <a:solidFill>
                    <a:srgbClr val="910091"/>
                  </a:solidFill>
                </a:rPr>
                <a:t>ψ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0,1</a:t>
              </a:r>
              <a:r>
                <a:rPr lang="en-US" sz="24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dirty="0" smtClean="0">
                  <a:solidFill>
                    <a:srgbClr val="910091"/>
                  </a:solidFill>
                </a:rPr>
                <a:t>ψ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1,1</a:t>
              </a:r>
              <a:r>
                <a:rPr lang="en-US" sz="24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dirty="0" smtClean="0">
                  <a:solidFill>
                    <a:srgbClr val="910091"/>
                  </a:solidFill>
                  <a:ea typeface="Wingdings"/>
                  <a:cs typeface="Wingdings"/>
                  <a:sym typeface="Wingdings"/>
                </a:rPr>
                <a:t> 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φ</a:t>
              </a:r>
              <a:r>
                <a:rPr lang="en-US" sz="2400" dirty="0" smtClean="0">
                  <a:solidFill>
                    <a:srgbClr val="910091"/>
                  </a:solidFill>
                </a:rPr>
                <a:t>’(x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0</a:t>
              </a:r>
              <a:r>
                <a:rPr lang="en-US" sz="2400" dirty="0" smtClean="0">
                  <a:solidFill>
                    <a:srgbClr val="910091"/>
                  </a:solidFill>
                </a:rPr>
                <a:t>,y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0</a:t>
              </a:r>
              <a:r>
                <a:rPr lang="en-US" sz="2400" dirty="0" smtClean="0">
                  <a:solidFill>
                    <a:srgbClr val="910091"/>
                  </a:solidFill>
                </a:rPr>
                <a:t>,y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1</a:t>
              </a:r>
              <a:r>
                <a:rPr lang="en-US" sz="2400" dirty="0" smtClean="0">
                  <a:solidFill>
                    <a:srgbClr val="910091"/>
                  </a:solidFill>
                </a:rPr>
                <a:t>)</a:t>
              </a:r>
              <a:endParaRPr lang="en-US" sz="2400" dirty="0">
                <a:solidFill>
                  <a:srgbClr val="910091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716222" y="4182543"/>
              <a:ext cx="3671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y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0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7913283" y="4183724"/>
              <a:ext cx="3671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y</a:t>
              </a:r>
              <a:r>
                <a:rPr lang="en-US" baseline="-25000" dirty="0">
                  <a:solidFill>
                    <a:srgbClr val="910091"/>
                  </a:solidFill>
                </a:rPr>
                <a:t>1</a:t>
              </a:r>
            </a:p>
          </p:txBody>
        </p:sp>
      </p:grpSp>
      <p:sp>
        <p:nvSpPr>
          <p:cNvPr id="20" name="Rectangle 19"/>
          <p:cNvSpPr/>
          <p:nvPr/>
        </p:nvSpPr>
        <p:spPr>
          <a:xfrm>
            <a:off x="6005023" y="5015510"/>
            <a:ext cx="2899298" cy="752807"/>
          </a:xfrm>
          <a:prstGeom prst="rect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Box 97"/>
          <p:cNvSpPr txBox="1"/>
          <p:nvPr/>
        </p:nvSpPr>
        <p:spPr>
          <a:xfrm>
            <a:off x="4941994" y="3658291"/>
            <a:ext cx="676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10091"/>
                </a:solidFill>
              </a:rPr>
              <a:t>O(p</a:t>
            </a:r>
            <a:r>
              <a:rPr lang="en-US" baseline="30000" dirty="0" smtClean="0">
                <a:solidFill>
                  <a:srgbClr val="910091"/>
                </a:solidFill>
              </a:rPr>
              <a:t>4</a:t>
            </a:r>
            <a:r>
              <a:rPr lang="en-US" dirty="0" smtClean="0">
                <a:solidFill>
                  <a:srgbClr val="910091"/>
                </a:solidFill>
              </a:rPr>
              <a:t>)</a:t>
            </a:r>
            <a:endParaRPr lang="en-US" sz="14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3807962" y="3653418"/>
            <a:ext cx="1134032" cy="840308"/>
            <a:chOff x="3807962" y="3653418"/>
            <a:chExt cx="1134032" cy="840308"/>
          </a:xfrm>
        </p:grpSpPr>
        <p:sp>
          <p:nvSpPr>
            <p:cNvPr id="97" name="TextBox 96"/>
            <p:cNvSpPr txBox="1"/>
            <p:nvPr/>
          </p:nvSpPr>
          <p:spPr>
            <a:xfrm>
              <a:off x="3807962" y="3653418"/>
              <a:ext cx="1134032" cy="369332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X</a:t>
              </a:r>
              <a:r>
                <a:rPr lang="en-US" baseline="-25000" dirty="0" smtClean="0"/>
                <a:t>0</a:t>
              </a:r>
              <a:r>
                <a:rPr lang="en-US" dirty="0" smtClean="0"/>
                <a:t>,X</a:t>
              </a:r>
              <a:r>
                <a:rPr lang="en-US" baseline="-25000" dirty="0"/>
                <a:t>1</a:t>
              </a:r>
              <a:r>
                <a:rPr lang="en-US" dirty="0" smtClean="0"/>
                <a:t>,Y</a:t>
              </a:r>
              <a:r>
                <a:rPr lang="en-US" baseline="-25000" dirty="0"/>
                <a:t>0</a:t>
              </a:r>
              <a:r>
                <a:rPr lang="en-US" dirty="0" smtClean="0"/>
                <a:t>,Y</a:t>
              </a:r>
              <a:r>
                <a:rPr lang="en-US" baseline="-25000" dirty="0"/>
                <a:t>1</a:t>
              </a:r>
            </a:p>
          </p:txBody>
        </p:sp>
        <p:cxnSp>
          <p:nvCxnSpPr>
            <p:cNvPr id="22" name="Straight Connector 21"/>
            <p:cNvCxnSpPr>
              <a:stCxn id="97" idx="2"/>
              <a:endCxn id="11" idx="0"/>
            </p:cNvCxnSpPr>
            <p:nvPr/>
          </p:nvCxnSpPr>
          <p:spPr>
            <a:xfrm>
              <a:off x="4374978" y="4022750"/>
              <a:ext cx="27693" cy="47097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94647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90"/>
    </mc:Choice>
    <mc:Fallback>
      <p:transition xmlns:p14="http://schemas.microsoft.com/office/powerpoint/2010/main" spd="slow" advTm="739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9B8C0"/>
                                      </p:to>
                                    </p:animClr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20" grpId="0" animBg="1"/>
      <p:bldP spid="9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Fast(</a:t>
            </a:r>
            <a:r>
              <a:rPr lang="en-US" dirty="0" err="1" smtClean="0"/>
              <a:t>er</a:t>
            </a:r>
            <a:r>
              <a:rPr lang="en-US" dirty="0" smtClean="0"/>
              <a:t>) Fourier Transform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329224" y="1105450"/>
            <a:ext cx="941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10091"/>
                </a:solidFill>
              </a:rPr>
              <a:t>N</a:t>
            </a:r>
            <a:r>
              <a:rPr lang="en-US" sz="2400" dirty="0" smtClean="0"/>
              <a:t> = </a:t>
            </a:r>
            <a:r>
              <a:rPr lang="en-US" sz="2400" dirty="0" smtClean="0">
                <a:solidFill>
                  <a:srgbClr val="910091"/>
                </a:solidFill>
              </a:rPr>
              <a:t>p</a:t>
            </a:r>
            <a:r>
              <a:rPr lang="en-US" sz="2400" baseline="30000" dirty="0" smtClean="0">
                <a:solidFill>
                  <a:srgbClr val="910091"/>
                </a:solidFill>
              </a:rPr>
              <a:t>3</a:t>
            </a:r>
            <a:endParaRPr lang="en-US" sz="2400" baseline="30000" dirty="0">
              <a:solidFill>
                <a:srgbClr val="910091"/>
              </a:solidFill>
            </a:endParaRPr>
          </a:p>
        </p:txBody>
      </p:sp>
      <p:grpSp>
        <p:nvGrpSpPr>
          <p:cNvPr id="93" name="Group 92"/>
          <p:cNvGrpSpPr/>
          <p:nvPr/>
        </p:nvGrpSpPr>
        <p:grpSpPr>
          <a:xfrm>
            <a:off x="156766" y="1440233"/>
            <a:ext cx="3862906" cy="723275"/>
            <a:chOff x="595750" y="1863593"/>
            <a:chExt cx="3862906" cy="723275"/>
          </a:xfrm>
        </p:grpSpPr>
        <p:sp>
          <p:nvSpPr>
            <p:cNvPr id="64" name="TextBox 63"/>
            <p:cNvSpPr txBox="1"/>
            <p:nvPr/>
          </p:nvSpPr>
          <p:spPr>
            <a:xfrm>
              <a:off x="595750" y="1863593"/>
              <a:ext cx="386290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solidFill>
                    <a:srgbClr val="910091"/>
                  </a:solidFill>
                </a:rPr>
                <a:t>a</a:t>
              </a:r>
              <a:r>
                <a:rPr lang="en-US" sz="2400" baseline="-25000" dirty="0" err="1" smtClean="0">
                  <a:solidFill>
                    <a:srgbClr val="910091"/>
                  </a:solidFill>
                </a:rPr>
                <a:t>x,y</a:t>
              </a:r>
              <a:r>
                <a:rPr lang="en-US" sz="2800" baseline="-25000" dirty="0" smtClean="0">
                  <a:solidFill>
                    <a:srgbClr val="910091"/>
                  </a:solidFill>
                </a:rPr>
                <a:t> </a:t>
              </a:r>
              <a:r>
                <a:rPr lang="en-US" sz="2400" dirty="0" smtClean="0"/>
                <a:t>=</a:t>
              </a:r>
              <a:r>
                <a:rPr lang="en-US" sz="3200" dirty="0" smtClean="0">
                  <a:solidFill>
                    <a:srgbClr val="910091"/>
                  </a:solidFill>
                </a:rPr>
                <a:t> </a:t>
              </a:r>
              <a:r>
                <a:rPr lang="en-US" sz="3200" dirty="0" err="1" smtClean="0">
                  <a:solidFill>
                    <a:srgbClr val="910091"/>
                  </a:solidFill>
                </a:rPr>
                <a:t>Π</a:t>
              </a:r>
              <a:r>
                <a:rPr lang="en-US" sz="3200" dirty="0" smtClean="0">
                  <a:solidFill>
                    <a:srgbClr val="910091"/>
                  </a:solidFill>
                </a:rPr>
                <a:t> 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exp</a:t>
              </a:r>
              <a:r>
                <a:rPr lang="en-US" sz="2400" dirty="0" smtClean="0">
                  <a:solidFill>
                    <a:srgbClr val="910091"/>
                  </a:solidFill>
                </a:rPr>
                <a:t> (2π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i</a:t>
              </a:r>
              <a:r>
                <a:rPr lang="en-US" sz="2400" dirty="0" smtClean="0">
                  <a:solidFill>
                    <a:srgbClr val="910091"/>
                  </a:solidFill>
                </a:rPr>
                <a:t> 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x</a:t>
              </a:r>
              <a:r>
                <a:rPr lang="en-US" sz="2400" baseline="-25000" dirty="0" err="1" smtClean="0">
                  <a:solidFill>
                    <a:srgbClr val="910091"/>
                  </a:solidFill>
                </a:rPr>
                <a:t>j</a:t>
              </a:r>
              <a:r>
                <a:rPr lang="en-US" sz="2400" dirty="0" err="1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y</a:t>
              </a:r>
              <a:r>
                <a:rPr lang="en-US" sz="2400" baseline="-25000" dirty="0" err="1" smtClean="0">
                  <a:solidFill>
                    <a:srgbClr val="910091"/>
                  </a:solidFill>
                </a:rPr>
                <a:t>k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p</a:t>
              </a:r>
              <a:r>
                <a:rPr lang="en-US" sz="2400" baseline="30000" dirty="0" err="1" smtClean="0">
                  <a:solidFill>
                    <a:srgbClr val="910091"/>
                  </a:solidFill>
                </a:rPr>
                <a:t>j+k</a:t>
              </a:r>
              <a:r>
                <a:rPr lang="en-US" sz="2400" dirty="0" smtClean="0">
                  <a:solidFill>
                    <a:srgbClr val="910091"/>
                  </a:solidFill>
                </a:rPr>
                <a:t>/</a:t>
              </a:r>
              <a:r>
                <a:rPr lang="en-US" sz="2400" dirty="0" smtClean="0">
                  <a:solidFill>
                    <a:srgbClr val="910091"/>
                  </a:solidFill>
                </a:rPr>
                <a:t>p</a:t>
              </a:r>
              <a:r>
                <a:rPr lang="en-US" sz="2400" baseline="30000" dirty="0" smtClean="0">
                  <a:solidFill>
                    <a:srgbClr val="910091"/>
                  </a:solidFill>
                </a:rPr>
                <a:t>3</a:t>
              </a:r>
              <a:r>
                <a:rPr lang="en-US" sz="2400" dirty="0" smtClean="0">
                  <a:solidFill>
                    <a:srgbClr val="910091"/>
                  </a:solidFill>
                </a:rPr>
                <a:t>) 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192327" y="2309869"/>
              <a:ext cx="8165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-25000" dirty="0" smtClean="0">
                  <a:solidFill>
                    <a:srgbClr val="910091"/>
                  </a:solidFill>
                </a:rPr>
                <a:t>0 ≤ </a:t>
              </a:r>
              <a:r>
                <a:rPr lang="en-US" baseline="-25000" dirty="0" err="1" smtClean="0">
                  <a:solidFill>
                    <a:srgbClr val="910091"/>
                  </a:solidFill>
                </a:rPr>
                <a:t>j+k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 ≤ 2</a:t>
              </a:r>
              <a:r>
                <a:rPr lang="en-US" baseline="-25000" dirty="0" smtClean="0"/>
                <a:t> </a:t>
              </a:r>
              <a:endParaRPr lang="en-US" baseline="-25000" dirty="0"/>
            </a:p>
          </p:txBody>
        </p:sp>
      </p:grpSp>
      <p:sp>
        <p:nvSpPr>
          <p:cNvPr id="62" name="Oval 61"/>
          <p:cNvSpPr/>
          <p:nvPr/>
        </p:nvSpPr>
        <p:spPr>
          <a:xfrm>
            <a:off x="892082" y="2508783"/>
            <a:ext cx="674140" cy="674236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910091"/>
                </a:solidFill>
              </a:rPr>
              <a:t>X</a:t>
            </a:r>
            <a:r>
              <a:rPr lang="en-US" baseline="-25000" dirty="0" smtClean="0">
                <a:solidFill>
                  <a:srgbClr val="910091"/>
                </a:solidFill>
              </a:rPr>
              <a:t>0</a:t>
            </a:r>
            <a:endParaRPr lang="en-US" baseline="-25000" dirty="0">
              <a:solidFill>
                <a:srgbClr val="910091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2424116" y="2508783"/>
            <a:ext cx="674140" cy="674236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910091"/>
                </a:solidFill>
              </a:rPr>
              <a:t>Y</a:t>
            </a:r>
            <a:r>
              <a:rPr lang="en-US" baseline="-25000" dirty="0" smtClean="0">
                <a:solidFill>
                  <a:srgbClr val="910091"/>
                </a:solidFill>
              </a:rPr>
              <a:t>0</a:t>
            </a:r>
            <a:endParaRPr lang="en-US" baseline="-25000" dirty="0">
              <a:solidFill>
                <a:srgbClr val="91009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7034" y="3653418"/>
            <a:ext cx="6648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910091"/>
                </a:solidFill>
                <a:latin typeface="Apple Chancery"/>
                <a:cs typeface="Apple Chancery"/>
              </a:rPr>
              <a:t>H</a:t>
            </a:r>
            <a:r>
              <a:rPr lang="en-US" sz="3200" dirty="0" smtClean="0">
                <a:solidFill>
                  <a:srgbClr val="910091"/>
                </a:solidFill>
              </a:rPr>
              <a:t> </a:t>
            </a:r>
            <a:endParaRPr lang="en-US" sz="3200" dirty="0">
              <a:solidFill>
                <a:srgbClr val="910091"/>
              </a:solidFill>
            </a:endParaRPr>
          </a:p>
        </p:txBody>
      </p:sp>
      <p:sp>
        <p:nvSpPr>
          <p:cNvPr id="79" name="Oval 78"/>
          <p:cNvSpPr/>
          <p:nvPr/>
        </p:nvSpPr>
        <p:spPr>
          <a:xfrm>
            <a:off x="858951" y="3590696"/>
            <a:ext cx="674140" cy="674236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910091"/>
                </a:solidFill>
              </a:rPr>
              <a:t>X</a:t>
            </a:r>
            <a:r>
              <a:rPr lang="en-US" baseline="-25000" dirty="0">
                <a:solidFill>
                  <a:srgbClr val="910091"/>
                </a:solidFill>
              </a:rPr>
              <a:t>1</a:t>
            </a:r>
          </a:p>
        </p:txBody>
      </p:sp>
      <p:sp>
        <p:nvSpPr>
          <p:cNvPr id="82" name="Oval 81"/>
          <p:cNvSpPr/>
          <p:nvPr/>
        </p:nvSpPr>
        <p:spPr>
          <a:xfrm>
            <a:off x="858951" y="4678392"/>
            <a:ext cx="674140" cy="674236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910091"/>
                </a:solidFill>
              </a:rPr>
              <a:t>X</a:t>
            </a:r>
            <a:r>
              <a:rPr lang="en-US" baseline="-25000" dirty="0">
                <a:solidFill>
                  <a:srgbClr val="910091"/>
                </a:solidFill>
              </a:rPr>
              <a:t>2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1533091" y="2845901"/>
            <a:ext cx="891025" cy="2169609"/>
            <a:chOff x="1533091" y="3190861"/>
            <a:chExt cx="891025" cy="2169609"/>
          </a:xfrm>
        </p:grpSpPr>
        <p:cxnSp>
          <p:nvCxnSpPr>
            <p:cNvPr id="72" name="Straight Connector 71"/>
            <p:cNvCxnSpPr/>
            <p:nvPr/>
          </p:nvCxnSpPr>
          <p:spPr>
            <a:xfrm>
              <a:off x="1553236" y="3259622"/>
              <a:ext cx="857894" cy="0"/>
            </a:xfrm>
            <a:prstGeom prst="line">
              <a:avLst/>
            </a:prstGeom>
            <a:ln w="7620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66" idx="2"/>
              <a:endCxn id="79" idx="6"/>
            </p:cNvCxnSpPr>
            <p:nvPr/>
          </p:nvCxnSpPr>
          <p:spPr>
            <a:xfrm flipH="1">
              <a:off x="1533091" y="3190861"/>
              <a:ext cx="891025" cy="1081913"/>
            </a:xfrm>
            <a:prstGeom prst="line">
              <a:avLst/>
            </a:prstGeom>
            <a:ln w="7620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66" idx="2"/>
              <a:endCxn id="82" idx="6"/>
            </p:cNvCxnSpPr>
            <p:nvPr/>
          </p:nvCxnSpPr>
          <p:spPr>
            <a:xfrm flipH="1">
              <a:off x="1533091" y="3190861"/>
              <a:ext cx="891025" cy="2169609"/>
            </a:xfrm>
            <a:prstGeom prst="line">
              <a:avLst/>
            </a:prstGeom>
            <a:ln w="7620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Group 87"/>
          <p:cNvGrpSpPr/>
          <p:nvPr/>
        </p:nvGrpSpPr>
        <p:grpSpPr>
          <a:xfrm>
            <a:off x="141099" y="2273584"/>
            <a:ext cx="3449087" cy="3494733"/>
            <a:chOff x="141099" y="2743984"/>
            <a:chExt cx="3449087" cy="3494733"/>
          </a:xfrm>
        </p:grpSpPr>
        <p:cxnSp>
          <p:nvCxnSpPr>
            <p:cNvPr id="84" name="Straight Connector 83"/>
            <p:cNvCxnSpPr/>
            <p:nvPr/>
          </p:nvCxnSpPr>
          <p:spPr>
            <a:xfrm flipV="1">
              <a:off x="141099" y="2743984"/>
              <a:ext cx="3449087" cy="3136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3590186" y="2775343"/>
              <a:ext cx="0" cy="3463374"/>
            </a:xfrm>
            <a:prstGeom prst="line">
              <a:avLst/>
            </a:prstGeom>
            <a:ln>
              <a:solidFill>
                <a:srgbClr val="7F7F7F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Group 107"/>
          <p:cNvGrpSpPr/>
          <p:nvPr/>
        </p:nvGrpSpPr>
        <p:grpSpPr>
          <a:xfrm>
            <a:off x="141099" y="5721277"/>
            <a:ext cx="8666337" cy="976440"/>
            <a:chOff x="141099" y="5721277"/>
            <a:chExt cx="8666337" cy="976440"/>
          </a:xfrm>
        </p:grpSpPr>
        <p:sp>
          <p:nvSpPr>
            <p:cNvPr id="90" name="TextBox 89"/>
            <p:cNvSpPr txBox="1"/>
            <p:nvPr/>
          </p:nvSpPr>
          <p:spPr>
            <a:xfrm>
              <a:off x="711875" y="5721277"/>
              <a:ext cx="809556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solidFill>
                    <a:srgbClr val="910091"/>
                  </a:solidFill>
                </a:rPr>
                <a:t>φ</a:t>
              </a:r>
              <a:r>
                <a:rPr lang="en-US" sz="3200" dirty="0" smtClean="0">
                  <a:solidFill>
                    <a:srgbClr val="910091"/>
                  </a:solidFill>
                </a:rPr>
                <a:t> (x</a:t>
              </a:r>
              <a:r>
                <a:rPr lang="en-US" sz="3200" baseline="-25000" dirty="0" smtClean="0">
                  <a:solidFill>
                    <a:srgbClr val="910091"/>
                  </a:solidFill>
                </a:rPr>
                <a:t>0</a:t>
              </a:r>
              <a:r>
                <a:rPr lang="en-US" sz="3200" dirty="0" smtClean="0">
                  <a:solidFill>
                    <a:srgbClr val="910091"/>
                  </a:solidFill>
                </a:rPr>
                <a:t>,x</a:t>
              </a:r>
              <a:r>
                <a:rPr lang="en-US" sz="3200" baseline="-25000" dirty="0" smtClean="0">
                  <a:solidFill>
                    <a:srgbClr val="910091"/>
                  </a:solidFill>
                </a:rPr>
                <a:t>1</a:t>
              </a:r>
              <a:r>
                <a:rPr lang="en-US" sz="3200" dirty="0" smtClean="0">
                  <a:solidFill>
                    <a:srgbClr val="910091"/>
                  </a:solidFill>
                </a:rPr>
                <a:t>,x</a:t>
              </a:r>
              <a:r>
                <a:rPr lang="en-US" sz="3200" baseline="-25000" dirty="0" smtClean="0">
                  <a:solidFill>
                    <a:srgbClr val="910091"/>
                  </a:solidFill>
                </a:rPr>
                <a:t>2</a:t>
              </a:r>
              <a:r>
                <a:rPr lang="en-US" sz="3200" dirty="0" smtClean="0">
                  <a:solidFill>
                    <a:srgbClr val="910091"/>
                  </a:solidFill>
                </a:rPr>
                <a:t>) </a:t>
              </a:r>
              <a:r>
                <a:rPr lang="en-US" sz="3200" dirty="0" smtClean="0"/>
                <a:t>=  </a:t>
              </a:r>
              <a:r>
                <a:rPr lang="en-US" sz="4000" dirty="0" err="1" smtClean="0">
                  <a:solidFill>
                    <a:srgbClr val="910091"/>
                  </a:solidFill>
                </a:rPr>
                <a:t>Σ</a:t>
              </a:r>
              <a:r>
                <a:rPr lang="en-US" sz="4000" dirty="0" smtClean="0">
                  <a:solidFill>
                    <a:srgbClr val="910091"/>
                  </a:solidFill>
                </a:rPr>
                <a:t>   </a:t>
              </a:r>
              <a:r>
                <a:rPr lang="en-US" sz="3200" dirty="0" smtClean="0">
                  <a:solidFill>
                    <a:srgbClr val="910091"/>
                  </a:solidFill>
                </a:rPr>
                <a:t> </a:t>
              </a:r>
              <a:r>
                <a:rPr lang="en-US" sz="3200" dirty="0" err="1" smtClean="0">
                  <a:solidFill>
                    <a:srgbClr val="910091"/>
                  </a:solidFill>
                </a:rPr>
                <a:t>ψ</a:t>
              </a:r>
              <a:r>
                <a:rPr lang="en-US" sz="3200" baseline="-25000" dirty="0" err="1" smtClean="0">
                  <a:solidFill>
                    <a:srgbClr val="910091"/>
                  </a:solidFill>
                </a:rPr>
                <a:t>b</a:t>
              </a:r>
              <a:r>
                <a:rPr lang="en-US" sz="3200" dirty="0" smtClean="0">
                  <a:solidFill>
                    <a:srgbClr val="910091"/>
                  </a:solidFill>
                </a:rPr>
                <a:t>(y</a:t>
              </a:r>
              <a:r>
                <a:rPr lang="en-US" sz="3200" baseline="-25000" dirty="0" smtClean="0">
                  <a:solidFill>
                    <a:srgbClr val="910091"/>
                  </a:solidFill>
                </a:rPr>
                <a:t>0</a:t>
              </a:r>
              <a:r>
                <a:rPr lang="en-US" sz="3200" dirty="0" smtClean="0">
                  <a:solidFill>
                    <a:srgbClr val="910091"/>
                  </a:solidFill>
                </a:rPr>
                <a:t>,y</a:t>
              </a:r>
              <a:r>
                <a:rPr lang="en-US" sz="3200" baseline="-25000" dirty="0" smtClean="0">
                  <a:solidFill>
                    <a:srgbClr val="910091"/>
                  </a:solidFill>
                </a:rPr>
                <a:t>1</a:t>
              </a:r>
              <a:r>
                <a:rPr lang="en-US" sz="3200" dirty="0" smtClean="0">
                  <a:solidFill>
                    <a:srgbClr val="910091"/>
                  </a:solidFill>
                </a:rPr>
                <a:t>,y</a:t>
              </a:r>
              <a:r>
                <a:rPr lang="en-US" sz="3200" baseline="-25000" dirty="0" smtClean="0">
                  <a:solidFill>
                    <a:srgbClr val="910091"/>
                  </a:solidFill>
                </a:rPr>
                <a:t>2</a:t>
              </a:r>
              <a:r>
                <a:rPr lang="en-US" sz="3200" dirty="0" smtClean="0">
                  <a:solidFill>
                    <a:srgbClr val="910091"/>
                  </a:solidFill>
                </a:rPr>
                <a:t>) </a:t>
              </a:r>
              <a:r>
                <a:rPr lang="en-US" sz="32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3200" dirty="0" smtClean="0">
                  <a:solidFill>
                    <a:srgbClr val="910091"/>
                  </a:solidFill>
                  <a:ea typeface="Wingdings"/>
                  <a:cs typeface="Wingdings"/>
                  <a:sym typeface="Wingdings"/>
                </a:rPr>
                <a:t>   </a:t>
              </a:r>
              <a:r>
                <a:rPr lang="en-US" sz="3200" dirty="0" err="1" smtClean="0">
                  <a:solidFill>
                    <a:srgbClr val="910091"/>
                  </a:solidFill>
                  <a:latin typeface="Lucida Grande"/>
                  <a:ea typeface="Lucida Grande"/>
                  <a:cs typeface="Lucida Grande"/>
                  <a:sym typeface="Wingdings"/>
                </a:rPr>
                <a:t>Π</a:t>
              </a:r>
              <a:r>
                <a:rPr lang="en-US" sz="3200" dirty="0" smtClean="0">
                  <a:solidFill>
                    <a:srgbClr val="910091"/>
                  </a:solidFill>
                  <a:latin typeface="Lucida Grande"/>
                  <a:ea typeface="Lucida Grande"/>
                  <a:cs typeface="Lucida Grande"/>
                  <a:sym typeface="Wingdings"/>
                </a:rPr>
                <a:t>  </a:t>
              </a:r>
              <a:r>
                <a:rPr lang="en-US" sz="3200" dirty="0" err="1" smtClean="0">
                  <a:solidFill>
                    <a:srgbClr val="910091"/>
                  </a:solidFill>
                </a:rPr>
                <a:t>ψ</a:t>
              </a:r>
              <a:r>
                <a:rPr lang="en-US" sz="3200" baseline="-25000" dirty="0" err="1" smtClean="0">
                  <a:solidFill>
                    <a:srgbClr val="910091"/>
                  </a:solidFill>
                </a:rPr>
                <a:t>j,k</a:t>
              </a:r>
              <a:r>
                <a:rPr lang="en-US" sz="3200" dirty="0" smtClean="0">
                  <a:solidFill>
                    <a:srgbClr val="910091"/>
                  </a:solidFill>
                </a:rPr>
                <a:t>(</a:t>
              </a:r>
              <a:r>
                <a:rPr lang="en-US" sz="3200" dirty="0" err="1" smtClean="0">
                  <a:solidFill>
                    <a:srgbClr val="910091"/>
                  </a:solidFill>
                </a:rPr>
                <a:t>x</a:t>
              </a:r>
              <a:r>
                <a:rPr lang="en-US" sz="3200" baseline="-25000" dirty="0" err="1" smtClean="0">
                  <a:solidFill>
                    <a:srgbClr val="910091"/>
                  </a:solidFill>
                </a:rPr>
                <a:t>j</a:t>
              </a:r>
              <a:r>
                <a:rPr lang="en-US" sz="3200" dirty="0" err="1" smtClean="0">
                  <a:solidFill>
                    <a:srgbClr val="910091"/>
                  </a:solidFill>
                </a:rPr>
                <a:t>,y</a:t>
              </a:r>
              <a:r>
                <a:rPr lang="en-US" sz="3200" baseline="-25000" dirty="0" err="1" smtClean="0">
                  <a:solidFill>
                    <a:srgbClr val="910091"/>
                  </a:solidFill>
                </a:rPr>
                <a:t>k</a:t>
              </a:r>
              <a:r>
                <a:rPr lang="en-US" sz="3200" dirty="0" smtClean="0">
                  <a:solidFill>
                    <a:srgbClr val="910091"/>
                  </a:solidFill>
                </a:rPr>
                <a:t>)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2767065" y="6266247"/>
              <a:ext cx="11132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910091"/>
                  </a:solidFill>
                </a:rPr>
                <a:t>y</a:t>
              </a:r>
              <a:r>
                <a:rPr lang="en-US" sz="2000" baseline="-25000" dirty="0" smtClean="0">
                  <a:solidFill>
                    <a:srgbClr val="910091"/>
                  </a:solidFill>
                </a:rPr>
                <a:t>0</a:t>
              </a:r>
              <a:r>
                <a:rPr lang="en-US" sz="2000" dirty="0" smtClean="0">
                  <a:solidFill>
                    <a:srgbClr val="910091"/>
                  </a:solidFill>
                </a:rPr>
                <a:t>,y</a:t>
              </a:r>
              <a:r>
                <a:rPr lang="en-US" sz="2000" baseline="-25000" dirty="0" smtClean="0">
                  <a:solidFill>
                    <a:srgbClr val="910091"/>
                  </a:solidFill>
                </a:rPr>
                <a:t>1</a:t>
              </a:r>
              <a:r>
                <a:rPr lang="en-US" sz="2000" dirty="0" smtClean="0">
                  <a:solidFill>
                    <a:srgbClr val="910091"/>
                  </a:solidFill>
                </a:rPr>
                <a:t>,y</a:t>
              </a:r>
              <a:r>
                <a:rPr lang="en-US" sz="2000" baseline="-25000" dirty="0" smtClean="0">
                  <a:solidFill>
                    <a:srgbClr val="910091"/>
                  </a:solidFill>
                </a:rPr>
                <a:t>2</a:t>
              </a:r>
              <a:endParaRPr lang="en-US" sz="2000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716808" y="6328385"/>
              <a:ext cx="13689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0 ≤ </a:t>
              </a:r>
              <a:r>
                <a:rPr lang="en-US" dirty="0" err="1" smtClean="0">
                  <a:solidFill>
                    <a:srgbClr val="910091"/>
                  </a:solidFill>
                </a:rPr>
                <a:t>j+k</a:t>
              </a:r>
              <a:r>
                <a:rPr lang="en-US" dirty="0" smtClean="0">
                  <a:solidFill>
                    <a:srgbClr val="910091"/>
                  </a:solidFill>
                </a:rPr>
                <a:t> ≤ 2</a:t>
              </a:r>
              <a:r>
                <a:rPr lang="en-US" dirty="0" smtClean="0"/>
                <a:t> </a:t>
              </a:r>
              <a:endParaRPr lang="en-US" dirty="0"/>
            </a:p>
          </p:txBody>
        </p:sp>
        <p:cxnSp>
          <p:nvCxnSpPr>
            <p:cNvPr id="105" name="Straight Connector 104"/>
            <p:cNvCxnSpPr/>
            <p:nvPr/>
          </p:nvCxnSpPr>
          <p:spPr>
            <a:xfrm>
              <a:off x="141099" y="5768317"/>
              <a:ext cx="8611611" cy="0"/>
            </a:xfrm>
            <a:prstGeom prst="line">
              <a:avLst/>
            </a:prstGeom>
            <a:ln>
              <a:solidFill>
                <a:srgbClr val="7F7F7F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3839318" y="4493726"/>
            <a:ext cx="1126706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r>
              <a:rPr lang="en-US" baseline="-25000" dirty="0" smtClean="0"/>
              <a:t>0</a:t>
            </a:r>
            <a:r>
              <a:rPr lang="en-US" dirty="0" smtClean="0"/>
              <a:t>,Y</a:t>
            </a:r>
            <a:r>
              <a:rPr lang="en-US" baseline="-25000" dirty="0" smtClean="0"/>
              <a:t>0</a:t>
            </a:r>
            <a:r>
              <a:rPr lang="en-US" dirty="0" smtClean="0"/>
              <a:t>,Y</a:t>
            </a:r>
            <a:r>
              <a:rPr lang="en-US" baseline="-25000" dirty="0" smtClean="0"/>
              <a:t>1</a:t>
            </a:r>
            <a:r>
              <a:rPr lang="en-US" dirty="0" smtClean="0"/>
              <a:t>,Y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12" name="TextBox 11"/>
          <p:cNvSpPr txBox="1"/>
          <p:nvPr/>
        </p:nvSpPr>
        <p:spPr>
          <a:xfrm>
            <a:off x="4966024" y="4493726"/>
            <a:ext cx="676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10091"/>
                </a:solidFill>
              </a:rPr>
              <a:t>O(p</a:t>
            </a:r>
            <a:r>
              <a:rPr lang="en-US" baseline="30000" dirty="0" smtClean="0">
                <a:solidFill>
                  <a:srgbClr val="910091"/>
                </a:solidFill>
              </a:rPr>
              <a:t>4</a:t>
            </a:r>
            <a:r>
              <a:rPr lang="en-US" dirty="0" smtClean="0">
                <a:solidFill>
                  <a:srgbClr val="910091"/>
                </a:solidFill>
              </a:rPr>
              <a:t>)</a:t>
            </a:r>
            <a:endParaRPr lang="en-US" dirty="0">
              <a:solidFill>
                <a:srgbClr val="910091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746963" y="5051216"/>
            <a:ext cx="5428393" cy="643045"/>
            <a:chOff x="5716222" y="3908830"/>
            <a:chExt cx="5428393" cy="643045"/>
          </a:xfrm>
        </p:grpSpPr>
        <p:sp>
          <p:nvSpPr>
            <p:cNvPr id="92" name="TextBox 91"/>
            <p:cNvSpPr txBox="1"/>
            <p:nvPr/>
          </p:nvSpPr>
          <p:spPr>
            <a:xfrm>
              <a:off x="5716222" y="3908830"/>
              <a:ext cx="54283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/>
                <a:t>Σ</a:t>
              </a:r>
              <a:r>
                <a:rPr lang="en-US" sz="2400" dirty="0" smtClean="0"/>
                <a:t>  </a:t>
              </a:r>
              <a:r>
                <a:rPr lang="en-US" sz="2400" dirty="0" smtClean="0">
                  <a:solidFill>
                    <a:srgbClr val="910091"/>
                  </a:solidFill>
                </a:rPr>
                <a:t>ψ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0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,0</a:t>
              </a:r>
              <a:r>
                <a:rPr lang="en-US" sz="24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dirty="0" smtClean="0">
                  <a:solidFill>
                    <a:srgbClr val="910091"/>
                  </a:solidFill>
                </a:rPr>
                <a:t>ψ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1,0</a:t>
              </a:r>
              <a:r>
                <a:rPr lang="en-US" sz="24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dirty="0" smtClean="0">
                  <a:solidFill>
                    <a:srgbClr val="910091"/>
                  </a:solidFill>
                </a:rPr>
                <a:t>ψ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2,0</a:t>
              </a:r>
              <a:r>
                <a:rPr lang="en-US" sz="24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dirty="0" smtClean="0">
                  <a:solidFill>
                    <a:srgbClr val="910091"/>
                  </a:solidFill>
                  <a:ea typeface="Wingdings"/>
                  <a:cs typeface="Wingdings"/>
                  <a:sym typeface="Wingdings"/>
                </a:rPr>
                <a:t> 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φ</a:t>
              </a:r>
              <a:r>
                <a:rPr lang="en-US" sz="2400" dirty="0" smtClean="0">
                  <a:solidFill>
                    <a:srgbClr val="910091"/>
                  </a:solidFill>
                </a:rPr>
                <a:t>’’(x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0</a:t>
              </a:r>
              <a:r>
                <a:rPr lang="en-US" sz="2400" dirty="0" smtClean="0">
                  <a:solidFill>
                    <a:srgbClr val="910091"/>
                  </a:solidFill>
                </a:rPr>
                <a:t>,x</a:t>
              </a:r>
              <a:r>
                <a:rPr lang="en-US" sz="2400" baseline="-25000" dirty="0">
                  <a:solidFill>
                    <a:srgbClr val="910091"/>
                  </a:solidFill>
                </a:rPr>
                <a:t>1</a:t>
              </a:r>
              <a:r>
                <a:rPr lang="en-US" sz="2400" dirty="0" smtClean="0">
                  <a:solidFill>
                    <a:srgbClr val="910091"/>
                  </a:solidFill>
                </a:rPr>
                <a:t>,y</a:t>
              </a:r>
              <a:r>
                <a:rPr lang="en-US" sz="2400" baseline="-25000" dirty="0">
                  <a:solidFill>
                    <a:srgbClr val="910091"/>
                  </a:solidFill>
                </a:rPr>
                <a:t>0</a:t>
              </a:r>
              <a:r>
                <a:rPr lang="en-US" sz="2400" dirty="0" smtClean="0">
                  <a:solidFill>
                    <a:srgbClr val="910091"/>
                  </a:solidFill>
                </a:rPr>
                <a:t>)</a:t>
              </a:r>
              <a:endParaRPr lang="en-US" sz="2400" dirty="0">
                <a:solidFill>
                  <a:srgbClr val="910091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716222" y="4182543"/>
              <a:ext cx="3671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y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0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7913283" y="4183724"/>
              <a:ext cx="1846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baseline="-25000" dirty="0">
                <a:solidFill>
                  <a:srgbClr val="910091"/>
                </a:solidFill>
              </a:endParaRPr>
            </a:p>
          </p:txBody>
        </p:sp>
      </p:grpSp>
      <p:sp>
        <p:nvSpPr>
          <p:cNvPr id="98" name="TextBox 97"/>
          <p:cNvSpPr txBox="1"/>
          <p:nvPr/>
        </p:nvSpPr>
        <p:spPr>
          <a:xfrm>
            <a:off x="4941994" y="3658291"/>
            <a:ext cx="676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10091"/>
                </a:solidFill>
              </a:rPr>
              <a:t>O(p</a:t>
            </a:r>
            <a:r>
              <a:rPr lang="en-US" baseline="30000" dirty="0" smtClean="0">
                <a:solidFill>
                  <a:srgbClr val="910091"/>
                </a:solidFill>
              </a:rPr>
              <a:t>4</a:t>
            </a:r>
            <a:r>
              <a:rPr lang="en-US" dirty="0" smtClean="0">
                <a:solidFill>
                  <a:srgbClr val="910091"/>
                </a:solidFill>
              </a:rPr>
              <a:t>)</a:t>
            </a:r>
            <a:endParaRPr lang="en-US" sz="14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3841031" y="2949828"/>
            <a:ext cx="1141358" cy="699190"/>
            <a:chOff x="3807962" y="3653418"/>
            <a:chExt cx="1141358" cy="699190"/>
          </a:xfrm>
        </p:grpSpPr>
        <p:sp>
          <p:nvSpPr>
            <p:cNvPr id="97" name="TextBox 96"/>
            <p:cNvSpPr txBox="1"/>
            <p:nvPr/>
          </p:nvSpPr>
          <p:spPr>
            <a:xfrm>
              <a:off x="3807962" y="3653418"/>
              <a:ext cx="1141358" cy="369332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X</a:t>
              </a:r>
              <a:r>
                <a:rPr lang="en-US" baseline="-25000" dirty="0" smtClean="0"/>
                <a:t>0</a:t>
              </a:r>
              <a:r>
                <a:rPr lang="en-US" dirty="0" smtClean="0"/>
                <a:t>,X</a:t>
              </a:r>
              <a:r>
                <a:rPr lang="en-US" baseline="-25000" dirty="0" smtClean="0"/>
                <a:t>1</a:t>
              </a:r>
              <a:r>
                <a:rPr lang="en-US" dirty="0" smtClean="0"/>
                <a:t>,X</a:t>
              </a:r>
              <a:r>
                <a:rPr lang="en-US" baseline="-25000" dirty="0"/>
                <a:t>2</a:t>
              </a:r>
              <a:r>
                <a:rPr lang="en-US" dirty="0" smtClean="0"/>
                <a:t>,Y</a:t>
              </a:r>
              <a:r>
                <a:rPr lang="en-US" baseline="-25000" dirty="0" smtClean="0"/>
                <a:t>0</a:t>
              </a:r>
              <a:endParaRPr lang="en-US" baseline="-25000" dirty="0"/>
            </a:p>
          </p:txBody>
        </p:sp>
        <p:cxnSp>
          <p:nvCxnSpPr>
            <p:cNvPr id="22" name="Straight Connector 21"/>
            <p:cNvCxnSpPr>
              <a:stCxn id="97" idx="2"/>
              <a:endCxn id="73" idx="0"/>
            </p:cNvCxnSpPr>
            <p:nvPr/>
          </p:nvCxnSpPr>
          <p:spPr>
            <a:xfrm flipH="1">
              <a:off x="4290495" y="4022750"/>
              <a:ext cx="88146" cy="32985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ounded Rectangle 2"/>
          <p:cNvSpPr/>
          <p:nvPr/>
        </p:nvSpPr>
        <p:spPr>
          <a:xfrm>
            <a:off x="711875" y="2399023"/>
            <a:ext cx="2517725" cy="1984943"/>
          </a:xfrm>
          <a:prstGeom prst="roundRect">
            <a:avLst/>
          </a:prstGeom>
          <a:noFill/>
          <a:ln w="7620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3754843" y="4949295"/>
            <a:ext cx="5428393" cy="752807"/>
            <a:chOff x="3754843" y="4886575"/>
            <a:chExt cx="5428393" cy="752807"/>
          </a:xfrm>
        </p:grpSpPr>
        <p:sp>
          <p:nvSpPr>
            <p:cNvPr id="20" name="Rectangle 19"/>
            <p:cNvSpPr/>
            <p:nvPr/>
          </p:nvSpPr>
          <p:spPr>
            <a:xfrm>
              <a:off x="5972478" y="4886575"/>
              <a:ext cx="2899298" cy="752807"/>
            </a:xfrm>
            <a:prstGeom prst="rect">
              <a:avLst/>
            </a:prstGeom>
            <a:noFill/>
            <a:ln w="762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0" name="Group 59"/>
            <p:cNvGrpSpPr/>
            <p:nvPr/>
          </p:nvGrpSpPr>
          <p:grpSpPr>
            <a:xfrm>
              <a:off x="3754843" y="4995156"/>
              <a:ext cx="5428393" cy="644226"/>
              <a:chOff x="5716222" y="3908830"/>
              <a:chExt cx="5428393" cy="644226"/>
            </a:xfrm>
          </p:grpSpPr>
          <p:sp>
            <p:nvSpPr>
              <p:cNvPr id="68" name="TextBox 67"/>
              <p:cNvSpPr txBox="1"/>
              <p:nvPr/>
            </p:nvSpPr>
            <p:spPr>
              <a:xfrm>
                <a:off x="5716222" y="3908830"/>
                <a:ext cx="542839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 smtClean="0"/>
                  <a:t>Σ</a:t>
                </a:r>
                <a:r>
                  <a:rPr lang="en-US" sz="2400" dirty="0" smtClean="0"/>
                  <a:t>  </a:t>
                </a:r>
                <a:r>
                  <a:rPr lang="en-US" sz="2400" dirty="0" smtClean="0">
                    <a:solidFill>
                      <a:srgbClr val="910091"/>
                    </a:solidFill>
                  </a:rPr>
                  <a:t>ψ</a:t>
                </a:r>
                <a:r>
                  <a:rPr lang="en-US" sz="2400" baseline="-25000" dirty="0" smtClean="0">
                    <a:solidFill>
                      <a:srgbClr val="910091"/>
                    </a:solidFill>
                  </a:rPr>
                  <a:t>0</a:t>
                </a:r>
                <a:r>
                  <a:rPr lang="en-US" sz="2400" baseline="-25000" dirty="0" smtClean="0">
                    <a:solidFill>
                      <a:srgbClr val="910091"/>
                    </a:solidFill>
                  </a:rPr>
                  <a:t>,0</a:t>
                </a:r>
                <a:r>
                  <a:rPr lang="en-US" sz="2400" dirty="0" smtClean="0">
                    <a:solidFill>
                      <a:srgbClr val="910091"/>
                    </a:solidFill>
                    <a:latin typeface="Wingdings"/>
                    <a:ea typeface="Wingdings"/>
                    <a:cs typeface="Wingdings"/>
                    <a:sym typeface="Wingdings"/>
                  </a:rPr>
                  <a:t></a:t>
                </a:r>
                <a:r>
                  <a:rPr lang="en-US" sz="2400" dirty="0" smtClean="0">
                    <a:solidFill>
                      <a:srgbClr val="910091"/>
                    </a:solidFill>
                  </a:rPr>
                  <a:t>ψ</a:t>
                </a:r>
                <a:r>
                  <a:rPr lang="en-US" sz="2400" baseline="-25000" dirty="0" smtClean="0">
                    <a:solidFill>
                      <a:srgbClr val="910091"/>
                    </a:solidFill>
                  </a:rPr>
                  <a:t>1,0</a:t>
                </a:r>
                <a:r>
                  <a:rPr lang="en-US" sz="2400" dirty="0" smtClean="0">
                    <a:solidFill>
                      <a:srgbClr val="910091"/>
                    </a:solidFill>
                    <a:latin typeface="Wingdings"/>
                    <a:ea typeface="Wingdings"/>
                    <a:cs typeface="Wingdings"/>
                    <a:sym typeface="Wingdings"/>
                  </a:rPr>
                  <a:t></a:t>
                </a:r>
                <a:r>
                  <a:rPr lang="en-US" sz="2400" dirty="0" smtClean="0">
                    <a:solidFill>
                      <a:srgbClr val="910091"/>
                    </a:solidFill>
                  </a:rPr>
                  <a:t>ψ</a:t>
                </a:r>
                <a:r>
                  <a:rPr lang="en-US" sz="2400" baseline="-25000" dirty="0" smtClean="0">
                    <a:solidFill>
                      <a:srgbClr val="910091"/>
                    </a:solidFill>
                  </a:rPr>
                  <a:t>2,0</a:t>
                </a:r>
                <a:r>
                  <a:rPr lang="en-US" sz="2400" dirty="0" smtClean="0">
                    <a:solidFill>
                      <a:srgbClr val="910091"/>
                    </a:solidFill>
                    <a:latin typeface="Wingdings"/>
                    <a:ea typeface="Wingdings"/>
                    <a:cs typeface="Wingdings"/>
                    <a:sym typeface="Wingdings"/>
                  </a:rPr>
                  <a:t>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Σ</a:t>
                </a:r>
                <a:r>
                  <a:rPr lang="en-US" sz="2400" dirty="0" smtClean="0"/>
                  <a:t> </a:t>
                </a:r>
                <a:r>
                  <a:rPr lang="en-US" sz="2400" dirty="0" smtClean="0">
                    <a:solidFill>
                      <a:srgbClr val="910091"/>
                    </a:solidFill>
                  </a:rPr>
                  <a:t>ψ</a:t>
                </a:r>
                <a:r>
                  <a:rPr lang="en-US" sz="2400" baseline="-25000" dirty="0" smtClean="0">
                    <a:solidFill>
                      <a:srgbClr val="910091"/>
                    </a:solidFill>
                  </a:rPr>
                  <a:t>0,1</a:t>
                </a:r>
                <a:r>
                  <a:rPr lang="en-US" sz="2400" dirty="0" smtClean="0">
                    <a:solidFill>
                      <a:srgbClr val="910091"/>
                    </a:solidFill>
                    <a:latin typeface="Wingdings"/>
                    <a:ea typeface="Wingdings"/>
                    <a:cs typeface="Wingdings"/>
                    <a:sym typeface="Wingdings"/>
                  </a:rPr>
                  <a:t></a:t>
                </a:r>
                <a:r>
                  <a:rPr lang="en-US" sz="2400" dirty="0" smtClean="0">
                    <a:solidFill>
                      <a:srgbClr val="910091"/>
                    </a:solidFill>
                  </a:rPr>
                  <a:t>ψ</a:t>
                </a:r>
                <a:r>
                  <a:rPr lang="en-US" sz="2400" baseline="-25000" dirty="0" smtClean="0">
                    <a:solidFill>
                      <a:srgbClr val="910091"/>
                    </a:solidFill>
                  </a:rPr>
                  <a:t>1,1</a:t>
                </a:r>
                <a:r>
                  <a:rPr lang="en-US" sz="2400" dirty="0" smtClean="0">
                    <a:solidFill>
                      <a:srgbClr val="910091"/>
                    </a:solidFill>
                    <a:latin typeface="Wingdings"/>
                    <a:ea typeface="Wingdings"/>
                    <a:cs typeface="Wingdings"/>
                    <a:sym typeface="Wingdings"/>
                  </a:rPr>
                  <a:t></a:t>
                </a:r>
                <a:r>
                  <a:rPr lang="en-US" sz="2400" dirty="0" smtClean="0">
                    <a:solidFill>
                      <a:srgbClr val="910091"/>
                    </a:solidFill>
                    <a:ea typeface="Wingdings"/>
                    <a:cs typeface="Wingdings"/>
                    <a:sym typeface="Wingdings"/>
                  </a:rPr>
                  <a:t> </a:t>
                </a:r>
                <a:r>
                  <a:rPr lang="en-US" sz="2400" dirty="0" err="1" smtClean="0">
                    <a:solidFill>
                      <a:srgbClr val="910091"/>
                    </a:solidFill>
                  </a:rPr>
                  <a:t>φ</a:t>
                </a:r>
                <a:r>
                  <a:rPr lang="en-US" sz="2400" dirty="0" smtClean="0">
                    <a:solidFill>
                      <a:srgbClr val="910091"/>
                    </a:solidFill>
                  </a:rPr>
                  <a:t>’(x</a:t>
                </a:r>
                <a:r>
                  <a:rPr lang="en-US" sz="2400" baseline="-25000" dirty="0" smtClean="0">
                    <a:solidFill>
                      <a:srgbClr val="910091"/>
                    </a:solidFill>
                  </a:rPr>
                  <a:t>0</a:t>
                </a:r>
                <a:r>
                  <a:rPr lang="en-US" sz="2400" dirty="0" smtClean="0">
                    <a:solidFill>
                      <a:srgbClr val="910091"/>
                    </a:solidFill>
                  </a:rPr>
                  <a:t>,y</a:t>
                </a:r>
                <a:r>
                  <a:rPr lang="en-US" sz="2400" baseline="-25000" dirty="0" smtClean="0">
                    <a:solidFill>
                      <a:srgbClr val="910091"/>
                    </a:solidFill>
                  </a:rPr>
                  <a:t>0</a:t>
                </a:r>
                <a:r>
                  <a:rPr lang="en-US" sz="2400" dirty="0" smtClean="0">
                    <a:solidFill>
                      <a:srgbClr val="910091"/>
                    </a:solidFill>
                  </a:rPr>
                  <a:t>,y</a:t>
                </a:r>
                <a:r>
                  <a:rPr lang="en-US" sz="2400" baseline="-25000" dirty="0" smtClean="0">
                    <a:solidFill>
                      <a:srgbClr val="910091"/>
                    </a:solidFill>
                  </a:rPr>
                  <a:t>1</a:t>
                </a:r>
                <a:r>
                  <a:rPr lang="en-US" sz="2400" dirty="0" smtClean="0">
                    <a:solidFill>
                      <a:srgbClr val="910091"/>
                    </a:solidFill>
                  </a:rPr>
                  <a:t>)</a:t>
                </a:r>
                <a:endParaRPr lang="en-US" sz="2400" dirty="0">
                  <a:solidFill>
                    <a:srgbClr val="910091"/>
                  </a:solidFill>
                </a:endParaRP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5716222" y="4182543"/>
                <a:ext cx="3671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910091"/>
                    </a:solidFill>
                  </a:rPr>
                  <a:t>y</a:t>
                </a:r>
                <a:r>
                  <a:rPr lang="en-US" baseline="-25000" dirty="0" smtClean="0">
                    <a:solidFill>
                      <a:srgbClr val="910091"/>
                    </a:solidFill>
                  </a:rPr>
                  <a:t>0</a:t>
                </a:r>
                <a:endParaRPr lang="en-US" baseline="-25000" dirty="0">
                  <a:solidFill>
                    <a:srgbClr val="910091"/>
                  </a:solidFill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7913283" y="4183724"/>
                <a:ext cx="3671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910091"/>
                    </a:solidFill>
                  </a:rPr>
                  <a:t>y</a:t>
                </a:r>
                <a:r>
                  <a:rPr lang="en-US" baseline="-25000" dirty="0">
                    <a:solidFill>
                      <a:srgbClr val="910091"/>
                    </a:solidFill>
                  </a:rPr>
                  <a:t>1</a:t>
                </a:r>
              </a:p>
            </p:txBody>
          </p:sp>
        </p:grpSp>
      </p:grpSp>
      <p:grpSp>
        <p:nvGrpSpPr>
          <p:cNvPr id="71" name="Group 70"/>
          <p:cNvGrpSpPr/>
          <p:nvPr/>
        </p:nvGrpSpPr>
        <p:grpSpPr>
          <a:xfrm>
            <a:off x="3850616" y="3649018"/>
            <a:ext cx="1134032" cy="840308"/>
            <a:chOff x="3807962" y="3653418"/>
            <a:chExt cx="1134032" cy="840308"/>
          </a:xfrm>
        </p:grpSpPr>
        <p:sp>
          <p:nvSpPr>
            <p:cNvPr id="73" name="TextBox 72"/>
            <p:cNvSpPr txBox="1"/>
            <p:nvPr/>
          </p:nvSpPr>
          <p:spPr>
            <a:xfrm>
              <a:off x="3807962" y="3653418"/>
              <a:ext cx="1134032" cy="369332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X</a:t>
              </a:r>
              <a:r>
                <a:rPr lang="en-US" baseline="-25000" dirty="0" smtClean="0"/>
                <a:t>0</a:t>
              </a:r>
              <a:r>
                <a:rPr lang="en-US" dirty="0" smtClean="0"/>
                <a:t>,X</a:t>
              </a:r>
              <a:r>
                <a:rPr lang="en-US" baseline="-25000" dirty="0"/>
                <a:t>1</a:t>
              </a:r>
              <a:r>
                <a:rPr lang="en-US" dirty="0" smtClean="0"/>
                <a:t>,Y</a:t>
              </a:r>
              <a:r>
                <a:rPr lang="en-US" baseline="-25000" dirty="0"/>
                <a:t>0</a:t>
              </a:r>
              <a:r>
                <a:rPr lang="en-US" dirty="0" smtClean="0"/>
                <a:t>,Y</a:t>
              </a:r>
              <a:r>
                <a:rPr lang="en-US" baseline="-25000" dirty="0"/>
                <a:t>1</a:t>
              </a:r>
            </a:p>
          </p:txBody>
        </p:sp>
        <p:cxnSp>
          <p:nvCxnSpPr>
            <p:cNvPr id="74" name="Straight Connector 73"/>
            <p:cNvCxnSpPr>
              <a:stCxn id="73" idx="2"/>
            </p:cNvCxnSpPr>
            <p:nvPr/>
          </p:nvCxnSpPr>
          <p:spPr>
            <a:xfrm>
              <a:off x="4374978" y="4022750"/>
              <a:ext cx="27693" cy="47097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TextBox 82"/>
          <p:cNvSpPr txBox="1"/>
          <p:nvPr/>
        </p:nvSpPr>
        <p:spPr>
          <a:xfrm>
            <a:off x="5098314" y="2949828"/>
            <a:ext cx="676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10091"/>
                </a:solidFill>
              </a:rPr>
              <a:t>O(p</a:t>
            </a:r>
            <a:r>
              <a:rPr lang="en-US" baseline="30000" dirty="0" smtClean="0">
                <a:solidFill>
                  <a:srgbClr val="910091"/>
                </a:solidFill>
              </a:rPr>
              <a:t>4</a:t>
            </a:r>
            <a:r>
              <a:rPr lang="en-US" dirty="0" smtClean="0">
                <a:solidFill>
                  <a:srgbClr val="910091"/>
                </a:solidFill>
              </a:rPr>
              <a:t>) </a:t>
            </a:r>
            <a:endParaRPr lang="en-US" sz="1400" dirty="0"/>
          </a:p>
        </p:txBody>
      </p:sp>
      <p:sp>
        <p:nvSpPr>
          <p:cNvPr id="89" name="Rectangle 88"/>
          <p:cNvSpPr/>
          <p:nvPr/>
        </p:nvSpPr>
        <p:spPr>
          <a:xfrm>
            <a:off x="4957672" y="1418144"/>
            <a:ext cx="3004487" cy="123103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Overall </a:t>
            </a:r>
            <a:r>
              <a:rPr lang="en-US" sz="2400" dirty="0" err="1" smtClean="0"/>
              <a:t>algo</a:t>
            </a:r>
            <a:r>
              <a:rPr lang="en-US" sz="2400" dirty="0" smtClean="0"/>
              <a:t> runs in O(p</a:t>
            </a:r>
            <a:r>
              <a:rPr lang="en-US" sz="2400" baseline="30000" dirty="0" smtClean="0"/>
              <a:t>4</a:t>
            </a:r>
            <a:r>
              <a:rPr lang="en-US" sz="2400" dirty="0" smtClean="0"/>
              <a:t>) = O(N</a:t>
            </a:r>
            <a:r>
              <a:rPr lang="en-US" sz="2400" baseline="30000" dirty="0" smtClean="0"/>
              <a:t>4/3</a:t>
            </a:r>
            <a:r>
              <a:rPr lang="en-US" sz="2400" dirty="0" smtClean="0"/>
              <a:t>) time</a:t>
            </a:r>
            <a:endParaRPr lang="en-US" sz="2400" dirty="0"/>
          </a:p>
        </p:txBody>
      </p:sp>
      <p:grpSp>
        <p:nvGrpSpPr>
          <p:cNvPr id="99" name="Group 98"/>
          <p:cNvGrpSpPr/>
          <p:nvPr/>
        </p:nvGrpSpPr>
        <p:grpSpPr>
          <a:xfrm>
            <a:off x="6217733" y="3361241"/>
            <a:ext cx="2357257" cy="1583934"/>
            <a:chOff x="6217733" y="3204441"/>
            <a:chExt cx="2357257" cy="1583934"/>
          </a:xfrm>
        </p:grpSpPr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17733" y="3204441"/>
              <a:ext cx="1016000" cy="1308100"/>
            </a:xfrm>
            <a:prstGeom prst="rect">
              <a:avLst/>
            </a:prstGeom>
          </p:spPr>
        </p:pic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78342" y="3204441"/>
              <a:ext cx="996648" cy="1308100"/>
            </a:xfrm>
            <a:prstGeom prst="rect">
              <a:avLst/>
            </a:prstGeom>
          </p:spPr>
        </p:pic>
        <p:sp>
          <p:nvSpPr>
            <p:cNvPr id="102" name="TextBox 101"/>
            <p:cNvSpPr txBox="1"/>
            <p:nvPr/>
          </p:nvSpPr>
          <p:spPr>
            <a:xfrm>
              <a:off x="6490563" y="4449821"/>
              <a:ext cx="3995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Aji</a:t>
              </a:r>
              <a:endParaRPr lang="en-US" sz="1600" dirty="0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611468" y="4449821"/>
              <a:ext cx="9321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McEliece</a:t>
              </a:r>
              <a:endParaRPr lang="en-US" sz="16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65718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023"/>
    </mc:Choice>
    <mc:Fallback>
      <p:transition xmlns:p14="http://schemas.microsoft.com/office/powerpoint/2010/main" spd="slow" advTm="7202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9B8C0"/>
                                      </p:to>
                                    </p:animClr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  <a:ea typeface="MS PGothic" charset="0"/>
              </a:rPr>
              <a:t>Going back to </a:t>
            </a:r>
            <a:r>
              <a:rPr lang="en-US" dirty="0">
                <a:latin typeface="Calibri" charset="0"/>
                <a:ea typeface="MS PGothic" charset="0"/>
              </a:rPr>
              <a:t>representations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665956" y="4318421"/>
            <a:ext cx="7700963" cy="2143125"/>
            <a:chOff x="266700" y="1417638"/>
            <a:chExt cx="7700963" cy="2143125"/>
          </a:xfrm>
        </p:grpSpPr>
        <p:sp>
          <p:nvSpPr>
            <p:cNvPr id="3" name="Oval 2"/>
            <p:cNvSpPr>
              <a:spLocks noChangeArrowheads="1"/>
            </p:cNvSpPr>
            <p:nvPr/>
          </p:nvSpPr>
          <p:spPr bwMode="auto">
            <a:xfrm>
              <a:off x="4189413" y="1433513"/>
              <a:ext cx="382587" cy="379412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" name="Oval 3"/>
            <p:cNvSpPr>
              <a:spLocks noChangeArrowheads="1"/>
            </p:cNvSpPr>
            <p:nvPr/>
          </p:nvSpPr>
          <p:spPr bwMode="auto">
            <a:xfrm>
              <a:off x="3808413" y="2193925"/>
              <a:ext cx="381000" cy="379413"/>
            </a:xfrm>
            <a:prstGeom prst="ellipse">
              <a:avLst/>
            </a:prstGeom>
            <a:solidFill>
              <a:srgbClr val="4F6228"/>
            </a:soli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4741863" y="2193925"/>
              <a:ext cx="382587" cy="37941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7" name="Straight Connector 6"/>
            <p:cNvCxnSpPr>
              <a:cxnSpLocks noChangeShapeType="1"/>
              <a:stCxn id="3" idx="3"/>
              <a:endCxn id="4" idx="0"/>
            </p:cNvCxnSpPr>
            <p:nvPr/>
          </p:nvCxnSpPr>
          <p:spPr bwMode="auto">
            <a:xfrm rot="5400000">
              <a:off x="3904457" y="1851819"/>
              <a:ext cx="436562" cy="24765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Straight Connector 9"/>
            <p:cNvCxnSpPr>
              <a:cxnSpLocks noChangeShapeType="1"/>
              <a:stCxn id="3" idx="5"/>
              <a:endCxn id="5" idx="1"/>
            </p:cNvCxnSpPr>
            <p:nvPr/>
          </p:nvCxnSpPr>
          <p:spPr bwMode="auto">
            <a:xfrm rot="16200000" flipH="1">
              <a:off x="4410869" y="1862932"/>
              <a:ext cx="492125" cy="280987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6" name="Group 26"/>
            <p:cNvGrpSpPr>
              <a:grpSpLocks/>
            </p:cNvGrpSpPr>
            <p:nvPr/>
          </p:nvGrpSpPr>
          <p:grpSpPr bwMode="auto">
            <a:xfrm>
              <a:off x="266700" y="1417638"/>
              <a:ext cx="2643188" cy="2143125"/>
              <a:chOff x="266219" y="1417638"/>
              <a:chExt cx="2642927" cy="2143410"/>
            </a:xfrm>
          </p:grpSpPr>
          <p:sp>
            <p:nvSpPr>
              <p:cNvPr id="12" name="Oval 11"/>
              <p:cNvSpPr>
                <a:spLocks noChangeArrowheads="1"/>
              </p:cNvSpPr>
              <p:nvPr/>
            </p:nvSpPr>
            <p:spPr bwMode="auto">
              <a:xfrm>
                <a:off x="1061478" y="1417638"/>
                <a:ext cx="382549" cy="379462"/>
              </a:xfrm>
              <a:prstGeom prst="ellipse">
                <a:avLst/>
              </a:prstGeom>
              <a:gradFill rotWithShape="1">
                <a:gsLst>
                  <a:gs pos="0">
                    <a:srgbClr val="9BC1FF"/>
                  </a:gs>
                  <a:gs pos="100000">
                    <a:srgbClr val="3F80CD"/>
                  </a:gs>
                </a:gsLst>
                <a:lin ang="5400000"/>
              </a:gradFill>
              <a:ln w="9525">
                <a:solidFill>
                  <a:srgbClr val="4A7EBB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" name="Oval 12"/>
              <p:cNvSpPr>
                <a:spLocks noChangeArrowheads="1"/>
              </p:cNvSpPr>
              <p:nvPr/>
            </p:nvSpPr>
            <p:spPr bwMode="auto">
              <a:xfrm>
                <a:off x="266219" y="1998740"/>
                <a:ext cx="382550" cy="381051"/>
              </a:xfrm>
              <a:prstGeom prst="ellipse">
                <a:avLst/>
              </a:prstGeom>
              <a:gradFill rotWithShape="1">
                <a:gsLst>
                  <a:gs pos="0">
                    <a:srgbClr val="9BC1FF"/>
                  </a:gs>
                  <a:gs pos="100000">
                    <a:srgbClr val="3F80CD"/>
                  </a:gs>
                </a:gsLst>
                <a:lin ang="5400000"/>
              </a:gradFill>
              <a:ln w="9525">
                <a:solidFill>
                  <a:srgbClr val="4A7EBB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" name="Oval 16"/>
              <p:cNvSpPr>
                <a:spLocks noChangeArrowheads="1"/>
              </p:cNvSpPr>
              <p:nvPr/>
            </p:nvSpPr>
            <p:spPr bwMode="auto">
              <a:xfrm>
                <a:off x="266219" y="2579843"/>
                <a:ext cx="382550" cy="379462"/>
              </a:xfrm>
              <a:prstGeom prst="ellipse">
                <a:avLst/>
              </a:prstGeom>
              <a:solidFill>
                <a:srgbClr val="4F6228"/>
              </a:solidFill>
              <a:ln w="9525">
                <a:solidFill>
                  <a:srgbClr val="4A7EBB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8" name="Oval 17"/>
              <p:cNvSpPr>
                <a:spLocks noChangeArrowheads="1"/>
              </p:cNvSpPr>
              <p:nvPr/>
            </p:nvSpPr>
            <p:spPr bwMode="auto">
              <a:xfrm>
                <a:off x="1583714" y="1417638"/>
                <a:ext cx="380962" cy="379462"/>
              </a:xfrm>
              <a:prstGeom prst="ellipse">
                <a:avLst/>
              </a:prstGeom>
              <a:solidFill>
                <a:srgbClr val="4F6228"/>
              </a:solidFill>
              <a:ln w="9525">
                <a:solidFill>
                  <a:srgbClr val="4A7EBB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Oval 21"/>
              <p:cNvSpPr>
                <a:spLocks noChangeArrowheads="1"/>
              </p:cNvSpPr>
              <p:nvPr/>
            </p:nvSpPr>
            <p:spPr bwMode="auto">
              <a:xfrm>
                <a:off x="266219" y="3116489"/>
                <a:ext cx="382550" cy="37946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4A7EBB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3" name="Oval 22"/>
              <p:cNvSpPr>
                <a:spLocks noChangeArrowheads="1"/>
              </p:cNvSpPr>
              <p:nvPr/>
            </p:nvSpPr>
            <p:spPr bwMode="auto">
              <a:xfrm>
                <a:off x="2201191" y="1417638"/>
                <a:ext cx="382549" cy="37946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4A7EBB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" name="Left Bracket 24"/>
              <p:cNvSpPr>
                <a:spLocks/>
              </p:cNvSpPr>
              <p:nvPr/>
            </p:nvSpPr>
            <p:spPr bwMode="auto">
              <a:xfrm>
                <a:off x="734486" y="1862197"/>
                <a:ext cx="133337" cy="1698851"/>
              </a:xfrm>
              <a:prstGeom prst="leftBracket">
                <a:avLst>
                  <a:gd name="adj" fmla="val 8317"/>
                </a:avLst>
              </a:prstGeom>
              <a:noFill/>
              <a:ln w="57150">
                <a:solidFill>
                  <a:srgbClr val="00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" name="Right Bracket 25"/>
              <p:cNvSpPr>
                <a:spLocks/>
              </p:cNvSpPr>
              <p:nvPr/>
            </p:nvSpPr>
            <p:spPr bwMode="auto">
              <a:xfrm>
                <a:off x="2721839" y="1854258"/>
                <a:ext cx="187307" cy="1706790"/>
              </a:xfrm>
              <a:prstGeom prst="rightBracket">
                <a:avLst>
                  <a:gd name="adj" fmla="val 8353"/>
                </a:avLst>
              </a:prstGeom>
              <a:noFill/>
              <a:ln w="57150">
                <a:solidFill>
                  <a:srgbClr val="00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37"/>
            <p:cNvGrpSpPr>
              <a:grpSpLocks/>
            </p:cNvGrpSpPr>
            <p:nvPr/>
          </p:nvGrpSpPr>
          <p:grpSpPr bwMode="auto">
            <a:xfrm>
              <a:off x="1062038" y="1998663"/>
              <a:ext cx="1466850" cy="1497012"/>
              <a:chOff x="1062187" y="1999421"/>
              <a:chExt cx="1467463" cy="1496491"/>
            </a:xfrm>
          </p:grpSpPr>
          <p:sp>
            <p:nvSpPr>
              <p:cNvPr id="31793" name="TextBox 27"/>
              <p:cNvSpPr txBox="1">
                <a:spLocks noChangeArrowheads="1"/>
              </p:cNvSpPr>
              <p:nvPr/>
            </p:nvSpPr>
            <p:spPr bwMode="auto">
              <a:xfrm>
                <a:off x="1062187" y="2009861"/>
                <a:ext cx="30166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pPr eaLnBrk="1" hangingPunct="1"/>
                <a:r>
                  <a:rPr lang="en-US" sz="1800">
                    <a:latin typeface="Calibri" charset="0"/>
                  </a:rPr>
                  <a:t>0</a:t>
                </a:r>
              </a:p>
            </p:txBody>
          </p:sp>
          <p:sp>
            <p:nvSpPr>
              <p:cNvPr id="31794" name="TextBox 28"/>
              <p:cNvSpPr txBox="1">
                <a:spLocks noChangeArrowheads="1"/>
              </p:cNvSpPr>
              <p:nvPr/>
            </p:nvSpPr>
            <p:spPr bwMode="auto">
              <a:xfrm>
                <a:off x="1062187" y="2579059"/>
                <a:ext cx="30166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pPr eaLnBrk="1" hangingPunct="1"/>
                <a:r>
                  <a:rPr lang="en-US" sz="1800">
                    <a:latin typeface="Calibri" charset="0"/>
                  </a:rPr>
                  <a:t>1</a:t>
                </a:r>
              </a:p>
            </p:txBody>
          </p:sp>
          <p:sp>
            <p:nvSpPr>
              <p:cNvPr id="31795" name="TextBox 29"/>
              <p:cNvSpPr txBox="1">
                <a:spLocks noChangeArrowheads="1"/>
              </p:cNvSpPr>
              <p:nvPr/>
            </p:nvSpPr>
            <p:spPr bwMode="auto">
              <a:xfrm>
                <a:off x="1062187" y="3116013"/>
                <a:ext cx="30166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pPr eaLnBrk="1" hangingPunct="1"/>
                <a:r>
                  <a:rPr lang="en-US" sz="1800">
                    <a:latin typeface="Calibri" charset="0"/>
                  </a:rPr>
                  <a:t>1</a:t>
                </a:r>
              </a:p>
            </p:txBody>
          </p:sp>
          <p:sp>
            <p:nvSpPr>
              <p:cNvPr id="31796" name="TextBox 31"/>
              <p:cNvSpPr txBox="1">
                <a:spLocks noChangeArrowheads="1"/>
              </p:cNvSpPr>
              <p:nvPr/>
            </p:nvSpPr>
            <p:spPr bwMode="auto">
              <a:xfrm>
                <a:off x="1598399" y="1999421"/>
                <a:ext cx="30166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pPr eaLnBrk="1" hangingPunct="1"/>
                <a:r>
                  <a:rPr lang="en-US" sz="1800">
                    <a:latin typeface="Calibri" charset="0"/>
                  </a:rPr>
                  <a:t>1</a:t>
                </a:r>
              </a:p>
            </p:txBody>
          </p:sp>
          <p:sp>
            <p:nvSpPr>
              <p:cNvPr id="31797" name="TextBox 32"/>
              <p:cNvSpPr txBox="1">
                <a:spLocks noChangeArrowheads="1"/>
              </p:cNvSpPr>
              <p:nvPr/>
            </p:nvSpPr>
            <p:spPr bwMode="auto">
              <a:xfrm>
                <a:off x="1598399" y="2568619"/>
                <a:ext cx="30166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pPr eaLnBrk="1" hangingPunct="1"/>
                <a:r>
                  <a:rPr lang="en-US" sz="1800">
                    <a:latin typeface="Calibri" charset="0"/>
                  </a:rPr>
                  <a:t>0</a:t>
                </a:r>
              </a:p>
            </p:txBody>
          </p:sp>
          <p:sp>
            <p:nvSpPr>
              <p:cNvPr id="31798" name="TextBox 33"/>
              <p:cNvSpPr txBox="1">
                <a:spLocks noChangeArrowheads="1"/>
              </p:cNvSpPr>
              <p:nvPr/>
            </p:nvSpPr>
            <p:spPr bwMode="auto">
              <a:xfrm>
                <a:off x="1598399" y="3105573"/>
                <a:ext cx="30166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pPr eaLnBrk="1" hangingPunct="1"/>
                <a:r>
                  <a:rPr lang="en-US" sz="1800">
                    <a:latin typeface="Calibri" charset="0"/>
                  </a:rPr>
                  <a:t>0</a:t>
                </a:r>
              </a:p>
            </p:txBody>
          </p:sp>
          <p:sp>
            <p:nvSpPr>
              <p:cNvPr id="31799" name="TextBox 34"/>
              <p:cNvSpPr txBox="1">
                <a:spLocks noChangeArrowheads="1"/>
              </p:cNvSpPr>
              <p:nvPr/>
            </p:nvSpPr>
            <p:spPr bwMode="auto">
              <a:xfrm>
                <a:off x="2227990" y="2020428"/>
                <a:ext cx="30166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pPr eaLnBrk="1" hangingPunct="1"/>
                <a:r>
                  <a:rPr lang="en-US" sz="1800">
                    <a:latin typeface="Calibri" charset="0"/>
                  </a:rPr>
                  <a:t>1</a:t>
                </a:r>
              </a:p>
            </p:txBody>
          </p:sp>
          <p:sp>
            <p:nvSpPr>
              <p:cNvPr id="31800" name="TextBox 35"/>
              <p:cNvSpPr txBox="1">
                <a:spLocks noChangeArrowheads="1"/>
              </p:cNvSpPr>
              <p:nvPr/>
            </p:nvSpPr>
            <p:spPr bwMode="auto">
              <a:xfrm>
                <a:off x="2227990" y="2589626"/>
                <a:ext cx="30166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pPr eaLnBrk="1" hangingPunct="1"/>
                <a:r>
                  <a:rPr lang="en-US" sz="1800">
                    <a:latin typeface="Calibri" charset="0"/>
                  </a:rPr>
                  <a:t>0</a:t>
                </a:r>
              </a:p>
            </p:txBody>
          </p:sp>
          <p:sp>
            <p:nvSpPr>
              <p:cNvPr id="31801" name="TextBox 36"/>
              <p:cNvSpPr txBox="1">
                <a:spLocks noChangeArrowheads="1"/>
              </p:cNvSpPr>
              <p:nvPr/>
            </p:nvSpPr>
            <p:spPr bwMode="auto">
              <a:xfrm>
                <a:off x="2227990" y="3126580"/>
                <a:ext cx="30166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pPr eaLnBrk="1" hangingPunct="1"/>
                <a:r>
                  <a:rPr lang="en-US" sz="1800">
                    <a:latin typeface="Calibri" charset="0"/>
                  </a:rPr>
                  <a:t>0</a:t>
                </a:r>
              </a:p>
            </p:txBody>
          </p:sp>
        </p:grpSp>
        <p:grpSp>
          <p:nvGrpSpPr>
            <p:cNvPr id="9" name="Group 51"/>
            <p:cNvGrpSpPr>
              <a:grpSpLocks/>
            </p:cNvGrpSpPr>
            <p:nvPr/>
          </p:nvGrpSpPr>
          <p:grpSpPr bwMode="auto">
            <a:xfrm>
              <a:off x="6057900" y="1797050"/>
              <a:ext cx="520700" cy="1763713"/>
              <a:chOff x="6057159" y="1797537"/>
              <a:chExt cx="520985" cy="1763511"/>
            </a:xfrm>
          </p:grpSpPr>
          <p:sp>
            <p:nvSpPr>
              <p:cNvPr id="11" name="Oval 10"/>
              <p:cNvSpPr>
                <a:spLocks noChangeArrowheads="1"/>
              </p:cNvSpPr>
              <p:nvPr/>
            </p:nvSpPr>
            <p:spPr bwMode="auto">
              <a:xfrm>
                <a:off x="6111164" y="1888015"/>
                <a:ext cx="382797" cy="379369"/>
              </a:xfrm>
              <a:prstGeom prst="ellipse">
                <a:avLst/>
              </a:prstGeom>
              <a:gradFill rotWithShape="1">
                <a:gsLst>
                  <a:gs pos="0">
                    <a:srgbClr val="9BC1FF"/>
                  </a:gs>
                  <a:gs pos="100000">
                    <a:srgbClr val="3F80CD"/>
                  </a:gs>
                </a:gsLst>
                <a:lin ang="5400000"/>
              </a:gradFill>
              <a:ln w="9525">
                <a:solidFill>
                  <a:srgbClr val="4A7EBB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" name="Oval 13"/>
              <p:cNvSpPr>
                <a:spLocks noChangeArrowheads="1"/>
              </p:cNvSpPr>
              <p:nvPr/>
            </p:nvSpPr>
            <p:spPr bwMode="auto">
              <a:xfrm>
                <a:off x="6111164" y="2513418"/>
                <a:ext cx="382797" cy="379369"/>
              </a:xfrm>
              <a:prstGeom prst="ellipse">
                <a:avLst/>
              </a:prstGeom>
              <a:solidFill>
                <a:srgbClr val="4F6228"/>
              </a:solidFill>
              <a:ln w="9525">
                <a:solidFill>
                  <a:srgbClr val="4A7EBB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Oval 19"/>
              <p:cNvSpPr>
                <a:spLocks noChangeArrowheads="1"/>
              </p:cNvSpPr>
              <p:nvPr/>
            </p:nvSpPr>
            <p:spPr bwMode="auto">
              <a:xfrm>
                <a:off x="6111164" y="3116599"/>
                <a:ext cx="382797" cy="3793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4A7EBB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9" name="Rectangle 38"/>
              <p:cNvSpPr>
                <a:spLocks noChangeArrowheads="1"/>
              </p:cNvSpPr>
              <p:nvPr/>
            </p:nvSpPr>
            <p:spPr bwMode="auto">
              <a:xfrm>
                <a:off x="6057159" y="1797537"/>
                <a:ext cx="520985" cy="1763511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000000">
                    <a:alpha val="34998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cxnSp>
            <p:nvCxnSpPr>
              <p:cNvPr id="48" name="Straight Connector 47"/>
              <p:cNvCxnSpPr>
                <a:cxnSpLocks noChangeShapeType="1"/>
              </p:cNvCxnSpPr>
              <p:nvPr/>
            </p:nvCxnSpPr>
            <p:spPr bwMode="auto">
              <a:xfrm flipV="1">
                <a:off x="6057159" y="2378495"/>
                <a:ext cx="520985" cy="1111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9" name="Straight Connector 48"/>
              <p:cNvCxnSpPr>
                <a:cxnSpLocks noChangeShapeType="1"/>
              </p:cNvCxnSpPr>
              <p:nvPr/>
            </p:nvCxnSpPr>
            <p:spPr bwMode="auto">
              <a:xfrm flipV="1">
                <a:off x="6057159" y="2991200"/>
                <a:ext cx="520985" cy="1111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1" name="Group 57"/>
            <p:cNvGrpSpPr>
              <a:grpSpLocks/>
            </p:cNvGrpSpPr>
            <p:nvPr/>
          </p:nvGrpSpPr>
          <p:grpSpPr bwMode="auto">
            <a:xfrm>
              <a:off x="6578600" y="1822450"/>
              <a:ext cx="1389063" cy="514350"/>
              <a:chOff x="6578144" y="1821701"/>
              <a:chExt cx="1389872" cy="515278"/>
            </a:xfrm>
          </p:grpSpPr>
          <p:sp>
            <p:nvSpPr>
              <p:cNvPr id="40" name="Rectangle 39"/>
              <p:cNvSpPr>
                <a:spLocks noChangeArrowheads="1"/>
              </p:cNvSpPr>
              <p:nvPr/>
            </p:nvSpPr>
            <p:spPr bwMode="auto">
              <a:xfrm>
                <a:off x="6881534" y="1821701"/>
                <a:ext cx="1086482" cy="515278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rgbClr val="000000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" name="Oval 14"/>
              <p:cNvSpPr>
                <a:spLocks noChangeArrowheads="1"/>
              </p:cNvSpPr>
              <p:nvPr/>
            </p:nvSpPr>
            <p:spPr bwMode="auto">
              <a:xfrm>
                <a:off x="6956189" y="1886906"/>
                <a:ext cx="382811" cy="380097"/>
              </a:xfrm>
              <a:prstGeom prst="ellipse">
                <a:avLst/>
              </a:prstGeom>
              <a:solidFill>
                <a:srgbClr val="4F6228"/>
              </a:solidFill>
              <a:ln w="9525">
                <a:solidFill>
                  <a:srgbClr val="4A7EBB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9" name="Oval 18"/>
              <p:cNvSpPr>
                <a:spLocks noChangeArrowheads="1"/>
              </p:cNvSpPr>
              <p:nvPr/>
            </p:nvSpPr>
            <p:spPr bwMode="auto">
              <a:xfrm>
                <a:off x="7521668" y="1886906"/>
                <a:ext cx="381222" cy="38009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4A7EBB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cxnSp>
            <p:nvCxnSpPr>
              <p:cNvPr id="51" name="Straight Connector 50"/>
              <p:cNvCxnSpPr>
                <a:cxnSpLocks noChangeShapeType="1"/>
                <a:stCxn id="40" idx="0"/>
                <a:endCxn id="40" idx="2"/>
              </p:cNvCxnSpPr>
              <p:nvPr/>
            </p:nvCxnSpPr>
            <p:spPr bwMode="auto">
              <a:xfrm rot="16200000" flipH="1">
                <a:off x="7167930" y="2078546"/>
                <a:ext cx="515278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5" name="Straight Arrow Connector 54"/>
              <p:cNvCxnSpPr>
                <a:cxnSpLocks noChangeShapeType="1"/>
              </p:cNvCxnSpPr>
              <p:nvPr/>
            </p:nvCxnSpPr>
            <p:spPr bwMode="auto">
              <a:xfrm>
                <a:off x="6578144" y="2063436"/>
                <a:ext cx="301801" cy="1591"/>
              </a:xfrm>
              <a:prstGeom prst="straightConnector1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7" name="Group 58"/>
            <p:cNvGrpSpPr>
              <a:grpSpLocks/>
            </p:cNvGrpSpPr>
            <p:nvPr/>
          </p:nvGrpSpPr>
          <p:grpSpPr bwMode="auto">
            <a:xfrm>
              <a:off x="6600825" y="2492375"/>
              <a:ext cx="769938" cy="1042988"/>
              <a:chOff x="6600714" y="2491795"/>
              <a:chExt cx="770276" cy="1043302"/>
            </a:xfrm>
          </p:grpSpPr>
          <p:grpSp>
            <p:nvGrpSpPr>
              <p:cNvPr id="31774" name="Group 42"/>
              <p:cNvGrpSpPr>
                <a:grpSpLocks/>
              </p:cNvGrpSpPr>
              <p:nvPr/>
            </p:nvGrpSpPr>
            <p:grpSpPr bwMode="auto">
              <a:xfrm>
                <a:off x="6914649" y="2491795"/>
                <a:ext cx="456341" cy="445451"/>
                <a:chOff x="6914649" y="2491795"/>
                <a:chExt cx="456341" cy="445451"/>
              </a:xfrm>
            </p:grpSpPr>
            <p:sp>
              <p:nvSpPr>
                <p:cNvPr id="41" name="Rectangle 40"/>
                <p:cNvSpPr>
                  <a:spLocks noChangeArrowheads="1"/>
                </p:cNvSpPr>
                <p:nvPr/>
              </p:nvSpPr>
              <p:spPr bwMode="auto">
                <a:xfrm>
                  <a:off x="6915177" y="2491795"/>
                  <a:ext cx="455813" cy="446222"/>
                </a:xfrm>
                <a:prstGeom prst="rect">
                  <a:avLst/>
                </a:prstGeom>
                <a:solidFill>
                  <a:srgbClr val="FFFFFF"/>
                </a:solidFill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000000">
                      <a:alpha val="34998"/>
                    </a:srgbClr>
                  </a:outerShdw>
                </a:effectLst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Oval 15"/>
                <p:cNvSpPr>
                  <a:spLocks noChangeArrowheads="1"/>
                </p:cNvSpPr>
                <p:nvPr/>
              </p:nvSpPr>
              <p:spPr bwMode="auto">
                <a:xfrm>
                  <a:off x="6956470" y="2514027"/>
                  <a:ext cx="382756" cy="37952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BC1FF"/>
                    </a:gs>
                    <a:gs pos="100000">
                      <a:srgbClr val="3F80CD"/>
                    </a:gs>
                  </a:gsLst>
                  <a:lin ang="5400000"/>
                </a:gradFill>
                <a:ln w="9525">
                  <a:solidFill>
                    <a:srgbClr val="4A7EBB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000000">
                      <a:alpha val="34998"/>
                    </a:srgbClr>
                  </a:outerShdw>
                </a:effectLst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1775" name="Group 43"/>
              <p:cNvGrpSpPr>
                <a:grpSpLocks/>
              </p:cNvGrpSpPr>
              <p:nvPr/>
            </p:nvGrpSpPr>
            <p:grpSpPr bwMode="auto">
              <a:xfrm>
                <a:off x="6880693" y="3089646"/>
                <a:ext cx="456341" cy="445451"/>
                <a:chOff x="6914649" y="2491795"/>
                <a:chExt cx="456341" cy="445451"/>
              </a:xfrm>
            </p:grpSpPr>
            <p:sp>
              <p:nvSpPr>
                <p:cNvPr id="45" name="Rectangle 44"/>
                <p:cNvSpPr>
                  <a:spLocks noChangeArrowheads="1"/>
                </p:cNvSpPr>
                <p:nvPr/>
              </p:nvSpPr>
              <p:spPr bwMode="auto">
                <a:xfrm>
                  <a:off x="6914193" y="2491024"/>
                  <a:ext cx="457400" cy="446222"/>
                </a:xfrm>
                <a:prstGeom prst="rect">
                  <a:avLst/>
                </a:prstGeom>
                <a:solidFill>
                  <a:srgbClr val="FFFFFF"/>
                </a:solidFill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000000">
                      <a:alpha val="34998"/>
                    </a:srgbClr>
                  </a:outerShdw>
                </a:effectLst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Oval 45"/>
                <p:cNvSpPr>
                  <a:spLocks noChangeArrowheads="1"/>
                </p:cNvSpPr>
                <p:nvPr/>
              </p:nvSpPr>
              <p:spPr bwMode="auto">
                <a:xfrm>
                  <a:off x="6955486" y="2513255"/>
                  <a:ext cx="382756" cy="37952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BC1FF"/>
                    </a:gs>
                    <a:gs pos="100000">
                      <a:srgbClr val="3F80CD"/>
                    </a:gs>
                  </a:gsLst>
                  <a:lin ang="5400000"/>
                </a:gradFill>
                <a:ln w="9525">
                  <a:solidFill>
                    <a:srgbClr val="4A7EBB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000000">
                      <a:alpha val="34998"/>
                    </a:srgbClr>
                  </a:outerShdw>
                </a:effectLst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56" name="Straight Arrow Connector 55"/>
              <p:cNvCxnSpPr>
                <a:cxnSpLocks noChangeShapeType="1"/>
              </p:cNvCxnSpPr>
              <p:nvPr/>
            </p:nvCxnSpPr>
            <p:spPr bwMode="auto">
              <a:xfrm>
                <a:off x="6621361" y="2672824"/>
                <a:ext cx="303345" cy="1588"/>
              </a:xfrm>
              <a:prstGeom prst="straightConnector1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7" name="Straight Arrow Connector 56"/>
              <p:cNvCxnSpPr>
                <a:cxnSpLocks noChangeShapeType="1"/>
              </p:cNvCxnSpPr>
              <p:nvPr/>
            </p:nvCxnSpPr>
            <p:spPr bwMode="auto">
              <a:xfrm>
                <a:off x="6600714" y="3258789"/>
                <a:ext cx="301757" cy="1587"/>
              </a:xfrm>
              <a:prstGeom prst="straightConnector1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73" name="Group 72"/>
          <p:cNvGrpSpPr/>
          <p:nvPr/>
        </p:nvGrpSpPr>
        <p:grpSpPr>
          <a:xfrm>
            <a:off x="937958" y="1667888"/>
            <a:ext cx="7301421" cy="768859"/>
            <a:chOff x="987688" y="5769042"/>
            <a:chExt cx="7301421" cy="768859"/>
          </a:xfrm>
        </p:grpSpPr>
        <p:sp>
          <p:nvSpPr>
            <p:cNvPr id="75" name="TextBox 74"/>
            <p:cNvSpPr txBox="1"/>
            <p:nvPr/>
          </p:nvSpPr>
          <p:spPr>
            <a:xfrm>
              <a:off x="987688" y="5769042"/>
              <a:ext cx="730142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solidFill>
                    <a:srgbClr val="910091"/>
                  </a:solidFill>
                </a:rPr>
                <a:t>φ</a:t>
              </a:r>
              <a:r>
                <a:rPr lang="en-US" sz="3600" dirty="0" smtClean="0">
                  <a:solidFill>
                    <a:srgbClr val="910091"/>
                  </a:solidFill>
                </a:rPr>
                <a:t> (x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0</a:t>
              </a:r>
              <a:r>
                <a:rPr lang="en-US" sz="3600" dirty="0" smtClean="0">
                  <a:solidFill>
                    <a:srgbClr val="910091"/>
                  </a:solidFill>
                </a:rPr>
                <a:t>,…,x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f-1</a:t>
              </a:r>
              <a:r>
                <a:rPr lang="en-US" sz="3600" dirty="0" smtClean="0">
                  <a:solidFill>
                    <a:srgbClr val="910091"/>
                  </a:solidFill>
                </a:rPr>
                <a:t>) </a:t>
              </a:r>
              <a:r>
                <a:rPr lang="en-US" sz="3600" dirty="0" smtClean="0"/>
                <a:t>= </a:t>
              </a:r>
              <a:r>
                <a:rPr lang="en-US" sz="3600" dirty="0" smtClean="0">
                  <a:latin typeface="Zapf Dingbats"/>
                  <a:ea typeface="Zapf Dingbats"/>
                  <a:cs typeface="Zapf Dingbats"/>
                  <a:sym typeface="Zapf Dingbats"/>
                </a:rPr>
                <a:t>✜</a:t>
              </a:r>
              <a:r>
                <a:rPr lang="en-US" sz="3600" dirty="0">
                  <a:solidFill>
                    <a:srgbClr val="910091"/>
                  </a:solidFill>
                  <a:sym typeface="Zapf Dingbats"/>
                </a:rPr>
                <a:t> 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x ,..,x  </a:t>
              </a:r>
              <a:r>
                <a:rPr lang="en-US" sz="3600" dirty="0" smtClean="0">
                  <a:latin typeface="Zapf Dingbats"/>
                  <a:ea typeface="Zapf Dingbats"/>
                  <a:cs typeface="Zapf Dingbats"/>
                  <a:sym typeface="Zapf Dingbats"/>
                </a:rPr>
                <a:t>✪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e</a:t>
              </a:r>
              <a:r>
                <a:rPr lang="en-US" sz="3600" baseline="-25000" dirty="0" smtClean="0"/>
                <a:t> in 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E</a:t>
              </a:r>
              <a:r>
                <a:rPr lang="en-US" sz="3600" dirty="0" smtClean="0">
                  <a:solidFill>
                    <a:srgbClr val="910091"/>
                  </a:solidFill>
                </a:rPr>
                <a:t>  </a:t>
              </a:r>
              <a:r>
                <a:rPr lang="en-US" sz="3600" dirty="0" err="1" smtClean="0">
                  <a:solidFill>
                    <a:srgbClr val="910091"/>
                  </a:solidFill>
                </a:rPr>
                <a:t>ψ</a:t>
              </a:r>
              <a:r>
                <a:rPr lang="en-US" sz="3600" baseline="-25000" dirty="0" err="1" smtClean="0">
                  <a:solidFill>
                    <a:srgbClr val="910091"/>
                  </a:solidFill>
                </a:rPr>
                <a:t>e</a:t>
              </a:r>
              <a:r>
                <a:rPr lang="en-US" sz="3600" dirty="0" smtClean="0">
                  <a:solidFill>
                    <a:srgbClr val="910091"/>
                  </a:solidFill>
                </a:rPr>
                <a:t>(</a:t>
              </a:r>
              <a:r>
                <a:rPr lang="en-US" sz="3600" b="1" dirty="0" err="1">
                  <a:solidFill>
                    <a:srgbClr val="910091"/>
                  </a:solidFill>
                </a:rPr>
                <a:t>x</a:t>
              </a:r>
              <a:r>
                <a:rPr lang="en-US" sz="3600" baseline="-25000" dirty="0" err="1" smtClean="0">
                  <a:solidFill>
                    <a:srgbClr val="910091"/>
                  </a:solidFill>
                </a:rPr>
                <a:t>e</a:t>
              </a:r>
              <a:r>
                <a:rPr lang="en-US" sz="3600" dirty="0" smtClean="0">
                  <a:solidFill>
                    <a:srgbClr val="910091"/>
                  </a:solidFill>
                </a:rPr>
                <a:t>)</a:t>
              </a:r>
              <a:r>
                <a:rPr lang="en-US" sz="3600" dirty="0" smtClean="0">
                  <a:solidFill>
                    <a:srgbClr val="910091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 </a:t>
              </a:r>
              <a:endParaRPr lang="en-US" sz="3600" dirty="0">
                <a:solidFill>
                  <a:srgbClr val="910091"/>
                </a:solidFill>
              </a:endParaRPr>
            </a:p>
          </p:txBody>
        </p:sp>
        <p:grpSp>
          <p:nvGrpSpPr>
            <p:cNvPr id="76" name="Group 75"/>
            <p:cNvGrpSpPr/>
            <p:nvPr/>
          </p:nvGrpSpPr>
          <p:grpSpPr>
            <a:xfrm>
              <a:off x="4120324" y="6183084"/>
              <a:ext cx="902302" cy="354817"/>
              <a:chOff x="4120324" y="6183084"/>
              <a:chExt cx="902302" cy="354817"/>
            </a:xfrm>
          </p:grpSpPr>
          <p:sp>
            <p:nvSpPr>
              <p:cNvPr id="83" name="TextBox 82"/>
              <p:cNvSpPr txBox="1"/>
              <p:nvPr/>
            </p:nvSpPr>
            <p:spPr>
              <a:xfrm>
                <a:off x="4120324" y="6230124"/>
                <a:ext cx="23945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910091"/>
                    </a:solidFill>
                  </a:rPr>
                  <a:t>f</a:t>
                </a:r>
                <a:endParaRPr lang="en-US" sz="1400" dirty="0">
                  <a:solidFill>
                    <a:srgbClr val="910091"/>
                  </a:solidFill>
                </a:endParaRP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4631999" y="6183084"/>
                <a:ext cx="39062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aseline="-25000" dirty="0" smtClean="0">
                    <a:solidFill>
                      <a:srgbClr val="910091"/>
                    </a:solidFill>
                  </a:rPr>
                  <a:t>n-1</a:t>
                </a:r>
                <a:r>
                  <a:rPr lang="en-US" baseline="-25000" dirty="0" smtClean="0"/>
                  <a:t> </a:t>
                </a:r>
                <a:endParaRPr lang="en-US" dirty="0"/>
              </a:p>
            </p:txBody>
          </p:sp>
        </p:grpSp>
      </p:grpSp>
      <p:sp>
        <p:nvSpPr>
          <p:cNvPr id="29" name="Rectangular Callout 28"/>
          <p:cNvSpPr/>
          <p:nvPr/>
        </p:nvSpPr>
        <p:spPr>
          <a:xfrm>
            <a:off x="5973192" y="2602865"/>
            <a:ext cx="2266187" cy="1066234"/>
          </a:xfrm>
          <a:prstGeom prst="wedgeRectCallout">
            <a:avLst>
              <a:gd name="adj1" fmla="val -16682"/>
              <a:gd name="adj2" fmla="val -80147"/>
            </a:avLst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ψ</a:t>
            </a:r>
            <a:r>
              <a:rPr lang="en-US" baseline="-25000" dirty="0" err="1" smtClean="0">
                <a:solidFill>
                  <a:schemeClr val="bg1"/>
                </a:solidFill>
              </a:rPr>
              <a:t>e</a:t>
            </a:r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b="1" dirty="0" err="1" smtClean="0">
                <a:solidFill>
                  <a:schemeClr val="bg1"/>
                </a:solidFill>
              </a:rPr>
              <a:t>x</a:t>
            </a:r>
            <a:r>
              <a:rPr lang="en-US" baseline="-25000" dirty="0" err="1" smtClean="0">
                <a:solidFill>
                  <a:schemeClr val="bg1"/>
                </a:solidFill>
              </a:rPr>
              <a:t>e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r>
              <a:rPr lang="en-US" dirty="0">
                <a:solidFill>
                  <a:schemeClr val="bg1"/>
                </a:solidFill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r>
              <a:rPr lang="en-US" dirty="0" smtClean="0">
                <a:solidFill>
                  <a:schemeClr val="bg1"/>
                </a:solidFill>
                <a:ea typeface="Zapf Dingbats"/>
                <a:cs typeface="Zapf Dingbats"/>
                <a:sym typeface="Zapf Dingbats"/>
              </a:rPr>
              <a:t>=0 determines the product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81634" y="2602865"/>
            <a:ext cx="4530725" cy="1066234"/>
          </a:xfrm>
          <a:prstGeom prst="rec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Listing representation: </a:t>
            </a:r>
          </a:p>
          <a:p>
            <a:pPr algn="ctr"/>
            <a:r>
              <a:rPr lang="en-US" sz="2400" dirty="0" smtClean="0"/>
              <a:t>Only list non-0 values of </a:t>
            </a:r>
            <a:r>
              <a:rPr lang="en-US" sz="2400" dirty="0" err="1" smtClean="0">
                <a:solidFill>
                  <a:srgbClr val="FFFFFF"/>
                </a:solidFill>
              </a:rPr>
              <a:t>ψ</a:t>
            </a:r>
            <a:r>
              <a:rPr lang="en-US" sz="2400" baseline="-25000" dirty="0" err="1" smtClean="0">
                <a:solidFill>
                  <a:srgbClr val="FFFFFF"/>
                </a:solidFill>
              </a:rPr>
              <a:t>e</a:t>
            </a:r>
            <a:r>
              <a:rPr lang="en-US" sz="2400" dirty="0" smtClean="0">
                <a:solidFill>
                  <a:srgbClr val="FFFFFF"/>
                </a:solidFill>
              </a:rPr>
              <a:t>(</a:t>
            </a:r>
            <a:r>
              <a:rPr lang="en-US" sz="2400" b="1" dirty="0" err="1" smtClean="0">
                <a:solidFill>
                  <a:srgbClr val="FFFFFF"/>
                </a:solidFill>
              </a:rPr>
              <a:t>x</a:t>
            </a:r>
            <a:r>
              <a:rPr lang="en-US" sz="2400" baseline="-25000" dirty="0" err="1" smtClean="0">
                <a:solidFill>
                  <a:srgbClr val="FFFFFF"/>
                </a:solidFill>
              </a:rPr>
              <a:t>e</a:t>
            </a:r>
            <a:r>
              <a:rPr lang="en-US" sz="2400" dirty="0" smtClean="0">
                <a:solidFill>
                  <a:srgbClr val="FFFFFF"/>
                </a:solidFill>
              </a:rPr>
              <a:t>)</a:t>
            </a:r>
            <a:r>
              <a:rPr lang="en-US" sz="2400" dirty="0" smtClean="0">
                <a:solidFill>
                  <a:srgbClr val="910091"/>
                </a:solidFill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endParaRPr lang="en-US" sz="2400" dirty="0"/>
          </a:p>
        </p:txBody>
      </p:sp>
      <p:pic>
        <p:nvPicPr>
          <p:cNvPr id="85" name="Picture 8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0019" y="1216144"/>
            <a:ext cx="813343" cy="126764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849"/>
    </mc:Choice>
    <mc:Fallback>
      <p:transition xmlns:p14="http://schemas.microsoft.com/office/powerpoint/2010/main" spd="slow" advTm="6284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go back to joins …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864908" y="2571211"/>
            <a:ext cx="3106295" cy="1254977"/>
            <a:chOff x="864908" y="2571211"/>
            <a:chExt cx="3106295" cy="125497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4908" y="2571211"/>
              <a:ext cx="1120951" cy="125497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132163" y="3230061"/>
              <a:ext cx="18390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PGMs: </a:t>
              </a:r>
              <a:r>
                <a:rPr lang="en-US" dirty="0" smtClean="0">
                  <a:solidFill>
                    <a:srgbClr val="910091"/>
                  </a:solidFill>
                </a:rPr>
                <a:t>( </a:t>
              </a:r>
              <a:r>
                <a:rPr lang="en-US" dirty="0" smtClean="0">
                  <a:solidFill>
                    <a:srgbClr val="910091"/>
                  </a:solidFill>
                  <a:latin typeface="Stencil"/>
                  <a:cs typeface="Stencil"/>
                </a:rPr>
                <a:t>R</a:t>
              </a:r>
              <a:r>
                <a:rPr lang="en-US" baseline="-25000" dirty="0" smtClean="0">
                  <a:solidFill>
                    <a:srgbClr val="910091"/>
                  </a:solidFill>
                  <a:latin typeface="Stencil"/>
                  <a:cs typeface="Stencil"/>
                </a:rPr>
                <a:t>+</a:t>
              </a:r>
              <a:r>
                <a:rPr lang="en-US" dirty="0" smtClean="0">
                  <a:solidFill>
                    <a:srgbClr val="910091"/>
                  </a:solidFill>
                </a:rPr>
                <a:t>,</a:t>
              </a:r>
              <a:r>
                <a:rPr lang="en-US" dirty="0" smtClean="0"/>
                <a:t> +</a:t>
              </a:r>
              <a:r>
                <a:rPr lang="en-US" dirty="0" smtClean="0">
                  <a:solidFill>
                    <a:srgbClr val="910091"/>
                  </a:solidFill>
                </a:rPr>
                <a:t>,</a:t>
              </a:r>
              <a:r>
                <a:rPr lang="en-US" dirty="0" smtClean="0"/>
                <a:t> × </a:t>
              </a:r>
              <a:r>
                <a:rPr lang="en-US" dirty="0" smtClean="0">
                  <a:solidFill>
                    <a:srgbClr val="910091"/>
                  </a:solidFill>
                </a:rPr>
                <a:t>)</a:t>
              </a:r>
              <a:r>
                <a:rPr lang="en-US" dirty="0" smtClean="0"/>
                <a:t> </a:t>
              </a:r>
              <a:endParaRPr lang="en-US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64908" y="4142920"/>
            <a:ext cx="2099290" cy="1747068"/>
            <a:chOff x="864908" y="4142920"/>
            <a:chExt cx="2099290" cy="174706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4908" y="4142920"/>
              <a:ext cx="1120951" cy="174706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317867" y="4923491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Joins</a:t>
              </a:r>
              <a:endParaRPr lang="en-US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432056" y="4142920"/>
            <a:ext cx="3440032" cy="1434958"/>
            <a:chOff x="5432056" y="4142920"/>
            <a:chExt cx="3440032" cy="1434958"/>
          </a:xfrm>
        </p:grpSpPr>
        <p:pic>
          <p:nvPicPr>
            <p:cNvPr id="7" name="Picture 6" descr="Screen Shot 2015-04-15 at 11.44.49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2056" y="4142920"/>
              <a:ext cx="2142609" cy="143495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648676" y="4703973"/>
              <a:ext cx="1223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Matrix Ops</a:t>
              </a:r>
              <a:endParaRPr 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041496" y="1438864"/>
            <a:ext cx="3298581" cy="2277273"/>
            <a:chOff x="5041496" y="1438864"/>
            <a:chExt cx="3298581" cy="227727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41496" y="1438864"/>
              <a:ext cx="2533169" cy="199503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677403" y="2075664"/>
              <a:ext cx="66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Logic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494768" y="3469916"/>
              <a:ext cx="144142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https://</a:t>
              </a:r>
              <a:r>
                <a:rPr lang="en-US" sz="100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xkcd.com</a:t>
              </a:r>
              <a:r>
                <a:rPr lang="en-US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/1033/</a:t>
              </a:r>
              <a:endPara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-2429" y="1438865"/>
            <a:ext cx="4773185" cy="1052877"/>
            <a:chOff x="-2429" y="1438865"/>
            <a:chExt cx="4773185" cy="105287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1438865"/>
              <a:ext cx="1860667" cy="82146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430038" y="1634203"/>
              <a:ext cx="23407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CSPs: </a:t>
              </a:r>
              <a:r>
                <a:rPr lang="en-US" dirty="0" smtClean="0">
                  <a:solidFill>
                    <a:srgbClr val="910091"/>
                  </a:solidFill>
                </a:rPr>
                <a:t>( {0,1},</a:t>
              </a:r>
              <a:r>
                <a:rPr lang="en-US" dirty="0" smtClean="0"/>
                <a:t> OR</a:t>
              </a:r>
              <a:r>
                <a:rPr lang="en-US" dirty="0" smtClean="0">
                  <a:solidFill>
                    <a:srgbClr val="910091"/>
                  </a:solidFill>
                </a:rPr>
                <a:t>,</a:t>
              </a:r>
              <a:r>
                <a:rPr lang="en-US" dirty="0" smtClean="0"/>
                <a:t> AND </a:t>
              </a:r>
              <a:r>
                <a:rPr lang="en-US" dirty="0" smtClean="0">
                  <a:solidFill>
                    <a:srgbClr val="910091"/>
                  </a:solidFill>
                </a:rPr>
                <a:t>)</a:t>
              </a:r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2429" y="2307076"/>
              <a:ext cx="3276145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 smtClean="0">
                  <a:solidFill>
                    <a:srgbClr val="7F7F7F"/>
                  </a:solidFill>
                </a:rPr>
                <a:t>http://</a:t>
              </a:r>
              <a:r>
                <a:rPr lang="en-US" sz="600" dirty="0" err="1" smtClean="0">
                  <a:solidFill>
                    <a:srgbClr val="7F7F7F"/>
                  </a:solidFill>
                </a:rPr>
                <a:t>en.wikipedia.org</a:t>
              </a:r>
              <a:r>
                <a:rPr lang="en-US" sz="600" dirty="0" smtClean="0">
                  <a:solidFill>
                    <a:srgbClr val="7F7F7F"/>
                  </a:solidFill>
                </a:rPr>
                <a:t>/wiki/</a:t>
              </a:r>
              <a:r>
                <a:rPr lang="en-US" sz="600" dirty="0" err="1" smtClean="0">
                  <a:solidFill>
                    <a:srgbClr val="7F7F7F"/>
                  </a:solidFill>
                </a:rPr>
                <a:t>Four_color_theorem</a:t>
              </a:r>
              <a:r>
                <a:rPr lang="en-US" sz="600" dirty="0" smtClean="0">
                  <a:solidFill>
                    <a:srgbClr val="7F7F7F"/>
                  </a:solidFill>
                </a:rPr>
                <a:t>#/media/</a:t>
              </a:r>
              <a:r>
                <a:rPr lang="en-US" sz="600" dirty="0" err="1" smtClean="0">
                  <a:solidFill>
                    <a:srgbClr val="7F7F7F"/>
                  </a:solidFill>
                </a:rPr>
                <a:t>File:World_map_with_four_colours.svg</a:t>
              </a:r>
              <a:endParaRPr lang="en-US" sz="600" dirty="0">
                <a:solidFill>
                  <a:srgbClr val="7F7F7F"/>
                </a:solidFill>
              </a:endParaRPr>
            </a:p>
          </p:txBody>
        </p:sp>
      </p:grpSp>
      <p:sp>
        <p:nvSpPr>
          <p:cNvPr id="21" name="Rounded Rectangle 20"/>
          <p:cNvSpPr/>
          <p:nvPr/>
        </p:nvSpPr>
        <p:spPr>
          <a:xfrm>
            <a:off x="172454" y="4048840"/>
            <a:ext cx="3101262" cy="1909523"/>
          </a:xfrm>
          <a:prstGeom prst="round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1332604" y="6004242"/>
            <a:ext cx="7301421" cy="768859"/>
            <a:chOff x="987688" y="5769042"/>
            <a:chExt cx="7301421" cy="768859"/>
          </a:xfrm>
        </p:grpSpPr>
        <p:sp>
          <p:nvSpPr>
            <p:cNvPr id="23" name="TextBox 22"/>
            <p:cNvSpPr txBox="1"/>
            <p:nvPr/>
          </p:nvSpPr>
          <p:spPr>
            <a:xfrm>
              <a:off x="987688" y="5769042"/>
              <a:ext cx="730142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solidFill>
                    <a:srgbClr val="910091"/>
                  </a:solidFill>
                </a:rPr>
                <a:t>φ</a:t>
              </a:r>
              <a:r>
                <a:rPr lang="en-US" sz="3600" dirty="0" smtClean="0">
                  <a:solidFill>
                    <a:srgbClr val="910091"/>
                  </a:solidFill>
                </a:rPr>
                <a:t> (x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0</a:t>
              </a:r>
              <a:r>
                <a:rPr lang="en-US" sz="3600" dirty="0" smtClean="0">
                  <a:solidFill>
                    <a:srgbClr val="910091"/>
                  </a:solidFill>
                </a:rPr>
                <a:t>,…,x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f-1</a:t>
              </a:r>
              <a:r>
                <a:rPr lang="en-US" sz="3600" dirty="0" smtClean="0">
                  <a:solidFill>
                    <a:srgbClr val="910091"/>
                  </a:solidFill>
                </a:rPr>
                <a:t>) </a:t>
              </a:r>
              <a:r>
                <a:rPr lang="en-US" sz="3600" dirty="0" smtClean="0"/>
                <a:t>= </a:t>
              </a:r>
              <a:r>
                <a:rPr lang="en-US" sz="3600" dirty="0" smtClean="0">
                  <a:latin typeface="Zapf Dingbats"/>
                  <a:ea typeface="Zapf Dingbats"/>
                  <a:cs typeface="Zapf Dingbats"/>
                  <a:sym typeface="Zapf Dingbats"/>
                </a:rPr>
                <a:t>✜</a:t>
              </a:r>
              <a:r>
                <a:rPr lang="en-US" sz="3600" dirty="0">
                  <a:solidFill>
                    <a:srgbClr val="910091"/>
                  </a:solidFill>
                  <a:sym typeface="Zapf Dingbats"/>
                </a:rPr>
                <a:t> 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x ,..,x  </a:t>
              </a:r>
              <a:r>
                <a:rPr lang="en-US" sz="3600" dirty="0" smtClean="0">
                  <a:latin typeface="Zapf Dingbats"/>
                  <a:ea typeface="Zapf Dingbats"/>
                  <a:cs typeface="Zapf Dingbats"/>
                  <a:sym typeface="Zapf Dingbats"/>
                </a:rPr>
                <a:t>✪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e</a:t>
              </a:r>
              <a:r>
                <a:rPr lang="en-US" sz="3600" baseline="-25000" dirty="0" smtClean="0"/>
                <a:t> in 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E</a:t>
              </a:r>
              <a:r>
                <a:rPr lang="en-US" sz="3600" dirty="0" smtClean="0">
                  <a:solidFill>
                    <a:srgbClr val="910091"/>
                  </a:solidFill>
                </a:rPr>
                <a:t>  </a:t>
              </a:r>
              <a:r>
                <a:rPr lang="en-US" sz="3600" dirty="0" err="1" smtClean="0">
                  <a:solidFill>
                    <a:srgbClr val="910091"/>
                  </a:solidFill>
                </a:rPr>
                <a:t>ψ</a:t>
              </a:r>
              <a:r>
                <a:rPr lang="en-US" sz="3600" baseline="-25000" dirty="0" err="1" smtClean="0">
                  <a:solidFill>
                    <a:srgbClr val="910091"/>
                  </a:solidFill>
                </a:rPr>
                <a:t>e</a:t>
              </a:r>
              <a:r>
                <a:rPr lang="en-US" sz="3600" dirty="0" smtClean="0">
                  <a:solidFill>
                    <a:srgbClr val="910091"/>
                  </a:solidFill>
                </a:rPr>
                <a:t>(</a:t>
              </a:r>
              <a:r>
                <a:rPr lang="en-US" sz="3600" b="1" dirty="0" err="1">
                  <a:solidFill>
                    <a:srgbClr val="910091"/>
                  </a:solidFill>
                </a:rPr>
                <a:t>x</a:t>
              </a:r>
              <a:r>
                <a:rPr lang="en-US" sz="3600" baseline="-25000" dirty="0" err="1" smtClean="0">
                  <a:solidFill>
                    <a:srgbClr val="910091"/>
                  </a:solidFill>
                </a:rPr>
                <a:t>e</a:t>
              </a:r>
              <a:r>
                <a:rPr lang="en-US" sz="3600" dirty="0" smtClean="0">
                  <a:solidFill>
                    <a:srgbClr val="910091"/>
                  </a:solidFill>
                </a:rPr>
                <a:t>)</a:t>
              </a:r>
              <a:r>
                <a:rPr lang="en-US" sz="3600" dirty="0" smtClean="0">
                  <a:solidFill>
                    <a:srgbClr val="910091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 </a:t>
              </a:r>
              <a:endParaRPr lang="en-US" sz="3600" dirty="0">
                <a:solidFill>
                  <a:srgbClr val="910091"/>
                </a:solidFill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4120324" y="6183084"/>
              <a:ext cx="902302" cy="354817"/>
              <a:chOff x="4120324" y="6183084"/>
              <a:chExt cx="902302" cy="354817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4120324" y="6230124"/>
                <a:ext cx="23945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910091"/>
                    </a:solidFill>
                  </a:rPr>
                  <a:t>f</a:t>
                </a:r>
                <a:endParaRPr lang="en-US" sz="1400" dirty="0">
                  <a:solidFill>
                    <a:srgbClr val="910091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631999" y="6183084"/>
                <a:ext cx="39062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aseline="-25000" dirty="0" smtClean="0">
                    <a:solidFill>
                      <a:srgbClr val="910091"/>
                    </a:solidFill>
                  </a:rPr>
                  <a:t>n-1</a:t>
                </a:r>
                <a:r>
                  <a:rPr lang="en-US" baseline="-25000" dirty="0" smtClean="0"/>
                  <a:t> </a:t>
                </a:r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64948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05"/>
    </mc:Choice>
    <mc:Fallback>
      <p:transition xmlns:p14="http://schemas.microsoft.com/office/powerpoint/2010/main" spd="slow" advTm="740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and run the previous </a:t>
            </a:r>
            <a:r>
              <a:rPr lang="en-US" dirty="0" err="1" smtClean="0"/>
              <a:t>algo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1319008" y="3495176"/>
            <a:ext cx="674140" cy="674236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910091"/>
                </a:solidFill>
              </a:rPr>
              <a:t>X</a:t>
            </a:r>
            <a:r>
              <a:rPr lang="en-US" baseline="-25000" dirty="0" smtClean="0">
                <a:solidFill>
                  <a:srgbClr val="910091"/>
                </a:solidFill>
              </a:rPr>
              <a:t>0</a:t>
            </a:r>
            <a:endParaRPr lang="en-US" baseline="-25000" dirty="0">
              <a:solidFill>
                <a:srgbClr val="91009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44868" y="4886289"/>
            <a:ext cx="674140" cy="674236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910091"/>
                </a:solidFill>
              </a:rPr>
              <a:t>X</a:t>
            </a:r>
            <a:r>
              <a:rPr lang="en-US" baseline="-25000" dirty="0">
                <a:solidFill>
                  <a:srgbClr val="910091"/>
                </a:solidFill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2176902" y="4886289"/>
            <a:ext cx="674140" cy="674236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910091"/>
                </a:solidFill>
              </a:rPr>
              <a:t>X</a:t>
            </a:r>
            <a:r>
              <a:rPr lang="en-US" baseline="-25000" dirty="0">
                <a:solidFill>
                  <a:srgbClr val="910091"/>
                </a:solidFill>
              </a:rPr>
              <a:t>2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1061681" y="4086352"/>
            <a:ext cx="435796" cy="815617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351717" y="5223407"/>
            <a:ext cx="857894" cy="0"/>
          </a:xfrm>
          <a:prstGeom prst="line">
            <a:avLst/>
          </a:prstGeom>
          <a:ln w="762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913111" y="4070672"/>
            <a:ext cx="474990" cy="815617"/>
          </a:xfrm>
          <a:prstGeom prst="line">
            <a:avLst/>
          </a:prstGeom>
          <a:ln w="762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89550" y="4070672"/>
            <a:ext cx="351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R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06063" y="5329692"/>
            <a:ext cx="326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</a:rPr>
              <a:t>S</a:t>
            </a:r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64245" y="408635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T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4779" y="3514976"/>
            <a:ext cx="6648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910091"/>
                </a:solidFill>
                <a:latin typeface="Apple Chancery"/>
                <a:cs typeface="Apple Chancery"/>
              </a:rPr>
              <a:t>H</a:t>
            </a:r>
            <a:r>
              <a:rPr lang="en-US" sz="3200" dirty="0" smtClean="0">
                <a:solidFill>
                  <a:srgbClr val="910091"/>
                </a:solidFill>
              </a:rPr>
              <a:t> </a:t>
            </a:r>
            <a:endParaRPr lang="en-US" sz="3200" dirty="0">
              <a:solidFill>
                <a:srgbClr val="91009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5003" y="5864571"/>
            <a:ext cx="612587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910091"/>
                </a:solidFill>
              </a:rPr>
              <a:t>φ</a:t>
            </a:r>
            <a:r>
              <a:rPr lang="en-US" sz="2800" dirty="0" smtClean="0">
                <a:solidFill>
                  <a:srgbClr val="910091"/>
                </a:solidFill>
              </a:rPr>
              <a:t> (x</a:t>
            </a:r>
            <a:r>
              <a:rPr lang="en-US" sz="2800" baseline="-25000" dirty="0" smtClean="0">
                <a:solidFill>
                  <a:srgbClr val="910091"/>
                </a:solidFill>
              </a:rPr>
              <a:t>0</a:t>
            </a:r>
            <a:r>
              <a:rPr lang="en-US" sz="2800" dirty="0" smtClean="0">
                <a:solidFill>
                  <a:srgbClr val="910091"/>
                </a:solidFill>
              </a:rPr>
              <a:t>,x</a:t>
            </a:r>
            <a:r>
              <a:rPr lang="en-US" sz="2800" baseline="-25000" dirty="0" smtClean="0">
                <a:solidFill>
                  <a:srgbClr val="910091"/>
                </a:solidFill>
              </a:rPr>
              <a:t>1</a:t>
            </a:r>
            <a:r>
              <a:rPr lang="en-US" sz="2800" dirty="0" smtClean="0">
                <a:solidFill>
                  <a:srgbClr val="910091"/>
                </a:solidFill>
              </a:rPr>
              <a:t>,x</a:t>
            </a:r>
            <a:r>
              <a:rPr lang="en-US" sz="2800" baseline="-25000" dirty="0">
                <a:solidFill>
                  <a:srgbClr val="910091"/>
                </a:solidFill>
              </a:rPr>
              <a:t>2</a:t>
            </a:r>
            <a:r>
              <a:rPr lang="en-US" sz="2800" dirty="0" smtClean="0">
                <a:solidFill>
                  <a:srgbClr val="910091"/>
                </a:solidFill>
              </a:rPr>
              <a:t>) </a:t>
            </a:r>
            <a:r>
              <a:rPr lang="en-US" sz="2800" dirty="0" smtClean="0"/>
              <a:t>= </a:t>
            </a:r>
            <a:r>
              <a:rPr lang="en-US" sz="2800" dirty="0" err="1" smtClean="0">
                <a:solidFill>
                  <a:srgbClr val="910091"/>
                </a:solidFill>
              </a:rPr>
              <a:t>ψ</a:t>
            </a:r>
            <a:r>
              <a:rPr lang="en-US" sz="2800" baseline="-25000" dirty="0" err="1" smtClean="0">
                <a:solidFill>
                  <a:srgbClr val="910091"/>
                </a:solidFill>
              </a:rPr>
              <a:t>R</a:t>
            </a:r>
            <a:r>
              <a:rPr lang="en-US" sz="2800" dirty="0" smtClean="0">
                <a:solidFill>
                  <a:srgbClr val="910091"/>
                </a:solidFill>
              </a:rPr>
              <a:t>(x</a:t>
            </a:r>
            <a:r>
              <a:rPr lang="en-US" sz="2800" baseline="-25000" dirty="0" smtClean="0">
                <a:solidFill>
                  <a:srgbClr val="910091"/>
                </a:solidFill>
              </a:rPr>
              <a:t>0</a:t>
            </a:r>
            <a:r>
              <a:rPr lang="en-US" sz="2800" dirty="0" smtClean="0">
                <a:solidFill>
                  <a:srgbClr val="910091"/>
                </a:solidFill>
              </a:rPr>
              <a:t>,x</a:t>
            </a:r>
            <a:r>
              <a:rPr lang="en-US" sz="2800" baseline="-25000" dirty="0" smtClean="0">
                <a:solidFill>
                  <a:srgbClr val="910091"/>
                </a:solidFill>
              </a:rPr>
              <a:t>1</a:t>
            </a:r>
            <a:r>
              <a:rPr lang="en-US" sz="2800" dirty="0" smtClean="0">
                <a:solidFill>
                  <a:srgbClr val="910091"/>
                </a:solidFill>
              </a:rPr>
              <a:t>)</a:t>
            </a:r>
            <a:r>
              <a:rPr lang="en-US" sz="2800" dirty="0" smtClean="0">
                <a:solidFill>
                  <a:srgbClr val="910091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800" dirty="0" err="1" smtClean="0">
                <a:solidFill>
                  <a:srgbClr val="910091"/>
                </a:solidFill>
              </a:rPr>
              <a:t>ψ</a:t>
            </a:r>
            <a:r>
              <a:rPr lang="en-US" sz="2800" baseline="-25000" dirty="0" err="1">
                <a:solidFill>
                  <a:srgbClr val="910091"/>
                </a:solidFill>
              </a:rPr>
              <a:t>S</a:t>
            </a:r>
            <a:r>
              <a:rPr lang="en-US" sz="2800" dirty="0" smtClean="0">
                <a:solidFill>
                  <a:srgbClr val="910091"/>
                </a:solidFill>
              </a:rPr>
              <a:t>(x</a:t>
            </a:r>
            <a:r>
              <a:rPr lang="en-US" sz="2800" baseline="-25000" dirty="0">
                <a:solidFill>
                  <a:srgbClr val="910091"/>
                </a:solidFill>
              </a:rPr>
              <a:t>1</a:t>
            </a:r>
            <a:r>
              <a:rPr lang="en-US" sz="2800" dirty="0" smtClean="0">
                <a:solidFill>
                  <a:srgbClr val="910091"/>
                </a:solidFill>
              </a:rPr>
              <a:t>,x</a:t>
            </a:r>
            <a:r>
              <a:rPr lang="en-US" sz="2800" baseline="-25000" dirty="0">
                <a:solidFill>
                  <a:srgbClr val="910091"/>
                </a:solidFill>
              </a:rPr>
              <a:t>2</a:t>
            </a:r>
            <a:r>
              <a:rPr lang="en-US" sz="2800" dirty="0" smtClean="0">
                <a:solidFill>
                  <a:srgbClr val="910091"/>
                </a:solidFill>
              </a:rPr>
              <a:t>)</a:t>
            </a:r>
            <a:r>
              <a:rPr lang="en-US" sz="2800" dirty="0" smtClean="0">
                <a:solidFill>
                  <a:srgbClr val="910091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800" dirty="0" err="1" smtClean="0">
                <a:solidFill>
                  <a:srgbClr val="910091"/>
                </a:solidFill>
              </a:rPr>
              <a:t>ψ</a:t>
            </a:r>
            <a:r>
              <a:rPr lang="en-US" sz="2800" baseline="-25000" dirty="0" err="1">
                <a:solidFill>
                  <a:srgbClr val="910091"/>
                </a:solidFill>
              </a:rPr>
              <a:t>T</a:t>
            </a:r>
            <a:r>
              <a:rPr lang="en-US" sz="2800" dirty="0" smtClean="0">
                <a:solidFill>
                  <a:srgbClr val="910091"/>
                </a:solidFill>
              </a:rPr>
              <a:t>(x</a:t>
            </a:r>
            <a:r>
              <a:rPr lang="en-US" sz="2800" baseline="-25000" dirty="0">
                <a:solidFill>
                  <a:srgbClr val="910091"/>
                </a:solidFill>
              </a:rPr>
              <a:t>0</a:t>
            </a:r>
            <a:r>
              <a:rPr lang="en-US" sz="2800" dirty="0" smtClean="0">
                <a:solidFill>
                  <a:srgbClr val="910091"/>
                </a:solidFill>
              </a:rPr>
              <a:t>,x</a:t>
            </a:r>
            <a:r>
              <a:rPr lang="en-US" sz="2800" baseline="-25000" dirty="0">
                <a:solidFill>
                  <a:srgbClr val="910091"/>
                </a:solidFill>
              </a:rPr>
              <a:t>2</a:t>
            </a:r>
            <a:r>
              <a:rPr lang="en-US" sz="2800" dirty="0" smtClean="0">
                <a:solidFill>
                  <a:srgbClr val="910091"/>
                </a:solidFill>
              </a:rPr>
              <a:t>)</a:t>
            </a:r>
            <a:r>
              <a:rPr lang="en-US" sz="2800" dirty="0" smtClean="0">
                <a:solidFill>
                  <a:srgbClr val="910091"/>
                </a:solidFill>
                <a:latin typeface="Wingdings"/>
                <a:ea typeface="Wingdings"/>
                <a:cs typeface="Wingdings"/>
                <a:sym typeface="Wingdings"/>
              </a:rPr>
              <a:t> </a:t>
            </a:r>
            <a:r>
              <a:rPr lang="en-US" sz="2800" dirty="0" smtClean="0">
                <a:solidFill>
                  <a:srgbClr val="910091"/>
                </a:solidFill>
                <a:latin typeface="Wingdings"/>
                <a:ea typeface="Wingdings"/>
                <a:cs typeface="Wingdings"/>
                <a:sym typeface="Wingdings"/>
              </a:rPr>
              <a:t> </a:t>
            </a:r>
            <a:r>
              <a:rPr lang="en-US" sz="2800" dirty="0" smtClean="0">
                <a:solidFill>
                  <a:srgbClr val="910091"/>
                </a:solidFill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endParaRPr lang="en-US" sz="2800" dirty="0">
              <a:solidFill>
                <a:srgbClr val="91009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00876" y="5708485"/>
            <a:ext cx="2557007" cy="97015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|</a:t>
            </a:r>
            <a:r>
              <a:rPr lang="en-US" sz="2800" dirty="0" err="1" smtClean="0">
                <a:solidFill>
                  <a:schemeClr val="bg1"/>
                </a:solidFill>
              </a:rPr>
              <a:t>ψ</a:t>
            </a:r>
            <a:r>
              <a:rPr lang="en-US" sz="2800" baseline="-25000" dirty="0" err="1" smtClean="0">
                <a:solidFill>
                  <a:schemeClr val="bg1"/>
                </a:solidFill>
              </a:rPr>
              <a:t>R</a:t>
            </a:r>
            <a:r>
              <a:rPr lang="en-US" sz="2800" dirty="0" smtClean="0"/>
              <a:t>|=|</a:t>
            </a:r>
            <a:r>
              <a:rPr lang="en-US" sz="2800" dirty="0" err="1" smtClean="0">
                <a:solidFill>
                  <a:srgbClr val="FFFFFF"/>
                </a:solidFill>
              </a:rPr>
              <a:t>ψ</a:t>
            </a:r>
            <a:r>
              <a:rPr lang="en-US" sz="2800" baseline="-25000" dirty="0" err="1" smtClean="0">
                <a:solidFill>
                  <a:srgbClr val="FFFFFF"/>
                </a:solidFill>
              </a:rPr>
              <a:t>S</a:t>
            </a:r>
            <a:r>
              <a:rPr lang="en-US" sz="2800" dirty="0" smtClean="0"/>
              <a:t>|=</a:t>
            </a:r>
          </a:p>
          <a:p>
            <a:pPr algn="ctr"/>
            <a:r>
              <a:rPr lang="en-US" sz="2800" dirty="0" smtClean="0"/>
              <a:t>|</a:t>
            </a:r>
            <a:r>
              <a:rPr lang="en-US" sz="2800" dirty="0" err="1" smtClean="0">
                <a:solidFill>
                  <a:srgbClr val="FFFFFF"/>
                </a:solidFill>
              </a:rPr>
              <a:t>ψ</a:t>
            </a:r>
            <a:r>
              <a:rPr lang="en-US" sz="2800" baseline="-25000" dirty="0" err="1" smtClean="0">
                <a:solidFill>
                  <a:srgbClr val="FFFFFF"/>
                </a:solidFill>
              </a:rPr>
              <a:t>T</a:t>
            </a:r>
            <a:r>
              <a:rPr lang="en-US" sz="2800" dirty="0" smtClean="0"/>
              <a:t>|=N</a:t>
            </a:r>
            <a:endParaRPr lang="en-US" sz="2800" dirty="0"/>
          </a:p>
        </p:txBody>
      </p:sp>
      <p:grpSp>
        <p:nvGrpSpPr>
          <p:cNvPr id="9" name="Group 8"/>
          <p:cNvGrpSpPr/>
          <p:nvPr/>
        </p:nvGrpSpPr>
        <p:grpSpPr>
          <a:xfrm>
            <a:off x="6275194" y="1546469"/>
            <a:ext cx="2206174" cy="2296181"/>
            <a:chOff x="797268" y="3647576"/>
            <a:chExt cx="2206174" cy="2296181"/>
          </a:xfrm>
        </p:grpSpPr>
        <p:sp>
          <p:nvSpPr>
            <p:cNvPr id="47" name="Oval 46"/>
            <p:cNvSpPr/>
            <p:nvPr/>
          </p:nvSpPr>
          <p:spPr>
            <a:xfrm>
              <a:off x="1471408" y="3647576"/>
              <a:ext cx="674140" cy="674236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910091"/>
                  </a:solidFill>
                </a:rPr>
                <a:t>X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0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797268" y="5038689"/>
              <a:ext cx="674140" cy="674236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910091"/>
                  </a:solidFill>
                </a:rPr>
                <a:t>X</a:t>
              </a:r>
              <a:r>
                <a:rPr lang="en-US" baseline="-25000" dirty="0">
                  <a:solidFill>
                    <a:srgbClr val="910091"/>
                  </a:solidFill>
                </a:rPr>
                <a:t>1</a:t>
              </a:r>
            </a:p>
          </p:txBody>
        </p:sp>
        <p:sp>
          <p:nvSpPr>
            <p:cNvPr id="49" name="Oval 48"/>
            <p:cNvSpPr/>
            <p:nvPr/>
          </p:nvSpPr>
          <p:spPr>
            <a:xfrm>
              <a:off x="2329302" y="5038689"/>
              <a:ext cx="674140" cy="674236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910091"/>
                  </a:solidFill>
                </a:rPr>
                <a:t>X</a:t>
              </a:r>
              <a:r>
                <a:rPr lang="en-US" baseline="-25000" dirty="0">
                  <a:solidFill>
                    <a:srgbClr val="910091"/>
                  </a:solidFill>
                </a:rPr>
                <a:t>2</a:t>
              </a:r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1504117" y="5375807"/>
              <a:ext cx="857894" cy="0"/>
            </a:xfrm>
            <a:prstGeom prst="line">
              <a:avLst/>
            </a:prstGeom>
            <a:ln w="7620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2065511" y="4223072"/>
              <a:ext cx="474990" cy="815617"/>
            </a:xfrm>
            <a:prstGeom prst="line">
              <a:avLst/>
            </a:prstGeom>
            <a:ln w="762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1758463" y="5482092"/>
              <a:ext cx="3260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008000"/>
                  </a:solidFill>
                </a:rPr>
                <a:t>S</a:t>
              </a:r>
              <a:endParaRPr lang="en-US" sz="2400" dirty="0">
                <a:solidFill>
                  <a:srgbClr val="008000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316645" y="4238752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0000FF"/>
                  </a:solidFill>
                </a:rPr>
                <a:t>T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3339343" y="2919320"/>
            <a:ext cx="1129486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10091"/>
                </a:solidFill>
              </a:rPr>
              <a:t>X</a:t>
            </a:r>
            <a:r>
              <a:rPr lang="en-US" sz="2400" baseline="-25000" dirty="0" smtClean="0">
                <a:solidFill>
                  <a:srgbClr val="910091"/>
                </a:solidFill>
              </a:rPr>
              <a:t>0</a:t>
            </a:r>
            <a:r>
              <a:rPr lang="en-US" sz="2400" dirty="0" smtClean="0">
                <a:solidFill>
                  <a:srgbClr val="910091"/>
                </a:solidFill>
              </a:rPr>
              <a:t>,X</a:t>
            </a:r>
            <a:r>
              <a:rPr lang="en-US" sz="2400" baseline="-25000" dirty="0" smtClean="0">
                <a:solidFill>
                  <a:srgbClr val="910091"/>
                </a:solidFill>
              </a:rPr>
              <a:t>1</a:t>
            </a:r>
            <a:r>
              <a:rPr lang="en-US" sz="2400" dirty="0" smtClean="0">
                <a:solidFill>
                  <a:srgbClr val="910091"/>
                </a:solidFill>
              </a:rPr>
              <a:t>,X</a:t>
            </a:r>
            <a:r>
              <a:rPr lang="en-US" sz="2400" baseline="-25000" dirty="0" smtClean="0">
                <a:solidFill>
                  <a:srgbClr val="910091"/>
                </a:solidFill>
              </a:rPr>
              <a:t>2</a:t>
            </a:r>
            <a:endParaRPr lang="en-US" sz="2400" baseline="-25000" dirty="0">
              <a:solidFill>
                <a:srgbClr val="91009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388101" y="1546469"/>
            <a:ext cx="2566042" cy="85255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Runs in </a:t>
            </a:r>
            <a:r>
              <a:rPr lang="en-US" sz="2400" dirty="0" err="1" smtClean="0"/>
              <a:t>Ω</a:t>
            </a:r>
            <a:r>
              <a:rPr lang="en-US" sz="2400" dirty="0" smtClean="0"/>
              <a:t>(N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) time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7050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917"/>
    </mc:Choice>
    <mc:Fallback>
      <p:transition xmlns:p14="http://schemas.microsoft.com/office/powerpoint/2010/main" spd="slow" advTm="7491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9B8C0"/>
                                      </p:to>
                                    </p:animClr>
                                    <p:set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6" grpId="0" animBg="1"/>
      <p:bldP spid="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</a:rPr>
              <a:t>Is </a:t>
            </a:r>
            <a:r>
              <a:rPr lang="en-US" dirty="0" err="1" smtClean="0">
                <a:solidFill>
                  <a:srgbClr val="910091"/>
                </a:solidFill>
                <a:latin typeface="Calibri" charset="0"/>
              </a:rPr>
              <a:t>Ω</a:t>
            </a:r>
            <a:r>
              <a:rPr lang="en-US" dirty="0" smtClean="0">
                <a:solidFill>
                  <a:srgbClr val="910091"/>
                </a:solidFill>
                <a:latin typeface="Calibri" charset="0"/>
              </a:rPr>
              <a:t>(N</a:t>
            </a:r>
            <a:r>
              <a:rPr lang="en-US" baseline="30000" dirty="0" smtClean="0">
                <a:solidFill>
                  <a:srgbClr val="910091"/>
                </a:solidFill>
                <a:latin typeface="Calibri" charset="0"/>
              </a:rPr>
              <a:t>2</a:t>
            </a:r>
            <a:r>
              <a:rPr lang="en-US" dirty="0" smtClean="0">
                <a:solidFill>
                  <a:srgbClr val="910091"/>
                </a:solidFill>
                <a:latin typeface="Calibri" charset="0"/>
              </a:rPr>
              <a:t>) </a:t>
            </a:r>
            <a:r>
              <a:rPr lang="en-US" dirty="0" smtClean="0">
                <a:latin typeface="Calibri" charset="0"/>
              </a:rPr>
              <a:t>time necessary?</a:t>
            </a:r>
            <a:endParaRPr lang="en-US" dirty="0">
              <a:latin typeface="Calibri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47688" y="1289050"/>
            <a:ext cx="5368811" cy="4766845"/>
            <a:chOff x="547688" y="1289050"/>
            <a:chExt cx="5368811" cy="4766845"/>
          </a:xfrm>
        </p:grpSpPr>
        <p:sp>
          <p:nvSpPr>
            <p:cNvPr id="3" name="Freeform 2"/>
            <p:cNvSpPr/>
            <p:nvPr/>
          </p:nvSpPr>
          <p:spPr>
            <a:xfrm>
              <a:off x="1925093" y="4077368"/>
              <a:ext cx="3223008" cy="1978527"/>
            </a:xfrm>
            <a:custGeom>
              <a:avLst/>
              <a:gdLst>
                <a:gd name="connsiteX0" fmla="*/ 695158 w 3223008"/>
                <a:gd name="connsiteY0" fmla="*/ 494632 h 1978527"/>
                <a:gd name="connsiteX1" fmla="*/ 695158 w 3223008"/>
                <a:gd name="connsiteY1" fmla="*/ 494632 h 1978527"/>
                <a:gd name="connsiteX2" fmla="*/ 1630948 w 3223008"/>
                <a:gd name="connsiteY2" fmla="*/ 508000 h 1978527"/>
                <a:gd name="connsiteX3" fmla="*/ 1711158 w 3223008"/>
                <a:gd name="connsiteY3" fmla="*/ 614948 h 1978527"/>
                <a:gd name="connsiteX4" fmla="*/ 1751264 w 3223008"/>
                <a:gd name="connsiteY4" fmla="*/ 641685 h 1978527"/>
                <a:gd name="connsiteX5" fmla="*/ 1804737 w 3223008"/>
                <a:gd name="connsiteY5" fmla="*/ 655053 h 1978527"/>
                <a:gd name="connsiteX6" fmla="*/ 1844843 w 3223008"/>
                <a:gd name="connsiteY6" fmla="*/ 668421 h 1978527"/>
                <a:gd name="connsiteX7" fmla="*/ 1991895 w 3223008"/>
                <a:gd name="connsiteY7" fmla="*/ 655053 h 1978527"/>
                <a:gd name="connsiteX8" fmla="*/ 2018632 w 3223008"/>
                <a:gd name="connsiteY8" fmla="*/ 614948 h 1978527"/>
                <a:gd name="connsiteX9" fmla="*/ 2072106 w 3223008"/>
                <a:gd name="connsiteY9" fmla="*/ 508000 h 1978527"/>
                <a:gd name="connsiteX10" fmla="*/ 2125579 w 3223008"/>
                <a:gd name="connsiteY10" fmla="*/ 387685 h 1978527"/>
                <a:gd name="connsiteX11" fmla="*/ 2192422 w 3223008"/>
                <a:gd name="connsiteY11" fmla="*/ 267369 h 1978527"/>
                <a:gd name="connsiteX12" fmla="*/ 2245895 w 3223008"/>
                <a:gd name="connsiteY12" fmla="*/ 147053 h 1978527"/>
                <a:gd name="connsiteX13" fmla="*/ 2272632 w 3223008"/>
                <a:gd name="connsiteY13" fmla="*/ 93579 h 1978527"/>
                <a:gd name="connsiteX14" fmla="*/ 2366211 w 3223008"/>
                <a:gd name="connsiteY14" fmla="*/ 13369 h 1978527"/>
                <a:gd name="connsiteX15" fmla="*/ 2406316 w 3223008"/>
                <a:gd name="connsiteY15" fmla="*/ 0 h 1978527"/>
                <a:gd name="connsiteX16" fmla="*/ 2566737 w 3223008"/>
                <a:gd name="connsiteY16" fmla="*/ 26737 h 1978527"/>
                <a:gd name="connsiteX17" fmla="*/ 2620211 w 3223008"/>
                <a:gd name="connsiteY17" fmla="*/ 106948 h 1978527"/>
                <a:gd name="connsiteX18" fmla="*/ 2700422 w 3223008"/>
                <a:gd name="connsiteY18" fmla="*/ 213895 h 1978527"/>
                <a:gd name="connsiteX19" fmla="*/ 2753895 w 3223008"/>
                <a:gd name="connsiteY19" fmla="*/ 320843 h 1978527"/>
                <a:gd name="connsiteX20" fmla="*/ 2820737 w 3223008"/>
                <a:gd name="connsiteY20" fmla="*/ 387685 h 1978527"/>
                <a:gd name="connsiteX21" fmla="*/ 2874211 w 3223008"/>
                <a:gd name="connsiteY21" fmla="*/ 467895 h 1978527"/>
                <a:gd name="connsiteX22" fmla="*/ 2927685 w 3223008"/>
                <a:gd name="connsiteY22" fmla="*/ 508000 h 1978527"/>
                <a:gd name="connsiteX23" fmla="*/ 3021264 w 3223008"/>
                <a:gd name="connsiteY23" fmla="*/ 561474 h 1978527"/>
                <a:gd name="connsiteX24" fmla="*/ 3101474 w 3223008"/>
                <a:gd name="connsiteY24" fmla="*/ 601579 h 1978527"/>
                <a:gd name="connsiteX25" fmla="*/ 3141579 w 3223008"/>
                <a:gd name="connsiteY25" fmla="*/ 641685 h 1978527"/>
                <a:gd name="connsiteX26" fmla="*/ 3181685 w 3223008"/>
                <a:gd name="connsiteY26" fmla="*/ 762000 h 1978527"/>
                <a:gd name="connsiteX27" fmla="*/ 3208422 w 3223008"/>
                <a:gd name="connsiteY27" fmla="*/ 802106 h 1978527"/>
                <a:gd name="connsiteX28" fmla="*/ 3195053 w 3223008"/>
                <a:gd name="connsiteY28" fmla="*/ 909053 h 1978527"/>
                <a:gd name="connsiteX29" fmla="*/ 3088106 w 3223008"/>
                <a:gd name="connsiteY29" fmla="*/ 989264 h 1978527"/>
                <a:gd name="connsiteX30" fmla="*/ 3141579 w 3223008"/>
                <a:gd name="connsiteY30" fmla="*/ 1002632 h 1978527"/>
                <a:gd name="connsiteX31" fmla="*/ 3221790 w 3223008"/>
                <a:gd name="connsiteY31" fmla="*/ 1016000 h 1978527"/>
                <a:gd name="connsiteX32" fmla="*/ 3168316 w 3223008"/>
                <a:gd name="connsiteY32" fmla="*/ 1122948 h 1978527"/>
                <a:gd name="connsiteX33" fmla="*/ 3007895 w 3223008"/>
                <a:gd name="connsiteY33" fmla="*/ 1256632 h 1978527"/>
                <a:gd name="connsiteX34" fmla="*/ 2914316 w 3223008"/>
                <a:gd name="connsiteY34" fmla="*/ 1336843 h 1978527"/>
                <a:gd name="connsiteX35" fmla="*/ 2660316 w 3223008"/>
                <a:gd name="connsiteY35" fmla="*/ 1497264 h 1978527"/>
                <a:gd name="connsiteX36" fmla="*/ 2553369 w 3223008"/>
                <a:gd name="connsiteY36" fmla="*/ 1537369 h 1978527"/>
                <a:gd name="connsiteX37" fmla="*/ 2366211 w 3223008"/>
                <a:gd name="connsiteY37" fmla="*/ 1604211 h 1978527"/>
                <a:gd name="connsiteX38" fmla="*/ 2286000 w 3223008"/>
                <a:gd name="connsiteY38" fmla="*/ 1617579 h 1978527"/>
                <a:gd name="connsiteX39" fmla="*/ 2152316 w 3223008"/>
                <a:gd name="connsiteY39" fmla="*/ 1644316 h 1978527"/>
                <a:gd name="connsiteX40" fmla="*/ 2085474 w 3223008"/>
                <a:gd name="connsiteY40" fmla="*/ 1657685 h 1978527"/>
                <a:gd name="connsiteX41" fmla="*/ 1911685 w 3223008"/>
                <a:gd name="connsiteY41" fmla="*/ 1684421 h 1978527"/>
                <a:gd name="connsiteX42" fmla="*/ 1751264 w 3223008"/>
                <a:gd name="connsiteY42" fmla="*/ 1724527 h 1978527"/>
                <a:gd name="connsiteX43" fmla="*/ 1671053 w 3223008"/>
                <a:gd name="connsiteY43" fmla="*/ 1751264 h 1978527"/>
                <a:gd name="connsiteX44" fmla="*/ 1510632 w 3223008"/>
                <a:gd name="connsiteY44" fmla="*/ 1778000 h 1978527"/>
                <a:gd name="connsiteX45" fmla="*/ 1443790 w 3223008"/>
                <a:gd name="connsiteY45" fmla="*/ 1791369 h 1978527"/>
                <a:gd name="connsiteX46" fmla="*/ 1323474 w 3223008"/>
                <a:gd name="connsiteY46" fmla="*/ 1804737 h 1978527"/>
                <a:gd name="connsiteX47" fmla="*/ 1176422 w 3223008"/>
                <a:gd name="connsiteY47" fmla="*/ 1831474 h 1978527"/>
                <a:gd name="connsiteX48" fmla="*/ 1002632 w 3223008"/>
                <a:gd name="connsiteY48" fmla="*/ 1871579 h 1978527"/>
                <a:gd name="connsiteX49" fmla="*/ 935790 w 3223008"/>
                <a:gd name="connsiteY49" fmla="*/ 1898316 h 1978527"/>
                <a:gd name="connsiteX50" fmla="*/ 882316 w 3223008"/>
                <a:gd name="connsiteY50" fmla="*/ 1911685 h 1978527"/>
                <a:gd name="connsiteX51" fmla="*/ 802106 w 3223008"/>
                <a:gd name="connsiteY51" fmla="*/ 1938421 h 1978527"/>
                <a:gd name="connsiteX52" fmla="*/ 681790 w 3223008"/>
                <a:gd name="connsiteY52" fmla="*/ 1965158 h 1978527"/>
                <a:gd name="connsiteX53" fmla="*/ 628316 w 3223008"/>
                <a:gd name="connsiteY53" fmla="*/ 1978527 h 1978527"/>
                <a:gd name="connsiteX54" fmla="*/ 294106 w 3223008"/>
                <a:gd name="connsiteY54" fmla="*/ 1938421 h 1978527"/>
                <a:gd name="connsiteX55" fmla="*/ 160422 w 3223008"/>
                <a:gd name="connsiteY55" fmla="*/ 1818106 h 1978527"/>
                <a:gd name="connsiteX56" fmla="*/ 106948 w 3223008"/>
                <a:gd name="connsiteY56" fmla="*/ 1724527 h 1978527"/>
                <a:gd name="connsiteX57" fmla="*/ 53474 w 3223008"/>
                <a:gd name="connsiteY57" fmla="*/ 1617579 h 1978527"/>
                <a:gd name="connsiteX58" fmla="*/ 0 w 3223008"/>
                <a:gd name="connsiteY58" fmla="*/ 1470527 h 1978527"/>
                <a:gd name="connsiteX59" fmla="*/ 13369 w 3223008"/>
                <a:gd name="connsiteY59" fmla="*/ 1136316 h 1978527"/>
                <a:gd name="connsiteX60" fmla="*/ 40106 w 3223008"/>
                <a:gd name="connsiteY60" fmla="*/ 1056106 h 1978527"/>
                <a:gd name="connsiteX61" fmla="*/ 93579 w 3223008"/>
                <a:gd name="connsiteY61" fmla="*/ 949158 h 1978527"/>
                <a:gd name="connsiteX62" fmla="*/ 106948 w 3223008"/>
                <a:gd name="connsiteY62" fmla="*/ 882316 h 1978527"/>
                <a:gd name="connsiteX63" fmla="*/ 160422 w 3223008"/>
                <a:gd name="connsiteY63" fmla="*/ 815474 h 1978527"/>
                <a:gd name="connsiteX64" fmla="*/ 267369 w 3223008"/>
                <a:gd name="connsiteY64" fmla="*/ 802106 h 1978527"/>
                <a:gd name="connsiteX65" fmla="*/ 294106 w 3223008"/>
                <a:gd name="connsiteY65" fmla="*/ 762000 h 1978527"/>
                <a:gd name="connsiteX66" fmla="*/ 374316 w 3223008"/>
                <a:gd name="connsiteY66" fmla="*/ 735264 h 1978527"/>
                <a:gd name="connsiteX67" fmla="*/ 467895 w 3223008"/>
                <a:gd name="connsiteY67" fmla="*/ 708527 h 1978527"/>
                <a:gd name="connsiteX68" fmla="*/ 548106 w 3223008"/>
                <a:gd name="connsiteY68" fmla="*/ 695158 h 1978527"/>
                <a:gd name="connsiteX69" fmla="*/ 588211 w 3223008"/>
                <a:gd name="connsiteY69" fmla="*/ 601579 h 1978527"/>
                <a:gd name="connsiteX70" fmla="*/ 614948 w 3223008"/>
                <a:gd name="connsiteY70" fmla="*/ 548106 h 1978527"/>
                <a:gd name="connsiteX71" fmla="*/ 628316 w 3223008"/>
                <a:gd name="connsiteY71" fmla="*/ 508000 h 1978527"/>
                <a:gd name="connsiteX72" fmla="*/ 668422 w 3223008"/>
                <a:gd name="connsiteY72" fmla="*/ 481264 h 1978527"/>
                <a:gd name="connsiteX73" fmla="*/ 695158 w 3223008"/>
                <a:gd name="connsiteY73" fmla="*/ 494632 h 1978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3223008" h="1978527">
                  <a:moveTo>
                    <a:pt x="695158" y="494632"/>
                  </a:moveTo>
                  <a:lnTo>
                    <a:pt x="695158" y="494632"/>
                  </a:lnTo>
                  <a:cubicBezTo>
                    <a:pt x="1007088" y="499088"/>
                    <a:pt x="1321151" y="471313"/>
                    <a:pt x="1630948" y="508000"/>
                  </a:cubicBezTo>
                  <a:cubicBezTo>
                    <a:pt x="1675200" y="513240"/>
                    <a:pt x="1674080" y="590230"/>
                    <a:pt x="1711158" y="614948"/>
                  </a:cubicBezTo>
                  <a:cubicBezTo>
                    <a:pt x="1724527" y="623860"/>
                    <a:pt x="1736496" y="635356"/>
                    <a:pt x="1751264" y="641685"/>
                  </a:cubicBezTo>
                  <a:cubicBezTo>
                    <a:pt x="1768151" y="648922"/>
                    <a:pt x="1787071" y="650006"/>
                    <a:pt x="1804737" y="655053"/>
                  </a:cubicBezTo>
                  <a:cubicBezTo>
                    <a:pt x="1818287" y="658924"/>
                    <a:pt x="1831474" y="663965"/>
                    <a:pt x="1844843" y="668421"/>
                  </a:cubicBezTo>
                  <a:cubicBezTo>
                    <a:pt x="1893860" y="663965"/>
                    <a:pt x="1944852" y="669528"/>
                    <a:pt x="1991895" y="655053"/>
                  </a:cubicBezTo>
                  <a:cubicBezTo>
                    <a:pt x="2007251" y="650328"/>
                    <a:pt x="2010938" y="629053"/>
                    <a:pt x="2018632" y="614948"/>
                  </a:cubicBezTo>
                  <a:cubicBezTo>
                    <a:pt x="2037718" y="579958"/>
                    <a:pt x="2055135" y="544064"/>
                    <a:pt x="2072106" y="508000"/>
                  </a:cubicBezTo>
                  <a:cubicBezTo>
                    <a:pt x="2090793" y="468290"/>
                    <a:pt x="2105952" y="426939"/>
                    <a:pt x="2125579" y="387685"/>
                  </a:cubicBezTo>
                  <a:cubicBezTo>
                    <a:pt x="2146097" y="346650"/>
                    <a:pt x="2171904" y="308404"/>
                    <a:pt x="2192422" y="267369"/>
                  </a:cubicBezTo>
                  <a:cubicBezTo>
                    <a:pt x="2212049" y="228115"/>
                    <a:pt x="2227504" y="186901"/>
                    <a:pt x="2245895" y="147053"/>
                  </a:cubicBezTo>
                  <a:cubicBezTo>
                    <a:pt x="2254246" y="128959"/>
                    <a:pt x="2263720" y="111404"/>
                    <a:pt x="2272632" y="93579"/>
                  </a:cubicBezTo>
                  <a:cubicBezTo>
                    <a:pt x="2292835" y="12764"/>
                    <a:pt x="2268570" y="45917"/>
                    <a:pt x="2366211" y="13369"/>
                  </a:cubicBezTo>
                  <a:lnTo>
                    <a:pt x="2406316" y="0"/>
                  </a:lnTo>
                  <a:cubicBezTo>
                    <a:pt x="2459790" y="8912"/>
                    <a:pt x="2518249" y="2493"/>
                    <a:pt x="2566737" y="26737"/>
                  </a:cubicBezTo>
                  <a:cubicBezTo>
                    <a:pt x="2595478" y="41108"/>
                    <a:pt x="2600137" y="81856"/>
                    <a:pt x="2620211" y="106948"/>
                  </a:cubicBezTo>
                  <a:cubicBezTo>
                    <a:pt x="2683722" y="186336"/>
                    <a:pt x="2657857" y="150049"/>
                    <a:pt x="2700422" y="213895"/>
                  </a:cubicBezTo>
                  <a:cubicBezTo>
                    <a:pt x="2715892" y="260306"/>
                    <a:pt x="2717815" y="275743"/>
                    <a:pt x="2753895" y="320843"/>
                  </a:cubicBezTo>
                  <a:cubicBezTo>
                    <a:pt x="2773579" y="345448"/>
                    <a:pt x="2800784" y="363298"/>
                    <a:pt x="2820737" y="387685"/>
                  </a:cubicBezTo>
                  <a:cubicBezTo>
                    <a:pt x="2841085" y="412555"/>
                    <a:pt x="2852862" y="443878"/>
                    <a:pt x="2874211" y="467895"/>
                  </a:cubicBezTo>
                  <a:cubicBezTo>
                    <a:pt x="2889014" y="484548"/>
                    <a:pt x="2909554" y="495050"/>
                    <a:pt x="2927685" y="508000"/>
                  </a:cubicBezTo>
                  <a:cubicBezTo>
                    <a:pt x="2992830" y="554532"/>
                    <a:pt x="2942928" y="516710"/>
                    <a:pt x="3021264" y="561474"/>
                  </a:cubicBezTo>
                  <a:cubicBezTo>
                    <a:pt x="3093826" y="602938"/>
                    <a:pt x="3027944" y="577069"/>
                    <a:pt x="3101474" y="601579"/>
                  </a:cubicBezTo>
                  <a:cubicBezTo>
                    <a:pt x="3114842" y="614948"/>
                    <a:pt x="3131559" y="625653"/>
                    <a:pt x="3141579" y="641685"/>
                  </a:cubicBezTo>
                  <a:cubicBezTo>
                    <a:pt x="3190910" y="720616"/>
                    <a:pt x="3150421" y="689052"/>
                    <a:pt x="3181685" y="762000"/>
                  </a:cubicBezTo>
                  <a:cubicBezTo>
                    <a:pt x="3188014" y="776768"/>
                    <a:pt x="3199510" y="788737"/>
                    <a:pt x="3208422" y="802106"/>
                  </a:cubicBezTo>
                  <a:cubicBezTo>
                    <a:pt x="3203966" y="837755"/>
                    <a:pt x="3207331" y="875290"/>
                    <a:pt x="3195053" y="909053"/>
                  </a:cubicBezTo>
                  <a:cubicBezTo>
                    <a:pt x="3184173" y="938971"/>
                    <a:pt x="3105741" y="978683"/>
                    <a:pt x="3088106" y="989264"/>
                  </a:cubicBezTo>
                  <a:cubicBezTo>
                    <a:pt x="3105930" y="993720"/>
                    <a:pt x="3123563" y="999029"/>
                    <a:pt x="3141579" y="1002632"/>
                  </a:cubicBezTo>
                  <a:cubicBezTo>
                    <a:pt x="3168158" y="1007948"/>
                    <a:pt x="3215910" y="989540"/>
                    <a:pt x="3221790" y="1016000"/>
                  </a:cubicBezTo>
                  <a:cubicBezTo>
                    <a:pt x="3230436" y="1054908"/>
                    <a:pt x="3191003" y="1090178"/>
                    <a:pt x="3168316" y="1122948"/>
                  </a:cubicBezTo>
                  <a:cubicBezTo>
                    <a:pt x="3127128" y="1182441"/>
                    <a:pt x="3062929" y="1213391"/>
                    <a:pt x="3007895" y="1256632"/>
                  </a:cubicBezTo>
                  <a:cubicBezTo>
                    <a:pt x="2975590" y="1282014"/>
                    <a:pt x="2946113" y="1310827"/>
                    <a:pt x="2914316" y="1336843"/>
                  </a:cubicBezTo>
                  <a:cubicBezTo>
                    <a:pt x="2848174" y="1390960"/>
                    <a:pt x="2706097" y="1480096"/>
                    <a:pt x="2660316" y="1497264"/>
                  </a:cubicBezTo>
                  <a:cubicBezTo>
                    <a:pt x="2624667" y="1510632"/>
                    <a:pt x="2588719" y="1523229"/>
                    <a:pt x="2553369" y="1537369"/>
                  </a:cubicBezTo>
                  <a:cubicBezTo>
                    <a:pt x="2452009" y="1577913"/>
                    <a:pt x="2471355" y="1579947"/>
                    <a:pt x="2366211" y="1604211"/>
                  </a:cubicBezTo>
                  <a:cubicBezTo>
                    <a:pt x="2339799" y="1610306"/>
                    <a:pt x="2312642" y="1612584"/>
                    <a:pt x="2286000" y="1617579"/>
                  </a:cubicBezTo>
                  <a:cubicBezTo>
                    <a:pt x="2241335" y="1625954"/>
                    <a:pt x="2196877" y="1635404"/>
                    <a:pt x="2152316" y="1644316"/>
                  </a:cubicBezTo>
                  <a:cubicBezTo>
                    <a:pt x="2130035" y="1648772"/>
                    <a:pt x="2107968" y="1654472"/>
                    <a:pt x="2085474" y="1657685"/>
                  </a:cubicBezTo>
                  <a:cubicBezTo>
                    <a:pt x="1965062" y="1674886"/>
                    <a:pt x="2022976" y="1665873"/>
                    <a:pt x="1911685" y="1684421"/>
                  </a:cubicBezTo>
                  <a:cubicBezTo>
                    <a:pt x="1693454" y="1757165"/>
                    <a:pt x="1967285" y="1670521"/>
                    <a:pt x="1751264" y="1724527"/>
                  </a:cubicBezTo>
                  <a:cubicBezTo>
                    <a:pt x="1723922" y="1731363"/>
                    <a:pt x="1698243" y="1743849"/>
                    <a:pt x="1671053" y="1751264"/>
                  </a:cubicBezTo>
                  <a:cubicBezTo>
                    <a:pt x="1621545" y="1764766"/>
                    <a:pt x="1559819" y="1769802"/>
                    <a:pt x="1510632" y="1778000"/>
                  </a:cubicBezTo>
                  <a:cubicBezTo>
                    <a:pt x="1488219" y="1781735"/>
                    <a:pt x="1466284" y="1788156"/>
                    <a:pt x="1443790" y="1791369"/>
                  </a:cubicBezTo>
                  <a:cubicBezTo>
                    <a:pt x="1403843" y="1797076"/>
                    <a:pt x="1363472" y="1799404"/>
                    <a:pt x="1323474" y="1804737"/>
                  </a:cubicBezTo>
                  <a:cubicBezTo>
                    <a:pt x="1272179" y="1811576"/>
                    <a:pt x="1226816" y="1821395"/>
                    <a:pt x="1176422" y="1831474"/>
                  </a:cubicBezTo>
                  <a:cubicBezTo>
                    <a:pt x="1021632" y="1893390"/>
                    <a:pt x="1215118" y="1822544"/>
                    <a:pt x="1002632" y="1871579"/>
                  </a:cubicBezTo>
                  <a:cubicBezTo>
                    <a:pt x="979249" y="1876975"/>
                    <a:pt x="958556" y="1890727"/>
                    <a:pt x="935790" y="1898316"/>
                  </a:cubicBezTo>
                  <a:cubicBezTo>
                    <a:pt x="918360" y="1904126"/>
                    <a:pt x="899914" y="1906405"/>
                    <a:pt x="882316" y="1911685"/>
                  </a:cubicBezTo>
                  <a:cubicBezTo>
                    <a:pt x="855322" y="1919783"/>
                    <a:pt x="829100" y="1930323"/>
                    <a:pt x="802106" y="1938421"/>
                  </a:cubicBezTo>
                  <a:cubicBezTo>
                    <a:pt x="755515" y="1952398"/>
                    <a:pt x="730876" y="1954250"/>
                    <a:pt x="681790" y="1965158"/>
                  </a:cubicBezTo>
                  <a:cubicBezTo>
                    <a:pt x="663854" y="1969144"/>
                    <a:pt x="646141" y="1974071"/>
                    <a:pt x="628316" y="1978527"/>
                  </a:cubicBezTo>
                  <a:cubicBezTo>
                    <a:pt x="516913" y="1965158"/>
                    <a:pt x="403553" y="1963135"/>
                    <a:pt x="294106" y="1938421"/>
                  </a:cubicBezTo>
                  <a:cubicBezTo>
                    <a:pt x="242370" y="1926739"/>
                    <a:pt x="187604" y="1858879"/>
                    <a:pt x="160422" y="1818106"/>
                  </a:cubicBezTo>
                  <a:cubicBezTo>
                    <a:pt x="140494" y="1788213"/>
                    <a:pt x="123855" y="1756227"/>
                    <a:pt x="106948" y="1724527"/>
                  </a:cubicBezTo>
                  <a:cubicBezTo>
                    <a:pt x="88192" y="1689359"/>
                    <a:pt x="70177" y="1653768"/>
                    <a:pt x="53474" y="1617579"/>
                  </a:cubicBezTo>
                  <a:cubicBezTo>
                    <a:pt x="31152" y="1569214"/>
                    <a:pt x="16848" y="1521071"/>
                    <a:pt x="0" y="1470527"/>
                  </a:cubicBezTo>
                  <a:cubicBezTo>
                    <a:pt x="4456" y="1359123"/>
                    <a:pt x="2629" y="1247290"/>
                    <a:pt x="13369" y="1136316"/>
                  </a:cubicBezTo>
                  <a:cubicBezTo>
                    <a:pt x="16084" y="1108264"/>
                    <a:pt x="30475" y="1082592"/>
                    <a:pt x="40106" y="1056106"/>
                  </a:cubicBezTo>
                  <a:cubicBezTo>
                    <a:pt x="66269" y="984158"/>
                    <a:pt x="57912" y="1002661"/>
                    <a:pt x="93579" y="949158"/>
                  </a:cubicBezTo>
                  <a:cubicBezTo>
                    <a:pt x="98035" y="926877"/>
                    <a:pt x="101437" y="904360"/>
                    <a:pt x="106948" y="882316"/>
                  </a:cubicBezTo>
                  <a:cubicBezTo>
                    <a:pt x="115643" y="847536"/>
                    <a:pt x="119712" y="826577"/>
                    <a:pt x="160422" y="815474"/>
                  </a:cubicBezTo>
                  <a:cubicBezTo>
                    <a:pt x="195083" y="806021"/>
                    <a:pt x="231720" y="806562"/>
                    <a:pt x="267369" y="802106"/>
                  </a:cubicBezTo>
                  <a:cubicBezTo>
                    <a:pt x="276281" y="788737"/>
                    <a:pt x="280481" y="770516"/>
                    <a:pt x="294106" y="762000"/>
                  </a:cubicBezTo>
                  <a:cubicBezTo>
                    <a:pt x="318005" y="747063"/>
                    <a:pt x="347579" y="744176"/>
                    <a:pt x="374316" y="735264"/>
                  </a:cubicBezTo>
                  <a:cubicBezTo>
                    <a:pt x="412546" y="722521"/>
                    <a:pt x="425921" y="716922"/>
                    <a:pt x="467895" y="708527"/>
                  </a:cubicBezTo>
                  <a:cubicBezTo>
                    <a:pt x="494474" y="703211"/>
                    <a:pt x="521369" y="699614"/>
                    <a:pt x="548106" y="695158"/>
                  </a:cubicBezTo>
                  <a:cubicBezTo>
                    <a:pt x="602290" y="613883"/>
                    <a:pt x="551214" y="700239"/>
                    <a:pt x="588211" y="601579"/>
                  </a:cubicBezTo>
                  <a:cubicBezTo>
                    <a:pt x="595208" y="582920"/>
                    <a:pt x="607098" y="566423"/>
                    <a:pt x="614948" y="548106"/>
                  </a:cubicBezTo>
                  <a:cubicBezTo>
                    <a:pt x="620499" y="535154"/>
                    <a:pt x="619513" y="519004"/>
                    <a:pt x="628316" y="508000"/>
                  </a:cubicBezTo>
                  <a:cubicBezTo>
                    <a:pt x="638353" y="495454"/>
                    <a:pt x="655053" y="490176"/>
                    <a:pt x="668422" y="481264"/>
                  </a:cubicBezTo>
                  <a:lnTo>
                    <a:pt x="695158" y="494632"/>
                  </a:lnTo>
                  <a:close/>
                </a:path>
              </a:pathLst>
            </a:custGeom>
            <a:solidFill>
              <a:srgbClr val="FF0000">
                <a:alpha val="50000"/>
              </a:srgbClr>
            </a:solidFill>
            <a:ln>
              <a:noFill/>
            </a:ln>
            <a:scene3d>
              <a:camera prst="orthographicFront">
                <a:rot lat="2700000" lon="1800000" rev="78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547688" y="1289050"/>
              <a:ext cx="5368811" cy="4379357"/>
              <a:chOff x="547688" y="1289050"/>
              <a:chExt cx="5368811" cy="4379357"/>
            </a:xfrm>
          </p:grpSpPr>
          <p:cxnSp>
            <p:nvCxnSpPr>
              <p:cNvPr id="9" name="Straight Arrow Connector 8"/>
              <p:cNvCxnSpPr/>
              <p:nvPr/>
            </p:nvCxnSpPr>
            <p:spPr>
              <a:xfrm flipV="1">
                <a:off x="2579688" y="1658938"/>
                <a:ext cx="14287" cy="225742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 flipH="1">
                <a:off x="922338" y="3916363"/>
                <a:ext cx="1657350" cy="163195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>
                <a:off x="2593975" y="3916363"/>
                <a:ext cx="294005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437" name="TextBox 18"/>
              <p:cNvSpPr txBox="1">
                <a:spLocks noChangeArrowheads="1"/>
              </p:cNvSpPr>
              <p:nvPr/>
            </p:nvSpPr>
            <p:spPr bwMode="auto">
              <a:xfrm>
                <a:off x="5534025" y="3732213"/>
                <a:ext cx="38247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dirty="0" smtClean="0">
                    <a:solidFill>
                      <a:srgbClr val="910091"/>
                    </a:solidFill>
                  </a:rPr>
                  <a:t>X</a:t>
                </a:r>
                <a:r>
                  <a:rPr lang="en-US" sz="1800" baseline="-25000" dirty="0" smtClean="0">
                    <a:solidFill>
                      <a:srgbClr val="910091"/>
                    </a:solidFill>
                  </a:rPr>
                  <a:t>0</a:t>
                </a:r>
                <a:endParaRPr lang="en-US" sz="1800" baseline="-25000" dirty="0">
                  <a:solidFill>
                    <a:srgbClr val="910091"/>
                  </a:solidFill>
                </a:endParaRPr>
              </a:p>
            </p:txBody>
          </p:sp>
          <p:sp>
            <p:nvSpPr>
              <p:cNvPr id="18438" name="TextBox 19"/>
              <p:cNvSpPr txBox="1">
                <a:spLocks noChangeArrowheads="1"/>
              </p:cNvSpPr>
              <p:nvPr/>
            </p:nvSpPr>
            <p:spPr bwMode="auto">
              <a:xfrm>
                <a:off x="547688" y="5299075"/>
                <a:ext cx="38247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dirty="0" smtClean="0">
                    <a:solidFill>
                      <a:srgbClr val="910091"/>
                    </a:solidFill>
                  </a:rPr>
                  <a:t>X</a:t>
                </a:r>
                <a:r>
                  <a:rPr lang="en-US" sz="1800" baseline="-25000" dirty="0" smtClean="0">
                    <a:solidFill>
                      <a:srgbClr val="910091"/>
                    </a:solidFill>
                  </a:rPr>
                  <a:t>1</a:t>
                </a:r>
                <a:endParaRPr lang="en-US" sz="1800" baseline="-25000" dirty="0">
                  <a:solidFill>
                    <a:srgbClr val="910091"/>
                  </a:solidFill>
                </a:endParaRPr>
              </a:p>
            </p:txBody>
          </p:sp>
          <p:sp>
            <p:nvSpPr>
              <p:cNvPr id="18439" name="TextBox 20"/>
              <p:cNvSpPr txBox="1">
                <a:spLocks noChangeArrowheads="1"/>
              </p:cNvSpPr>
              <p:nvPr/>
            </p:nvSpPr>
            <p:spPr bwMode="auto">
              <a:xfrm>
                <a:off x="2409825" y="1289050"/>
                <a:ext cx="38247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dirty="0" smtClean="0">
                    <a:solidFill>
                      <a:srgbClr val="910091"/>
                    </a:solidFill>
                  </a:rPr>
                  <a:t>X</a:t>
                </a:r>
                <a:r>
                  <a:rPr lang="en-US" sz="1800" baseline="-25000" dirty="0" smtClean="0">
                    <a:solidFill>
                      <a:srgbClr val="910091"/>
                    </a:solidFill>
                  </a:rPr>
                  <a:t>2</a:t>
                </a:r>
                <a:endParaRPr lang="en-US" sz="1800" baseline="-25000" dirty="0">
                  <a:solidFill>
                    <a:srgbClr val="910091"/>
                  </a:solidFill>
                </a:endParaRPr>
              </a:p>
            </p:txBody>
          </p:sp>
          <p:sp>
            <p:nvSpPr>
              <p:cNvPr id="2" name="Freeform 1"/>
              <p:cNvSpPr/>
              <p:nvPr/>
            </p:nvSpPr>
            <p:spPr>
              <a:xfrm>
                <a:off x="2828925" y="1724025"/>
                <a:ext cx="2290763" cy="1885950"/>
              </a:xfrm>
              <a:custGeom>
                <a:avLst/>
                <a:gdLst>
                  <a:gd name="connsiteX0" fmla="*/ 673327 w 2290906"/>
                  <a:gd name="connsiteY0" fmla="*/ 280737 h 1884948"/>
                  <a:gd name="connsiteX1" fmla="*/ 673327 w 2290906"/>
                  <a:gd name="connsiteY1" fmla="*/ 280737 h 1884948"/>
                  <a:gd name="connsiteX2" fmla="*/ 820380 w 2290906"/>
                  <a:gd name="connsiteY2" fmla="*/ 187158 h 1884948"/>
                  <a:gd name="connsiteX3" fmla="*/ 967432 w 2290906"/>
                  <a:gd name="connsiteY3" fmla="*/ 80211 h 1884948"/>
                  <a:gd name="connsiteX4" fmla="*/ 1087748 w 2290906"/>
                  <a:gd name="connsiteY4" fmla="*/ 26737 h 1884948"/>
                  <a:gd name="connsiteX5" fmla="*/ 1127853 w 2290906"/>
                  <a:gd name="connsiteY5" fmla="*/ 0 h 1884948"/>
                  <a:gd name="connsiteX6" fmla="*/ 1488801 w 2290906"/>
                  <a:gd name="connsiteY6" fmla="*/ 26737 h 1884948"/>
                  <a:gd name="connsiteX7" fmla="*/ 1528906 w 2290906"/>
                  <a:gd name="connsiteY7" fmla="*/ 66842 h 1884948"/>
                  <a:gd name="connsiteX8" fmla="*/ 1622485 w 2290906"/>
                  <a:gd name="connsiteY8" fmla="*/ 187158 h 1884948"/>
                  <a:gd name="connsiteX9" fmla="*/ 1689327 w 2290906"/>
                  <a:gd name="connsiteY9" fmla="*/ 307474 h 1884948"/>
                  <a:gd name="connsiteX10" fmla="*/ 1702696 w 2290906"/>
                  <a:gd name="connsiteY10" fmla="*/ 360948 h 1884948"/>
                  <a:gd name="connsiteX11" fmla="*/ 1742801 w 2290906"/>
                  <a:gd name="connsiteY11" fmla="*/ 467895 h 1884948"/>
                  <a:gd name="connsiteX12" fmla="*/ 1782906 w 2290906"/>
                  <a:gd name="connsiteY12" fmla="*/ 601579 h 1884948"/>
                  <a:gd name="connsiteX13" fmla="*/ 1823011 w 2290906"/>
                  <a:gd name="connsiteY13" fmla="*/ 775369 h 1884948"/>
                  <a:gd name="connsiteX14" fmla="*/ 1849748 w 2290906"/>
                  <a:gd name="connsiteY14" fmla="*/ 882316 h 1884948"/>
                  <a:gd name="connsiteX15" fmla="*/ 1863117 w 2290906"/>
                  <a:gd name="connsiteY15" fmla="*/ 935790 h 1884948"/>
                  <a:gd name="connsiteX16" fmla="*/ 1889853 w 2290906"/>
                  <a:gd name="connsiteY16" fmla="*/ 975895 h 1884948"/>
                  <a:gd name="connsiteX17" fmla="*/ 1929959 w 2290906"/>
                  <a:gd name="connsiteY17" fmla="*/ 1082842 h 1884948"/>
                  <a:gd name="connsiteX18" fmla="*/ 1970064 w 2290906"/>
                  <a:gd name="connsiteY18" fmla="*/ 1109579 h 1884948"/>
                  <a:gd name="connsiteX19" fmla="*/ 2023538 w 2290906"/>
                  <a:gd name="connsiteY19" fmla="*/ 1149685 h 1884948"/>
                  <a:gd name="connsiteX20" fmla="*/ 2117117 w 2290906"/>
                  <a:gd name="connsiteY20" fmla="*/ 1203158 h 1884948"/>
                  <a:gd name="connsiteX21" fmla="*/ 2170590 w 2290906"/>
                  <a:gd name="connsiteY21" fmla="*/ 1216527 h 1884948"/>
                  <a:gd name="connsiteX22" fmla="*/ 2264169 w 2290906"/>
                  <a:gd name="connsiteY22" fmla="*/ 1283369 h 1884948"/>
                  <a:gd name="connsiteX23" fmla="*/ 2290906 w 2290906"/>
                  <a:gd name="connsiteY23" fmla="*/ 1323474 h 1884948"/>
                  <a:gd name="connsiteX24" fmla="*/ 2277538 w 2290906"/>
                  <a:gd name="connsiteY24" fmla="*/ 1403685 h 1884948"/>
                  <a:gd name="connsiteX25" fmla="*/ 2237432 w 2290906"/>
                  <a:gd name="connsiteY25" fmla="*/ 1417053 h 1884948"/>
                  <a:gd name="connsiteX26" fmla="*/ 2117117 w 2290906"/>
                  <a:gd name="connsiteY26" fmla="*/ 1510632 h 1884948"/>
                  <a:gd name="connsiteX27" fmla="*/ 1903222 w 2290906"/>
                  <a:gd name="connsiteY27" fmla="*/ 1657685 h 1884948"/>
                  <a:gd name="connsiteX28" fmla="*/ 1675959 w 2290906"/>
                  <a:gd name="connsiteY28" fmla="*/ 1778000 h 1884948"/>
                  <a:gd name="connsiteX29" fmla="*/ 1488801 w 2290906"/>
                  <a:gd name="connsiteY29" fmla="*/ 1831474 h 1884948"/>
                  <a:gd name="connsiteX30" fmla="*/ 1288275 w 2290906"/>
                  <a:gd name="connsiteY30" fmla="*/ 1871579 h 1884948"/>
                  <a:gd name="connsiteX31" fmla="*/ 1248169 w 2290906"/>
                  <a:gd name="connsiteY31" fmla="*/ 1884948 h 1884948"/>
                  <a:gd name="connsiteX32" fmla="*/ 887222 w 2290906"/>
                  <a:gd name="connsiteY32" fmla="*/ 1871579 h 1884948"/>
                  <a:gd name="connsiteX33" fmla="*/ 847117 w 2290906"/>
                  <a:gd name="connsiteY33" fmla="*/ 1858211 h 1884948"/>
                  <a:gd name="connsiteX34" fmla="*/ 753538 w 2290906"/>
                  <a:gd name="connsiteY34" fmla="*/ 1844842 h 1884948"/>
                  <a:gd name="connsiteX35" fmla="*/ 673327 w 2290906"/>
                  <a:gd name="connsiteY35" fmla="*/ 1831474 h 1884948"/>
                  <a:gd name="connsiteX36" fmla="*/ 486169 w 2290906"/>
                  <a:gd name="connsiteY36" fmla="*/ 1818106 h 1884948"/>
                  <a:gd name="connsiteX37" fmla="*/ 446064 w 2290906"/>
                  <a:gd name="connsiteY37" fmla="*/ 1804737 h 1884948"/>
                  <a:gd name="connsiteX38" fmla="*/ 379222 w 2290906"/>
                  <a:gd name="connsiteY38" fmla="*/ 1791369 h 1884948"/>
                  <a:gd name="connsiteX39" fmla="*/ 325748 w 2290906"/>
                  <a:gd name="connsiteY39" fmla="*/ 1778000 h 1884948"/>
                  <a:gd name="connsiteX40" fmla="*/ 258906 w 2290906"/>
                  <a:gd name="connsiteY40" fmla="*/ 1737895 h 1884948"/>
                  <a:gd name="connsiteX41" fmla="*/ 178696 w 2290906"/>
                  <a:gd name="connsiteY41" fmla="*/ 1644316 h 1884948"/>
                  <a:gd name="connsiteX42" fmla="*/ 165327 w 2290906"/>
                  <a:gd name="connsiteY42" fmla="*/ 1577474 h 1884948"/>
                  <a:gd name="connsiteX43" fmla="*/ 151959 w 2290906"/>
                  <a:gd name="connsiteY43" fmla="*/ 1537369 h 1884948"/>
                  <a:gd name="connsiteX44" fmla="*/ 111853 w 2290906"/>
                  <a:gd name="connsiteY44" fmla="*/ 895685 h 1884948"/>
                  <a:gd name="connsiteX45" fmla="*/ 98485 w 2290906"/>
                  <a:gd name="connsiteY45" fmla="*/ 534737 h 1884948"/>
                  <a:gd name="connsiteX46" fmla="*/ 98485 w 2290906"/>
                  <a:gd name="connsiteY46" fmla="*/ 240632 h 1884948"/>
                  <a:gd name="connsiteX47" fmla="*/ 272275 w 2290906"/>
                  <a:gd name="connsiteY47" fmla="*/ 133685 h 1884948"/>
                  <a:gd name="connsiteX48" fmla="*/ 312380 w 2290906"/>
                  <a:gd name="connsiteY48" fmla="*/ 120316 h 1884948"/>
                  <a:gd name="connsiteX49" fmla="*/ 392590 w 2290906"/>
                  <a:gd name="connsiteY49" fmla="*/ 147053 h 1884948"/>
                  <a:gd name="connsiteX50" fmla="*/ 446064 w 2290906"/>
                  <a:gd name="connsiteY50" fmla="*/ 227263 h 1884948"/>
                  <a:gd name="connsiteX51" fmla="*/ 673327 w 2290906"/>
                  <a:gd name="connsiteY51" fmla="*/ 280737 h 1884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2290906" h="1884948">
                    <a:moveTo>
                      <a:pt x="673327" y="280737"/>
                    </a:moveTo>
                    <a:lnTo>
                      <a:pt x="673327" y="280737"/>
                    </a:lnTo>
                    <a:cubicBezTo>
                      <a:pt x="722345" y="249544"/>
                      <a:pt x="772502" y="220074"/>
                      <a:pt x="820380" y="187158"/>
                    </a:cubicBezTo>
                    <a:cubicBezTo>
                      <a:pt x="960184" y="91043"/>
                      <a:pt x="809571" y="174929"/>
                      <a:pt x="967432" y="80211"/>
                    </a:cubicBezTo>
                    <a:cubicBezTo>
                      <a:pt x="1038306" y="37687"/>
                      <a:pt x="1007296" y="66963"/>
                      <a:pt x="1087748" y="26737"/>
                    </a:cubicBezTo>
                    <a:cubicBezTo>
                      <a:pt x="1102119" y="19552"/>
                      <a:pt x="1114485" y="8912"/>
                      <a:pt x="1127853" y="0"/>
                    </a:cubicBezTo>
                    <a:cubicBezTo>
                      <a:pt x="1248169" y="8912"/>
                      <a:pt x="1369797" y="6903"/>
                      <a:pt x="1488801" y="26737"/>
                    </a:cubicBezTo>
                    <a:cubicBezTo>
                      <a:pt x="1507449" y="29845"/>
                      <a:pt x="1516803" y="52318"/>
                      <a:pt x="1528906" y="66842"/>
                    </a:cubicBezTo>
                    <a:cubicBezTo>
                      <a:pt x="1561432" y="105874"/>
                      <a:pt x="1599763" y="141714"/>
                      <a:pt x="1622485" y="187158"/>
                    </a:cubicBezTo>
                    <a:cubicBezTo>
                      <a:pt x="1660842" y="263872"/>
                      <a:pt x="1638969" y="223543"/>
                      <a:pt x="1689327" y="307474"/>
                    </a:cubicBezTo>
                    <a:cubicBezTo>
                      <a:pt x="1693783" y="325299"/>
                      <a:pt x="1696886" y="343518"/>
                      <a:pt x="1702696" y="360948"/>
                    </a:cubicBezTo>
                    <a:cubicBezTo>
                      <a:pt x="1714953" y="397721"/>
                      <a:pt x="1733418" y="430365"/>
                      <a:pt x="1742801" y="467895"/>
                    </a:cubicBezTo>
                    <a:cubicBezTo>
                      <a:pt x="1772927" y="588397"/>
                      <a:pt x="1735002" y="481820"/>
                      <a:pt x="1782906" y="601579"/>
                    </a:cubicBezTo>
                    <a:cubicBezTo>
                      <a:pt x="1804781" y="732826"/>
                      <a:pt x="1785031" y="632943"/>
                      <a:pt x="1823011" y="775369"/>
                    </a:cubicBezTo>
                    <a:cubicBezTo>
                      <a:pt x="1832479" y="810874"/>
                      <a:pt x="1840836" y="846667"/>
                      <a:pt x="1849748" y="882316"/>
                    </a:cubicBezTo>
                    <a:cubicBezTo>
                      <a:pt x="1854204" y="900141"/>
                      <a:pt x="1852926" y="920502"/>
                      <a:pt x="1863117" y="935790"/>
                    </a:cubicBezTo>
                    <a:lnTo>
                      <a:pt x="1889853" y="975895"/>
                    </a:lnTo>
                    <a:cubicBezTo>
                      <a:pt x="1898848" y="1011873"/>
                      <a:pt x="1904992" y="1052882"/>
                      <a:pt x="1929959" y="1082842"/>
                    </a:cubicBezTo>
                    <a:cubicBezTo>
                      <a:pt x="1940245" y="1095185"/>
                      <a:pt x="1956990" y="1100240"/>
                      <a:pt x="1970064" y="1109579"/>
                    </a:cubicBezTo>
                    <a:cubicBezTo>
                      <a:pt x="1988195" y="1122530"/>
                      <a:pt x="2005407" y="1136734"/>
                      <a:pt x="2023538" y="1149685"/>
                    </a:cubicBezTo>
                    <a:cubicBezTo>
                      <a:pt x="2052115" y="1170097"/>
                      <a:pt x="2084139" y="1190791"/>
                      <a:pt x="2117117" y="1203158"/>
                    </a:cubicBezTo>
                    <a:cubicBezTo>
                      <a:pt x="2134320" y="1209609"/>
                      <a:pt x="2152766" y="1212071"/>
                      <a:pt x="2170590" y="1216527"/>
                    </a:cubicBezTo>
                    <a:cubicBezTo>
                      <a:pt x="2193370" y="1231713"/>
                      <a:pt x="2247578" y="1266778"/>
                      <a:pt x="2264169" y="1283369"/>
                    </a:cubicBezTo>
                    <a:cubicBezTo>
                      <a:pt x="2275530" y="1294730"/>
                      <a:pt x="2281994" y="1310106"/>
                      <a:pt x="2290906" y="1323474"/>
                    </a:cubicBezTo>
                    <a:cubicBezTo>
                      <a:pt x="2286450" y="1350211"/>
                      <a:pt x="2290986" y="1380151"/>
                      <a:pt x="2277538" y="1403685"/>
                    </a:cubicBezTo>
                    <a:cubicBezTo>
                      <a:pt x="2270547" y="1415920"/>
                      <a:pt x="2250036" y="1410751"/>
                      <a:pt x="2237432" y="1417053"/>
                    </a:cubicBezTo>
                    <a:cubicBezTo>
                      <a:pt x="2199079" y="1436229"/>
                      <a:pt x="2143147" y="1491701"/>
                      <a:pt x="2117117" y="1510632"/>
                    </a:cubicBezTo>
                    <a:cubicBezTo>
                      <a:pt x="2047143" y="1561522"/>
                      <a:pt x="1975213" y="1609691"/>
                      <a:pt x="1903222" y="1657685"/>
                    </a:cubicBezTo>
                    <a:cubicBezTo>
                      <a:pt x="1823969" y="1710520"/>
                      <a:pt x="1766925" y="1746360"/>
                      <a:pt x="1675959" y="1778000"/>
                    </a:cubicBezTo>
                    <a:cubicBezTo>
                      <a:pt x="1614678" y="1799315"/>
                      <a:pt x="1552801" y="1820808"/>
                      <a:pt x="1488801" y="1831474"/>
                    </a:cubicBezTo>
                    <a:cubicBezTo>
                      <a:pt x="1421603" y="1842673"/>
                      <a:pt x="1353922" y="1852823"/>
                      <a:pt x="1288275" y="1871579"/>
                    </a:cubicBezTo>
                    <a:cubicBezTo>
                      <a:pt x="1274725" y="1875450"/>
                      <a:pt x="1261538" y="1880492"/>
                      <a:pt x="1248169" y="1884948"/>
                    </a:cubicBezTo>
                    <a:cubicBezTo>
                      <a:pt x="1127853" y="1880492"/>
                      <a:pt x="1007353" y="1879588"/>
                      <a:pt x="887222" y="1871579"/>
                    </a:cubicBezTo>
                    <a:cubicBezTo>
                      <a:pt x="873162" y="1870642"/>
                      <a:pt x="860935" y="1860975"/>
                      <a:pt x="847117" y="1858211"/>
                    </a:cubicBezTo>
                    <a:cubicBezTo>
                      <a:pt x="816219" y="1852031"/>
                      <a:pt x="784681" y="1849633"/>
                      <a:pt x="753538" y="1844842"/>
                    </a:cubicBezTo>
                    <a:cubicBezTo>
                      <a:pt x="726747" y="1840720"/>
                      <a:pt x="700298" y="1834171"/>
                      <a:pt x="673327" y="1831474"/>
                    </a:cubicBezTo>
                    <a:cubicBezTo>
                      <a:pt x="611092" y="1825251"/>
                      <a:pt x="548555" y="1822562"/>
                      <a:pt x="486169" y="1818106"/>
                    </a:cubicBezTo>
                    <a:cubicBezTo>
                      <a:pt x="472801" y="1813650"/>
                      <a:pt x="459735" y="1808155"/>
                      <a:pt x="446064" y="1804737"/>
                    </a:cubicBezTo>
                    <a:cubicBezTo>
                      <a:pt x="424021" y="1799226"/>
                      <a:pt x="401403" y="1796298"/>
                      <a:pt x="379222" y="1791369"/>
                    </a:cubicBezTo>
                    <a:cubicBezTo>
                      <a:pt x="361286" y="1787383"/>
                      <a:pt x="343573" y="1782456"/>
                      <a:pt x="325748" y="1778000"/>
                    </a:cubicBezTo>
                    <a:cubicBezTo>
                      <a:pt x="303467" y="1764632"/>
                      <a:pt x="279416" y="1753847"/>
                      <a:pt x="258906" y="1737895"/>
                    </a:cubicBezTo>
                    <a:cubicBezTo>
                      <a:pt x="214019" y="1702983"/>
                      <a:pt x="206700" y="1686324"/>
                      <a:pt x="178696" y="1644316"/>
                    </a:cubicBezTo>
                    <a:cubicBezTo>
                      <a:pt x="174240" y="1622035"/>
                      <a:pt x="170838" y="1599518"/>
                      <a:pt x="165327" y="1577474"/>
                    </a:cubicBezTo>
                    <a:cubicBezTo>
                      <a:pt x="161909" y="1563803"/>
                      <a:pt x="152546" y="1551448"/>
                      <a:pt x="151959" y="1537369"/>
                    </a:cubicBezTo>
                    <a:cubicBezTo>
                      <a:pt x="125423" y="900513"/>
                      <a:pt x="250877" y="1104218"/>
                      <a:pt x="111853" y="895685"/>
                    </a:cubicBezTo>
                    <a:cubicBezTo>
                      <a:pt x="107397" y="775369"/>
                      <a:pt x="110082" y="654576"/>
                      <a:pt x="98485" y="534737"/>
                    </a:cubicBezTo>
                    <a:cubicBezTo>
                      <a:pt x="81003" y="354089"/>
                      <a:pt x="-114093" y="723761"/>
                      <a:pt x="98485" y="240632"/>
                    </a:cubicBezTo>
                    <a:cubicBezTo>
                      <a:pt x="136981" y="153142"/>
                      <a:pt x="204342" y="153094"/>
                      <a:pt x="272275" y="133685"/>
                    </a:cubicBezTo>
                    <a:cubicBezTo>
                      <a:pt x="285824" y="129814"/>
                      <a:pt x="299012" y="124772"/>
                      <a:pt x="312380" y="120316"/>
                    </a:cubicBezTo>
                    <a:cubicBezTo>
                      <a:pt x="339117" y="129228"/>
                      <a:pt x="370583" y="129447"/>
                      <a:pt x="392590" y="147053"/>
                    </a:cubicBezTo>
                    <a:cubicBezTo>
                      <a:pt x="417682" y="167127"/>
                      <a:pt x="415579" y="217101"/>
                      <a:pt x="446064" y="227263"/>
                    </a:cubicBezTo>
                    <a:cubicBezTo>
                      <a:pt x="572777" y="269501"/>
                      <a:pt x="635450" y="271825"/>
                      <a:pt x="673327" y="280737"/>
                    </a:cubicBezTo>
                    <a:close/>
                  </a:path>
                </a:pathLst>
              </a:custGeom>
              <a:solidFill>
                <a:srgbClr val="3366FF">
                  <a:alpha val="50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" name="Freeform 4"/>
              <p:cNvSpPr/>
              <p:nvPr/>
            </p:nvSpPr>
            <p:spPr>
              <a:xfrm>
                <a:off x="708567" y="2018632"/>
                <a:ext cx="1671053" cy="2969355"/>
              </a:xfrm>
              <a:custGeom>
                <a:avLst/>
                <a:gdLst>
                  <a:gd name="connsiteX0" fmla="*/ 213895 w 1671053"/>
                  <a:gd name="connsiteY0" fmla="*/ 655052 h 2969355"/>
                  <a:gd name="connsiteX1" fmla="*/ 213895 w 1671053"/>
                  <a:gd name="connsiteY1" fmla="*/ 655052 h 2969355"/>
                  <a:gd name="connsiteX2" fmla="*/ 187158 w 1671053"/>
                  <a:gd name="connsiteY2" fmla="*/ 1323473 h 2969355"/>
                  <a:gd name="connsiteX3" fmla="*/ 173790 w 1671053"/>
                  <a:gd name="connsiteY3" fmla="*/ 1524000 h 2969355"/>
                  <a:gd name="connsiteX4" fmla="*/ 147053 w 1671053"/>
                  <a:gd name="connsiteY4" fmla="*/ 1657684 h 2969355"/>
                  <a:gd name="connsiteX5" fmla="*/ 120316 w 1671053"/>
                  <a:gd name="connsiteY5" fmla="*/ 1965157 h 2969355"/>
                  <a:gd name="connsiteX6" fmla="*/ 80211 w 1671053"/>
                  <a:gd name="connsiteY6" fmla="*/ 2192421 h 2969355"/>
                  <a:gd name="connsiteX7" fmla="*/ 66842 w 1671053"/>
                  <a:gd name="connsiteY7" fmla="*/ 2272631 h 2969355"/>
                  <a:gd name="connsiteX8" fmla="*/ 40105 w 1671053"/>
                  <a:gd name="connsiteY8" fmla="*/ 2473157 h 2969355"/>
                  <a:gd name="connsiteX9" fmla="*/ 26737 w 1671053"/>
                  <a:gd name="connsiteY9" fmla="*/ 2646947 h 2969355"/>
                  <a:gd name="connsiteX10" fmla="*/ 0 w 1671053"/>
                  <a:gd name="connsiteY10" fmla="*/ 2900947 h 2969355"/>
                  <a:gd name="connsiteX11" fmla="*/ 13369 w 1671053"/>
                  <a:gd name="connsiteY11" fmla="*/ 2954421 h 2969355"/>
                  <a:gd name="connsiteX12" fmla="*/ 267369 w 1671053"/>
                  <a:gd name="connsiteY12" fmla="*/ 2914315 h 2969355"/>
                  <a:gd name="connsiteX13" fmla="*/ 347579 w 1671053"/>
                  <a:gd name="connsiteY13" fmla="*/ 2887579 h 2969355"/>
                  <a:gd name="connsiteX14" fmla="*/ 454526 w 1671053"/>
                  <a:gd name="connsiteY14" fmla="*/ 2794000 h 2969355"/>
                  <a:gd name="connsiteX15" fmla="*/ 481263 w 1671053"/>
                  <a:gd name="connsiteY15" fmla="*/ 2753894 h 2969355"/>
                  <a:gd name="connsiteX16" fmla="*/ 548105 w 1671053"/>
                  <a:gd name="connsiteY16" fmla="*/ 2673684 h 2969355"/>
                  <a:gd name="connsiteX17" fmla="*/ 601579 w 1671053"/>
                  <a:gd name="connsiteY17" fmla="*/ 2540000 h 2969355"/>
                  <a:gd name="connsiteX18" fmla="*/ 655053 w 1671053"/>
                  <a:gd name="connsiteY18" fmla="*/ 2499894 h 2969355"/>
                  <a:gd name="connsiteX19" fmla="*/ 721895 w 1671053"/>
                  <a:gd name="connsiteY19" fmla="*/ 2419684 h 2969355"/>
                  <a:gd name="connsiteX20" fmla="*/ 762000 w 1671053"/>
                  <a:gd name="connsiteY20" fmla="*/ 2392947 h 2969355"/>
                  <a:gd name="connsiteX21" fmla="*/ 828842 w 1671053"/>
                  <a:gd name="connsiteY21" fmla="*/ 2339473 h 2969355"/>
                  <a:gd name="connsiteX22" fmla="*/ 1002632 w 1671053"/>
                  <a:gd name="connsiteY22" fmla="*/ 2286000 h 2969355"/>
                  <a:gd name="connsiteX23" fmla="*/ 1109579 w 1671053"/>
                  <a:gd name="connsiteY23" fmla="*/ 2259263 h 2969355"/>
                  <a:gd name="connsiteX24" fmla="*/ 1203158 w 1671053"/>
                  <a:gd name="connsiteY24" fmla="*/ 2232526 h 2969355"/>
                  <a:gd name="connsiteX25" fmla="*/ 1310105 w 1671053"/>
                  <a:gd name="connsiteY25" fmla="*/ 2152315 h 2969355"/>
                  <a:gd name="connsiteX26" fmla="*/ 1363579 w 1671053"/>
                  <a:gd name="connsiteY26" fmla="*/ 2112210 h 2969355"/>
                  <a:gd name="connsiteX27" fmla="*/ 1390316 w 1671053"/>
                  <a:gd name="connsiteY27" fmla="*/ 2072105 h 2969355"/>
                  <a:gd name="connsiteX28" fmla="*/ 1390316 w 1671053"/>
                  <a:gd name="connsiteY28" fmla="*/ 1938421 h 2969355"/>
                  <a:gd name="connsiteX29" fmla="*/ 1403684 w 1671053"/>
                  <a:gd name="connsiteY29" fmla="*/ 1617579 h 2969355"/>
                  <a:gd name="connsiteX30" fmla="*/ 1417053 w 1671053"/>
                  <a:gd name="connsiteY30" fmla="*/ 1577473 h 2969355"/>
                  <a:gd name="connsiteX31" fmla="*/ 1443790 w 1671053"/>
                  <a:gd name="connsiteY31" fmla="*/ 1470526 h 2969355"/>
                  <a:gd name="connsiteX32" fmla="*/ 1470526 w 1671053"/>
                  <a:gd name="connsiteY32" fmla="*/ 1403684 h 2969355"/>
                  <a:gd name="connsiteX33" fmla="*/ 1483895 w 1671053"/>
                  <a:gd name="connsiteY33" fmla="*/ 1350210 h 2969355"/>
                  <a:gd name="connsiteX34" fmla="*/ 1497263 w 1671053"/>
                  <a:gd name="connsiteY34" fmla="*/ 1310105 h 2969355"/>
                  <a:gd name="connsiteX35" fmla="*/ 1510632 w 1671053"/>
                  <a:gd name="connsiteY35" fmla="*/ 1256631 h 2969355"/>
                  <a:gd name="connsiteX36" fmla="*/ 1537369 w 1671053"/>
                  <a:gd name="connsiteY36" fmla="*/ 1203157 h 2969355"/>
                  <a:gd name="connsiteX37" fmla="*/ 1550737 w 1671053"/>
                  <a:gd name="connsiteY37" fmla="*/ 962526 h 2969355"/>
                  <a:gd name="connsiteX38" fmla="*/ 1577474 w 1671053"/>
                  <a:gd name="connsiteY38" fmla="*/ 467894 h 2969355"/>
                  <a:gd name="connsiteX39" fmla="*/ 1617579 w 1671053"/>
                  <a:gd name="connsiteY39" fmla="*/ 320842 h 2969355"/>
                  <a:gd name="connsiteX40" fmla="*/ 1630948 w 1671053"/>
                  <a:gd name="connsiteY40" fmla="*/ 254000 h 2969355"/>
                  <a:gd name="connsiteX41" fmla="*/ 1671053 w 1671053"/>
                  <a:gd name="connsiteY41" fmla="*/ 147052 h 2969355"/>
                  <a:gd name="connsiteX42" fmla="*/ 1657684 w 1671053"/>
                  <a:gd name="connsiteY42" fmla="*/ 80210 h 2969355"/>
                  <a:gd name="connsiteX43" fmla="*/ 1617579 w 1671053"/>
                  <a:gd name="connsiteY43" fmla="*/ 53473 h 2969355"/>
                  <a:gd name="connsiteX44" fmla="*/ 1564105 w 1671053"/>
                  <a:gd name="connsiteY44" fmla="*/ 26736 h 2969355"/>
                  <a:gd name="connsiteX45" fmla="*/ 1443790 w 1671053"/>
                  <a:gd name="connsiteY45" fmla="*/ 0 h 2969355"/>
                  <a:gd name="connsiteX46" fmla="*/ 1136316 w 1671053"/>
                  <a:gd name="connsiteY46" fmla="*/ 13368 h 2969355"/>
                  <a:gd name="connsiteX47" fmla="*/ 1096211 w 1671053"/>
                  <a:gd name="connsiteY47" fmla="*/ 26736 h 2969355"/>
                  <a:gd name="connsiteX48" fmla="*/ 1042737 w 1671053"/>
                  <a:gd name="connsiteY48" fmla="*/ 40105 h 2969355"/>
                  <a:gd name="connsiteX49" fmla="*/ 989263 w 1671053"/>
                  <a:gd name="connsiteY49" fmla="*/ 80210 h 2969355"/>
                  <a:gd name="connsiteX50" fmla="*/ 949158 w 1671053"/>
                  <a:gd name="connsiteY50" fmla="*/ 93579 h 2969355"/>
                  <a:gd name="connsiteX51" fmla="*/ 882316 w 1671053"/>
                  <a:gd name="connsiteY51" fmla="*/ 120315 h 2969355"/>
                  <a:gd name="connsiteX52" fmla="*/ 815474 w 1671053"/>
                  <a:gd name="connsiteY52" fmla="*/ 173789 h 2969355"/>
                  <a:gd name="connsiteX53" fmla="*/ 775369 w 1671053"/>
                  <a:gd name="connsiteY53" fmla="*/ 213894 h 2969355"/>
                  <a:gd name="connsiteX54" fmla="*/ 695158 w 1671053"/>
                  <a:gd name="connsiteY54" fmla="*/ 267368 h 2969355"/>
                  <a:gd name="connsiteX55" fmla="*/ 601579 w 1671053"/>
                  <a:gd name="connsiteY55" fmla="*/ 307473 h 2969355"/>
                  <a:gd name="connsiteX56" fmla="*/ 427790 w 1671053"/>
                  <a:gd name="connsiteY56" fmla="*/ 320842 h 2969355"/>
                  <a:gd name="connsiteX57" fmla="*/ 387684 w 1671053"/>
                  <a:gd name="connsiteY57" fmla="*/ 347579 h 2969355"/>
                  <a:gd name="connsiteX58" fmla="*/ 360948 w 1671053"/>
                  <a:gd name="connsiteY58" fmla="*/ 387684 h 2969355"/>
                  <a:gd name="connsiteX59" fmla="*/ 320842 w 1671053"/>
                  <a:gd name="connsiteY59" fmla="*/ 401052 h 2969355"/>
                  <a:gd name="connsiteX60" fmla="*/ 254000 w 1671053"/>
                  <a:gd name="connsiteY60" fmla="*/ 494631 h 2969355"/>
                  <a:gd name="connsiteX61" fmla="*/ 200526 w 1671053"/>
                  <a:gd name="connsiteY61" fmla="*/ 574842 h 2969355"/>
                  <a:gd name="connsiteX62" fmla="*/ 213895 w 1671053"/>
                  <a:gd name="connsiteY62" fmla="*/ 655052 h 2969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1671053" h="2969355">
                    <a:moveTo>
                      <a:pt x="213895" y="655052"/>
                    </a:moveTo>
                    <a:lnTo>
                      <a:pt x="213895" y="655052"/>
                    </a:lnTo>
                    <a:cubicBezTo>
                      <a:pt x="204983" y="877859"/>
                      <a:pt x="197439" y="1100725"/>
                      <a:pt x="187158" y="1323473"/>
                    </a:cubicBezTo>
                    <a:cubicBezTo>
                      <a:pt x="184069" y="1390392"/>
                      <a:pt x="181772" y="1457486"/>
                      <a:pt x="173790" y="1524000"/>
                    </a:cubicBezTo>
                    <a:cubicBezTo>
                      <a:pt x="168376" y="1569120"/>
                      <a:pt x="155965" y="1613123"/>
                      <a:pt x="147053" y="1657684"/>
                    </a:cubicBezTo>
                    <a:cubicBezTo>
                      <a:pt x="138141" y="1760175"/>
                      <a:pt x="138194" y="1863845"/>
                      <a:pt x="120316" y="1965157"/>
                    </a:cubicBezTo>
                    <a:cubicBezTo>
                      <a:pt x="106948" y="2040912"/>
                      <a:pt x="93392" y="2116633"/>
                      <a:pt x="80211" y="2192421"/>
                    </a:cubicBezTo>
                    <a:cubicBezTo>
                      <a:pt x="75567" y="2219126"/>
                      <a:pt x="69296" y="2245637"/>
                      <a:pt x="66842" y="2272631"/>
                    </a:cubicBezTo>
                    <a:cubicBezTo>
                      <a:pt x="51811" y="2437982"/>
                      <a:pt x="65412" y="2371934"/>
                      <a:pt x="40105" y="2473157"/>
                    </a:cubicBezTo>
                    <a:cubicBezTo>
                      <a:pt x="35649" y="2531087"/>
                      <a:pt x="31770" y="2589064"/>
                      <a:pt x="26737" y="2646947"/>
                    </a:cubicBezTo>
                    <a:cubicBezTo>
                      <a:pt x="19781" y="2726942"/>
                      <a:pt x="8919" y="2820677"/>
                      <a:pt x="0" y="2900947"/>
                    </a:cubicBezTo>
                    <a:cubicBezTo>
                      <a:pt x="4456" y="2918772"/>
                      <a:pt x="-4690" y="2951035"/>
                      <a:pt x="13369" y="2954421"/>
                    </a:cubicBezTo>
                    <a:cubicBezTo>
                      <a:pt x="203307" y="2990034"/>
                      <a:pt x="163042" y="2956045"/>
                      <a:pt x="267369" y="2914315"/>
                    </a:cubicBezTo>
                    <a:cubicBezTo>
                      <a:pt x="293536" y="2903848"/>
                      <a:pt x="320842" y="2896491"/>
                      <a:pt x="347579" y="2887579"/>
                    </a:cubicBezTo>
                    <a:cubicBezTo>
                      <a:pt x="396741" y="2850707"/>
                      <a:pt x="412991" y="2842458"/>
                      <a:pt x="454526" y="2794000"/>
                    </a:cubicBezTo>
                    <a:cubicBezTo>
                      <a:pt x="464982" y="2781801"/>
                      <a:pt x="470977" y="2766237"/>
                      <a:pt x="481263" y="2753894"/>
                    </a:cubicBezTo>
                    <a:cubicBezTo>
                      <a:pt x="511249" y="2717912"/>
                      <a:pt x="529137" y="2716362"/>
                      <a:pt x="548105" y="2673684"/>
                    </a:cubicBezTo>
                    <a:cubicBezTo>
                      <a:pt x="561220" y="2644175"/>
                      <a:pt x="576326" y="2569462"/>
                      <a:pt x="601579" y="2540000"/>
                    </a:cubicBezTo>
                    <a:cubicBezTo>
                      <a:pt x="616079" y="2523083"/>
                      <a:pt x="638136" y="2514394"/>
                      <a:pt x="655053" y="2499894"/>
                    </a:cubicBezTo>
                    <a:cubicBezTo>
                      <a:pt x="808357" y="2368490"/>
                      <a:pt x="598125" y="2543454"/>
                      <a:pt x="721895" y="2419684"/>
                    </a:cubicBezTo>
                    <a:cubicBezTo>
                      <a:pt x="733256" y="2408323"/>
                      <a:pt x="749147" y="2402587"/>
                      <a:pt x="762000" y="2392947"/>
                    </a:cubicBezTo>
                    <a:cubicBezTo>
                      <a:pt x="784827" y="2375827"/>
                      <a:pt x="804375" y="2354153"/>
                      <a:pt x="828842" y="2339473"/>
                    </a:cubicBezTo>
                    <a:cubicBezTo>
                      <a:pt x="868694" y="2315561"/>
                      <a:pt x="965977" y="2293331"/>
                      <a:pt x="1002632" y="2286000"/>
                    </a:cubicBezTo>
                    <a:cubicBezTo>
                      <a:pt x="1138522" y="2258821"/>
                      <a:pt x="1013666" y="2286667"/>
                      <a:pt x="1109579" y="2259263"/>
                    </a:cubicBezTo>
                    <a:cubicBezTo>
                      <a:pt x="1227082" y="2225691"/>
                      <a:pt x="1107000" y="2264578"/>
                      <a:pt x="1203158" y="2232526"/>
                    </a:cubicBezTo>
                    <a:lnTo>
                      <a:pt x="1310105" y="2152315"/>
                    </a:lnTo>
                    <a:cubicBezTo>
                      <a:pt x="1327930" y="2138947"/>
                      <a:pt x="1351220" y="2130749"/>
                      <a:pt x="1363579" y="2112210"/>
                    </a:cubicBezTo>
                    <a:lnTo>
                      <a:pt x="1390316" y="2072105"/>
                    </a:lnTo>
                    <a:cubicBezTo>
                      <a:pt x="1420517" y="1981498"/>
                      <a:pt x="1390316" y="2092033"/>
                      <a:pt x="1390316" y="1938421"/>
                    </a:cubicBezTo>
                    <a:cubicBezTo>
                      <a:pt x="1390316" y="1831381"/>
                      <a:pt x="1395777" y="1724327"/>
                      <a:pt x="1403684" y="1617579"/>
                    </a:cubicBezTo>
                    <a:cubicBezTo>
                      <a:pt x="1404725" y="1603526"/>
                      <a:pt x="1413345" y="1591068"/>
                      <a:pt x="1417053" y="1577473"/>
                    </a:cubicBezTo>
                    <a:cubicBezTo>
                      <a:pt x="1426722" y="1542022"/>
                      <a:pt x="1430143" y="1504644"/>
                      <a:pt x="1443790" y="1470526"/>
                    </a:cubicBezTo>
                    <a:cubicBezTo>
                      <a:pt x="1452702" y="1448245"/>
                      <a:pt x="1462938" y="1426449"/>
                      <a:pt x="1470526" y="1403684"/>
                    </a:cubicBezTo>
                    <a:cubicBezTo>
                      <a:pt x="1476336" y="1386254"/>
                      <a:pt x="1478847" y="1367876"/>
                      <a:pt x="1483895" y="1350210"/>
                    </a:cubicBezTo>
                    <a:cubicBezTo>
                      <a:pt x="1487766" y="1336661"/>
                      <a:pt x="1493392" y="1323654"/>
                      <a:pt x="1497263" y="1310105"/>
                    </a:cubicBezTo>
                    <a:cubicBezTo>
                      <a:pt x="1502311" y="1292439"/>
                      <a:pt x="1504181" y="1273834"/>
                      <a:pt x="1510632" y="1256631"/>
                    </a:cubicBezTo>
                    <a:cubicBezTo>
                      <a:pt x="1517629" y="1237971"/>
                      <a:pt x="1528457" y="1220982"/>
                      <a:pt x="1537369" y="1203157"/>
                    </a:cubicBezTo>
                    <a:cubicBezTo>
                      <a:pt x="1571151" y="1034244"/>
                      <a:pt x="1569741" y="1114566"/>
                      <a:pt x="1550737" y="962526"/>
                    </a:cubicBezTo>
                    <a:cubicBezTo>
                      <a:pt x="1559649" y="797649"/>
                      <a:pt x="1565982" y="632612"/>
                      <a:pt x="1577474" y="467894"/>
                    </a:cubicBezTo>
                    <a:cubicBezTo>
                      <a:pt x="1584820" y="362594"/>
                      <a:pt x="1589599" y="414107"/>
                      <a:pt x="1617579" y="320842"/>
                    </a:cubicBezTo>
                    <a:cubicBezTo>
                      <a:pt x="1624108" y="299078"/>
                      <a:pt x="1623763" y="275556"/>
                      <a:pt x="1630948" y="254000"/>
                    </a:cubicBezTo>
                    <a:cubicBezTo>
                      <a:pt x="1700857" y="44270"/>
                      <a:pt x="1620621" y="348770"/>
                      <a:pt x="1671053" y="147052"/>
                    </a:cubicBezTo>
                    <a:cubicBezTo>
                      <a:pt x="1666597" y="124771"/>
                      <a:pt x="1668957" y="99938"/>
                      <a:pt x="1657684" y="80210"/>
                    </a:cubicBezTo>
                    <a:cubicBezTo>
                      <a:pt x="1649713" y="66260"/>
                      <a:pt x="1631529" y="61444"/>
                      <a:pt x="1617579" y="53473"/>
                    </a:cubicBezTo>
                    <a:cubicBezTo>
                      <a:pt x="1600276" y="43586"/>
                      <a:pt x="1582765" y="33733"/>
                      <a:pt x="1564105" y="26736"/>
                    </a:cubicBezTo>
                    <a:cubicBezTo>
                      <a:pt x="1542529" y="18645"/>
                      <a:pt x="1461940" y="3630"/>
                      <a:pt x="1443790" y="0"/>
                    </a:cubicBezTo>
                    <a:cubicBezTo>
                      <a:pt x="1341299" y="4456"/>
                      <a:pt x="1238602" y="5500"/>
                      <a:pt x="1136316" y="13368"/>
                    </a:cubicBezTo>
                    <a:cubicBezTo>
                      <a:pt x="1122266" y="14449"/>
                      <a:pt x="1109760" y="22865"/>
                      <a:pt x="1096211" y="26736"/>
                    </a:cubicBezTo>
                    <a:cubicBezTo>
                      <a:pt x="1078545" y="31784"/>
                      <a:pt x="1060562" y="35649"/>
                      <a:pt x="1042737" y="40105"/>
                    </a:cubicBezTo>
                    <a:cubicBezTo>
                      <a:pt x="1024912" y="53473"/>
                      <a:pt x="1008608" y="69156"/>
                      <a:pt x="989263" y="80210"/>
                    </a:cubicBezTo>
                    <a:cubicBezTo>
                      <a:pt x="977028" y="87201"/>
                      <a:pt x="962352" y="88631"/>
                      <a:pt x="949158" y="93579"/>
                    </a:cubicBezTo>
                    <a:cubicBezTo>
                      <a:pt x="926689" y="102005"/>
                      <a:pt x="904597" y="111403"/>
                      <a:pt x="882316" y="120315"/>
                    </a:cubicBezTo>
                    <a:cubicBezTo>
                      <a:pt x="860035" y="138140"/>
                      <a:pt x="836947" y="155000"/>
                      <a:pt x="815474" y="173789"/>
                    </a:cubicBezTo>
                    <a:cubicBezTo>
                      <a:pt x="801246" y="186239"/>
                      <a:pt x="790292" y="202287"/>
                      <a:pt x="775369" y="213894"/>
                    </a:cubicBezTo>
                    <a:cubicBezTo>
                      <a:pt x="750004" y="233622"/>
                      <a:pt x="721895" y="249543"/>
                      <a:pt x="695158" y="267368"/>
                    </a:cubicBezTo>
                    <a:cubicBezTo>
                      <a:pt x="654323" y="294592"/>
                      <a:pt x="653993" y="301307"/>
                      <a:pt x="601579" y="307473"/>
                    </a:cubicBezTo>
                    <a:cubicBezTo>
                      <a:pt x="543876" y="314262"/>
                      <a:pt x="485720" y="316386"/>
                      <a:pt x="427790" y="320842"/>
                    </a:cubicBezTo>
                    <a:cubicBezTo>
                      <a:pt x="414421" y="329754"/>
                      <a:pt x="399045" y="336218"/>
                      <a:pt x="387684" y="347579"/>
                    </a:cubicBezTo>
                    <a:cubicBezTo>
                      <a:pt x="376323" y="358940"/>
                      <a:pt x="373494" y="377647"/>
                      <a:pt x="360948" y="387684"/>
                    </a:cubicBezTo>
                    <a:cubicBezTo>
                      <a:pt x="349944" y="396487"/>
                      <a:pt x="334211" y="396596"/>
                      <a:pt x="320842" y="401052"/>
                    </a:cubicBezTo>
                    <a:cubicBezTo>
                      <a:pt x="249953" y="471941"/>
                      <a:pt x="306788" y="406651"/>
                      <a:pt x="254000" y="494631"/>
                    </a:cubicBezTo>
                    <a:cubicBezTo>
                      <a:pt x="237467" y="522186"/>
                      <a:pt x="200526" y="542708"/>
                      <a:pt x="200526" y="574842"/>
                    </a:cubicBezTo>
                    <a:lnTo>
                      <a:pt x="213895" y="655052"/>
                    </a:lnTo>
                    <a:close/>
                  </a:path>
                </a:pathLst>
              </a:custGeom>
              <a:solidFill>
                <a:srgbClr val="008000">
                  <a:alpha val="50000"/>
                </a:srgbClr>
              </a:solidFill>
              <a:ln>
                <a:noFill/>
              </a:ln>
              <a:scene3d>
                <a:camera prst="orthographicFront">
                  <a:rot lat="0" lon="2700000" rev="42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8443" name="TextBox 25"/>
              <p:cNvSpPr txBox="1">
                <a:spLocks noChangeArrowheads="1"/>
              </p:cNvSpPr>
              <p:nvPr/>
            </p:nvSpPr>
            <p:spPr bwMode="auto">
              <a:xfrm>
                <a:off x="3079750" y="4987925"/>
                <a:ext cx="1218803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dirty="0" smtClean="0"/>
                  <a:t>|</a:t>
                </a:r>
                <a:r>
                  <a:rPr lang="en-US" dirty="0" err="1" smtClean="0"/>
                  <a:t>ψ</a:t>
                </a:r>
                <a:r>
                  <a:rPr lang="en-US" baseline="-25000" dirty="0" err="1" smtClean="0"/>
                  <a:t>R</a:t>
                </a:r>
                <a:r>
                  <a:rPr lang="en-US" dirty="0" smtClean="0"/>
                  <a:t>|</a:t>
                </a:r>
                <a:r>
                  <a:rPr lang="en-US" dirty="0"/>
                  <a:t>= </a:t>
                </a:r>
                <a:r>
                  <a:rPr lang="en-US" dirty="0" smtClean="0"/>
                  <a:t>N</a:t>
                </a:r>
                <a:endParaRPr lang="en-US" baseline="-25000" dirty="0"/>
              </a:p>
            </p:txBody>
          </p:sp>
          <p:sp>
            <p:nvSpPr>
              <p:cNvPr id="18444" name="TextBox 26"/>
              <p:cNvSpPr txBox="1">
                <a:spLocks noChangeArrowheads="1"/>
              </p:cNvSpPr>
              <p:nvPr/>
            </p:nvSpPr>
            <p:spPr bwMode="auto">
              <a:xfrm>
                <a:off x="3494088" y="2524125"/>
                <a:ext cx="1207382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dirty="0" smtClean="0"/>
                  <a:t>|</a:t>
                </a:r>
                <a:r>
                  <a:rPr lang="en-US" dirty="0" err="1" smtClean="0">
                    <a:solidFill>
                      <a:srgbClr val="000000"/>
                    </a:solidFill>
                  </a:rPr>
                  <a:t>ψ</a:t>
                </a:r>
                <a:r>
                  <a:rPr lang="en-US" baseline="-25000" dirty="0" err="1" smtClean="0">
                    <a:solidFill>
                      <a:srgbClr val="000000"/>
                    </a:solidFill>
                  </a:rPr>
                  <a:t>T</a:t>
                </a:r>
                <a:r>
                  <a:rPr lang="en-US" dirty="0" smtClean="0"/>
                  <a:t>| =N</a:t>
                </a:r>
                <a:endParaRPr lang="en-US" baseline="-25000" dirty="0"/>
              </a:p>
            </p:txBody>
          </p:sp>
          <p:sp>
            <p:nvSpPr>
              <p:cNvPr id="18445" name="TextBox 27"/>
              <p:cNvSpPr txBox="1">
                <a:spLocks noChangeArrowheads="1"/>
              </p:cNvSpPr>
              <p:nvPr/>
            </p:nvSpPr>
            <p:spPr bwMode="auto">
              <a:xfrm>
                <a:off x="1062038" y="2986088"/>
                <a:ext cx="113209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dirty="0" smtClean="0"/>
                  <a:t>|</a:t>
                </a:r>
                <a:r>
                  <a:rPr lang="en-US" dirty="0" err="1" smtClean="0">
                    <a:solidFill>
                      <a:srgbClr val="000000"/>
                    </a:solidFill>
                  </a:rPr>
                  <a:t>ψ</a:t>
                </a:r>
                <a:r>
                  <a:rPr lang="en-US" baseline="-25000" dirty="0" err="1" smtClean="0">
                    <a:solidFill>
                      <a:srgbClr val="000000"/>
                    </a:solidFill>
                  </a:rPr>
                  <a:t>S</a:t>
                </a:r>
                <a:r>
                  <a:rPr lang="en-US" dirty="0" smtClean="0"/>
                  <a:t>|=N</a:t>
                </a:r>
                <a:endParaRPr lang="en-US" baseline="-25000" dirty="0"/>
              </a:p>
            </p:txBody>
          </p:sp>
        </p:grpSp>
      </p:grp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6037263" y="1217613"/>
            <a:ext cx="2876550" cy="2657475"/>
            <a:chOff x="5809969" y="1792617"/>
            <a:chExt cx="2876831" cy="2656577"/>
          </a:xfrm>
        </p:grpSpPr>
        <p:sp>
          <p:nvSpPr>
            <p:cNvPr id="18448" name="TextBox 7"/>
            <p:cNvSpPr txBox="1">
              <a:spLocks noChangeArrowheads="1"/>
            </p:cNvSpPr>
            <p:nvPr/>
          </p:nvSpPr>
          <p:spPr bwMode="auto">
            <a:xfrm>
              <a:off x="6926997" y="1792617"/>
              <a:ext cx="670642" cy="461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 smtClean="0">
                  <a:solidFill>
                    <a:srgbClr val="971D6F"/>
                  </a:solidFill>
                </a:rPr>
                <a:t>N</a:t>
              </a:r>
              <a:r>
                <a:rPr lang="en-US" baseline="30000" dirty="0" smtClean="0">
                  <a:solidFill>
                    <a:srgbClr val="971D6F"/>
                  </a:solidFill>
                </a:rPr>
                <a:t>3</a:t>
              </a:r>
              <a:r>
                <a:rPr lang="en-US" baseline="30000" dirty="0">
                  <a:solidFill>
                    <a:srgbClr val="971D6F"/>
                  </a:solidFill>
                </a:rPr>
                <a:t>/2</a:t>
              </a:r>
            </a:p>
          </p:txBody>
        </p:sp>
        <p:grpSp>
          <p:nvGrpSpPr>
            <p:cNvPr id="18449" name="Group 39"/>
            <p:cNvGrpSpPr>
              <a:grpSpLocks/>
            </p:cNvGrpSpPr>
            <p:nvPr/>
          </p:nvGrpSpPr>
          <p:grpSpPr bwMode="auto">
            <a:xfrm>
              <a:off x="5809969" y="2227545"/>
              <a:ext cx="2876831" cy="1831474"/>
              <a:chOff x="5559258" y="4585368"/>
              <a:chExt cx="2876831" cy="1831474"/>
            </a:xfrm>
          </p:grpSpPr>
          <p:pic>
            <p:nvPicPr>
              <p:cNvPr id="18452" name="Picture 4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59258" y="4585368"/>
                <a:ext cx="1831474" cy="18314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53" name="Picture 4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6416" y="4727742"/>
                <a:ext cx="1419673" cy="1689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8450" name="TextBox 9"/>
            <p:cNvSpPr txBox="1">
              <a:spLocks noChangeArrowheads="1"/>
            </p:cNvSpPr>
            <p:nvPr/>
          </p:nvSpPr>
          <p:spPr bwMode="auto">
            <a:xfrm>
              <a:off x="6218470" y="4079862"/>
              <a:ext cx="85281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Loomis</a:t>
              </a:r>
            </a:p>
          </p:txBody>
        </p:sp>
        <p:sp>
          <p:nvSpPr>
            <p:cNvPr id="18451" name="TextBox 46"/>
            <p:cNvSpPr txBox="1">
              <a:spLocks noChangeArrowheads="1"/>
            </p:cNvSpPr>
            <p:nvPr/>
          </p:nvSpPr>
          <p:spPr bwMode="auto">
            <a:xfrm>
              <a:off x="7570229" y="4079684"/>
              <a:ext cx="98221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Whitney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445724" y="4408476"/>
            <a:ext cx="2206174" cy="2296181"/>
            <a:chOff x="797268" y="3647576"/>
            <a:chExt cx="2206174" cy="2296181"/>
          </a:xfrm>
        </p:grpSpPr>
        <p:sp>
          <p:nvSpPr>
            <p:cNvPr id="24" name="Oval 23"/>
            <p:cNvSpPr/>
            <p:nvPr/>
          </p:nvSpPr>
          <p:spPr>
            <a:xfrm>
              <a:off x="1471408" y="3647576"/>
              <a:ext cx="674140" cy="674236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910091"/>
                  </a:solidFill>
                </a:rPr>
                <a:t>X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0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797268" y="5038689"/>
              <a:ext cx="674140" cy="674236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910091"/>
                  </a:solidFill>
                </a:rPr>
                <a:t>X</a:t>
              </a:r>
              <a:r>
                <a:rPr lang="en-US" baseline="-25000" dirty="0">
                  <a:solidFill>
                    <a:srgbClr val="910091"/>
                  </a:solidFill>
                </a:rPr>
                <a:t>1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2329302" y="5038689"/>
              <a:ext cx="674140" cy="674236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910091"/>
                  </a:solidFill>
                </a:rPr>
                <a:t>X</a:t>
              </a:r>
              <a:r>
                <a:rPr lang="en-US" baseline="-25000" dirty="0">
                  <a:solidFill>
                    <a:srgbClr val="910091"/>
                  </a:solidFill>
                </a:rPr>
                <a:t>2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 flipV="1">
              <a:off x="1214081" y="4238752"/>
              <a:ext cx="435796" cy="815617"/>
            </a:xfrm>
            <a:prstGeom prst="line">
              <a:avLst/>
            </a:prstGeom>
            <a:ln w="762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504117" y="5375807"/>
              <a:ext cx="857894" cy="0"/>
            </a:xfrm>
            <a:prstGeom prst="line">
              <a:avLst/>
            </a:prstGeom>
            <a:ln w="7620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2065511" y="4223072"/>
              <a:ext cx="474990" cy="815617"/>
            </a:xfrm>
            <a:prstGeom prst="line">
              <a:avLst/>
            </a:prstGeom>
            <a:ln w="762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041950" y="4223072"/>
              <a:ext cx="3517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</a:rPr>
                <a:t>R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758463" y="5482092"/>
              <a:ext cx="3260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008000"/>
                  </a:solidFill>
                </a:rPr>
                <a:t>S</a:t>
              </a:r>
              <a:endParaRPr lang="en-US" sz="2400" dirty="0">
                <a:solidFill>
                  <a:srgbClr val="008000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316645" y="4238752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0000FF"/>
                  </a:solidFill>
                </a:rPr>
                <a:t>T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8231001" y="4115641"/>
            <a:ext cx="6648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910091"/>
                </a:solidFill>
                <a:latin typeface="Apple Chancery"/>
                <a:cs typeface="Apple Chancery"/>
              </a:rPr>
              <a:t>H</a:t>
            </a:r>
            <a:r>
              <a:rPr lang="en-US" sz="3200" dirty="0" smtClean="0">
                <a:solidFill>
                  <a:srgbClr val="910091"/>
                </a:solidFill>
              </a:rPr>
              <a:t> </a:t>
            </a:r>
            <a:endParaRPr lang="en-US" sz="3200" dirty="0">
              <a:solidFill>
                <a:srgbClr val="91009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27403" y="6016971"/>
            <a:ext cx="612587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910091"/>
                </a:solidFill>
              </a:rPr>
              <a:t>φ</a:t>
            </a:r>
            <a:r>
              <a:rPr lang="en-US" sz="2800" dirty="0" smtClean="0">
                <a:solidFill>
                  <a:srgbClr val="910091"/>
                </a:solidFill>
              </a:rPr>
              <a:t> (x</a:t>
            </a:r>
            <a:r>
              <a:rPr lang="en-US" sz="2800" baseline="-25000" dirty="0" smtClean="0">
                <a:solidFill>
                  <a:srgbClr val="910091"/>
                </a:solidFill>
              </a:rPr>
              <a:t>0</a:t>
            </a:r>
            <a:r>
              <a:rPr lang="en-US" sz="2800" dirty="0" smtClean="0">
                <a:solidFill>
                  <a:srgbClr val="910091"/>
                </a:solidFill>
              </a:rPr>
              <a:t>,x</a:t>
            </a:r>
            <a:r>
              <a:rPr lang="en-US" sz="2800" baseline="-25000" dirty="0" smtClean="0">
                <a:solidFill>
                  <a:srgbClr val="910091"/>
                </a:solidFill>
              </a:rPr>
              <a:t>1</a:t>
            </a:r>
            <a:r>
              <a:rPr lang="en-US" sz="2800" dirty="0" smtClean="0">
                <a:solidFill>
                  <a:srgbClr val="910091"/>
                </a:solidFill>
              </a:rPr>
              <a:t>,x</a:t>
            </a:r>
            <a:r>
              <a:rPr lang="en-US" sz="2800" baseline="-25000" dirty="0">
                <a:solidFill>
                  <a:srgbClr val="910091"/>
                </a:solidFill>
              </a:rPr>
              <a:t>2</a:t>
            </a:r>
            <a:r>
              <a:rPr lang="en-US" sz="2800" dirty="0" smtClean="0">
                <a:solidFill>
                  <a:srgbClr val="910091"/>
                </a:solidFill>
              </a:rPr>
              <a:t>) </a:t>
            </a:r>
            <a:r>
              <a:rPr lang="en-US" sz="2800" dirty="0" smtClean="0"/>
              <a:t>= </a:t>
            </a:r>
            <a:r>
              <a:rPr lang="en-US" sz="2800" dirty="0" err="1" smtClean="0">
                <a:solidFill>
                  <a:srgbClr val="910091"/>
                </a:solidFill>
              </a:rPr>
              <a:t>ψ</a:t>
            </a:r>
            <a:r>
              <a:rPr lang="en-US" sz="2800" baseline="-25000" dirty="0" err="1" smtClean="0">
                <a:solidFill>
                  <a:srgbClr val="910091"/>
                </a:solidFill>
              </a:rPr>
              <a:t>R</a:t>
            </a:r>
            <a:r>
              <a:rPr lang="en-US" sz="2800" dirty="0" smtClean="0">
                <a:solidFill>
                  <a:srgbClr val="910091"/>
                </a:solidFill>
              </a:rPr>
              <a:t>(x</a:t>
            </a:r>
            <a:r>
              <a:rPr lang="en-US" sz="2800" baseline="-25000" dirty="0" smtClean="0">
                <a:solidFill>
                  <a:srgbClr val="910091"/>
                </a:solidFill>
              </a:rPr>
              <a:t>0</a:t>
            </a:r>
            <a:r>
              <a:rPr lang="en-US" sz="2800" dirty="0" smtClean="0">
                <a:solidFill>
                  <a:srgbClr val="910091"/>
                </a:solidFill>
              </a:rPr>
              <a:t>,x</a:t>
            </a:r>
            <a:r>
              <a:rPr lang="en-US" sz="2800" baseline="-25000" dirty="0" smtClean="0">
                <a:solidFill>
                  <a:srgbClr val="910091"/>
                </a:solidFill>
              </a:rPr>
              <a:t>1</a:t>
            </a:r>
            <a:r>
              <a:rPr lang="en-US" sz="2800" dirty="0" smtClean="0">
                <a:solidFill>
                  <a:srgbClr val="910091"/>
                </a:solidFill>
              </a:rPr>
              <a:t>)</a:t>
            </a:r>
            <a:r>
              <a:rPr lang="en-US" sz="2800" dirty="0" smtClean="0">
                <a:solidFill>
                  <a:srgbClr val="910091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800" dirty="0" err="1" smtClean="0">
                <a:solidFill>
                  <a:srgbClr val="910091"/>
                </a:solidFill>
              </a:rPr>
              <a:t>ψ</a:t>
            </a:r>
            <a:r>
              <a:rPr lang="en-US" sz="2800" baseline="-25000" dirty="0" err="1">
                <a:solidFill>
                  <a:srgbClr val="910091"/>
                </a:solidFill>
              </a:rPr>
              <a:t>S</a:t>
            </a:r>
            <a:r>
              <a:rPr lang="en-US" sz="2800" dirty="0" smtClean="0">
                <a:solidFill>
                  <a:srgbClr val="910091"/>
                </a:solidFill>
              </a:rPr>
              <a:t>(x</a:t>
            </a:r>
            <a:r>
              <a:rPr lang="en-US" sz="2800" baseline="-25000" dirty="0">
                <a:solidFill>
                  <a:srgbClr val="910091"/>
                </a:solidFill>
              </a:rPr>
              <a:t>1</a:t>
            </a:r>
            <a:r>
              <a:rPr lang="en-US" sz="2800" dirty="0" smtClean="0">
                <a:solidFill>
                  <a:srgbClr val="910091"/>
                </a:solidFill>
              </a:rPr>
              <a:t>,x</a:t>
            </a:r>
            <a:r>
              <a:rPr lang="en-US" sz="2800" baseline="-25000" dirty="0">
                <a:solidFill>
                  <a:srgbClr val="910091"/>
                </a:solidFill>
              </a:rPr>
              <a:t>2</a:t>
            </a:r>
            <a:r>
              <a:rPr lang="en-US" sz="2800" dirty="0" smtClean="0">
                <a:solidFill>
                  <a:srgbClr val="910091"/>
                </a:solidFill>
              </a:rPr>
              <a:t>)</a:t>
            </a:r>
            <a:r>
              <a:rPr lang="en-US" sz="2800" dirty="0" smtClean="0">
                <a:solidFill>
                  <a:srgbClr val="910091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800" dirty="0" err="1" smtClean="0">
                <a:solidFill>
                  <a:srgbClr val="910091"/>
                </a:solidFill>
              </a:rPr>
              <a:t>ψ</a:t>
            </a:r>
            <a:r>
              <a:rPr lang="en-US" sz="2800" baseline="-25000" dirty="0" err="1">
                <a:solidFill>
                  <a:srgbClr val="910091"/>
                </a:solidFill>
              </a:rPr>
              <a:t>T</a:t>
            </a:r>
            <a:r>
              <a:rPr lang="en-US" sz="2800" dirty="0" smtClean="0">
                <a:solidFill>
                  <a:srgbClr val="910091"/>
                </a:solidFill>
              </a:rPr>
              <a:t>(x</a:t>
            </a:r>
            <a:r>
              <a:rPr lang="en-US" sz="2800" baseline="-25000" dirty="0">
                <a:solidFill>
                  <a:srgbClr val="910091"/>
                </a:solidFill>
              </a:rPr>
              <a:t>0</a:t>
            </a:r>
            <a:r>
              <a:rPr lang="en-US" sz="2800" dirty="0" smtClean="0">
                <a:solidFill>
                  <a:srgbClr val="910091"/>
                </a:solidFill>
              </a:rPr>
              <a:t>,x</a:t>
            </a:r>
            <a:r>
              <a:rPr lang="en-US" sz="2800" baseline="-25000" dirty="0">
                <a:solidFill>
                  <a:srgbClr val="910091"/>
                </a:solidFill>
              </a:rPr>
              <a:t>2</a:t>
            </a:r>
            <a:r>
              <a:rPr lang="en-US" sz="2800" dirty="0" smtClean="0">
                <a:solidFill>
                  <a:srgbClr val="910091"/>
                </a:solidFill>
              </a:rPr>
              <a:t>)</a:t>
            </a:r>
            <a:r>
              <a:rPr lang="en-US" sz="2800" dirty="0" smtClean="0">
                <a:solidFill>
                  <a:srgbClr val="910091"/>
                </a:solidFill>
                <a:latin typeface="Wingdings"/>
                <a:ea typeface="Wingdings"/>
                <a:cs typeface="Wingdings"/>
                <a:sym typeface="Wingdings"/>
              </a:rPr>
              <a:t> </a:t>
            </a:r>
            <a:r>
              <a:rPr lang="en-US" sz="2800" dirty="0" smtClean="0">
                <a:solidFill>
                  <a:srgbClr val="910091"/>
                </a:solidFill>
                <a:latin typeface="Wingdings"/>
                <a:ea typeface="Wingdings"/>
                <a:cs typeface="Wingdings"/>
                <a:sym typeface="Wingdings"/>
              </a:rPr>
              <a:t> </a:t>
            </a:r>
            <a:r>
              <a:rPr lang="en-US" sz="2800" dirty="0" smtClean="0">
                <a:solidFill>
                  <a:srgbClr val="910091"/>
                </a:solidFill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endParaRPr lang="en-US" sz="2800" dirty="0">
              <a:solidFill>
                <a:srgbClr val="91009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spd="slow" advTm="59237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1844675"/>
            <a:ext cx="2305050" cy="295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6" name="Group 10"/>
          <p:cNvGrpSpPr>
            <a:grpSpLocks/>
          </p:cNvGrpSpPr>
          <p:nvPr/>
        </p:nvGrpSpPr>
        <p:grpSpPr bwMode="auto">
          <a:xfrm>
            <a:off x="4298950" y="2187575"/>
            <a:ext cx="2876550" cy="2220913"/>
            <a:chOff x="6037225" y="1652721"/>
            <a:chExt cx="2876831" cy="2221649"/>
          </a:xfrm>
        </p:grpSpPr>
        <p:grpSp>
          <p:nvGrpSpPr>
            <p:cNvPr id="26630" name="Group 5"/>
            <p:cNvGrpSpPr>
              <a:grpSpLocks/>
            </p:cNvGrpSpPr>
            <p:nvPr/>
          </p:nvGrpSpPr>
          <p:grpSpPr bwMode="auto">
            <a:xfrm>
              <a:off x="6037225" y="1652721"/>
              <a:ext cx="2876831" cy="1831474"/>
              <a:chOff x="5559258" y="4585368"/>
              <a:chExt cx="2876831" cy="1831474"/>
            </a:xfrm>
          </p:grpSpPr>
          <p:pic>
            <p:nvPicPr>
              <p:cNvPr id="26633" name="Picture 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59258" y="4585368"/>
                <a:ext cx="1831474" cy="18314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34" name="Picture 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6416" y="4727742"/>
                <a:ext cx="1419673" cy="1689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6631" name="TextBox 6"/>
            <p:cNvSpPr txBox="1">
              <a:spLocks noChangeArrowheads="1"/>
            </p:cNvSpPr>
            <p:nvPr/>
          </p:nvSpPr>
          <p:spPr bwMode="auto">
            <a:xfrm>
              <a:off x="6445726" y="3505038"/>
              <a:ext cx="85281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Loomis</a:t>
              </a:r>
            </a:p>
          </p:txBody>
        </p:sp>
        <p:sp>
          <p:nvSpPr>
            <p:cNvPr id="26632" name="TextBox 7"/>
            <p:cNvSpPr txBox="1">
              <a:spLocks noChangeArrowheads="1"/>
            </p:cNvSpPr>
            <p:nvPr/>
          </p:nvSpPr>
          <p:spPr bwMode="auto">
            <a:xfrm>
              <a:off x="7797485" y="3504860"/>
              <a:ext cx="98221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Whitney</a:t>
              </a:r>
            </a:p>
          </p:txBody>
        </p:sp>
      </p:grpSp>
      <p:sp>
        <p:nvSpPr>
          <p:cNvPr id="12" name="Plus 11"/>
          <p:cNvSpPr/>
          <p:nvPr/>
        </p:nvSpPr>
        <p:spPr>
          <a:xfrm>
            <a:off x="3275013" y="2900363"/>
            <a:ext cx="903287" cy="896937"/>
          </a:xfrm>
          <a:prstGeom prst="mathPl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628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26629" name="TextBox 13"/>
          <p:cNvSpPr txBox="1">
            <a:spLocks noChangeArrowheads="1"/>
          </p:cNvSpPr>
          <p:nvPr/>
        </p:nvSpPr>
        <p:spPr bwMode="auto">
          <a:xfrm>
            <a:off x="7708900" y="2449513"/>
            <a:ext cx="75406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600">
                <a:solidFill>
                  <a:schemeClr val="accent1"/>
                </a:solidFill>
              </a:rPr>
              <a:t>?</a:t>
            </a:r>
          </a:p>
        </p:txBody>
      </p:sp>
    </p:spTree>
  </p:cSld>
  <p:clrMapOvr>
    <a:masterClrMapping/>
  </p:clrMapOvr>
  <p:transition xmlns:p14="http://schemas.microsoft.com/office/powerpoint/2010/main" spd="slow" advTm="4104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Algorithmic Loomis-Whitney</a:t>
            </a:r>
          </a:p>
        </p:txBody>
      </p:sp>
      <p:sp>
        <p:nvSpPr>
          <p:cNvPr id="28674" name="TextBox 33"/>
          <p:cNvSpPr txBox="1">
            <a:spLocks noChangeArrowheads="1"/>
          </p:cNvSpPr>
          <p:nvPr/>
        </p:nvSpPr>
        <p:spPr bwMode="auto">
          <a:xfrm>
            <a:off x="3060700" y="1417638"/>
            <a:ext cx="6083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/>
              <a:t>Loomis-Whitney bound:  </a:t>
            </a:r>
            <a:r>
              <a:rPr lang="en-US" sz="2800" dirty="0" smtClean="0">
                <a:solidFill>
                  <a:srgbClr val="971D6F"/>
                </a:solidFill>
              </a:rPr>
              <a:t>R</a:t>
            </a:r>
            <a:r>
              <a:rPr lang="en-US" sz="2800" baseline="30000" dirty="0" smtClean="0">
                <a:solidFill>
                  <a:srgbClr val="971D6F"/>
                </a:solidFill>
              </a:rPr>
              <a:t>1</a:t>
            </a:r>
            <a:r>
              <a:rPr lang="en-US" sz="2800" baseline="30000" dirty="0">
                <a:solidFill>
                  <a:srgbClr val="971D6F"/>
                </a:solidFill>
              </a:rPr>
              <a:t>/2 </a:t>
            </a:r>
            <a:r>
              <a:rPr lang="en-US" sz="2800" dirty="0">
                <a:solidFill>
                  <a:srgbClr val="971D6F"/>
                </a:solidFill>
                <a:latin typeface="Wingdings" charset="0"/>
                <a:cs typeface="Wingdings" charset="0"/>
                <a:sym typeface="Wingdings" charset="0"/>
              </a:rPr>
              <a:t></a:t>
            </a:r>
            <a:r>
              <a:rPr lang="en-US" sz="2800" dirty="0">
                <a:solidFill>
                  <a:srgbClr val="971D6F"/>
                </a:solidFill>
              </a:rPr>
              <a:t> </a:t>
            </a:r>
            <a:r>
              <a:rPr lang="en-US" sz="2800" dirty="0" smtClean="0">
                <a:solidFill>
                  <a:srgbClr val="971D6F"/>
                </a:solidFill>
              </a:rPr>
              <a:t>S</a:t>
            </a:r>
            <a:r>
              <a:rPr lang="en-US" sz="2800" baseline="30000" dirty="0" smtClean="0">
                <a:solidFill>
                  <a:srgbClr val="971D6F"/>
                </a:solidFill>
              </a:rPr>
              <a:t>1</a:t>
            </a:r>
            <a:r>
              <a:rPr lang="en-US" sz="2800" baseline="30000" dirty="0">
                <a:solidFill>
                  <a:srgbClr val="971D6F"/>
                </a:solidFill>
              </a:rPr>
              <a:t>/2 </a:t>
            </a:r>
            <a:r>
              <a:rPr lang="en-US" sz="2800" dirty="0" smtClean="0">
                <a:solidFill>
                  <a:srgbClr val="971D6F"/>
                </a:solidFill>
                <a:latin typeface="Wingdings" charset="0"/>
                <a:cs typeface="Wingdings" charset="0"/>
                <a:sym typeface="Wingdings" charset="0"/>
              </a:rPr>
              <a:t></a:t>
            </a:r>
            <a:r>
              <a:rPr lang="en-US" sz="2800" dirty="0" smtClean="0">
                <a:solidFill>
                  <a:srgbClr val="971D6F"/>
                </a:solidFill>
              </a:rPr>
              <a:t>T</a:t>
            </a:r>
            <a:r>
              <a:rPr lang="en-US" sz="2800" baseline="30000" dirty="0" smtClean="0">
                <a:solidFill>
                  <a:srgbClr val="971D6F"/>
                </a:solidFill>
              </a:rPr>
              <a:t>1</a:t>
            </a:r>
            <a:r>
              <a:rPr lang="en-US" sz="2800" baseline="30000" dirty="0">
                <a:solidFill>
                  <a:srgbClr val="971D6F"/>
                </a:solidFill>
              </a:rPr>
              <a:t>/2</a:t>
            </a:r>
          </a:p>
        </p:txBody>
      </p: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141288" y="4141788"/>
            <a:ext cx="3417887" cy="2708275"/>
            <a:chOff x="141978" y="4141391"/>
            <a:chExt cx="3417609" cy="2708845"/>
          </a:xfrm>
        </p:grpSpPr>
        <p:grpSp>
          <p:nvGrpSpPr>
            <p:cNvPr id="28711" name="Group 15"/>
            <p:cNvGrpSpPr>
              <a:grpSpLocks/>
            </p:cNvGrpSpPr>
            <p:nvPr/>
          </p:nvGrpSpPr>
          <p:grpSpPr bwMode="auto">
            <a:xfrm>
              <a:off x="141978" y="4141391"/>
              <a:ext cx="3417609" cy="584899"/>
              <a:chOff x="141978" y="4141391"/>
              <a:chExt cx="3417609" cy="584899"/>
            </a:xfrm>
          </p:grpSpPr>
          <p:sp>
            <p:nvSpPr>
              <p:cNvPr id="15" name="Freeform 14"/>
              <p:cNvSpPr/>
              <p:nvPr/>
            </p:nvSpPr>
            <p:spPr>
              <a:xfrm>
                <a:off x="141978" y="4163621"/>
                <a:ext cx="3417609" cy="552566"/>
              </a:xfrm>
              <a:custGeom>
                <a:avLst/>
                <a:gdLst>
                  <a:gd name="connsiteX0" fmla="*/ 299180 w 3417609"/>
                  <a:gd name="connsiteY0" fmla="*/ 47825 h 553653"/>
                  <a:gd name="connsiteX1" fmla="*/ 3119917 w 3417609"/>
                  <a:gd name="connsiteY1" fmla="*/ 61193 h 553653"/>
                  <a:gd name="connsiteX2" fmla="*/ 3026338 w 3417609"/>
                  <a:gd name="connsiteY2" fmla="*/ 435509 h 553653"/>
                  <a:gd name="connsiteX3" fmla="*/ 392759 w 3417609"/>
                  <a:gd name="connsiteY3" fmla="*/ 529088 h 553653"/>
                  <a:gd name="connsiteX4" fmla="*/ 299180 w 3417609"/>
                  <a:gd name="connsiteY4" fmla="*/ 47825 h 553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17609" h="553653">
                    <a:moveTo>
                      <a:pt x="299180" y="47825"/>
                    </a:moveTo>
                    <a:cubicBezTo>
                      <a:pt x="753706" y="-30158"/>
                      <a:pt x="2665391" y="-3421"/>
                      <a:pt x="3119917" y="61193"/>
                    </a:cubicBezTo>
                    <a:cubicBezTo>
                      <a:pt x="3574443" y="125807"/>
                      <a:pt x="3480864" y="357527"/>
                      <a:pt x="3026338" y="435509"/>
                    </a:cubicBezTo>
                    <a:cubicBezTo>
                      <a:pt x="2571812" y="513492"/>
                      <a:pt x="851741" y="595930"/>
                      <a:pt x="392759" y="529088"/>
                    </a:cubicBezTo>
                    <a:cubicBezTo>
                      <a:pt x="-66223" y="462246"/>
                      <a:pt x="-155346" y="125808"/>
                      <a:pt x="299180" y="47825"/>
                    </a:cubicBezTo>
                    <a:close/>
                  </a:path>
                </a:pathLst>
              </a:custGeom>
              <a:noFill/>
              <a:ln w="38100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8722" name="TextBox 59"/>
              <p:cNvSpPr txBox="1">
                <a:spLocks noChangeArrowheads="1"/>
              </p:cNvSpPr>
              <p:nvPr/>
            </p:nvSpPr>
            <p:spPr bwMode="auto">
              <a:xfrm>
                <a:off x="1616645" y="4141391"/>
                <a:ext cx="641403" cy="5848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3200" b="1" dirty="0" err="1" smtClean="0">
                    <a:solidFill>
                      <a:srgbClr val="008000"/>
                    </a:solidFill>
                  </a:rPr>
                  <a:t>ψ</a:t>
                </a:r>
                <a:r>
                  <a:rPr lang="en-US" sz="3200" b="1" baseline="-25000" dirty="0" err="1" smtClean="0">
                    <a:solidFill>
                      <a:srgbClr val="008000"/>
                    </a:solidFill>
                  </a:rPr>
                  <a:t>R</a:t>
                </a:r>
                <a:endParaRPr lang="en-US" sz="3200" b="1" baseline="-25000" dirty="0">
                  <a:solidFill>
                    <a:srgbClr val="008000"/>
                  </a:solidFill>
                </a:endParaRPr>
              </a:p>
            </p:txBody>
          </p:sp>
        </p:grpSp>
        <p:grpSp>
          <p:nvGrpSpPr>
            <p:cNvPr id="28712" name="Group 13"/>
            <p:cNvGrpSpPr>
              <a:grpSpLocks/>
            </p:cNvGrpSpPr>
            <p:nvPr/>
          </p:nvGrpSpPr>
          <p:grpSpPr bwMode="auto">
            <a:xfrm>
              <a:off x="1397588" y="5398956"/>
              <a:ext cx="1990563" cy="1451280"/>
              <a:chOff x="1397588" y="5398956"/>
              <a:chExt cx="1990563" cy="1451280"/>
            </a:xfrm>
          </p:grpSpPr>
          <p:sp>
            <p:nvSpPr>
              <p:cNvPr id="13" name="Freeform 12"/>
              <p:cNvSpPr/>
              <p:nvPr/>
            </p:nvSpPr>
            <p:spPr>
              <a:xfrm>
                <a:off x="1397588" y="5398956"/>
                <a:ext cx="1990563" cy="1451280"/>
              </a:xfrm>
              <a:custGeom>
                <a:avLst/>
                <a:gdLst>
                  <a:gd name="connsiteX0" fmla="*/ 139662 w 1990697"/>
                  <a:gd name="connsiteY0" fmla="*/ 1057255 h 1450544"/>
                  <a:gd name="connsiteX1" fmla="*/ 554083 w 1990697"/>
                  <a:gd name="connsiteY1" fmla="*/ 535887 h 1450544"/>
                  <a:gd name="connsiteX2" fmla="*/ 1249241 w 1990697"/>
                  <a:gd name="connsiteY2" fmla="*/ 108097 h 1450544"/>
                  <a:gd name="connsiteX3" fmla="*/ 1837452 w 1990697"/>
                  <a:gd name="connsiteY3" fmla="*/ 14519 h 1450544"/>
                  <a:gd name="connsiteX4" fmla="*/ 1971136 w 1990697"/>
                  <a:gd name="connsiteY4" fmla="*/ 348729 h 1450544"/>
                  <a:gd name="connsiteX5" fmla="*/ 1503241 w 1990697"/>
                  <a:gd name="connsiteY5" fmla="*/ 923571 h 1450544"/>
                  <a:gd name="connsiteX6" fmla="*/ 821452 w 1990697"/>
                  <a:gd name="connsiteY6" fmla="*/ 1351361 h 1450544"/>
                  <a:gd name="connsiteX7" fmla="*/ 513978 w 1990697"/>
                  <a:gd name="connsiteY7" fmla="*/ 1418203 h 1450544"/>
                  <a:gd name="connsiteX8" fmla="*/ 19347 w 1990697"/>
                  <a:gd name="connsiteY8" fmla="*/ 1418203 h 1450544"/>
                  <a:gd name="connsiteX9" fmla="*/ 139662 w 1990697"/>
                  <a:gd name="connsiteY9" fmla="*/ 1057255 h 1450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90697" h="1450544">
                    <a:moveTo>
                      <a:pt x="139662" y="1057255"/>
                    </a:moveTo>
                    <a:cubicBezTo>
                      <a:pt x="228785" y="910202"/>
                      <a:pt x="369153" y="694080"/>
                      <a:pt x="554083" y="535887"/>
                    </a:cubicBezTo>
                    <a:cubicBezTo>
                      <a:pt x="739013" y="377694"/>
                      <a:pt x="1035346" y="194992"/>
                      <a:pt x="1249241" y="108097"/>
                    </a:cubicBezTo>
                    <a:cubicBezTo>
                      <a:pt x="1463136" y="21202"/>
                      <a:pt x="1717136" y="-25586"/>
                      <a:pt x="1837452" y="14519"/>
                    </a:cubicBezTo>
                    <a:cubicBezTo>
                      <a:pt x="1957768" y="54624"/>
                      <a:pt x="2026838" y="197220"/>
                      <a:pt x="1971136" y="348729"/>
                    </a:cubicBezTo>
                    <a:cubicBezTo>
                      <a:pt x="1915434" y="500238"/>
                      <a:pt x="1694855" y="756466"/>
                      <a:pt x="1503241" y="923571"/>
                    </a:cubicBezTo>
                    <a:cubicBezTo>
                      <a:pt x="1311627" y="1090676"/>
                      <a:pt x="986329" y="1268922"/>
                      <a:pt x="821452" y="1351361"/>
                    </a:cubicBezTo>
                    <a:cubicBezTo>
                      <a:pt x="656575" y="1433800"/>
                      <a:pt x="647662" y="1407063"/>
                      <a:pt x="513978" y="1418203"/>
                    </a:cubicBezTo>
                    <a:cubicBezTo>
                      <a:pt x="380294" y="1429343"/>
                      <a:pt x="79505" y="1485045"/>
                      <a:pt x="19347" y="1418203"/>
                    </a:cubicBezTo>
                    <a:cubicBezTo>
                      <a:pt x="-40811" y="1351361"/>
                      <a:pt x="50539" y="1204308"/>
                      <a:pt x="139662" y="1057255"/>
                    </a:cubicBezTo>
                    <a:close/>
                  </a:path>
                </a:pathLst>
              </a:custGeom>
              <a:noFill/>
              <a:ln w="381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8720" name="TextBox 58"/>
              <p:cNvSpPr txBox="1">
                <a:spLocks noChangeArrowheads="1"/>
              </p:cNvSpPr>
              <p:nvPr/>
            </p:nvSpPr>
            <p:spPr bwMode="auto">
              <a:xfrm>
                <a:off x="2310238" y="5808957"/>
                <a:ext cx="633455" cy="5848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3200" b="1" dirty="0" err="1" smtClean="0">
                    <a:solidFill>
                      <a:srgbClr val="FF0000"/>
                    </a:solidFill>
                  </a:rPr>
                  <a:t>ψ</a:t>
                </a:r>
                <a:r>
                  <a:rPr lang="en-US" sz="3200" b="1" baseline="-25000" dirty="0" err="1" smtClean="0">
                    <a:solidFill>
                      <a:srgbClr val="FF0000"/>
                    </a:solidFill>
                  </a:rPr>
                  <a:t>T</a:t>
                </a:r>
                <a:endParaRPr lang="en-US" sz="3200" b="1" baseline="-250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28713" name="Group 11"/>
            <p:cNvGrpSpPr>
              <a:grpSpLocks/>
            </p:cNvGrpSpPr>
            <p:nvPr/>
          </p:nvGrpSpPr>
          <p:grpSpPr bwMode="auto">
            <a:xfrm>
              <a:off x="353098" y="5681590"/>
              <a:ext cx="1957229" cy="1127362"/>
              <a:chOff x="353098" y="5681590"/>
              <a:chExt cx="1957229" cy="1127362"/>
            </a:xfrm>
          </p:grpSpPr>
          <p:sp>
            <p:nvSpPr>
              <p:cNvPr id="11" name="Freeform 10"/>
              <p:cNvSpPr/>
              <p:nvPr/>
            </p:nvSpPr>
            <p:spPr>
              <a:xfrm>
                <a:off x="353098" y="5681590"/>
                <a:ext cx="1957229" cy="1127362"/>
              </a:xfrm>
              <a:custGeom>
                <a:avLst/>
                <a:gdLst>
                  <a:gd name="connsiteX0" fmla="*/ 60674 w 1956491"/>
                  <a:gd name="connsiteY0" fmla="*/ 133908 h 1127688"/>
                  <a:gd name="connsiteX1" fmla="*/ 47306 w 1956491"/>
                  <a:gd name="connsiteY1" fmla="*/ 454750 h 1127688"/>
                  <a:gd name="connsiteX2" fmla="*/ 635516 w 1956491"/>
                  <a:gd name="connsiteY2" fmla="*/ 855803 h 1127688"/>
                  <a:gd name="connsiteX3" fmla="*/ 1076674 w 1956491"/>
                  <a:gd name="connsiteY3" fmla="*/ 989487 h 1127688"/>
                  <a:gd name="connsiteX4" fmla="*/ 1811937 w 1956491"/>
                  <a:gd name="connsiteY4" fmla="*/ 1123171 h 1127688"/>
                  <a:gd name="connsiteX5" fmla="*/ 1892148 w 1956491"/>
                  <a:gd name="connsiteY5" fmla="*/ 815698 h 1127688"/>
                  <a:gd name="connsiteX6" fmla="*/ 1076674 w 1956491"/>
                  <a:gd name="connsiteY6" fmla="*/ 428013 h 1127688"/>
                  <a:gd name="connsiteX7" fmla="*/ 702358 w 1956491"/>
                  <a:gd name="connsiteY7" fmla="*/ 147277 h 1127688"/>
                  <a:gd name="connsiteX8" fmla="*/ 261200 w 1956491"/>
                  <a:gd name="connsiteY8" fmla="*/ 224 h 1127688"/>
                  <a:gd name="connsiteX9" fmla="*/ 60674 w 1956491"/>
                  <a:gd name="connsiteY9" fmla="*/ 133908 h 1127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56491" h="1127688">
                    <a:moveTo>
                      <a:pt x="60674" y="133908"/>
                    </a:moveTo>
                    <a:cubicBezTo>
                      <a:pt x="25025" y="209662"/>
                      <a:pt x="-48501" y="334434"/>
                      <a:pt x="47306" y="454750"/>
                    </a:cubicBezTo>
                    <a:cubicBezTo>
                      <a:pt x="143113" y="575066"/>
                      <a:pt x="463955" y="766680"/>
                      <a:pt x="635516" y="855803"/>
                    </a:cubicBezTo>
                    <a:cubicBezTo>
                      <a:pt x="807077" y="944926"/>
                      <a:pt x="880604" y="944926"/>
                      <a:pt x="1076674" y="989487"/>
                    </a:cubicBezTo>
                    <a:cubicBezTo>
                      <a:pt x="1272744" y="1034048"/>
                      <a:pt x="1676025" y="1152136"/>
                      <a:pt x="1811937" y="1123171"/>
                    </a:cubicBezTo>
                    <a:cubicBezTo>
                      <a:pt x="1947849" y="1094206"/>
                      <a:pt x="2014692" y="931558"/>
                      <a:pt x="1892148" y="815698"/>
                    </a:cubicBezTo>
                    <a:cubicBezTo>
                      <a:pt x="1769604" y="699838"/>
                      <a:pt x="1274972" y="539416"/>
                      <a:pt x="1076674" y="428013"/>
                    </a:cubicBezTo>
                    <a:cubicBezTo>
                      <a:pt x="878376" y="316610"/>
                      <a:pt x="838270" y="218575"/>
                      <a:pt x="702358" y="147277"/>
                    </a:cubicBezTo>
                    <a:cubicBezTo>
                      <a:pt x="566446" y="75979"/>
                      <a:pt x="372603" y="4680"/>
                      <a:pt x="261200" y="224"/>
                    </a:cubicBezTo>
                    <a:cubicBezTo>
                      <a:pt x="149797" y="-4232"/>
                      <a:pt x="96323" y="58154"/>
                      <a:pt x="60674" y="133908"/>
                    </a:cubicBezTo>
                    <a:close/>
                  </a:path>
                </a:pathLst>
              </a:custGeom>
              <a:noFill/>
              <a:ln w="38100" cmpd="sng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263" name="TextBox 57"/>
              <p:cNvSpPr txBox="1">
                <a:spLocks noChangeArrowheads="1"/>
              </p:cNvSpPr>
              <p:nvPr/>
            </p:nvSpPr>
            <p:spPr bwMode="auto">
              <a:xfrm>
                <a:off x="1022969" y="6034089"/>
                <a:ext cx="620633" cy="5848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3200" b="1" dirty="0" err="1">
                    <a:solidFill>
                      <a:schemeClr val="accent4">
                        <a:lumMod val="75000"/>
                      </a:schemeClr>
                    </a:solidFill>
                  </a:rPr>
                  <a:t>ψ</a:t>
                </a:r>
                <a:r>
                  <a:rPr lang="en-US" sz="3200" b="1" baseline="-25000" dirty="0" err="1" smtClean="0">
                    <a:solidFill>
                      <a:schemeClr val="accent4">
                        <a:lumMod val="75000"/>
                      </a:schemeClr>
                    </a:solidFill>
                  </a:rPr>
                  <a:t>S</a:t>
                </a:r>
                <a:endParaRPr lang="en-US" sz="3200" b="1" baseline="-25000" dirty="0" smtClean="0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1656330" y="5040105"/>
              <a:ext cx="427002" cy="1697394"/>
            </a:xfrm>
            <a:prstGeom prst="rect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r>
                <a:rPr lang="en-US" dirty="0" smtClean="0"/>
                <a:t>X</a:t>
              </a:r>
              <a:r>
                <a:rPr lang="en-US" baseline="-25000" dirty="0" smtClean="0"/>
                <a:t>3</a:t>
              </a:r>
              <a:endParaRPr lang="en-US" baseline="-25000" dirty="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97553" y="4323991"/>
              <a:ext cx="425415" cy="1710098"/>
            </a:xfrm>
            <a:prstGeom prst="rect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 smtClean="0"/>
                <a:t>X</a:t>
              </a:r>
              <a:r>
                <a:rPr lang="en-US" baseline="-25000" dirty="0" smtClean="0"/>
                <a:t>1</a:t>
              </a:r>
              <a:endParaRPr lang="en-US" baseline="-25000" dirty="0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753203" y="4323991"/>
              <a:ext cx="425415" cy="1397294"/>
            </a:xfrm>
            <a:prstGeom prst="rect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 smtClean="0"/>
                <a:t>X</a:t>
              </a:r>
              <a:r>
                <a:rPr lang="en-US" baseline="-25000" dirty="0" smtClean="0"/>
                <a:t>0</a:t>
              </a:r>
              <a:endParaRPr lang="en-US" baseline="-25000" dirty="0"/>
            </a:p>
          </p:txBody>
        </p:sp>
      </p:grp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749425" y="5321300"/>
            <a:ext cx="2952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</a:rPr>
              <a:t>c</a:t>
            </a:r>
          </a:p>
          <a:p>
            <a:pPr eaLnBrk="1" hangingPunct="1"/>
            <a:r>
              <a:rPr lang="en-US" sz="1800">
                <a:solidFill>
                  <a:schemeClr val="bg1"/>
                </a:solidFill>
                <a:latin typeface="Wingdings" charset="0"/>
                <a:cs typeface="Wingdings" charset="0"/>
                <a:sym typeface="Wingdings" charset="0"/>
              </a:rPr>
              <a:t></a:t>
            </a:r>
            <a:endParaRPr lang="en-US" sz="1800">
              <a:solidFill>
                <a:schemeClr val="bg1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0" y="3968750"/>
            <a:ext cx="3810000" cy="0"/>
          </a:xfrm>
          <a:prstGeom prst="line">
            <a:avLst/>
          </a:prstGeom>
          <a:ln w="57150" cmpd="sng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3810000" y="2019300"/>
            <a:ext cx="0" cy="46005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1" name="Group 70"/>
          <p:cNvGrpSpPr>
            <a:grpSpLocks/>
          </p:cNvGrpSpPr>
          <p:nvPr/>
        </p:nvGrpSpPr>
        <p:grpSpPr bwMode="auto">
          <a:xfrm>
            <a:off x="847725" y="4725988"/>
            <a:ext cx="2157413" cy="1082675"/>
            <a:chOff x="847560" y="4726167"/>
            <a:chExt cx="2158370" cy="1082790"/>
          </a:xfrm>
        </p:grpSpPr>
        <p:cxnSp>
          <p:nvCxnSpPr>
            <p:cNvPr id="66" name="Straight Connector 65"/>
            <p:cNvCxnSpPr/>
            <p:nvPr/>
          </p:nvCxnSpPr>
          <p:spPr>
            <a:xfrm flipV="1">
              <a:off x="1871952" y="4726167"/>
              <a:ext cx="1133978" cy="1082790"/>
            </a:xfrm>
            <a:prstGeom prst="line">
              <a:avLst/>
            </a:prstGeom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H="1" flipV="1">
              <a:off x="847560" y="4865882"/>
              <a:ext cx="1024392" cy="943075"/>
            </a:xfrm>
            <a:prstGeom prst="line">
              <a:avLst/>
            </a:prstGeom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0" name="Straight Connector 69"/>
          <p:cNvCxnSpPr/>
          <p:nvPr/>
        </p:nvCxnSpPr>
        <p:spPr>
          <a:xfrm flipV="1">
            <a:off x="847725" y="4725988"/>
            <a:ext cx="2157413" cy="13970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2" name="Rounded Rectangle 71"/>
          <p:cNvSpPr/>
          <p:nvPr/>
        </p:nvSpPr>
        <p:spPr>
          <a:xfrm>
            <a:off x="4251325" y="2070100"/>
            <a:ext cx="4435475" cy="523875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Goal: Count number of </a:t>
            </a:r>
            <a:r>
              <a:rPr lang="en-US" sz="2400" dirty="0">
                <a:solidFill>
                  <a:schemeClr val="tx1"/>
                </a:solidFill>
              </a:rPr>
              <a:t>triangles</a:t>
            </a:r>
          </a:p>
        </p:txBody>
      </p:sp>
      <p:sp>
        <p:nvSpPr>
          <p:cNvPr id="75" name="TextBox 74"/>
          <p:cNvSpPr txBox="1">
            <a:spLocks noChangeArrowheads="1"/>
          </p:cNvSpPr>
          <p:nvPr/>
        </p:nvSpPr>
        <p:spPr bwMode="auto">
          <a:xfrm>
            <a:off x="4049713" y="4562475"/>
            <a:ext cx="1674256" cy="120032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There are </a:t>
            </a:r>
            <a:r>
              <a:rPr lang="en-US" dirty="0" smtClean="0">
                <a:solidFill>
                  <a:srgbClr val="971D6F"/>
                </a:solidFill>
              </a:rPr>
              <a:t>R</a:t>
            </a:r>
            <a:endParaRPr lang="en-US" dirty="0">
              <a:solidFill>
                <a:srgbClr val="971D6F"/>
              </a:solidFill>
            </a:endParaRPr>
          </a:p>
          <a:p>
            <a:pPr eaLnBrk="1" hangingPunct="1"/>
            <a:r>
              <a:rPr lang="en-US" dirty="0"/>
              <a:t>choices for </a:t>
            </a:r>
          </a:p>
          <a:p>
            <a:pPr eaLnBrk="1" hangingPunct="1"/>
            <a:r>
              <a:rPr lang="en-US" dirty="0"/>
              <a:t>edges in </a:t>
            </a:r>
            <a:r>
              <a:rPr lang="en-US" dirty="0" err="1" smtClean="0">
                <a:solidFill>
                  <a:srgbClr val="910091"/>
                </a:solidFill>
              </a:rPr>
              <a:t>ψ</a:t>
            </a:r>
            <a:r>
              <a:rPr lang="en-US" baseline="-25000" dirty="0" err="1" smtClean="0">
                <a:solidFill>
                  <a:srgbClr val="971D6F"/>
                </a:solidFill>
              </a:rPr>
              <a:t>R</a:t>
            </a:r>
            <a:endParaRPr lang="en-US" baseline="-25000" dirty="0">
              <a:solidFill>
                <a:srgbClr val="971D6F"/>
              </a:solidFill>
            </a:endParaRPr>
          </a:p>
        </p:txBody>
      </p:sp>
      <p:sp>
        <p:nvSpPr>
          <p:cNvPr id="76" name="TextBox 75"/>
          <p:cNvSpPr txBox="1">
            <a:spLocks noChangeArrowheads="1"/>
          </p:cNvSpPr>
          <p:nvPr/>
        </p:nvSpPr>
        <p:spPr bwMode="auto">
          <a:xfrm>
            <a:off x="6276975" y="4562475"/>
            <a:ext cx="2749550" cy="1200150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There are </a:t>
            </a:r>
            <a:r>
              <a:rPr lang="en-US">
                <a:solidFill>
                  <a:srgbClr val="971D6F"/>
                </a:solidFill>
              </a:rPr>
              <a:t>d</a:t>
            </a:r>
            <a:r>
              <a:rPr lang="en-US" baseline="-25000">
                <a:solidFill>
                  <a:srgbClr val="971D6F"/>
                </a:solidFill>
              </a:rPr>
              <a:t>S</a:t>
            </a:r>
            <a:r>
              <a:rPr lang="en-US">
                <a:solidFill>
                  <a:srgbClr val="971D6F"/>
                </a:solidFill>
              </a:rPr>
              <a:t>(c)</a:t>
            </a:r>
            <a:r>
              <a:rPr lang="en-US">
                <a:solidFill>
                  <a:srgbClr val="971D6F"/>
                </a:solidFill>
                <a:latin typeface="Wingdings" charset="0"/>
                <a:cs typeface="Wingdings" charset="0"/>
                <a:sym typeface="Wingdings" charset="0"/>
              </a:rPr>
              <a:t></a:t>
            </a:r>
            <a:r>
              <a:rPr lang="en-US">
                <a:solidFill>
                  <a:srgbClr val="971D6F"/>
                </a:solidFill>
              </a:rPr>
              <a:t>d</a:t>
            </a:r>
            <a:r>
              <a:rPr lang="en-US" baseline="-25000">
                <a:solidFill>
                  <a:srgbClr val="971D6F"/>
                </a:solidFill>
              </a:rPr>
              <a:t>T</a:t>
            </a:r>
            <a:r>
              <a:rPr lang="en-US">
                <a:solidFill>
                  <a:srgbClr val="971D6F"/>
                </a:solidFill>
              </a:rPr>
              <a:t>(c)</a:t>
            </a:r>
          </a:p>
          <a:p>
            <a:pPr eaLnBrk="1" hangingPunct="1"/>
            <a:r>
              <a:rPr lang="en-US"/>
              <a:t>choices for pairs of</a:t>
            </a:r>
          </a:p>
          <a:p>
            <a:pPr eaLnBrk="1" hangingPunct="1"/>
            <a:r>
              <a:rPr lang="en-US"/>
              <a:t>neighbors of </a:t>
            </a:r>
            <a:r>
              <a:rPr lang="en-US">
                <a:solidFill>
                  <a:srgbClr val="971D6F"/>
                </a:solidFill>
              </a:rPr>
              <a:t>c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4532313" y="2565400"/>
            <a:ext cx="3082925" cy="1819275"/>
            <a:chOff x="4531892" y="2565962"/>
            <a:chExt cx="3082895" cy="1818713"/>
          </a:xfrm>
        </p:grpSpPr>
        <p:pic>
          <p:nvPicPr>
            <p:cNvPr id="28707" name="Picture 7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9338" y="2816225"/>
              <a:ext cx="2533650" cy="1568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4531892" y="2565962"/>
              <a:ext cx="3082895" cy="27772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</a:rPr>
                <a:t>http://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</a:rPr>
                <a:t>agilitrix.com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</a:rPr>
                <a:t>/2011/03/red-pill-blue-pill/</a:t>
              </a:r>
            </a:p>
          </p:txBody>
        </p:sp>
      </p:grpSp>
      <p:grpSp>
        <p:nvGrpSpPr>
          <p:cNvPr id="47" name="Group 46"/>
          <p:cNvGrpSpPr>
            <a:grpSpLocks/>
          </p:cNvGrpSpPr>
          <p:nvPr/>
        </p:nvGrpSpPr>
        <p:grpSpPr bwMode="auto">
          <a:xfrm>
            <a:off x="285750" y="1222375"/>
            <a:ext cx="3035300" cy="2686051"/>
            <a:chOff x="2745372" y="2326607"/>
            <a:chExt cx="3035552" cy="2686130"/>
          </a:xfrm>
        </p:grpSpPr>
        <p:grpSp>
          <p:nvGrpSpPr>
            <p:cNvPr id="28687" name="Group 13"/>
            <p:cNvGrpSpPr>
              <a:grpSpLocks/>
            </p:cNvGrpSpPr>
            <p:nvPr/>
          </p:nvGrpSpPr>
          <p:grpSpPr bwMode="auto">
            <a:xfrm>
              <a:off x="3790034" y="3561719"/>
              <a:ext cx="1990890" cy="1451018"/>
              <a:chOff x="1397675" y="5398913"/>
              <a:chExt cx="1990728" cy="1451323"/>
            </a:xfrm>
          </p:grpSpPr>
          <p:sp>
            <p:nvSpPr>
              <p:cNvPr id="73" name="Freeform 72"/>
              <p:cNvSpPr/>
              <p:nvPr/>
            </p:nvSpPr>
            <p:spPr>
              <a:xfrm>
                <a:off x="1397675" y="5398913"/>
                <a:ext cx="1990728" cy="1451323"/>
              </a:xfrm>
              <a:custGeom>
                <a:avLst/>
                <a:gdLst>
                  <a:gd name="connsiteX0" fmla="*/ 139662 w 1990697"/>
                  <a:gd name="connsiteY0" fmla="*/ 1057255 h 1450544"/>
                  <a:gd name="connsiteX1" fmla="*/ 554083 w 1990697"/>
                  <a:gd name="connsiteY1" fmla="*/ 535887 h 1450544"/>
                  <a:gd name="connsiteX2" fmla="*/ 1249241 w 1990697"/>
                  <a:gd name="connsiteY2" fmla="*/ 108097 h 1450544"/>
                  <a:gd name="connsiteX3" fmla="*/ 1837452 w 1990697"/>
                  <a:gd name="connsiteY3" fmla="*/ 14519 h 1450544"/>
                  <a:gd name="connsiteX4" fmla="*/ 1971136 w 1990697"/>
                  <a:gd name="connsiteY4" fmla="*/ 348729 h 1450544"/>
                  <a:gd name="connsiteX5" fmla="*/ 1503241 w 1990697"/>
                  <a:gd name="connsiteY5" fmla="*/ 923571 h 1450544"/>
                  <a:gd name="connsiteX6" fmla="*/ 821452 w 1990697"/>
                  <a:gd name="connsiteY6" fmla="*/ 1351361 h 1450544"/>
                  <a:gd name="connsiteX7" fmla="*/ 513978 w 1990697"/>
                  <a:gd name="connsiteY7" fmla="*/ 1418203 h 1450544"/>
                  <a:gd name="connsiteX8" fmla="*/ 19347 w 1990697"/>
                  <a:gd name="connsiteY8" fmla="*/ 1418203 h 1450544"/>
                  <a:gd name="connsiteX9" fmla="*/ 139662 w 1990697"/>
                  <a:gd name="connsiteY9" fmla="*/ 1057255 h 1450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90697" h="1450544">
                    <a:moveTo>
                      <a:pt x="139662" y="1057255"/>
                    </a:moveTo>
                    <a:cubicBezTo>
                      <a:pt x="228785" y="910202"/>
                      <a:pt x="369153" y="694080"/>
                      <a:pt x="554083" y="535887"/>
                    </a:cubicBezTo>
                    <a:cubicBezTo>
                      <a:pt x="739013" y="377694"/>
                      <a:pt x="1035346" y="194992"/>
                      <a:pt x="1249241" y="108097"/>
                    </a:cubicBezTo>
                    <a:cubicBezTo>
                      <a:pt x="1463136" y="21202"/>
                      <a:pt x="1717136" y="-25586"/>
                      <a:pt x="1837452" y="14519"/>
                    </a:cubicBezTo>
                    <a:cubicBezTo>
                      <a:pt x="1957768" y="54624"/>
                      <a:pt x="2026838" y="197220"/>
                      <a:pt x="1971136" y="348729"/>
                    </a:cubicBezTo>
                    <a:cubicBezTo>
                      <a:pt x="1915434" y="500238"/>
                      <a:pt x="1694855" y="756466"/>
                      <a:pt x="1503241" y="923571"/>
                    </a:cubicBezTo>
                    <a:cubicBezTo>
                      <a:pt x="1311627" y="1090676"/>
                      <a:pt x="986329" y="1268922"/>
                      <a:pt x="821452" y="1351361"/>
                    </a:cubicBezTo>
                    <a:cubicBezTo>
                      <a:pt x="656575" y="1433800"/>
                      <a:pt x="647662" y="1407063"/>
                      <a:pt x="513978" y="1418203"/>
                    </a:cubicBezTo>
                    <a:cubicBezTo>
                      <a:pt x="380294" y="1429343"/>
                      <a:pt x="79505" y="1485045"/>
                      <a:pt x="19347" y="1418203"/>
                    </a:cubicBezTo>
                    <a:cubicBezTo>
                      <a:pt x="-40811" y="1351361"/>
                      <a:pt x="50539" y="1204308"/>
                      <a:pt x="139662" y="1057255"/>
                    </a:cubicBezTo>
                    <a:close/>
                  </a:path>
                </a:pathLst>
              </a:custGeom>
              <a:noFill/>
              <a:ln w="381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8706" name="TextBox 58"/>
              <p:cNvSpPr txBox="1">
                <a:spLocks noChangeArrowheads="1"/>
              </p:cNvSpPr>
              <p:nvPr/>
            </p:nvSpPr>
            <p:spPr bwMode="auto">
              <a:xfrm>
                <a:off x="2310238" y="5808956"/>
                <a:ext cx="633508" cy="5849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3200" b="1" dirty="0" err="1" smtClean="0">
                    <a:solidFill>
                      <a:srgbClr val="FF0000"/>
                    </a:solidFill>
                  </a:rPr>
                  <a:t>ψ</a:t>
                </a:r>
                <a:r>
                  <a:rPr lang="en-US" sz="3200" b="1" baseline="-25000" dirty="0" err="1" smtClean="0">
                    <a:solidFill>
                      <a:srgbClr val="FF0000"/>
                    </a:solidFill>
                  </a:rPr>
                  <a:t>T</a:t>
                </a:r>
                <a:endParaRPr lang="en-US" sz="3200" b="1" baseline="-250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28688" name="Group 11"/>
            <p:cNvGrpSpPr>
              <a:grpSpLocks/>
            </p:cNvGrpSpPr>
            <p:nvPr/>
          </p:nvGrpSpPr>
          <p:grpSpPr bwMode="auto">
            <a:xfrm>
              <a:off x="2745372" y="3683960"/>
              <a:ext cx="1957550" cy="1127158"/>
              <a:chOff x="353098" y="5681630"/>
              <a:chExt cx="1957391" cy="1127395"/>
            </a:xfrm>
          </p:grpSpPr>
          <p:sp>
            <p:nvSpPr>
              <p:cNvPr id="67" name="Freeform 66"/>
              <p:cNvSpPr/>
              <p:nvPr/>
            </p:nvSpPr>
            <p:spPr>
              <a:xfrm>
                <a:off x="353098" y="5681630"/>
                <a:ext cx="1957391" cy="1127395"/>
              </a:xfrm>
              <a:custGeom>
                <a:avLst/>
                <a:gdLst>
                  <a:gd name="connsiteX0" fmla="*/ 60674 w 1956491"/>
                  <a:gd name="connsiteY0" fmla="*/ 133908 h 1127688"/>
                  <a:gd name="connsiteX1" fmla="*/ 47306 w 1956491"/>
                  <a:gd name="connsiteY1" fmla="*/ 454750 h 1127688"/>
                  <a:gd name="connsiteX2" fmla="*/ 635516 w 1956491"/>
                  <a:gd name="connsiteY2" fmla="*/ 855803 h 1127688"/>
                  <a:gd name="connsiteX3" fmla="*/ 1076674 w 1956491"/>
                  <a:gd name="connsiteY3" fmla="*/ 989487 h 1127688"/>
                  <a:gd name="connsiteX4" fmla="*/ 1811937 w 1956491"/>
                  <a:gd name="connsiteY4" fmla="*/ 1123171 h 1127688"/>
                  <a:gd name="connsiteX5" fmla="*/ 1892148 w 1956491"/>
                  <a:gd name="connsiteY5" fmla="*/ 815698 h 1127688"/>
                  <a:gd name="connsiteX6" fmla="*/ 1076674 w 1956491"/>
                  <a:gd name="connsiteY6" fmla="*/ 428013 h 1127688"/>
                  <a:gd name="connsiteX7" fmla="*/ 702358 w 1956491"/>
                  <a:gd name="connsiteY7" fmla="*/ 147277 h 1127688"/>
                  <a:gd name="connsiteX8" fmla="*/ 261200 w 1956491"/>
                  <a:gd name="connsiteY8" fmla="*/ 224 h 1127688"/>
                  <a:gd name="connsiteX9" fmla="*/ 60674 w 1956491"/>
                  <a:gd name="connsiteY9" fmla="*/ 133908 h 1127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56491" h="1127688">
                    <a:moveTo>
                      <a:pt x="60674" y="133908"/>
                    </a:moveTo>
                    <a:cubicBezTo>
                      <a:pt x="25025" y="209662"/>
                      <a:pt x="-48501" y="334434"/>
                      <a:pt x="47306" y="454750"/>
                    </a:cubicBezTo>
                    <a:cubicBezTo>
                      <a:pt x="143113" y="575066"/>
                      <a:pt x="463955" y="766680"/>
                      <a:pt x="635516" y="855803"/>
                    </a:cubicBezTo>
                    <a:cubicBezTo>
                      <a:pt x="807077" y="944926"/>
                      <a:pt x="880604" y="944926"/>
                      <a:pt x="1076674" y="989487"/>
                    </a:cubicBezTo>
                    <a:cubicBezTo>
                      <a:pt x="1272744" y="1034048"/>
                      <a:pt x="1676025" y="1152136"/>
                      <a:pt x="1811937" y="1123171"/>
                    </a:cubicBezTo>
                    <a:cubicBezTo>
                      <a:pt x="1947849" y="1094206"/>
                      <a:pt x="2014692" y="931558"/>
                      <a:pt x="1892148" y="815698"/>
                    </a:cubicBezTo>
                    <a:cubicBezTo>
                      <a:pt x="1769604" y="699838"/>
                      <a:pt x="1274972" y="539416"/>
                      <a:pt x="1076674" y="428013"/>
                    </a:cubicBezTo>
                    <a:cubicBezTo>
                      <a:pt x="878376" y="316610"/>
                      <a:pt x="838270" y="218575"/>
                      <a:pt x="702358" y="147277"/>
                    </a:cubicBezTo>
                    <a:cubicBezTo>
                      <a:pt x="566446" y="75979"/>
                      <a:pt x="372603" y="4680"/>
                      <a:pt x="261200" y="224"/>
                    </a:cubicBezTo>
                    <a:cubicBezTo>
                      <a:pt x="149797" y="-4232"/>
                      <a:pt x="96323" y="58154"/>
                      <a:pt x="60674" y="133908"/>
                    </a:cubicBezTo>
                    <a:close/>
                  </a:path>
                </a:pathLst>
              </a:custGeom>
              <a:noFill/>
              <a:ln w="38100" cmpd="sng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9" name="TextBox 57"/>
              <p:cNvSpPr txBox="1">
                <a:spLocks noChangeArrowheads="1"/>
              </p:cNvSpPr>
              <p:nvPr/>
            </p:nvSpPr>
            <p:spPr bwMode="auto">
              <a:xfrm>
                <a:off x="1023024" y="6034139"/>
                <a:ext cx="620684" cy="5849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3200" b="1" dirty="0" err="1">
                    <a:solidFill>
                      <a:schemeClr val="accent4">
                        <a:lumMod val="75000"/>
                      </a:schemeClr>
                    </a:solidFill>
                  </a:rPr>
                  <a:t>ψ</a:t>
                </a:r>
                <a:r>
                  <a:rPr lang="en-US" sz="3200" b="1" baseline="-25000" dirty="0" err="1" smtClean="0">
                    <a:solidFill>
                      <a:schemeClr val="accent4">
                        <a:lumMod val="75000"/>
                      </a:schemeClr>
                    </a:solidFill>
                  </a:rPr>
                  <a:t>S</a:t>
                </a:r>
                <a:endParaRPr lang="en-US" sz="3200" b="1" baseline="-25000" dirty="0" smtClean="0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50" name="Rectangle 49"/>
            <p:cNvSpPr/>
            <p:nvPr/>
          </p:nvSpPr>
          <p:spPr bwMode="auto">
            <a:xfrm>
              <a:off x="4048818" y="3042591"/>
              <a:ext cx="427072" cy="1697087"/>
            </a:xfrm>
            <a:prstGeom prst="rect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r>
                <a:rPr lang="en-US" dirty="0" smtClean="0"/>
                <a:t>X</a:t>
              </a:r>
              <a:r>
                <a:rPr lang="en-US" baseline="-25000" dirty="0" smtClean="0"/>
                <a:t>3</a:t>
              </a:r>
              <a:endParaRPr lang="en-US" baseline="-25000" dirty="0"/>
            </a:p>
          </p:txBody>
        </p:sp>
        <p:sp>
          <p:nvSpPr>
            <p:cNvPr id="51" name="Rectangle 50"/>
            <p:cNvSpPr/>
            <p:nvPr/>
          </p:nvSpPr>
          <p:spPr bwMode="auto">
            <a:xfrm>
              <a:off x="2989867" y="2326607"/>
              <a:ext cx="425485" cy="1709788"/>
            </a:xfrm>
            <a:prstGeom prst="rect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B</a:t>
              </a:r>
            </a:p>
          </p:txBody>
        </p:sp>
        <p:sp>
          <p:nvSpPr>
            <p:cNvPr id="52" name="Rectangle 51"/>
            <p:cNvSpPr/>
            <p:nvPr/>
          </p:nvSpPr>
          <p:spPr bwMode="auto">
            <a:xfrm>
              <a:off x="5145871" y="2326607"/>
              <a:ext cx="425485" cy="1397041"/>
            </a:xfrm>
            <a:prstGeom prst="rect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A</a:t>
              </a:r>
            </a:p>
          </p:txBody>
        </p:sp>
        <p:sp>
          <p:nvSpPr>
            <p:cNvPr id="28692" name="TextBox 52"/>
            <p:cNvSpPr txBox="1">
              <a:spLocks noChangeArrowheads="1"/>
            </p:cNvSpPr>
            <p:nvPr/>
          </p:nvSpPr>
          <p:spPr bwMode="auto">
            <a:xfrm>
              <a:off x="4142372" y="3310189"/>
              <a:ext cx="295275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chemeClr val="bg1"/>
                  </a:solidFill>
                </a:rPr>
                <a:t>c</a:t>
              </a:r>
            </a:p>
            <a:p>
              <a:pPr eaLnBrk="1" hangingPunct="1"/>
              <a:r>
                <a:rPr lang="en-US" sz="1800">
                  <a:solidFill>
                    <a:schemeClr val="bg1"/>
                  </a:solidFill>
                  <a:latin typeface="Wingdings" charset="0"/>
                  <a:cs typeface="Wingdings" charset="0"/>
                  <a:sym typeface="Wingdings" charset="0"/>
                </a:rPr>
                <a:t></a:t>
              </a:r>
              <a:endParaRPr lang="en-US" sz="1800">
                <a:solidFill>
                  <a:schemeClr val="bg1"/>
                </a:solidFill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5226841" y="2593315"/>
              <a:ext cx="277835" cy="808062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3070837" y="2553627"/>
              <a:ext cx="277835" cy="808061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57" name="Straight Connector 56"/>
            <p:cNvCxnSpPr>
              <a:endCxn id="55" idx="0"/>
            </p:cNvCxnSpPr>
            <p:nvPr/>
          </p:nvCxnSpPr>
          <p:spPr>
            <a:xfrm flipV="1">
              <a:off x="4277437" y="2593315"/>
              <a:ext cx="1087527" cy="1130333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>
              <a:endCxn id="55" idx="4"/>
            </p:cNvCxnSpPr>
            <p:nvPr/>
          </p:nvCxnSpPr>
          <p:spPr>
            <a:xfrm flipV="1">
              <a:off x="4277437" y="3401377"/>
              <a:ext cx="1087527" cy="320684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endCxn id="56" idx="0"/>
            </p:cNvCxnSpPr>
            <p:nvPr/>
          </p:nvCxnSpPr>
          <p:spPr>
            <a:xfrm flipH="1" flipV="1">
              <a:off x="3210549" y="2553627"/>
              <a:ext cx="1066889" cy="1168434"/>
            </a:xfrm>
            <a:prstGeom prst="line">
              <a:avLst/>
            </a:prstGeom>
            <a:ln w="38100" cmpd="sng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endCxn id="56" idx="4"/>
            </p:cNvCxnSpPr>
            <p:nvPr/>
          </p:nvCxnSpPr>
          <p:spPr>
            <a:xfrm flipH="1" flipV="1">
              <a:off x="3210549" y="3361687"/>
              <a:ext cx="1066889" cy="361961"/>
            </a:xfrm>
            <a:prstGeom prst="line">
              <a:avLst/>
            </a:prstGeom>
            <a:ln w="38100" cmpd="sng">
              <a:solidFill>
                <a:srgbClr val="604A7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Freeform 60"/>
            <p:cNvSpPr/>
            <p:nvPr/>
          </p:nvSpPr>
          <p:spPr>
            <a:xfrm>
              <a:off x="4545746" y="2980676"/>
              <a:ext cx="349279" cy="823937"/>
            </a:xfrm>
            <a:custGeom>
              <a:avLst/>
              <a:gdLst>
                <a:gd name="connsiteX0" fmla="*/ 0 w 348998"/>
                <a:gd name="connsiteY0" fmla="*/ 0 h 823395"/>
                <a:gd name="connsiteX1" fmla="*/ 347579 w 348998"/>
                <a:gd name="connsiteY1" fmla="*/ 320842 h 823395"/>
                <a:gd name="connsiteX2" fmla="*/ 120315 w 348998"/>
                <a:gd name="connsiteY2" fmla="*/ 788737 h 823395"/>
                <a:gd name="connsiteX3" fmla="*/ 53473 w 348998"/>
                <a:gd name="connsiteY3" fmla="*/ 788737 h 823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8998" h="823395">
                  <a:moveTo>
                    <a:pt x="0" y="0"/>
                  </a:moveTo>
                  <a:cubicBezTo>
                    <a:pt x="163763" y="94693"/>
                    <a:pt x="327526" y="189386"/>
                    <a:pt x="347579" y="320842"/>
                  </a:cubicBezTo>
                  <a:cubicBezTo>
                    <a:pt x="367632" y="452298"/>
                    <a:pt x="169333" y="710755"/>
                    <a:pt x="120315" y="788737"/>
                  </a:cubicBezTo>
                  <a:cubicBezTo>
                    <a:pt x="71297" y="866719"/>
                    <a:pt x="53473" y="788737"/>
                    <a:pt x="53473" y="788737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8700" name="TextBox 61"/>
            <p:cNvSpPr txBox="1">
              <a:spLocks noChangeArrowheads="1"/>
            </p:cNvSpPr>
            <p:nvPr/>
          </p:nvSpPr>
          <p:spPr bwMode="auto">
            <a:xfrm>
              <a:off x="4328699" y="2567537"/>
              <a:ext cx="66673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971D6F"/>
                  </a:solidFill>
                </a:rPr>
                <a:t>d</a:t>
              </a:r>
              <a:r>
                <a:rPr lang="en-US" sz="2000" baseline="-25000">
                  <a:solidFill>
                    <a:srgbClr val="971D6F"/>
                  </a:solidFill>
                </a:rPr>
                <a:t>T</a:t>
              </a:r>
              <a:r>
                <a:rPr lang="en-US" sz="2000">
                  <a:solidFill>
                    <a:srgbClr val="971D6F"/>
                  </a:solidFill>
                </a:rPr>
                <a:t>(c)</a:t>
              </a:r>
            </a:p>
          </p:txBody>
        </p:sp>
        <p:sp>
          <p:nvSpPr>
            <p:cNvPr id="63" name="Freeform 62"/>
            <p:cNvSpPr/>
            <p:nvPr/>
          </p:nvSpPr>
          <p:spPr>
            <a:xfrm>
              <a:off x="3582054" y="2861611"/>
              <a:ext cx="201629" cy="841400"/>
            </a:xfrm>
            <a:custGeom>
              <a:avLst/>
              <a:gdLst>
                <a:gd name="connsiteX0" fmla="*/ 200721 w 200721"/>
                <a:gd name="connsiteY0" fmla="*/ 0 h 842211"/>
                <a:gd name="connsiteX1" fmla="*/ 195 w 200721"/>
                <a:gd name="connsiteY1" fmla="*/ 387684 h 842211"/>
                <a:gd name="connsiteX2" fmla="*/ 160616 w 200721"/>
                <a:gd name="connsiteY2" fmla="*/ 842211 h 84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0721" h="842211">
                  <a:moveTo>
                    <a:pt x="200721" y="0"/>
                  </a:moveTo>
                  <a:cubicBezTo>
                    <a:pt x="103800" y="123657"/>
                    <a:pt x="6879" y="247315"/>
                    <a:pt x="195" y="387684"/>
                  </a:cubicBezTo>
                  <a:cubicBezTo>
                    <a:pt x="-6489" y="528053"/>
                    <a:pt x="160616" y="842211"/>
                    <a:pt x="160616" y="842211"/>
                  </a:cubicBezTo>
                </a:path>
              </a:pathLst>
            </a:cu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8702" name="TextBox 64"/>
            <p:cNvSpPr txBox="1">
              <a:spLocks noChangeArrowheads="1"/>
            </p:cNvSpPr>
            <p:nvPr/>
          </p:nvSpPr>
          <p:spPr bwMode="auto">
            <a:xfrm>
              <a:off x="3538083" y="2480108"/>
              <a:ext cx="66197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971D6F"/>
                  </a:solidFill>
                </a:rPr>
                <a:t>d</a:t>
              </a:r>
              <a:r>
                <a:rPr lang="en-US" sz="2000" baseline="-25000">
                  <a:solidFill>
                    <a:srgbClr val="971D6F"/>
                  </a:solidFill>
                </a:rPr>
                <a:t>S</a:t>
              </a:r>
              <a:r>
                <a:rPr lang="en-US" sz="2000">
                  <a:solidFill>
                    <a:srgbClr val="971D6F"/>
                  </a:solidFill>
                </a:rPr>
                <a:t>(c)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698951" y="1363592"/>
            <a:ext cx="2206174" cy="2296181"/>
            <a:chOff x="797268" y="3647576"/>
            <a:chExt cx="2206174" cy="2296181"/>
          </a:xfrm>
        </p:grpSpPr>
        <p:sp>
          <p:nvSpPr>
            <p:cNvPr id="77" name="Oval 76"/>
            <p:cNvSpPr/>
            <p:nvPr/>
          </p:nvSpPr>
          <p:spPr>
            <a:xfrm>
              <a:off x="1471408" y="3647576"/>
              <a:ext cx="674140" cy="674236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910091"/>
                  </a:solidFill>
                </a:rPr>
                <a:t>X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0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78" name="Oval 77"/>
            <p:cNvSpPr/>
            <p:nvPr/>
          </p:nvSpPr>
          <p:spPr>
            <a:xfrm>
              <a:off x="797268" y="5038689"/>
              <a:ext cx="674140" cy="674236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910091"/>
                  </a:solidFill>
                </a:rPr>
                <a:t>X</a:t>
              </a:r>
              <a:r>
                <a:rPr lang="en-US" baseline="-25000" dirty="0">
                  <a:solidFill>
                    <a:srgbClr val="910091"/>
                  </a:solidFill>
                </a:rPr>
                <a:t>1</a:t>
              </a:r>
            </a:p>
          </p:txBody>
        </p:sp>
        <p:sp>
          <p:nvSpPr>
            <p:cNvPr id="79" name="Oval 78"/>
            <p:cNvSpPr/>
            <p:nvPr/>
          </p:nvSpPr>
          <p:spPr>
            <a:xfrm>
              <a:off x="2329302" y="5038689"/>
              <a:ext cx="674140" cy="674236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910091"/>
                  </a:solidFill>
                </a:rPr>
                <a:t>X</a:t>
              </a:r>
              <a:r>
                <a:rPr lang="en-US" baseline="-25000" dirty="0">
                  <a:solidFill>
                    <a:srgbClr val="910091"/>
                  </a:solidFill>
                </a:rPr>
                <a:t>2</a:t>
              </a:r>
            </a:p>
          </p:txBody>
        </p:sp>
        <p:cxnSp>
          <p:nvCxnSpPr>
            <p:cNvPr id="80" name="Straight Connector 79"/>
            <p:cNvCxnSpPr/>
            <p:nvPr/>
          </p:nvCxnSpPr>
          <p:spPr>
            <a:xfrm flipV="1">
              <a:off x="1214081" y="4238752"/>
              <a:ext cx="435796" cy="815617"/>
            </a:xfrm>
            <a:prstGeom prst="line">
              <a:avLst/>
            </a:prstGeom>
            <a:ln w="762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1504117" y="5375807"/>
              <a:ext cx="857894" cy="0"/>
            </a:xfrm>
            <a:prstGeom prst="line">
              <a:avLst/>
            </a:prstGeom>
            <a:ln w="7620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2065511" y="4223072"/>
              <a:ext cx="474990" cy="815617"/>
            </a:xfrm>
            <a:prstGeom prst="line">
              <a:avLst/>
            </a:prstGeom>
            <a:ln w="762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1041950" y="4223072"/>
              <a:ext cx="3517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</a:rPr>
                <a:t>R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758463" y="5482092"/>
              <a:ext cx="3260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008000"/>
                  </a:solidFill>
                </a:rPr>
                <a:t>S</a:t>
              </a:r>
              <a:endParaRPr lang="en-US" sz="2400" dirty="0">
                <a:solidFill>
                  <a:srgbClr val="008000"/>
                </a:solidFill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2316645" y="4238752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0000FF"/>
                  </a:solidFill>
                </a:rPr>
                <a:t>T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</p:grpSp>
    </p:spTree>
    <p:custDataLst>
      <p:tags r:id="rId1"/>
    </p:custDataLst>
  </p:cSld>
  <p:clrMapOvr>
    <a:masterClrMapping/>
  </p:clrMapOvr>
  <p:transition xmlns:p14="http://schemas.microsoft.com/office/powerpoint/2010/main" spd="slow" advTm="14708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2" grpId="0" animBg="1"/>
      <p:bldP spid="75" grpId="0" animBg="1"/>
      <p:bldP spid="7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313548" y="1301432"/>
            <a:ext cx="5110920" cy="3951337"/>
          </a:xfrm>
          <a:prstGeom prst="rect">
            <a:avLst/>
          </a:prstGeom>
          <a:solidFill>
            <a:srgbClr val="C3D69B"/>
          </a:solidFill>
          <a:ln>
            <a:solidFill>
              <a:srgbClr val="D7E4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Baby FAQs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86002" y="1417638"/>
            <a:ext cx="3813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Variables </a:t>
            </a:r>
            <a:r>
              <a:rPr lang="en-US" sz="2400" dirty="0" smtClean="0">
                <a:solidFill>
                  <a:srgbClr val="910091"/>
                </a:solidFill>
                <a:latin typeface="Apple Chancery"/>
                <a:cs typeface="Apple Chancery"/>
              </a:rPr>
              <a:t>V</a:t>
            </a:r>
            <a:r>
              <a:rPr lang="en-US" sz="2400" dirty="0" smtClean="0"/>
              <a:t> = </a:t>
            </a:r>
            <a:r>
              <a:rPr lang="en-US" sz="2400" dirty="0" smtClean="0">
                <a:solidFill>
                  <a:srgbClr val="910091"/>
                </a:solidFill>
              </a:rPr>
              <a:t>{X</a:t>
            </a:r>
            <a:r>
              <a:rPr lang="en-US" sz="2400" baseline="-25000" dirty="0" smtClean="0">
                <a:solidFill>
                  <a:srgbClr val="910091"/>
                </a:solidFill>
              </a:rPr>
              <a:t>0</a:t>
            </a:r>
            <a:r>
              <a:rPr lang="en-US" sz="2400" dirty="0" smtClean="0">
                <a:solidFill>
                  <a:srgbClr val="910091"/>
                </a:solidFill>
              </a:rPr>
              <a:t>, X</a:t>
            </a:r>
            <a:r>
              <a:rPr lang="en-US" sz="2400" baseline="-25000" dirty="0" smtClean="0">
                <a:solidFill>
                  <a:srgbClr val="910091"/>
                </a:solidFill>
              </a:rPr>
              <a:t>1</a:t>
            </a:r>
            <a:r>
              <a:rPr lang="en-US" sz="2400" dirty="0" smtClean="0">
                <a:solidFill>
                  <a:srgbClr val="910091"/>
                </a:solidFill>
              </a:rPr>
              <a:t>, …, X</a:t>
            </a:r>
            <a:r>
              <a:rPr lang="en-US" sz="2400" baseline="-25000" dirty="0" smtClean="0">
                <a:solidFill>
                  <a:srgbClr val="910091"/>
                </a:solidFill>
              </a:rPr>
              <a:t>n-1</a:t>
            </a:r>
            <a:r>
              <a:rPr lang="en-US" sz="2400" dirty="0" smtClean="0">
                <a:solidFill>
                  <a:srgbClr val="910091"/>
                </a:solidFill>
              </a:rPr>
              <a:t>}</a:t>
            </a:r>
            <a:endParaRPr lang="en-US" sz="2400" dirty="0">
              <a:solidFill>
                <a:srgbClr val="91009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490563" y="846711"/>
            <a:ext cx="2206174" cy="2065349"/>
            <a:chOff x="6082935" y="1536631"/>
            <a:chExt cx="2206174" cy="2065349"/>
          </a:xfrm>
        </p:grpSpPr>
        <p:sp>
          <p:nvSpPr>
            <p:cNvPr id="4" name="Oval 3"/>
            <p:cNvSpPr/>
            <p:nvPr/>
          </p:nvSpPr>
          <p:spPr>
            <a:xfrm>
              <a:off x="6757075" y="1536631"/>
              <a:ext cx="674140" cy="674236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910091"/>
                  </a:solidFill>
                </a:rPr>
                <a:t>X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0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6082935" y="2927744"/>
              <a:ext cx="674140" cy="674236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910091"/>
                  </a:solidFill>
                </a:rPr>
                <a:t>X</a:t>
              </a:r>
              <a:r>
                <a:rPr lang="en-US" baseline="-25000" dirty="0">
                  <a:solidFill>
                    <a:srgbClr val="910091"/>
                  </a:solidFill>
                </a:rPr>
                <a:t>1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7614969" y="2927744"/>
              <a:ext cx="674140" cy="674236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910091"/>
                  </a:solidFill>
                </a:rPr>
                <a:t>X</a:t>
              </a:r>
              <a:r>
                <a:rPr lang="en-US" baseline="-25000" dirty="0">
                  <a:solidFill>
                    <a:srgbClr val="910091"/>
                  </a:solidFill>
                </a:rPr>
                <a:t>2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86002" y="2210867"/>
            <a:ext cx="3193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Hypergraph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910091"/>
                </a:solidFill>
                <a:latin typeface="Apple Chancery"/>
                <a:cs typeface="Apple Chancery"/>
              </a:rPr>
              <a:t>H</a:t>
            </a:r>
            <a:r>
              <a:rPr lang="en-US" sz="2400" dirty="0" smtClean="0">
                <a:solidFill>
                  <a:srgbClr val="910091"/>
                </a:solidFill>
              </a:rPr>
              <a:t> </a:t>
            </a:r>
            <a:r>
              <a:rPr lang="en-US" sz="2400" dirty="0" smtClean="0"/>
              <a:t>= </a:t>
            </a:r>
            <a:r>
              <a:rPr lang="en-US" sz="2400" dirty="0" smtClean="0">
                <a:solidFill>
                  <a:srgbClr val="910091"/>
                </a:solidFill>
              </a:rPr>
              <a:t>(</a:t>
            </a:r>
            <a:r>
              <a:rPr lang="en-US" sz="2400" dirty="0" smtClean="0">
                <a:solidFill>
                  <a:srgbClr val="910091"/>
                </a:solidFill>
                <a:latin typeface="Apple Chancery"/>
                <a:cs typeface="Apple Chancery"/>
              </a:rPr>
              <a:t>V</a:t>
            </a:r>
            <a:r>
              <a:rPr lang="en-US" sz="2400" dirty="0" smtClean="0">
                <a:solidFill>
                  <a:srgbClr val="910091"/>
                </a:solidFill>
              </a:rPr>
              <a:t>, </a:t>
            </a:r>
            <a:r>
              <a:rPr lang="en-US" sz="2400" dirty="0" smtClean="0">
                <a:solidFill>
                  <a:srgbClr val="910091"/>
                </a:solidFill>
                <a:latin typeface="Apple Chancery"/>
                <a:cs typeface="Apple Chancery"/>
              </a:rPr>
              <a:t>E</a:t>
            </a:r>
            <a:r>
              <a:rPr lang="en-US" sz="2400" dirty="0" smtClean="0">
                <a:solidFill>
                  <a:srgbClr val="910091"/>
                </a:solidFill>
              </a:rPr>
              <a:t> )  </a:t>
            </a:r>
            <a:endParaRPr lang="en-US" sz="2400" dirty="0">
              <a:solidFill>
                <a:srgbClr val="910091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6735245" y="1422207"/>
            <a:ext cx="1613249" cy="1720685"/>
            <a:chOff x="6735245" y="1422207"/>
            <a:chExt cx="1613249" cy="1720685"/>
          </a:xfrm>
        </p:grpSpPr>
        <p:cxnSp>
          <p:nvCxnSpPr>
            <p:cNvPr id="8" name="Straight Connector 7"/>
            <p:cNvCxnSpPr/>
            <p:nvPr/>
          </p:nvCxnSpPr>
          <p:spPr>
            <a:xfrm flipV="1">
              <a:off x="6907376" y="1437887"/>
              <a:ext cx="435796" cy="815617"/>
            </a:xfrm>
            <a:prstGeom prst="line">
              <a:avLst/>
            </a:prstGeom>
            <a:ln w="762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7197412" y="2574942"/>
              <a:ext cx="857894" cy="0"/>
            </a:xfrm>
            <a:prstGeom prst="line">
              <a:avLst/>
            </a:prstGeom>
            <a:ln w="7620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7758806" y="1422207"/>
              <a:ext cx="474990" cy="815617"/>
            </a:xfrm>
            <a:prstGeom prst="line">
              <a:avLst/>
            </a:prstGeom>
            <a:ln w="762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6735245" y="1422207"/>
              <a:ext cx="3517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</a:rPr>
                <a:t>R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451758" y="2681227"/>
              <a:ext cx="3260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008000"/>
                  </a:solidFill>
                </a:rPr>
                <a:t>S</a:t>
              </a:r>
              <a:endParaRPr lang="en-US" sz="2400" dirty="0">
                <a:solidFill>
                  <a:srgbClr val="0080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009940" y="1437887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0000FF"/>
                  </a:solidFill>
                </a:rPr>
                <a:t>T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86002" y="2978225"/>
            <a:ext cx="4781513" cy="1440236"/>
            <a:chOff x="752528" y="2978225"/>
            <a:chExt cx="4781513" cy="1440236"/>
          </a:xfrm>
        </p:grpSpPr>
        <p:sp>
          <p:nvSpPr>
            <p:cNvPr id="19" name="TextBox 18"/>
            <p:cNvSpPr txBox="1"/>
            <p:nvPr/>
          </p:nvSpPr>
          <p:spPr>
            <a:xfrm>
              <a:off x="752528" y="2978225"/>
              <a:ext cx="33189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Factors: for every </a:t>
              </a:r>
              <a:r>
                <a:rPr lang="en-US" sz="2400" dirty="0" smtClean="0">
                  <a:solidFill>
                    <a:srgbClr val="910091"/>
                  </a:solidFill>
                </a:rPr>
                <a:t>e</a:t>
              </a:r>
              <a:r>
                <a:rPr lang="en-US" sz="2400" dirty="0" smtClean="0"/>
                <a:t> in  </a:t>
              </a:r>
              <a:r>
                <a:rPr lang="en-US" sz="2400" dirty="0" smtClean="0">
                  <a:solidFill>
                    <a:srgbClr val="910091"/>
                  </a:solidFill>
                  <a:latin typeface="Apple Chancery"/>
                  <a:cs typeface="Apple Chancery"/>
                </a:rPr>
                <a:t>E</a:t>
              </a:r>
              <a:endParaRPr lang="en-US" sz="2400" dirty="0">
                <a:solidFill>
                  <a:srgbClr val="910091"/>
                </a:solidFill>
                <a:latin typeface="Apple Chancery"/>
                <a:cs typeface="Apple Chancery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348280" y="3649020"/>
              <a:ext cx="418576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err="1" smtClean="0">
                  <a:solidFill>
                    <a:srgbClr val="910091"/>
                  </a:solidFill>
                </a:rPr>
                <a:t>ψ</a:t>
              </a:r>
              <a:r>
                <a:rPr lang="en-US" sz="3200" baseline="-25000" dirty="0" err="1" smtClean="0">
                  <a:solidFill>
                    <a:srgbClr val="910091"/>
                  </a:solidFill>
                </a:rPr>
                <a:t>e</a:t>
              </a:r>
              <a:r>
                <a:rPr lang="en-US" sz="3200" dirty="0" smtClean="0"/>
                <a:t>: </a:t>
              </a:r>
              <a:r>
                <a:rPr lang="en-US" sz="4400" dirty="0" err="1" smtClean="0">
                  <a:solidFill>
                    <a:srgbClr val="910091"/>
                  </a:solidFill>
                </a:rPr>
                <a:t>Π</a:t>
              </a:r>
              <a:r>
                <a:rPr lang="en-US" sz="3200" dirty="0" smtClean="0">
                  <a:solidFill>
                    <a:srgbClr val="910091"/>
                  </a:solidFill>
                </a:rPr>
                <a:t> </a:t>
              </a:r>
              <a:r>
                <a:rPr lang="en-US" sz="3200" baseline="-25000" dirty="0" err="1" smtClean="0">
                  <a:solidFill>
                    <a:srgbClr val="910091"/>
                  </a:solidFill>
                </a:rPr>
                <a:t>i</a:t>
              </a:r>
              <a:r>
                <a:rPr lang="en-US" sz="3200" baseline="-25000" dirty="0" smtClean="0"/>
                <a:t> in </a:t>
              </a:r>
              <a:r>
                <a:rPr lang="en-US" sz="3200" baseline="-25000" dirty="0" smtClean="0">
                  <a:solidFill>
                    <a:srgbClr val="910091"/>
                  </a:solidFill>
                </a:rPr>
                <a:t>e</a:t>
              </a:r>
              <a:r>
                <a:rPr lang="en-US" sz="3200" dirty="0" smtClean="0">
                  <a:solidFill>
                    <a:srgbClr val="910091"/>
                  </a:solidFill>
                </a:rPr>
                <a:t> Dom(X</a:t>
              </a:r>
              <a:r>
                <a:rPr lang="en-US" sz="3200" baseline="-25000" dirty="0" smtClean="0">
                  <a:solidFill>
                    <a:srgbClr val="910091"/>
                  </a:solidFill>
                </a:rPr>
                <a:t>i</a:t>
              </a:r>
              <a:r>
                <a:rPr lang="en-US" sz="3200" dirty="0" smtClean="0">
                  <a:solidFill>
                    <a:srgbClr val="910091"/>
                  </a:solidFill>
                </a:rPr>
                <a:t>) </a:t>
              </a:r>
              <a:r>
                <a:rPr lang="en-US" sz="32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r>
                <a:rPr lang="en-US" sz="3200" dirty="0">
                  <a:solidFill>
                    <a:srgbClr val="910091"/>
                  </a:solidFill>
                  <a:sym typeface="Wingdings"/>
                </a:rPr>
                <a:t> </a:t>
              </a:r>
              <a:r>
                <a:rPr lang="en-US" sz="3200" dirty="0" smtClean="0">
                  <a:solidFill>
                    <a:srgbClr val="910091"/>
                  </a:solidFill>
                  <a:latin typeface="Apple Chancery"/>
                  <a:cs typeface="Apple Chancery"/>
                  <a:sym typeface="Wingdings"/>
                </a:rPr>
                <a:t>D</a:t>
              </a:r>
              <a:r>
                <a:rPr lang="en-US" sz="3200" dirty="0" smtClean="0">
                  <a:solidFill>
                    <a:srgbClr val="910091"/>
                  </a:solidFill>
                </a:rPr>
                <a:t> </a:t>
              </a:r>
              <a:endParaRPr lang="en-US" sz="3200" dirty="0">
                <a:solidFill>
                  <a:srgbClr val="910091"/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486002" y="4590941"/>
            <a:ext cx="3572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There are </a:t>
            </a:r>
            <a:r>
              <a:rPr lang="en-US" sz="2400" dirty="0" smtClean="0">
                <a:solidFill>
                  <a:srgbClr val="910091"/>
                </a:solidFill>
              </a:rPr>
              <a:t>f</a:t>
            </a:r>
            <a:r>
              <a:rPr lang="en-US" sz="2400" dirty="0" smtClean="0"/>
              <a:t> “free” variables</a:t>
            </a:r>
            <a:endParaRPr lang="en-US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5763940" y="5021936"/>
            <a:ext cx="3337272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10091"/>
                </a:solidFill>
              </a:rPr>
              <a:t>(</a:t>
            </a:r>
            <a:r>
              <a:rPr lang="en-US" sz="2400" dirty="0" smtClean="0">
                <a:solidFill>
                  <a:srgbClr val="910091"/>
                </a:solidFill>
                <a:latin typeface="Apple Chancery"/>
                <a:cs typeface="Apple Chancery"/>
              </a:rPr>
              <a:t>D</a:t>
            </a:r>
            <a:r>
              <a:rPr lang="en-US" sz="2400" dirty="0" smtClean="0">
                <a:solidFill>
                  <a:srgbClr val="910091"/>
                </a:solidFill>
              </a:rPr>
              <a:t>,</a:t>
            </a:r>
            <a:r>
              <a:rPr lang="en-US" sz="2400" dirty="0" smtClean="0"/>
              <a:t> </a:t>
            </a:r>
            <a:r>
              <a:rPr lang="en-US" sz="2400" dirty="0" smtClean="0">
                <a:latin typeface="Zapf Dingbats"/>
                <a:ea typeface="Zapf Dingbats"/>
                <a:cs typeface="Zapf Dingbats"/>
                <a:sym typeface="Zapf Dingbats"/>
              </a:rPr>
              <a:t>✜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910091"/>
                </a:solidFill>
              </a:rPr>
              <a:t>,</a:t>
            </a:r>
            <a:r>
              <a:rPr lang="en-US" sz="2400" dirty="0" smtClean="0">
                <a:latin typeface="Zapf Dingbats"/>
                <a:ea typeface="Zapf Dingbats"/>
                <a:cs typeface="Zapf Dingbats"/>
                <a:sym typeface="Zapf Dingbats"/>
              </a:rPr>
              <a:t>✪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910091"/>
                </a:solidFill>
              </a:rPr>
              <a:t>)</a:t>
            </a:r>
            <a:r>
              <a:rPr lang="en-US" sz="2400" dirty="0" smtClean="0"/>
              <a:t> </a:t>
            </a:r>
            <a:r>
              <a:rPr lang="en-US" sz="2400" dirty="0"/>
              <a:t>i</a:t>
            </a:r>
            <a:r>
              <a:rPr lang="en-US" sz="2400" dirty="0" smtClean="0"/>
              <a:t>s a semi-ring</a:t>
            </a:r>
            <a:r>
              <a:rPr lang="en-US" sz="2400" baseline="30000" dirty="0" smtClean="0">
                <a:solidFill>
                  <a:srgbClr val="FF0000"/>
                </a:solidFill>
              </a:rPr>
              <a:t>*</a:t>
            </a:r>
            <a:endParaRPr lang="en-US" sz="2400" baseline="30000" dirty="0">
              <a:solidFill>
                <a:srgbClr val="FF0000"/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6217733" y="3204441"/>
            <a:ext cx="2357257" cy="1583934"/>
            <a:chOff x="6217733" y="3204441"/>
            <a:chExt cx="2357257" cy="1583934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17733" y="3204441"/>
              <a:ext cx="1016000" cy="1308100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78342" y="3204441"/>
              <a:ext cx="996648" cy="1308100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6490563" y="4449821"/>
              <a:ext cx="3995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Aji</a:t>
              </a:r>
              <a:endParaRPr lang="en-US" sz="16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611468" y="4449821"/>
              <a:ext cx="9321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McEliece</a:t>
              </a:r>
              <a:endParaRPr lang="en-US" sz="1600" dirty="0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874743" y="5399710"/>
            <a:ext cx="368562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F</a:t>
            </a:r>
            <a:r>
              <a:rPr lang="en-US" sz="2400" dirty="0" smtClean="0"/>
              <a:t>unctional </a:t>
            </a:r>
            <a:r>
              <a:rPr lang="en-US" sz="2400" b="1" dirty="0" smtClean="0">
                <a:solidFill>
                  <a:srgbClr val="FF0000"/>
                </a:solidFill>
              </a:rPr>
              <a:t>A</a:t>
            </a:r>
            <a:r>
              <a:rPr lang="en-US" sz="2400" dirty="0" smtClean="0"/>
              <a:t>ggregate </a:t>
            </a:r>
            <a:r>
              <a:rPr lang="en-US" sz="2400" b="1" dirty="0" smtClean="0">
                <a:solidFill>
                  <a:srgbClr val="FF0000"/>
                </a:solidFill>
              </a:rPr>
              <a:t>Q</a:t>
            </a:r>
            <a:r>
              <a:rPr lang="en-US" sz="2400" dirty="0" smtClean="0"/>
              <a:t>uery</a:t>
            </a:r>
            <a:endParaRPr lang="en-US" sz="2400" dirty="0"/>
          </a:p>
        </p:txBody>
      </p:sp>
      <p:grpSp>
        <p:nvGrpSpPr>
          <p:cNvPr id="37" name="Group 36"/>
          <p:cNvGrpSpPr/>
          <p:nvPr/>
        </p:nvGrpSpPr>
        <p:grpSpPr>
          <a:xfrm>
            <a:off x="1348282" y="5831762"/>
            <a:ext cx="7301421" cy="768859"/>
            <a:chOff x="987688" y="5769042"/>
            <a:chExt cx="7301421" cy="768859"/>
          </a:xfrm>
        </p:grpSpPr>
        <p:sp>
          <p:nvSpPr>
            <p:cNvPr id="25" name="TextBox 24"/>
            <p:cNvSpPr txBox="1"/>
            <p:nvPr/>
          </p:nvSpPr>
          <p:spPr>
            <a:xfrm>
              <a:off x="987688" y="5769042"/>
              <a:ext cx="730142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solidFill>
                    <a:srgbClr val="910091"/>
                  </a:solidFill>
                </a:rPr>
                <a:t>φ</a:t>
              </a:r>
              <a:r>
                <a:rPr lang="en-US" sz="3600" dirty="0" smtClean="0">
                  <a:solidFill>
                    <a:srgbClr val="910091"/>
                  </a:solidFill>
                </a:rPr>
                <a:t> (x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0</a:t>
              </a:r>
              <a:r>
                <a:rPr lang="en-US" sz="3600" dirty="0" smtClean="0">
                  <a:solidFill>
                    <a:srgbClr val="910091"/>
                  </a:solidFill>
                </a:rPr>
                <a:t>,…,x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f-1</a:t>
              </a:r>
              <a:r>
                <a:rPr lang="en-US" sz="3600" dirty="0" smtClean="0">
                  <a:solidFill>
                    <a:srgbClr val="910091"/>
                  </a:solidFill>
                </a:rPr>
                <a:t>) </a:t>
              </a:r>
              <a:r>
                <a:rPr lang="en-US" sz="3600" dirty="0" smtClean="0"/>
                <a:t>= </a:t>
              </a:r>
              <a:r>
                <a:rPr lang="en-US" sz="3600" dirty="0" smtClean="0">
                  <a:latin typeface="Zapf Dingbats"/>
                  <a:ea typeface="Zapf Dingbats"/>
                  <a:cs typeface="Zapf Dingbats"/>
                  <a:sym typeface="Zapf Dingbats"/>
                </a:rPr>
                <a:t>✜</a:t>
              </a:r>
              <a:r>
                <a:rPr lang="en-US" sz="3600" dirty="0">
                  <a:solidFill>
                    <a:srgbClr val="910091"/>
                  </a:solidFill>
                  <a:sym typeface="Zapf Dingbats"/>
                </a:rPr>
                <a:t> 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x ,..,x  </a:t>
              </a:r>
              <a:r>
                <a:rPr lang="en-US" sz="3600" dirty="0" smtClean="0">
                  <a:latin typeface="Zapf Dingbats"/>
                  <a:ea typeface="Zapf Dingbats"/>
                  <a:cs typeface="Zapf Dingbats"/>
                  <a:sym typeface="Zapf Dingbats"/>
                </a:rPr>
                <a:t>✪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e</a:t>
              </a:r>
              <a:r>
                <a:rPr lang="en-US" sz="3600" baseline="-25000" dirty="0" smtClean="0"/>
                <a:t> in 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E</a:t>
              </a:r>
              <a:r>
                <a:rPr lang="en-US" sz="3600" dirty="0" smtClean="0">
                  <a:solidFill>
                    <a:srgbClr val="910091"/>
                  </a:solidFill>
                </a:rPr>
                <a:t>  </a:t>
              </a:r>
              <a:r>
                <a:rPr lang="en-US" sz="3600" dirty="0" err="1" smtClean="0">
                  <a:solidFill>
                    <a:srgbClr val="910091"/>
                  </a:solidFill>
                </a:rPr>
                <a:t>ψ</a:t>
              </a:r>
              <a:r>
                <a:rPr lang="en-US" sz="3600" baseline="-25000" dirty="0" err="1" smtClean="0">
                  <a:solidFill>
                    <a:srgbClr val="910091"/>
                  </a:solidFill>
                </a:rPr>
                <a:t>e</a:t>
              </a:r>
              <a:r>
                <a:rPr lang="en-US" sz="3600" dirty="0" smtClean="0">
                  <a:solidFill>
                    <a:srgbClr val="910091"/>
                  </a:solidFill>
                </a:rPr>
                <a:t>(</a:t>
              </a:r>
              <a:r>
                <a:rPr lang="en-US" sz="3600" b="1" dirty="0" err="1">
                  <a:solidFill>
                    <a:srgbClr val="910091"/>
                  </a:solidFill>
                </a:rPr>
                <a:t>x</a:t>
              </a:r>
              <a:r>
                <a:rPr lang="en-US" sz="3600" baseline="-25000" dirty="0" err="1" smtClean="0">
                  <a:solidFill>
                    <a:srgbClr val="910091"/>
                  </a:solidFill>
                </a:rPr>
                <a:t>e</a:t>
              </a:r>
              <a:r>
                <a:rPr lang="en-US" sz="3600" dirty="0" smtClean="0">
                  <a:solidFill>
                    <a:srgbClr val="910091"/>
                  </a:solidFill>
                </a:rPr>
                <a:t>)</a:t>
              </a:r>
              <a:r>
                <a:rPr lang="en-US" sz="3600" dirty="0" smtClean="0">
                  <a:solidFill>
                    <a:srgbClr val="910091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 </a:t>
              </a:r>
              <a:endParaRPr lang="en-US" sz="3600" dirty="0">
                <a:solidFill>
                  <a:srgbClr val="910091"/>
                </a:solidFill>
              </a:endParaRP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4120324" y="6183084"/>
              <a:ext cx="902302" cy="354817"/>
              <a:chOff x="4120324" y="6183084"/>
              <a:chExt cx="902302" cy="354817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4120324" y="6230124"/>
                <a:ext cx="23945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910091"/>
                    </a:solidFill>
                  </a:rPr>
                  <a:t>f</a:t>
                </a:r>
                <a:endParaRPr lang="en-US" sz="1400" dirty="0">
                  <a:solidFill>
                    <a:srgbClr val="910091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631999" y="6183084"/>
                <a:ext cx="39062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aseline="-25000" dirty="0" smtClean="0">
                    <a:solidFill>
                      <a:srgbClr val="910091"/>
                    </a:solidFill>
                  </a:rPr>
                  <a:t>n-1</a:t>
                </a:r>
                <a:r>
                  <a:rPr lang="en-US" baseline="-25000" dirty="0" smtClean="0"/>
                  <a:t> </a:t>
                </a:r>
                <a:endParaRPr lang="en-US" dirty="0"/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06531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368"/>
    </mc:Choice>
    <mc:Fallback>
      <p:transition xmlns:p14="http://schemas.microsoft.com/office/powerpoint/2010/main" spd="slow" advTm="10636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3" grpId="0"/>
      <p:bldP spid="26" grpId="0" animBg="1"/>
      <p:bldP spid="3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Algorithmic Loomis-Whitney</a:t>
            </a:r>
          </a:p>
        </p:txBody>
      </p:sp>
      <p:sp>
        <p:nvSpPr>
          <p:cNvPr id="29698" name="TextBox 33"/>
          <p:cNvSpPr txBox="1">
            <a:spLocks noChangeArrowheads="1"/>
          </p:cNvSpPr>
          <p:nvPr/>
        </p:nvSpPr>
        <p:spPr bwMode="auto">
          <a:xfrm>
            <a:off x="3060700" y="1417638"/>
            <a:ext cx="6083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Loomis-Whitney bound:  </a:t>
            </a:r>
            <a:r>
              <a:rPr lang="en-US" sz="2800">
                <a:solidFill>
                  <a:srgbClr val="971D6F"/>
                </a:solidFill>
              </a:rPr>
              <a:t>R</a:t>
            </a:r>
            <a:r>
              <a:rPr lang="en-US" sz="2800" baseline="30000">
                <a:solidFill>
                  <a:srgbClr val="971D6F"/>
                </a:solidFill>
              </a:rPr>
              <a:t>1/2 </a:t>
            </a:r>
            <a:r>
              <a:rPr lang="en-US" sz="2800">
                <a:solidFill>
                  <a:srgbClr val="971D6F"/>
                </a:solidFill>
                <a:latin typeface="Wingdings" charset="0"/>
                <a:cs typeface="Wingdings" charset="0"/>
                <a:sym typeface="Wingdings" charset="0"/>
              </a:rPr>
              <a:t></a:t>
            </a:r>
            <a:r>
              <a:rPr lang="en-US" sz="2800">
                <a:solidFill>
                  <a:srgbClr val="971D6F"/>
                </a:solidFill>
              </a:rPr>
              <a:t> S</a:t>
            </a:r>
            <a:r>
              <a:rPr lang="en-US" sz="2800" baseline="30000">
                <a:solidFill>
                  <a:srgbClr val="971D6F"/>
                </a:solidFill>
              </a:rPr>
              <a:t>1/2 </a:t>
            </a:r>
            <a:r>
              <a:rPr lang="en-US" sz="2800">
                <a:solidFill>
                  <a:srgbClr val="971D6F"/>
                </a:solidFill>
                <a:latin typeface="Wingdings" charset="0"/>
                <a:cs typeface="Wingdings" charset="0"/>
                <a:sym typeface="Wingdings" charset="0"/>
              </a:rPr>
              <a:t></a:t>
            </a:r>
            <a:r>
              <a:rPr lang="en-US" sz="2800">
                <a:solidFill>
                  <a:srgbClr val="971D6F"/>
                </a:solidFill>
              </a:rPr>
              <a:t>T</a:t>
            </a:r>
            <a:r>
              <a:rPr lang="en-US" sz="2800" baseline="30000">
                <a:solidFill>
                  <a:srgbClr val="971D6F"/>
                </a:solidFill>
              </a:rPr>
              <a:t>1/2</a:t>
            </a:r>
          </a:p>
        </p:txBody>
      </p:sp>
      <p:cxnSp>
        <p:nvCxnSpPr>
          <p:cNvPr id="64" name="Straight Connector 63"/>
          <p:cNvCxnSpPr/>
          <p:nvPr/>
        </p:nvCxnSpPr>
        <p:spPr>
          <a:xfrm>
            <a:off x="3810000" y="2019300"/>
            <a:ext cx="0" cy="46005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Rounded Rectangle 71"/>
          <p:cNvSpPr/>
          <p:nvPr/>
        </p:nvSpPr>
        <p:spPr>
          <a:xfrm>
            <a:off x="4251325" y="2070100"/>
            <a:ext cx="4435475" cy="523875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Goal: Count number of </a:t>
            </a:r>
            <a:r>
              <a:rPr lang="en-US" sz="2400" dirty="0">
                <a:solidFill>
                  <a:schemeClr val="tx1"/>
                </a:solidFill>
              </a:rPr>
              <a:t>triangles</a:t>
            </a:r>
          </a:p>
        </p:txBody>
      </p:sp>
      <p:pic>
        <p:nvPicPr>
          <p:cNvPr id="29701" name="Picture 7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816225"/>
            <a:ext cx="253365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Box 74"/>
          <p:cNvSpPr txBox="1">
            <a:spLocks noChangeArrowheads="1"/>
          </p:cNvSpPr>
          <p:nvPr/>
        </p:nvSpPr>
        <p:spPr bwMode="auto">
          <a:xfrm>
            <a:off x="4049713" y="4562475"/>
            <a:ext cx="1687331" cy="120032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There are </a:t>
            </a:r>
            <a:r>
              <a:rPr lang="en-US" dirty="0">
                <a:solidFill>
                  <a:srgbClr val="971D6F"/>
                </a:solidFill>
              </a:rPr>
              <a:t>R</a:t>
            </a:r>
          </a:p>
          <a:p>
            <a:pPr eaLnBrk="1" hangingPunct="1"/>
            <a:r>
              <a:rPr lang="en-US" dirty="0"/>
              <a:t>choices for </a:t>
            </a:r>
          </a:p>
          <a:p>
            <a:pPr eaLnBrk="1" hangingPunct="1"/>
            <a:r>
              <a:rPr lang="en-US" dirty="0"/>
              <a:t>edges in </a:t>
            </a:r>
            <a:r>
              <a:rPr lang="en-US" dirty="0" smtClean="0">
                <a:solidFill>
                  <a:srgbClr val="910091"/>
                </a:solidFill>
              </a:rPr>
              <a:t>Ψ</a:t>
            </a:r>
            <a:r>
              <a:rPr lang="en-US" baseline="-25000" dirty="0" smtClean="0">
                <a:solidFill>
                  <a:srgbClr val="971D6F"/>
                </a:solidFill>
              </a:rPr>
              <a:t>R</a:t>
            </a:r>
            <a:endParaRPr lang="en-US" baseline="-25000" dirty="0">
              <a:solidFill>
                <a:srgbClr val="971D6F"/>
              </a:solidFill>
            </a:endParaRPr>
          </a:p>
        </p:txBody>
      </p:sp>
      <p:sp>
        <p:nvSpPr>
          <p:cNvPr id="29703" name="TextBox 75"/>
          <p:cNvSpPr txBox="1">
            <a:spLocks noChangeArrowheads="1"/>
          </p:cNvSpPr>
          <p:nvPr/>
        </p:nvSpPr>
        <p:spPr bwMode="auto">
          <a:xfrm>
            <a:off x="6276975" y="4562475"/>
            <a:ext cx="2749550" cy="1200150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There are </a:t>
            </a:r>
            <a:r>
              <a:rPr lang="en-US">
                <a:solidFill>
                  <a:srgbClr val="971D6F"/>
                </a:solidFill>
              </a:rPr>
              <a:t>d</a:t>
            </a:r>
            <a:r>
              <a:rPr lang="en-US" baseline="-25000">
                <a:solidFill>
                  <a:srgbClr val="971D6F"/>
                </a:solidFill>
              </a:rPr>
              <a:t>S</a:t>
            </a:r>
            <a:r>
              <a:rPr lang="en-US">
                <a:solidFill>
                  <a:srgbClr val="971D6F"/>
                </a:solidFill>
              </a:rPr>
              <a:t>(c)</a:t>
            </a:r>
            <a:r>
              <a:rPr lang="en-US">
                <a:solidFill>
                  <a:srgbClr val="971D6F"/>
                </a:solidFill>
                <a:latin typeface="Wingdings" charset="0"/>
                <a:cs typeface="Wingdings" charset="0"/>
                <a:sym typeface="Wingdings" charset="0"/>
              </a:rPr>
              <a:t></a:t>
            </a:r>
            <a:r>
              <a:rPr lang="en-US">
                <a:solidFill>
                  <a:srgbClr val="971D6F"/>
                </a:solidFill>
              </a:rPr>
              <a:t>d</a:t>
            </a:r>
            <a:r>
              <a:rPr lang="en-US" baseline="-25000">
                <a:solidFill>
                  <a:srgbClr val="971D6F"/>
                </a:solidFill>
              </a:rPr>
              <a:t>T</a:t>
            </a:r>
            <a:r>
              <a:rPr lang="en-US">
                <a:solidFill>
                  <a:srgbClr val="971D6F"/>
                </a:solidFill>
              </a:rPr>
              <a:t>(c)</a:t>
            </a:r>
          </a:p>
          <a:p>
            <a:pPr eaLnBrk="1" hangingPunct="1"/>
            <a:r>
              <a:rPr lang="en-US"/>
              <a:t>choices for pairs of</a:t>
            </a:r>
          </a:p>
          <a:p>
            <a:pPr eaLnBrk="1" hangingPunct="1"/>
            <a:r>
              <a:rPr lang="en-US"/>
              <a:t>neighbors of </a:t>
            </a:r>
            <a:r>
              <a:rPr lang="en-US">
                <a:solidFill>
                  <a:srgbClr val="971D6F"/>
                </a:solidFill>
              </a:rPr>
              <a:t>c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518025" y="6034088"/>
            <a:ext cx="4051300" cy="585787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Make this choice for every c in C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4925" y="1884363"/>
            <a:ext cx="3668713" cy="191293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Run time of </a:t>
            </a:r>
            <a:r>
              <a:rPr lang="en-US" sz="2800" dirty="0" err="1"/>
              <a:t>algo</a:t>
            </a:r>
            <a:r>
              <a:rPr lang="en-US" sz="2800" dirty="0"/>
              <a:t>=</a:t>
            </a:r>
          </a:p>
          <a:p>
            <a:pPr algn="ctr">
              <a:defRPr/>
            </a:pPr>
            <a:r>
              <a:rPr lang="en-US" sz="2800" dirty="0" err="1"/>
              <a:t>Σ</a:t>
            </a:r>
            <a:r>
              <a:rPr lang="en-US" sz="2800" baseline="-25000" dirty="0" err="1"/>
              <a:t>c</a:t>
            </a:r>
            <a:r>
              <a:rPr lang="en-US" sz="2800" baseline="-25000" dirty="0"/>
              <a:t> </a:t>
            </a:r>
            <a:r>
              <a:rPr lang="en-US" sz="2800" dirty="0"/>
              <a:t> min( R            </a:t>
            </a:r>
          </a:p>
          <a:p>
            <a:pPr algn="ctr">
              <a:defRPr/>
            </a:pPr>
            <a:r>
              <a:rPr lang="en-US" sz="2800" dirty="0"/>
              <a:t>                  ,</a:t>
            </a:r>
            <a:r>
              <a:rPr lang="en-US" sz="2800" dirty="0" err="1"/>
              <a:t>d</a:t>
            </a:r>
            <a:r>
              <a:rPr lang="en-US" sz="2800" baseline="-25000" dirty="0" err="1"/>
              <a:t>S</a:t>
            </a:r>
            <a:r>
              <a:rPr lang="en-US" sz="2800" dirty="0"/>
              <a:t>(c)</a:t>
            </a:r>
            <a:r>
              <a:rPr lang="en-US" sz="28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800" dirty="0" err="1"/>
              <a:t>d</a:t>
            </a:r>
            <a:r>
              <a:rPr lang="en-US" sz="2800" baseline="-25000" dirty="0" err="1"/>
              <a:t>T</a:t>
            </a:r>
            <a:r>
              <a:rPr lang="en-US" sz="2800" dirty="0"/>
              <a:t>(c) )</a:t>
            </a:r>
            <a:endParaRPr lang="en-US" baseline="-25000" dirty="0"/>
          </a:p>
        </p:txBody>
      </p:sp>
      <p:grpSp>
        <p:nvGrpSpPr>
          <p:cNvPr id="32" name="Group 31"/>
          <p:cNvGrpSpPr/>
          <p:nvPr/>
        </p:nvGrpSpPr>
        <p:grpSpPr>
          <a:xfrm>
            <a:off x="5171952" y="2816225"/>
            <a:ext cx="2210045" cy="1633181"/>
            <a:chOff x="4076700" y="2832100"/>
            <a:chExt cx="2210045" cy="1633181"/>
          </a:xfrm>
        </p:grpSpPr>
        <p:pic>
          <p:nvPicPr>
            <p:cNvPr id="33" name="Picture 32" descr="Screen Shot 2015-04-19 at 8.43.23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6700" y="2832100"/>
              <a:ext cx="990600" cy="1193800"/>
            </a:xfrm>
            <a:prstGeom prst="rect">
              <a:avLst/>
            </a:prstGeom>
          </p:spPr>
        </p:pic>
        <p:pic>
          <p:nvPicPr>
            <p:cNvPr id="39" name="Picture 38" descr="Screen Shot 2015-04-19 at 8.48.33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9156" y="2832100"/>
              <a:ext cx="957589" cy="1196986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4295681" y="4095949"/>
              <a:ext cx="4836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Itai</a:t>
              </a:r>
              <a:endParaRPr lang="en-US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482806" y="4095949"/>
              <a:ext cx="7891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Rodeh</a:t>
              </a:r>
              <a:endParaRPr lang="en-US" dirty="0"/>
            </a:p>
          </p:txBody>
        </p:sp>
      </p:grpSp>
      <p:grpSp>
        <p:nvGrpSpPr>
          <p:cNvPr id="44" name="Group 43"/>
          <p:cNvGrpSpPr>
            <a:grpSpLocks/>
          </p:cNvGrpSpPr>
          <p:nvPr/>
        </p:nvGrpSpPr>
        <p:grpSpPr bwMode="auto">
          <a:xfrm>
            <a:off x="141288" y="4141788"/>
            <a:ext cx="3417887" cy="2708275"/>
            <a:chOff x="141978" y="4141391"/>
            <a:chExt cx="3417609" cy="2708845"/>
          </a:xfrm>
        </p:grpSpPr>
        <p:grpSp>
          <p:nvGrpSpPr>
            <p:cNvPr id="46" name="Group 15"/>
            <p:cNvGrpSpPr>
              <a:grpSpLocks/>
            </p:cNvGrpSpPr>
            <p:nvPr/>
          </p:nvGrpSpPr>
          <p:grpSpPr bwMode="auto">
            <a:xfrm>
              <a:off x="141978" y="4141391"/>
              <a:ext cx="3417609" cy="584899"/>
              <a:chOff x="141978" y="4141391"/>
              <a:chExt cx="3417609" cy="584899"/>
            </a:xfrm>
          </p:grpSpPr>
          <p:sp>
            <p:nvSpPr>
              <p:cNvPr id="59" name="Freeform 58"/>
              <p:cNvSpPr/>
              <p:nvPr/>
            </p:nvSpPr>
            <p:spPr>
              <a:xfrm>
                <a:off x="141978" y="4163621"/>
                <a:ext cx="3417609" cy="552566"/>
              </a:xfrm>
              <a:custGeom>
                <a:avLst/>
                <a:gdLst>
                  <a:gd name="connsiteX0" fmla="*/ 299180 w 3417609"/>
                  <a:gd name="connsiteY0" fmla="*/ 47825 h 553653"/>
                  <a:gd name="connsiteX1" fmla="*/ 3119917 w 3417609"/>
                  <a:gd name="connsiteY1" fmla="*/ 61193 h 553653"/>
                  <a:gd name="connsiteX2" fmla="*/ 3026338 w 3417609"/>
                  <a:gd name="connsiteY2" fmla="*/ 435509 h 553653"/>
                  <a:gd name="connsiteX3" fmla="*/ 392759 w 3417609"/>
                  <a:gd name="connsiteY3" fmla="*/ 529088 h 553653"/>
                  <a:gd name="connsiteX4" fmla="*/ 299180 w 3417609"/>
                  <a:gd name="connsiteY4" fmla="*/ 47825 h 553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17609" h="553653">
                    <a:moveTo>
                      <a:pt x="299180" y="47825"/>
                    </a:moveTo>
                    <a:cubicBezTo>
                      <a:pt x="753706" y="-30158"/>
                      <a:pt x="2665391" y="-3421"/>
                      <a:pt x="3119917" y="61193"/>
                    </a:cubicBezTo>
                    <a:cubicBezTo>
                      <a:pt x="3574443" y="125807"/>
                      <a:pt x="3480864" y="357527"/>
                      <a:pt x="3026338" y="435509"/>
                    </a:cubicBezTo>
                    <a:cubicBezTo>
                      <a:pt x="2571812" y="513492"/>
                      <a:pt x="851741" y="595930"/>
                      <a:pt x="392759" y="529088"/>
                    </a:cubicBezTo>
                    <a:cubicBezTo>
                      <a:pt x="-66223" y="462246"/>
                      <a:pt x="-155346" y="125808"/>
                      <a:pt x="299180" y="47825"/>
                    </a:cubicBezTo>
                    <a:close/>
                  </a:path>
                </a:pathLst>
              </a:custGeom>
              <a:noFill/>
              <a:ln w="38100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0" name="TextBox 59"/>
              <p:cNvSpPr txBox="1">
                <a:spLocks noChangeArrowheads="1"/>
              </p:cNvSpPr>
              <p:nvPr/>
            </p:nvSpPr>
            <p:spPr bwMode="auto">
              <a:xfrm>
                <a:off x="1616645" y="4141391"/>
                <a:ext cx="641403" cy="5848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3200" b="1" dirty="0" err="1" smtClean="0">
                    <a:solidFill>
                      <a:srgbClr val="008000"/>
                    </a:solidFill>
                  </a:rPr>
                  <a:t>ψ</a:t>
                </a:r>
                <a:r>
                  <a:rPr lang="en-US" sz="3200" b="1" baseline="-25000" dirty="0" err="1" smtClean="0">
                    <a:solidFill>
                      <a:srgbClr val="008000"/>
                    </a:solidFill>
                  </a:rPr>
                  <a:t>R</a:t>
                </a:r>
                <a:endParaRPr lang="en-US" sz="3200" b="1" baseline="-25000" dirty="0">
                  <a:solidFill>
                    <a:srgbClr val="008000"/>
                  </a:solidFill>
                </a:endParaRPr>
              </a:p>
            </p:txBody>
          </p:sp>
        </p:grpSp>
        <p:grpSp>
          <p:nvGrpSpPr>
            <p:cNvPr id="47" name="Group 13"/>
            <p:cNvGrpSpPr>
              <a:grpSpLocks/>
            </p:cNvGrpSpPr>
            <p:nvPr/>
          </p:nvGrpSpPr>
          <p:grpSpPr bwMode="auto">
            <a:xfrm>
              <a:off x="1397588" y="5398956"/>
              <a:ext cx="1990563" cy="1451280"/>
              <a:chOff x="1397588" y="5398956"/>
              <a:chExt cx="1990563" cy="1451280"/>
            </a:xfrm>
          </p:grpSpPr>
          <p:sp>
            <p:nvSpPr>
              <p:cNvPr id="57" name="Freeform 56"/>
              <p:cNvSpPr/>
              <p:nvPr/>
            </p:nvSpPr>
            <p:spPr>
              <a:xfrm>
                <a:off x="1397588" y="5398956"/>
                <a:ext cx="1990563" cy="1451280"/>
              </a:xfrm>
              <a:custGeom>
                <a:avLst/>
                <a:gdLst>
                  <a:gd name="connsiteX0" fmla="*/ 139662 w 1990697"/>
                  <a:gd name="connsiteY0" fmla="*/ 1057255 h 1450544"/>
                  <a:gd name="connsiteX1" fmla="*/ 554083 w 1990697"/>
                  <a:gd name="connsiteY1" fmla="*/ 535887 h 1450544"/>
                  <a:gd name="connsiteX2" fmla="*/ 1249241 w 1990697"/>
                  <a:gd name="connsiteY2" fmla="*/ 108097 h 1450544"/>
                  <a:gd name="connsiteX3" fmla="*/ 1837452 w 1990697"/>
                  <a:gd name="connsiteY3" fmla="*/ 14519 h 1450544"/>
                  <a:gd name="connsiteX4" fmla="*/ 1971136 w 1990697"/>
                  <a:gd name="connsiteY4" fmla="*/ 348729 h 1450544"/>
                  <a:gd name="connsiteX5" fmla="*/ 1503241 w 1990697"/>
                  <a:gd name="connsiteY5" fmla="*/ 923571 h 1450544"/>
                  <a:gd name="connsiteX6" fmla="*/ 821452 w 1990697"/>
                  <a:gd name="connsiteY6" fmla="*/ 1351361 h 1450544"/>
                  <a:gd name="connsiteX7" fmla="*/ 513978 w 1990697"/>
                  <a:gd name="connsiteY7" fmla="*/ 1418203 h 1450544"/>
                  <a:gd name="connsiteX8" fmla="*/ 19347 w 1990697"/>
                  <a:gd name="connsiteY8" fmla="*/ 1418203 h 1450544"/>
                  <a:gd name="connsiteX9" fmla="*/ 139662 w 1990697"/>
                  <a:gd name="connsiteY9" fmla="*/ 1057255 h 1450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90697" h="1450544">
                    <a:moveTo>
                      <a:pt x="139662" y="1057255"/>
                    </a:moveTo>
                    <a:cubicBezTo>
                      <a:pt x="228785" y="910202"/>
                      <a:pt x="369153" y="694080"/>
                      <a:pt x="554083" y="535887"/>
                    </a:cubicBezTo>
                    <a:cubicBezTo>
                      <a:pt x="739013" y="377694"/>
                      <a:pt x="1035346" y="194992"/>
                      <a:pt x="1249241" y="108097"/>
                    </a:cubicBezTo>
                    <a:cubicBezTo>
                      <a:pt x="1463136" y="21202"/>
                      <a:pt x="1717136" y="-25586"/>
                      <a:pt x="1837452" y="14519"/>
                    </a:cubicBezTo>
                    <a:cubicBezTo>
                      <a:pt x="1957768" y="54624"/>
                      <a:pt x="2026838" y="197220"/>
                      <a:pt x="1971136" y="348729"/>
                    </a:cubicBezTo>
                    <a:cubicBezTo>
                      <a:pt x="1915434" y="500238"/>
                      <a:pt x="1694855" y="756466"/>
                      <a:pt x="1503241" y="923571"/>
                    </a:cubicBezTo>
                    <a:cubicBezTo>
                      <a:pt x="1311627" y="1090676"/>
                      <a:pt x="986329" y="1268922"/>
                      <a:pt x="821452" y="1351361"/>
                    </a:cubicBezTo>
                    <a:cubicBezTo>
                      <a:pt x="656575" y="1433800"/>
                      <a:pt x="647662" y="1407063"/>
                      <a:pt x="513978" y="1418203"/>
                    </a:cubicBezTo>
                    <a:cubicBezTo>
                      <a:pt x="380294" y="1429343"/>
                      <a:pt x="79505" y="1485045"/>
                      <a:pt x="19347" y="1418203"/>
                    </a:cubicBezTo>
                    <a:cubicBezTo>
                      <a:pt x="-40811" y="1351361"/>
                      <a:pt x="50539" y="1204308"/>
                      <a:pt x="139662" y="1057255"/>
                    </a:cubicBezTo>
                    <a:close/>
                  </a:path>
                </a:pathLst>
              </a:custGeom>
              <a:noFill/>
              <a:ln w="381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8" name="TextBox 58"/>
              <p:cNvSpPr txBox="1">
                <a:spLocks noChangeArrowheads="1"/>
              </p:cNvSpPr>
              <p:nvPr/>
            </p:nvSpPr>
            <p:spPr bwMode="auto">
              <a:xfrm>
                <a:off x="2310238" y="5808957"/>
                <a:ext cx="633455" cy="5848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3200" b="1" dirty="0" err="1" smtClean="0">
                    <a:solidFill>
                      <a:srgbClr val="FF0000"/>
                    </a:solidFill>
                  </a:rPr>
                  <a:t>ψ</a:t>
                </a:r>
                <a:r>
                  <a:rPr lang="en-US" sz="3200" b="1" baseline="-25000" dirty="0" err="1" smtClean="0">
                    <a:solidFill>
                      <a:srgbClr val="FF0000"/>
                    </a:solidFill>
                  </a:rPr>
                  <a:t>T</a:t>
                </a:r>
                <a:endParaRPr lang="en-US" sz="3200" b="1" baseline="-250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51" name="Group 11"/>
            <p:cNvGrpSpPr>
              <a:grpSpLocks/>
            </p:cNvGrpSpPr>
            <p:nvPr/>
          </p:nvGrpSpPr>
          <p:grpSpPr bwMode="auto">
            <a:xfrm>
              <a:off x="353098" y="5681590"/>
              <a:ext cx="1957229" cy="1127362"/>
              <a:chOff x="353098" y="5681590"/>
              <a:chExt cx="1957229" cy="1127362"/>
            </a:xfrm>
          </p:grpSpPr>
          <p:sp>
            <p:nvSpPr>
              <p:cNvPr id="55" name="Freeform 54"/>
              <p:cNvSpPr/>
              <p:nvPr/>
            </p:nvSpPr>
            <p:spPr>
              <a:xfrm>
                <a:off x="353098" y="5681590"/>
                <a:ext cx="1957229" cy="1127362"/>
              </a:xfrm>
              <a:custGeom>
                <a:avLst/>
                <a:gdLst>
                  <a:gd name="connsiteX0" fmla="*/ 60674 w 1956491"/>
                  <a:gd name="connsiteY0" fmla="*/ 133908 h 1127688"/>
                  <a:gd name="connsiteX1" fmla="*/ 47306 w 1956491"/>
                  <a:gd name="connsiteY1" fmla="*/ 454750 h 1127688"/>
                  <a:gd name="connsiteX2" fmla="*/ 635516 w 1956491"/>
                  <a:gd name="connsiteY2" fmla="*/ 855803 h 1127688"/>
                  <a:gd name="connsiteX3" fmla="*/ 1076674 w 1956491"/>
                  <a:gd name="connsiteY3" fmla="*/ 989487 h 1127688"/>
                  <a:gd name="connsiteX4" fmla="*/ 1811937 w 1956491"/>
                  <a:gd name="connsiteY4" fmla="*/ 1123171 h 1127688"/>
                  <a:gd name="connsiteX5" fmla="*/ 1892148 w 1956491"/>
                  <a:gd name="connsiteY5" fmla="*/ 815698 h 1127688"/>
                  <a:gd name="connsiteX6" fmla="*/ 1076674 w 1956491"/>
                  <a:gd name="connsiteY6" fmla="*/ 428013 h 1127688"/>
                  <a:gd name="connsiteX7" fmla="*/ 702358 w 1956491"/>
                  <a:gd name="connsiteY7" fmla="*/ 147277 h 1127688"/>
                  <a:gd name="connsiteX8" fmla="*/ 261200 w 1956491"/>
                  <a:gd name="connsiteY8" fmla="*/ 224 h 1127688"/>
                  <a:gd name="connsiteX9" fmla="*/ 60674 w 1956491"/>
                  <a:gd name="connsiteY9" fmla="*/ 133908 h 1127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56491" h="1127688">
                    <a:moveTo>
                      <a:pt x="60674" y="133908"/>
                    </a:moveTo>
                    <a:cubicBezTo>
                      <a:pt x="25025" y="209662"/>
                      <a:pt x="-48501" y="334434"/>
                      <a:pt x="47306" y="454750"/>
                    </a:cubicBezTo>
                    <a:cubicBezTo>
                      <a:pt x="143113" y="575066"/>
                      <a:pt x="463955" y="766680"/>
                      <a:pt x="635516" y="855803"/>
                    </a:cubicBezTo>
                    <a:cubicBezTo>
                      <a:pt x="807077" y="944926"/>
                      <a:pt x="880604" y="944926"/>
                      <a:pt x="1076674" y="989487"/>
                    </a:cubicBezTo>
                    <a:cubicBezTo>
                      <a:pt x="1272744" y="1034048"/>
                      <a:pt x="1676025" y="1152136"/>
                      <a:pt x="1811937" y="1123171"/>
                    </a:cubicBezTo>
                    <a:cubicBezTo>
                      <a:pt x="1947849" y="1094206"/>
                      <a:pt x="2014692" y="931558"/>
                      <a:pt x="1892148" y="815698"/>
                    </a:cubicBezTo>
                    <a:cubicBezTo>
                      <a:pt x="1769604" y="699838"/>
                      <a:pt x="1274972" y="539416"/>
                      <a:pt x="1076674" y="428013"/>
                    </a:cubicBezTo>
                    <a:cubicBezTo>
                      <a:pt x="878376" y="316610"/>
                      <a:pt x="838270" y="218575"/>
                      <a:pt x="702358" y="147277"/>
                    </a:cubicBezTo>
                    <a:cubicBezTo>
                      <a:pt x="566446" y="75979"/>
                      <a:pt x="372603" y="4680"/>
                      <a:pt x="261200" y="224"/>
                    </a:cubicBezTo>
                    <a:cubicBezTo>
                      <a:pt x="149797" y="-4232"/>
                      <a:pt x="96323" y="58154"/>
                      <a:pt x="60674" y="133908"/>
                    </a:cubicBezTo>
                    <a:close/>
                  </a:path>
                </a:pathLst>
              </a:custGeom>
              <a:noFill/>
              <a:ln w="38100" cmpd="sng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6" name="TextBox 57"/>
              <p:cNvSpPr txBox="1">
                <a:spLocks noChangeArrowheads="1"/>
              </p:cNvSpPr>
              <p:nvPr/>
            </p:nvSpPr>
            <p:spPr bwMode="auto">
              <a:xfrm>
                <a:off x="1022969" y="6034089"/>
                <a:ext cx="620633" cy="5848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3200" b="1" dirty="0" err="1">
                    <a:solidFill>
                      <a:schemeClr val="accent4">
                        <a:lumMod val="75000"/>
                      </a:schemeClr>
                    </a:solidFill>
                  </a:rPr>
                  <a:t>ψ</a:t>
                </a:r>
                <a:r>
                  <a:rPr lang="en-US" sz="3200" b="1" baseline="-25000" dirty="0" err="1" smtClean="0">
                    <a:solidFill>
                      <a:schemeClr val="accent4">
                        <a:lumMod val="75000"/>
                      </a:schemeClr>
                    </a:solidFill>
                  </a:rPr>
                  <a:t>S</a:t>
                </a:r>
                <a:endParaRPr lang="en-US" sz="3200" b="1" baseline="-25000" dirty="0" smtClean="0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52" name="Rectangle 51"/>
            <p:cNvSpPr/>
            <p:nvPr/>
          </p:nvSpPr>
          <p:spPr>
            <a:xfrm>
              <a:off x="1656330" y="5040105"/>
              <a:ext cx="427002" cy="1697394"/>
            </a:xfrm>
            <a:prstGeom prst="rect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r>
                <a:rPr lang="en-US" dirty="0" smtClean="0"/>
                <a:t>X</a:t>
              </a:r>
              <a:r>
                <a:rPr lang="en-US" baseline="-25000" dirty="0" smtClean="0"/>
                <a:t>3</a:t>
              </a:r>
              <a:endParaRPr lang="en-US" baseline="-25000" dirty="0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597553" y="4323991"/>
              <a:ext cx="425415" cy="1710098"/>
            </a:xfrm>
            <a:prstGeom prst="rect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 smtClean="0"/>
                <a:t>X</a:t>
              </a:r>
              <a:r>
                <a:rPr lang="en-US" baseline="-25000" dirty="0" smtClean="0"/>
                <a:t>1</a:t>
              </a:r>
              <a:endParaRPr lang="en-US" baseline="-25000" dirty="0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753203" y="4323991"/>
              <a:ext cx="425415" cy="1397294"/>
            </a:xfrm>
            <a:prstGeom prst="rect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 smtClean="0"/>
                <a:t>X</a:t>
              </a:r>
              <a:r>
                <a:rPr lang="en-US" baseline="-25000" dirty="0" smtClean="0"/>
                <a:t>0</a:t>
              </a:r>
              <a:endParaRPr lang="en-US" baseline="-25000" dirty="0"/>
            </a:p>
          </p:txBody>
        </p:sp>
      </p:grp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1749425" y="5321300"/>
            <a:ext cx="2952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</a:rPr>
              <a:t>c</a:t>
            </a:r>
          </a:p>
          <a:p>
            <a:pPr eaLnBrk="1" hangingPunct="1"/>
            <a:r>
              <a:rPr lang="en-US" sz="1800">
                <a:solidFill>
                  <a:schemeClr val="bg1"/>
                </a:solidFill>
                <a:latin typeface="Wingdings" charset="0"/>
                <a:cs typeface="Wingdings" charset="0"/>
                <a:sym typeface="Wingdings" charset="0"/>
              </a:rPr>
              <a:t></a:t>
            </a:r>
            <a:endParaRPr lang="en-US" sz="1800">
              <a:solidFill>
                <a:schemeClr val="bg1"/>
              </a:solidFill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0" y="3968750"/>
            <a:ext cx="3810000" cy="0"/>
          </a:xfrm>
          <a:prstGeom prst="line">
            <a:avLst/>
          </a:prstGeom>
          <a:ln w="57150" cmpd="sng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>
            <a:grpSpLocks/>
          </p:cNvGrpSpPr>
          <p:nvPr/>
        </p:nvGrpSpPr>
        <p:grpSpPr bwMode="auto">
          <a:xfrm>
            <a:off x="847725" y="4725988"/>
            <a:ext cx="2157413" cy="1082675"/>
            <a:chOff x="847560" y="4726167"/>
            <a:chExt cx="2158370" cy="1082790"/>
          </a:xfrm>
        </p:grpSpPr>
        <p:cxnSp>
          <p:nvCxnSpPr>
            <p:cNvPr id="65" name="Straight Connector 64"/>
            <p:cNvCxnSpPr/>
            <p:nvPr/>
          </p:nvCxnSpPr>
          <p:spPr>
            <a:xfrm flipV="1">
              <a:off x="1871952" y="4726167"/>
              <a:ext cx="1133978" cy="1082790"/>
            </a:xfrm>
            <a:prstGeom prst="line">
              <a:avLst/>
            </a:prstGeom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H="1" flipV="1">
              <a:off x="847560" y="4865882"/>
              <a:ext cx="1024392" cy="943075"/>
            </a:xfrm>
            <a:prstGeom prst="line">
              <a:avLst/>
            </a:prstGeom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7" name="Straight Connector 66"/>
          <p:cNvCxnSpPr/>
          <p:nvPr/>
        </p:nvCxnSpPr>
        <p:spPr>
          <a:xfrm flipV="1">
            <a:off x="847725" y="4725988"/>
            <a:ext cx="2157413" cy="13970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xmlns:p14="http://schemas.microsoft.com/office/powerpoint/2010/main" spd="slow" advTm="4324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381000" y="282575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Analyzing the algorithm</a:t>
            </a:r>
          </a:p>
        </p:txBody>
      </p:sp>
      <p:sp>
        <p:nvSpPr>
          <p:cNvPr id="30722" name="TextBox 33"/>
          <p:cNvSpPr txBox="1">
            <a:spLocks noChangeArrowheads="1"/>
          </p:cNvSpPr>
          <p:nvPr/>
        </p:nvSpPr>
        <p:spPr bwMode="auto">
          <a:xfrm>
            <a:off x="1760538" y="1155700"/>
            <a:ext cx="5327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Loomis Whitney bound:  </a:t>
            </a:r>
            <a:r>
              <a:rPr lang="en-US" sz="2800">
                <a:solidFill>
                  <a:srgbClr val="971D6F"/>
                </a:solidFill>
              </a:rPr>
              <a:t>R</a:t>
            </a:r>
            <a:r>
              <a:rPr lang="en-US" sz="2800" baseline="30000">
                <a:solidFill>
                  <a:srgbClr val="971D6F"/>
                </a:solidFill>
              </a:rPr>
              <a:t>½ </a:t>
            </a:r>
            <a:r>
              <a:rPr lang="en-US" sz="2800">
                <a:solidFill>
                  <a:srgbClr val="971D6F"/>
                </a:solidFill>
                <a:latin typeface="Wingdings" charset="0"/>
                <a:cs typeface="Wingdings" charset="0"/>
                <a:sym typeface="Wingdings" charset="0"/>
              </a:rPr>
              <a:t></a:t>
            </a:r>
            <a:r>
              <a:rPr lang="en-US" sz="2800">
                <a:solidFill>
                  <a:srgbClr val="971D6F"/>
                </a:solidFill>
              </a:rPr>
              <a:t> S</a:t>
            </a:r>
            <a:r>
              <a:rPr lang="en-US" sz="2800" baseline="30000">
                <a:solidFill>
                  <a:srgbClr val="971D6F"/>
                </a:solidFill>
              </a:rPr>
              <a:t>½ </a:t>
            </a:r>
            <a:r>
              <a:rPr lang="en-US" sz="2800">
                <a:solidFill>
                  <a:srgbClr val="971D6F"/>
                </a:solidFill>
                <a:latin typeface="Wingdings" charset="0"/>
                <a:cs typeface="Wingdings" charset="0"/>
                <a:sym typeface="Wingdings" charset="0"/>
              </a:rPr>
              <a:t></a:t>
            </a:r>
            <a:r>
              <a:rPr lang="en-US" sz="2800">
                <a:solidFill>
                  <a:srgbClr val="971D6F"/>
                </a:solidFill>
              </a:rPr>
              <a:t>T</a:t>
            </a:r>
            <a:r>
              <a:rPr lang="en-US" sz="2800" baseline="30000">
                <a:solidFill>
                  <a:srgbClr val="971D6F"/>
                </a:solidFill>
              </a:rPr>
              <a:t>½</a:t>
            </a:r>
          </a:p>
        </p:txBody>
      </p:sp>
      <p:sp>
        <p:nvSpPr>
          <p:cNvPr id="12292" name="TextBox 4"/>
          <p:cNvSpPr txBox="1">
            <a:spLocks noChangeArrowheads="1"/>
          </p:cNvSpPr>
          <p:nvPr/>
        </p:nvSpPr>
        <p:spPr bwMode="auto">
          <a:xfrm>
            <a:off x="3838575" y="2257425"/>
            <a:ext cx="45227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>
                <a:solidFill>
                  <a:srgbClr val="971D6F"/>
                </a:solidFill>
              </a:rPr>
              <a:t>Σ</a:t>
            </a:r>
            <a:r>
              <a:rPr lang="en-US" sz="3600" baseline="-25000">
                <a:solidFill>
                  <a:srgbClr val="971D6F"/>
                </a:solidFill>
              </a:rPr>
              <a:t>c </a:t>
            </a:r>
            <a:r>
              <a:rPr lang="en-US" sz="3600">
                <a:solidFill>
                  <a:srgbClr val="971D6F"/>
                </a:solidFill>
              </a:rPr>
              <a:t> min( R , d</a:t>
            </a:r>
            <a:r>
              <a:rPr lang="en-US" sz="3600" baseline="-25000">
                <a:solidFill>
                  <a:srgbClr val="971D6F"/>
                </a:solidFill>
              </a:rPr>
              <a:t>S</a:t>
            </a:r>
            <a:r>
              <a:rPr lang="en-US" sz="3600">
                <a:solidFill>
                  <a:srgbClr val="971D6F"/>
                </a:solidFill>
              </a:rPr>
              <a:t>(c) </a:t>
            </a:r>
            <a:r>
              <a:rPr lang="en-US" sz="3600">
                <a:solidFill>
                  <a:srgbClr val="971D6F"/>
                </a:solidFill>
                <a:latin typeface="Wingdings" charset="0"/>
                <a:cs typeface="Wingdings" charset="0"/>
                <a:sym typeface="Wingdings" charset="0"/>
              </a:rPr>
              <a:t></a:t>
            </a:r>
            <a:r>
              <a:rPr lang="en-US" sz="3600">
                <a:solidFill>
                  <a:srgbClr val="971D6F"/>
                </a:solidFill>
              </a:rPr>
              <a:t>d</a:t>
            </a:r>
            <a:r>
              <a:rPr lang="en-US" sz="3600" baseline="-25000">
                <a:solidFill>
                  <a:srgbClr val="971D6F"/>
                </a:solidFill>
              </a:rPr>
              <a:t>T</a:t>
            </a:r>
            <a:r>
              <a:rPr lang="en-US" sz="3600">
                <a:solidFill>
                  <a:srgbClr val="971D6F"/>
                </a:solidFill>
              </a:rPr>
              <a:t>(c) )</a:t>
            </a:r>
            <a:endParaRPr lang="en-US" sz="3600" baseline="-25000">
              <a:solidFill>
                <a:srgbClr val="971D6F"/>
              </a:solidFill>
            </a:endParaRPr>
          </a:p>
          <a:p>
            <a:pPr eaLnBrk="1" hangingPunct="1"/>
            <a:endParaRPr lang="en-US" sz="1800"/>
          </a:p>
        </p:txBody>
      </p:sp>
      <p:sp>
        <p:nvSpPr>
          <p:cNvPr id="12293" name="TextBox 30"/>
          <p:cNvSpPr txBox="1">
            <a:spLocks noChangeArrowheads="1"/>
          </p:cNvSpPr>
          <p:nvPr/>
        </p:nvSpPr>
        <p:spPr bwMode="auto">
          <a:xfrm>
            <a:off x="3810000" y="3071813"/>
            <a:ext cx="44084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>
                <a:solidFill>
                  <a:srgbClr val="971D6F"/>
                </a:solidFill>
              </a:rPr>
              <a:t>≤ Σ</a:t>
            </a:r>
            <a:r>
              <a:rPr lang="en-US" sz="3600" baseline="-25000">
                <a:solidFill>
                  <a:srgbClr val="971D6F"/>
                </a:solidFill>
              </a:rPr>
              <a:t>c </a:t>
            </a:r>
            <a:r>
              <a:rPr lang="en-US" sz="3600">
                <a:solidFill>
                  <a:srgbClr val="971D6F"/>
                </a:solidFill>
              </a:rPr>
              <a:t> (R </a:t>
            </a:r>
            <a:r>
              <a:rPr lang="en-US" sz="3600">
                <a:solidFill>
                  <a:srgbClr val="971D6F"/>
                </a:solidFill>
                <a:latin typeface="Wingdings" charset="0"/>
                <a:cs typeface="Wingdings" charset="0"/>
                <a:sym typeface="Wingdings" charset="0"/>
              </a:rPr>
              <a:t></a:t>
            </a:r>
            <a:r>
              <a:rPr lang="en-US" sz="3600">
                <a:solidFill>
                  <a:srgbClr val="971D6F"/>
                </a:solidFill>
              </a:rPr>
              <a:t> d</a:t>
            </a:r>
            <a:r>
              <a:rPr lang="en-US" sz="3600" baseline="-25000">
                <a:solidFill>
                  <a:srgbClr val="971D6F"/>
                </a:solidFill>
              </a:rPr>
              <a:t>S</a:t>
            </a:r>
            <a:r>
              <a:rPr lang="en-US" sz="3600">
                <a:solidFill>
                  <a:srgbClr val="971D6F"/>
                </a:solidFill>
              </a:rPr>
              <a:t>(c) </a:t>
            </a:r>
            <a:r>
              <a:rPr lang="en-US" sz="3600">
                <a:solidFill>
                  <a:srgbClr val="971D6F"/>
                </a:solidFill>
                <a:latin typeface="Wingdings" charset="0"/>
                <a:cs typeface="Wingdings" charset="0"/>
                <a:sym typeface="Wingdings" charset="0"/>
              </a:rPr>
              <a:t></a:t>
            </a:r>
            <a:r>
              <a:rPr lang="en-US" sz="3600">
                <a:solidFill>
                  <a:srgbClr val="971D6F"/>
                </a:solidFill>
              </a:rPr>
              <a:t>d</a:t>
            </a:r>
            <a:r>
              <a:rPr lang="en-US" sz="3600" baseline="-25000">
                <a:solidFill>
                  <a:srgbClr val="971D6F"/>
                </a:solidFill>
              </a:rPr>
              <a:t>T</a:t>
            </a:r>
            <a:r>
              <a:rPr lang="en-US" sz="3600">
                <a:solidFill>
                  <a:srgbClr val="971D6F"/>
                </a:solidFill>
              </a:rPr>
              <a:t>(c) )</a:t>
            </a:r>
            <a:r>
              <a:rPr lang="en-US" sz="3600" baseline="30000">
                <a:solidFill>
                  <a:srgbClr val="971D6F"/>
                </a:solidFill>
              </a:rPr>
              <a:t> ½</a:t>
            </a:r>
          </a:p>
          <a:p>
            <a:pPr eaLnBrk="1" hangingPunct="1"/>
            <a:endParaRPr lang="en-US" sz="1800"/>
          </a:p>
        </p:txBody>
      </p:sp>
      <p:sp>
        <p:nvSpPr>
          <p:cNvPr id="12294" name="TextBox 31"/>
          <p:cNvSpPr txBox="1">
            <a:spLocks noChangeArrowheads="1"/>
          </p:cNvSpPr>
          <p:nvPr/>
        </p:nvSpPr>
        <p:spPr bwMode="auto">
          <a:xfrm>
            <a:off x="3810000" y="3932238"/>
            <a:ext cx="47513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>
                <a:solidFill>
                  <a:srgbClr val="971D6F"/>
                </a:solidFill>
              </a:rPr>
              <a:t>= R</a:t>
            </a:r>
            <a:r>
              <a:rPr lang="en-US" sz="3600" baseline="30000">
                <a:solidFill>
                  <a:srgbClr val="971D6F"/>
                </a:solidFill>
              </a:rPr>
              <a:t>½</a:t>
            </a:r>
            <a:r>
              <a:rPr lang="en-US" sz="3600">
                <a:solidFill>
                  <a:srgbClr val="971D6F"/>
                </a:solidFill>
                <a:latin typeface="Wingdings" charset="0"/>
                <a:cs typeface="Wingdings" charset="0"/>
                <a:sym typeface="Wingdings" charset="0"/>
              </a:rPr>
              <a:t></a:t>
            </a:r>
            <a:r>
              <a:rPr lang="en-US" sz="3600">
                <a:solidFill>
                  <a:srgbClr val="971D6F"/>
                </a:solidFill>
              </a:rPr>
              <a:t>Σ</a:t>
            </a:r>
            <a:r>
              <a:rPr lang="en-US" sz="3600" baseline="-25000">
                <a:solidFill>
                  <a:srgbClr val="971D6F"/>
                </a:solidFill>
              </a:rPr>
              <a:t>c </a:t>
            </a:r>
            <a:r>
              <a:rPr lang="en-US" sz="3600">
                <a:solidFill>
                  <a:srgbClr val="971D6F"/>
                </a:solidFill>
              </a:rPr>
              <a:t> ( d</a:t>
            </a:r>
            <a:r>
              <a:rPr lang="en-US" sz="3600" baseline="-25000">
                <a:solidFill>
                  <a:srgbClr val="971D6F"/>
                </a:solidFill>
              </a:rPr>
              <a:t>S</a:t>
            </a:r>
            <a:r>
              <a:rPr lang="en-US" sz="3600">
                <a:solidFill>
                  <a:srgbClr val="971D6F"/>
                </a:solidFill>
              </a:rPr>
              <a:t>(c)</a:t>
            </a:r>
            <a:r>
              <a:rPr lang="en-US" sz="3600" baseline="30000">
                <a:solidFill>
                  <a:srgbClr val="971D6F"/>
                </a:solidFill>
              </a:rPr>
              <a:t> ½ </a:t>
            </a:r>
            <a:r>
              <a:rPr lang="en-US" sz="3600">
                <a:solidFill>
                  <a:srgbClr val="971D6F"/>
                </a:solidFill>
                <a:latin typeface="Wingdings" charset="0"/>
                <a:cs typeface="Wingdings" charset="0"/>
                <a:sym typeface="Wingdings" charset="0"/>
              </a:rPr>
              <a:t></a:t>
            </a:r>
            <a:r>
              <a:rPr lang="en-US" sz="3600">
                <a:solidFill>
                  <a:srgbClr val="971D6F"/>
                </a:solidFill>
              </a:rPr>
              <a:t>d</a:t>
            </a:r>
            <a:r>
              <a:rPr lang="en-US" sz="3600" baseline="-25000">
                <a:solidFill>
                  <a:srgbClr val="971D6F"/>
                </a:solidFill>
              </a:rPr>
              <a:t>T</a:t>
            </a:r>
            <a:r>
              <a:rPr lang="en-US" sz="3600">
                <a:solidFill>
                  <a:srgbClr val="971D6F"/>
                </a:solidFill>
              </a:rPr>
              <a:t>(c)</a:t>
            </a:r>
            <a:r>
              <a:rPr lang="en-US" sz="3600" baseline="30000">
                <a:solidFill>
                  <a:srgbClr val="971D6F"/>
                </a:solidFill>
              </a:rPr>
              <a:t> ½</a:t>
            </a:r>
            <a:r>
              <a:rPr lang="en-US" sz="3600">
                <a:solidFill>
                  <a:srgbClr val="971D6F"/>
                </a:solidFill>
              </a:rPr>
              <a:t> )</a:t>
            </a:r>
            <a:endParaRPr lang="en-US" sz="3600" baseline="30000">
              <a:solidFill>
                <a:srgbClr val="971D6F"/>
              </a:solidFill>
            </a:endParaRPr>
          </a:p>
          <a:p>
            <a:pPr eaLnBrk="1" hangingPunct="1"/>
            <a:endParaRPr lang="en-US" sz="1800"/>
          </a:p>
        </p:txBody>
      </p:sp>
      <p:sp>
        <p:nvSpPr>
          <p:cNvPr id="12296" name="TextBox 39"/>
          <p:cNvSpPr txBox="1">
            <a:spLocks noChangeArrowheads="1"/>
          </p:cNvSpPr>
          <p:nvPr/>
        </p:nvSpPr>
        <p:spPr bwMode="auto">
          <a:xfrm>
            <a:off x="3810000" y="4702175"/>
            <a:ext cx="49799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>
                <a:solidFill>
                  <a:srgbClr val="971D6F"/>
                </a:solidFill>
              </a:rPr>
              <a:t>≤ R</a:t>
            </a:r>
            <a:r>
              <a:rPr lang="en-US" sz="3600" baseline="30000">
                <a:solidFill>
                  <a:srgbClr val="971D6F"/>
                </a:solidFill>
              </a:rPr>
              <a:t>½</a:t>
            </a:r>
            <a:r>
              <a:rPr lang="en-US" sz="3600">
                <a:solidFill>
                  <a:srgbClr val="971D6F"/>
                </a:solidFill>
                <a:latin typeface="Wingdings" charset="0"/>
                <a:cs typeface="Wingdings" charset="0"/>
                <a:sym typeface="Wingdings" charset="0"/>
              </a:rPr>
              <a:t></a:t>
            </a:r>
            <a:r>
              <a:rPr lang="en-US" sz="3600">
                <a:solidFill>
                  <a:srgbClr val="971D6F"/>
                </a:solidFill>
              </a:rPr>
              <a:t>(Σ</a:t>
            </a:r>
            <a:r>
              <a:rPr lang="en-US" sz="3600" baseline="-25000">
                <a:solidFill>
                  <a:srgbClr val="971D6F"/>
                </a:solidFill>
              </a:rPr>
              <a:t>c</a:t>
            </a:r>
            <a:r>
              <a:rPr lang="en-US" sz="3600">
                <a:solidFill>
                  <a:srgbClr val="971D6F"/>
                </a:solidFill>
              </a:rPr>
              <a:t> d</a:t>
            </a:r>
            <a:r>
              <a:rPr lang="en-US" sz="3600" baseline="-25000">
                <a:solidFill>
                  <a:srgbClr val="971D6F"/>
                </a:solidFill>
              </a:rPr>
              <a:t>S</a:t>
            </a:r>
            <a:r>
              <a:rPr lang="en-US" sz="3600">
                <a:solidFill>
                  <a:srgbClr val="971D6F"/>
                </a:solidFill>
              </a:rPr>
              <a:t>(c))</a:t>
            </a:r>
            <a:r>
              <a:rPr lang="en-US" sz="3600" baseline="30000">
                <a:solidFill>
                  <a:srgbClr val="971D6F"/>
                </a:solidFill>
              </a:rPr>
              <a:t> ½</a:t>
            </a:r>
            <a:r>
              <a:rPr lang="en-US" sz="3600">
                <a:solidFill>
                  <a:srgbClr val="971D6F"/>
                </a:solidFill>
                <a:latin typeface="Wingdings" charset="0"/>
                <a:cs typeface="Wingdings" charset="0"/>
                <a:sym typeface="Wingdings" charset="0"/>
              </a:rPr>
              <a:t></a:t>
            </a:r>
            <a:r>
              <a:rPr lang="en-US" sz="3600">
                <a:solidFill>
                  <a:srgbClr val="971D6F"/>
                </a:solidFill>
              </a:rPr>
              <a:t>(Σ</a:t>
            </a:r>
            <a:r>
              <a:rPr lang="en-US" sz="3600" baseline="-25000">
                <a:solidFill>
                  <a:srgbClr val="971D6F"/>
                </a:solidFill>
              </a:rPr>
              <a:t>c</a:t>
            </a:r>
            <a:r>
              <a:rPr lang="en-US" sz="3600">
                <a:solidFill>
                  <a:srgbClr val="971D6F"/>
                </a:solidFill>
              </a:rPr>
              <a:t>d</a:t>
            </a:r>
            <a:r>
              <a:rPr lang="en-US" sz="3600" baseline="-25000">
                <a:solidFill>
                  <a:srgbClr val="971D6F"/>
                </a:solidFill>
              </a:rPr>
              <a:t>T</a:t>
            </a:r>
            <a:r>
              <a:rPr lang="en-US" sz="3600">
                <a:solidFill>
                  <a:srgbClr val="971D6F"/>
                </a:solidFill>
              </a:rPr>
              <a:t>(c))</a:t>
            </a:r>
            <a:r>
              <a:rPr lang="en-US" sz="3600" baseline="30000">
                <a:solidFill>
                  <a:srgbClr val="971D6F"/>
                </a:solidFill>
              </a:rPr>
              <a:t> ½</a:t>
            </a:r>
            <a:r>
              <a:rPr lang="en-US" sz="3600">
                <a:solidFill>
                  <a:srgbClr val="971D6F"/>
                </a:solidFill>
              </a:rPr>
              <a:t> </a:t>
            </a:r>
            <a:endParaRPr lang="en-US" sz="3600" baseline="30000">
              <a:solidFill>
                <a:srgbClr val="971D6F"/>
              </a:solidFill>
            </a:endParaRPr>
          </a:p>
          <a:p>
            <a:pPr eaLnBrk="1" hangingPunct="1"/>
            <a:endParaRPr lang="en-US" sz="1800"/>
          </a:p>
        </p:txBody>
      </p:sp>
      <p:sp>
        <p:nvSpPr>
          <p:cNvPr id="12297" name="TextBox 40"/>
          <p:cNvSpPr txBox="1">
            <a:spLocks noChangeArrowheads="1"/>
          </p:cNvSpPr>
          <p:nvPr/>
        </p:nvSpPr>
        <p:spPr bwMode="auto">
          <a:xfrm>
            <a:off x="3838575" y="5462588"/>
            <a:ext cx="22494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solidFill>
                  <a:srgbClr val="971D6F"/>
                </a:solidFill>
              </a:rPr>
              <a:t>= R</a:t>
            </a:r>
            <a:r>
              <a:rPr lang="en-US" sz="3600" baseline="30000">
                <a:solidFill>
                  <a:srgbClr val="971D6F"/>
                </a:solidFill>
              </a:rPr>
              <a:t>½</a:t>
            </a:r>
            <a:r>
              <a:rPr lang="en-US" sz="3600">
                <a:solidFill>
                  <a:srgbClr val="971D6F"/>
                </a:solidFill>
                <a:latin typeface="Wingdings" charset="0"/>
                <a:cs typeface="Wingdings" charset="0"/>
                <a:sym typeface="Wingdings" charset="0"/>
              </a:rPr>
              <a:t></a:t>
            </a:r>
            <a:r>
              <a:rPr lang="en-US" sz="3600">
                <a:solidFill>
                  <a:srgbClr val="971D6F"/>
                </a:solidFill>
                <a:sym typeface="Wingdings" charset="0"/>
              </a:rPr>
              <a:t>S</a:t>
            </a:r>
            <a:r>
              <a:rPr lang="en-US" sz="3600" baseline="30000">
                <a:solidFill>
                  <a:srgbClr val="971D6F"/>
                </a:solidFill>
              </a:rPr>
              <a:t>½</a:t>
            </a:r>
            <a:r>
              <a:rPr lang="en-US" sz="3600">
                <a:solidFill>
                  <a:srgbClr val="971D6F"/>
                </a:solidFill>
                <a:latin typeface="Wingdings" charset="0"/>
                <a:cs typeface="Wingdings" charset="0"/>
                <a:sym typeface="Wingdings" charset="0"/>
              </a:rPr>
              <a:t></a:t>
            </a:r>
            <a:r>
              <a:rPr lang="en-US" sz="3600">
                <a:solidFill>
                  <a:srgbClr val="971D6F"/>
                </a:solidFill>
                <a:sym typeface="Wingdings" charset="0"/>
              </a:rPr>
              <a:t>T</a:t>
            </a:r>
            <a:r>
              <a:rPr lang="en-US" sz="3600" baseline="30000">
                <a:solidFill>
                  <a:srgbClr val="971D6F"/>
                </a:solidFill>
              </a:rPr>
              <a:t>½</a:t>
            </a:r>
            <a:endParaRPr lang="en-US" sz="3600"/>
          </a:p>
        </p:txBody>
      </p:sp>
      <p:grpSp>
        <p:nvGrpSpPr>
          <p:cNvPr id="30728" name="Group 2"/>
          <p:cNvGrpSpPr>
            <a:grpSpLocks/>
          </p:cNvGrpSpPr>
          <p:nvPr/>
        </p:nvGrpSpPr>
        <p:grpSpPr bwMode="auto">
          <a:xfrm>
            <a:off x="-90488" y="1722438"/>
            <a:ext cx="3417888" cy="2708276"/>
            <a:chOff x="-90661" y="1722106"/>
            <a:chExt cx="3417887" cy="2708276"/>
          </a:xfrm>
        </p:grpSpPr>
        <p:grpSp>
          <p:nvGrpSpPr>
            <p:cNvPr id="30737" name="Group 15"/>
            <p:cNvGrpSpPr>
              <a:grpSpLocks/>
            </p:cNvGrpSpPr>
            <p:nvPr/>
          </p:nvGrpSpPr>
          <p:grpSpPr bwMode="auto">
            <a:xfrm>
              <a:off x="-90661" y="1722106"/>
              <a:ext cx="3417887" cy="584776"/>
              <a:chOff x="141978" y="4141391"/>
              <a:chExt cx="3417609" cy="584899"/>
            </a:xfrm>
          </p:grpSpPr>
          <p:sp>
            <p:nvSpPr>
              <p:cNvPr id="47" name="Freeform 46"/>
              <p:cNvSpPr/>
              <p:nvPr/>
            </p:nvSpPr>
            <p:spPr>
              <a:xfrm>
                <a:off x="141978" y="4163621"/>
                <a:ext cx="3417609" cy="552566"/>
              </a:xfrm>
              <a:custGeom>
                <a:avLst/>
                <a:gdLst>
                  <a:gd name="connsiteX0" fmla="*/ 299180 w 3417609"/>
                  <a:gd name="connsiteY0" fmla="*/ 47825 h 553653"/>
                  <a:gd name="connsiteX1" fmla="*/ 3119917 w 3417609"/>
                  <a:gd name="connsiteY1" fmla="*/ 61193 h 553653"/>
                  <a:gd name="connsiteX2" fmla="*/ 3026338 w 3417609"/>
                  <a:gd name="connsiteY2" fmla="*/ 435509 h 553653"/>
                  <a:gd name="connsiteX3" fmla="*/ 392759 w 3417609"/>
                  <a:gd name="connsiteY3" fmla="*/ 529088 h 553653"/>
                  <a:gd name="connsiteX4" fmla="*/ 299180 w 3417609"/>
                  <a:gd name="connsiteY4" fmla="*/ 47825 h 553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17609" h="553653">
                    <a:moveTo>
                      <a:pt x="299180" y="47825"/>
                    </a:moveTo>
                    <a:cubicBezTo>
                      <a:pt x="753706" y="-30158"/>
                      <a:pt x="2665391" y="-3421"/>
                      <a:pt x="3119917" y="61193"/>
                    </a:cubicBezTo>
                    <a:cubicBezTo>
                      <a:pt x="3574443" y="125807"/>
                      <a:pt x="3480864" y="357527"/>
                      <a:pt x="3026338" y="435509"/>
                    </a:cubicBezTo>
                    <a:cubicBezTo>
                      <a:pt x="2571812" y="513492"/>
                      <a:pt x="851741" y="595930"/>
                      <a:pt x="392759" y="529088"/>
                    </a:cubicBezTo>
                    <a:cubicBezTo>
                      <a:pt x="-66223" y="462246"/>
                      <a:pt x="-155346" y="125808"/>
                      <a:pt x="299180" y="47825"/>
                    </a:cubicBezTo>
                    <a:close/>
                  </a:path>
                </a:pathLst>
              </a:custGeom>
              <a:noFill/>
              <a:ln w="38100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0752" name="TextBox 47"/>
              <p:cNvSpPr txBox="1">
                <a:spLocks noChangeArrowheads="1"/>
              </p:cNvSpPr>
              <p:nvPr/>
            </p:nvSpPr>
            <p:spPr bwMode="auto">
              <a:xfrm>
                <a:off x="1616645" y="4141391"/>
                <a:ext cx="641403" cy="5848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3200" b="1" dirty="0" err="1" smtClean="0">
                    <a:solidFill>
                      <a:srgbClr val="008000"/>
                    </a:solidFill>
                  </a:rPr>
                  <a:t>ψ</a:t>
                </a:r>
                <a:r>
                  <a:rPr lang="en-US" sz="3200" b="1" baseline="-25000" dirty="0" err="1" smtClean="0">
                    <a:solidFill>
                      <a:srgbClr val="008000"/>
                    </a:solidFill>
                  </a:rPr>
                  <a:t>R</a:t>
                </a:r>
                <a:endParaRPr lang="en-US" sz="3200" b="1" baseline="-25000" dirty="0">
                  <a:solidFill>
                    <a:srgbClr val="008000"/>
                  </a:solidFill>
                </a:endParaRPr>
              </a:p>
            </p:txBody>
          </p:sp>
        </p:grpSp>
        <p:grpSp>
          <p:nvGrpSpPr>
            <p:cNvPr id="30738" name="Group 13"/>
            <p:cNvGrpSpPr>
              <a:grpSpLocks/>
            </p:cNvGrpSpPr>
            <p:nvPr/>
          </p:nvGrpSpPr>
          <p:grpSpPr bwMode="auto">
            <a:xfrm>
              <a:off x="1165052" y="2979407"/>
              <a:ext cx="1990724" cy="1450975"/>
              <a:chOff x="1397589" y="5398956"/>
              <a:chExt cx="1990562" cy="1451280"/>
            </a:xfrm>
          </p:grpSpPr>
          <p:sp>
            <p:nvSpPr>
              <p:cNvPr id="44" name="Freeform 43"/>
              <p:cNvSpPr/>
              <p:nvPr/>
            </p:nvSpPr>
            <p:spPr>
              <a:xfrm>
                <a:off x="1397589" y="5398956"/>
                <a:ext cx="1990562" cy="1451280"/>
              </a:xfrm>
              <a:custGeom>
                <a:avLst/>
                <a:gdLst>
                  <a:gd name="connsiteX0" fmla="*/ 139662 w 1990697"/>
                  <a:gd name="connsiteY0" fmla="*/ 1057255 h 1450544"/>
                  <a:gd name="connsiteX1" fmla="*/ 554083 w 1990697"/>
                  <a:gd name="connsiteY1" fmla="*/ 535887 h 1450544"/>
                  <a:gd name="connsiteX2" fmla="*/ 1249241 w 1990697"/>
                  <a:gd name="connsiteY2" fmla="*/ 108097 h 1450544"/>
                  <a:gd name="connsiteX3" fmla="*/ 1837452 w 1990697"/>
                  <a:gd name="connsiteY3" fmla="*/ 14519 h 1450544"/>
                  <a:gd name="connsiteX4" fmla="*/ 1971136 w 1990697"/>
                  <a:gd name="connsiteY4" fmla="*/ 348729 h 1450544"/>
                  <a:gd name="connsiteX5" fmla="*/ 1503241 w 1990697"/>
                  <a:gd name="connsiteY5" fmla="*/ 923571 h 1450544"/>
                  <a:gd name="connsiteX6" fmla="*/ 821452 w 1990697"/>
                  <a:gd name="connsiteY6" fmla="*/ 1351361 h 1450544"/>
                  <a:gd name="connsiteX7" fmla="*/ 513978 w 1990697"/>
                  <a:gd name="connsiteY7" fmla="*/ 1418203 h 1450544"/>
                  <a:gd name="connsiteX8" fmla="*/ 19347 w 1990697"/>
                  <a:gd name="connsiteY8" fmla="*/ 1418203 h 1450544"/>
                  <a:gd name="connsiteX9" fmla="*/ 139662 w 1990697"/>
                  <a:gd name="connsiteY9" fmla="*/ 1057255 h 1450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90697" h="1450544">
                    <a:moveTo>
                      <a:pt x="139662" y="1057255"/>
                    </a:moveTo>
                    <a:cubicBezTo>
                      <a:pt x="228785" y="910202"/>
                      <a:pt x="369153" y="694080"/>
                      <a:pt x="554083" y="535887"/>
                    </a:cubicBezTo>
                    <a:cubicBezTo>
                      <a:pt x="739013" y="377694"/>
                      <a:pt x="1035346" y="194992"/>
                      <a:pt x="1249241" y="108097"/>
                    </a:cubicBezTo>
                    <a:cubicBezTo>
                      <a:pt x="1463136" y="21202"/>
                      <a:pt x="1717136" y="-25586"/>
                      <a:pt x="1837452" y="14519"/>
                    </a:cubicBezTo>
                    <a:cubicBezTo>
                      <a:pt x="1957768" y="54624"/>
                      <a:pt x="2026838" y="197220"/>
                      <a:pt x="1971136" y="348729"/>
                    </a:cubicBezTo>
                    <a:cubicBezTo>
                      <a:pt x="1915434" y="500238"/>
                      <a:pt x="1694855" y="756466"/>
                      <a:pt x="1503241" y="923571"/>
                    </a:cubicBezTo>
                    <a:cubicBezTo>
                      <a:pt x="1311627" y="1090676"/>
                      <a:pt x="986329" y="1268922"/>
                      <a:pt x="821452" y="1351361"/>
                    </a:cubicBezTo>
                    <a:cubicBezTo>
                      <a:pt x="656575" y="1433800"/>
                      <a:pt x="647662" y="1407063"/>
                      <a:pt x="513978" y="1418203"/>
                    </a:cubicBezTo>
                    <a:cubicBezTo>
                      <a:pt x="380294" y="1429343"/>
                      <a:pt x="79505" y="1485045"/>
                      <a:pt x="19347" y="1418203"/>
                    </a:cubicBezTo>
                    <a:cubicBezTo>
                      <a:pt x="-40811" y="1351361"/>
                      <a:pt x="50539" y="1204308"/>
                      <a:pt x="139662" y="1057255"/>
                    </a:cubicBezTo>
                    <a:close/>
                  </a:path>
                </a:pathLst>
              </a:custGeom>
              <a:noFill/>
              <a:ln w="381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0750" name="TextBox 58"/>
              <p:cNvSpPr txBox="1">
                <a:spLocks noChangeArrowheads="1"/>
              </p:cNvSpPr>
              <p:nvPr/>
            </p:nvSpPr>
            <p:spPr bwMode="auto">
              <a:xfrm>
                <a:off x="2310238" y="5808957"/>
                <a:ext cx="633455" cy="5848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3200" b="1" dirty="0" err="1" smtClean="0">
                    <a:solidFill>
                      <a:srgbClr val="FF0000"/>
                    </a:solidFill>
                  </a:rPr>
                  <a:t>ψ</a:t>
                </a:r>
                <a:r>
                  <a:rPr lang="en-US" sz="3200" b="1" baseline="-25000" dirty="0" err="1" smtClean="0">
                    <a:solidFill>
                      <a:srgbClr val="FF0000"/>
                    </a:solidFill>
                  </a:rPr>
                  <a:t>T</a:t>
                </a:r>
                <a:endParaRPr lang="en-US" sz="3200" b="1" baseline="-250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30739" name="Group 11"/>
            <p:cNvGrpSpPr>
              <a:grpSpLocks/>
            </p:cNvGrpSpPr>
            <p:nvPr/>
          </p:nvGrpSpPr>
          <p:grpSpPr bwMode="auto">
            <a:xfrm>
              <a:off x="120477" y="3261981"/>
              <a:ext cx="1957387" cy="1127125"/>
              <a:chOff x="353099" y="5681590"/>
              <a:chExt cx="1957228" cy="1127362"/>
            </a:xfrm>
          </p:grpSpPr>
          <p:sp>
            <p:nvSpPr>
              <p:cNvPr id="42" name="Freeform 41"/>
              <p:cNvSpPr/>
              <p:nvPr/>
            </p:nvSpPr>
            <p:spPr>
              <a:xfrm>
                <a:off x="353099" y="5681590"/>
                <a:ext cx="1957228" cy="1127362"/>
              </a:xfrm>
              <a:custGeom>
                <a:avLst/>
                <a:gdLst>
                  <a:gd name="connsiteX0" fmla="*/ 60674 w 1956491"/>
                  <a:gd name="connsiteY0" fmla="*/ 133908 h 1127688"/>
                  <a:gd name="connsiteX1" fmla="*/ 47306 w 1956491"/>
                  <a:gd name="connsiteY1" fmla="*/ 454750 h 1127688"/>
                  <a:gd name="connsiteX2" fmla="*/ 635516 w 1956491"/>
                  <a:gd name="connsiteY2" fmla="*/ 855803 h 1127688"/>
                  <a:gd name="connsiteX3" fmla="*/ 1076674 w 1956491"/>
                  <a:gd name="connsiteY3" fmla="*/ 989487 h 1127688"/>
                  <a:gd name="connsiteX4" fmla="*/ 1811937 w 1956491"/>
                  <a:gd name="connsiteY4" fmla="*/ 1123171 h 1127688"/>
                  <a:gd name="connsiteX5" fmla="*/ 1892148 w 1956491"/>
                  <a:gd name="connsiteY5" fmla="*/ 815698 h 1127688"/>
                  <a:gd name="connsiteX6" fmla="*/ 1076674 w 1956491"/>
                  <a:gd name="connsiteY6" fmla="*/ 428013 h 1127688"/>
                  <a:gd name="connsiteX7" fmla="*/ 702358 w 1956491"/>
                  <a:gd name="connsiteY7" fmla="*/ 147277 h 1127688"/>
                  <a:gd name="connsiteX8" fmla="*/ 261200 w 1956491"/>
                  <a:gd name="connsiteY8" fmla="*/ 224 h 1127688"/>
                  <a:gd name="connsiteX9" fmla="*/ 60674 w 1956491"/>
                  <a:gd name="connsiteY9" fmla="*/ 133908 h 1127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56491" h="1127688">
                    <a:moveTo>
                      <a:pt x="60674" y="133908"/>
                    </a:moveTo>
                    <a:cubicBezTo>
                      <a:pt x="25025" y="209662"/>
                      <a:pt x="-48501" y="334434"/>
                      <a:pt x="47306" y="454750"/>
                    </a:cubicBezTo>
                    <a:cubicBezTo>
                      <a:pt x="143113" y="575066"/>
                      <a:pt x="463955" y="766680"/>
                      <a:pt x="635516" y="855803"/>
                    </a:cubicBezTo>
                    <a:cubicBezTo>
                      <a:pt x="807077" y="944926"/>
                      <a:pt x="880604" y="944926"/>
                      <a:pt x="1076674" y="989487"/>
                    </a:cubicBezTo>
                    <a:cubicBezTo>
                      <a:pt x="1272744" y="1034048"/>
                      <a:pt x="1676025" y="1152136"/>
                      <a:pt x="1811937" y="1123171"/>
                    </a:cubicBezTo>
                    <a:cubicBezTo>
                      <a:pt x="1947849" y="1094206"/>
                      <a:pt x="2014692" y="931558"/>
                      <a:pt x="1892148" y="815698"/>
                    </a:cubicBezTo>
                    <a:cubicBezTo>
                      <a:pt x="1769604" y="699838"/>
                      <a:pt x="1274972" y="539416"/>
                      <a:pt x="1076674" y="428013"/>
                    </a:cubicBezTo>
                    <a:cubicBezTo>
                      <a:pt x="878376" y="316610"/>
                      <a:pt x="838270" y="218575"/>
                      <a:pt x="702358" y="147277"/>
                    </a:cubicBezTo>
                    <a:cubicBezTo>
                      <a:pt x="566446" y="75979"/>
                      <a:pt x="372603" y="4680"/>
                      <a:pt x="261200" y="224"/>
                    </a:cubicBezTo>
                    <a:cubicBezTo>
                      <a:pt x="149797" y="-4232"/>
                      <a:pt x="96323" y="58154"/>
                      <a:pt x="60674" y="133908"/>
                    </a:cubicBezTo>
                    <a:close/>
                  </a:path>
                </a:pathLst>
              </a:custGeom>
              <a:noFill/>
              <a:ln w="38100" cmpd="sng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3" name="TextBox 57"/>
              <p:cNvSpPr txBox="1">
                <a:spLocks noChangeArrowheads="1"/>
              </p:cNvSpPr>
              <p:nvPr/>
            </p:nvSpPr>
            <p:spPr bwMode="auto">
              <a:xfrm>
                <a:off x="1022969" y="6034089"/>
                <a:ext cx="620632" cy="5848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3200" b="1" dirty="0" err="1">
                    <a:solidFill>
                      <a:schemeClr val="accent4">
                        <a:lumMod val="75000"/>
                      </a:schemeClr>
                    </a:solidFill>
                  </a:rPr>
                  <a:t>ψ</a:t>
                </a:r>
                <a:r>
                  <a:rPr lang="en-US" sz="3200" b="1" baseline="-25000" dirty="0" err="1" smtClean="0">
                    <a:solidFill>
                      <a:schemeClr val="accent4">
                        <a:lumMod val="75000"/>
                      </a:schemeClr>
                    </a:solidFill>
                  </a:rPr>
                  <a:t>S</a:t>
                </a:r>
                <a:endParaRPr lang="en-US" sz="3200" b="1" baseline="-25000" dirty="0" smtClean="0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39" name="Rectangle 38"/>
            <p:cNvSpPr/>
            <p:nvPr/>
          </p:nvSpPr>
          <p:spPr bwMode="auto">
            <a:xfrm>
              <a:off x="1423815" y="2620631"/>
              <a:ext cx="427037" cy="1697037"/>
            </a:xfrm>
            <a:prstGeom prst="rect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r>
                <a:rPr lang="en-US" dirty="0" smtClean="0"/>
                <a:t>X</a:t>
              </a:r>
              <a:r>
                <a:rPr lang="en-US" baseline="-25000" dirty="0" smtClean="0"/>
                <a:t>2</a:t>
              </a:r>
              <a:endParaRPr lang="en-US" baseline="-25000" dirty="0"/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364952" y="1904668"/>
              <a:ext cx="425450" cy="1709738"/>
            </a:xfrm>
            <a:prstGeom prst="rect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 smtClean="0"/>
                <a:t>X</a:t>
              </a:r>
              <a:r>
                <a:rPr lang="en-US" baseline="-25000" dirty="0" smtClean="0"/>
                <a:t>1</a:t>
              </a:r>
              <a:endParaRPr lang="en-US" baseline="-25000" dirty="0"/>
            </a:p>
          </p:txBody>
        </p:sp>
        <p:sp>
          <p:nvSpPr>
            <p:cNvPr id="41" name="Rectangle 40"/>
            <p:cNvSpPr/>
            <p:nvPr/>
          </p:nvSpPr>
          <p:spPr bwMode="auto">
            <a:xfrm>
              <a:off x="2520776" y="1904668"/>
              <a:ext cx="425450" cy="1397000"/>
            </a:xfrm>
            <a:prstGeom prst="rect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 smtClean="0"/>
                <a:t>X</a:t>
              </a:r>
              <a:r>
                <a:rPr lang="en-US" baseline="-25000" dirty="0" smtClean="0"/>
                <a:t>0</a:t>
              </a:r>
              <a:endParaRPr lang="en-US" baseline="-25000" dirty="0"/>
            </a:p>
          </p:txBody>
        </p:sp>
        <p:sp>
          <p:nvSpPr>
            <p:cNvPr id="30743" name="TextBox 48"/>
            <p:cNvSpPr txBox="1">
              <a:spLocks noChangeArrowheads="1"/>
            </p:cNvSpPr>
            <p:nvPr/>
          </p:nvSpPr>
          <p:spPr bwMode="auto">
            <a:xfrm>
              <a:off x="1517476" y="2901618"/>
              <a:ext cx="295275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chemeClr val="bg1"/>
                  </a:solidFill>
                </a:rPr>
                <a:t>c</a:t>
              </a:r>
            </a:p>
            <a:p>
              <a:pPr eaLnBrk="1" hangingPunct="1"/>
              <a:r>
                <a:rPr lang="en-US" sz="1800">
                  <a:solidFill>
                    <a:schemeClr val="bg1"/>
                  </a:solidFill>
                  <a:latin typeface="Wingdings" charset="0"/>
                  <a:cs typeface="Wingdings" charset="0"/>
                  <a:sym typeface="Wingdings" charset="0"/>
                </a:rPr>
                <a:t></a:t>
              </a:r>
              <a:endParaRPr lang="en-US" sz="1800">
                <a:solidFill>
                  <a:schemeClr val="bg1"/>
                </a:solidFill>
              </a:endParaRPr>
            </a:p>
          </p:txBody>
        </p:sp>
        <p:cxnSp>
          <p:nvCxnSpPr>
            <p:cNvPr id="52" name="Straight Connector 51"/>
            <p:cNvCxnSpPr/>
            <p:nvPr/>
          </p:nvCxnSpPr>
          <p:spPr bwMode="auto">
            <a:xfrm flipV="1">
              <a:off x="1639714" y="2306306"/>
              <a:ext cx="1133475" cy="1082675"/>
            </a:xfrm>
            <a:prstGeom prst="line">
              <a:avLst/>
            </a:prstGeom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 bwMode="auto">
            <a:xfrm flipH="1" flipV="1">
              <a:off x="615777" y="2446006"/>
              <a:ext cx="1023938" cy="942975"/>
            </a:xfrm>
            <a:prstGeom prst="line">
              <a:avLst/>
            </a:prstGeom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V="1">
              <a:off x="615777" y="2306306"/>
              <a:ext cx="2157412" cy="139700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53988" y="4781550"/>
            <a:ext cx="3767137" cy="1725613"/>
            <a:chOff x="154073" y="4782289"/>
            <a:chExt cx="3767052" cy="1724621"/>
          </a:xfrm>
        </p:grpSpPr>
        <p:sp>
          <p:nvSpPr>
            <p:cNvPr id="8" name="Right Arrow 7"/>
            <p:cNvSpPr/>
            <p:nvPr/>
          </p:nvSpPr>
          <p:spPr bwMode="auto">
            <a:xfrm rot="20755995">
              <a:off x="2293975" y="4983786"/>
              <a:ext cx="1627150" cy="450591"/>
            </a:xfrm>
            <a:prstGeom prst="rightArrow">
              <a:avLst/>
            </a:prstGeom>
            <a:solidFill>
              <a:srgbClr val="0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30732" name="Group 4"/>
            <p:cNvGrpSpPr>
              <a:grpSpLocks/>
            </p:cNvGrpSpPr>
            <p:nvPr/>
          </p:nvGrpSpPr>
          <p:grpSpPr bwMode="auto">
            <a:xfrm>
              <a:off x="154073" y="4782289"/>
              <a:ext cx="2163259" cy="1724621"/>
              <a:chOff x="154073" y="4782289"/>
              <a:chExt cx="2163259" cy="1724621"/>
            </a:xfrm>
          </p:grpSpPr>
          <p:pic>
            <p:nvPicPr>
              <p:cNvPr id="30733" name="Picture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073" y="4818450"/>
                <a:ext cx="952439" cy="1319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34" name="Picture 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28307" y="4782289"/>
                <a:ext cx="1089025" cy="13266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735" name="TextBox 3"/>
              <p:cNvSpPr txBox="1">
                <a:spLocks noChangeArrowheads="1"/>
              </p:cNvSpPr>
              <p:nvPr/>
            </p:nvSpPr>
            <p:spPr bwMode="auto">
              <a:xfrm>
                <a:off x="154073" y="6135656"/>
                <a:ext cx="86433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/>
                  <a:t>Cauchy</a:t>
                </a:r>
              </a:p>
            </p:txBody>
          </p:sp>
          <p:sp>
            <p:nvSpPr>
              <p:cNvPr id="30736" name="TextBox 44"/>
              <p:cNvSpPr txBox="1">
                <a:spLocks noChangeArrowheads="1"/>
              </p:cNvSpPr>
              <p:nvPr/>
            </p:nvSpPr>
            <p:spPr bwMode="auto">
              <a:xfrm>
                <a:off x="1252158" y="6137578"/>
                <a:ext cx="103417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/>
                  <a:t>Schwartz</a:t>
                </a:r>
              </a:p>
            </p:txBody>
          </p:sp>
        </p:grpSp>
      </p:grpSp>
      <p:sp>
        <p:nvSpPr>
          <p:cNvPr id="3" name="Rounded Rectangular Callout 2"/>
          <p:cNvSpPr/>
          <p:nvPr/>
        </p:nvSpPr>
        <p:spPr>
          <a:xfrm>
            <a:off x="254000" y="4856163"/>
            <a:ext cx="3008313" cy="1651000"/>
          </a:xfrm>
          <a:prstGeom prst="wedgeRoundRectCallout">
            <a:avLst>
              <a:gd name="adj1" fmla="val 72296"/>
              <a:gd name="adj2" fmla="val -128970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/>
              <a:t>min(E,F)  ≤ (E</a:t>
            </a:r>
            <a:r>
              <a:rPr lang="en-US" sz="32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3200" dirty="0">
                <a:sym typeface="Wingdings"/>
              </a:rPr>
              <a:t>F)</a:t>
            </a:r>
            <a:r>
              <a:rPr lang="en-US" sz="3200" baseline="30000" dirty="0">
                <a:sym typeface="Wingdings"/>
              </a:rPr>
              <a:t>½</a:t>
            </a:r>
            <a:endParaRPr lang="en-US" sz="3200" baseline="30000" dirty="0"/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spd="slow" advTm="5240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EA9B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EA9B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EA9B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EA9B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/>
      <p:bldP spid="12293" grpId="0"/>
      <p:bldP spid="12293" grpId="1"/>
      <p:bldP spid="12294" grpId="0"/>
      <p:bldP spid="12294" grpId="1"/>
      <p:bldP spid="12296" grpId="0"/>
      <p:bldP spid="12296" grpId="1"/>
      <p:bldP spid="12297" grpId="0"/>
      <p:bldP spid="3" grpId="0" animBg="1"/>
      <p:bldP spid="3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 for FAQ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92757" y="1677659"/>
            <a:ext cx="730142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910091"/>
                </a:solidFill>
              </a:rPr>
              <a:t>φ</a:t>
            </a:r>
            <a:r>
              <a:rPr lang="en-US" sz="3600" dirty="0" smtClean="0">
                <a:solidFill>
                  <a:srgbClr val="910091"/>
                </a:solidFill>
              </a:rPr>
              <a:t> (x</a:t>
            </a:r>
            <a:r>
              <a:rPr lang="en-US" sz="3600" baseline="-25000" dirty="0" smtClean="0">
                <a:solidFill>
                  <a:srgbClr val="910091"/>
                </a:solidFill>
              </a:rPr>
              <a:t>0</a:t>
            </a:r>
            <a:r>
              <a:rPr lang="en-US" sz="3600" dirty="0" smtClean="0">
                <a:solidFill>
                  <a:srgbClr val="910091"/>
                </a:solidFill>
              </a:rPr>
              <a:t>,…,x</a:t>
            </a:r>
            <a:r>
              <a:rPr lang="en-US" sz="3600" baseline="-25000" dirty="0" smtClean="0">
                <a:solidFill>
                  <a:srgbClr val="910091"/>
                </a:solidFill>
              </a:rPr>
              <a:t>f-1</a:t>
            </a:r>
            <a:r>
              <a:rPr lang="en-US" sz="3600" dirty="0" smtClean="0">
                <a:solidFill>
                  <a:srgbClr val="910091"/>
                </a:solidFill>
              </a:rPr>
              <a:t>) </a:t>
            </a:r>
            <a:r>
              <a:rPr lang="en-US" sz="3600" dirty="0" smtClean="0"/>
              <a:t>= </a:t>
            </a:r>
            <a:r>
              <a:rPr lang="en-US" sz="3600" dirty="0" smtClean="0">
                <a:latin typeface="Zapf Dingbats"/>
                <a:ea typeface="Zapf Dingbats"/>
                <a:cs typeface="Zapf Dingbats"/>
                <a:sym typeface="Zapf Dingbats"/>
              </a:rPr>
              <a:t>✜</a:t>
            </a:r>
            <a:r>
              <a:rPr lang="en-US" sz="3600" dirty="0">
                <a:solidFill>
                  <a:srgbClr val="910091"/>
                </a:solidFill>
                <a:sym typeface="Zapf Dingbats"/>
              </a:rPr>
              <a:t> </a:t>
            </a:r>
            <a:r>
              <a:rPr lang="en-US" sz="3600" baseline="-25000" dirty="0" smtClean="0">
                <a:solidFill>
                  <a:srgbClr val="910091"/>
                </a:solidFill>
              </a:rPr>
              <a:t>x  </a:t>
            </a:r>
            <a:r>
              <a:rPr lang="en-US" sz="3600" baseline="30000" dirty="0" smtClean="0">
                <a:solidFill>
                  <a:srgbClr val="910091"/>
                </a:solidFill>
              </a:rPr>
              <a:t>....... </a:t>
            </a:r>
            <a:r>
              <a:rPr lang="en-US" sz="3600" dirty="0" smtClean="0">
                <a:latin typeface="Zapf Dingbats"/>
                <a:ea typeface="Zapf Dingbats"/>
                <a:cs typeface="Zapf Dingbats"/>
                <a:sym typeface="Zapf Dingbats"/>
              </a:rPr>
              <a:t>✜</a:t>
            </a:r>
            <a:r>
              <a:rPr lang="en-US" sz="3600" dirty="0" smtClean="0">
                <a:solidFill>
                  <a:srgbClr val="910091"/>
                </a:solidFill>
              </a:rPr>
              <a:t> </a:t>
            </a:r>
            <a:r>
              <a:rPr lang="en-US" sz="3600" baseline="-25000" dirty="0" smtClean="0">
                <a:solidFill>
                  <a:srgbClr val="910091"/>
                </a:solidFill>
              </a:rPr>
              <a:t>x    </a:t>
            </a:r>
            <a:r>
              <a:rPr lang="en-US" sz="3600" dirty="0" smtClean="0">
                <a:latin typeface="Zapf Dingbats"/>
                <a:ea typeface="Zapf Dingbats"/>
                <a:cs typeface="Zapf Dingbats"/>
                <a:sym typeface="Zapf Dingbats"/>
              </a:rPr>
              <a:t>✪</a:t>
            </a:r>
            <a:r>
              <a:rPr lang="en-US" sz="3600" baseline="-25000" dirty="0" smtClean="0">
                <a:solidFill>
                  <a:srgbClr val="910091"/>
                </a:solidFill>
              </a:rPr>
              <a:t>e</a:t>
            </a:r>
            <a:r>
              <a:rPr lang="en-US" sz="3600" baseline="-25000" dirty="0" smtClean="0"/>
              <a:t> in </a:t>
            </a:r>
            <a:r>
              <a:rPr lang="en-US" sz="3600" baseline="-25000" dirty="0" smtClean="0">
                <a:solidFill>
                  <a:srgbClr val="910091"/>
                </a:solidFill>
              </a:rPr>
              <a:t>E</a:t>
            </a:r>
            <a:r>
              <a:rPr lang="en-US" sz="3600" dirty="0" smtClean="0">
                <a:solidFill>
                  <a:srgbClr val="910091"/>
                </a:solidFill>
              </a:rPr>
              <a:t>  </a:t>
            </a:r>
            <a:r>
              <a:rPr lang="en-US" sz="3600" dirty="0" err="1" smtClean="0">
                <a:solidFill>
                  <a:srgbClr val="910091"/>
                </a:solidFill>
              </a:rPr>
              <a:t>ψ</a:t>
            </a:r>
            <a:r>
              <a:rPr lang="en-US" sz="3600" baseline="-25000" dirty="0" err="1" smtClean="0">
                <a:solidFill>
                  <a:srgbClr val="910091"/>
                </a:solidFill>
              </a:rPr>
              <a:t>e</a:t>
            </a:r>
            <a:r>
              <a:rPr lang="en-US" sz="3600" dirty="0" smtClean="0">
                <a:solidFill>
                  <a:srgbClr val="910091"/>
                </a:solidFill>
              </a:rPr>
              <a:t>(</a:t>
            </a:r>
            <a:r>
              <a:rPr lang="en-US" sz="3600" b="1" dirty="0" err="1">
                <a:solidFill>
                  <a:srgbClr val="910091"/>
                </a:solidFill>
              </a:rPr>
              <a:t>x</a:t>
            </a:r>
            <a:r>
              <a:rPr lang="en-US" sz="3600" baseline="-25000" dirty="0" err="1" smtClean="0">
                <a:solidFill>
                  <a:srgbClr val="910091"/>
                </a:solidFill>
              </a:rPr>
              <a:t>e</a:t>
            </a:r>
            <a:r>
              <a:rPr lang="en-US" sz="3600" dirty="0" smtClean="0">
                <a:solidFill>
                  <a:srgbClr val="910091"/>
                </a:solidFill>
              </a:rPr>
              <a:t>)</a:t>
            </a:r>
            <a:r>
              <a:rPr lang="en-US" sz="3600" dirty="0" smtClean="0">
                <a:solidFill>
                  <a:srgbClr val="910091"/>
                </a:solidFill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endParaRPr lang="en-US" sz="3600" dirty="0">
              <a:solidFill>
                <a:srgbClr val="91009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25393" y="2138741"/>
            <a:ext cx="2394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910091"/>
                </a:solidFill>
              </a:rPr>
              <a:t>f</a:t>
            </a:r>
            <a:endParaRPr lang="en-US" sz="1400" dirty="0">
              <a:solidFill>
                <a:srgbClr val="91009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45126" y="2106799"/>
            <a:ext cx="3906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-25000" dirty="0" smtClean="0">
                <a:solidFill>
                  <a:srgbClr val="910091"/>
                </a:solidFill>
              </a:rPr>
              <a:t>n-1</a:t>
            </a:r>
            <a:r>
              <a:rPr lang="en-US" baseline="-25000" dirty="0" smtClean="0"/>
              <a:t> 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187200" y="1724699"/>
            <a:ext cx="348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910091"/>
                </a:solidFill>
              </a:rPr>
              <a:t>(f)</a:t>
            </a:r>
            <a:endParaRPr lang="en-US" sz="1400" dirty="0">
              <a:solidFill>
                <a:srgbClr val="91009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08042" y="1646299"/>
            <a:ext cx="4839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-25000" dirty="0" smtClean="0">
                <a:solidFill>
                  <a:srgbClr val="910091"/>
                </a:solidFill>
              </a:rPr>
              <a:t>(n-1)</a:t>
            </a:r>
            <a:r>
              <a:rPr lang="en-US" baseline="-25000" dirty="0" smtClean="0"/>
              <a:t> </a:t>
            </a:r>
            <a:endParaRPr lang="en-US" dirty="0"/>
          </a:p>
        </p:txBody>
      </p:sp>
      <p:pic>
        <p:nvPicPr>
          <p:cNvPr id="3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178" y="1417638"/>
            <a:ext cx="1184999" cy="1518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360579" y="2936428"/>
            <a:ext cx="4939276" cy="892552"/>
            <a:chOff x="705495" y="2936428"/>
            <a:chExt cx="4939276" cy="892552"/>
          </a:xfrm>
        </p:grpSpPr>
        <p:sp>
          <p:nvSpPr>
            <p:cNvPr id="10" name="TextBox 9"/>
            <p:cNvSpPr txBox="1"/>
            <p:nvPr/>
          </p:nvSpPr>
          <p:spPr>
            <a:xfrm>
              <a:off x="705495" y="2936428"/>
              <a:ext cx="40315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Run the “trivial” algorithm </a:t>
              </a:r>
              <a:endParaRPr lang="en-US" sz="28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363957" y="3459648"/>
              <a:ext cx="4280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Obvious generalization of the FFT algorithm</a:t>
              </a:r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60579" y="4007108"/>
            <a:ext cx="6114925" cy="846677"/>
            <a:chOff x="705495" y="4007108"/>
            <a:chExt cx="6114925" cy="846677"/>
          </a:xfrm>
        </p:grpSpPr>
        <p:sp>
          <p:nvSpPr>
            <p:cNvPr id="16" name="TextBox 15"/>
            <p:cNvSpPr txBox="1"/>
            <p:nvPr/>
          </p:nvSpPr>
          <p:spPr>
            <a:xfrm>
              <a:off x="705495" y="4007108"/>
              <a:ext cx="61149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For each sub-problem run the “joins algorithm”</a:t>
              </a:r>
              <a:endParaRPr lang="en-US" sz="24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63957" y="4484453"/>
              <a:ext cx="38954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7F7F7F"/>
                  </a:solidFill>
                </a:rPr>
                <a:t>Generalization of the triangle algorithm</a:t>
              </a:r>
              <a:endParaRPr lang="en-US" dirty="0">
                <a:solidFill>
                  <a:srgbClr val="7F7F7F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627188" y="3173266"/>
            <a:ext cx="2407066" cy="1604963"/>
            <a:chOff x="6040122" y="5049370"/>
            <a:chExt cx="2407066" cy="1604963"/>
          </a:xfrm>
        </p:grpSpPr>
        <p:pic>
          <p:nvPicPr>
            <p:cNvPr id="37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8171" y="5049370"/>
              <a:ext cx="1119017" cy="128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0122" y="5058251"/>
              <a:ext cx="991871" cy="1277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extBox 6"/>
            <p:cNvSpPr txBox="1">
              <a:spLocks noChangeArrowheads="1"/>
            </p:cNvSpPr>
            <p:nvPr/>
          </p:nvSpPr>
          <p:spPr bwMode="auto">
            <a:xfrm>
              <a:off x="6099205" y="6278223"/>
              <a:ext cx="768620" cy="369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Grohe</a:t>
              </a:r>
            </a:p>
          </p:txBody>
        </p:sp>
        <p:sp>
          <p:nvSpPr>
            <p:cNvPr id="42" name="TextBox 7"/>
            <p:cNvSpPr txBox="1">
              <a:spLocks noChangeArrowheads="1"/>
            </p:cNvSpPr>
            <p:nvPr/>
          </p:nvSpPr>
          <p:spPr bwMode="auto">
            <a:xfrm>
              <a:off x="7545762" y="6284949"/>
              <a:ext cx="673042" cy="369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Marx</a:t>
              </a:r>
            </a:p>
          </p:txBody>
        </p:sp>
      </p:grpSp>
      <p:sp>
        <p:nvSpPr>
          <p:cNvPr id="23" name="Rectangle 22"/>
          <p:cNvSpPr/>
          <p:nvPr/>
        </p:nvSpPr>
        <p:spPr>
          <a:xfrm>
            <a:off x="595751" y="5221410"/>
            <a:ext cx="8083426" cy="1270072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The only ingenuity is in computing the “correct” variable ordering</a:t>
            </a:r>
            <a:endParaRPr 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9000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418"/>
    </mc:Choice>
    <mc:Fallback>
      <p:transition xmlns:p14="http://schemas.microsoft.com/office/powerpoint/2010/main" spd="slow" advTm="8041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Simplicity leads to performance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150" y="2522437"/>
            <a:ext cx="2834303" cy="175292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62702" y="4402017"/>
            <a:ext cx="3842590" cy="982509"/>
            <a:chOff x="562702" y="4402017"/>
            <a:chExt cx="3842590" cy="982509"/>
          </a:xfrm>
        </p:grpSpPr>
        <p:pic>
          <p:nvPicPr>
            <p:cNvPr id="4" name="Picture 3" descr="Screen Shot 2015-03-26 at 1.43.57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702" y="4402017"/>
              <a:ext cx="782734" cy="98052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44287" y="4402018"/>
              <a:ext cx="982508" cy="98250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58396" y="4402018"/>
              <a:ext cx="775115" cy="980521"/>
            </a:xfrm>
            <a:prstGeom prst="rect">
              <a:avLst/>
            </a:prstGeom>
          </p:spPr>
        </p:pic>
        <p:pic>
          <p:nvPicPr>
            <p:cNvPr id="7" name="Picture 6" descr="Screen Shot 2014-09-18 at 1.43.50 PM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0746" y="4402018"/>
              <a:ext cx="864546" cy="980522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5894" y="3288217"/>
            <a:ext cx="2307899" cy="8423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35894" y="3323501"/>
            <a:ext cx="2201179" cy="8070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56458" y="1717660"/>
            <a:ext cx="1771018" cy="10798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18474" y="5126362"/>
            <a:ext cx="1409002" cy="14090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34567" y="4270209"/>
            <a:ext cx="1713210" cy="676646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224744" y="1125460"/>
            <a:ext cx="1711150" cy="3770263"/>
            <a:chOff x="4224744" y="1125460"/>
            <a:chExt cx="1711150" cy="3770263"/>
          </a:xfrm>
        </p:grpSpPr>
        <p:sp>
          <p:nvSpPr>
            <p:cNvPr id="14" name="TextBox 13"/>
            <p:cNvSpPr txBox="1"/>
            <p:nvPr/>
          </p:nvSpPr>
          <p:spPr>
            <a:xfrm>
              <a:off x="4224744" y="1125460"/>
              <a:ext cx="1711150" cy="37702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3900" dirty="0" smtClean="0">
                  <a:solidFill>
                    <a:srgbClr val="008000"/>
                  </a:solidFill>
                </a:rPr>
                <a:t>&gt;</a:t>
              </a:r>
              <a:endParaRPr lang="en-US" sz="23900" dirty="0">
                <a:solidFill>
                  <a:srgbClr val="008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444772" y="2276678"/>
              <a:ext cx="11342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8000"/>
                  </a:solidFill>
                </a:rPr>
                <a:t>10x faster</a:t>
              </a:r>
              <a:endParaRPr lang="en-US" b="1" dirty="0">
                <a:solidFill>
                  <a:srgbClr val="00800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13535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78"/>
    </mc:Choice>
    <mc:Fallback>
      <p:transition xmlns:p14="http://schemas.microsoft.com/office/powerpoint/2010/main" spd="slow" advTm="317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Reading</a:t>
            </a:r>
            <a:endParaRPr lang="en-US" dirty="0"/>
          </a:p>
        </p:txBody>
      </p:sp>
      <p:pic>
        <p:nvPicPr>
          <p:cNvPr id="3" name="Picture 3" descr="DSC_01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863" y="1301750"/>
            <a:ext cx="4265612" cy="504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1045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17"/>
    </mc:Choice>
    <mc:Fallback>
      <p:transition xmlns:p14="http://schemas.microsoft.com/office/powerpoint/2010/main" spd="slow" advTm="511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</a:t>
            </a:r>
            <a:r>
              <a:rPr lang="en-US" dirty="0" smtClean="0"/>
              <a:t>orst-case optimal join </a:t>
            </a:r>
            <a:r>
              <a:rPr lang="en-US" dirty="0" err="1" smtClean="0"/>
              <a:t>algo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71576" y="1417638"/>
            <a:ext cx="52700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DO NOT READ THE PODS 12 PAPER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4" name="Picture 3" descr="Screen Shot 2015-04-19 at 8.30.2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5460"/>
            <a:ext cx="9144000" cy="4646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9045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37"/>
    </mc:Choice>
    <mc:Fallback>
      <p:transition xmlns:p14="http://schemas.microsoft.com/office/powerpoint/2010/main" spd="slow" advTm="3793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Joins and resolutions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74458" y="1599351"/>
            <a:ext cx="791234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Beyond worst-case analysis for join algorithms</a:t>
            </a:r>
            <a:endParaRPr lang="en-US" sz="3200" dirty="0"/>
          </a:p>
        </p:txBody>
      </p:sp>
      <p:pic>
        <p:nvPicPr>
          <p:cNvPr id="4" name="Picture 3" descr="Screen Shot 2015-04-19 at 8.31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2311"/>
            <a:ext cx="9144000" cy="472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313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27"/>
    </mc:Choice>
    <mc:Fallback>
      <p:transition xmlns:p14="http://schemas.microsoft.com/office/powerpoint/2010/main" spd="slow" advTm="2012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Beyond worst-case analysis algorithms also perform great!</a:t>
            </a:r>
            <a:endParaRPr lang="en-US" dirty="0"/>
          </a:p>
        </p:txBody>
      </p:sp>
      <p:pic>
        <p:nvPicPr>
          <p:cNvPr id="3" name="Picture 2" descr="Screen Shot 2015-04-19 at 9.44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3175"/>
            <a:ext cx="9144000" cy="438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946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on FAQs</a:t>
            </a:r>
            <a:endParaRPr lang="en-US" dirty="0"/>
          </a:p>
        </p:txBody>
      </p:sp>
      <p:pic>
        <p:nvPicPr>
          <p:cNvPr id="3" name="Picture 2" descr="Screen Shot 2015-04-19 at 8.32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9976"/>
            <a:ext cx="9144000" cy="499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301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26"/>
    </mc:Choice>
    <mc:Fallback>
      <p:transition xmlns:p14="http://schemas.microsoft.com/office/powerpoint/2010/main" spd="slow" advTm="362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Questions?</a:t>
            </a:r>
          </a:p>
        </p:txBody>
      </p:sp>
      <p:sp>
        <p:nvSpPr>
          <p:cNvPr id="63490" name="TextBox 12"/>
          <p:cNvSpPr txBox="1">
            <a:spLocks noChangeArrowheads="1"/>
          </p:cNvSpPr>
          <p:nvPr/>
        </p:nvSpPr>
        <p:spPr bwMode="auto">
          <a:xfrm>
            <a:off x="1371600" y="1676400"/>
            <a:ext cx="213042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>
                <a:solidFill>
                  <a:schemeClr val="bg1"/>
                </a:solidFill>
                <a:latin typeface="msbm10" charset="0"/>
              </a:rPr>
              <a:t>Questions?</a:t>
            </a:r>
          </a:p>
        </p:txBody>
      </p:sp>
      <p:pic>
        <p:nvPicPr>
          <p:cNvPr id="63491" name="Picture 4" descr="Picture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1458913"/>
            <a:ext cx="3530600" cy="532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advTm="1152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case you were afraid to ask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972015" y="1417638"/>
            <a:ext cx="8676613" cy="1688197"/>
            <a:chOff x="972015" y="1417638"/>
            <a:chExt cx="8676613" cy="1688197"/>
          </a:xfrm>
        </p:grpSpPr>
        <p:sp>
          <p:nvSpPr>
            <p:cNvPr id="3" name="TextBox 2"/>
            <p:cNvSpPr txBox="1"/>
            <p:nvPr/>
          </p:nvSpPr>
          <p:spPr>
            <a:xfrm>
              <a:off x="972015" y="1959989"/>
              <a:ext cx="3781805" cy="584776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What is a semi-ring</a:t>
              </a:r>
              <a:r>
                <a:rPr lang="en-US" sz="3200" baseline="30000" dirty="0" smtClean="0">
                  <a:solidFill>
                    <a:srgbClr val="FF0000"/>
                  </a:solidFill>
                </a:rPr>
                <a:t>*</a:t>
              </a:r>
              <a:r>
                <a:rPr lang="en-US" sz="3200" dirty="0" smtClean="0"/>
                <a:t>?</a:t>
              </a:r>
              <a:endParaRPr lang="en-US" sz="32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5076628" y="1417638"/>
              <a:ext cx="4572000" cy="1688197"/>
              <a:chOff x="5076628" y="1417638"/>
              <a:chExt cx="4572000" cy="1688197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58267" y="1417638"/>
                <a:ext cx="1821666" cy="1475182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5076628" y="2890391"/>
                <a:ext cx="4572000" cy="21544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sz="8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http://</a:t>
                </a:r>
                <a:r>
                  <a:rPr lang="en-US" sz="800" dirty="0" err="1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treasure.chinesecio.com</a:t>
                </a:r>
                <a:r>
                  <a:rPr lang="en-US" sz="8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/en/article/2010-01/19/content_102796.htm</a:t>
                </a:r>
                <a:endParaRPr lang="en-US" sz="8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sp>
        <p:nvSpPr>
          <p:cNvPr id="8" name="TextBox 7"/>
          <p:cNvSpPr txBox="1"/>
          <p:nvPr/>
        </p:nvSpPr>
        <p:spPr>
          <a:xfrm>
            <a:off x="1583445" y="2813447"/>
            <a:ext cx="189587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910091"/>
                </a:solidFill>
              </a:rPr>
              <a:t>(</a:t>
            </a:r>
            <a:r>
              <a:rPr lang="en-US" sz="3200" dirty="0" smtClean="0">
                <a:solidFill>
                  <a:srgbClr val="910091"/>
                </a:solidFill>
                <a:latin typeface="Apple Chancery"/>
                <a:cs typeface="Apple Chancery"/>
              </a:rPr>
              <a:t>D</a:t>
            </a:r>
            <a:r>
              <a:rPr lang="en-US" sz="3200" dirty="0" smtClean="0">
                <a:solidFill>
                  <a:srgbClr val="910091"/>
                </a:solidFill>
              </a:rPr>
              <a:t>,</a:t>
            </a:r>
            <a:r>
              <a:rPr lang="en-US" sz="3200" dirty="0" smtClean="0"/>
              <a:t> </a:t>
            </a:r>
            <a:r>
              <a:rPr lang="en-US" sz="3200" dirty="0" smtClean="0">
                <a:latin typeface="Zapf Dingbats"/>
                <a:ea typeface="Zapf Dingbats"/>
                <a:cs typeface="Zapf Dingbats"/>
                <a:sym typeface="Zapf Dingbats"/>
              </a:rPr>
              <a:t>✜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910091"/>
                </a:solidFill>
              </a:rPr>
              <a:t>,</a:t>
            </a:r>
            <a:r>
              <a:rPr lang="en-US" sz="3200" dirty="0" smtClean="0">
                <a:latin typeface="Zapf Dingbats"/>
                <a:ea typeface="Zapf Dingbats"/>
                <a:cs typeface="Zapf Dingbats"/>
                <a:sym typeface="Zapf Dingbats"/>
              </a:rPr>
              <a:t>✪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910091"/>
                </a:solidFill>
              </a:rPr>
              <a:t>)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705489" y="3998377"/>
            <a:ext cx="4692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10091"/>
                </a:solidFill>
              </a:rPr>
              <a:t>(</a:t>
            </a:r>
            <a:r>
              <a:rPr lang="en-US" sz="2400" dirty="0" smtClean="0">
                <a:solidFill>
                  <a:srgbClr val="910091"/>
                </a:solidFill>
                <a:latin typeface="Apple Chancery"/>
                <a:cs typeface="Apple Chancery"/>
              </a:rPr>
              <a:t>D</a:t>
            </a:r>
            <a:r>
              <a:rPr lang="en-US" sz="2400" dirty="0" smtClean="0">
                <a:solidFill>
                  <a:srgbClr val="910091"/>
                </a:solidFill>
              </a:rPr>
              <a:t>, </a:t>
            </a:r>
            <a:r>
              <a:rPr lang="en-US" sz="2400" b="1" dirty="0" smtClean="0">
                <a:solidFill>
                  <a:srgbClr val="910091"/>
                </a:solidFill>
              </a:rPr>
              <a:t>0</a:t>
            </a:r>
            <a:r>
              <a:rPr lang="en-US" sz="2400" dirty="0" smtClean="0">
                <a:solidFill>
                  <a:srgbClr val="910091"/>
                </a:solidFill>
              </a:rPr>
              <a:t> ,</a:t>
            </a:r>
            <a:r>
              <a:rPr lang="en-US" sz="2400" dirty="0" smtClean="0"/>
              <a:t> </a:t>
            </a:r>
            <a:r>
              <a:rPr lang="en-US" sz="2400" dirty="0" smtClean="0">
                <a:latin typeface="Zapf Dingbats"/>
                <a:ea typeface="Zapf Dingbats"/>
                <a:cs typeface="Zapf Dingbats"/>
                <a:sym typeface="Zapf Dingbats"/>
              </a:rPr>
              <a:t>✜</a:t>
            </a:r>
            <a:r>
              <a:rPr lang="en-US" sz="2400" dirty="0" smtClean="0"/>
              <a:t> ) is a commutative </a:t>
            </a:r>
            <a:r>
              <a:rPr lang="en-US" sz="2400" dirty="0" err="1" smtClean="0"/>
              <a:t>monoid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701109" y="4612442"/>
            <a:ext cx="4856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10091"/>
                </a:solidFill>
              </a:rPr>
              <a:t>(</a:t>
            </a:r>
            <a:r>
              <a:rPr lang="en-US" sz="2400" dirty="0" smtClean="0">
                <a:solidFill>
                  <a:srgbClr val="910091"/>
                </a:solidFill>
                <a:latin typeface="Apple Chancery"/>
                <a:cs typeface="Apple Chancery"/>
              </a:rPr>
              <a:t>D</a:t>
            </a:r>
            <a:r>
              <a:rPr lang="en-US" sz="2400" dirty="0" smtClean="0">
                <a:solidFill>
                  <a:srgbClr val="910091"/>
                </a:solidFill>
              </a:rPr>
              <a:t>, </a:t>
            </a:r>
            <a:r>
              <a:rPr lang="en-US" sz="2400" b="1" dirty="0">
                <a:solidFill>
                  <a:srgbClr val="910091"/>
                </a:solidFill>
              </a:rPr>
              <a:t>1</a:t>
            </a:r>
            <a:r>
              <a:rPr lang="en-US" sz="2400" dirty="0" smtClean="0">
                <a:solidFill>
                  <a:srgbClr val="910091"/>
                </a:solidFill>
              </a:rPr>
              <a:t> ,</a:t>
            </a:r>
            <a:r>
              <a:rPr lang="en-US" sz="2400" dirty="0" smtClean="0"/>
              <a:t> </a:t>
            </a:r>
            <a:r>
              <a:rPr lang="en-US" sz="2400" dirty="0" smtClean="0">
                <a:latin typeface="Zapf Dingbats"/>
                <a:ea typeface="Zapf Dingbats"/>
                <a:cs typeface="Zapf Dingbats"/>
                <a:sym typeface="Zapf Dingbats"/>
              </a:rPr>
              <a:t>✪</a:t>
            </a:r>
            <a:r>
              <a:rPr lang="en-US" sz="2400" dirty="0" smtClean="0"/>
              <a:t> ) is a commutative</a:t>
            </a:r>
            <a:r>
              <a:rPr lang="en-US" sz="2400" baseline="30000" dirty="0" smtClean="0">
                <a:solidFill>
                  <a:srgbClr val="FF0000"/>
                </a:solidFill>
              </a:rPr>
              <a:t>*</a:t>
            </a:r>
            <a:r>
              <a:rPr lang="en-US" sz="2400" dirty="0" smtClean="0"/>
              <a:t> </a:t>
            </a:r>
            <a:r>
              <a:rPr lang="en-US" sz="2400" dirty="0" err="1" smtClean="0"/>
              <a:t>monoid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705489" y="5225776"/>
            <a:ext cx="2787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Zapf Dingbats"/>
                <a:ea typeface="Zapf Dingbats"/>
                <a:cs typeface="Zapf Dingbats"/>
                <a:sym typeface="Zapf Dingbats"/>
              </a:rPr>
              <a:t>✪ </a:t>
            </a:r>
            <a:r>
              <a:rPr lang="en-US" sz="2400" dirty="0" smtClean="0"/>
              <a:t>distributes over </a:t>
            </a:r>
            <a:r>
              <a:rPr lang="en-US" sz="2400" dirty="0" smtClean="0">
                <a:latin typeface="Zapf Dingbats"/>
                <a:ea typeface="Zapf Dingbats"/>
                <a:cs typeface="Zapf Dingbats"/>
                <a:sym typeface="Zapf Dingbats"/>
              </a:rPr>
              <a:t>✜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705489" y="5758892"/>
            <a:ext cx="1459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910091"/>
                </a:solidFill>
              </a:rPr>
              <a:t>0</a:t>
            </a:r>
            <a:r>
              <a:rPr lang="en-US" sz="2400" b="1" dirty="0" smtClean="0"/>
              <a:t> </a:t>
            </a:r>
            <a:r>
              <a:rPr lang="en-US" sz="2400" dirty="0" smtClean="0">
                <a:latin typeface="Zapf Dingbats"/>
                <a:ea typeface="Zapf Dingbats"/>
                <a:cs typeface="Zapf Dingbats"/>
                <a:sym typeface="Zapf Dingbats"/>
              </a:rPr>
              <a:t>✪ 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910091"/>
                </a:solidFill>
              </a:rPr>
              <a:t>x</a:t>
            </a:r>
            <a:r>
              <a:rPr lang="en-US" sz="2400" dirty="0" smtClean="0"/>
              <a:t>  = </a:t>
            </a:r>
            <a:r>
              <a:rPr lang="en-US" sz="2400" b="1" dirty="0" smtClean="0">
                <a:solidFill>
                  <a:srgbClr val="910091"/>
                </a:solidFill>
              </a:rPr>
              <a:t>0</a:t>
            </a:r>
            <a:endParaRPr lang="en-US" sz="2400" b="1" dirty="0">
              <a:solidFill>
                <a:srgbClr val="91009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14292" y="4522762"/>
            <a:ext cx="19433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910091"/>
                </a:solidFill>
              </a:rPr>
              <a:t>( {0,1},</a:t>
            </a:r>
            <a:r>
              <a:rPr lang="en-US" sz="2800" dirty="0" smtClean="0"/>
              <a:t> +</a:t>
            </a:r>
            <a:r>
              <a:rPr lang="en-US" sz="2800" dirty="0" smtClean="0">
                <a:solidFill>
                  <a:srgbClr val="910091"/>
                </a:solidFill>
              </a:rPr>
              <a:t>,</a:t>
            </a:r>
            <a:r>
              <a:rPr lang="en-US" sz="2800" dirty="0" smtClean="0"/>
              <a:t> × </a:t>
            </a:r>
            <a:r>
              <a:rPr lang="en-US" sz="2800" dirty="0" smtClean="0">
                <a:solidFill>
                  <a:srgbClr val="910091"/>
                </a:solidFill>
              </a:rPr>
              <a:t>)</a:t>
            </a:r>
            <a:endParaRPr lang="en-US" sz="2800" dirty="0">
              <a:solidFill>
                <a:srgbClr val="91009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14292" y="3830264"/>
            <a:ext cx="2678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910091"/>
                </a:solidFill>
              </a:rPr>
              <a:t>( {0,1},</a:t>
            </a:r>
            <a:r>
              <a:rPr lang="en-US" sz="2800" dirty="0" smtClean="0"/>
              <a:t> OR</a:t>
            </a:r>
            <a:r>
              <a:rPr lang="en-US" sz="2800" dirty="0" smtClean="0">
                <a:solidFill>
                  <a:srgbClr val="910091"/>
                </a:solidFill>
              </a:rPr>
              <a:t>,</a:t>
            </a:r>
            <a:r>
              <a:rPr lang="en-US" sz="2800" dirty="0" smtClean="0"/>
              <a:t> AND </a:t>
            </a:r>
            <a:r>
              <a:rPr lang="en-US" sz="2800" dirty="0" smtClean="0">
                <a:solidFill>
                  <a:srgbClr val="910091"/>
                </a:solidFill>
              </a:rPr>
              <a:t>)</a:t>
            </a:r>
            <a:endParaRPr lang="en-US" sz="2800" dirty="0">
              <a:solidFill>
                <a:srgbClr val="91009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14292" y="5288496"/>
            <a:ext cx="1473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910091"/>
                </a:solidFill>
              </a:rPr>
              <a:t>( </a:t>
            </a:r>
            <a:r>
              <a:rPr lang="en-US" sz="2800" dirty="0" smtClean="0">
                <a:solidFill>
                  <a:srgbClr val="910091"/>
                </a:solidFill>
                <a:latin typeface="Stencil"/>
                <a:cs typeface="Stencil"/>
              </a:rPr>
              <a:t>C</a:t>
            </a:r>
            <a:r>
              <a:rPr lang="en-US" sz="2800" dirty="0" smtClean="0">
                <a:solidFill>
                  <a:srgbClr val="910091"/>
                </a:solidFill>
              </a:rPr>
              <a:t>,</a:t>
            </a:r>
            <a:r>
              <a:rPr lang="en-US" sz="2800" dirty="0" smtClean="0"/>
              <a:t> +</a:t>
            </a:r>
            <a:r>
              <a:rPr lang="en-US" sz="2800" dirty="0" smtClean="0">
                <a:solidFill>
                  <a:srgbClr val="910091"/>
                </a:solidFill>
              </a:rPr>
              <a:t>,</a:t>
            </a:r>
            <a:r>
              <a:rPr lang="en-US" sz="2800" dirty="0" smtClean="0"/>
              <a:t> × </a:t>
            </a:r>
            <a:r>
              <a:rPr lang="en-US" sz="2800" dirty="0" smtClean="0">
                <a:solidFill>
                  <a:srgbClr val="910091"/>
                </a:solidFill>
              </a:rPr>
              <a:t>)</a:t>
            </a:r>
            <a:endParaRPr lang="en-US" sz="2800" dirty="0">
              <a:solidFill>
                <a:srgbClr val="910091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5690994" y="3512300"/>
            <a:ext cx="0" cy="270825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06309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227"/>
    </mc:Choice>
    <mc:Fallback>
      <p:transition xmlns:p14="http://schemas.microsoft.com/office/powerpoint/2010/main" spd="slow" advTm="7922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Baby FAQs are very expressive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864908" y="2571211"/>
            <a:ext cx="3106295" cy="1254977"/>
            <a:chOff x="864908" y="2571211"/>
            <a:chExt cx="3106295" cy="125497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4908" y="2571211"/>
              <a:ext cx="1120951" cy="125497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132163" y="3230061"/>
              <a:ext cx="18390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PGMs: </a:t>
              </a:r>
              <a:r>
                <a:rPr lang="en-US" dirty="0" smtClean="0">
                  <a:solidFill>
                    <a:srgbClr val="910091"/>
                  </a:solidFill>
                </a:rPr>
                <a:t>( </a:t>
              </a:r>
              <a:r>
                <a:rPr lang="en-US" dirty="0" smtClean="0">
                  <a:solidFill>
                    <a:srgbClr val="910091"/>
                  </a:solidFill>
                  <a:latin typeface="Stencil"/>
                  <a:cs typeface="Stencil"/>
                </a:rPr>
                <a:t>R</a:t>
              </a:r>
              <a:r>
                <a:rPr lang="en-US" baseline="-25000" dirty="0" smtClean="0">
                  <a:solidFill>
                    <a:srgbClr val="910091"/>
                  </a:solidFill>
                  <a:latin typeface="Stencil"/>
                  <a:cs typeface="Stencil"/>
                </a:rPr>
                <a:t>+</a:t>
              </a:r>
              <a:r>
                <a:rPr lang="en-US" dirty="0" smtClean="0">
                  <a:solidFill>
                    <a:srgbClr val="910091"/>
                  </a:solidFill>
                </a:rPr>
                <a:t>,</a:t>
              </a:r>
              <a:r>
                <a:rPr lang="en-US" dirty="0" smtClean="0"/>
                <a:t> +</a:t>
              </a:r>
              <a:r>
                <a:rPr lang="en-US" dirty="0" smtClean="0">
                  <a:solidFill>
                    <a:srgbClr val="910091"/>
                  </a:solidFill>
                </a:rPr>
                <a:t>,</a:t>
              </a:r>
              <a:r>
                <a:rPr lang="en-US" dirty="0" smtClean="0"/>
                <a:t> × </a:t>
              </a:r>
              <a:r>
                <a:rPr lang="en-US" dirty="0" smtClean="0">
                  <a:solidFill>
                    <a:srgbClr val="910091"/>
                  </a:solidFill>
                </a:rPr>
                <a:t>)</a:t>
              </a:r>
              <a:r>
                <a:rPr lang="en-US" dirty="0" smtClean="0"/>
                <a:t> </a:t>
              </a:r>
              <a:endParaRPr lang="en-US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64908" y="4142920"/>
            <a:ext cx="2099290" cy="1747068"/>
            <a:chOff x="864908" y="4142920"/>
            <a:chExt cx="2099290" cy="174706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908" y="4142920"/>
              <a:ext cx="1120951" cy="174706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317867" y="4923491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Joins</a:t>
              </a:r>
              <a:endParaRPr lang="en-US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432056" y="4142920"/>
            <a:ext cx="3440032" cy="1434958"/>
            <a:chOff x="5432056" y="4142920"/>
            <a:chExt cx="3440032" cy="1434958"/>
          </a:xfrm>
        </p:grpSpPr>
        <p:pic>
          <p:nvPicPr>
            <p:cNvPr id="7" name="Picture 6" descr="Screen Shot 2015-04-15 at 11.44.49 A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2056" y="4142920"/>
              <a:ext cx="2142609" cy="143495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648676" y="4703973"/>
              <a:ext cx="1223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Matrix Ops</a:t>
              </a:r>
              <a:endParaRPr 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041496" y="1438864"/>
            <a:ext cx="3298581" cy="2277273"/>
            <a:chOff x="5041496" y="1438864"/>
            <a:chExt cx="3298581" cy="227727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41496" y="1438864"/>
              <a:ext cx="2533169" cy="199503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677403" y="2075664"/>
              <a:ext cx="66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Logic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494768" y="3469916"/>
              <a:ext cx="144142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https://</a:t>
              </a:r>
              <a:r>
                <a:rPr lang="en-US" sz="100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xkcd.com</a:t>
              </a:r>
              <a:r>
                <a:rPr lang="en-US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/1033/</a:t>
              </a:r>
              <a:endPara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-2429" y="1438865"/>
            <a:ext cx="4773185" cy="1052877"/>
            <a:chOff x="-2429" y="1438865"/>
            <a:chExt cx="4773185" cy="105287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7200" y="1438865"/>
              <a:ext cx="1860667" cy="82146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430038" y="1634203"/>
              <a:ext cx="23407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CSPs: </a:t>
              </a:r>
              <a:r>
                <a:rPr lang="en-US" dirty="0" smtClean="0">
                  <a:solidFill>
                    <a:srgbClr val="910091"/>
                  </a:solidFill>
                </a:rPr>
                <a:t>( {0,1},</a:t>
              </a:r>
              <a:r>
                <a:rPr lang="en-US" dirty="0" smtClean="0"/>
                <a:t> OR</a:t>
              </a:r>
              <a:r>
                <a:rPr lang="en-US" dirty="0" smtClean="0">
                  <a:solidFill>
                    <a:srgbClr val="910091"/>
                  </a:solidFill>
                </a:rPr>
                <a:t>,</a:t>
              </a:r>
              <a:r>
                <a:rPr lang="en-US" dirty="0" smtClean="0"/>
                <a:t> AND </a:t>
              </a:r>
              <a:r>
                <a:rPr lang="en-US" dirty="0" smtClean="0">
                  <a:solidFill>
                    <a:srgbClr val="910091"/>
                  </a:solidFill>
                </a:rPr>
                <a:t>)</a:t>
              </a:r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2429" y="2307076"/>
              <a:ext cx="3276145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 smtClean="0">
                  <a:solidFill>
                    <a:srgbClr val="7F7F7F"/>
                  </a:solidFill>
                </a:rPr>
                <a:t>http://</a:t>
              </a:r>
              <a:r>
                <a:rPr lang="en-US" sz="600" dirty="0" err="1" smtClean="0">
                  <a:solidFill>
                    <a:srgbClr val="7F7F7F"/>
                  </a:solidFill>
                </a:rPr>
                <a:t>en.wikipedia.org</a:t>
              </a:r>
              <a:r>
                <a:rPr lang="en-US" sz="600" dirty="0" smtClean="0">
                  <a:solidFill>
                    <a:srgbClr val="7F7F7F"/>
                  </a:solidFill>
                </a:rPr>
                <a:t>/wiki/</a:t>
              </a:r>
              <a:r>
                <a:rPr lang="en-US" sz="600" dirty="0" err="1" smtClean="0">
                  <a:solidFill>
                    <a:srgbClr val="7F7F7F"/>
                  </a:solidFill>
                </a:rPr>
                <a:t>Four_color_theorem</a:t>
              </a:r>
              <a:r>
                <a:rPr lang="en-US" sz="600" dirty="0" smtClean="0">
                  <a:solidFill>
                    <a:srgbClr val="7F7F7F"/>
                  </a:solidFill>
                </a:rPr>
                <a:t>#/media/</a:t>
              </a:r>
              <a:r>
                <a:rPr lang="en-US" sz="600" dirty="0" err="1" smtClean="0">
                  <a:solidFill>
                    <a:srgbClr val="7F7F7F"/>
                  </a:solidFill>
                </a:rPr>
                <a:t>File:World_map_with_four_colours.svg</a:t>
              </a:r>
              <a:endParaRPr lang="en-US" sz="600" dirty="0">
                <a:solidFill>
                  <a:srgbClr val="7F7F7F"/>
                </a:solidFill>
              </a:endParaRPr>
            </a:p>
          </p:txBody>
        </p:sp>
      </p:grpSp>
      <p:sp>
        <p:nvSpPr>
          <p:cNvPr id="21" name="Rounded Rectangle 20"/>
          <p:cNvSpPr/>
          <p:nvPr/>
        </p:nvSpPr>
        <p:spPr>
          <a:xfrm>
            <a:off x="172454" y="4048840"/>
            <a:ext cx="8699634" cy="1909523"/>
          </a:xfrm>
          <a:prstGeom prst="round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1332604" y="6004242"/>
            <a:ext cx="7301421" cy="768859"/>
            <a:chOff x="987688" y="5769042"/>
            <a:chExt cx="7301421" cy="768859"/>
          </a:xfrm>
        </p:grpSpPr>
        <p:sp>
          <p:nvSpPr>
            <p:cNvPr id="23" name="TextBox 22"/>
            <p:cNvSpPr txBox="1"/>
            <p:nvPr/>
          </p:nvSpPr>
          <p:spPr>
            <a:xfrm>
              <a:off x="987688" y="5769042"/>
              <a:ext cx="730142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solidFill>
                    <a:srgbClr val="910091"/>
                  </a:solidFill>
                </a:rPr>
                <a:t>φ</a:t>
              </a:r>
              <a:r>
                <a:rPr lang="en-US" sz="3600" dirty="0" smtClean="0">
                  <a:solidFill>
                    <a:srgbClr val="910091"/>
                  </a:solidFill>
                </a:rPr>
                <a:t> (x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0</a:t>
              </a:r>
              <a:r>
                <a:rPr lang="en-US" sz="3600" dirty="0" smtClean="0">
                  <a:solidFill>
                    <a:srgbClr val="910091"/>
                  </a:solidFill>
                </a:rPr>
                <a:t>,…,x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f-1</a:t>
              </a:r>
              <a:r>
                <a:rPr lang="en-US" sz="3600" dirty="0" smtClean="0">
                  <a:solidFill>
                    <a:srgbClr val="910091"/>
                  </a:solidFill>
                </a:rPr>
                <a:t>) </a:t>
              </a:r>
              <a:r>
                <a:rPr lang="en-US" sz="3600" dirty="0" smtClean="0"/>
                <a:t>= </a:t>
              </a:r>
              <a:r>
                <a:rPr lang="en-US" sz="3600" dirty="0" smtClean="0">
                  <a:latin typeface="Zapf Dingbats"/>
                  <a:ea typeface="Zapf Dingbats"/>
                  <a:cs typeface="Zapf Dingbats"/>
                  <a:sym typeface="Zapf Dingbats"/>
                </a:rPr>
                <a:t>✜</a:t>
              </a:r>
              <a:r>
                <a:rPr lang="en-US" sz="3600" dirty="0">
                  <a:solidFill>
                    <a:srgbClr val="910091"/>
                  </a:solidFill>
                  <a:sym typeface="Zapf Dingbats"/>
                </a:rPr>
                <a:t> 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x ,..,x  </a:t>
              </a:r>
              <a:r>
                <a:rPr lang="en-US" sz="3600" dirty="0" smtClean="0">
                  <a:latin typeface="Zapf Dingbats"/>
                  <a:ea typeface="Zapf Dingbats"/>
                  <a:cs typeface="Zapf Dingbats"/>
                  <a:sym typeface="Zapf Dingbats"/>
                </a:rPr>
                <a:t>✪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e</a:t>
              </a:r>
              <a:r>
                <a:rPr lang="en-US" sz="3600" baseline="-25000" dirty="0" smtClean="0"/>
                <a:t> in 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E</a:t>
              </a:r>
              <a:r>
                <a:rPr lang="en-US" sz="3600" dirty="0" smtClean="0">
                  <a:solidFill>
                    <a:srgbClr val="910091"/>
                  </a:solidFill>
                </a:rPr>
                <a:t>  </a:t>
              </a:r>
              <a:r>
                <a:rPr lang="en-US" sz="3600" dirty="0" err="1" smtClean="0">
                  <a:solidFill>
                    <a:srgbClr val="910091"/>
                  </a:solidFill>
                </a:rPr>
                <a:t>ψ</a:t>
              </a:r>
              <a:r>
                <a:rPr lang="en-US" sz="3600" baseline="-25000" dirty="0" err="1" smtClean="0">
                  <a:solidFill>
                    <a:srgbClr val="910091"/>
                  </a:solidFill>
                </a:rPr>
                <a:t>e</a:t>
              </a:r>
              <a:r>
                <a:rPr lang="en-US" sz="3600" dirty="0" smtClean="0">
                  <a:solidFill>
                    <a:srgbClr val="910091"/>
                  </a:solidFill>
                </a:rPr>
                <a:t>(</a:t>
              </a:r>
              <a:r>
                <a:rPr lang="en-US" sz="3600" b="1" dirty="0" err="1">
                  <a:solidFill>
                    <a:srgbClr val="910091"/>
                  </a:solidFill>
                </a:rPr>
                <a:t>x</a:t>
              </a:r>
              <a:r>
                <a:rPr lang="en-US" sz="3600" baseline="-25000" dirty="0" err="1" smtClean="0">
                  <a:solidFill>
                    <a:srgbClr val="910091"/>
                  </a:solidFill>
                </a:rPr>
                <a:t>e</a:t>
              </a:r>
              <a:r>
                <a:rPr lang="en-US" sz="3600" dirty="0" smtClean="0">
                  <a:solidFill>
                    <a:srgbClr val="910091"/>
                  </a:solidFill>
                </a:rPr>
                <a:t>)</a:t>
              </a:r>
              <a:r>
                <a:rPr lang="en-US" sz="3600" dirty="0" smtClean="0">
                  <a:solidFill>
                    <a:srgbClr val="910091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 </a:t>
              </a:r>
              <a:endParaRPr lang="en-US" sz="3600" dirty="0">
                <a:solidFill>
                  <a:srgbClr val="910091"/>
                </a:solidFill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4120324" y="6183084"/>
              <a:ext cx="902302" cy="354817"/>
              <a:chOff x="4120324" y="6183084"/>
              <a:chExt cx="902302" cy="354817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4120324" y="6230124"/>
                <a:ext cx="23945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910091"/>
                    </a:solidFill>
                  </a:rPr>
                  <a:t>f</a:t>
                </a:r>
                <a:endParaRPr lang="en-US" sz="1400" dirty="0">
                  <a:solidFill>
                    <a:srgbClr val="910091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631999" y="6183084"/>
                <a:ext cx="39062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aseline="-25000" dirty="0" smtClean="0">
                    <a:solidFill>
                      <a:srgbClr val="910091"/>
                    </a:solidFill>
                  </a:rPr>
                  <a:t>n-1</a:t>
                </a:r>
                <a:r>
                  <a:rPr lang="en-US" baseline="-25000" dirty="0" smtClean="0"/>
                  <a:t> </a:t>
                </a:r>
                <a:endParaRPr lang="en-US" dirty="0"/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83309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887"/>
    </mc:Choice>
    <mc:Fallback>
      <p:transition xmlns:p14="http://schemas.microsoft.com/office/powerpoint/2010/main" spd="slow" advTm="5088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we show?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567768" y="2148150"/>
            <a:ext cx="5088502" cy="1866696"/>
            <a:chOff x="1567768" y="2148150"/>
            <a:chExt cx="5088502" cy="1866696"/>
          </a:xfrm>
        </p:grpSpPr>
        <p:sp>
          <p:nvSpPr>
            <p:cNvPr id="3" name="TextBox 2"/>
            <p:cNvSpPr txBox="1"/>
            <p:nvPr/>
          </p:nvSpPr>
          <p:spPr>
            <a:xfrm>
              <a:off x="1567768" y="2148150"/>
              <a:ext cx="50885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One algorithm to rule all the semi-rings</a:t>
              </a:r>
              <a:endPara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93836" y="2795646"/>
              <a:ext cx="2286000" cy="1219200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367234" y="1448998"/>
            <a:ext cx="8230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 single algorithm that solves the general FAQ problem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580074" y="5974046"/>
            <a:ext cx="62990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Analysis is the technically challenging part</a:t>
            </a:r>
            <a:endParaRPr lang="en-US" sz="28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457200" y="4014846"/>
            <a:ext cx="8071073" cy="930108"/>
            <a:chOff x="457200" y="4014846"/>
            <a:chExt cx="8071073" cy="930108"/>
          </a:xfrm>
        </p:grpSpPr>
        <p:sp>
          <p:nvSpPr>
            <p:cNvPr id="7" name="TextBox 6"/>
            <p:cNvSpPr txBox="1"/>
            <p:nvPr/>
          </p:nvSpPr>
          <p:spPr>
            <a:xfrm>
              <a:off x="457200" y="4421734"/>
              <a:ext cx="73701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Faster algorithms for problems in PGMs and logic</a:t>
              </a:r>
              <a:endParaRPr lang="en-US" sz="2800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46787" y="4014846"/>
              <a:ext cx="480935" cy="53843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46621" y="4408109"/>
              <a:ext cx="681652" cy="536845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1567768" y="4991994"/>
            <a:ext cx="6639859" cy="1004431"/>
            <a:chOff x="1567768" y="4991994"/>
            <a:chExt cx="6639859" cy="1004431"/>
          </a:xfrm>
        </p:grpSpPr>
        <p:sp>
          <p:nvSpPr>
            <p:cNvPr id="8" name="TextBox 7"/>
            <p:cNvSpPr txBox="1"/>
            <p:nvPr/>
          </p:nvSpPr>
          <p:spPr>
            <a:xfrm>
              <a:off x="1567768" y="4991994"/>
              <a:ext cx="66398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7F7F7F"/>
                  </a:solidFill>
                </a:rPr>
                <a:t>Recovers best known results in other FAQ instances</a:t>
              </a:r>
              <a:endParaRPr lang="en-US" sz="2400" dirty="0">
                <a:solidFill>
                  <a:srgbClr val="7F7F7F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47841" y="5453659"/>
              <a:ext cx="727636" cy="32124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57146" y="5366058"/>
              <a:ext cx="404455" cy="630367"/>
            </a:xfrm>
            <a:prstGeom prst="rect">
              <a:avLst/>
            </a:prstGeom>
          </p:spPr>
        </p:pic>
        <p:pic>
          <p:nvPicPr>
            <p:cNvPr id="14" name="Picture 13" descr="Screen Shot 2015-04-15 at 11.44.49 AM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250" y="5453659"/>
              <a:ext cx="740193" cy="49572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846758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943"/>
    </mc:Choice>
    <mc:Fallback>
      <p:transition xmlns:p14="http://schemas.microsoft.com/office/powerpoint/2010/main" spd="slow" advTm="4294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“grown up” FAQ?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50800" y="5023389"/>
            <a:ext cx="7301421" cy="768859"/>
            <a:chOff x="987688" y="5769042"/>
            <a:chExt cx="7301421" cy="768859"/>
          </a:xfrm>
        </p:grpSpPr>
        <p:sp>
          <p:nvSpPr>
            <p:cNvPr id="5" name="TextBox 4"/>
            <p:cNvSpPr txBox="1"/>
            <p:nvPr/>
          </p:nvSpPr>
          <p:spPr>
            <a:xfrm>
              <a:off x="987688" y="5769042"/>
              <a:ext cx="730142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solidFill>
                    <a:srgbClr val="910091"/>
                  </a:solidFill>
                </a:rPr>
                <a:t>φ</a:t>
              </a:r>
              <a:r>
                <a:rPr lang="en-US" sz="3600" dirty="0" smtClean="0">
                  <a:solidFill>
                    <a:srgbClr val="910091"/>
                  </a:solidFill>
                </a:rPr>
                <a:t> (x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0</a:t>
              </a:r>
              <a:r>
                <a:rPr lang="en-US" sz="3600" dirty="0" smtClean="0">
                  <a:solidFill>
                    <a:srgbClr val="910091"/>
                  </a:solidFill>
                </a:rPr>
                <a:t>,…,x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f-1</a:t>
              </a:r>
              <a:r>
                <a:rPr lang="en-US" sz="3600" dirty="0" smtClean="0">
                  <a:solidFill>
                    <a:srgbClr val="910091"/>
                  </a:solidFill>
                </a:rPr>
                <a:t>) </a:t>
              </a:r>
              <a:r>
                <a:rPr lang="en-US" sz="3600" dirty="0" smtClean="0"/>
                <a:t>= </a:t>
              </a:r>
              <a:r>
                <a:rPr lang="en-US" sz="3600" dirty="0" smtClean="0">
                  <a:latin typeface="Zapf Dingbats"/>
                  <a:ea typeface="Zapf Dingbats"/>
                  <a:cs typeface="Zapf Dingbats"/>
                  <a:sym typeface="Zapf Dingbats"/>
                </a:rPr>
                <a:t>✜</a:t>
              </a:r>
              <a:r>
                <a:rPr lang="en-US" sz="3600" dirty="0">
                  <a:solidFill>
                    <a:srgbClr val="910091"/>
                  </a:solidFill>
                  <a:sym typeface="Zapf Dingbats"/>
                </a:rPr>
                <a:t> 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x ,..,x  </a:t>
              </a:r>
              <a:r>
                <a:rPr lang="en-US" sz="3600" dirty="0" smtClean="0">
                  <a:latin typeface="Zapf Dingbats"/>
                  <a:ea typeface="Zapf Dingbats"/>
                  <a:cs typeface="Zapf Dingbats"/>
                  <a:sym typeface="Zapf Dingbats"/>
                </a:rPr>
                <a:t>✪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e</a:t>
              </a:r>
              <a:r>
                <a:rPr lang="en-US" sz="3600" baseline="-25000" dirty="0" smtClean="0"/>
                <a:t> in 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E</a:t>
              </a:r>
              <a:r>
                <a:rPr lang="en-US" sz="3600" dirty="0" smtClean="0">
                  <a:solidFill>
                    <a:srgbClr val="910091"/>
                  </a:solidFill>
                </a:rPr>
                <a:t>  </a:t>
              </a:r>
              <a:r>
                <a:rPr lang="en-US" sz="3600" dirty="0" err="1" smtClean="0">
                  <a:solidFill>
                    <a:srgbClr val="910091"/>
                  </a:solidFill>
                </a:rPr>
                <a:t>ψ</a:t>
              </a:r>
              <a:r>
                <a:rPr lang="en-US" sz="3600" baseline="-25000" dirty="0" err="1" smtClean="0">
                  <a:solidFill>
                    <a:srgbClr val="910091"/>
                  </a:solidFill>
                </a:rPr>
                <a:t>e</a:t>
              </a:r>
              <a:r>
                <a:rPr lang="en-US" sz="3600" dirty="0" smtClean="0">
                  <a:solidFill>
                    <a:srgbClr val="910091"/>
                  </a:solidFill>
                </a:rPr>
                <a:t>(</a:t>
              </a:r>
              <a:r>
                <a:rPr lang="en-US" sz="3600" b="1" dirty="0" err="1">
                  <a:solidFill>
                    <a:srgbClr val="910091"/>
                  </a:solidFill>
                </a:rPr>
                <a:t>x</a:t>
              </a:r>
              <a:r>
                <a:rPr lang="en-US" sz="3600" baseline="-25000" dirty="0" err="1" smtClean="0">
                  <a:solidFill>
                    <a:srgbClr val="910091"/>
                  </a:solidFill>
                </a:rPr>
                <a:t>e</a:t>
              </a:r>
              <a:r>
                <a:rPr lang="en-US" sz="3600" dirty="0" smtClean="0">
                  <a:solidFill>
                    <a:srgbClr val="910091"/>
                  </a:solidFill>
                </a:rPr>
                <a:t>)</a:t>
              </a:r>
              <a:r>
                <a:rPr lang="en-US" sz="3600" dirty="0" smtClean="0">
                  <a:solidFill>
                    <a:srgbClr val="910091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 </a:t>
              </a:r>
              <a:endParaRPr lang="en-US" sz="3600" dirty="0">
                <a:solidFill>
                  <a:srgbClr val="910091"/>
                </a:solidFill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4120324" y="6183084"/>
              <a:ext cx="902302" cy="354817"/>
              <a:chOff x="4120324" y="6183084"/>
              <a:chExt cx="902302" cy="354817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4120324" y="6230124"/>
                <a:ext cx="23945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910091"/>
                    </a:solidFill>
                  </a:rPr>
                  <a:t>f</a:t>
                </a:r>
                <a:endParaRPr lang="en-US" sz="1400" dirty="0">
                  <a:solidFill>
                    <a:srgbClr val="910091"/>
                  </a:solidFill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4631999" y="6183084"/>
                <a:ext cx="39062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aseline="-25000" dirty="0" smtClean="0">
                    <a:solidFill>
                      <a:srgbClr val="910091"/>
                    </a:solidFill>
                  </a:rPr>
                  <a:t>n-1</a:t>
                </a:r>
                <a:r>
                  <a:rPr lang="en-US" baseline="-25000" dirty="0" smtClean="0"/>
                  <a:t> </a:t>
                </a:r>
                <a:endParaRPr lang="en-US" dirty="0"/>
              </a:p>
            </p:txBody>
          </p:sp>
        </p:grpSp>
      </p:grpSp>
      <p:pic>
        <p:nvPicPr>
          <p:cNvPr id="9" name="Picture 8" descr="Screen Shot 2015-04-15 at 5.56.0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300" y="4792440"/>
            <a:ext cx="1587500" cy="1955800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 flipH="1" flipV="1">
            <a:off x="0" y="4468774"/>
            <a:ext cx="9144000" cy="31360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192757" y="1468076"/>
            <a:ext cx="8604359" cy="1636545"/>
            <a:chOff x="192757" y="1577836"/>
            <a:chExt cx="8604359" cy="1636545"/>
          </a:xfrm>
        </p:grpSpPr>
        <p:pic>
          <p:nvPicPr>
            <p:cNvPr id="3" name="Picture 2" descr="Screen Shot 2015-04-15 at 5.54.20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8926" y="1577836"/>
              <a:ext cx="1408190" cy="163654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92757" y="1787419"/>
              <a:ext cx="730142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solidFill>
                    <a:srgbClr val="910091"/>
                  </a:solidFill>
                </a:rPr>
                <a:t>φ</a:t>
              </a:r>
              <a:r>
                <a:rPr lang="en-US" sz="3600" dirty="0" smtClean="0">
                  <a:solidFill>
                    <a:srgbClr val="910091"/>
                  </a:solidFill>
                </a:rPr>
                <a:t> (x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0</a:t>
              </a:r>
              <a:r>
                <a:rPr lang="en-US" sz="3600" dirty="0" smtClean="0">
                  <a:solidFill>
                    <a:srgbClr val="910091"/>
                  </a:solidFill>
                </a:rPr>
                <a:t>,…,x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f-1</a:t>
              </a:r>
              <a:r>
                <a:rPr lang="en-US" sz="3600" dirty="0" smtClean="0">
                  <a:solidFill>
                    <a:srgbClr val="910091"/>
                  </a:solidFill>
                </a:rPr>
                <a:t>) </a:t>
              </a:r>
              <a:r>
                <a:rPr lang="en-US" sz="3600" dirty="0" smtClean="0"/>
                <a:t>= </a:t>
              </a:r>
              <a:r>
                <a:rPr lang="en-US" sz="3600" dirty="0" smtClean="0">
                  <a:latin typeface="Zapf Dingbats"/>
                  <a:ea typeface="Zapf Dingbats"/>
                  <a:cs typeface="Zapf Dingbats"/>
                  <a:sym typeface="Zapf Dingbats"/>
                </a:rPr>
                <a:t>✜</a:t>
              </a:r>
              <a:r>
                <a:rPr lang="en-US" sz="3600" dirty="0">
                  <a:solidFill>
                    <a:srgbClr val="910091"/>
                  </a:solidFill>
                  <a:sym typeface="Zapf Dingbats"/>
                </a:rPr>
                <a:t> 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x  </a:t>
              </a:r>
              <a:r>
                <a:rPr lang="en-US" sz="3600" baseline="30000" dirty="0" smtClean="0">
                  <a:solidFill>
                    <a:srgbClr val="910091"/>
                  </a:solidFill>
                </a:rPr>
                <a:t>....... </a:t>
              </a:r>
              <a:r>
                <a:rPr lang="en-US" sz="3600" dirty="0" smtClean="0">
                  <a:latin typeface="Zapf Dingbats"/>
                  <a:ea typeface="Zapf Dingbats"/>
                  <a:cs typeface="Zapf Dingbats"/>
                  <a:sym typeface="Zapf Dingbats"/>
                </a:rPr>
                <a:t>✜</a:t>
              </a:r>
              <a:r>
                <a:rPr lang="en-US" sz="3600" dirty="0" smtClean="0">
                  <a:solidFill>
                    <a:srgbClr val="910091"/>
                  </a:solidFill>
                </a:rPr>
                <a:t> 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x    </a:t>
              </a:r>
              <a:r>
                <a:rPr lang="en-US" sz="3600" dirty="0" smtClean="0">
                  <a:latin typeface="Zapf Dingbats"/>
                  <a:ea typeface="Zapf Dingbats"/>
                  <a:cs typeface="Zapf Dingbats"/>
                  <a:sym typeface="Zapf Dingbats"/>
                </a:rPr>
                <a:t>✪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e</a:t>
              </a:r>
              <a:r>
                <a:rPr lang="en-US" sz="3600" baseline="-25000" dirty="0" smtClean="0"/>
                <a:t> in 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E</a:t>
              </a:r>
              <a:r>
                <a:rPr lang="en-US" sz="3600" dirty="0" smtClean="0">
                  <a:solidFill>
                    <a:srgbClr val="910091"/>
                  </a:solidFill>
                </a:rPr>
                <a:t>  </a:t>
              </a:r>
              <a:r>
                <a:rPr lang="en-US" sz="3600" dirty="0" err="1" smtClean="0">
                  <a:solidFill>
                    <a:srgbClr val="910091"/>
                  </a:solidFill>
                </a:rPr>
                <a:t>ψ</a:t>
              </a:r>
              <a:r>
                <a:rPr lang="en-US" sz="3600" baseline="-25000" dirty="0" err="1" smtClean="0">
                  <a:solidFill>
                    <a:srgbClr val="910091"/>
                  </a:solidFill>
                </a:rPr>
                <a:t>e</a:t>
              </a:r>
              <a:r>
                <a:rPr lang="en-US" sz="3600" dirty="0" smtClean="0">
                  <a:solidFill>
                    <a:srgbClr val="910091"/>
                  </a:solidFill>
                </a:rPr>
                <a:t>(</a:t>
              </a:r>
              <a:r>
                <a:rPr lang="en-US" sz="3600" b="1" dirty="0" err="1">
                  <a:solidFill>
                    <a:srgbClr val="910091"/>
                  </a:solidFill>
                </a:rPr>
                <a:t>x</a:t>
              </a:r>
              <a:r>
                <a:rPr lang="en-US" sz="3600" baseline="-25000" dirty="0" err="1" smtClean="0">
                  <a:solidFill>
                    <a:srgbClr val="910091"/>
                  </a:solidFill>
                </a:rPr>
                <a:t>e</a:t>
              </a:r>
              <a:r>
                <a:rPr lang="en-US" sz="3600" dirty="0" smtClean="0">
                  <a:solidFill>
                    <a:srgbClr val="910091"/>
                  </a:solidFill>
                </a:rPr>
                <a:t>)</a:t>
              </a:r>
              <a:r>
                <a:rPr lang="en-US" sz="3600" dirty="0" smtClean="0">
                  <a:solidFill>
                    <a:srgbClr val="910091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 </a:t>
              </a:r>
              <a:endParaRPr lang="en-US" sz="3600" dirty="0">
                <a:solidFill>
                  <a:srgbClr val="91009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25393" y="2248501"/>
              <a:ext cx="2394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910091"/>
                  </a:solidFill>
                </a:rPr>
                <a:t>f</a:t>
              </a:r>
              <a:endParaRPr lang="en-US" sz="1400" dirty="0">
                <a:solidFill>
                  <a:srgbClr val="91009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645126" y="2216559"/>
              <a:ext cx="3906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-25000" dirty="0" smtClean="0">
                  <a:solidFill>
                    <a:srgbClr val="910091"/>
                  </a:solidFill>
                </a:rPr>
                <a:t>n-1</a:t>
              </a:r>
              <a:r>
                <a:rPr lang="en-US" baseline="-25000" dirty="0" smtClean="0"/>
                <a:t> 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187200" y="1834459"/>
              <a:ext cx="3483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910091"/>
                  </a:solidFill>
                </a:rPr>
                <a:t>(f)</a:t>
              </a:r>
              <a:endParaRPr lang="en-US" sz="1400" dirty="0">
                <a:solidFill>
                  <a:srgbClr val="91009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408042" y="1756059"/>
              <a:ext cx="4839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-25000" dirty="0" smtClean="0">
                  <a:solidFill>
                    <a:srgbClr val="910091"/>
                  </a:solidFill>
                </a:rPr>
                <a:t>(n-1)</a:t>
              </a:r>
              <a:r>
                <a:rPr lang="en-US" baseline="-25000" dirty="0" smtClean="0"/>
                <a:t> </a:t>
              </a:r>
              <a:endParaRPr lang="en-US" dirty="0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815239" y="2799756"/>
            <a:ext cx="1883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For every </a:t>
            </a:r>
            <a:r>
              <a:rPr lang="en-US" sz="2400" dirty="0" err="1" smtClean="0">
                <a:solidFill>
                  <a:srgbClr val="910091"/>
                </a:solidFill>
              </a:rPr>
              <a:t>i</a:t>
            </a:r>
            <a:r>
              <a:rPr lang="en-US" sz="2400" dirty="0" smtClean="0">
                <a:solidFill>
                  <a:srgbClr val="910091"/>
                </a:solidFill>
              </a:rPr>
              <a:t> ≥ f</a:t>
            </a:r>
            <a:endParaRPr lang="en-US" sz="2400" dirty="0">
              <a:solidFill>
                <a:srgbClr val="910091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034726" y="3582005"/>
            <a:ext cx="1364276" cy="703229"/>
            <a:chOff x="1034726" y="3676085"/>
            <a:chExt cx="1364276" cy="703229"/>
          </a:xfrm>
        </p:grpSpPr>
        <p:sp>
          <p:nvSpPr>
            <p:cNvPr id="26" name="TextBox 25"/>
            <p:cNvSpPr txBox="1"/>
            <p:nvPr/>
          </p:nvSpPr>
          <p:spPr>
            <a:xfrm>
              <a:off x="1034726" y="3794538"/>
              <a:ext cx="136427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latin typeface="Zapf Dingbats"/>
                  <a:ea typeface="Zapf Dingbats"/>
                  <a:cs typeface="Zapf Dingbats"/>
                  <a:sym typeface="Zapf Dingbats"/>
                </a:rPr>
                <a:t>✜  </a:t>
              </a:r>
              <a:r>
                <a:rPr lang="en-US" sz="3200" dirty="0" smtClean="0">
                  <a:solidFill>
                    <a:srgbClr val="910091"/>
                  </a:solidFill>
                  <a:ea typeface="Zapf Dingbats"/>
                  <a:cs typeface="Zapf Dingbats"/>
                  <a:sym typeface="Zapf Dingbats"/>
                </a:rPr>
                <a:t>=</a:t>
              </a:r>
              <a:r>
                <a:rPr lang="en-US" sz="3200" dirty="0" smtClean="0">
                  <a:latin typeface="Zapf Dingbats"/>
                  <a:ea typeface="Zapf Dingbats"/>
                  <a:cs typeface="Zapf Dingbats"/>
                  <a:sym typeface="Zapf Dingbats"/>
                </a:rPr>
                <a:t> ✪ </a:t>
              </a:r>
              <a:endParaRPr lang="en-US" sz="32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287294" y="3676085"/>
              <a:ext cx="37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(</a:t>
              </a:r>
              <a:r>
                <a:rPr lang="en-US" dirty="0" err="1" smtClean="0">
                  <a:solidFill>
                    <a:srgbClr val="910091"/>
                  </a:solidFill>
                </a:rPr>
                <a:t>i</a:t>
              </a:r>
              <a:r>
                <a:rPr lang="en-US" dirty="0" smtClean="0">
                  <a:solidFill>
                    <a:srgbClr val="910091"/>
                  </a:solidFill>
                </a:rPr>
                <a:t>)</a:t>
              </a:r>
              <a:endParaRPr lang="en-US" dirty="0">
                <a:solidFill>
                  <a:srgbClr val="910091"/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720406" y="3606378"/>
            <a:ext cx="5242846" cy="676527"/>
            <a:chOff x="2720406" y="3606378"/>
            <a:chExt cx="5242846" cy="676527"/>
          </a:xfrm>
        </p:grpSpPr>
        <p:grpSp>
          <p:nvGrpSpPr>
            <p:cNvPr id="31" name="Group 30"/>
            <p:cNvGrpSpPr/>
            <p:nvPr/>
          </p:nvGrpSpPr>
          <p:grpSpPr>
            <a:xfrm>
              <a:off x="3643239" y="3606378"/>
              <a:ext cx="4320013" cy="676527"/>
              <a:chOff x="3643239" y="3606378"/>
              <a:chExt cx="4320013" cy="676527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3643239" y="3698129"/>
                <a:ext cx="4320013" cy="5847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 smtClean="0">
                    <a:solidFill>
                      <a:srgbClr val="910091"/>
                    </a:solidFill>
                  </a:rPr>
                  <a:t>(</a:t>
                </a:r>
                <a:r>
                  <a:rPr lang="en-US" sz="3200" dirty="0" smtClean="0">
                    <a:solidFill>
                      <a:srgbClr val="910091"/>
                    </a:solidFill>
                    <a:latin typeface="Apple Chancery"/>
                    <a:cs typeface="Apple Chancery"/>
                  </a:rPr>
                  <a:t>D</a:t>
                </a:r>
                <a:r>
                  <a:rPr lang="en-US" sz="3200" dirty="0" smtClean="0">
                    <a:solidFill>
                      <a:srgbClr val="910091"/>
                    </a:solidFill>
                  </a:rPr>
                  <a:t>,</a:t>
                </a:r>
                <a:r>
                  <a:rPr lang="en-US" sz="3200" dirty="0" smtClean="0"/>
                  <a:t> </a:t>
                </a:r>
                <a:r>
                  <a:rPr lang="en-US" sz="3200" dirty="0" smtClean="0">
                    <a:latin typeface="Zapf Dingbats"/>
                    <a:ea typeface="Zapf Dingbats"/>
                    <a:cs typeface="Zapf Dingbats"/>
                    <a:sym typeface="Zapf Dingbats"/>
                  </a:rPr>
                  <a:t>✜</a:t>
                </a:r>
                <a:r>
                  <a:rPr lang="en-US" sz="3200" dirty="0" smtClean="0"/>
                  <a:t> </a:t>
                </a:r>
                <a:r>
                  <a:rPr lang="en-US" sz="3200" dirty="0" smtClean="0">
                    <a:solidFill>
                      <a:srgbClr val="910091"/>
                    </a:solidFill>
                  </a:rPr>
                  <a:t>,</a:t>
                </a:r>
                <a:r>
                  <a:rPr lang="en-US" sz="3200" dirty="0" smtClean="0">
                    <a:latin typeface="Zapf Dingbats"/>
                    <a:ea typeface="Zapf Dingbats"/>
                    <a:cs typeface="Zapf Dingbats"/>
                    <a:sym typeface="Zapf Dingbats"/>
                  </a:rPr>
                  <a:t>✪</a:t>
                </a:r>
                <a:r>
                  <a:rPr lang="en-US" sz="3200" dirty="0" smtClean="0"/>
                  <a:t> </a:t>
                </a:r>
                <a:r>
                  <a:rPr lang="en-US" sz="3200" dirty="0" smtClean="0">
                    <a:solidFill>
                      <a:srgbClr val="910091"/>
                    </a:solidFill>
                  </a:rPr>
                  <a:t>)</a:t>
                </a:r>
                <a:r>
                  <a:rPr lang="en-US" sz="3200" dirty="0" smtClean="0"/>
                  <a:t> is a semi-ring</a:t>
                </a:r>
                <a:r>
                  <a:rPr lang="en-US" sz="3200" baseline="30000" dirty="0" smtClean="0">
                    <a:solidFill>
                      <a:srgbClr val="FF0000"/>
                    </a:solidFill>
                  </a:rPr>
                  <a:t>*</a:t>
                </a:r>
                <a:endParaRPr lang="en-US" sz="3200" baseline="30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4551058" y="3606378"/>
                <a:ext cx="3776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910091"/>
                    </a:solidFill>
                  </a:rPr>
                  <a:t>(</a:t>
                </a:r>
                <a:r>
                  <a:rPr lang="en-US" dirty="0" err="1" smtClean="0">
                    <a:solidFill>
                      <a:srgbClr val="910091"/>
                    </a:solidFill>
                  </a:rPr>
                  <a:t>i</a:t>
                </a:r>
                <a:r>
                  <a:rPr lang="en-US" dirty="0" smtClean="0">
                    <a:solidFill>
                      <a:srgbClr val="910091"/>
                    </a:solidFill>
                  </a:rPr>
                  <a:t>)</a:t>
                </a: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2720406" y="3791044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OR</a:t>
              </a:r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2994435" y="2493557"/>
            <a:ext cx="3966450" cy="1135487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Can handle # quantified conjunctive queries</a:t>
            </a:r>
          </a:p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4129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545"/>
    </mc:Choice>
    <mc:Fallback>
      <p:transition xmlns:p14="http://schemas.microsoft.com/office/powerpoint/2010/main" spd="slow" advTm="4554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Baby FAQs are very expressive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864908" y="2571211"/>
            <a:ext cx="3106295" cy="1254977"/>
            <a:chOff x="864908" y="2571211"/>
            <a:chExt cx="3106295" cy="125497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4908" y="2571211"/>
              <a:ext cx="1120951" cy="125497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132163" y="3230061"/>
              <a:ext cx="18390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PGMs: </a:t>
              </a:r>
              <a:r>
                <a:rPr lang="en-US" dirty="0" smtClean="0">
                  <a:solidFill>
                    <a:srgbClr val="910091"/>
                  </a:solidFill>
                </a:rPr>
                <a:t>( </a:t>
              </a:r>
              <a:r>
                <a:rPr lang="en-US" dirty="0" smtClean="0">
                  <a:solidFill>
                    <a:srgbClr val="910091"/>
                  </a:solidFill>
                  <a:latin typeface="Stencil"/>
                  <a:cs typeface="Stencil"/>
                </a:rPr>
                <a:t>R</a:t>
              </a:r>
              <a:r>
                <a:rPr lang="en-US" baseline="-25000" dirty="0" smtClean="0">
                  <a:solidFill>
                    <a:srgbClr val="910091"/>
                  </a:solidFill>
                  <a:latin typeface="Stencil"/>
                  <a:cs typeface="Stencil"/>
                </a:rPr>
                <a:t>+</a:t>
              </a:r>
              <a:r>
                <a:rPr lang="en-US" dirty="0" smtClean="0">
                  <a:solidFill>
                    <a:srgbClr val="910091"/>
                  </a:solidFill>
                </a:rPr>
                <a:t>,</a:t>
              </a:r>
              <a:r>
                <a:rPr lang="en-US" dirty="0" smtClean="0"/>
                <a:t> +</a:t>
              </a:r>
              <a:r>
                <a:rPr lang="en-US" dirty="0" smtClean="0">
                  <a:solidFill>
                    <a:srgbClr val="910091"/>
                  </a:solidFill>
                </a:rPr>
                <a:t>,</a:t>
              </a:r>
              <a:r>
                <a:rPr lang="en-US" dirty="0" smtClean="0"/>
                <a:t> × </a:t>
              </a:r>
              <a:r>
                <a:rPr lang="en-US" dirty="0" smtClean="0">
                  <a:solidFill>
                    <a:srgbClr val="910091"/>
                  </a:solidFill>
                </a:rPr>
                <a:t>)</a:t>
              </a:r>
              <a:r>
                <a:rPr lang="en-US" dirty="0" smtClean="0"/>
                <a:t> </a:t>
              </a:r>
              <a:endParaRPr lang="en-US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64908" y="4142920"/>
            <a:ext cx="2099290" cy="1747068"/>
            <a:chOff x="864908" y="4142920"/>
            <a:chExt cx="2099290" cy="174706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4908" y="4142920"/>
              <a:ext cx="1120951" cy="174706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317867" y="4923491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Joins</a:t>
              </a:r>
              <a:endParaRPr lang="en-US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432056" y="4142920"/>
            <a:ext cx="3440032" cy="1434958"/>
            <a:chOff x="5432056" y="4142920"/>
            <a:chExt cx="3440032" cy="1434958"/>
          </a:xfrm>
        </p:grpSpPr>
        <p:pic>
          <p:nvPicPr>
            <p:cNvPr id="7" name="Picture 6" descr="Screen Shot 2015-04-15 at 11.44.49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2056" y="4142920"/>
              <a:ext cx="2142609" cy="143495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648676" y="4703973"/>
              <a:ext cx="1223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Matrix Ops</a:t>
              </a:r>
              <a:endParaRPr 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041496" y="1438864"/>
            <a:ext cx="3298581" cy="2277273"/>
            <a:chOff x="5041496" y="1438864"/>
            <a:chExt cx="3298581" cy="227727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41496" y="1438864"/>
              <a:ext cx="2533169" cy="199503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677403" y="2075664"/>
              <a:ext cx="66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Logic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494768" y="3469916"/>
              <a:ext cx="144142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https://</a:t>
              </a:r>
              <a:r>
                <a:rPr lang="en-US" sz="100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xkcd.com</a:t>
              </a:r>
              <a:r>
                <a:rPr lang="en-US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/1033/</a:t>
              </a:r>
              <a:endPara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-2429" y="1438865"/>
            <a:ext cx="4773185" cy="1052877"/>
            <a:chOff x="-2429" y="1438865"/>
            <a:chExt cx="4773185" cy="105287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1438865"/>
              <a:ext cx="1860667" cy="82146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430038" y="1634203"/>
              <a:ext cx="23407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CSPs: </a:t>
              </a:r>
              <a:r>
                <a:rPr lang="en-US" dirty="0" smtClean="0">
                  <a:solidFill>
                    <a:srgbClr val="910091"/>
                  </a:solidFill>
                </a:rPr>
                <a:t>( {0,1},</a:t>
              </a:r>
              <a:r>
                <a:rPr lang="en-US" dirty="0" smtClean="0"/>
                <a:t> OR</a:t>
              </a:r>
              <a:r>
                <a:rPr lang="en-US" dirty="0" smtClean="0">
                  <a:solidFill>
                    <a:srgbClr val="910091"/>
                  </a:solidFill>
                </a:rPr>
                <a:t>,</a:t>
              </a:r>
              <a:r>
                <a:rPr lang="en-US" dirty="0" smtClean="0"/>
                <a:t> AND </a:t>
              </a:r>
              <a:r>
                <a:rPr lang="en-US" dirty="0" smtClean="0">
                  <a:solidFill>
                    <a:srgbClr val="910091"/>
                  </a:solidFill>
                </a:rPr>
                <a:t>)</a:t>
              </a:r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2429" y="2307076"/>
              <a:ext cx="3276145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 smtClean="0">
                  <a:solidFill>
                    <a:srgbClr val="7F7F7F"/>
                  </a:solidFill>
                </a:rPr>
                <a:t>http://</a:t>
              </a:r>
              <a:r>
                <a:rPr lang="en-US" sz="600" dirty="0" err="1" smtClean="0">
                  <a:solidFill>
                    <a:srgbClr val="7F7F7F"/>
                  </a:solidFill>
                </a:rPr>
                <a:t>en.wikipedia.org</a:t>
              </a:r>
              <a:r>
                <a:rPr lang="en-US" sz="600" dirty="0" smtClean="0">
                  <a:solidFill>
                    <a:srgbClr val="7F7F7F"/>
                  </a:solidFill>
                </a:rPr>
                <a:t>/wiki/</a:t>
              </a:r>
              <a:r>
                <a:rPr lang="en-US" sz="600" dirty="0" err="1" smtClean="0">
                  <a:solidFill>
                    <a:srgbClr val="7F7F7F"/>
                  </a:solidFill>
                </a:rPr>
                <a:t>Four_color_theorem</a:t>
              </a:r>
              <a:r>
                <a:rPr lang="en-US" sz="600" dirty="0" smtClean="0">
                  <a:solidFill>
                    <a:srgbClr val="7F7F7F"/>
                  </a:solidFill>
                </a:rPr>
                <a:t>#/media/</a:t>
              </a:r>
              <a:r>
                <a:rPr lang="en-US" sz="600" dirty="0" err="1" smtClean="0">
                  <a:solidFill>
                    <a:srgbClr val="7F7F7F"/>
                  </a:solidFill>
                </a:rPr>
                <a:t>File:World_map_with_four_colours.svg</a:t>
              </a:r>
              <a:endParaRPr lang="en-US" sz="600" dirty="0">
                <a:solidFill>
                  <a:srgbClr val="7F7F7F"/>
                </a:solidFill>
              </a:endParaRPr>
            </a:p>
          </p:txBody>
        </p:sp>
      </p:grpSp>
      <p:sp>
        <p:nvSpPr>
          <p:cNvPr id="21" name="Rounded Rectangle 20"/>
          <p:cNvSpPr/>
          <p:nvPr/>
        </p:nvSpPr>
        <p:spPr>
          <a:xfrm>
            <a:off x="172454" y="4048840"/>
            <a:ext cx="3101262" cy="1909523"/>
          </a:xfrm>
          <a:prstGeom prst="round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1332604" y="6004242"/>
            <a:ext cx="7301421" cy="768859"/>
            <a:chOff x="987688" y="5769042"/>
            <a:chExt cx="7301421" cy="768859"/>
          </a:xfrm>
        </p:grpSpPr>
        <p:sp>
          <p:nvSpPr>
            <p:cNvPr id="23" name="TextBox 22"/>
            <p:cNvSpPr txBox="1"/>
            <p:nvPr/>
          </p:nvSpPr>
          <p:spPr>
            <a:xfrm>
              <a:off x="987688" y="5769042"/>
              <a:ext cx="730142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solidFill>
                    <a:srgbClr val="910091"/>
                  </a:solidFill>
                </a:rPr>
                <a:t>φ</a:t>
              </a:r>
              <a:r>
                <a:rPr lang="en-US" sz="3600" dirty="0" smtClean="0">
                  <a:solidFill>
                    <a:srgbClr val="910091"/>
                  </a:solidFill>
                </a:rPr>
                <a:t> (x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0</a:t>
              </a:r>
              <a:r>
                <a:rPr lang="en-US" sz="3600" dirty="0" smtClean="0">
                  <a:solidFill>
                    <a:srgbClr val="910091"/>
                  </a:solidFill>
                </a:rPr>
                <a:t>,…,x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f-1</a:t>
              </a:r>
              <a:r>
                <a:rPr lang="en-US" sz="3600" dirty="0" smtClean="0">
                  <a:solidFill>
                    <a:srgbClr val="910091"/>
                  </a:solidFill>
                </a:rPr>
                <a:t>) </a:t>
              </a:r>
              <a:r>
                <a:rPr lang="en-US" sz="3600" dirty="0" smtClean="0"/>
                <a:t>= </a:t>
              </a:r>
              <a:r>
                <a:rPr lang="en-US" sz="3600" dirty="0" smtClean="0">
                  <a:latin typeface="Zapf Dingbats"/>
                  <a:ea typeface="Zapf Dingbats"/>
                  <a:cs typeface="Zapf Dingbats"/>
                  <a:sym typeface="Zapf Dingbats"/>
                </a:rPr>
                <a:t>✜</a:t>
              </a:r>
              <a:r>
                <a:rPr lang="en-US" sz="3600" dirty="0">
                  <a:solidFill>
                    <a:srgbClr val="910091"/>
                  </a:solidFill>
                  <a:sym typeface="Zapf Dingbats"/>
                </a:rPr>
                <a:t> 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x ,..,x  </a:t>
              </a:r>
              <a:r>
                <a:rPr lang="en-US" sz="3600" dirty="0" smtClean="0">
                  <a:latin typeface="Zapf Dingbats"/>
                  <a:ea typeface="Zapf Dingbats"/>
                  <a:cs typeface="Zapf Dingbats"/>
                  <a:sym typeface="Zapf Dingbats"/>
                </a:rPr>
                <a:t>✪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e</a:t>
              </a:r>
              <a:r>
                <a:rPr lang="en-US" sz="3600" baseline="-25000" dirty="0" smtClean="0"/>
                <a:t> in 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E</a:t>
              </a:r>
              <a:r>
                <a:rPr lang="en-US" sz="3600" dirty="0" smtClean="0">
                  <a:solidFill>
                    <a:srgbClr val="910091"/>
                  </a:solidFill>
                </a:rPr>
                <a:t>  </a:t>
              </a:r>
              <a:r>
                <a:rPr lang="en-US" sz="3600" dirty="0" err="1" smtClean="0">
                  <a:solidFill>
                    <a:srgbClr val="910091"/>
                  </a:solidFill>
                </a:rPr>
                <a:t>ψ</a:t>
              </a:r>
              <a:r>
                <a:rPr lang="en-US" sz="3600" baseline="-25000" dirty="0" err="1" smtClean="0">
                  <a:solidFill>
                    <a:srgbClr val="910091"/>
                  </a:solidFill>
                </a:rPr>
                <a:t>e</a:t>
              </a:r>
              <a:r>
                <a:rPr lang="en-US" sz="3600" dirty="0" smtClean="0">
                  <a:solidFill>
                    <a:srgbClr val="910091"/>
                  </a:solidFill>
                </a:rPr>
                <a:t>(</a:t>
              </a:r>
              <a:r>
                <a:rPr lang="en-US" sz="3600" b="1" dirty="0" err="1">
                  <a:solidFill>
                    <a:srgbClr val="910091"/>
                  </a:solidFill>
                </a:rPr>
                <a:t>x</a:t>
              </a:r>
              <a:r>
                <a:rPr lang="en-US" sz="3600" baseline="-25000" dirty="0" err="1" smtClean="0">
                  <a:solidFill>
                    <a:srgbClr val="910091"/>
                  </a:solidFill>
                </a:rPr>
                <a:t>e</a:t>
              </a:r>
              <a:r>
                <a:rPr lang="en-US" sz="3600" dirty="0" smtClean="0">
                  <a:solidFill>
                    <a:srgbClr val="910091"/>
                  </a:solidFill>
                </a:rPr>
                <a:t>)</a:t>
              </a:r>
              <a:r>
                <a:rPr lang="en-US" sz="3600" dirty="0" smtClean="0">
                  <a:solidFill>
                    <a:srgbClr val="910091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 </a:t>
              </a:r>
              <a:endParaRPr lang="en-US" sz="3600" dirty="0">
                <a:solidFill>
                  <a:srgbClr val="910091"/>
                </a:solidFill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4120324" y="6183084"/>
              <a:ext cx="902302" cy="354817"/>
              <a:chOff x="4120324" y="6183084"/>
              <a:chExt cx="902302" cy="354817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4120324" y="6230124"/>
                <a:ext cx="23945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910091"/>
                    </a:solidFill>
                  </a:rPr>
                  <a:t>f</a:t>
                </a:r>
                <a:endParaRPr lang="en-US" sz="1400" dirty="0">
                  <a:solidFill>
                    <a:srgbClr val="910091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631999" y="6183084"/>
                <a:ext cx="39062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aseline="-25000" dirty="0" smtClean="0">
                    <a:solidFill>
                      <a:srgbClr val="910091"/>
                    </a:solidFill>
                  </a:rPr>
                  <a:t>n-1</a:t>
                </a:r>
                <a:r>
                  <a:rPr lang="en-US" baseline="-25000" dirty="0" smtClean="0"/>
                  <a:t> </a:t>
                </a:r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425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53"/>
    </mc:Choice>
    <mc:Fallback>
      <p:transition xmlns:p14="http://schemas.microsoft.com/office/powerpoint/2010/main" spd="slow" advTm="1015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Morally the join problem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928629"/>
            <a:ext cx="5535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Input:    </a:t>
            </a:r>
            <a:r>
              <a:rPr lang="en-US" sz="2400" dirty="0" smtClean="0"/>
              <a:t>A big (</a:t>
            </a:r>
            <a:r>
              <a:rPr lang="en-US" sz="2400" dirty="0" err="1" smtClean="0"/>
              <a:t>hypergraph</a:t>
            </a:r>
            <a:r>
              <a:rPr lang="en-US" sz="2400" dirty="0" smtClean="0"/>
              <a:t>) </a:t>
            </a:r>
            <a:r>
              <a:rPr lang="en-US" sz="2400" dirty="0" smtClean="0">
                <a:solidFill>
                  <a:srgbClr val="910091"/>
                </a:solidFill>
              </a:rPr>
              <a:t>G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910091"/>
                </a:solidFill>
              </a:rPr>
              <a:t>= (V(G), E(G)) </a:t>
            </a:r>
            <a:endParaRPr lang="en-US" sz="2400" dirty="0">
              <a:solidFill>
                <a:srgbClr val="91009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876" y="1440997"/>
            <a:ext cx="1884441" cy="189859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387553" y="2242227"/>
            <a:ext cx="44355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910091"/>
                </a:solidFill>
              </a:rPr>
              <a:t>G</a:t>
            </a:r>
            <a:endParaRPr lang="en-US" sz="3200" dirty="0">
              <a:solidFill>
                <a:srgbClr val="910091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442347" y="2575871"/>
            <a:ext cx="7745222" cy="3750043"/>
            <a:chOff x="1379635" y="2575871"/>
            <a:chExt cx="7745222" cy="3750043"/>
          </a:xfrm>
        </p:grpSpPr>
        <p:sp>
          <p:nvSpPr>
            <p:cNvPr id="5" name="TextBox 4"/>
            <p:cNvSpPr txBox="1"/>
            <p:nvPr/>
          </p:nvSpPr>
          <p:spPr>
            <a:xfrm>
              <a:off x="1379635" y="2575871"/>
              <a:ext cx="40656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A small </a:t>
              </a:r>
              <a:r>
                <a:rPr lang="en-US" sz="2400" dirty="0" err="1" smtClean="0"/>
                <a:t>hypergraph</a:t>
              </a:r>
              <a:r>
                <a:rPr lang="en-US" sz="2400" dirty="0" smtClean="0"/>
                <a:t> </a:t>
              </a:r>
              <a:r>
                <a:rPr lang="en-US" sz="2400" dirty="0" smtClean="0">
                  <a:solidFill>
                    <a:srgbClr val="910091"/>
                  </a:solidFill>
                  <a:latin typeface="Apple Chancery"/>
                  <a:cs typeface="Apple Chancery"/>
                </a:rPr>
                <a:t>H</a:t>
              </a:r>
              <a:r>
                <a:rPr lang="en-US" sz="2400" dirty="0" smtClean="0">
                  <a:solidFill>
                    <a:srgbClr val="910091"/>
                  </a:solidFill>
                </a:rPr>
                <a:t> </a:t>
              </a:r>
              <a:r>
                <a:rPr lang="en-US" sz="2400" dirty="0" smtClean="0"/>
                <a:t>= </a:t>
              </a:r>
              <a:r>
                <a:rPr lang="en-US" sz="2400" dirty="0" smtClean="0">
                  <a:solidFill>
                    <a:srgbClr val="910091"/>
                  </a:solidFill>
                </a:rPr>
                <a:t>(</a:t>
              </a:r>
              <a:r>
                <a:rPr lang="en-US" sz="2400" dirty="0" smtClean="0">
                  <a:solidFill>
                    <a:srgbClr val="910091"/>
                  </a:solidFill>
                  <a:latin typeface="Apple Chancery"/>
                  <a:cs typeface="Apple Chancery"/>
                </a:rPr>
                <a:t>V</a:t>
              </a:r>
              <a:r>
                <a:rPr lang="en-US" sz="2400" dirty="0" smtClean="0">
                  <a:solidFill>
                    <a:srgbClr val="910091"/>
                  </a:solidFill>
                </a:rPr>
                <a:t>, </a:t>
              </a:r>
              <a:r>
                <a:rPr lang="en-US" sz="2400" dirty="0" smtClean="0">
                  <a:solidFill>
                    <a:srgbClr val="910091"/>
                  </a:solidFill>
                  <a:latin typeface="Apple Chancery"/>
                  <a:cs typeface="Apple Chancery"/>
                </a:rPr>
                <a:t>E</a:t>
              </a:r>
              <a:r>
                <a:rPr lang="en-US" sz="2400" dirty="0" smtClean="0">
                  <a:solidFill>
                    <a:srgbClr val="910091"/>
                  </a:solidFill>
                </a:rPr>
                <a:t> ) </a:t>
              </a:r>
              <a:r>
                <a:rPr lang="en-US" dirty="0" smtClean="0"/>
                <a:t> </a:t>
              </a:r>
              <a:endParaRPr lang="en-US" dirty="0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6300876" y="4029733"/>
              <a:ext cx="2206174" cy="2296181"/>
              <a:chOff x="6490563" y="846711"/>
              <a:chExt cx="2206174" cy="2296181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6490563" y="846711"/>
                <a:ext cx="2206174" cy="2065349"/>
                <a:chOff x="6082935" y="1536631"/>
                <a:chExt cx="2206174" cy="2065349"/>
              </a:xfrm>
            </p:grpSpPr>
            <p:sp>
              <p:nvSpPr>
                <p:cNvPr id="11" name="Oval 10"/>
                <p:cNvSpPr/>
                <p:nvPr/>
              </p:nvSpPr>
              <p:spPr>
                <a:xfrm>
                  <a:off x="6757075" y="1536631"/>
                  <a:ext cx="674140" cy="674236"/>
                </a:xfrm>
                <a:prstGeom prst="ellipse">
                  <a:avLst/>
                </a:prstGeom>
                <a:noFill/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rgbClr val="910091"/>
                      </a:solidFill>
                    </a:rPr>
                    <a:t>X</a:t>
                  </a:r>
                  <a:r>
                    <a:rPr lang="en-US" baseline="-25000" dirty="0" smtClean="0">
                      <a:solidFill>
                        <a:srgbClr val="910091"/>
                      </a:solidFill>
                    </a:rPr>
                    <a:t>0</a:t>
                  </a:r>
                  <a:endParaRPr lang="en-US" baseline="-25000" dirty="0">
                    <a:solidFill>
                      <a:srgbClr val="910091"/>
                    </a:solidFill>
                  </a:endParaRPr>
                </a:p>
              </p:txBody>
            </p:sp>
            <p:sp>
              <p:nvSpPr>
                <p:cNvPr id="12" name="Oval 11"/>
                <p:cNvSpPr/>
                <p:nvPr/>
              </p:nvSpPr>
              <p:spPr>
                <a:xfrm>
                  <a:off x="6082935" y="2927744"/>
                  <a:ext cx="674140" cy="674236"/>
                </a:xfrm>
                <a:prstGeom prst="ellipse">
                  <a:avLst/>
                </a:prstGeom>
                <a:noFill/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rgbClr val="910091"/>
                      </a:solidFill>
                    </a:rPr>
                    <a:t>X</a:t>
                  </a:r>
                  <a:r>
                    <a:rPr lang="en-US" baseline="-25000" dirty="0">
                      <a:solidFill>
                        <a:srgbClr val="910091"/>
                      </a:solidFill>
                    </a:rPr>
                    <a:t>1</a:t>
                  </a:r>
                </a:p>
              </p:txBody>
            </p:sp>
            <p:sp>
              <p:nvSpPr>
                <p:cNvPr id="13" name="Oval 12"/>
                <p:cNvSpPr/>
                <p:nvPr/>
              </p:nvSpPr>
              <p:spPr>
                <a:xfrm>
                  <a:off x="7614969" y="2927744"/>
                  <a:ext cx="674140" cy="674236"/>
                </a:xfrm>
                <a:prstGeom prst="ellipse">
                  <a:avLst/>
                </a:prstGeom>
                <a:noFill/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rgbClr val="910091"/>
                      </a:solidFill>
                    </a:rPr>
                    <a:t>X</a:t>
                  </a:r>
                  <a:r>
                    <a:rPr lang="en-US" baseline="-25000" dirty="0">
                      <a:solidFill>
                        <a:srgbClr val="910091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14" name="Group 13"/>
              <p:cNvGrpSpPr/>
              <p:nvPr/>
            </p:nvGrpSpPr>
            <p:grpSpPr>
              <a:xfrm>
                <a:off x="6735245" y="1422207"/>
                <a:ext cx="1613249" cy="1720685"/>
                <a:chOff x="6735245" y="1422207"/>
                <a:chExt cx="1613249" cy="1720685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 flipV="1">
                  <a:off x="6907376" y="1437887"/>
                  <a:ext cx="435796" cy="815617"/>
                </a:xfrm>
                <a:prstGeom prst="line">
                  <a:avLst/>
                </a:prstGeom>
                <a:ln w="762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>
                <a:xfrm>
                  <a:off x="7197412" y="2574942"/>
                  <a:ext cx="857894" cy="0"/>
                </a:xfrm>
                <a:prstGeom prst="line">
                  <a:avLst/>
                </a:prstGeom>
                <a:ln w="76200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>
                  <a:off x="7758806" y="1422207"/>
                  <a:ext cx="474990" cy="815617"/>
                </a:xfrm>
                <a:prstGeom prst="line">
                  <a:avLst/>
                </a:prstGeom>
                <a:ln w="76200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TextBox 17"/>
                <p:cNvSpPr txBox="1"/>
                <p:nvPr/>
              </p:nvSpPr>
              <p:spPr>
                <a:xfrm>
                  <a:off x="6735245" y="1422207"/>
                  <a:ext cx="351779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 smtClean="0">
                      <a:solidFill>
                        <a:srgbClr val="FF0000"/>
                      </a:solidFill>
                    </a:rPr>
                    <a:t>R</a:t>
                  </a:r>
                  <a:endParaRPr lang="en-US" sz="24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7451758" y="2681227"/>
                  <a:ext cx="32608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 smtClean="0">
                      <a:solidFill>
                        <a:srgbClr val="008000"/>
                      </a:solidFill>
                    </a:rPr>
                    <a:t>S</a:t>
                  </a:r>
                  <a:endParaRPr lang="en-US" sz="2400" dirty="0">
                    <a:solidFill>
                      <a:srgbClr val="008000"/>
                    </a:solidFill>
                  </a:endParaRP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8009940" y="1437887"/>
                  <a:ext cx="33855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 smtClean="0">
                      <a:solidFill>
                        <a:srgbClr val="0000FF"/>
                      </a:solidFill>
                    </a:rPr>
                    <a:t>T</a:t>
                  </a:r>
                  <a:endParaRPr lang="en-US" sz="2400" dirty="0">
                    <a:solidFill>
                      <a:srgbClr val="0000FF"/>
                    </a:solidFill>
                  </a:endParaRPr>
                </a:p>
              </p:txBody>
            </p:sp>
          </p:grpSp>
        </p:grpSp>
        <p:sp>
          <p:nvSpPr>
            <p:cNvPr id="23" name="TextBox 22"/>
            <p:cNvSpPr txBox="1"/>
            <p:nvPr/>
          </p:nvSpPr>
          <p:spPr>
            <a:xfrm>
              <a:off x="8460016" y="4497798"/>
              <a:ext cx="664841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910091"/>
                  </a:solidFill>
                  <a:latin typeface="Apple Chancery"/>
                  <a:cs typeface="Apple Chancery"/>
                </a:rPr>
                <a:t>H</a:t>
              </a:r>
              <a:r>
                <a:rPr lang="en-US" sz="3200" dirty="0" smtClean="0">
                  <a:solidFill>
                    <a:srgbClr val="910091"/>
                  </a:solidFill>
                </a:rPr>
                <a:t> </a:t>
              </a:r>
              <a:endParaRPr lang="en-US" sz="3200" dirty="0">
                <a:solidFill>
                  <a:srgbClr val="910091"/>
                </a:solidFill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57200" y="3475153"/>
            <a:ext cx="3726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Output: </a:t>
            </a:r>
            <a:r>
              <a:rPr lang="en-US" sz="2400" dirty="0" smtClean="0"/>
              <a:t>All copies of </a:t>
            </a:r>
            <a:r>
              <a:rPr lang="en-US" sz="2400" dirty="0" smtClean="0">
                <a:solidFill>
                  <a:srgbClr val="910091"/>
                </a:solidFill>
                <a:latin typeface="Apple Chancery"/>
                <a:cs typeface="Apple Chancery"/>
              </a:rPr>
              <a:t>H </a:t>
            </a:r>
            <a:r>
              <a:rPr lang="en-US" sz="2400" dirty="0" smtClean="0"/>
              <a:t> in </a:t>
            </a:r>
            <a:r>
              <a:rPr lang="en-US" sz="2400" dirty="0" smtClean="0">
                <a:solidFill>
                  <a:srgbClr val="910091"/>
                </a:solidFill>
              </a:rPr>
              <a:t>G</a:t>
            </a:r>
            <a:endParaRPr lang="en-US" sz="2400" dirty="0">
              <a:solidFill>
                <a:srgbClr val="910091"/>
              </a:solidFill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457200" y="5276217"/>
            <a:ext cx="4276581" cy="986977"/>
            <a:chOff x="457200" y="5276217"/>
            <a:chExt cx="4276581" cy="986977"/>
          </a:xfrm>
        </p:grpSpPr>
        <p:sp>
          <p:nvSpPr>
            <p:cNvPr id="31" name="TextBox 30"/>
            <p:cNvSpPr txBox="1"/>
            <p:nvPr/>
          </p:nvSpPr>
          <p:spPr>
            <a:xfrm>
              <a:off x="457200" y="5276217"/>
              <a:ext cx="42765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solidFill>
                    <a:srgbClr val="910091"/>
                  </a:solidFill>
                </a:rPr>
                <a:t>ψ</a:t>
              </a:r>
              <a:r>
                <a:rPr lang="en-US" sz="2400" baseline="-25000" dirty="0" err="1" smtClean="0">
                  <a:solidFill>
                    <a:srgbClr val="910091"/>
                  </a:solidFill>
                </a:rPr>
                <a:t>R</a:t>
              </a:r>
              <a:r>
                <a:rPr lang="en-US" sz="2400" dirty="0" smtClean="0">
                  <a:solidFill>
                    <a:srgbClr val="910091"/>
                  </a:solidFill>
                </a:rPr>
                <a:t>(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x,y</a:t>
              </a:r>
              <a:r>
                <a:rPr lang="en-US" sz="2400" dirty="0" smtClean="0">
                  <a:solidFill>
                    <a:srgbClr val="910091"/>
                  </a:solidFill>
                </a:rPr>
                <a:t>) </a:t>
              </a:r>
              <a:r>
                <a:rPr lang="en-US" sz="2400" dirty="0" smtClean="0"/>
                <a:t>=</a:t>
              </a:r>
              <a:r>
                <a:rPr lang="en-US" sz="2400" dirty="0" smtClean="0">
                  <a:solidFill>
                    <a:srgbClr val="910091"/>
                  </a:solidFill>
                </a:rPr>
                <a:t> 1</a:t>
              </a:r>
              <a:r>
                <a:rPr lang="en-US" sz="2400" dirty="0" smtClean="0">
                  <a:solidFill>
                    <a:srgbClr val="000000"/>
                  </a:solidFill>
                </a:rPr>
                <a:t> if </a:t>
              </a:r>
              <a:r>
                <a:rPr lang="en-US" sz="2400" dirty="0" smtClean="0">
                  <a:solidFill>
                    <a:srgbClr val="910091"/>
                  </a:solidFill>
                </a:rPr>
                <a:t>(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x,y</a:t>
              </a:r>
              <a:r>
                <a:rPr lang="en-US" sz="2400" dirty="0" smtClean="0">
                  <a:solidFill>
                    <a:srgbClr val="910091"/>
                  </a:solidFill>
                </a:rPr>
                <a:t>) </a:t>
              </a:r>
              <a:r>
                <a:rPr lang="en-US" sz="2400" dirty="0" smtClean="0">
                  <a:solidFill>
                    <a:srgbClr val="000000"/>
                  </a:solidFill>
                </a:rPr>
                <a:t>in</a:t>
              </a:r>
              <a:r>
                <a:rPr lang="en-US" sz="2400" dirty="0" smtClean="0">
                  <a:solidFill>
                    <a:srgbClr val="910091"/>
                  </a:solidFill>
                </a:rPr>
                <a:t> E(G) </a:t>
              </a:r>
              <a:r>
                <a:rPr lang="en-US" sz="2400" dirty="0" smtClean="0">
                  <a:solidFill>
                    <a:srgbClr val="000000"/>
                  </a:solidFill>
                </a:rPr>
                <a:t>and</a:t>
              </a:r>
              <a:r>
                <a:rPr lang="en-US" sz="2400" dirty="0" smtClean="0">
                  <a:solidFill>
                    <a:srgbClr val="910091"/>
                  </a:solidFill>
                </a:rPr>
                <a:t> x&lt;y</a:t>
              </a:r>
              <a:endParaRPr lang="en-US" sz="24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379635" y="5801529"/>
              <a:ext cx="18848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= </a:t>
              </a:r>
              <a:r>
                <a:rPr lang="en-US" sz="2400" dirty="0" smtClean="0">
                  <a:solidFill>
                    <a:srgbClr val="910091"/>
                  </a:solidFill>
                </a:rPr>
                <a:t>0</a:t>
              </a:r>
              <a:r>
                <a:rPr lang="en-US" sz="2400" dirty="0" smtClean="0"/>
                <a:t> otherwise</a:t>
              </a:r>
              <a:endParaRPr lang="en-US" sz="2400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75003" y="4233575"/>
            <a:ext cx="6125873" cy="2493106"/>
            <a:chOff x="175003" y="4233575"/>
            <a:chExt cx="6125873" cy="2493106"/>
          </a:xfrm>
        </p:grpSpPr>
        <p:sp>
          <p:nvSpPr>
            <p:cNvPr id="27" name="TextBox 26"/>
            <p:cNvSpPr txBox="1"/>
            <p:nvPr/>
          </p:nvSpPr>
          <p:spPr>
            <a:xfrm>
              <a:off x="175003" y="4484739"/>
              <a:ext cx="612587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solidFill>
                    <a:srgbClr val="910091"/>
                  </a:solidFill>
                </a:rPr>
                <a:t>φ</a:t>
              </a:r>
              <a:r>
                <a:rPr lang="en-US" sz="2800" dirty="0" smtClean="0">
                  <a:solidFill>
                    <a:srgbClr val="910091"/>
                  </a:solidFill>
                </a:rPr>
                <a:t> (x</a:t>
              </a:r>
              <a:r>
                <a:rPr lang="en-US" sz="2800" baseline="-25000" dirty="0" smtClean="0">
                  <a:solidFill>
                    <a:srgbClr val="910091"/>
                  </a:solidFill>
                </a:rPr>
                <a:t>0</a:t>
              </a:r>
              <a:r>
                <a:rPr lang="en-US" sz="2800" dirty="0" smtClean="0">
                  <a:solidFill>
                    <a:srgbClr val="910091"/>
                  </a:solidFill>
                </a:rPr>
                <a:t>,x</a:t>
              </a:r>
              <a:r>
                <a:rPr lang="en-US" sz="2800" baseline="-25000" dirty="0" smtClean="0">
                  <a:solidFill>
                    <a:srgbClr val="910091"/>
                  </a:solidFill>
                </a:rPr>
                <a:t>1</a:t>
              </a:r>
              <a:r>
                <a:rPr lang="en-US" sz="2800" dirty="0" smtClean="0">
                  <a:solidFill>
                    <a:srgbClr val="910091"/>
                  </a:solidFill>
                </a:rPr>
                <a:t>,x</a:t>
              </a:r>
              <a:r>
                <a:rPr lang="en-US" sz="2800" baseline="-25000" dirty="0">
                  <a:solidFill>
                    <a:srgbClr val="910091"/>
                  </a:solidFill>
                </a:rPr>
                <a:t>2</a:t>
              </a:r>
              <a:r>
                <a:rPr lang="en-US" sz="2800" dirty="0" smtClean="0">
                  <a:solidFill>
                    <a:srgbClr val="910091"/>
                  </a:solidFill>
                </a:rPr>
                <a:t>) </a:t>
              </a:r>
              <a:r>
                <a:rPr lang="en-US" sz="2800" dirty="0" smtClean="0"/>
                <a:t>= </a:t>
              </a:r>
              <a:r>
                <a:rPr lang="en-US" sz="2800" dirty="0" err="1" smtClean="0">
                  <a:solidFill>
                    <a:srgbClr val="910091"/>
                  </a:solidFill>
                </a:rPr>
                <a:t>ψ</a:t>
              </a:r>
              <a:r>
                <a:rPr lang="en-US" sz="2800" baseline="-25000" dirty="0" err="1" smtClean="0">
                  <a:solidFill>
                    <a:srgbClr val="910091"/>
                  </a:solidFill>
                </a:rPr>
                <a:t>R</a:t>
              </a:r>
              <a:r>
                <a:rPr lang="en-US" sz="2800" dirty="0" smtClean="0">
                  <a:solidFill>
                    <a:srgbClr val="910091"/>
                  </a:solidFill>
                </a:rPr>
                <a:t>(x</a:t>
              </a:r>
              <a:r>
                <a:rPr lang="en-US" sz="2800" baseline="-25000" dirty="0" smtClean="0">
                  <a:solidFill>
                    <a:srgbClr val="910091"/>
                  </a:solidFill>
                </a:rPr>
                <a:t>0</a:t>
              </a:r>
              <a:r>
                <a:rPr lang="en-US" sz="2800" dirty="0" smtClean="0">
                  <a:solidFill>
                    <a:srgbClr val="910091"/>
                  </a:solidFill>
                </a:rPr>
                <a:t>,x</a:t>
              </a:r>
              <a:r>
                <a:rPr lang="en-US" sz="2800" baseline="-25000" dirty="0" smtClean="0">
                  <a:solidFill>
                    <a:srgbClr val="910091"/>
                  </a:solidFill>
                </a:rPr>
                <a:t>1</a:t>
              </a:r>
              <a:r>
                <a:rPr lang="en-US" sz="2800" dirty="0" smtClean="0">
                  <a:solidFill>
                    <a:srgbClr val="910091"/>
                  </a:solidFill>
                </a:rPr>
                <a:t>)</a:t>
              </a:r>
              <a:r>
                <a:rPr lang="en-US" sz="28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800" dirty="0" err="1" smtClean="0">
                  <a:solidFill>
                    <a:srgbClr val="910091"/>
                  </a:solidFill>
                </a:rPr>
                <a:t>ψ</a:t>
              </a:r>
              <a:r>
                <a:rPr lang="en-US" sz="2800" baseline="-25000" dirty="0" err="1">
                  <a:solidFill>
                    <a:srgbClr val="910091"/>
                  </a:solidFill>
                </a:rPr>
                <a:t>S</a:t>
              </a:r>
              <a:r>
                <a:rPr lang="en-US" sz="2800" dirty="0" smtClean="0">
                  <a:solidFill>
                    <a:srgbClr val="910091"/>
                  </a:solidFill>
                </a:rPr>
                <a:t>(x</a:t>
              </a:r>
              <a:r>
                <a:rPr lang="en-US" sz="2800" baseline="-25000" dirty="0">
                  <a:solidFill>
                    <a:srgbClr val="910091"/>
                  </a:solidFill>
                </a:rPr>
                <a:t>1</a:t>
              </a:r>
              <a:r>
                <a:rPr lang="en-US" sz="2800" dirty="0" smtClean="0">
                  <a:solidFill>
                    <a:srgbClr val="910091"/>
                  </a:solidFill>
                </a:rPr>
                <a:t>,x</a:t>
              </a:r>
              <a:r>
                <a:rPr lang="en-US" sz="2800" baseline="-25000" dirty="0">
                  <a:solidFill>
                    <a:srgbClr val="910091"/>
                  </a:solidFill>
                </a:rPr>
                <a:t>2</a:t>
              </a:r>
              <a:r>
                <a:rPr lang="en-US" sz="2800" dirty="0" smtClean="0">
                  <a:solidFill>
                    <a:srgbClr val="910091"/>
                  </a:solidFill>
                </a:rPr>
                <a:t>)</a:t>
              </a:r>
              <a:r>
                <a:rPr lang="en-US" sz="28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800" dirty="0" err="1" smtClean="0">
                  <a:solidFill>
                    <a:srgbClr val="910091"/>
                  </a:solidFill>
                </a:rPr>
                <a:t>ψ</a:t>
              </a:r>
              <a:r>
                <a:rPr lang="en-US" sz="2800" baseline="-25000" dirty="0" err="1">
                  <a:solidFill>
                    <a:srgbClr val="910091"/>
                  </a:solidFill>
                </a:rPr>
                <a:t>T</a:t>
              </a:r>
              <a:r>
                <a:rPr lang="en-US" sz="2800" dirty="0" smtClean="0">
                  <a:solidFill>
                    <a:srgbClr val="910091"/>
                  </a:solidFill>
                </a:rPr>
                <a:t>(x</a:t>
              </a:r>
              <a:r>
                <a:rPr lang="en-US" sz="2800" baseline="-25000" dirty="0">
                  <a:solidFill>
                    <a:srgbClr val="910091"/>
                  </a:solidFill>
                </a:rPr>
                <a:t>0</a:t>
              </a:r>
              <a:r>
                <a:rPr lang="en-US" sz="2800" dirty="0" smtClean="0">
                  <a:solidFill>
                    <a:srgbClr val="910091"/>
                  </a:solidFill>
                </a:rPr>
                <a:t>,x</a:t>
              </a:r>
              <a:r>
                <a:rPr lang="en-US" sz="2800" baseline="-25000" dirty="0">
                  <a:solidFill>
                    <a:srgbClr val="910091"/>
                  </a:solidFill>
                </a:rPr>
                <a:t>2</a:t>
              </a:r>
              <a:r>
                <a:rPr lang="en-US" sz="2800" dirty="0" smtClean="0">
                  <a:solidFill>
                    <a:srgbClr val="910091"/>
                  </a:solidFill>
                </a:rPr>
                <a:t>)</a:t>
              </a:r>
              <a:r>
                <a:rPr lang="en-US" sz="28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 </a:t>
              </a:r>
              <a:r>
                <a:rPr lang="en-US" sz="28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 </a:t>
              </a:r>
              <a:r>
                <a:rPr lang="en-US" sz="2800" dirty="0" smtClean="0">
                  <a:solidFill>
                    <a:srgbClr val="910091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 </a:t>
              </a:r>
              <a:endParaRPr lang="en-US" sz="2800" dirty="0">
                <a:solidFill>
                  <a:srgbClr val="910091"/>
                </a:solidFill>
              </a:endParaRP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175003" y="4233575"/>
              <a:ext cx="6125873" cy="2493106"/>
              <a:chOff x="175003" y="4233575"/>
              <a:chExt cx="6125873" cy="2493106"/>
            </a:xfrm>
          </p:grpSpPr>
          <p:cxnSp>
            <p:nvCxnSpPr>
              <p:cNvPr id="34" name="Straight Connector 33"/>
              <p:cNvCxnSpPr/>
              <p:nvPr/>
            </p:nvCxnSpPr>
            <p:spPr>
              <a:xfrm>
                <a:off x="175003" y="4233575"/>
                <a:ext cx="6125873" cy="0"/>
              </a:xfrm>
              <a:prstGeom prst="line">
                <a:avLst/>
              </a:prstGeom>
              <a:ln>
                <a:solidFill>
                  <a:srgbClr val="BFBFBF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6300876" y="4233575"/>
                <a:ext cx="0" cy="2493106"/>
              </a:xfrm>
              <a:prstGeom prst="line">
                <a:avLst/>
              </a:prstGeom>
              <a:ln>
                <a:solidFill>
                  <a:srgbClr val="BFBFBF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flipH="1">
                <a:off x="175003" y="5276217"/>
                <a:ext cx="6125873" cy="0"/>
              </a:xfrm>
              <a:prstGeom prst="line">
                <a:avLst/>
              </a:prstGeom>
              <a:ln>
                <a:solidFill>
                  <a:srgbClr val="BFBFBF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2" name="TextBox 41"/>
          <p:cNvSpPr txBox="1"/>
          <p:nvPr/>
        </p:nvSpPr>
        <p:spPr>
          <a:xfrm>
            <a:off x="457200" y="6278874"/>
            <a:ext cx="3583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910091"/>
                </a:solidFill>
              </a:rPr>
              <a:t>ψ</a:t>
            </a:r>
            <a:r>
              <a:rPr lang="en-US" sz="2400" baseline="-25000" dirty="0" err="1" smtClean="0">
                <a:solidFill>
                  <a:srgbClr val="910091"/>
                </a:solidFill>
              </a:rPr>
              <a:t>S</a:t>
            </a:r>
            <a:r>
              <a:rPr lang="en-US" sz="2400" baseline="-25000" dirty="0" smtClean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 and </a:t>
            </a:r>
            <a:r>
              <a:rPr lang="en-US" sz="2400" dirty="0" err="1" smtClean="0">
                <a:solidFill>
                  <a:srgbClr val="910091"/>
                </a:solidFill>
              </a:rPr>
              <a:t>ψ</a:t>
            </a:r>
            <a:r>
              <a:rPr lang="en-US" sz="2400" baseline="-25000" dirty="0" err="1">
                <a:solidFill>
                  <a:srgbClr val="910091"/>
                </a:solidFill>
              </a:rPr>
              <a:t>T</a:t>
            </a:r>
            <a:r>
              <a:rPr lang="en-US" sz="2400" baseline="-25000" dirty="0" smtClean="0">
                <a:solidFill>
                  <a:srgbClr val="910091"/>
                </a:solidFill>
              </a:rPr>
              <a:t> </a:t>
            </a:r>
            <a:r>
              <a:rPr lang="en-US" sz="2400" dirty="0" smtClean="0"/>
              <a:t>defined similarly</a:t>
            </a:r>
            <a:r>
              <a:rPr lang="en-US" sz="2400" dirty="0" smtClean="0">
                <a:solidFill>
                  <a:srgbClr val="910091"/>
                </a:solidFill>
              </a:rPr>
              <a:t> </a:t>
            </a:r>
            <a:endParaRPr lang="en-US" sz="2400" dirty="0"/>
          </a:p>
        </p:txBody>
      </p:sp>
      <p:sp>
        <p:nvSpPr>
          <p:cNvPr id="43" name="Rectangle 42"/>
          <p:cNvSpPr/>
          <p:nvPr/>
        </p:nvSpPr>
        <p:spPr>
          <a:xfrm>
            <a:off x="4040232" y="5864249"/>
            <a:ext cx="2260644" cy="8624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Encoding of the functions is crucial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9868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216"/>
    </mc:Choice>
    <mc:Fallback>
      <p:transition xmlns:p14="http://schemas.microsoft.com/office/powerpoint/2010/main" spd="slow" advTm="8421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2" grpId="0"/>
      <p:bldP spid="4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7|1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9.9|23.2|9.3|11.6|2.4|15.7|17|17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|20.6|3|19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11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6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3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19.8|17.4|3.9|6.5|5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0.9|1.5|0.7|0.4|0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7.4|4.6|1.5|12.1|2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3|13.4|8.4|1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16|14.1|10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8|23.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7|28.2|4|17.4|13.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11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|8.7|5.8|5.1|10.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17.5|13.6|2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0.2|0.2|0.2|0.2|0.3|0.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4|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|2.9|5.3|7.7|15.4|6.6|26.6|8.2|13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11.2|9|4.9|14.3|10.1|14|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6.9|9.6|8.3|13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6.4|4.9|8.9|1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5.1|5.3|3.7|12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|7.5|13|9.4|6.3|18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2.5|1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7335</TotalTime>
  <Words>2631</Words>
  <Application>Microsoft Macintosh PowerPoint</Application>
  <PresentationFormat>On-screen Show (4:3)</PresentationFormat>
  <Paragraphs>506</Paragraphs>
  <Slides>39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Answering FAQs</vt:lpstr>
      <vt:lpstr>On FAQs</vt:lpstr>
      <vt:lpstr>Baby FAQs</vt:lpstr>
      <vt:lpstr>In case you were afraid to ask</vt:lpstr>
      <vt:lpstr>Baby FAQs are very expressive</vt:lpstr>
      <vt:lpstr>What do we show?</vt:lpstr>
      <vt:lpstr>What is “grown up” FAQ?</vt:lpstr>
      <vt:lpstr>Baby FAQs are very expressive</vt:lpstr>
      <vt:lpstr>Morally the join problem</vt:lpstr>
      <vt:lpstr>Baby FAQs are very expressive</vt:lpstr>
      <vt:lpstr>Matrix vector multiplication</vt:lpstr>
      <vt:lpstr>Let’s do it faster</vt:lpstr>
      <vt:lpstr>Discrete Fourier Transform</vt:lpstr>
      <vt:lpstr>Discrete Fourier Transform</vt:lpstr>
      <vt:lpstr>Algorithms for (baby) FAQs</vt:lpstr>
      <vt:lpstr>How are functions represented?</vt:lpstr>
      <vt:lpstr>Trivial algorithm for (baby) FAQs</vt:lpstr>
      <vt:lpstr>Matrix vector multiplication</vt:lpstr>
      <vt:lpstr>Discrete Fourier Transform</vt:lpstr>
      <vt:lpstr>Faster than trivial algorithm</vt:lpstr>
      <vt:lpstr>Fast(er) Fourier Transform</vt:lpstr>
      <vt:lpstr>Fast(er) Fourier Transform</vt:lpstr>
      <vt:lpstr>Fast(er) Fourier Transform</vt:lpstr>
      <vt:lpstr>Going back to representations</vt:lpstr>
      <vt:lpstr>Let’s go back to joins …</vt:lpstr>
      <vt:lpstr>… and run the previous algo</vt:lpstr>
      <vt:lpstr>Is Ω(N2) time necessary?</vt:lpstr>
      <vt:lpstr>PowerPoint Presentation</vt:lpstr>
      <vt:lpstr>Algorithmic Loomis-Whitney</vt:lpstr>
      <vt:lpstr>Algorithmic Loomis-Whitney</vt:lpstr>
      <vt:lpstr>Analyzing the algorithm</vt:lpstr>
      <vt:lpstr>Algorithm for FAQ</vt:lpstr>
      <vt:lpstr>Simplicity leads to performance</vt:lpstr>
      <vt:lpstr>Further Reading</vt:lpstr>
      <vt:lpstr>Worst-case optimal join algo</vt:lpstr>
      <vt:lpstr>Joins and resolutions</vt:lpstr>
      <vt:lpstr>Beyond worst-case analysis algorithms also perform great!</vt:lpstr>
      <vt:lpstr>More on FAQs</vt:lpstr>
      <vt:lpstr>Questions?</vt:lpstr>
    </vt:vector>
  </TitlesOfParts>
  <Company>UB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Answering FAQs</dc:title>
  <dc:creator>Atri Rudra</dc:creator>
  <cp:lastModifiedBy>Atri Rudra</cp:lastModifiedBy>
  <cp:revision>70</cp:revision>
  <dcterms:created xsi:type="dcterms:W3CDTF">2015-04-15T16:56:25Z</dcterms:created>
  <dcterms:modified xsi:type="dcterms:W3CDTF">2015-04-20T19:11:43Z</dcterms:modified>
</cp:coreProperties>
</file>