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notesSlides/notesSlide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7.xml" ContentType="application/vnd.openxmlformats-officedocument.presentationml.notesSlide+xml"/>
  <Override PartName="/ppt/embeddings/oleObject13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4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8.bin" ContentType="application/vnd.openxmlformats-officedocument.oleObject"/>
  <Override PartName="/ppt/notesSlides/notesSlide15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4" r:id="rId5"/>
    <p:sldId id="305" r:id="rId6"/>
    <p:sldId id="262" r:id="rId7"/>
    <p:sldId id="279" r:id="rId8"/>
    <p:sldId id="263" r:id="rId9"/>
    <p:sldId id="265" r:id="rId10"/>
    <p:sldId id="304" r:id="rId11"/>
    <p:sldId id="270" r:id="rId12"/>
    <p:sldId id="273" r:id="rId13"/>
    <p:sldId id="274" r:id="rId14"/>
    <p:sldId id="276" r:id="rId15"/>
    <p:sldId id="277" r:id="rId16"/>
    <p:sldId id="278" r:id="rId17"/>
    <p:sldId id="280" r:id="rId18"/>
    <p:sldId id="283" r:id="rId19"/>
    <p:sldId id="306" r:id="rId20"/>
    <p:sldId id="311" r:id="rId21"/>
    <p:sldId id="312" r:id="rId22"/>
    <p:sldId id="281" r:id="rId23"/>
    <p:sldId id="282" r:id="rId24"/>
    <p:sldId id="288" r:id="rId25"/>
    <p:sldId id="299" r:id="rId26"/>
    <p:sldId id="307" r:id="rId27"/>
    <p:sldId id="308" r:id="rId28"/>
    <p:sldId id="309" r:id="rId29"/>
    <p:sldId id="31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EB611-F7FD-B547-ACE1-B6A60547664C}" type="datetimeFigureOut">
              <a:rPr lang="en-US" smtClean="0"/>
              <a:t>5/2/15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EB8E0-0487-004E-9929-B2596F8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5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predicate V and distribution</a:t>
            </a:r>
            <a:r>
              <a:rPr lang="en-US" baseline="0" dirty="0" smtClean="0"/>
              <a:t> mu are part of the definition of the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6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50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point of</a:t>
            </a:r>
            <a:r>
              <a:rPr lang="en-US" baseline="0" dirty="0" smtClean="0"/>
              <a:t> R is to create multiple symmetries that can be used in various chain rules.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Coming up with such an R is 75% of the solution, the rest 25% is correlated sampling.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28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Jain,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Pereszlenyi, Yao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Chailloux, Scarpa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Chung, Wu,</a:t>
            </a:r>
            <a:r>
              <a:rPr lang="hu-H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Yuen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2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E818B-A5FC-1C40-82D1-90AD56D55C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92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– P is R | xi, </a:t>
            </a:r>
            <a:r>
              <a:rPr lang="en-US" baseline="0" dirty="0" err="1" smtClean="0"/>
              <a:t>yi</a:t>
            </a:r>
            <a:r>
              <a:rPr lang="en-US" baseline="0" dirty="0" smtClean="0"/>
              <a:t>, W; P1 is R | xi, W and P2 is R | </a:t>
            </a:r>
            <a:r>
              <a:rPr lang="en-US" baseline="0" dirty="0" err="1" smtClean="0"/>
              <a:t>yi</a:t>
            </a:r>
            <a:r>
              <a:rPr lang="en-US" baseline="0" dirty="0" smtClean="0"/>
              <a:t>,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9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predicate V and distribution</a:t>
            </a:r>
            <a:r>
              <a:rPr lang="en-US" baseline="0" dirty="0" smtClean="0"/>
              <a:t> mu are part of the definition of the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1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0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Proofs extend to high value regime. Also reprove </a:t>
            </a:r>
            <a:r>
              <a:rPr lang="en-US" dirty="0" err="1" smtClean="0"/>
              <a:t>Dinur</a:t>
            </a:r>
            <a:r>
              <a:rPr lang="en-US" dirty="0" smtClean="0"/>
              <a:t> </a:t>
            </a:r>
            <a:r>
              <a:rPr lang="en-US" dirty="0" err="1" smtClean="0"/>
              <a:t>Steurer’s</a:t>
            </a:r>
            <a:r>
              <a:rPr lang="en-US" dirty="0" smtClean="0"/>
              <a:t> theorem</a:t>
            </a:r>
            <a:r>
              <a:rPr lang="en-US" baseline="0" dirty="0" smtClean="0"/>
              <a:t> for projection games. Remind that c is the answer length.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direct applications. Mostly about the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46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8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5/2/15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4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5/2/15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3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5/2/15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5/2/15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3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5/2/15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5/2/15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6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5/2/15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0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5/2/15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5/2/15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7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5/2/15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5/2/15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F800-BED9-4447-B276-F602563A8320}" type="datetimeFigureOut">
              <a:rPr lang="en-US" smtClean="0"/>
              <a:t>5/2/15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1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Small value parallel repetition for general games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3999" cy="210488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Ankit Garg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Princeton University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April 20, 2015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Joint work with Mark </a:t>
            </a:r>
            <a:r>
              <a:rPr lang="en-US" dirty="0" err="1" smtClean="0">
                <a:solidFill>
                  <a:srgbClr val="008000"/>
                </a:solidFill>
              </a:rPr>
              <a:t>Braverman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3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Many other connections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Games Conjecture</a:t>
            </a:r>
          </a:p>
          <a:p>
            <a:r>
              <a:rPr lang="en-US" dirty="0" smtClean="0"/>
              <a:t>Foams</a:t>
            </a:r>
          </a:p>
          <a:p>
            <a:r>
              <a:rPr lang="en-US" dirty="0" smtClean="0"/>
              <a:t>Bell inequality violations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</a:p>
          <a:p>
            <a:pPr>
              <a:buFont typeface="Wingdings" charset="0"/>
              <a:buChar char=" "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   </a:t>
            </a:r>
          </a:p>
          <a:p>
            <a:pPr>
              <a:buFont typeface="Wingdings" charset="0"/>
              <a:buChar char=" "/>
            </a:pPr>
            <a:r>
              <a:rPr lang="en-US" dirty="0" smtClean="0"/>
              <a:t>          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3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Small value regime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[DS 13]: G be a </a:t>
            </a:r>
            <a:r>
              <a:rPr lang="en-US" dirty="0"/>
              <a:t>projection game. If Val(G) = </a:t>
            </a:r>
            <a:r>
              <a:rPr lang="en-US" dirty="0" err="1"/>
              <a:t>δ</a:t>
            </a:r>
            <a:r>
              <a:rPr lang="en-US" dirty="0"/>
              <a:t>, </a:t>
            </a:r>
            <a:r>
              <a:rPr lang="en-US" dirty="0" err="1"/>
              <a:t>δ</a:t>
            </a:r>
            <a:r>
              <a:rPr lang="en-US" dirty="0"/>
              <a:t> ≤ ½ , </a:t>
            </a:r>
            <a:r>
              <a:rPr lang="en-US" dirty="0" smtClean="0"/>
              <a:t>then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Obtain optimal NP-hardness for approximating set cover.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024298"/>
              </p:ext>
            </p:extLst>
          </p:nvPr>
        </p:nvGraphicFramePr>
        <p:xfrm>
          <a:off x="3100388" y="2779614"/>
          <a:ext cx="26638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7" name="Equation" r:id="rId4" imgW="914400" imgH="241300" progId="Equation.3">
                  <p:embed/>
                </p:oleObj>
              </mc:Choice>
              <mc:Fallback>
                <p:oleObj name="Equation" r:id="rId4" imgW="914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00388" y="2779614"/>
                        <a:ext cx="2663825" cy="701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99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Main theorem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52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Theorem: If Val(G) = </a:t>
            </a:r>
            <a:r>
              <a:rPr lang="en-US" dirty="0" err="1" smtClean="0"/>
              <a:t>δ</a:t>
            </a:r>
            <a:r>
              <a:rPr lang="en-US" dirty="0" smtClean="0"/>
              <a:t>,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Bound is tight.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95289"/>
              </p:ext>
            </p:extLst>
          </p:nvPr>
        </p:nvGraphicFramePr>
        <p:xfrm>
          <a:off x="1918453" y="2363701"/>
          <a:ext cx="3478213" cy="96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" name="Equation" r:id="rId4" imgW="1193800" imgH="330200" progId="Equation.3">
                  <p:embed/>
                </p:oleObj>
              </mc:Choice>
              <mc:Fallback>
                <p:oleObj name="Equation" r:id="rId4" imgW="11938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8453" y="2363701"/>
                        <a:ext cx="3478213" cy="96189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651025"/>
              </p:ext>
            </p:extLst>
          </p:nvPr>
        </p:nvGraphicFramePr>
        <p:xfrm>
          <a:off x="4769858" y="1548717"/>
          <a:ext cx="1731388" cy="60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" name="Equation" r:id="rId6" imgW="876300" imgH="304800" progId="Equation.3">
                  <p:embed/>
                </p:oleObj>
              </mc:Choice>
              <mc:Fallback>
                <p:oleObj name="Equation" r:id="rId6" imgW="8763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69858" y="1548717"/>
                        <a:ext cx="1731388" cy="60222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16919"/>
              </p:ext>
            </p:extLst>
          </p:nvPr>
        </p:nvGraphicFramePr>
        <p:xfrm>
          <a:off x="1304473" y="3769710"/>
          <a:ext cx="10017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" name="Equation" r:id="rId8" imgW="508000" imgH="304800" progId="Equation.3">
                  <p:embed/>
                </p:oleObj>
              </mc:Choice>
              <mc:Fallback>
                <p:oleObj name="Equation" r:id="rId8" imgW="5080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04473" y="3769710"/>
                        <a:ext cx="1001712" cy="603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478934"/>
              </p:ext>
            </p:extLst>
          </p:nvPr>
        </p:nvGraphicFramePr>
        <p:xfrm>
          <a:off x="2694741" y="4505325"/>
          <a:ext cx="27019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" name="Equation" r:id="rId10" imgW="927100" imgH="215900" progId="Equation.3">
                  <p:embed/>
                </p:oleObj>
              </mc:Choice>
              <mc:Fallback>
                <p:oleObj name="Equation" r:id="rId10" imgW="927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94741" y="4505325"/>
                        <a:ext cx="2701925" cy="628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14018" y="360383"/>
            <a:ext cx="1872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Recall: c is the answer length</a:t>
            </a:r>
          </a:p>
        </p:txBody>
      </p:sp>
    </p:spTree>
    <p:extLst>
      <p:ext uri="{BB962C8B-B14F-4D97-AF65-F5344CB8AC3E}">
        <p14:creationId xmlns:p14="http://schemas.microsoft.com/office/powerpoint/2010/main" val="94460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Proof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 a strategy for G</a:t>
            </a:r>
            <a:r>
              <a:rPr lang="en-US" baseline="30000" dirty="0" smtClean="0"/>
              <a:t>n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</a:t>
            </a:r>
            <a:r>
              <a:rPr lang="en-US" dirty="0" smtClean="0"/>
              <a:t> – event of winning in all coordinates.</a:t>
            </a:r>
          </a:p>
          <a:p>
            <a:endParaRPr lang="en-US" dirty="0" smtClean="0"/>
          </a:p>
          <a:p>
            <a:r>
              <a:rPr lang="en-US" dirty="0" smtClean="0"/>
              <a:t>If                        , design a strategy for G with </a:t>
            </a:r>
            <a:r>
              <a:rPr lang="en-US" dirty="0" err="1" smtClean="0">
                <a:solidFill>
                  <a:srgbClr val="FF0000"/>
                </a:solidFill>
              </a:rPr>
              <a:t>Pr</a:t>
            </a:r>
            <a:r>
              <a:rPr lang="en-US" dirty="0" smtClean="0">
                <a:solidFill>
                  <a:srgbClr val="FF0000"/>
                </a:solidFill>
              </a:rPr>
              <a:t>[win] &gt; </a:t>
            </a:r>
            <a:r>
              <a:rPr lang="en-US" dirty="0" err="1" smtClean="0">
                <a:solidFill>
                  <a:srgbClr val="FF0000"/>
                </a:solidFill>
              </a:rPr>
              <a:t>δ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008000"/>
                </a:solidFill>
              </a:rPr>
              <a:t>Embed (</a:t>
            </a:r>
            <a:r>
              <a:rPr lang="en-US" dirty="0" err="1">
                <a:solidFill>
                  <a:srgbClr val="008000"/>
                </a:solidFill>
              </a:rPr>
              <a:t>x,y</a:t>
            </a:r>
            <a:r>
              <a:rPr lang="en-US" dirty="0">
                <a:solidFill>
                  <a:srgbClr val="008000"/>
                </a:solidFill>
              </a:rPr>
              <a:t>) into </a:t>
            </a:r>
            <a:r>
              <a:rPr lang="en-US" dirty="0" smtClean="0">
                <a:solidFill>
                  <a:srgbClr val="008000"/>
                </a:solidFill>
              </a:rPr>
              <a:t>random </a:t>
            </a:r>
            <a:r>
              <a:rPr lang="en-US" dirty="0">
                <a:solidFill>
                  <a:srgbClr val="008000"/>
                </a:solidFill>
              </a:rPr>
              <a:t>coordinate </a:t>
            </a:r>
            <a:r>
              <a:rPr lang="en-US" dirty="0" err="1" smtClean="0">
                <a:solidFill>
                  <a:srgbClr val="008000"/>
                </a:solidFill>
              </a:rPr>
              <a:t>i</a:t>
            </a:r>
            <a:r>
              <a:rPr lang="en-US" dirty="0" smtClean="0">
                <a:solidFill>
                  <a:srgbClr val="008000"/>
                </a:solidFill>
              </a:rPr>
              <a:t>, sample rest acc. to an </a:t>
            </a:r>
            <a:r>
              <a:rPr lang="en-US" b="1" dirty="0" smtClean="0">
                <a:solidFill>
                  <a:srgbClr val="008000"/>
                </a:solidFill>
              </a:rPr>
              <a:t>appropriate</a:t>
            </a:r>
            <a:r>
              <a:rPr lang="en-US" dirty="0" smtClean="0">
                <a:solidFill>
                  <a:srgbClr val="008000"/>
                </a:solidFill>
              </a:rPr>
              <a:t> distribution and run strategy for G</a:t>
            </a:r>
            <a:r>
              <a:rPr lang="en-US" baseline="30000" dirty="0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897405"/>
              </p:ext>
            </p:extLst>
          </p:nvPr>
        </p:nvGraphicFramePr>
        <p:xfrm>
          <a:off x="1230235" y="3267550"/>
          <a:ext cx="2026030" cy="639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" name="Equation" r:id="rId4" imgW="952500" imgH="292100" progId="Equation.3">
                  <p:embed/>
                </p:oleObj>
              </mc:Choice>
              <mc:Fallback>
                <p:oleObj name="Equation" r:id="rId4" imgW="952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0235" y="3267550"/>
                        <a:ext cx="2026030" cy="6392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390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Try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 x,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 y</a:t>
            </a:r>
            <a:r>
              <a:rPr lang="en-US" dirty="0" smtClean="0"/>
              <a:t>. Sample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-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Y</a:t>
            </a:r>
            <a:r>
              <a:rPr lang="en-US" baseline="-25000" dirty="0" smtClean="0">
                <a:solidFill>
                  <a:srgbClr val="FF0000"/>
                </a:solidFill>
              </a:rPr>
              <a:t>-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~ μ </a:t>
            </a:r>
            <a:r>
              <a:rPr lang="en-US" dirty="0" err="1" smtClean="0">
                <a:solidFill>
                  <a:srgbClr val="FF0000"/>
                </a:solidFill>
              </a:rPr>
              <a:t>iid</a:t>
            </a:r>
            <a:r>
              <a:rPr lang="en-US" dirty="0" smtClean="0"/>
              <a:t>. Answer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,..,x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b = b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(y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,..,y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Pr</a:t>
            </a:r>
            <a:r>
              <a:rPr lang="en-US" dirty="0" smtClean="0">
                <a:solidFill>
                  <a:srgbClr val="FF0000"/>
                </a:solidFill>
              </a:rPr>
              <a:t>[win] </a:t>
            </a:r>
            <a:r>
              <a:rPr lang="en-US" dirty="0" smtClean="0"/>
              <a:t>could be tiny.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Best bound ≥ </a:t>
            </a:r>
            <a:r>
              <a:rPr lang="en-US" dirty="0" err="1" smtClean="0">
                <a:solidFill>
                  <a:srgbClr val="008000"/>
                </a:solidFill>
              </a:rPr>
              <a:t>Pr</a:t>
            </a:r>
            <a:r>
              <a:rPr lang="en-US" dirty="0" smtClean="0">
                <a:solidFill>
                  <a:srgbClr val="008000"/>
                </a:solidFill>
              </a:rPr>
              <a:t>[W]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5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Try 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Zoom into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.</a:t>
            </a:r>
          </a:p>
          <a:p>
            <a:r>
              <a:rPr lang="en-US" dirty="0" smtClean="0"/>
              <a:t>Sample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B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| X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 x,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 y, W </a:t>
            </a:r>
            <a:r>
              <a:rPr lang="en-US" dirty="0" smtClean="0"/>
              <a:t>approx.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 x,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 y</a:t>
            </a:r>
            <a:r>
              <a:rPr lang="en-US" dirty="0" smtClean="0"/>
              <a:t>. Sample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-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Y</a:t>
            </a:r>
            <a:r>
              <a:rPr lang="en-US" baseline="-25000" dirty="0" smtClean="0">
                <a:solidFill>
                  <a:srgbClr val="FF0000"/>
                </a:solidFill>
              </a:rPr>
              <a:t>-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| x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 x, </a:t>
            </a:r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=y, W</a:t>
            </a:r>
            <a:r>
              <a:rPr lang="en-US" dirty="0" smtClean="0"/>
              <a:t>.        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(x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,..,x</a:t>
            </a:r>
            <a:r>
              <a:rPr lang="en-US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b = b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(y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,..,y</a:t>
            </a:r>
            <a:r>
              <a:rPr lang="en-US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But how to sample?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Alice only knows x, Bob only knows 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1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High level idea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 x,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 y.</a:t>
            </a:r>
          </a:p>
          <a:p>
            <a:r>
              <a:rPr lang="en-US" dirty="0" smtClean="0"/>
              <a:t>Jointly sample </a:t>
            </a:r>
            <a:r>
              <a:rPr lang="en-US" dirty="0" smtClean="0">
                <a:solidFill>
                  <a:srgbClr val="FF0000"/>
                </a:solidFill>
              </a:rPr>
              <a:t>R | X</a:t>
            </a:r>
            <a:r>
              <a:rPr lang="en-US" baseline="-25000" dirty="0" smtClean="0">
                <a:solidFill>
                  <a:srgbClr val="FF0000"/>
                </a:solidFill>
              </a:rPr>
              <a:t>i </a:t>
            </a:r>
            <a:r>
              <a:rPr lang="en-US" dirty="0" smtClean="0">
                <a:solidFill>
                  <a:srgbClr val="FF0000"/>
                </a:solidFill>
              </a:rPr>
              <a:t>= x , Y</a:t>
            </a:r>
            <a:r>
              <a:rPr lang="en-US" baseline="-25000" dirty="0" smtClean="0">
                <a:solidFill>
                  <a:srgbClr val="FF0000"/>
                </a:solidFill>
              </a:rPr>
              <a:t>i </a:t>
            </a:r>
            <a:r>
              <a:rPr lang="en-US" dirty="0" smtClean="0">
                <a:solidFill>
                  <a:srgbClr val="FF0000"/>
                </a:solidFill>
              </a:rPr>
              <a:t>= y , W.</a:t>
            </a:r>
          </a:p>
          <a:p>
            <a:r>
              <a:rPr lang="en-US" dirty="0" smtClean="0"/>
              <a:t>Output (locally)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| R, X</a:t>
            </a:r>
            <a:r>
              <a:rPr lang="en-US" baseline="-25000" dirty="0" smtClean="0">
                <a:solidFill>
                  <a:srgbClr val="FF0000"/>
                </a:solidFill>
              </a:rPr>
              <a:t>i </a:t>
            </a:r>
            <a:r>
              <a:rPr lang="en-US" dirty="0" smtClean="0">
                <a:solidFill>
                  <a:srgbClr val="FF0000"/>
                </a:solidFill>
              </a:rPr>
              <a:t> = x</a:t>
            </a:r>
            <a:r>
              <a:rPr lang="en-US" dirty="0" smtClean="0"/>
              <a:t>  and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| R,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 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395632"/>
            <a:ext cx="841612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R | x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, </a:t>
            </a:r>
            <a:r>
              <a:rPr lang="en-US" sz="3200" dirty="0" err="1">
                <a:solidFill>
                  <a:srgbClr val="FF0000"/>
                </a:solidFill>
              </a:rPr>
              <a:t>y</a:t>
            </a:r>
            <a:r>
              <a:rPr lang="en-US" sz="3200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, W   ≈   R | x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, W   ≈   R | </a:t>
            </a:r>
            <a:r>
              <a:rPr lang="en-US" sz="3200" dirty="0" err="1" smtClean="0">
                <a:solidFill>
                  <a:srgbClr val="FF0000"/>
                </a:solidFill>
              </a:rPr>
              <a:t>y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, W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B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| R, x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y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= </a:t>
            </a:r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| R, x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>
                <a:solidFill>
                  <a:srgbClr val="FF0000"/>
                </a:solidFill>
                <a:sym typeface="Wingdings"/>
              </a:rPr>
              <a:t> B</a:t>
            </a:r>
            <a:r>
              <a:rPr lang="en-US" sz="3200" baseline="-25000" dirty="0" smtClean="0">
                <a:solidFill>
                  <a:srgbClr val="FF0000"/>
                </a:solidFill>
                <a:sym typeface="Wingdings"/>
              </a:rPr>
              <a:t>i </a:t>
            </a:r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| R, </a:t>
            </a:r>
            <a:r>
              <a:rPr lang="en-US" sz="3200" dirty="0" err="1" smtClean="0">
                <a:solidFill>
                  <a:srgbClr val="FF0000"/>
                </a:solidFill>
                <a:sym typeface="Wingdings"/>
              </a:rPr>
              <a:t>y</a:t>
            </a:r>
            <a:r>
              <a:rPr lang="en-US" sz="3200" baseline="-25000" dirty="0" err="1" smtClean="0">
                <a:solidFill>
                  <a:srgbClr val="FF0000"/>
                </a:solidFill>
                <a:sym typeface="Wingdings"/>
              </a:rPr>
              <a:t>i</a:t>
            </a:r>
            <a:endParaRPr lang="en-US" sz="3200" baseline="-25000" dirty="0" smtClean="0">
              <a:solidFill>
                <a:srgbClr val="FF0000"/>
              </a:solidFill>
              <a:sym typeface="Wingdings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B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R | </a:t>
            </a:r>
            <a:r>
              <a:rPr lang="en-US" sz="3200" dirty="0">
                <a:solidFill>
                  <a:srgbClr val="FF0000"/>
                </a:solidFill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, </a:t>
            </a:r>
            <a:r>
              <a:rPr lang="en-US" sz="3200" dirty="0" err="1">
                <a:solidFill>
                  <a:srgbClr val="FF0000"/>
                </a:solidFill>
              </a:rPr>
              <a:t>y</a:t>
            </a:r>
            <a:r>
              <a:rPr lang="en-US" sz="3200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, </a:t>
            </a:r>
            <a:r>
              <a:rPr lang="en-US" sz="3200" dirty="0" smtClean="0">
                <a:solidFill>
                  <a:srgbClr val="FF0000"/>
                </a:solidFill>
              </a:rPr>
              <a:t>W ≈ </a:t>
            </a:r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B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| R, x</a:t>
            </a:r>
            <a:r>
              <a:rPr lang="en-US" sz="3200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y</a:t>
            </a:r>
            <a:r>
              <a:rPr lang="en-US" sz="3200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>
                <a:solidFill>
                  <a:srgbClr val="FF0000"/>
                </a:solidFill>
                <a:sym typeface="Wingdings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R | </a:t>
            </a:r>
            <a:r>
              <a:rPr lang="en-US" sz="3200" dirty="0">
                <a:solidFill>
                  <a:srgbClr val="FF0000"/>
                </a:solidFill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, </a:t>
            </a:r>
            <a:r>
              <a:rPr lang="en-US" sz="3200" dirty="0" err="1">
                <a:solidFill>
                  <a:srgbClr val="FF0000"/>
                </a:solidFill>
              </a:rPr>
              <a:t>y</a:t>
            </a:r>
            <a:r>
              <a:rPr lang="en-US" sz="3200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,W </a:t>
            </a:r>
            <a:endParaRPr lang="en-US" sz="3200" dirty="0" smtClean="0">
              <a:solidFill>
                <a:srgbClr val="FF0000"/>
              </a:solidFill>
              <a:sym typeface="Wingdings"/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2045" y="3483946"/>
            <a:ext cx="4607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WANT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1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High level idea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87397"/>
            <a:ext cx="841612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R | x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, </a:t>
            </a:r>
            <a:r>
              <a:rPr lang="en-US" sz="3200" dirty="0" err="1">
                <a:solidFill>
                  <a:srgbClr val="FF0000"/>
                </a:solidFill>
              </a:rPr>
              <a:t>y</a:t>
            </a:r>
            <a:r>
              <a:rPr lang="en-US" sz="3200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, W   ≈   R | x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, W   ≈   R | </a:t>
            </a:r>
            <a:r>
              <a:rPr lang="en-US" sz="3200" dirty="0" err="1" smtClean="0">
                <a:solidFill>
                  <a:srgbClr val="FF0000"/>
                </a:solidFill>
              </a:rPr>
              <a:t>y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, W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err="1" smtClean="0">
                <a:solidFill>
                  <a:srgbClr val="FF0000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b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| R, x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y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= </a:t>
            </a:r>
            <a:r>
              <a:rPr lang="en-US" sz="3200" dirty="0" err="1" smtClean="0">
                <a:solidFill>
                  <a:srgbClr val="FF0000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| R, x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b</a:t>
            </a:r>
            <a:r>
              <a:rPr lang="en-US" sz="3200" baseline="-25000" dirty="0" smtClean="0">
                <a:solidFill>
                  <a:srgbClr val="FF0000"/>
                </a:solidFill>
                <a:sym typeface="Wingdings"/>
              </a:rPr>
              <a:t>i </a:t>
            </a:r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| R, </a:t>
            </a:r>
            <a:r>
              <a:rPr lang="en-US" sz="3200" dirty="0" err="1" smtClean="0">
                <a:solidFill>
                  <a:srgbClr val="FF0000"/>
                </a:solidFill>
                <a:sym typeface="Wingdings"/>
              </a:rPr>
              <a:t>y</a:t>
            </a:r>
            <a:r>
              <a:rPr lang="en-US" sz="3200" baseline="-25000" dirty="0" err="1" smtClean="0">
                <a:solidFill>
                  <a:srgbClr val="FF0000"/>
                </a:solidFill>
                <a:sym typeface="Wingdings"/>
              </a:rPr>
              <a:t>i</a:t>
            </a:r>
            <a:endParaRPr lang="en-US" sz="3200" baseline="-25000" dirty="0" smtClean="0">
              <a:solidFill>
                <a:srgbClr val="FF0000"/>
              </a:solidFill>
              <a:sym typeface="Wingdings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solidFill>
                  <a:srgbClr val="FF0000"/>
                </a:solidFill>
              </a:rPr>
              <a:t>a</a:t>
            </a:r>
            <a:r>
              <a:rPr lang="en-US" sz="3200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b</a:t>
            </a:r>
            <a:r>
              <a:rPr lang="en-US" sz="3200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R | </a:t>
            </a:r>
            <a:r>
              <a:rPr lang="en-US" sz="3200" dirty="0">
                <a:solidFill>
                  <a:srgbClr val="FF0000"/>
                </a:solidFill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, </a:t>
            </a:r>
            <a:r>
              <a:rPr lang="en-US" sz="3200" dirty="0" err="1">
                <a:solidFill>
                  <a:srgbClr val="FF0000"/>
                </a:solidFill>
              </a:rPr>
              <a:t>y</a:t>
            </a:r>
            <a:r>
              <a:rPr lang="en-US" sz="3200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, </a:t>
            </a:r>
            <a:r>
              <a:rPr lang="en-US" sz="3200" dirty="0" smtClean="0">
                <a:solidFill>
                  <a:srgbClr val="FF0000"/>
                </a:solidFill>
              </a:rPr>
              <a:t>W ≈ </a:t>
            </a:r>
            <a:r>
              <a:rPr lang="en-US" sz="3200" dirty="0" err="1">
                <a:solidFill>
                  <a:srgbClr val="FF0000"/>
                </a:solidFill>
              </a:rPr>
              <a:t>a</a:t>
            </a:r>
            <a:r>
              <a:rPr lang="en-US" sz="3200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b</a:t>
            </a:r>
            <a:r>
              <a:rPr lang="en-US" sz="3200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| R, x</a:t>
            </a:r>
            <a:r>
              <a:rPr lang="en-US" sz="3200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y</a:t>
            </a:r>
            <a:r>
              <a:rPr lang="en-US" sz="3200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>
                <a:solidFill>
                  <a:srgbClr val="FF0000"/>
                </a:solidFill>
                <a:sym typeface="Wingdings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R | </a:t>
            </a:r>
            <a:r>
              <a:rPr lang="en-US" sz="3200" dirty="0">
                <a:solidFill>
                  <a:srgbClr val="FF0000"/>
                </a:solidFill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, </a:t>
            </a:r>
            <a:r>
              <a:rPr lang="en-US" sz="3200" dirty="0" err="1">
                <a:solidFill>
                  <a:srgbClr val="FF0000"/>
                </a:solidFill>
              </a:rPr>
              <a:t>y</a:t>
            </a:r>
            <a:r>
              <a:rPr lang="en-US" sz="3200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, W </a:t>
            </a:r>
            <a:endParaRPr lang="en-US" sz="3200" dirty="0" smtClean="0">
              <a:solidFill>
                <a:srgbClr val="FF0000"/>
              </a:solidFill>
              <a:sym typeface="Wingdings"/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4428192"/>
            <a:ext cx="853661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I(R; X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| Y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, W), I(R; Y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| X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, W) small </a:t>
            </a:r>
            <a:r>
              <a:rPr lang="en-US" sz="2000" dirty="0" smtClean="0">
                <a:solidFill>
                  <a:srgbClr val="FF0000"/>
                </a:solidFill>
              </a:rPr>
              <a:t>(&lt;&lt; log(1/</a:t>
            </a:r>
            <a:r>
              <a:rPr lang="en-US" sz="2000" dirty="0" err="1" smtClean="0">
                <a:solidFill>
                  <a:srgbClr val="FF0000"/>
                </a:solidFill>
              </a:rPr>
              <a:t>Pr</a:t>
            </a:r>
            <a:r>
              <a:rPr lang="en-US" sz="2000" dirty="0" smtClean="0">
                <a:solidFill>
                  <a:srgbClr val="FF0000"/>
                </a:solidFill>
              </a:rPr>
              <a:t>[W]))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Structure of R. </a:t>
            </a:r>
            <a:endParaRPr lang="en-US" sz="3200" baseline="-25000" dirty="0" smtClean="0">
              <a:solidFill>
                <a:srgbClr val="FF0000"/>
              </a:solidFill>
              <a:sym typeface="Wingdings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I(A</a:t>
            </a:r>
            <a:r>
              <a:rPr lang="en-US" sz="3200" baseline="-25000" dirty="0" smtClean="0">
                <a:solidFill>
                  <a:srgbClr val="FF0000"/>
                </a:solidFill>
              </a:rPr>
              <a:t>i </a:t>
            </a:r>
            <a:r>
              <a:rPr lang="en-US" sz="3200" dirty="0" smtClean="0">
                <a:solidFill>
                  <a:srgbClr val="FF0000"/>
                </a:solidFill>
              </a:rPr>
              <a:t>B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; 1</a:t>
            </a:r>
            <a:r>
              <a:rPr lang="en-US" sz="3200" baseline="-25000" dirty="0" smtClean="0">
                <a:solidFill>
                  <a:srgbClr val="FF0000"/>
                </a:solidFill>
              </a:rPr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 | R, X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, Y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) small </a:t>
            </a:r>
            <a:r>
              <a:rPr lang="en-US" sz="2000" dirty="0" smtClean="0">
                <a:solidFill>
                  <a:srgbClr val="FF0000"/>
                </a:solidFill>
              </a:rPr>
              <a:t>(&lt;&lt; H(1</a:t>
            </a:r>
            <a:r>
              <a:rPr lang="en-US" sz="2000" baseline="-25000" dirty="0" smtClean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rgbClr val="FF0000"/>
                </a:solidFill>
              </a:rPr>
              <a:t>))</a:t>
            </a:r>
            <a:r>
              <a:rPr lang="en-US" sz="3200" dirty="0" smtClean="0">
                <a:solidFill>
                  <a:srgbClr val="FF0000"/>
                </a:solidFill>
              </a:rPr>
              <a:t>.  </a:t>
            </a:r>
            <a:endParaRPr lang="en-US" sz="3200" dirty="0" smtClean="0">
              <a:solidFill>
                <a:srgbClr val="FF0000"/>
              </a:solidFill>
              <a:sym typeface="Wingdings"/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3907516" y="3447180"/>
            <a:ext cx="390752" cy="911686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26209" y="3349500"/>
            <a:ext cx="4160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Exhibit such an R</a:t>
            </a:r>
            <a:endParaRPr lang="en-US" sz="4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8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High level idea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68363"/>
            <a:ext cx="841612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I(R; X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| Y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, W), I(R; Y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| X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, W) small.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solidFill>
                  <a:srgbClr val="FF0000"/>
                </a:solidFill>
              </a:rPr>
              <a:t>a</a:t>
            </a:r>
            <a:r>
              <a:rPr lang="en-US" sz="3200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b</a:t>
            </a:r>
            <a:r>
              <a:rPr lang="en-US" sz="3200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| R, x</a:t>
            </a:r>
            <a:r>
              <a:rPr lang="en-US" sz="3200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y</a:t>
            </a:r>
            <a:r>
              <a:rPr lang="en-US" sz="3200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 =  </a:t>
            </a:r>
            <a:r>
              <a:rPr lang="en-US" sz="3200" dirty="0" err="1">
                <a:solidFill>
                  <a:srgbClr val="FF0000"/>
                </a:solidFill>
              </a:rPr>
              <a:t>a</a:t>
            </a:r>
            <a:r>
              <a:rPr lang="en-US" sz="3200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| </a:t>
            </a:r>
            <a:r>
              <a:rPr lang="en-US" sz="3200" dirty="0" smtClean="0">
                <a:solidFill>
                  <a:srgbClr val="FF0000"/>
                </a:solidFill>
              </a:rPr>
              <a:t>R, </a:t>
            </a:r>
            <a:r>
              <a:rPr lang="en-US" sz="3200" dirty="0">
                <a:solidFill>
                  <a:srgbClr val="FF0000"/>
                </a:solidFill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>
                <a:solidFill>
                  <a:srgbClr val="FF0000"/>
                </a:solidFill>
                <a:sym typeface="Wingdings"/>
              </a:rPr>
              <a:t> b</a:t>
            </a:r>
            <a:r>
              <a:rPr lang="en-US" sz="3200" baseline="-25000" dirty="0">
                <a:solidFill>
                  <a:srgbClr val="FF0000"/>
                </a:solidFill>
                <a:sym typeface="Wingdings"/>
              </a:rPr>
              <a:t>i </a:t>
            </a:r>
            <a:r>
              <a:rPr lang="en-US" sz="3200" dirty="0">
                <a:solidFill>
                  <a:srgbClr val="FF0000"/>
                </a:solidFill>
                <a:sym typeface="Wingdings"/>
              </a:rPr>
              <a:t>| R, </a:t>
            </a:r>
            <a:r>
              <a:rPr lang="en-US" sz="3200" dirty="0" err="1" smtClean="0">
                <a:solidFill>
                  <a:srgbClr val="FF0000"/>
                </a:solidFill>
                <a:sym typeface="Wingdings"/>
              </a:rPr>
              <a:t>y</a:t>
            </a:r>
            <a:r>
              <a:rPr lang="en-US" sz="3200" baseline="-25000" dirty="0" err="1" smtClean="0">
                <a:solidFill>
                  <a:srgbClr val="FF0000"/>
                </a:solidFill>
                <a:sym typeface="Wingdings"/>
              </a:rPr>
              <a:t>i</a:t>
            </a:r>
            <a:endParaRPr lang="en-US" sz="3200" baseline="-25000" dirty="0" smtClean="0">
              <a:solidFill>
                <a:srgbClr val="FF0000"/>
              </a:solidFill>
              <a:sym typeface="Wingdings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I(A</a:t>
            </a:r>
            <a:r>
              <a:rPr lang="en-US" sz="3200" baseline="-25000" dirty="0" smtClean="0">
                <a:solidFill>
                  <a:srgbClr val="FF0000"/>
                </a:solidFill>
              </a:rPr>
              <a:t>i </a:t>
            </a:r>
            <a:r>
              <a:rPr lang="en-US" sz="3200" dirty="0" smtClean="0">
                <a:solidFill>
                  <a:srgbClr val="FF0000"/>
                </a:solidFill>
              </a:rPr>
              <a:t>B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; 1</a:t>
            </a:r>
            <a:r>
              <a:rPr lang="en-US" sz="3200" baseline="-25000" dirty="0" smtClean="0">
                <a:solidFill>
                  <a:srgbClr val="FF0000"/>
                </a:solidFill>
              </a:rPr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 | R, X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, Y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) small.  </a:t>
            </a:r>
            <a:endParaRPr lang="en-US" sz="3200" dirty="0" smtClean="0">
              <a:solidFill>
                <a:srgbClr val="FF0000"/>
              </a:solidFill>
              <a:sym typeface="Wingdings"/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086311"/>
            <a:ext cx="7895120" cy="18466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 smtClean="0"/>
              <a:t>x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 </a:t>
            </a:r>
            <a:r>
              <a:rPr lang="en-US" sz="3200" dirty="0"/>
              <a:t>= x, </a:t>
            </a:r>
            <a:r>
              <a:rPr lang="en-US" sz="3200" dirty="0" err="1"/>
              <a:t>y</a:t>
            </a:r>
            <a:r>
              <a:rPr lang="en-US" sz="3200" baseline="-25000" dirty="0" err="1"/>
              <a:t>i</a:t>
            </a:r>
            <a:r>
              <a:rPr lang="en-US" sz="3200" dirty="0"/>
              <a:t> = y.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/>
              <a:t>Sample R | x</a:t>
            </a:r>
            <a:r>
              <a:rPr lang="en-US" sz="3200" baseline="-25000" dirty="0"/>
              <a:t>i</a:t>
            </a:r>
            <a:r>
              <a:rPr lang="en-US" sz="3200" dirty="0"/>
              <a:t> , </a:t>
            </a:r>
            <a:r>
              <a:rPr lang="en-US" sz="3200" dirty="0" err="1"/>
              <a:t>y</a:t>
            </a:r>
            <a:r>
              <a:rPr lang="en-US" sz="3200" baseline="-25000" dirty="0" err="1"/>
              <a:t>i</a:t>
            </a:r>
            <a:r>
              <a:rPr lang="en-US" sz="3200" dirty="0"/>
              <a:t> , W.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/>
              <a:t>Output </a:t>
            </a:r>
            <a:r>
              <a:rPr lang="en-US" sz="3200" dirty="0" err="1"/>
              <a:t>a</a:t>
            </a:r>
            <a:r>
              <a:rPr lang="en-US" sz="3200" baseline="-25000" dirty="0" err="1"/>
              <a:t>i</a:t>
            </a:r>
            <a:r>
              <a:rPr lang="en-US" sz="3200" dirty="0"/>
              <a:t> | R, x</a:t>
            </a:r>
            <a:r>
              <a:rPr lang="en-US" sz="3200" baseline="-25000" dirty="0"/>
              <a:t>i</a:t>
            </a:r>
            <a:r>
              <a:rPr lang="en-US" sz="3200" dirty="0"/>
              <a:t>  and b</a:t>
            </a:r>
            <a:r>
              <a:rPr lang="en-US" sz="3200" baseline="-25000" dirty="0"/>
              <a:t>i</a:t>
            </a:r>
            <a:r>
              <a:rPr lang="en-US" sz="3200" dirty="0"/>
              <a:t> | R, </a:t>
            </a:r>
            <a:r>
              <a:rPr lang="en-US" sz="3200" dirty="0" err="1"/>
              <a:t>y</a:t>
            </a:r>
            <a:r>
              <a:rPr lang="en-US" sz="3200" baseline="-25000" dirty="0" err="1"/>
              <a:t>i</a:t>
            </a:r>
            <a:r>
              <a:rPr lang="en-US" sz="3200" dirty="0"/>
              <a:t> .</a:t>
            </a:r>
          </a:p>
          <a:p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4721585" y="1888494"/>
            <a:ext cx="3603681" cy="2914141"/>
          </a:xfrm>
          <a:custGeom>
            <a:avLst/>
            <a:gdLst>
              <a:gd name="connsiteX0" fmla="*/ 2018884 w 3603681"/>
              <a:gd name="connsiteY0" fmla="*/ 0 h 2914141"/>
              <a:gd name="connsiteX1" fmla="*/ 3533048 w 3603681"/>
              <a:gd name="connsiteY1" fmla="*/ 1741972 h 2914141"/>
              <a:gd name="connsiteX2" fmla="*/ 0 w 3603681"/>
              <a:gd name="connsiteY2" fmla="*/ 2914141 h 291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3681" h="2914141">
                <a:moveTo>
                  <a:pt x="2018884" y="0"/>
                </a:moveTo>
                <a:cubicBezTo>
                  <a:pt x="2944206" y="628141"/>
                  <a:pt x="3869529" y="1256282"/>
                  <a:pt x="3533048" y="1741972"/>
                </a:cubicBezTo>
                <a:cubicBezTo>
                  <a:pt x="3196567" y="2227662"/>
                  <a:pt x="529143" y="2726919"/>
                  <a:pt x="0" y="2914141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46822" y="3501535"/>
            <a:ext cx="56821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Correlated sampling theorems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4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Interlude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How can conditioning help keep mutual information low?</a:t>
            </a:r>
          </a:p>
          <a:p>
            <a:r>
              <a:rPr lang="en-US" dirty="0">
                <a:solidFill>
                  <a:srgbClr val="FF0000"/>
                </a:solidFill>
              </a:rPr>
              <a:t>M, Z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FF0000"/>
                </a:solidFill>
              </a:rPr>
              <a:t>, 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, … , Z</a:t>
            </a:r>
            <a:r>
              <a:rPr lang="en-US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correlated random variables with </a:t>
            </a:r>
            <a:r>
              <a:rPr lang="en-US" dirty="0">
                <a:solidFill>
                  <a:srgbClr val="FF0000"/>
                </a:solidFill>
              </a:rPr>
              <a:t>H(M) ≤ </a:t>
            </a:r>
            <a:r>
              <a:rPr lang="en-US" dirty="0" smtClean="0">
                <a:solidFill>
                  <a:srgbClr val="FF0000"/>
                </a:solidFill>
              </a:rPr>
              <a:t>k &lt;&lt; n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I(M; 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…, Z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 ≤ H(M) ≤ k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Intuitively – “M reveals little information about a typical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0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2-prover 1-round games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Content Placeholder 7" descr="magnifying_glas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3306432" y="1597059"/>
            <a:ext cx="2069239" cy="1138002"/>
          </a:xfrm>
        </p:spPr>
      </p:pic>
      <p:pic>
        <p:nvPicPr>
          <p:cNvPr id="4" name="Picture 3" descr="tumblr_lyqejuP43I1r6i8s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27" y="3387149"/>
            <a:ext cx="1403604" cy="1390738"/>
          </a:xfrm>
          <a:prstGeom prst="rect">
            <a:avLst/>
          </a:prstGeom>
        </p:spPr>
      </p:pic>
      <p:pic>
        <p:nvPicPr>
          <p:cNvPr id="5" name="Picture 4" descr="clip-art-bob-the-builder-5459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22" y="3270835"/>
            <a:ext cx="2009402" cy="1507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2269" y="5070275"/>
            <a:ext cx="1856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9216" y="5070275"/>
            <a:ext cx="2178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</a:t>
            </a:r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2720305" y="3858388"/>
            <a:ext cx="1056963" cy="121188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542490" y="3858388"/>
            <a:ext cx="1188537" cy="121188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97542" y="3094761"/>
            <a:ext cx="13594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(x)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3145" y="3094761"/>
            <a:ext cx="9443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</a:t>
            </a:r>
            <a:r>
              <a:rPr lang="en-US" sz="3200" dirty="0" smtClean="0">
                <a:solidFill>
                  <a:srgbClr val="FF0000"/>
                </a:solidFill>
              </a:rPr>
              <a:t>(y)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7252" y="2246002"/>
            <a:ext cx="20026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x,y</a:t>
            </a:r>
            <a:r>
              <a:rPr lang="en-US" sz="3200" dirty="0" smtClean="0">
                <a:solidFill>
                  <a:srgbClr val="FF0000"/>
                </a:solidFill>
              </a:rPr>
              <a:t>) ~ 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7252" y="2914141"/>
            <a:ext cx="21267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Predicate V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382" y="5925963"/>
            <a:ext cx="44936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Win if V(</a:t>
            </a:r>
            <a:r>
              <a:rPr lang="en-US" sz="3200" dirty="0" err="1" smtClean="0"/>
              <a:t>x,y,a,b</a:t>
            </a:r>
            <a:r>
              <a:rPr lang="en-US" sz="3200" dirty="0" smtClean="0"/>
              <a:t>) = 1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063492" y="5925963"/>
            <a:ext cx="39563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Val(G) = </a:t>
            </a:r>
            <a:r>
              <a:rPr lang="en-US" sz="3200" dirty="0" err="1" smtClean="0"/>
              <a:t>max</a:t>
            </a:r>
            <a:r>
              <a:rPr lang="en-US" sz="3200" baseline="-25000" dirty="0" err="1" smtClean="0"/>
              <a:t>a,b</a:t>
            </a:r>
            <a:r>
              <a:rPr lang="en-US" sz="3200" dirty="0" smtClean="0"/>
              <a:t> </a:t>
            </a:r>
            <a:r>
              <a:rPr lang="en-US" sz="3200" dirty="0" err="1" smtClean="0"/>
              <a:t>Pr</a:t>
            </a:r>
            <a:r>
              <a:rPr lang="en-US" sz="3200" dirty="0" smtClean="0"/>
              <a:t>[win]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999814" y="5362663"/>
            <a:ext cx="29143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 = </a:t>
            </a:r>
            <a:r>
              <a:rPr lang="en-US" sz="3200" dirty="0" err="1" smtClean="0">
                <a:solidFill>
                  <a:srgbClr val="FF0000"/>
                </a:solidFill>
              </a:rPr>
              <a:t>ans</a:t>
            </a:r>
            <a:r>
              <a:rPr lang="en-US" sz="3200" dirty="0" smtClean="0">
                <a:solidFill>
                  <a:srgbClr val="FF0000"/>
                </a:solidFill>
              </a:rPr>
              <a:t> length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82" y="1741973"/>
            <a:ext cx="2591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V,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μ part of the game G.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2490" y="1417638"/>
            <a:ext cx="476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Can allow shared randomness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9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Interlude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I(M; Z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…, Z</a:t>
            </a:r>
            <a:r>
              <a:rPr lang="en-US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≤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I(M;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may not be typically small.</a:t>
            </a:r>
          </a:p>
          <a:p>
            <a:r>
              <a:rPr lang="en-US" dirty="0" smtClean="0"/>
              <a:t>With appropriate conditioning will be small!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be random from </a:t>
            </a:r>
            <a:r>
              <a:rPr lang="en-US" dirty="0" smtClean="0">
                <a:solidFill>
                  <a:srgbClr val="FF0000"/>
                </a:solidFill>
              </a:rPr>
              <a:t>{0, 1, ..., n-1}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random from </a:t>
            </a:r>
            <a:r>
              <a:rPr lang="en-US" dirty="0" smtClean="0">
                <a:solidFill>
                  <a:srgbClr val="FF0000"/>
                </a:solidFill>
              </a:rPr>
              <a:t>{1, 2, …, n}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be a random subset of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coordinates from </a:t>
            </a:r>
            <a:r>
              <a:rPr lang="en-US" dirty="0" smtClean="0">
                <a:solidFill>
                  <a:srgbClr val="FF0000"/>
                </a:solidFill>
              </a:rPr>
              <a:t>[n]\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I(M;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| Z</a:t>
            </a:r>
            <a:r>
              <a:rPr lang="en-US" baseline="-25000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) ≤ k/n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5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mbria Math"/>
                <a:cs typeface="Cambria Math"/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 I(M; </a:t>
            </a:r>
            <a:r>
              <a:rPr lang="en-US" dirty="0" err="1">
                <a:solidFill>
                  <a:srgbClr val="0000FF"/>
                </a:solidFill>
              </a:rPr>
              <a:t>Z</a:t>
            </a:r>
            <a:r>
              <a:rPr lang="en-US" baseline="-25000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| Z</a:t>
            </a:r>
            <a:r>
              <a:rPr lang="en-US" baseline="-25000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) ≤ k/n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different way to view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Choose a random permutation </a:t>
            </a:r>
            <a:r>
              <a:rPr lang="en-US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π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Choose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random in </a:t>
            </a:r>
            <a:r>
              <a:rPr lang="en-US" dirty="0" smtClean="0">
                <a:solidFill>
                  <a:srgbClr val="FF0000"/>
                </a:solidFill>
              </a:rPr>
              <a:t>{0, 1, …, n-1}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 = </a:t>
            </a:r>
            <a:r>
              <a:rPr lang="en-US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π(1), …, π(s)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= π(s+1)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455552"/>
              </p:ext>
            </p:extLst>
          </p:nvPr>
        </p:nvGraphicFramePr>
        <p:xfrm>
          <a:off x="823682" y="4221628"/>
          <a:ext cx="6477473" cy="1141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Equation" r:id="rId4" imgW="2667000" imgH="469900" progId="Equation.3">
                  <p:embed/>
                </p:oleObj>
              </mc:Choice>
              <mc:Fallback>
                <p:oleObj name="Equation" r:id="rId4" imgW="2667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3682" y="4221628"/>
                        <a:ext cx="6477473" cy="114126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09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Structure of 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Inspired by previous par rep proofs and direct product proofs in comm. </a:t>
            </a:r>
            <a:r>
              <a:rPr lang="en-US" dirty="0"/>
              <a:t>c</a:t>
            </a:r>
            <a:r>
              <a:rPr lang="en-US" dirty="0" smtClean="0"/>
              <a:t>omplexity [Raz98], [Hol07], [Rao08], [BRWY13].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7131" y="3923509"/>
            <a:ext cx="553565" cy="1261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</a:p>
          <a:p>
            <a:endParaRPr lang="en-US" baseline="-250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Y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3096" y="3923509"/>
            <a:ext cx="553565" cy="1261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endParaRPr lang="en-US" baseline="-250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Y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9061" y="3923509"/>
            <a:ext cx="553565" cy="1261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</a:rPr>
              <a:t>3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endParaRPr lang="en-US" baseline="-250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Y</a:t>
            </a:r>
            <a:r>
              <a:rPr lang="en-US" sz="3200" baseline="-25000" dirty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5279" y="3923509"/>
            <a:ext cx="553565" cy="1261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lang="en-US" sz="3200" baseline="-25000" dirty="0" err="1">
                <a:solidFill>
                  <a:srgbClr val="FF0000"/>
                </a:solidFill>
              </a:rPr>
              <a:t>n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endParaRPr lang="en-US" baseline="-25000" dirty="0"/>
          </a:p>
          <a:p>
            <a:r>
              <a:rPr lang="en-US" sz="3200" dirty="0" err="1" smtClean="0">
                <a:solidFill>
                  <a:srgbClr val="FF0000"/>
                </a:solidFill>
              </a:rPr>
              <a:t>Y</a:t>
            </a:r>
            <a:r>
              <a:rPr lang="en-US" sz="3200" baseline="-25000" dirty="0" err="1">
                <a:solidFill>
                  <a:srgbClr val="FF0000"/>
                </a:solidFill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7672" y="3923509"/>
            <a:ext cx="3972644" cy="1200329"/>
          </a:xfrm>
          <a:prstGeom prst="rect">
            <a:avLst/>
          </a:prstGeom>
          <a:solidFill>
            <a:srgbClr val="93CD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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5222" y="3874669"/>
            <a:ext cx="5258869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72626" y="4588908"/>
            <a:ext cx="5258869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65708" y="3402545"/>
            <a:ext cx="1416475" cy="20024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42490" y="5551520"/>
            <a:ext cx="1953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</a:t>
            </a:r>
            <a:r>
              <a:rPr lang="en-US" sz="4400" baseline="-25000" dirty="0" smtClean="0">
                <a:solidFill>
                  <a:srgbClr val="FF0000"/>
                </a:solidFill>
              </a:rPr>
              <a:t>S </a:t>
            </a:r>
            <a:r>
              <a:rPr lang="en-US" sz="4400" dirty="0" smtClean="0">
                <a:solidFill>
                  <a:srgbClr val="FF0000"/>
                </a:solidFill>
              </a:rPr>
              <a:t>B</a:t>
            </a:r>
            <a:r>
              <a:rPr lang="en-US" sz="4400" baseline="-25000" dirty="0" smtClean="0">
                <a:solidFill>
                  <a:srgbClr val="FF0000"/>
                </a:solidFill>
              </a:rPr>
              <a:t>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74956" y="3402545"/>
            <a:ext cx="113969" cy="20024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77267" y="5470119"/>
            <a:ext cx="7652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2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6" grpId="0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Structure of 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7131" y="3923509"/>
            <a:ext cx="553565" cy="1261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</a:p>
          <a:p>
            <a:endParaRPr lang="en-US" baseline="-250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Y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3096" y="3923509"/>
            <a:ext cx="553565" cy="1261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endParaRPr lang="en-US" baseline="-250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Y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9061" y="3923509"/>
            <a:ext cx="553565" cy="1261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</a:t>
            </a:r>
            <a:r>
              <a:rPr lang="en-US" sz="3200" baseline="-25000" dirty="0">
                <a:solidFill>
                  <a:srgbClr val="FF0000"/>
                </a:solidFill>
              </a:rPr>
              <a:t>3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endParaRPr lang="en-US" baseline="-250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Y</a:t>
            </a:r>
            <a:r>
              <a:rPr lang="en-US" sz="3200" baseline="-25000" dirty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5279" y="3923509"/>
            <a:ext cx="553565" cy="1261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lang="en-US" sz="3200" baseline="-25000" dirty="0" err="1">
                <a:solidFill>
                  <a:srgbClr val="FF0000"/>
                </a:solidFill>
              </a:rPr>
              <a:t>n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endParaRPr lang="en-US" baseline="-25000" dirty="0"/>
          </a:p>
          <a:p>
            <a:r>
              <a:rPr lang="en-US" sz="3200" dirty="0" err="1" smtClean="0">
                <a:solidFill>
                  <a:srgbClr val="FF0000"/>
                </a:solidFill>
              </a:rPr>
              <a:t>Y</a:t>
            </a:r>
            <a:r>
              <a:rPr lang="en-US" sz="3200" baseline="-25000" dirty="0" err="1">
                <a:solidFill>
                  <a:srgbClr val="FF0000"/>
                </a:solidFill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7672" y="3923509"/>
            <a:ext cx="3972644" cy="1200329"/>
          </a:xfrm>
          <a:prstGeom prst="rect">
            <a:avLst/>
          </a:prstGeom>
          <a:solidFill>
            <a:srgbClr val="93CD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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5222" y="3874669"/>
            <a:ext cx="5437963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72626" y="4588908"/>
            <a:ext cx="5258869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203185" y="3142063"/>
            <a:ext cx="0" cy="732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817656"/>
              </p:ext>
            </p:extLst>
          </p:nvPr>
        </p:nvGraphicFramePr>
        <p:xfrm>
          <a:off x="4415621" y="2262935"/>
          <a:ext cx="3575128" cy="612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6" name="Equation" r:id="rId4" imgW="1333500" imgH="228600" progId="Equation.3">
                  <p:embed/>
                </p:oleObj>
              </mc:Choice>
              <mc:Fallback>
                <p:oleObj name="Equation" r:id="rId4" imgW="1333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5621" y="2262935"/>
                        <a:ext cx="3575128" cy="61287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3068081" y="5235239"/>
            <a:ext cx="0" cy="732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87397"/>
              </p:ext>
            </p:extLst>
          </p:nvPr>
        </p:nvGraphicFramePr>
        <p:xfrm>
          <a:off x="1228725" y="6024563"/>
          <a:ext cx="36226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7" name="Equation" r:id="rId6" imgW="1333500" imgH="215900" progId="Equation.3">
                  <p:embed/>
                </p:oleObj>
              </mc:Choice>
              <mc:Fallback>
                <p:oleObj name="Equation" r:id="rId6" imgW="1333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8725" y="6024563"/>
                        <a:ext cx="3622675" cy="5857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265708" y="3402545"/>
            <a:ext cx="1416475" cy="20024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185562"/>
              </p:ext>
            </p:extLst>
          </p:nvPr>
        </p:nvGraphicFramePr>
        <p:xfrm>
          <a:off x="5903913" y="5599113"/>
          <a:ext cx="25193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8" name="Equation" r:id="rId8" imgW="927100" imgH="203200" progId="Equation.3">
                  <p:embed/>
                </p:oleObj>
              </mc:Choice>
              <mc:Fallback>
                <p:oleObj name="Equation" r:id="rId8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03913" y="5599113"/>
                        <a:ext cx="2519362" cy="5508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3209626" y="1853398"/>
            <a:ext cx="3364099" cy="257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3271" y="1633760"/>
            <a:ext cx="327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(R; X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| Y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, W)</a:t>
            </a:r>
            <a:r>
              <a:rPr lang="en-US" sz="2800" dirty="0" smtClean="0">
                <a:solidFill>
                  <a:srgbClr val="FF0000"/>
                </a:solidFill>
              </a:rPr>
              <a:t> small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39873" y="3389966"/>
            <a:ext cx="1939506" cy="410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3271" y="2743175"/>
            <a:ext cx="403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(A</a:t>
            </a:r>
            <a:r>
              <a:rPr lang="en-US" sz="2800" baseline="-25000" dirty="0">
                <a:solidFill>
                  <a:srgbClr val="FF0000"/>
                </a:solidFill>
              </a:rPr>
              <a:t>i 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; 1</a:t>
            </a:r>
            <a:r>
              <a:rPr lang="en-US" sz="2800" baseline="-25000" dirty="0">
                <a:solidFill>
                  <a:srgbClr val="FF0000"/>
                </a:solidFill>
              </a:rPr>
              <a:t>W</a:t>
            </a:r>
            <a:r>
              <a:rPr lang="en-US" sz="2800" dirty="0">
                <a:solidFill>
                  <a:srgbClr val="FF0000"/>
                </a:solidFill>
              </a:rPr>
              <a:t> | R, X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, Y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</a:rPr>
              <a:t>small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0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347 L 0.19743 0.00347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464 L -0.21791 0.00232 " pathEditMode="relative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3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Open problems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repetition for general entangled games. </a:t>
            </a:r>
            <a:r>
              <a:rPr lang="en-US" dirty="0">
                <a:solidFill>
                  <a:srgbClr val="FF0000"/>
                </a:solidFill>
              </a:rPr>
              <a:t>[DSV 14], [JPY 14</a:t>
            </a:r>
            <a:r>
              <a:rPr lang="en-US" dirty="0" smtClean="0">
                <a:solidFill>
                  <a:srgbClr val="FF0000"/>
                </a:solidFill>
              </a:rPr>
              <a:t>], [CS 14], [CWY 15]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(1-ε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baseline="30000" dirty="0" smtClean="0">
                <a:solidFill>
                  <a:srgbClr val="FF0000"/>
                </a:solidFill>
              </a:rPr>
              <a:t>n/c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>
                <a:solidFill>
                  <a:srgbClr val="FF0000"/>
                </a:solidFill>
              </a:rPr>
              <a:t>(1-</a:t>
            </a:r>
            <a:r>
              <a:rPr lang="en-US" dirty="0" smtClean="0">
                <a:solidFill>
                  <a:srgbClr val="FF0000"/>
                </a:solidFill>
              </a:rPr>
              <a:t>ε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</a:rPr>
              <a:t>/c  </a:t>
            </a:r>
            <a:r>
              <a:rPr lang="en-US" dirty="0" smtClean="0"/>
              <a:t>for general classical games?</a:t>
            </a:r>
          </a:p>
          <a:p>
            <a:r>
              <a:rPr lang="en-US" dirty="0" smtClean="0"/>
              <a:t>Parallel repetition for 3 </a:t>
            </a:r>
            <a:r>
              <a:rPr lang="en-US" dirty="0" err="1" smtClean="0"/>
              <a:t>prover</a:t>
            </a:r>
            <a:r>
              <a:rPr lang="en-US" dirty="0" smtClean="0"/>
              <a:t> games?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3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Thank You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so0103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5388" y="2162612"/>
            <a:ext cx="3116006" cy="313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73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Correlated sampling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– distribution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Bob –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Jointly sample from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D(P || P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) ≤ log(1/</a:t>
            </a:r>
            <a:r>
              <a:rPr lang="en-US" dirty="0" err="1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D(P||P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≤ log(1/</a:t>
            </a:r>
            <a:r>
              <a:rPr lang="en-US" dirty="0" err="1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890463"/>
              </p:ext>
            </p:extLst>
          </p:nvPr>
        </p:nvGraphicFramePr>
        <p:xfrm>
          <a:off x="1059706" y="4582009"/>
          <a:ext cx="6641344" cy="108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4" imgW="2184400" imgH="355600" progId="Equation.3">
                  <p:embed/>
                </p:oleObj>
              </mc:Choice>
              <mc:Fallback>
                <p:oleObj name="Equation" r:id="rId4" imgW="21844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9706" y="4582009"/>
                        <a:ext cx="6641344" cy="108114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908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Correlated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D(P || 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) ≤ log(1/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D(P||P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≤ log(1/</a:t>
            </a:r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/>
          </a:p>
          <a:p>
            <a:r>
              <a:rPr lang="en-US" dirty="0" smtClean="0"/>
              <a:t>Sampling procedure </a:t>
            </a:r>
            <a:r>
              <a:rPr lang="en-US" dirty="0" err="1" smtClean="0"/>
              <a:t>s.t.</a:t>
            </a:r>
            <a:r>
              <a:rPr lang="en-US" dirty="0" smtClean="0"/>
              <a:t> suppose Alice samples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and Bob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Event E with </a:t>
            </a:r>
            <a:r>
              <a:rPr lang="en-US" dirty="0" err="1" smtClean="0">
                <a:solidFill>
                  <a:srgbClr val="FF0000"/>
                </a:solidFill>
              </a:rPr>
              <a:t>Pr</a:t>
            </a:r>
            <a:r>
              <a:rPr lang="en-US" dirty="0" smtClean="0">
                <a:solidFill>
                  <a:srgbClr val="FF0000"/>
                </a:solidFill>
              </a:rPr>
              <a:t>[E] ≥ </a:t>
            </a:r>
            <a:r>
              <a:rPr lang="en-US" dirty="0" err="1" smtClean="0">
                <a:solidFill>
                  <a:srgbClr val="FF0000"/>
                </a:solidFill>
              </a:rPr>
              <a:t>δ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(1)</a:t>
            </a:r>
            <a:r>
              <a:rPr lang="en-US" baseline="30000" dirty="0" smtClean="0"/>
              <a:t> 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Pr</a:t>
            </a:r>
            <a:r>
              <a:rPr lang="en-US" dirty="0" smtClean="0">
                <a:solidFill>
                  <a:srgbClr val="FF0000"/>
                </a:solidFill>
              </a:rPr>
              <a:t>[r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=r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| E] = 1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| E ≤ 2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Similar to sampling theorems in [BW11] and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[KLL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12].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Correlated sampling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204468"/>
              </p:ext>
            </p:extLst>
          </p:nvPr>
        </p:nvGraphicFramePr>
        <p:xfrm>
          <a:off x="457200" y="1922041"/>
          <a:ext cx="3651258" cy="56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9" name="Equation" r:id="rId3" imgW="1320800" imgH="203200" progId="Equation.3">
                  <p:embed/>
                </p:oleObj>
              </mc:Choice>
              <mc:Fallback>
                <p:oleObj name="Equation" r:id="rId3" imgW="1320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922041"/>
                        <a:ext cx="3651258" cy="5617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115141"/>
              </p:ext>
            </p:extLst>
          </p:nvPr>
        </p:nvGraphicFramePr>
        <p:xfrm>
          <a:off x="4729163" y="1922463"/>
          <a:ext cx="36861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0" name="Equation" r:id="rId5" imgW="1333500" imgH="203200" progId="Equation.3">
                  <p:embed/>
                </p:oleObj>
              </mc:Choice>
              <mc:Fallback>
                <p:oleObj name="Equation" r:id="rId5" imgW="1333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9163" y="1922463"/>
                        <a:ext cx="3686175" cy="561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001222"/>
              </p:ext>
            </p:extLst>
          </p:nvPr>
        </p:nvGraphicFramePr>
        <p:xfrm>
          <a:off x="1176338" y="2909144"/>
          <a:ext cx="22129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1" name="Equation" r:id="rId7" imgW="800100" imgH="393700" progId="Equation.3">
                  <p:embed/>
                </p:oleObj>
              </mc:Choice>
              <mc:Fallback>
                <p:oleObj name="Equation" r:id="rId7" imgW="800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76338" y="2909144"/>
                        <a:ext cx="2212975" cy="1089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406444"/>
              </p:ext>
            </p:extLst>
          </p:nvPr>
        </p:nvGraphicFramePr>
        <p:xfrm>
          <a:off x="5327650" y="2909888"/>
          <a:ext cx="224948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2" name="Equation" r:id="rId9" imgW="812800" imgH="393700" progId="Equation.3">
                  <p:embed/>
                </p:oleObj>
              </mc:Choice>
              <mc:Fallback>
                <p:oleObj name="Equation" r:id="rId9" imgW="812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27650" y="2909888"/>
                        <a:ext cx="2249488" cy="1089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72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197549"/>
              </p:ext>
            </p:extLst>
          </p:nvPr>
        </p:nvGraphicFramePr>
        <p:xfrm>
          <a:off x="1176338" y="472270"/>
          <a:ext cx="22129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2" name="Equation" r:id="rId3" imgW="800100" imgH="393700" progId="Equation.3">
                  <p:embed/>
                </p:oleObj>
              </mc:Choice>
              <mc:Fallback>
                <p:oleObj name="Equation" r:id="rId3" imgW="800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338" y="472270"/>
                        <a:ext cx="2212975" cy="1089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262960"/>
              </p:ext>
            </p:extLst>
          </p:nvPr>
        </p:nvGraphicFramePr>
        <p:xfrm>
          <a:off x="5156012" y="472270"/>
          <a:ext cx="224948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3" name="Equation" r:id="rId5" imgW="812800" imgH="393700" progId="Equation.3">
                  <p:embed/>
                </p:oleObj>
              </mc:Choice>
              <mc:Fallback>
                <p:oleObj name="Equation" r:id="rId5" imgW="812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56012" y="472270"/>
                        <a:ext cx="2249488" cy="1089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28751" y="2841626"/>
            <a:ext cx="6048374" cy="3270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12875" y="4778376"/>
            <a:ext cx="6048375" cy="1333500"/>
          </a:xfrm>
          <a:custGeom>
            <a:avLst/>
            <a:gdLst>
              <a:gd name="connsiteX0" fmla="*/ 0 w 6048375"/>
              <a:gd name="connsiteY0" fmla="*/ 2189091 h 2220841"/>
              <a:gd name="connsiteX1" fmla="*/ 1381125 w 6048375"/>
              <a:gd name="connsiteY1" fmla="*/ 45966 h 2220841"/>
              <a:gd name="connsiteX2" fmla="*/ 2349500 w 6048375"/>
              <a:gd name="connsiteY2" fmla="*/ 728591 h 2220841"/>
              <a:gd name="connsiteX3" fmla="*/ 3317875 w 6048375"/>
              <a:gd name="connsiteY3" fmla="*/ 823841 h 2220841"/>
              <a:gd name="connsiteX4" fmla="*/ 3921125 w 6048375"/>
              <a:gd name="connsiteY4" fmla="*/ 1331841 h 2220841"/>
              <a:gd name="connsiteX5" fmla="*/ 4492625 w 6048375"/>
              <a:gd name="connsiteY5" fmla="*/ 553966 h 2220841"/>
              <a:gd name="connsiteX6" fmla="*/ 6048375 w 6048375"/>
              <a:gd name="connsiteY6" fmla="*/ 2220841 h 222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8375" h="2220841">
                <a:moveTo>
                  <a:pt x="0" y="2189091"/>
                </a:moveTo>
                <a:cubicBezTo>
                  <a:pt x="494771" y="1239237"/>
                  <a:pt x="989542" y="289383"/>
                  <a:pt x="1381125" y="45966"/>
                </a:cubicBezTo>
                <a:cubicBezTo>
                  <a:pt x="1772708" y="-197451"/>
                  <a:pt x="2026708" y="598945"/>
                  <a:pt x="2349500" y="728591"/>
                </a:cubicBezTo>
                <a:cubicBezTo>
                  <a:pt x="2672292" y="858237"/>
                  <a:pt x="3055938" y="723299"/>
                  <a:pt x="3317875" y="823841"/>
                </a:cubicBezTo>
                <a:cubicBezTo>
                  <a:pt x="3579813" y="924383"/>
                  <a:pt x="3725333" y="1376820"/>
                  <a:pt x="3921125" y="1331841"/>
                </a:cubicBezTo>
                <a:cubicBezTo>
                  <a:pt x="4116917" y="1286862"/>
                  <a:pt x="4138083" y="405799"/>
                  <a:pt x="4492625" y="553966"/>
                </a:cubicBezTo>
                <a:cubicBezTo>
                  <a:pt x="4847167" y="702133"/>
                  <a:pt x="5757333" y="1953612"/>
                  <a:pt x="6048375" y="2220841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7250" y="5927209"/>
            <a:ext cx="49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7250" y="2706688"/>
            <a:ext cx="49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Multiply 9"/>
          <p:cNvSpPr/>
          <p:nvPr/>
        </p:nvSpPr>
        <p:spPr>
          <a:xfrm>
            <a:off x="2670175" y="3260725"/>
            <a:ext cx="222250" cy="142875"/>
          </a:xfrm>
          <a:prstGeom prst="mathMultiply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1809750" y="3965574"/>
            <a:ext cx="222250" cy="142875"/>
          </a:xfrm>
          <a:prstGeom prst="mathMultiply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6718300" y="3076020"/>
            <a:ext cx="222250" cy="142875"/>
          </a:xfrm>
          <a:prstGeom prst="mathMultiply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514725" y="3989387"/>
            <a:ext cx="222250" cy="142875"/>
          </a:xfrm>
          <a:prstGeom prst="mathMultiply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4086225" y="3451225"/>
            <a:ext cx="222250" cy="142875"/>
          </a:xfrm>
          <a:prstGeom prst="mathMultiply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857875" y="4889500"/>
            <a:ext cx="222250" cy="142875"/>
          </a:xfrm>
          <a:prstGeom prst="mathMultiply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5635625" y="5765800"/>
            <a:ext cx="222250" cy="142875"/>
          </a:xfrm>
          <a:prstGeom prst="mathMultiply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5013325" y="4051299"/>
            <a:ext cx="222250" cy="142875"/>
          </a:xfrm>
          <a:prstGeom prst="mathMultiply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6356350" y="3979862"/>
            <a:ext cx="222250" cy="142875"/>
          </a:xfrm>
          <a:prstGeom prst="mathMultiply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86224" y="6201291"/>
            <a:ext cx="733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</a:t>
            </a:r>
          </a:p>
        </p:txBody>
      </p:sp>
      <p:sp>
        <p:nvSpPr>
          <p:cNvPr id="20" name="Multiply 19"/>
          <p:cNvSpPr/>
          <p:nvPr/>
        </p:nvSpPr>
        <p:spPr>
          <a:xfrm>
            <a:off x="2184400" y="5314950"/>
            <a:ext cx="222250" cy="142875"/>
          </a:xfrm>
          <a:prstGeom prst="mathMultiply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0812" y="4132262"/>
            <a:ext cx="141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22" name="Multiply 21"/>
          <p:cNvSpPr/>
          <p:nvPr/>
        </p:nvSpPr>
        <p:spPr>
          <a:xfrm>
            <a:off x="3048000" y="5076825"/>
            <a:ext cx="222250" cy="142875"/>
          </a:xfrm>
          <a:prstGeom prst="mathMultiply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3819525" y="4294187"/>
            <a:ext cx="222250" cy="142875"/>
          </a:xfrm>
          <a:prstGeom prst="mathMultiply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5645150" y="4518024"/>
            <a:ext cx="222250" cy="142875"/>
          </a:xfrm>
          <a:prstGeom prst="mathMultiply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486275" y="4778376"/>
            <a:ext cx="222250" cy="142875"/>
          </a:xfrm>
          <a:prstGeom prst="mathMultiply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407429" y="3876672"/>
            <a:ext cx="6041648" cy="1786487"/>
          </a:xfrm>
          <a:custGeom>
            <a:avLst/>
            <a:gdLst>
              <a:gd name="connsiteX0" fmla="*/ 0 w 6041648"/>
              <a:gd name="connsiteY0" fmla="*/ 773983 h 1786487"/>
              <a:gd name="connsiteX1" fmla="*/ 1716378 w 6041648"/>
              <a:gd name="connsiteY1" fmla="*/ 1734 h 1786487"/>
              <a:gd name="connsiteX2" fmla="*/ 2574566 w 6041648"/>
              <a:gd name="connsiteY2" fmla="*/ 962755 h 1786487"/>
              <a:gd name="connsiteX3" fmla="*/ 4290944 w 6041648"/>
              <a:gd name="connsiteY3" fmla="*/ 293473 h 1786487"/>
              <a:gd name="connsiteX4" fmla="*/ 6041648 w 6041648"/>
              <a:gd name="connsiteY4" fmla="*/ 1786487 h 178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648" h="1786487">
                <a:moveTo>
                  <a:pt x="0" y="773983"/>
                </a:moveTo>
                <a:cubicBezTo>
                  <a:pt x="643642" y="372127"/>
                  <a:pt x="1287284" y="-29728"/>
                  <a:pt x="1716378" y="1734"/>
                </a:cubicBezTo>
                <a:cubicBezTo>
                  <a:pt x="2145472" y="33196"/>
                  <a:pt x="2145472" y="914132"/>
                  <a:pt x="2574566" y="962755"/>
                </a:cubicBezTo>
                <a:cubicBezTo>
                  <a:pt x="3003660" y="1011378"/>
                  <a:pt x="3713097" y="156184"/>
                  <a:pt x="4290944" y="293473"/>
                </a:cubicBezTo>
                <a:cubicBezTo>
                  <a:pt x="4868791" y="430762"/>
                  <a:pt x="5726979" y="1543372"/>
                  <a:pt x="6041648" y="1786487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424593" y="3670930"/>
            <a:ext cx="6058812" cy="1580363"/>
          </a:xfrm>
          <a:custGeom>
            <a:avLst/>
            <a:gdLst>
              <a:gd name="connsiteX0" fmla="*/ 0 w 6058812"/>
              <a:gd name="connsiteY0" fmla="*/ 1580363 h 1580363"/>
              <a:gd name="connsiteX1" fmla="*/ 2214127 w 6058812"/>
              <a:gd name="connsiteY1" fmla="*/ 1543 h 1580363"/>
              <a:gd name="connsiteX2" fmla="*/ 4033487 w 6058812"/>
              <a:gd name="connsiteY2" fmla="*/ 1271463 h 1580363"/>
              <a:gd name="connsiteX3" fmla="*/ 6058812 w 6058812"/>
              <a:gd name="connsiteY3" fmla="*/ 413409 h 158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812" h="1580363">
                <a:moveTo>
                  <a:pt x="0" y="1580363"/>
                </a:moveTo>
                <a:cubicBezTo>
                  <a:pt x="770939" y="816694"/>
                  <a:pt x="1541879" y="53026"/>
                  <a:pt x="2214127" y="1543"/>
                </a:cubicBezTo>
                <a:cubicBezTo>
                  <a:pt x="2886375" y="-49940"/>
                  <a:pt x="3392706" y="1202819"/>
                  <a:pt x="4033487" y="1271463"/>
                </a:cubicBezTo>
                <a:cubicBezTo>
                  <a:pt x="4674268" y="1340107"/>
                  <a:pt x="5623997" y="487774"/>
                  <a:pt x="6058812" y="41340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407429" y="3654940"/>
            <a:ext cx="6024485" cy="1035452"/>
          </a:xfrm>
          <a:custGeom>
            <a:avLst/>
            <a:gdLst>
              <a:gd name="connsiteX0" fmla="*/ 0 w 6024485"/>
              <a:gd name="connsiteY0" fmla="*/ 978554 h 1035452"/>
              <a:gd name="connsiteX1" fmla="*/ 1029827 w 6024485"/>
              <a:gd name="connsiteY1" fmla="*/ 377916 h 1035452"/>
              <a:gd name="connsiteX2" fmla="*/ 1596231 w 6024485"/>
              <a:gd name="connsiteY2" fmla="*/ 223466 h 1035452"/>
              <a:gd name="connsiteX3" fmla="*/ 2231291 w 6024485"/>
              <a:gd name="connsiteY3" fmla="*/ 372 h 1035452"/>
              <a:gd name="connsiteX4" fmla="*/ 2746204 w 6024485"/>
              <a:gd name="connsiteY4" fmla="*/ 189144 h 1035452"/>
              <a:gd name="connsiteX5" fmla="*/ 3346936 w 6024485"/>
              <a:gd name="connsiteY5" fmla="*/ 806943 h 1035452"/>
              <a:gd name="connsiteX6" fmla="*/ 3381264 w 6024485"/>
              <a:gd name="connsiteY6" fmla="*/ 806943 h 1035452"/>
              <a:gd name="connsiteX7" fmla="*/ 4067815 w 6024485"/>
              <a:gd name="connsiteY7" fmla="*/ 498043 h 1035452"/>
              <a:gd name="connsiteX8" fmla="*/ 5011822 w 6024485"/>
              <a:gd name="connsiteY8" fmla="*/ 961393 h 1035452"/>
              <a:gd name="connsiteX9" fmla="*/ 5011822 w 6024485"/>
              <a:gd name="connsiteY9" fmla="*/ 978554 h 1035452"/>
              <a:gd name="connsiteX10" fmla="*/ 6024485 w 6024485"/>
              <a:gd name="connsiteY10" fmla="*/ 412238 h 103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24485" h="1035452">
                <a:moveTo>
                  <a:pt x="0" y="978554"/>
                </a:moveTo>
                <a:cubicBezTo>
                  <a:pt x="381894" y="741159"/>
                  <a:pt x="763789" y="503764"/>
                  <a:pt x="1029827" y="377916"/>
                </a:cubicBezTo>
                <a:cubicBezTo>
                  <a:pt x="1295865" y="252068"/>
                  <a:pt x="1395987" y="286390"/>
                  <a:pt x="1596231" y="223466"/>
                </a:cubicBezTo>
                <a:cubicBezTo>
                  <a:pt x="1796475" y="160542"/>
                  <a:pt x="2039629" y="6092"/>
                  <a:pt x="2231291" y="372"/>
                </a:cubicBezTo>
                <a:cubicBezTo>
                  <a:pt x="2422953" y="-5348"/>
                  <a:pt x="2560263" y="54715"/>
                  <a:pt x="2746204" y="189144"/>
                </a:cubicBezTo>
                <a:cubicBezTo>
                  <a:pt x="2932145" y="323572"/>
                  <a:pt x="3241093" y="703976"/>
                  <a:pt x="3346936" y="806943"/>
                </a:cubicBezTo>
                <a:cubicBezTo>
                  <a:pt x="3452779" y="909909"/>
                  <a:pt x="3261118" y="858426"/>
                  <a:pt x="3381264" y="806943"/>
                </a:cubicBezTo>
                <a:cubicBezTo>
                  <a:pt x="3501410" y="755460"/>
                  <a:pt x="3796055" y="472301"/>
                  <a:pt x="4067815" y="498043"/>
                </a:cubicBezTo>
                <a:cubicBezTo>
                  <a:pt x="4339575" y="523785"/>
                  <a:pt x="4854488" y="881308"/>
                  <a:pt x="5011822" y="961393"/>
                </a:cubicBezTo>
                <a:cubicBezTo>
                  <a:pt x="5169156" y="1041478"/>
                  <a:pt x="4843045" y="1070080"/>
                  <a:pt x="5011822" y="978554"/>
                </a:cubicBezTo>
                <a:cubicBezTo>
                  <a:pt x="5180599" y="887028"/>
                  <a:pt x="5784192" y="478022"/>
                  <a:pt x="6024485" y="412238"/>
                </a:cubicBezTo>
              </a:path>
            </a:pathLst>
          </a:custGeom>
          <a:ln>
            <a:solidFill>
              <a:srgbClr val="8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21322" y="1641297"/>
            <a:ext cx="8869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 – first dart under max{P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δ</a:t>
            </a:r>
            <a:r>
              <a:rPr lang="en-US" sz="2800" dirty="0" smtClean="0">
                <a:solidFill>
                  <a:srgbClr val="FF0000"/>
                </a:solidFill>
              </a:rPr>
              <a:t>, P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δ</a:t>
            </a:r>
            <a:r>
              <a:rPr lang="en-US" sz="2800" dirty="0" smtClean="0">
                <a:solidFill>
                  <a:srgbClr val="FF0000"/>
                </a:solidFill>
              </a:rPr>
              <a:t>} also under P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Under E, both sample the same dart and acc. </a:t>
            </a: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o P.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644403"/>
              </p:ext>
            </p:extLst>
          </p:nvPr>
        </p:nvGraphicFramePr>
        <p:xfrm>
          <a:off x="4178299" y="2841626"/>
          <a:ext cx="2821513" cy="68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4" name="Equation" r:id="rId7" imgW="787400" imgH="190500" progId="Equation.3">
                  <p:embed/>
                </p:oleObj>
              </mc:Choice>
              <mc:Fallback>
                <p:oleObj name="Equation" r:id="rId7" imgW="787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8299" y="2841626"/>
                        <a:ext cx="2821513" cy="68262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8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1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Example: CHSH game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553782"/>
              </p:ext>
            </p:extLst>
          </p:nvPr>
        </p:nvGraphicFramePr>
        <p:xfrm>
          <a:off x="1311045" y="1790813"/>
          <a:ext cx="6653413" cy="152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5" name="Equation" r:id="rId3" imgW="1879600" imgH="431800" progId="Equation.3">
                  <p:embed/>
                </p:oleObj>
              </mc:Choice>
              <mc:Fallback>
                <p:oleObj name="Equation" r:id="rId3" imgW="187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1045" y="1790813"/>
                        <a:ext cx="6653413" cy="15284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11045" y="4151431"/>
            <a:ext cx="4835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Val(G) = 0.75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8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Projection and unique games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Projection game: </a:t>
            </a:r>
            <a:r>
              <a:rPr lang="en-US" dirty="0" smtClean="0">
                <a:solidFill>
                  <a:srgbClr val="008000"/>
                </a:solidFill>
              </a:rPr>
              <a:t>for all </a:t>
            </a:r>
            <a:r>
              <a:rPr lang="en-US" dirty="0" err="1" smtClean="0">
                <a:solidFill>
                  <a:srgbClr val="008000"/>
                </a:solidFill>
              </a:rPr>
              <a:t>x,y,a</a:t>
            </a:r>
            <a:r>
              <a:rPr lang="en-US" dirty="0" smtClean="0">
                <a:solidFill>
                  <a:srgbClr val="008000"/>
                </a:solidFill>
              </a:rPr>
              <a:t> there exists a unique b</a:t>
            </a:r>
            <a:r>
              <a:rPr lang="en-US" dirty="0" smtClean="0"/>
              <a:t> </a:t>
            </a:r>
            <a:r>
              <a:rPr lang="en-US" dirty="0" err="1" smtClean="0"/>
              <a:t>s.t.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V(</a:t>
            </a:r>
            <a:r>
              <a:rPr lang="en-US" dirty="0" err="1" smtClean="0">
                <a:solidFill>
                  <a:srgbClr val="FF0000"/>
                </a:solidFill>
              </a:rPr>
              <a:t>x,y,a,b</a:t>
            </a:r>
            <a:r>
              <a:rPr lang="en-US" dirty="0" smtClean="0">
                <a:solidFill>
                  <a:srgbClr val="FF0000"/>
                </a:solidFill>
              </a:rPr>
              <a:t>) = 1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Unique game: </a:t>
            </a:r>
            <a:r>
              <a:rPr lang="en-US" dirty="0" smtClean="0">
                <a:solidFill>
                  <a:srgbClr val="008000"/>
                </a:solidFill>
              </a:rPr>
              <a:t>for all </a:t>
            </a:r>
            <a:r>
              <a:rPr lang="en-US" dirty="0" err="1" smtClean="0">
                <a:solidFill>
                  <a:srgbClr val="008000"/>
                </a:solidFill>
              </a:rPr>
              <a:t>x,y,a</a:t>
            </a:r>
            <a:r>
              <a:rPr lang="en-US" dirty="0" smtClean="0">
                <a:solidFill>
                  <a:srgbClr val="008000"/>
                </a:solidFill>
              </a:rPr>
              <a:t> there exists a unique b</a:t>
            </a:r>
            <a:r>
              <a:rPr lang="en-US" dirty="0" smtClean="0"/>
              <a:t> </a:t>
            </a:r>
            <a:r>
              <a:rPr lang="en-US" dirty="0" err="1" smtClean="0"/>
              <a:t>s.t.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V(</a:t>
            </a:r>
            <a:r>
              <a:rPr lang="en-US" dirty="0" err="1" smtClean="0">
                <a:solidFill>
                  <a:srgbClr val="FF0000"/>
                </a:solidFill>
              </a:rPr>
              <a:t>x,y,a,b</a:t>
            </a:r>
            <a:r>
              <a:rPr lang="en-US" dirty="0" smtClean="0">
                <a:solidFill>
                  <a:srgbClr val="FF0000"/>
                </a:solidFill>
              </a:rPr>
              <a:t>) = 1 </a:t>
            </a:r>
            <a:r>
              <a:rPr lang="en-US" dirty="0" smtClean="0">
                <a:solidFill>
                  <a:srgbClr val="660066"/>
                </a:solidFill>
              </a:rPr>
              <a:t>and vice versa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8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Parallel repetition of a game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Content Placeholder 7" descr="magnifying_glas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3043558" y="1417638"/>
            <a:ext cx="2069239" cy="1138002"/>
          </a:xfrm>
        </p:spPr>
      </p:pic>
      <p:pic>
        <p:nvPicPr>
          <p:cNvPr id="4" name="Picture 3" descr="tumblr_lyqejuP43I1r6i8s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6" y="3679537"/>
            <a:ext cx="1403604" cy="1390738"/>
          </a:xfrm>
          <a:prstGeom prst="rect">
            <a:avLst/>
          </a:prstGeom>
        </p:spPr>
      </p:pic>
      <p:pic>
        <p:nvPicPr>
          <p:cNvPr id="5" name="Picture 4" descr="clip-art-bob-the-builder-5459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16" y="3620403"/>
            <a:ext cx="2009402" cy="1507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1393" y="5070275"/>
            <a:ext cx="1856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,..,x</a:t>
            </a:r>
            <a:r>
              <a:rPr lang="en-US" sz="3200" baseline="-250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7709" y="5070275"/>
            <a:ext cx="2178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y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,..,y</a:t>
            </a:r>
            <a:r>
              <a:rPr lang="en-US" sz="3200" baseline="-250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96963" y="3736717"/>
            <a:ext cx="737312" cy="139073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977494" y="3736717"/>
            <a:ext cx="820215" cy="139037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23406" y="2539265"/>
            <a:ext cx="4384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a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,..,a</a:t>
            </a:r>
            <a:r>
              <a:rPr lang="en-US" sz="3200" baseline="-25000" dirty="0" smtClean="0">
                <a:solidFill>
                  <a:srgbClr val="FF0000"/>
                </a:solidFill>
              </a:rPr>
              <a:t>n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(x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,..,x</a:t>
            </a:r>
            <a:r>
              <a:rPr lang="en-US" sz="3200" baseline="-250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5659" y="2539265"/>
            <a:ext cx="266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b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,..,b</a:t>
            </a:r>
            <a:r>
              <a:rPr lang="en-US" sz="3200" baseline="-25000" dirty="0" smtClean="0">
                <a:solidFill>
                  <a:srgbClr val="FF0000"/>
                </a:solidFill>
              </a:rPr>
              <a:t>n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b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(y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,..,y</a:t>
            </a:r>
            <a:r>
              <a:rPr lang="en-US" sz="3200" baseline="-250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0517" y="2393671"/>
            <a:ext cx="22362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err="1" smtClean="0">
                <a:solidFill>
                  <a:srgbClr val="FF0000"/>
                </a:solidFill>
              </a:rPr>
              <a:t>,y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) ~ μ </a:t>
            </a:r>
            <a:r>
              <a:rPr lang="en-US" sz="3200" dirty="0" err="1" smtClean="0">
                <a:solidFill>
                  <a:srgbClr val="FF0000"/>
                </a:solidFill>
              </a:rPr>
              <a:t>iid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091" y="5925963"/>
            <a:ext cx="52989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Win if V(x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, </a:t>
            </a:r>
            <a:r>
              <a:rPr lang="en-US" sz="3200" dirty="0" err="1" smtClean="0"/>
              <a:t>y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, </a:t>
            </a:r>
            <a:r>
              <a:rPr lang="en-US" sz="3200" dirty="0" err="1" smtClean="0"/>
              <a:t>a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, b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)=1 for all </a:t>
            </a:r>
            <a:r>
              <a:rPr lang="en-US" sz="3200" dirty="0" err="1" smtClean="0"/>
              <a:t>i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5549074" y="5925963"/>
            <a:ext cx="35426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Val(</a:t>
            </a:r>
            <a:r>
              <a:rPr lang="en-US" sz="3200" dirty="0" err="1" smtClean="0">
                <a:solidFill>
                  <a:srgbClr val="008000"/>
                </a:solidFill>
              </a:rPr>
              <a:t>G</a:t>
            </a:r>
            <a:r>
              <a:rPr lang="en-US" sz="3200" baseline="30000" dirty="0" err="1" smtClean="0">
                <a:solidFill>
                  <a:srgbClr val="008000"/>
                </a:solidFill>
              </a:rPr>
              <a:t>n</a:t>
            </a:r>
            <a:r>
              <a:rPr lang="en-US" sz="3200" dirty="0" smtClean="0">
                <a:solidFill>
                  <a:srgbClr val="008000"/>
                </a:solidFill>
              </a:rPr>
              <a:t>) </a:t>
            </a:r>
            <a:r>
              <a:rPr lang="en-US" sz="3200" dirty="0" err="1" smtClean="0">
                <a:solidFill>
                  <a:srgbClr val="008000"/>
                </a:solidFill>
              </a:rPr>
              <a:t>vs</a:t>
            </a:r>
            <a:r>
              <a:rPr lang="en-US" sz="3200" dirty="0" smtClean="0">
                <a:solidFill>
                  <a:srgbClr val="008000"/>
                </a:solidFill>
              </a:rPr>
              <a:t> Val(G)</a:t>
            </a:r>
            <a:r>
              <a:rPr lang="en-US" sz="3200" baseline="30000" dirty="0" smtClean="0">
                <a:solidFill>
                  <a:srgbClr val="008000"/>
                </a:solidFill>
              </a:rPr>
              <a:t>n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351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Parallel repetition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Val(</a:t>
            </a:r>
            <a:r>
              <a:rPr lang="en-US" dirty="0" err="1" smtClean="0"/>
              <a:t>G</a:t>
            </a:r>
            <a:r>
              <a:rPr lang="en-US" baseline="30000" dirty="0" err="1" smtClean="0"/>
              <a:t>n</a:t>
            </a:r>
            <a:r>
              <a:rPr lang="en-US" dirty="0" smtClean="0"/>
              <a:t>) ≥ Val(G)</a:t>
            </a:r>
            <a:r>
              <a:rPr lang="en-US" baseline="30000" dirty="0" smtClean="0"/>
              <a:t>n</a:t>
            </a:r>
          </a:p>
          <a:p>
            <a:r>
              <a:rPr lang="en-US" dirty="0" smtClean="0"/>
              <a:t>Val(</a:t>
            </a:r>
            <a:r>
              <a:rPr lang="en-US" dirty="0" err="1" smtClean="0"/>
              <a:t>G</a:t>
            </a:r>
            <a:r>
              <a:rPr lang="en-US" baseline="30000" dirty="0" err="1" smtClean="0"/>
              <a:t>n</a:t>
            </a:r>
            <a:r>
              <a:rPr lang="en-US" dirty="0" smtClean="0"/>
              <a:t>) ≤ Val(G)</a:t>
            </a:r>
            <a:r>
              <a:rPr lang="en-US" baseline="30000" dirty="0" smtClean="0"/>
              <a:t>n 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No, counterexamples of [FV 02] and [</a:t>
            </a:r>
            <a:r>
              <a:rPr lang="en-US" dirty="0" err="1" smtClean="0">
                <a:solidFill>
                  <a:srgbClr val="FF0000"/>
                </a:solidFill>
              </a:rPr>
              <a:t>Raz</a:t>
            </a:r>
            <a:r>
              <a:rPr lang="en-US" dirty="0" smtClean="0">
                <a:solidFill>
                  <a:srgbClr val="FF0000"/>
                </a:solidFill>
              </a:rPr>
              <a:t> 08]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64703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Parallel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[Verb 95]:                          </a:t>
            </a:r>
            <a:r>
              <a:rPr lang="en-US" dirty="0" smtClean="0"/>
              <a:t>if </a:t>
            </a:r>
            <a:r>
              <a:rPr lang="en-US" dirty="0"/>
              <a:t>Val(G) &lt; </a:t>
            </a:r>
            <a:r>
              <a:rPr lang="en-US" dirty="0" smtClean="0"/>
              <a:t>1</a:t>
            </a:r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Raz</a:t>
            </a:r>
            <a:r>
              <a:rPr lang="en-US" dirty="0"/>
              <a:t> 98]: If Val(G) = 1-ε, </a:t>
            </a:r>
            <a:r>
              <a:rPr lang="en-US" dirty="0" err="1"/>
              <a:t>ε</a:t>
            </a:r>
            <a:r>
              <a:rPr lang="en-US" dirty="0"/>
              <a:t> ≤ ½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[FV 02]: G </a:t>
            </a:r>
            <a:r>
              <a:rPr lang="en-US" dirty="0" err="1"/>
              <a:t>s.t.</a:t>
            </a:r>
            <a:r>
              <a:rPr lang="en-US" dirty="0"/>
              <a:t> Val(G) = ¾ and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55962"/>
              </p:ext>
            </p:extLst>
          </p:nvPr>
        </p:nvGraphicFramePr>
        <p:xfrm>
          <a:off x="2650362" y="1632760"/>
          <a:ext cx="2078285" cy="54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" name="Equation" r:id="rId4" imgW="825500" imgH="215900" progId="Equation.3">
                  <p:embed/>
                </p:oleObj>
              </mc:Choice>
              <mc:Fallback>
                <p:oleObj name="Equation" r:id="rId4" imgW="82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362" y="1632760"/>
                        <a:ext cx="2078285" cy="54355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909480"/>
              </p:ext>
            </p:extLst>
          </p:nvPr>
        </p:nvGraphicFramePr>
        <p:xfrm>
          <a:off x="2650362" y="3580910"/>
          <a:ext cx="3930714" cy="62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" name="Equation" r:id="rId6" imgW="1358900" imgH="215900" progId="Equation.3">
                  <p:embed/>
                </p:oleObj>
              </mc:Choice>
              <mc:Fallback>
                <p:oleObj name="Equation" r:id="rId6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0362" y="3580910"/>
                        <a:ext cx="3930714" cy="62508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087435"/>
              </p:ext>
            </p:extLst>
          </p:nvPr>
        </p:nvGraphicFramePr>
        <p:xfrm>
          <a:off x="2650362" y="5244561"/>
          <a:ext cx="2687782" cy="1007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" name="Equation" r:id="rId8" imgW="1219200" imgH="457200" progId="Equation.3">
                  <p:embed/>
                </p:oleObj>
              </mc:Choice>
              <mc:Fallback>
                <p:oleObj name="Equation" r:id="rId8" imgW="1219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0362" y="5244561"/>
                        <a:ext cx="2687782" cy="10079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85656" y="291799"/>
            <a:ext cx="1872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Recall: c is the answer length</a:t>
            </a:r>
          </a:p>
        </p:txBody>
      </p:sp>
    </p:spTree>
    <p:extLst>
      <p:ext uri="{BB962C8B-B14F-4D97-AF65-F5344CB8AC3E}">
        <p14:creationId xmlns:p14="http://schemas.microsoft.com/office/powerpoint/2010/main" val="198153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Parallel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Hol</a:t>
            </a:r>
            <a:r>
              <a:rPr lang="en-US" dirty="0" smtClean="0"/>
              <a:t> 07]: If Val(G) = 1-ε, </a:t>
            </a:r>
            <a:r>
              <a:rPr lang="en-US" dirty="0" err="1" smtClean="0"/>
              <a:t>ε</a:t>
            </a:r>
            <a:r>
              <a:rPr lang="en-US" dirty="0" smtClean="0"/>
              <a:t> ≤ ½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Rao</a:t>
            </a:r>
            <a:r>
              <a:rPr lang="en-US" dirty="0" smtClean="0"/>
              <a:t> 08]: If G projection game, Val(G) = 1-ε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Raz</a:t>
            </a:r>
            <a:r>
              <a:rPr lang="en-US" dirty="0" smtClean="0"/>
              <a:t> 08]: Unique game G, Val(G) = </a:t>
            </a:r>
            <a:r>
              <a:rPr lang="en-US" dirty="0"/>
              <a:t>1-ε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656169"/>
              </p:ext>
            </p:extLst>
          </p:nvPr>
        </p:nvGraphicFramePr>
        <p:xfrm>
          <a:off x="1996113" y="2501627"/>
          <a:ext cx="38211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113" y="2501627"/>
                        <a:ext cx="3821113" cy="625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548641"/>
              </p:ext>
            </p:extLst>
          </p:nvPr>
        </p:nvGraphicFramePr>
        <p:xfrm>
          <a:off x="1996113" y="4152944"/>
          <a:ext cx="36369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2" name="Equation" r:id="rId5" imgW="1257300" imgH="215900" progId="Equation.3">
                  <p:embed/>
                </p:oleObj>
              </mc:Choice>
              <mc:Fallback>
                <p:oleObj name="Equation" r:id="rId5" imgW="1257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6113" y="4152944"/>
                        <a:ext cx="3636963" cy="625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784998"/>
              </p:ext>
            </p:extLst>
          </p:nvPr>
        </p:nvGraphicFramePr>
        <p:xfrm>
          <a:off x="1996113" y="5813425"/>
          <a:ext cx="36369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3" name="Equation" r:id="rId7" imgW="1257300" imgH="215900" progId="Equation.3">
                  <p:embed/>
                </p:oleObj>
              </mc:Choice>
              <mc:Fallback>
                <p:oleObj name="Equation" r:id="rId7" imgW="1257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6113" y="5813425"/>
                        <a:ext cx="3636963" cy="625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06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PCP amplification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PCP theorem [AS 92, ALMSS 92]: NP-hard to decide if Val(G) = 1 or Val(G) ≤ 0.99.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NP-hard to decide if Val(G) = 1 or Val(G) ≤ </a:t>
            </a:r>
            <a:r>
              <a:rPr lang="en-US" dirty="0" err="1" smtClean="0"/>
              <a:t>δ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054050" y="2800181"/>
            <a:ext cx="895473" cy="24094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28618" y="3483945"/>
            <a:ext cx="35581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Parallel repetition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1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16618</TotalTime>
  <Words>1793</Words>
  <Application>Microsoft Macintosh PowerPoint</Application>
  <PresentationFormat>On-screen Show (4:3)</PresentationFormat>
  <Paragraphs>240</Paragraphs>
  <Slides>29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Small value parallel repetition for general games</vt:lpstr>
      <vt:lpstr>2-prover 1-round games</vt:lpstr>
      <vt:lpstr>Example: CHSH game</vt:lpstr>
      <vt:lpstr>Projection and unique games</vt:lpstr>
      <vt:lpstr>Parallel repetition of a game</vt:lpstr>
      <vt:lpstr>Parallel repetition</vt:lpstr>
      <vt:lpstr>Parallel repetition</vt:lpstr>
      <vt:lpstr>Parallel repetition</vt:lpstr>
      <vt:lpstr>PCP amplification</vt:lpstr>
      <vt:lpstr>Many other connections</vt:lpstr>
      <vt:lpstr>Small value regime</vt:lpstr>
      <vt:lpstr>Main theorem</vt:lpstr>
      <vt:lpstr>Proof</vt:lpstr>
      <vt:lpstr>Try 1</vt:lpstr>
      <vt:lpstr>Try 2</vt:lpstr>
      <vt:lpstr>High level idea</vt:lpstr>
      <vt:lpstr>High level idea</vt:lpstr>
      <vt:lpstr>High level idea</vt:lpstr>
      <vt:lpstr>Interlude</vt:lpstr>
      <vt:lpstr>Interlude</vt:lpstr>
      <vt:lpstr>E I(M; Zi| ZS) ≤ k/n</vt:lpstr>
      <vt:lpstr>Structure of R</vt:lpstr>
      <vt:lpstr>Structure of R</vt:lpstr>
      <vt:lpstr>Open problems</vt:lpstr>
      <vt:lpstr>Thank You</vt:lpstr>
      <vt:lpstr>Correlated sampling</vt:lpstr>
      <vt:lpstr>Correlated sampling</vt:lpstr>
      <vt:lpstr>Correlated sampling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value parallel repetition for general games</dc:title>
  <dc:creator>Ankit Garg</dc:creator>
  <cp:lastModifiedBy>Ankit Garg</cp:lastModifiedBy>
  <cp:revision>501</cp:revision>
  <dcterms:created xsi:type="dcterms:W3CDTF">2014-08-01T13:15:57Z</dcterms:created>
  <dcterms:modified xsi:type="dcterms:W3CDTF">2015-05-02T04:10:17Z</dcterms:modified>
</cp:coreProperties>
</file>