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28"/>
  </p:notesMasterIdLst>
  <p:sldIdLst>
    <p:sldId id="256" r:id="rId2"/>
    <p:sldId id="589" r:id="rId3"/>
    <p:sldId id="414" r:id="rId4"/>
    <p:sldId id="607" r:id="rId5"/>
    <p:sldId id="615" r:id="rId6"/>
    <p:sldId id="590" r:id="rId7"/>
    <p:sldId id="643" r:id="rId8"/>
    <p:sldId id="608" r:id="rId9"/>
    <p:sldId id="639" r:id="rId10"/>
    <p:sldId id="644" r:id="rId11"/>
    <p:sldId id="645" r:id="rId12"/>
    <p:sldId id="646" r:id="rId13"/>
    <p:sldId id="593" r:id="rId14"/>
    <p:sldId id="659" r:id="rId15"/>
    <p:sldId id="596" r:id="rId16"/>
    <p:sldId id="595" r:id="rId17"/>
    <p:sldId id="621" r:id="rId18"/>
    <p:sldId id="661" r:id="rId19"/>
    <p:sldId id="605" r:id="rId20"/>
    <p:sldId id="625" r:id="rId21"/>
    <p:sldId id="658" r:id="rId22"/>
    <p:sldId id="655" r:id="rId23"/>
    <p:sldId id="662" r:id="rId24"/>
    <p:sldId id="656" r:id="rId25"/>
    <p:sldId id="660" r:id="rId26"/>
    <p:sldId id="636" r:id="rId27"/>
  </p:sldIdLst>
  <p:sldSz cx="9144000" cy="6858000" type="screen4x3"/>
  <p:notesSz cx="6858000" cy="9144000"/>
  <p:custShowLst>
    <p:custShow name="MIP+FHE" id="0">
      <p:sldLst/>
    </p:custShow>
  </p:custShow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25" autoAdjust="0"/>
    <p:restoredTop sz="94383" autoAdjust="0"/>
  </p:normalViewPr>
  <p:slideViewPr>
    <p:cSldViewPr>
      <p:cViewPr varScale="1">
        <p:scale>
          <a:sx n="43" d="100"/>
          <a:sy n="43" d="100"/>
        </p:scale>
        <p:origin x="78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73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7517044-1520-4DF3-9054-6E3D88D0C037}" type="datetimeFigureOut">
              <a:rPr lang="he-IL" smtClean="0"/>
              <a:pPr/>
              <a:t>ב'/סיון/תשע"ה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8583296-B1E9-4064-B32A-9CFD5619041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004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Vast amount of</a:t>
            </a:r>
            <a:r>
              <a:rPr lang="en-US" baseline="0" dirty="0" smtClean="0"/>
              <a:t> data, huge computations – cannot afford to do these by ourselves. For example Siri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3296-B1E9-4064-B32A-9CFD5619041B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036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cloud</a:t>
            </a:r>
            <a:r>
              <a:rPr lang="en-US" baseline="0" dirty="0" smtClean="0"/>
              <a:t> has no real incentive to give us the right answer (especially if there is an </a:t>
            </a:r>
            <a:r>
              <a:rPr lang="en-US" baseline="0" dirty="0" err="1" smtClean="0"/>
              <a:t>apriori</a:t>
            </a:r>
            <a:r>
              <a:rPr lang="en-US" baseline="0" dirty="0" smtClean="0"/>
              <a:t> expected answer). Furthermore, it does have an incentive to just give an arbitrary answer or even cleverly cheat.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3296-B1E9-4064-B32A-9CFD5619041B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2056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cloud</a:t>
            </a:r>
            <a:r>
              <a:rPr lang="en-US" baseline="0" dirty="0" smtClean="0"/>
              <a:t> has no real incentive to give us the right answer (especially if there is an </a:t>
            </a:r>
            <a:r>
              <a:rPr lang="en-US" baseline="0" dirty="0" err="1" smtClean="0"/>
              <a:t>apriori</a:t>
            </a:r>
            <a:r>
              <a:rPr lang="en-US" baseline="0" dirty="0" smtClean="0"/>
              <a:t> expected answer). Furthermore, it does have an incentive to just give an arbitrary answer or even cleverly cheat.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3296-B1E9-4064-B32A-9CFD5619041B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8262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cloud</a:t>
            </a:r>
            <a:r>
              <a:rPr lang="en-US" baseline="0" dirty="0" smtClean="0"/>
              <a:t> has no real incentive to give us the right answer (especially if there is an </a:t>
            </a:r>
            <a:r>
              <a:rPr lang="en-US" baseline="0" dirty="0" err="1" smtClean="0"/>
              <a:t>apriori</a:t>
            </a:r>
            <a:r>
              <a:rPr lang="en-US" baseline="0" dirty="0" smtClean="0"/>
              <a:t> expected answer). Furthermore, it does have an incentive to just give an arbitrary answer or even cleverly cheat.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3296-B1E9-4064-B32A-9CFD5619041B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3559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3296-B1E9-4064-B32A-9CFD5619041B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758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511-94D4-4E7D-8F8B-20F3DE5522D6}" type="datetimeFigureOut">
              <a:rPr lang="he-IL" smtClean="0"/>
              <a:pPr/>
              <a:t>ב'/סיון/תשע"ה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092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511-94D4-4E7D-8F8B-20F3DE5522D6}" type="datetimeFigureOut">
              <a:rPr lang="he-IL" smtClean="0"/>
              <a:pPr/>
              <a:t>ב'/סיון/תשע"ה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502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511-94D4-4E7D-8F8B-20F3DE5522D6}" type="datetimeFigureOut">
              <a:rPr lang="he-IL" smtClean="0"/>
              <a:pPr/>
              <a:t>ב'/סיון/תשע"ה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669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511-94D4-4E7D-8F8B-20F3DE5522D6}" type="datetimeFigureOut">
              <a:rPr lang="he-IL" smtClean="0"/>
              <a:pPr/>
              <a:t>ב'/סיון/תשע"ה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355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511-94D4-4E7D-8F8B-20F3DE5522D6}" type="datetimeFigureOut">
              <a:rPr lang="he-IL" smtClean="0"/>
              <a:pPr/>
              <a:t>ב'/סיון/תשע"ה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71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511-94D4-4E7D-8F8B-20F3DE5522D6}" type="datetimeFigureOut">
              <a:rPr lang="he-IL" smtClean="0"/>
              <a:pPr/>
              <a:t>ב'/סיון/תשע"ה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48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511-94D4-4E7D-8F8B-20F3DE5522D6}" type="datetimeFigureOut">
              <a:rPr lang="he-IL" smtClean="0"/>
              <a:pPr/>
              <a:t>ב'/סיון/תשע"ה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808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511-94D4-4E7D-8F8B-20F3DE5522D6}" type="datetimeFigureOut">
              <a:rPr lang="he-IL" smtClean="0"/>
              <a:pPr/>
              <a:t>ב'/סיון/תשע"ה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511-94D4-4E7D-8F8B-20F3DE5522D6}" type="datetimeFigureOut">
              <a:rPr lang="he-IL" smtClean="0"/>
              <a:pPr/>
              <a:t>ב'/סיון/תשע"ה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571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511-94D4-4E7D-8F8B-20F3DE5522D6}" type="datetimeFigureOut">
              <a:rPr lang="he-IL" smtClean="0"/>
              <a:pPr/>
              <a:t>ב'/סיון/תשע"ה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041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511-94D4-4E7D-8F8B-20F3DE5522D6}" type="datetimeFigureOut">
              <a:rPr lang="he-IL" smtClean="0"/>
              <a:pPr/>
              <a:t>ב'/סיון/תשע"ה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863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17511-94D4-4E7D-8F8B-20F3DE5522D6}" type="datetimeFigureOut">
              <a:rPr lang="he-IL" smtClean="0"/>
              <a:pPr/>
              <a:t>ב'/סיון/תשע"ה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066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uperstarsofscience.com/wp-content/uploads/2011/04/weizman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8856984" cy="16140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Verifiable Outsourcing of Computation</a:t>
            </a:r>
            <a:endParaRPr lang="he-IL" sz="40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230425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Ron Rothblum</a:t>
            </a:r>
          </a:p>
        </p:txBody>
      </p:sp>
      <p:pic>
        <p:nvPicPr>
          <p:cNvPr id="1026" name="Picture 2" descr="MI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69160"/>
            <a:ext cx="3402193" cy="8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923928" y="4941168"/>
            <a:ext cx="864096" cy="69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(Almost) Linear-time Verification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Prior Work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1782274"/>
                  </p:ext>
                </p:extLst>
              </p:nvPr>
            </p:nvGraphicFramePr>
            <p:xfrm>
              <a:off x="395535" y="1613024"/>
              <a:ext cx="8568954" cy="439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6318"/>
                    <a:gridCol w="2856318"/>
                    <a:gridCol w="2856318"/>
                  </a:tblGrid>
                  <a:tr h="984057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Statistical</a:t>
                          </a:r>
                          <a:r>
                            <a:rPr lang="en-US" sz="2400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sz="2400" baseline="0" dirty="0" smtClean="0"/>
                            <a:t>Soundness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Computational Soundness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858775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</a:rPr>
                            <a:t>[GKR08]</a:t>
                          </a:r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</a:rPr>
                            <a:t>[K92,M94]</a:t>
                          </a:r>
                        </a:p>
                        <a:p>
                          <a:pPr algn="ctr"/>
                          <a:r>
                            <a:rPr lang="en-US" sz="2400" dirty="0" smtClean="0"/>
                            <a:t>4</a:t>
                          </a:r>
                          <a:r>
                            <a:rPr lang="en-US" sz="2400" baseline="0" dirty="0" smtClean="0"/>
                            <a:t> messages, assume CRH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421416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Non-interactive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r>
                            <a:rPr lang="en-US" sz="2400" dirty="0" smtClean="0"/>
                            <a:t>?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1782274"/>
                  </p:ext>
                </p:extLst>
              </p:nvPr>
            </p:nvGraphicFramePr>
            <p:xfrm>
              <a:off x="395535" y="1613024"/>
              <a:ext cx="8568954" cy="439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6318"/>
                    <a:gridCol w="2856318"/>
                    <a:gridCol w="2856318"/>
                  </a:tblGrid>
                  <a:tr h="984057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Statistical</a:t>
                          </a:r>
                          <a:r>
                            <a:rPr lang="en-US" sz="2400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sz="2400" baseline="0" dirty="0" smtClean="0"/>
                            <a:t>Soundness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Computational Soundness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858775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13" t="-55410" r="-100853" b="-8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3" t="-55410" r="-853" b="-84590"/>
                          </a:stretch>
                        </a:blipFill>
                      </a:tcPr>
                    </a:tc>
                  </a:tr>
                  <a:tr h="155448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Non-interactive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r>
                            <a:rPr lang="en-US" sz="2400" dirty="0" smtClean="0"/>
                            <a:t>?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811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(Almost) Linear-time Verification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Prior Work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2403324"/>
                  </p:ext>
                </p:extLst>
              </p:nvPr>
            </p:nvGraphicFramePr>
            <p:xfrm>
              <a:off x="395535" y="1613024"/>
              <a:ext cx="8568954" cy="439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6318"/>
                    <a:gridCol w="2856318"/>
                    <a:gridCol w="2856318"/>
                  </a:tblGrid>
                  <a:tr h="984057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Statistical</a:t>
                          </a:r>
                          <a:r>
                            <a:rPr lang="en-US" sz="2400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sz="2400" baseline="0" dirty="0" smtClean="0"/>
                            <a:t>Soundness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Computational Soundness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858775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</a:rPr>
                            <a:t>[GKR08]</a:t>
                          </a:r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</a:rPr>
                            <a:t>[K92,M94]</a:t>
                          </a:r>
                        </a:p>
                        <a:p>
                          <a:pPr algn="ctr"/>
                          <a:r>
                            <a:rPr lang="en-US" sz="2400" dirty="0" smtClean="0"/>
                            <a:t>4</a:t>
                          </a:r>
                          <a:r>
                            <a:rPr lang="en-US" sz="2400" baseline="0" dirty="0" smtClean="0"/>
                            <a:t> messages, assume CRH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421416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Non-interactive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r>
                            <a:rPr lang="en-US" sz="2400" dirty="0" smtClean="0"/>
                            <a:t>?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</a:rPr>
                            <a:t>[GKR08,KR09]</a:t>
                          </a:r>
                        </a:p>
                        <a:p>
                          <a:pPr algn="ctr"/>
                          <a:r>
                            <a:rPr lang="en-US" sz="2400" dirty="0" smtClean="0"/>
                            <a:t>Assume</a:t>
                          </a:r>
                          <a:r>
                            <a:rPr lang="en-US" sz="2400" baseline="0" dirty="0" smtClean="0"/>
                            <a:t> sub-exponentially hard PIR*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2403324"/>
                  </p:ext>
                </p:extLst>
              </p:nvPr>
            </p:nvGraphicFramePr>
            <p:xfrm>
              <a:off x="395535" y="1613024"/>
              <a:ext cx="8568954" cy="439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6318"/>
                    <a:gridCol w="2856318"/>
                    <a:gridCol w="2856318"/>
                  </a:tblGrid>
                  <a:tr h="984057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Statistical</a:t>
                          </a:r>
                          <a:r>
                            <a:rPr lang="en-US" sz="2400" baseline="0" dirty="0" smtClean="0"/>
                            <a:t> </a:t>
                          </a:r>
                          <a:endParaRPr lang="en-US" sz="2400" baseline="0" dirty="0" smtClean="0"/>
                        </a:p>
                        <a:p>
                          <a:pPr algn="ctr"/>
                          <a:r>
                            <a:rPr lang="en-US" sz="2400" baseline="0" dirty="0" smtClean="0"/>
                            <a:t>Soundness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Computational Soundness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858775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13" t="-55410" r="-100853" b="-9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3" t="-55410" r="-853" b="-91148"/>
                          </a:stretch>
                        </a:blipFill>
                      </a:tcPr>
                    </a:tc>
                  </a:tr>
                  <a:tr h="155448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Non-interactive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r>
                            <a:rPr lang="en-US" sz="2400" dirty="0" smtClean="0"/>
                            <a:t>?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3" t="-185882" r="-853" b="-90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333872" y="594928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 rtl="0"/>
            <a:r>
              <a:rPr lang="en-US" dirty="0" smtClean="0"/>
              <a:t>* Lots of additional works in other models </a:t>
            </a:r>
            <a:r>
              <a:rPr lang="en-US" dirty="0" smtClean="0">
                <a:solidFill>
                  <a:schemeClr val="accent1"/>
                </a:solidFill>
              </a:rPr>
              <a:t>[M94,GGP10,CKV10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smtClean="0">
                <a:solidFill>
                  <a:schemeClr val="accent1"/>
                </a:solidFill>
              </a:rPr>
              <a:t>AIK10] </a:t>
            </a:r>
            <a:r>
              <a:rPr lang="en-US" dirty="0" smtClean="0"/>
              <a:t>or under strong assumptions</a:t>
            </a:r>
            <a:r>
              <a:rPr lang="en-US" dirty="0" smtClean="0">
                <a:solidFill>
                  <a:schemeClr val="accent1"/>
                </a:solidFill>
              </a:rPr>
              <a:t> [G10,GW11,GLR11,L12,BCCT12a,DFH12,BCCT12b,GGPR12,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BGT14,PR14,…]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(Almost) Linear-time Verification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Prior Work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329222"/>
                  </p:ext>
                </p:extLst>
              </p:nvPr>
            </p:nvGraphicFramePr>
            <p:xfrm>
              <a:off x="395535" y="1613024"/>
              <a:ext cx="8568954" cy="439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6318"/>
                    <a:gridCol w="2856318"/>
                    <a:gridCol w="2856318"/>
                  </a:tblGrid>
                  <a:tr h="984057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Statistical</a:t>
                          </a:r>
                          <a:r>
                            <a:rPr lang="en-US" sz="2400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sz="2400" baseline="0" dirty="0" smtClean="0"/>
                            <a:t>Soundness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Computational Soundness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858775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</a:rPr>
                            <a:t>[GKR08]</a:t>
                          </a:r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</a:rPr>
                            <a:t>[K92,M94]</a:t>
                          </a:r>
                        </a:p>
                        <a:p>
                          <a:pPr algn="ctr"/>
                          <a:r>
                            <a:rPr lang="en-US" sz="2400" dirty="0" smtClean="0"/>
                            <a:t>4</a:t>
                          </a:r>
                          <a:r>
                            <a:rPr lang="en-US" sz="2400" baseline="0" dirty="0" smtClean="0"/>
                            <a:t> messages, assume CRH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421416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Non-interactive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r>
                            <a:rPr lang="en-US" sz="2400" dirty="0" smtClean="0"/>
                            <a:t>?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[GKR08,KR09]</a:t>
                          </a:r>
                        </a:p>
                        <a:p>
                          <a:pPr algn="ctr"/>
                          <a:r>
                            <a:rPr lang="en-US" sz="2400" dirty="0" smtClean="0"/>
                            <a:t>Assume</a:t>
                          </a:r>
                          <a:r>
                            <a:rPr lang="en-US" sz="2400" baseline="0" dirty="0" smtClean="0"/>
                            <a:t> sub-exponentially hard PIR*</a:t>
                          </a:r>
                          <a:endParaRPr lang="en-US" sz="2400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329222"/>
                  </p:ext>
                </p:extLst>
              </p:nvPr>
            </p:nvGraphicFramePr>
            <p:xfrm>
              <a:off x="395535" y="1613024"/>
              <a:ext cx="8568954" cy="439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6318"/>
                    <a:gridCol w="2856318"/>
                    <a:gridCol w="2856318"/>
                  </a:tblGrid>
                  <a:tr h="984057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Statistical</a:t>
                          </a:r>
                          <a:r>
                            <a:rPr lang="en-US" sz="2400" baseline="0" dirty="0" smtClean="0"/>
                            <a:t> </a:t>
                          </a:r>
                          <a:endParaRPr lang="en-US" sz="2400" baseline="0" dirty="0" smtClean="0"/>
                        </a:p>
                        <a:p>
                          <a:pPr algn="ctr"/>
                          <a:r>
                            <a:rPr lang="en-US" sz="2400" baseline="0" dirty="0" smtClean="0"/>
                            <a:t>Soundness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Computational Soundness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858775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13" t="-55410" r="-100853" b="-9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3" t="-55410" r="-853" b="-91148"/>
                          </a:stretch>
                        </a:blipFill>
                      </a:tcPr>
                    </a:tc>
                  </a:tr>
                  <a:tr h="155448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Non-interactive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r>
                            <a:rPr lang="en-US" sz="2400" dirty="0" smtClean="0"/>
                            <a:t>?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3" t="-185882" r="-853" b="-90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333872" y="594928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 rtl="0"/>
            <a:r>
              <a:rPr lang="en-US" dirty="0" smtClean="0"/>
              <a:t>* Lots of additional works in other models </a:t>
            </a:r>
            <a:r>
              <a:rPr lang="en-US" dirty="0" smtClean="0">
                <a:solidFill>
                  <a:schemeClr val="accent1"/>
                </a:solidFill>
              </a:rPr>
              <a:t>[M94,GGP10,CKV10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smtClean="0">
                <a:solidFill>
                  <a:schemeClr val="accent1"/>
                </a:solidFill>
              </a:rPr>
              <a:t>AIK10] </a:t>
            </a:r>
            <a:r>
              <a:rPr lang="en-US" dirty="0" smtClean="0"/>
              <a:t>or under strong assumptions</a:t>
            </a:r>
            <a:r>
              <a:rPr lang="en-US" dirty="0" smtClean="0">
                <a:solidFill>
                  <a:schemeClr val="accent1"/>
                </a:solidFill>
              </a:rPr>
              <a:t> [G10,GW11,GLR11,L12,BCCT12a,DFH12,BCCT12b,GGPR12,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BGT14,PR14,…]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(Almost) Linear-time Verification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407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Thm [KRR14]:</a:t>
                </a:r>
                <a:r>
                  <a:rPr lang="en-US" dirty="0"/>
                  <a:t> </a:t>
                </a:r>
                <a:r>
                  <a:rPr lang="en-US" dirty="0" smtClean="0"/>
                  <a:t>Assume </a:t>
                </a:r>
                <a:r>
                  <a:rPr lang="en-US" dirty="0"/>
                  <a:t>(quasi-</a:t>
                </a:r>
                <a:r>
                  <a:rPr lang="en-US" dirty="0" err="1"/>
                  <a:t>polynomially</a:t>
                </a:r>
                <a:r>
                  <a:rPr lang="en-US" dirty="0"/>
                  <a:t> hard) </a:t>
                </a:r>
                <a:r>
                  <a:rPr lang="en-US" dirty="0" smtClean="0"/>
                  <a:t>PIR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There exists a 1-round argument-system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/>
                  <a:t>in which the </a:t>
                </a:r>
                <a:r>
                  <a:rPr lang="en-US" dirty="0"/>
                  <a:t>v</a:t>
                </a:r>
                <a:r>
                  <a:rPr lang="en-US" dirty="0" smtClean="0"/>
                  <a:t>erifier runs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quasi-linear time</a:t>
                </a:r>
                <a:r>
                  <a:rPr lang="en-US" dirty="0" smtClean="0"/>
                  <a:t> and the </a:t>
                </a:r>
                <a:r>
                  <a:rPr lang="en-US" dirty="0" err="1" smtClean="0"/>
                  <a:t>prover</a:t>
                </a:r>
                <a:r>
                  <a:rPr lang="en-US" dirty="0" smtClean="0"/>
                  <a:t> runs 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polynomial-time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Communication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52" t="-1752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4716016" y="3861048"/>
                <a:ext cx="1656184" cy="1080120"/>
              </a:xfrm>
              <a:prstGeom prst="wedgeRoundRectCallout">
                <a:avLst>
                  <a:gd name="adj1" fmla="val -119096"/>
                  <a:gd name="adj2" fmla="val 6854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= input length</a:t>
                </a:r>
                <a:endParaRPr lang="en-US" dirty="0"/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861048"/>
                <a:ext cx="1656184" cy="1080120"/>
              </a:xfrm>
              <a:prstGeom prst="wedgeRoundRectCallout">
                <a:avLst>
                  <a:gd name="adj1" fmla="val -119096"/>
                  <a:gd name="adj2" fmla="val 68547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36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(Almost) Linear-time Verification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Prior Work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653634"/>
                  </p:ext>
                </p:extLst>
              </p:nvPr>
            </p:nvGraphicFramePr>
            <p:xfrm>
              <a:off x="395535" y="1613024"/>
              <a:ext cx="8568954" cy="439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6318"/>
                    <a:gridCol w="2856318"/>
                    <a:gridCol w="2856318"/>
                  </a:tblGrid>
                  <a:tr h="984057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Statistical</a:t>
                          </a:r>
                          <a:r>
                            <a:rPr lang="en-US" sz="2400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sz="2400" baseline="0" dirty="0" smtClean="0"/>
                            <a:t>Soundness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Computational Soundness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858775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</a:rPr>
                            <a:t>[GKR08]</a:t>
                          </a:r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</a:rPr>
                            <a:t>[K92,M94]</a:t>
                          </a:r>
                        </a:p>
                        <a:p>
                          <a:pPr algn="ctr"/>
                          <a:r>
                            <a:rPr lang="en-US" sz="2400" dirty="0" smtClean="0"/>
                            <a:t>4</a:t>
                          </a:r>
                          <a:r>
                            <a:rPr lang="en-US" sz="2400" baseline="0" dirty="0" smtClean="0"/>
                            <a:t> messages, assume CRH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421416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Non-interactive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r>
                            <a:rPr lang="en-US" sz="2400" dirty="0" smtClean="0"/>
                            <a:t>?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 xmlns:m="http://schemas.openxmlformats.org/officeDocument/2006/math">
                              <m:r>
                                <a:rPr lang="en-US" sz="240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oMath>
                          </a14:m>
                          <a:r>
                            <a:rPr lang="en-US" sz="24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[KRR14]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sz="24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Assume quasi-</a:t>
                          </a:r>
                          <a:r>
                            <a:rPr lang="en-US" sz="2400" kern="120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polynomially</a:t>
                          </a:r>
                          <a:r>
                            <a:rPr lang="en-US" sz="24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hard PIR</a:t>
                          </a:r>
                          <a:endParaRPr lang="en-US" sz="24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653634"/>
                  </p:ext>
                </p:extLst>
              </p:nvPr>
            </p:nvGraphicFramePr>
            <p:xfrm>
              <a:off x="395535" y="1613024"/>
              <a:ext cx="8568954" cy="439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6318"/>
                    <a:gridCol w="2856318"/>
                    <a:gridCol w="2856318"/>
                  </a:tblGrid>
                  <a:tr h="984057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Statistical</a:t>
                          </a:r>
                          <a:r>
                            <a:rPr lang="en-US" sz="2400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sz="2400" baseline="0" dirty="0" smtClean="0"/>
                            <a:t>Soundness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Computational Soundness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858775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13" t="-55410" r="-100853" b="-9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3" t="-55410" r="-853" b="-91148"/>
                          </a:stretch>
                        </a:blipFill>
                      </a:tcPr>
                    </a:tc>
                  </a:tr>
                  <a:tr h="155448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Non-interactive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r>
                            <a:rPr lang="en-US" sz="2400" dirty="0" smtClean="0"/>
                            <a:t>?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3" t="-185882" r="-853" b="-90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333872" y="594928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 rtl="0"/>
            <a:r>
              <a:rPr lang="en-US" dirty="0" smtClean="0"/>
              <a:t>* Lots of additional works in other models </a:t>
            </a:r>
            <a:r>
              <a:rPr lang="en-US" dirty="0" smtClean="0">
                <a:solidFill>
                  <a:schemeClr val="accent1"/>
                </a:solidFill>
              </a:rPr>
              <a:t>[M94,GGP10,CKV10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smtClean="0">
                <a:solidFill>
                  <a:schemeClr val="accent1"/>
                </a:solidFill>
              </a:rPr>
              <a:t>AIK10] </a:t>
            </a:r>
            <a:r>
              <a:rPr lang="en-US" dirty="0" smtClean="0"/>
              <a:t>or under strong assumptions</a:t>
            </a:r>
            <a:r>
              <a:rPr lang="en-US" dirty="0" smtClean="0">
                <a:solidFill>
                  <a:schemeClr val="accent1"/>
                </a:solidFill>
              </a:rPr>
              <a:t> [G10,GW11,GLR11,L12,BCCT12a,DFH12,BCCT12b,GGPR12,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BGT14,PR14,…]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Sublinear</a:t>
            </a:r>
            <a:r>
              <a:rPr lang="en-US" dirty="0" smtClean="0">
                <a:solidFill>
                  <a:srgbClr val="0000FF"/>
                </a:solidFill>
              </a:rPr>
              <a:t>-time Verification </a:t>
            </a:r>
            <a:r>
              <a:rPr lang="en-US" dirty="0" smtClean="0">
                <a:solidFill>
                  <a:srgbClr val="0070C0"/>
                </a:solidFill>
              </a:rPr>
              <a:t>[EKR04,RVW13]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encrypted-tbn3.gstatic.com/images?q=tbn:ANd9GcRpQl6zDkTHeX2Dtfu6XT5HGtsLXGDRLeKRaPhHR_CszYGGkgFSKdkY_B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06389"/>
            <a:ext cx="196521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2591780" y="2523792"/>
            <a:ext cx="396044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Huge Database</a:t>
            </a:r>
            <a:endParaRPr lang="en-US" dirty="0"/>
          </a:p>
        </p:txBody>
      </p:sp>
      <p:pic>
        <p:nvPicPr>
          <p:cNvPr id="1028" name="Picture 4" descr="https://encrypted-tbn1.gstatic.com/images?q=tbn:ANd9GcS4-Ba9khmXfaFf6AIDf6z7Qrj88MILnlSpV16hcP-t1hjnaksA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74740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923928" y="4266429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61100" y="4418829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935298" y="4978125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935949" y="4628308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64087" y="4780708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292080" y="3167994"/>
            <a:ext cx="792090" cy="73839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4" idx="2"/>
          </p:cNvCxnSpPr>
          <p:nvPr/>
        </p:nvCxnSpPr>
        <p:spPr>
          <a:xfrm flipH="1" flipV="1">
            <a:off x="4572000" y="3171864"/>
            <a:ext cx="1466853" cy="73065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084170" y="3167994"/>
            <a:ext cx="1" cy="73839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03548" y="155679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u="sng" dirty="0" smtClean="0">
                <a:solidFill>
                  <a:srgbClr val="7030A0"/>
                </a:solidFill>
              </a:rPr>
              <a:t>Motivation: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statistical analysis of vast amounts of data.</a:t>
            </a:r>
            <a:endParaRPr lang="en-US" sz="3200" dirty="0"/>
          </a:p>
        </p:txBody>
      </p:sp>
      <p:sp>
        <p:nvSpPr>
          <p:cNvPr id="42" name="Flowchart: Process 41"/>
          <p:cNvSpPr/>
          <p:nvPr/>
        </p:nvSpPr>
        <p:spPr>
          <a:xfrm>
            <a:off x="2591780" y="2519922"/>
            <a:ext cx="396044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Huge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00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9774 0.248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Sublinear</a:t>
            </a:r>
            <a:r>
              <a:rPr lang="en-US" dirty="0" smtClean="0">
                <a:solidFill>
                  <a:srgbClr val="0000FF"/>
                </a:solidFill>
              </a:rPr>
              <a:t>-time Verification </a:t>
            </a:r>
            <a:r>
              <a:rPr lang="en-US" dirty="0" smtClean="0">
                <a:solidFill>
                  <a:srgbClr val="0070C0"/>
                </a:solidFill>
              </a:rPr>
              <a:t>[EKR04,RVW13]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an we verify without even reading the input?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Yes! If we allow for an approximate answer.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Following property testing, only required to reject inputs that are far from the language.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716202" y="4632867"/>
            <a:ext cx="3528392" cy="1944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112509" y="4704875"/>
            <a:ext cx="2448272" cy="1800200"/>
          </a:xfrm>
          <a:custGeom>
            <a:avLst/>
            <a:gdLst>
              <a:gd name="connsiteX0" fmla="*/ 306973 w 1546876"/>
              <a:gd name="connsiteY0" fmla="*/ 379233 h 1339822"/>
              <a:gd name="connsiteX1" fmla="*/ 550813 w 1546876"/>
              <a:gd name="connsiteY1" fmla="*/ 4765 h 1339822"/>
              <a:gd name="connsiteX2" fmla="*/ 933991 w 1546876"/>
              <a:gd name="connsiteY2" fmla="*/ 178936 h 1339822"/>
              <a:gd name="connsiteX3" fmla="*/ 1508756 w 1546876"/>
              <a:gd name="connsiteY3" fmla="*/ 344399 h 1339822"/>
              <a:gd name="connsiteX4" fmla="*/ 1177831 w 1546876"/>
              <a:gd name="connsiteY4" fmla="*/ 666616 h 1339822"/>
              <a:gd name="connsiteX5" fmla="*/ 1543591 w 1546876"/>
              <a:gd name="connsiteY5" fmla="*/ 1197839 h 1339822"/>
              <a:gd name="connsiteX6" fmla="*/ 916573 w 1546876"/>
              <a:gd name="connsiteY6" fmla="*/ 1102045 h 1339822"/>
              <a:gd name="connsiteX7" fmla="*/ 481145 w 1546876"/>
              <a:gd name="connsiteY7" fmla="*/ 1337176 h 1339822"/>
              <a:gd name="connsiteX8" fmla="*/ 2173 w 1546876"/>
              <a:gd name="connsiteY8" fmla="*/ 919165 h 1339822"/>
              <a:gd name="connsiteX9" fmla="*/ 681442 w 1546876"/>
              <a:gd name="connsiteY9" fmla="*/ 727576 h 1339822"/>
              <a:gd name="connsiteX10" fmla="*/ 306973 w 1546876"/>
              <a:gd name="connsiteY10" fmla="*/ 379233 h 133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6876" h="1339822">
                <a:moveTo>
                  <a:pt x="306973" y="379233"/>
                </a:moveTo>
                <a:cubicBezTo>
                  <a:pt x="285201" y="258764"/>
                  <a:pt x="446310" y="38148"/>
                  <a:pt x="550813" y="4765"/>
                </a:cubicBezTo>
                <a:cubicBezTo>
                  <a:pt x="655316" y="-28618"/>
                  <a:pt x="774334" y="122330"/>
                  <a:pt x="933991" y="178936"/>
                </a:cubicBezTo>
                <a:cubicBezTo>
                  <a:pt x="1093648" y="235542"/>
                  <a:pt x="1468116" y="263119"/>
                  <a:pt x="1508756" y="344399"/>
                </a:cubicBezTo>
                <a:cubicBezTo>
                  <a:pt x="1549396" y="425679"/>
                  <a:pt x="1172025" y="524376"/>
                  <a:pt x="1177831" y="666616"/>
                </a:cubicBezTo>
                <a:cubicBezTo>
                  <a:pt x="1183637" y="808856"/>
                  <a:pt x="1587134" y="1125268"/>
                  <a:pt x="1543591" y="1197839"/>
                </a:cubicBezTo>
                <a:cubicBezTo>
                  <a:pt x="1500048" y="1270411"/>
                  <a:pt x="1093647" y="1078822"/>
                  <a:pt x="916573" y="1102045"/>
                </a:cubicBezTo>
                <a:cubicBezTo>
                  <a:pt x="739499" y="1125268"/>
                  <a:pt x="633545" y="1367656"/>
                  <a:pt x="481145" y="1337176"/>
                </a:cubicBezTo>
                <a:cubicBezTo>
                  <a:pt x="328745" y="1306696"/>
                  <a:pt x="-31210" y="1020765"/>
                  <a:pt x="2173" y="919165"/>
                </a:cubicBezTo>
                <a:cubicBezTo>
                  <a:pt x="35556" y="817565"/>
                  <a:pt x="636448" y="817565"/>
                  <a:pt x="681442" y="727576"/>
                </a:cubicBezTo>
                <a:cubicBezTo>
                  <a:pt x="726436" y="637587"/>
                  <a:pt x="328745" y="499702"/>
                  <a:pt x="306973" y="379233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reeform 4"/>
              <p:cNvSpPr/>
              <p:nvPr/>
            </p:nvSpPr>
            <p:spPr>
              <a:xfrm>
                <a:off x="3635312" y="4982395"/>
                <a:ext cx="1546876" cy="1339822"/>
              </a:xfrm>
              <a:custGeom>
                <a:avLst/>
                <a:gdLst>
                  <a:gd name="connsiteX0" fmla="*/ 306973 w 1546876"/>
                  <a:gd name="connsiteY0" fmla="*/ 379233 h 1339822"/>
                  <a:gd name="connsiteX1" fmla="*/ 550813 w 1546876"/>
                  <a:gd name="connsiteY1" fmla="*/ 4765 h 1339822"/>
                  <a:gd name="connsiteX2" fmla="*/ 933991 w 1546876"/>
                  <a:gd name="connsiteY2" fmla="*/ 178936 h 1339822"/>
                  <a:gd name="connsiteX3" fmla="*/ 1508756 w 1546876"/>
                  <a:gd name="connsiteY3" fmla="*/ 344399 h 1339822"/>
                  <a:gd name="connsiteX4" fmla="*/ 1177831 w 1546876"/>
                  <a:gd name="connsiteY4" fmla="*/ 666616 h 1339822"/>
                  <a:gd name="connsiteX5" fmla="*/ 1543591 w 1546876"/>
                  <a:gd name="connsiteY5" fmla="*/ 1197839 h 1339822"/>
                  <a:gd name="connsiteX6" fmla="*/ 916573 w 1546876"/>
                  <a:gd name="connsiteY6" fmla="*/ 1102045 h 1339822"/>
                  <a:gd name="connsiteX7" fmla="*/ 481145 w 1546876"/>
                  <a:gd name="connsiteY7" fmla="*/ 1337176 h 1339822"/>
                  <a:gd name="connsiteX8" fmla="*/ 2173 w 1546876"/>
                  <a:gd name="connsiteY8" fmla="*/ 919165 h 1339822"/>
                  <a:gd name="connsiteX9" fmla="*/ 681442 w 1546876"/>
                  <a:gd name="connsiteY9" fmla="*/ 727576 h 1339822"/>
                  <a:gd name="connsiteX10" fmla="*/ 306973 w 1546876"/>
                  <a:gd name="connsiteY10" fmla="*/ 379233 h 133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6876" h="1339822">
                    <a:moveTo>
                      <a:pt x="306973" y="379233"/>
                    </a:moveTo>
                    <a:cubicBezTo>
                      <a:pt x="285201" y="258764"/>
                      <a:pt x="446310" y="38148"/>
                      <a:pt x="550813" y="4765"/>
                    </a:cubicBezTo>
                    <a:cubicBezTo>
                      <a:pt x="655316" y="-28618"/>
                      <a:pt x="774334" y="122330"/>
                      <a:pt x="933991" y="178936"/>
                    </a:cubicBezTo>
                    <a:cubicBezTo>
                      <a:pt x="1093648" y="235542"/>
                      <a:pt x="1468116" y="263119"/>
                      <a:pt x="1508756" y="344399"/>
                    </a:cubicBezTo>
                    <a:cubicBezTo>
                      <a:pt x="1549396" y="425679"/>
                      <a:pt x="1172025" y="524376"/>
                      <a:pt x="1177831" y="666616"/>
                    </a:cubicBezTo>
                    <a:cubicBezTo>
                      <a:pt x="1183637" y="808856"/>
                      <a:pt x="1587134" y="1125268"/>
                      <a:pt x="1543591" y="1197839"/>
                    </a:cubicBezTo>
                    <a:cubicBezTo>
                      <a:pt x="1500048" y="1270411"/>
                      <a:pt x="1093647" y="1078822"/>
                      <a:pt x="916573" y="1102045"/>
                    </a:cubicBezTo>
                    <a:cubicBezTo>
                      <a:pt x="739499" y="1125268"/>
                      <a:pt x="633545" y="1367656"/>
                      <a:pt x="481145" y="1337176"/>
                    </a:cubicBezTo>
                    <a:cubicBezTo>
                      <a:pt x="328745" y="1306696"/>
                      <a:pt x="-31210" y="1020765"/>
                      <a:pt x="2173" y="919165"/>
                    </a:cubicBezTo>
                    <a:cubicBezTo>
                      <a:pt x="35556" y="817565"/>
                      <a:pt x="636448" y="817565"/>
                      <a:pt x="681442" y="727576"/>
                    </a:cubicBezTo>
                    <a:cubicBezTo>
                      <a:pt x="726436" y="637587"/>
                      <a:pt x="328745" y="499702"/>
                      <a:pt x="306973" y="379233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Freeform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312" y="4982395"/>
                <a:ext cx="1546876" cy="1339822"/>
              </a:xfrm>
              <a:custGeom>
                <a:avLst/>
                <a:gdLst>
                  <a:gd name="connsiteX0" fmla="*/ 306973 w 1546876"/>
                  <a:gd name="connsiteY0" fmla="*/ 379233 h 1339822"/>
                  <a:gd name="connsiteX1" fmla="*/ 550813 w 1546876"/>
                  <a:gd name="connsiteY1" fmla="*/ 4765 h 1339822"/>
                  <a:gd name="connsiteX2" fmla="*/ 933991 w 1546876"/>
                  <a:gd name="connsiteY2" fmla="*/ 178936 h 1339822"/>
                  <a:gd name="connsiteX3" fmla="*/ 1508756 w 1546876"/>
                  <a:gd name="connsiteY3" fmla="*/ 344399 h 1339822"/>
                  <a:gd name="connsiteX4" fmla="*/ 1177831 w 1546876"/>
                  <a:gd name="connsiteY4" fmla="*/ 666616 h 1339822"/>
                  <a:gd name="connsiteX5" fmla="*/ 1543591 w 1546876"/>
                  <a:gd name="connsiteY5" fmla="*/ 1197839 h 1339822"/>
                  <a:gd name="connsiteX6" fmla="*/ 916573 w 1546876"/>
                  <a:gd name="connsiteY6" fmla="*/ 1102045 h 1339822"/>
                  <a:gd name="connsiteX7" fmla="*/ 481145 w 1546876"/>
                  <a:gd name="connsiteY7" fmla="*/ 1337176 h 1339822"/>
                  <a:gd name="connsiteX8" fmla="*/ 2173 w 1546876"/>
                  <a:gd name="connsiteY8" fmla="*/ 919165 h 1339822"/>
                  <a:gd name="connsiteX9" fmla="*/ 681442 w 1546876"/>
                  <a:gd name="connsiteY9" fmla="*/ 727576 h 1339822"/>
                  <a:gd name="connsiteX10" fmla="*/ 306973 w 1546876"/>
                  <a:gd name="connsiteY10" fmla="*/ 379233 h 133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6876" h="1339822">
                    <a:moveTo>
                      <a:pt x="306973" y="379233"/>
                    </a:moveTo>
                    <a:cubicBezTo>
                      <a:pt x="285201" y="258764"/>
                      <a:pt x="446310" y="38148"/>
                      <a:pt x="550813" y="4765"/>
                    </a:cubicBezTo>
                    <a:cubicBezTo>
                      <a:pt x="655316" y="-28618"/>
                      <a:pt x="774334" y="122330"/>
                      <a:pt x="933991" y="178936"/>
                    </a:cubicBezTo>
                    <a:cubicBezTo>
                      <a:pt x="1093648" y="235542"/>
                      <a:pt x="1468116" y="263119"/>
                      <a:pt x="1508756" y="344399"/>
                    </a:cubicBezTo>
                    <a:cubicBezTo>
                      <a:pt x="1549396" y="425679"/>
                      <a:pt x="1172025" y="524376"/>
                      <a:pt x="1177831" y="666616"/>
                    </a:cubicBezTo>
                    <a:cubicBezTo>
                      <a:pt x="1183637" y="808856"/>
                      <a:pt x="1587134" y="1125268"/>
                      <a:pt x="1543591" y="1197839"/>
                    </a:cubicBezTo>
                    <a:cubicBezTo>
                      <a:pt x="1500048" y="1270411"/>
                      <a:pt x="1093647" y="1078822"/>
                      <a:pt x="916573" y="1102045"/>
                    </a:cubicBezTo>
                    <a:cubicBezTo>
                      <a:pt x="739499" y="1125268"/>
                      <a:pt x="633545" y="1367656"/>
                      <a:pt x="481145" y="1337176"/>
                    </a:cubicBezTo>
                    <a:cubicBezTo>
                      <a:pt x="328745" y="1306696"/>
                      <a:pt x="-31210" y="1020765"/>
                      <a:pt x="2173" y="919165"/>
                    </a:cubicBezTo>
                    <a:cubicBezTo>
                      <a:pt x="35556" y="817565"/>
                      <a:pt x="636448" y="817565"/>
                      <a:pt x="681442" y="727576"/>
                    </a:cubicBezTo>
                    <a:cubicBezTo>
                      <a:pt x="726436" y="637587"/>
                      <a:pt x="328745" y="499702"/>
                      <a:pt x="306973" y="379233"/>
                    </a:cubicBez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4572000" y="5002664"/>
            <a:ext cx="2160240" cy="4425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657293" y="5445224"/>
            <a:ext cx="1074947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16216" y="47971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 instance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26560" y="523564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instance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9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Sublinear</a:t>
            </a:r>
            <a:r>
              <a:rPr lang="en-US" dirty="0" smtClean="0">
                <a:solidFill>
                  <a:srgbClr val="0000FF"/>
                </a:solidFill>
              </a:rPr>
              <a:t>-time Verification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[EKR04,RVW13]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Can we verify without even reading the input?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Yes! If we allow for an approximate answer.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Following property testing, only required to reject inputs that are far from the language.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Proof </a:t>
            </a:r>
            <a:r>
              <a:rPr lang="en-US" b="1" u="sng" dirty="0">
                <a:solidFill>
                  <a:srgbClr val="7030A0"/>
                </a:solidFill>
              </a:rPr>
              <a:t>of </a:t>
            </a:r>
            <a:r>
              <a:rPr lang="en-US" b="1" u="sng" dirty="0" smtClean="0">
                <a:solidFill>
                  <a:srgbClr val="7030A0"/>
                </a:solidFill>
              </a:rPr>
              <a:t>Proximity: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New type of proof-system, verifier is convinced that input is </a:t>
            </a:r>
            <a:r>
              <a:rPr lang="en-US" b="1" dirty="0" smtClean="0"/>
              <a:t>close</a:t>
            </a:r>
            <a:r>
              <a:rPr lang="en-US" dirty="0" smtClean="0"/>
              <a:t> to an accepting input.</a:t>
            </a:r>
          </a:p>
        </p:txBody>
      </p:sp>
    </p:spTree>
    <p:extLst>
      <p:ext uri="{BB962C8B-B14F-4D97-AF65-F5344CB8AC3E}">
        <p14:creationId xmlns:p14="http://schemas.microsoft.com/office/powerpoint/2010/main" val="14018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Interactive Proof of Proximity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𝐼𝑃𝑃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) </a:t>
                </a:r>
                <a:r>
                  <a:rPr lang="en-US" dirty="0">
                    <a:solidFill>
                      <a:srgbClr val="0070C0"/>
                    </a:solidFill>
                  </a:rPr>
                  <a:t>[EKR04,RVW13]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57200" y="1628800"/>
                <a:ext cx="8291264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Oracle </a:t>
                </a:r>
                <a:r>
                  <a:rPr lang="en-US" sz="3200" dirty="0" smtClean="0"/>
                  <a:t>access to </a:t>
                </a:r>
                <a:r>
                  <a:rPr lang="en-US" sz="3200" dirty="0" smtClean="0"/>
                  <a:t>input.</a:t>
                </a:r>
              </a:p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O</a:t>
                </a:r>
                <a:r>
                  <a:rPr lang="en-US" sz="3200" dirty="0" smtClean="0"/>
                  <a:t>nline </a:t>
                </a:r>
                <a:r>
                  <a:rPr lang="en-US" sz="3200" dirty="0" smtClean="0"/>
                  <a:t>interaction with all powerful (untrusted) </a:t>
                </a:r>
                <a:r>
                  <a:rPr lang="en-US" sz="3200" dirty="0" err="1" smtClean="0"/>
                  <a:t>prover</a:t>
                </a:r>
                <a:r>
                  <a:rPr lang="en-US" sz="3200" dirty="0" smtClean="0"/>
                  <a:t>.</a:t>
                </a:r>
                <a:endParaRPr lang="en-US" sz="3200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sz="3200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𝐼𝑃</m:t>
                    </m:r>
                  </m:oMath>
                </a14:m>
                <a:r>
                  <a:rPr lang="en-US" sz="3200" dirty="0" smtClean="0"/>
                  <a:t> analogue of Property Testing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 smtClean="0"/>
                  <a:t> use the </a:t>
                </a:r>
                <a:r>
                  <a:rPr lang="en-US" sz="3200" dirty="0" err="1" smtClean="0"/>
                  <a:t>prover</a:t>
                </a:r>
                <a:r>
                  <a:rPr lang="en-US" sz="3200" dirty="0" smtClean="0"/>
                  <a:t> in order to test hard-to-test properties.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8800"/>
                <a:ext cx="8291264" cy="3046988"/>
              </a:xfrm>
              <a:prstGeom prst="rect">
                <a:avLst/>
              </a:prstGeom>
              <a:blipFill rotWithShape="0">
                <a:blip r:embed="rId4"/>
                <a:stretch>
                  <a:fillRect l="-1838" t="-2600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71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 </a:t>
            </a:r>
            <a:r>
              <a:rPr lang="en-US" dirty="0" smtClean="0">
                <a:solidFill>
                  <a:srgbClr val="0070C0"/>
                </a:solidFill>
              </a:rPr>
              <a:t>[FGL14]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0" dirty="0" smtClean="0"/>
                  <a:t>Double palindromes: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AKNS00]: </a:t>
                </a:r>
                <a:r>
                  <a:rPr lang="en-US" dirty="0" smtClean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queries for a property tester (intuition: hard to </a:t>
                </a:r>
                <a:r>
                  <a:rPr lang="en-US" dirty="0"/>
                  <a:t>find </a:t>
                </a:r>
                <a:r>
                  <a:rPr lang="en-US" dirty="0" smtClean="0"/>
                  <a:t>index </a:t>
                </a:r>
                <a:r>
                  <a:rPr lang="en-US" dirty="0"/>
                  <a:t>that separates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dirty="0" smtClean="0"/>
                  <a:t>).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u="sng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𝑰𝑷𝑷</m:t>
                    </m:r>
                    <m:r>
                      <a:rPr lang="en-US" b="1" i="1" u="sng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provers</a:t>
                </a:r>
                <a:r>
                  <a:rPr lang="en-US" dirty="0" smtClean="0"/>
                  <a:t> sends the </a:t>
                </a:r>
                <a:r>
                  <a:rPr lang="en-US" dirty="0" smtClean="0"/>
                  <a:t>index. Constant number of queries suffice to check equality.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2555776" y="1772816"/>
                <a:ext cx="4968552" cy="2736304"/>
              </a:xfrm>
              <a:prstGeom prst="wedgeRoundRectCallout">
                <a:avLst>
                  <a:gd name="adj1" fmla="val -69911"/>
                  <a:gd name="adj2" fmla="val 6536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Non-interactive proof of proximity [GR15]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 smtClean="0"/>
                  <a:t> analog of property testing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772816"/>
                <a:ext cx="4968552" cy="2736304"/>
              </a:xfrm>
              <a:prstGeom prst="wedgeRoundRectCallout">
                <a:avLst>
                  <a:gd name="adj1" fmla="val -69911"/>
                  <a:gd name="adj2" fmla="val 65360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88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Outsourcing Computation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910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new paradigm of computation.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Motivation</a:t>
            </a:r>
            <a:r>
              <a:rPr lang="en-US" b="1" u="sng" dirty="0">
                <a:solidFill>
                  <a:srgbClr val="7030A0"/>
                </a:solidFill>
              </a:rPr>
              <a:t>: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allow a computationally weak client to outsource its computation to the cloud.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www.how-to-draw-cartoons-online.com/image-files/cartoon_cloud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54525"/>
            <a:ext cx="3105150" cy="238125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3779912" y="4200342"/>
            <a:ext cx="1584176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779912" y="4838701"/>
            <a:ext cx="1584176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Laptop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2703" y="3068960"/>
            <a:ext cx="282892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51226" y="3800175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226" y="3800175"/>
                <a:ext cx="165618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40216" y="4445454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216" y="4445454"/>
                <a:ext cx="1656184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93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Sublinear</a:t>
            </a:r>
            <a:r>
              <a:rPr lang="en-US" dirty="0" smtClean="0">
                <a:solidFill>
                  <a:srgbClr val="0000FF"/>
                </a:solidFill>
              </a:rPr>
              <a:t>-time Verification –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State of the Art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782972"/>
              </p:ext>
            </p:extLst>
          </p:nvPr>
        </p:nvGraphicFramePr>
        <p:xfrm>
          <a:off x="179512" y="1556793"/>
          <a:ext cx="8856984" cy="4822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3672408"/>
                <a:gridCol w="3384376"/>
              </a:tblGrid>
              <a:tr h="98233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Statistical</a:t>
                      </a:r>
                      <a:r>
                        <a:rPr lang="en-US" sz="2400" baseline="0" dirty="0" smtClean="0"/>
                        <a:t> Soundness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Computational Soundness</a:t>
                      </a:r>
                      <a:endParaRPr lang="en-US" sz="2400" dirty="0"/>
                    </a:p>
                  </a:txBody>
                  <a:tcPr/>
                </a:tc>
              </a:tr>
              <a:tr h="98233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Non-interactive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191920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Interactive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Sublinear</a:t>
            </a:r>
            <a:r>
              <a:rPr lang="en-US" dirty="0" smtClean="0">
                <a:solidFill>
                  <a:srgbClr val="0000FF"/>
                </a:solidFill>
              </a:rPr>
              <a:t>-time Verification –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State of the Art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7287020"/>
                  </p:ext>
                </p:extLst>
              </p:nvPr>
            </p:nvGraphicFramePr>
            <p:xfrm>
              <a:off x="179512" y="1556793"/>
              <a:ext cx="8856984" cy="48228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0"/>
                    <a:gridCol w="3672408"/>
                    <a:gridCol w="3384376"/>
                  </a:tblGrid>
                  <a:tr h="982339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Statistical</a:t>
                          </a:r>
                          <a:r>
                            <a:rPr lang="en-US" sz="2400" baseline="0" dirty="0" smtClean="0"/>
                            <a:t> Soundness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Computational Soundness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982339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Non-interactive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2400" dirty="0" smtClean="0"/>
                            <a:t>complexity for context-free languages and poly-size ROBP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smtClean="0">
                              <a:solidFill>
                                <a:srgbClr val="0070C0"/>
                              </a:solidFill>
                            </a:rPr>
                            <a:t>[GGR15]</a:t>
                          </a:r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</a:tr>
                  <a:tr h="1919208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 smtClean="0">
                            <a:solidFill>
                              <a:srgbClr val="0070C0"/>
                            </a:solidFill>
                          </a:endParaRPr>
                        </a:p>
                        <a:p>
                          <a:endParaRPr lang="en-US" sz="2400" dirty="0" smtClean="0">
                            <a:solidFill>
                              <a:srgbClr val="0070C0"/>
                            </a:solidFill>
                          </a:endParaRPr>
                        </a:p>
                        <a:p>
                          <a:endParaRPr lang="en-US" sz="2400" dirty="0" smtClean="0">
                            <a:solidFill>
                              <a:srgbClr val="0070C0"/>
                            </a:solidFill>
                          </a:endParaRPr>
                        </a:p>
                        <a:p>
                          <a:endParaRPr lang="en-US" sz="2400" dirty="0" smtClean="0">
                            <a:solidFill>
                              <a:srgbClr val="0070C0"/>
                            </a:solidFill>
                          </a:endParaRPr>
                        </a:p>
                        <a:p>
                          <a:endParaRPr lang="en-US" sz="2400" dirty="0" smtClean="0">
                            <a:solidFill>
                              <a:srgbClr val="0070C0"/>
                            </a:solidFill>
                          </a:endParaRPr>
                        </a:p>
                        <a:p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7287020"/>
                  </p:ext>
                </p:extLst>
              </p:nvPr>
            </p:nvGraphicFramePr>
            <p:xfrm>
              <a:off x="179512" y="1556793"/>
              <a:ext cx="8856984" cy="48228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0"/>
                    <a:gridCol w="3672408"/>
                    <a:gridCol w="3384376"/>
                  </a:tblGrid>
                  <a:tr h="982339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Statistical</a:t>
                          </a:r>
                          <a:r>
                            <a:rPr lang="en-US" sz="2400" baseline="0" dirty="0" smtClean="0"/>
                            <a:t> Soundness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Computational Soundness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Non-interactive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336" t="-66016" r="-93023" b="-147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</a:tr>
                  <a:tr h="228600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 smtClean="0">
                            <a:solidFill>
                              <a:srgbClr val="0070C0"/>
                            </a:solidFill>
                          </a:endParaRPr>
                        </a:p>
                        <a:p>
                          <a:endParaRPr lang="en-US" sz="2400" dirty="0" smtClean="0">
                            <a:solidFill>
                              <a:srgbClr val="0070C0"/>
                            </a:solidFill>
                          </a:endParaRPr>
                        </a:p>
                        <a:p>
                          <a:endParaRPr lang="en-US" sz="2400" dirty="0" smtClean="0">
                            <a:solidFill>
                              <a:srgbClr val="0070C0"/>
                            </a:solidFill>
                          </a:endParaRPr>
                        </a:p>
                        <a:p>
                          <a:endParaRPr lang="en-US" sz="2400" dirty="0" smtClean="0">
                            <a:solidFill>
                              <a:srgbClr val="0070C0"/>
                            </a:solidFill>
                          </a:endParaRPr>
                        </a:p>
                        <a:p>
                          <a:endParaRPr lang="en-US" sz="2400" dirty="0" smtClean="0">
                            <a:solidFill>
                              <a:srgbClr val="0070C0"/>
                            </a:solidFill>
                          </a:endParaRPr>
                        </a:p>
                        <a:p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947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Sublinear</a:t>
            </a:r>
            <a:r>
              <a:rPr lang="en-US" dirty="0" smtClean="0">
                <a:solidFill>
                  <a:srgbClr val="0000FF"/>
                </a:solidFill>
              </a:rPr>
              <a:t>-time Verification –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State of the Art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8952949"/>
                  </p:ext>
                </p:extLst>
              </p:nvPr>
            </p:nvGraphicFramePr>
            <p:xfrm>
              <a:off x="179512" y="1556793"/>
              <a:ext cx="8856984" cy="48343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0"/>
                    <a:gridCol w="3672408"/>
                    <a:gridCol w="3384376"/>
                  </a:tblGrid>
                  <a:tr h="982339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Statistical</a:t>
                          </a:r>
                          <a:r>
                            <a:rPr lang="en-US" sz="2400" baseline="0" dirty="0" smtClean="0"/>
                            <a:t> Soundness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Computational Soundness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982339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Non-interactive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2400" dirty="0" smtClean="0"/>
                            <a:t>complexity for context-free languages and poly-size ROBP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smtClean="0">
                              <a:solidFill>
                                <a:srgbClr val="0070C0"/>
                              </a:solidFill>
                            </a:rPr>
                            <a:t>[GGR15]</a:t>
                          </a:r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</a:tr>
                  <a:tr h="1919208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 smtClean="0"/>
                            <a:t>1.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2400" dirty="0" smtClean="0"/>
                            <a:t>complexity for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</a:rPr>
                            <a:t>[RVW13,KR14]</a:t>
                          </a:r>
                        </a:p>
                        <a:p>
                          <a:endParaRPr lang="en-US" sz="2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r>
                            <a:rPr lang="en-US" sz="2400" b="0" dirty="0" smtClean="0"/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polylog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 smtClean="0"/>
                            <a:t> complexity for context-free languages and poly-size ROBP </a:t>
                          </a:r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</a:rPr>
                            <a:t>[GGR15]</a:t>
                          </a:r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8952949"/>
                  </p:ext>
                </p:extLst>
              </p:nvPr>
            </p:nvGraphicFramePr>
            <p:xfrm>
              <a:off x="179512" y="1556793"/>
              <a:ext cx="8856984" cy="48343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0"/>
                    <a:gridCol w="3672408"/>
                    <a:gridCol w="3384376"/>
                  </a:tblGrid>
                  <a:tr h="982339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Statistical</a:t>
                          </a:r>
                          <a:r>
                            <a:rPr lang="en-US" sz="2400" baseline="0" dirty="0" smtClean="0"/>
                            <a:t> Soundness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Computational Soundness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Non-interactive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336" t="-66016" r="-93023" b="-15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</a:tr>
                  <a:tr h="2297494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336" t="-112732" r="-93023" b="-6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048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Sublinear</a:t>
            </a:r>
            <a:r>
              <a:rPr lang="en-US" dirty="0" smtClean="0">
                <a:solidFill>
                  <a:srgbClr val="0000FF"/>
                </a:solidFill>
              </a:rPr>
              <a:t>-time Verification –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State of the Art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79512" y="1556793"/>
              <a:ext cx="8856984" cy="48479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0"/>
                    <a:gridCol w="3672408"/>
                    <a:gridCol w="3384376"/>
                  </a:tblGrid>
                  <a:tr h="982339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Statistical</a:t>
                          </a:r>
                          <a:r>
                            <a:rPr lang="en-US" sz="2400" baseline="0" dirty="0" smtClean="0"/>
                            <a:t> Soundness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Computational Soundness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982339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Non-interactive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2400" dirty="0" smtClean="0"/>
                            <a:t>complexity for context-free languages and poly-size ROBP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smtClean="0">
                              <a:solidFill>
                                <a:srgbClr val="0070C0"/>
                              </a:solidFill>
                            </a:rPr>
                            <a:t>[GGR15]</a:t>
                          </a:r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400" dirty="0" smtClean="0">
                                  <a:solidFill>
                                    <a:srgbClr val="FF0000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solidFill>
                                    <a:schemeClr val="tx1"/>
                                  </a:solidFill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solidFill>
                                    <a:srgbClr val="FF0000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comp</m:t>
                              </m:r>
                              <m:r>
                                <m:rPr>
                                  <m:nor/>
                                </m:rPr>
                                <a:rPr lang="en-US" sz="2400" dirty="0" smtClean="0">
                                  <a:solidFill>
                                    <a:schemeClr val="tx1"/>
                                  </a:solidFill>
                                </a:rPr>
                                <m:t>lexity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for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</a:rPr>
                            <a:t>[KR14]</a:t>
                          </a:r>
                        </a:p>
                        <a:p>
                          <a:r>
                            <a:rPr lang="en-US" sz="2400" dirty="0" smtClean="0"/>
                            <a:t>Assume</a:t>
                          </a:r>
                          <a:r>
                            <a:rPr lang="en-US" sz="2400" baseline="0" dirty="0" smtClean="0"/>
                            <a:t> sub-exponentially hard FHE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919208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 smtClean="0"/>
                            <a:t>1.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2400" dirty="0" smtClean="0"/>
                            <a:t>complexity for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</a:rPr>
                            <a:t>[RVW13,KR14]</a:t>
                          </a:r>
                        </a:p>
                        <a:p>
                          <a:endParaRPr lang="en-US" sz="2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r>
                            <a:rPr lang="en-US" sz="2400" b="0" dirty="0" smtClean="0"/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polylog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 smtClean="0"/>
                            <a:t> complexity for context-free languages and poly-size ROBP </a:t>
                          </a:r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</a:rPr>
                            <a:t>[GGR15]</a:t>
                          </a:r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0805910"/>
                  </p:ext>
                </p:extLst>
              </p:nvPr>
            </p:nvGraphicFramePr>
            <p:xfrm>
              <a:off x="179512" y="1556793"/>
              <a:ext cx="8856984" cy="48479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0"/>
                    <a:gridCol w="3672408"/>
                    <a:gridCol w="3384376"/>
                  </a:tblGrid>
                  <a:tr h="982339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Statistical</a:t>
                          </a:r>
                          <a:r>
                            <a:rPr lang="en-US" sz="2400" baseline="0" dirty="0" smtClean="0"/>
                            <a:t> Soundness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Computational Soundness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568133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Non-interactive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336" t="-65504" r="-93023" b="-155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1691" t="-65504" r="-719" b="-155039"/>
                          </a:stretch>
                        </a:blipFill>
                      </a:tcPr>
                    </a:tc>
                  </a:tr>
                  <a:tr h="2297494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336" t="-113263" r="-93023" b="-6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277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Sublinear</a:t>
            </a:r>
            <a:r>
              <a:rPr lang="en-US" dirty="0" smtClean="0">
                <a:solidFill>
                  <a:srgbClr val="0000FF"/>
                </a:solidFill>
              </a:rPr>
              <a:t>-time Verification –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State of the Art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588809"/>
                  </p:ext>
                </p:extLst>
              </p:nvPr>
            </p:nvGraphicFramePr>
            <p:xfrm>
              <a:off x="179512" y="1556793"/>
              <a:ext cx="8856984" cy="48479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0"/>
                    <a:gridCol w="3672408"/>
                    <a:gridCol w="3384376"/>
                  </a:tblGrid>
                  <a:tr h="982339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Statistical</a:t>
                          </a:r>
                          <a:r>
                            <a:rPr lang="en-US" sz="2400" baseline="0" dirty="0" smtClean="0"/>
                            <a:t> Soundness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Computational Soundness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982339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Non-interactive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2400" dirty="0" smtClean="0"/>
                            <a:t>complexity for context-free languages and poly-size ROBP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smtClean="0">
                              <a:solidFill>
                                <a:srgbClr val="0070C0"/>
                              </a:solidFill>
                            </a:rPr>
                            <a:t>[GGR15]</a:t>
                          </a:r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400" dirty="0" smtClean="0">
                                  <a:solidFill>
                                    <a:srgbClr val="FF0000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solidFill>
                                    <a:schemeClr val="tx1"/>
                                  </a:solidFill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solidFill>
                                    <a:srgbClr val="FF0000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comp</m:t>
                              </m:r>
                              <m:r>
                                <m:rPr>
                                  <m:nor/>
                                </m:rPr>
                                <a:rPr lang="en-US" sz="2400" dirty="0" smtClean="0">
                                  <a:solidFill>
                                    <a:schemeClr val="tx1"/>
                                  </a:solidFill>
                                </a:rPr>
                                <m:t>lexity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for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</a:rPr>
                            <a:t>[KR14]</a:t>
                          </a:r>
                        </a:p>
                        <a:p>
                          <a:r>
                            <a:rPr lang="en-US" sz="2400" dirty="0" smtClean="0"/>
                            <a:t>Assume</a:t>
                          </a:r>
                          <a:r>
                            <a:rPr lang="en-US" sz="2400" baseline="0" dirty="0" smtClean="0"/>
                            <a:t> sub-exponentially hard FHE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919208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 smtClean="0"/>
                            <a:t>1.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2400" dirty="0" smtClean="0"/>
                            <a:t>complexity for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</a:rPr>
                            <a:t>[RVW13,KR14]</a:t>
                          </a:r>
                        </a:p>
                        <a:p>
                          <a:endParaRPr lang="en-US" sz="2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r>
                            <a:rPr lang="en-US" sz="2400" b="0" dirty="0" smtClean="0"/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polylog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 smtClean="0"/>
                            <a:t> complexity for context-free languages and poly-size ROBP </a:t>
                          </a:r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</a:rPr>
                            <a:t>[GGR15]</a:t>
                          </a:r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polylog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2400" dirty="0" smtClean="0"/>
                            <a:t>complexity for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</a:rPr>
                            <a:t>[PCPPs+K92,M94]</a:t>
                          </a:r>
                        </a:p>
                        <a:p>
                          <a:r>
                            <a:rPr lang="en-US" sz="2400" dirty="0" smtClean="0"/>
                            <a:t>4</a:t>
                          </a:r>
                          <a:r>
                            <a:rPr lang="en-US" sz="2400" baseline="0" dirty="0" smtClean="0"/>
                            <a:t> messages, assume CRH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588809"/>
                  </p:ext>
                </p:extLst>
              </p:nvPr>
            </p:nvGraphicFramePr>
            <p:xfrm>
              <a:off x="179512" y="1556793"/>
              <a:ext cx="8856984" cy="48479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0"/>
                    <a:gridCol w="3672408"/>
                    <a:gridCol w="3384376"/>
                  </a:tblGrid>
                  <a:tr h="982339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Statistical</a:t>
                          </a:r>
                          <a:r>
                            <a:rPr lang="en-US" sz="2400" baseline="0" dirty="0" smtClean="0"/>
                            <a:t> Soundness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Computational Soundness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568133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Non-interactive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336" t="-65504" r="-93023" b="-155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1691" t="-65504" r="-719" b="-155039"/>
                          </a:stretch>
                        </a:blipFill>
                      </a:tcPr>
                    </a:tc>
                  </a:tr>
                  <a:tr h="2297494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336" t="-113263" r="-93023" b="-6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1691" t="-113263" r="-719" b="-610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879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Additional Interests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rgbClr val="7030A0"/>
                </a:solidFill>
              </a:rPr>
              <a:t>Cryptography: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homomorphic encryption </a:t>
            </a:r>
            <a:r>
              <a:rPr lang="en-US" dirty="0" smtClean="0">
                <a:solidFill>
                  <a:srgbClr val="0070C0"/>
                </a:solidFill>
              </a:rPr>
              <a:t>[R11]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trapdoor permutations </a:t>
            </a:r>
            <a:r>
              <a:rPr lang="en-US" dirty="0" smtClean="0">
                <a:solidFill>
                  <a:srgbClr val="0070C0"/>
                </a:solidFill>
              </a:rPr>
              <a:t>[GR13].</a:t>
            </a:r>
          </a:p>
          <a:p>
            <a:pPr lvl="1"/>
            <a:r>
              <a:rPr lang="en-US" dirty="0" smtClean="0"/>
              <a:t>MPC </a:t>
            </a:r>
            <a:r>
              <a:rPr lang="en-US" dirty="0" smtClean="0">
                <a:solidFill>
                  <a:srgbClr val="0070C0"/>
                </a:solidFill>
              </a:rPr>
              <a:t>[CDIKMRR13].</a:t>
            </a:r>
          </a:p>
          <a:p>
            <a:pPr lvl="1"/>
            <a:r>
              <a:rPr lang="en-US" dirty="0" smtClean="0"/>
              <a:t>circular security </a:t>
            </a:r>
            <a:r>
              <a:rPr lang="en-US" dirty="0" smtClean="0">
                <a:solidFill>
                  <a:srgbClr val="0070C0"/>
                </a:solidFill>
              </a:rPr>
              <a:t>[R13].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 err="1" smtClean="0">
                <a:solidFill>
                  <a:srgbClr val="7030A0"/>
                </a:solidFill>
              </a:rPr>
              <a:t>Psuedorandomness</a:t>
            </a:r>
            <a:r>
              <a:rPr lang="en-US" u="sng" dirty="0" smtClean="0">
                <a:solidFill>
                  <a:srgbClr val="7030A0"/>
                </a:solidFill>
              </a:rPr>
              <a:t>: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dirty="0" smtClean="0"/>
              <a:t>explicit constructions </a:t>
            </a:r>
            <a:r>
              <a:rPr lang="en-US" dirty="0" smtClean="0">
                <a:solidFill>
                  <a:srgbClr val="0070C0"/>
                </a:solidFill>
              </a:rPr>
              <a:t>[CDIKMRR13]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connections to data structures </a:t>
            </a:r>
            <a:r>
              <a:rPr lang="en-US" dirty="0" smtClean="0">
                <a:solidFill>
                  <a:srgbClr val="0070C0"/>
                </a:solidFill>
              </a:rPr>
              <a:t>[MRRR14,RRU14]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Outsourcing Computation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dirty="0" smtClean="0"/>
              <a:t>We do not want to blindly trust the cloud.</a:t>
            </a:r>
          </a:p>
          <a:p>
            <a:pPr marL="0">
              <a:buNone/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96611" y="3254525"/>
            <a:ext cx="3105150" cy="3456384"/>
            <a:chOff x="755576" y="2924944"/>
            <a:chExt cx="3105150" cy="3456384"/>
          </a:xfrm>
        </p:grpSpPr>
        <p:pic>
          <p:nvPicPr>
            <p:cNvPr id="12" name="Picture 6" descr="http://www.easyvectors.com/assets/images/vectors/afbig/lightning-clip-ar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4653136"/>
              <a:ext cx="1207701" cy="1728192"/>
            </a:xfrm>
            <a:prstGeom prst="rect">
              <a:avLst/>
            </a:prstGeom>
            <a:noFill/>
          </p:spPr>
        </p:pic>
        <p:pic>
          <p:nvPicPr>
            <p:cNvPr id="25" name="Picture 2" descr="http://www.how-to-draw-cartoons-online.com/image-files/cartoon_clouds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755576" y="2924944"/>
              <a:ext cx="3105150" cy="23812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32" name="Straight Arrow Connector 31"/>
          <p:cNvCxnSpPr/>
          <p:nvPr/>
        </p:nvCxnSpPr>
        <p:spPr>
          <a:xfrm flipH="1">
            <a:off x="3779912" y="4200342"/>
            <a:ext cx="1584176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779912" y="4838701"/>
            <a:ext cx="1584176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Laptop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2703" y="3068960"/>
            <a:ext cx="282892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751226" y="3800175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226" y="3800175"/>
                <a:ext cx="165618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740216" y="4445454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216" y="4445454"/>
                <a:ext cx="1656184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1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Secure Outsourcing of Computation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>
                  <a:buNone/>
                </a:pPr>
                <a:r>
                  <a:rPr lang="en-US" dirty="0" smtClean="0"/>
                  <a:t>Main security concerns:</a:t>
                </a:r>
              </a:p>
              <a:p>
                <a:pPr marL="171450" indent="-514350">
                  <a:buAutoNum type="arabicPeriod"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Correctness: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 smtClean="0"/>
              </a:p>
              <a:p>
                <a:pPr marL="171450" indent="-514350">
                  <a:buAutoNum type="arabicPeriod"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Privacy: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cloud learns our secret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229600" cy="4525963"/>
              </a:xfrm>
              <a:blipFill rotWithShape="0">
                <a:blip r:embed="rId3"/>
                <a:stretch>
                  <a:fillRect l="-2000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6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Secure Outsourcing of Computation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>
                  <a:buNone/>
                </a:pPr>
                <a:r>
                  <a:rPr lang="en-US" dirty="0" smtClean="0"/>
                  <a:t>Main security concerns:</a:t>
                </a:r>
              </a:p>
              <a:p>
                <a:pPr marL="171450" indent="-514350">
                  <a:buAutoNum type="arabicPeriod"/>
                </a:pPr>
                <a:r>
                  <a:rPr lang="en-US" b="1" u="sng" dirty="0" smtClean="0">
                    <a:solidFill>
                      <a:srgbClr val="FF0000"/>
                    </a:solidFill>
                  </a:rPr>
                  <a:t>Correctness: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 marL="171450" indent="-514350">
                  <a:buAutoNum type="arabicPeriod"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Privacy: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cloud learns our secret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229600" cy="4525963"/>
              </a:xfrm>
              <a:blipFill rotWithShape="0">
                <a:blip r:embed="rId3"/>
                <a:stretch>
                  <a:fillRect l="-2000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Verifiable Outsourcing of Computation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Goal:</a:t>
            </a:r>
            <a:r>
              <a:rPr lang="en-US" b="1" dirty="0" smtClean="0"/>
              <a:t> </a:t>
            </a:r>
            <a:r>
              <a:rPr lang="en-US" dirty="0" smtClean="0"/>
              <a:t>allow the client to verify the correctness of the result.</a:t>
            </a:r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r>
              <a:rPr lang="en-US" dirty="0" smtClean="0">
                <a:solidFill>
                  <a:srgbClr val="FF0000"/>
                </a:solidFill>
              </a:rPr>
              <a:t>Doubly efficiency </a:t>
            </a:r>
            <a:r>
              <a:rPr lang="en-US" dirty="0" smtClean="0"/>
              <a:t>requirement:</a:t>
            </a:r>
          </a:p>
          <a:p>
            <a:pPr marL="171450" indent="-514350">
              <a:buAutoNum type="arabicPeriod"/>
            </a:pPr>
            <a:r>
              <a:rPr lang="en-US" dirty="0"/>
              <a:t>T</a:t>
            </a:r>
            <a:r>
              <a:rPr lang="en-US" dirty="0" smtClean="0"/>
              <a:t>he client should be super efficient.</a:t>
            </a:r>
          </a:p>
          <a:p>
            <a:pPr marL="171450" indent="-514350">
              <a:buAutoNum type="arabicPeriod"/>
            </a:pPr>
            <a:r>
              <a:rPr lang="en-US" dirty="0" smtClean="0"/>
              <a:t>The cloud should be relatively efficient.</a:t>
            </a:r>
          </a:p>
          <a:p>
            <a:pPr marL="1714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Also want to minimize the interaction.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5076056" y="1268760"/>
                <a:ext cx="3888432" cy="1522709"/>
              </a:xfrm>
              <a:prstGeom prst="wedgeRoundRectCallout">
                <a:avLst>
                  <a:gd name="adj1" fmla="val -40747"/>
                  <a:gd name="adj2" fmla="val 10826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Faster than the time to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268760"/>
                <a:ext cx="3888432" cy="1522709"/>
              </a:xfrm>
              <a:prstGeom prst="wedgeRoundRectCallout">
                <a:avLst>
                  <a:gd name="adj1" fmla="val -40747"/>
                  <a:gd name="adj2" fmla="val 108260"/>
                  <a:gd name="adj3" fmla="val 16667"/>
                </a:avLst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ular Callout 13"/>
          <p:cNvSpPr/>
          <p:nvPr/>
        </p:nvSpPr>
        <p:spPr>
          <a:xfrm>
            <a:off x="693912" y="4797152"/>
            <a:ext cx="4598168" cy="1656184"/>
          </a:xfrm>
          <a:prstGeom prst="wedgeRoundRectCallout">
            <a:avLst>
              <a:gd name="adj1" fmla="val 68261"/>
              <a:gd name="adj2" fmla="val -623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Proving should not be much harder than computing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701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(Almost) Linear-time Verification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Prior Work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076643"/>
              </p:ext>
            </p:extLst>
          </p:nvPr>
        </p:nvGraphicFramePr>
        <p:xfrm>
          <a:off x="395535" y="1613024"/>
          <a:ext cx="8568954" cy="439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/>
                <a:gridCol w="2856318"/>
                <a:gridCol w="2856318"/>
              </a:tblGrid>
              <a:tr h="98405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Statistical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Soundness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Computational Soundness</a:t>
                      </a:r>
                      <a:endParaRPr lang="en-US" sz="2400" dirty="0"/>
                    </a:p>
                  </a:txBody>
                  <a:tcPr/>
                </a:tc>
              </a:tr>
              <a:tr h="1858775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Interactive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1421416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Non-interactive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6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(Almost) Linear-time Verification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Prior Work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068217"/>
                  </p:ext>
                </p:extLst>
              </p:nvPr>
            </p:nvGraphicFramePr>
            <p:xfrm>
              <a:off x="395535" y="1613024"/>
              <a:ext cx="8568954" cy="439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6318"/>
                    <a:gridCol w="2856318"/>
                    <a:gridCol w="2856318"/>
                  </a:tblGrid>
                  <a:tr h="984057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Statistical</a:t>
                          </a:r>
                          <a:r>
                            <a:rPr lang="en-US" sz="2400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sz="2400" baseline="0" dirty="0" smtClean="0"/>
                            <a:t>Soundness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Computational Soundness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858775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</a:rPr>
                            <a:t>[GKR08]</a:t>
                          </a:r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  <a:tr h="1421416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Non-interactive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068217"/>
                  </p:ext>
                </p:extLst>
              </p:nvPr>
            </p:nvGraphicFramePr>
            <p:xfrm>
              <a:off x="395535" y="1613024"/>
              <a:ext cx="8568954" cy="439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6318"/>
                    <a:gridCol w="2856318"/>
                    <a:gridCol w="2856318"/>
                  </a:tblGrid>
                  <a:tr h="984057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Statistical</a:t>
                          </a:r>
                          <a:r>
                            <a:rPr lang="en-US" sz="2400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sz="2400" baseline="0" dirty="0" smtClean="0"/>
                            <a:t>Soundness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Computational Soundness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858775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13" t="-55410" r="-100853" b="-8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  <a:tr h="155448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Non-interactive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2488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(Almost) Linear-time Verification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Prior Work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4518914"/>
                  </p:ext>
                </p:extLst>
              </p:nvPr>
            </p:nvGraphicFramePr>
            <p:xfrm>
              <a:off x="395535" y="1613024"/>
              <a:ext cx="8568954" cy="439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6318"/>
                    <a:gridCol w="2856318"/>
                    <a:gridCol w="2856318"/>
                  </a:tblGrid>
                  <a:tr h="984057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Statistical</a:t>
                          </a:r>
                          <a:r>
                            <a:rPr lang="en-US" sz="2400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sz="2400" baseline="0" dirty="0" smtClean="0"/>
                            <a:t>Soundness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Computational Soundness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858775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</a:rPr>
                            <a:t>[GKR08]</a:t>
                          </a:r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</a:tr>
                  <a:tr h="1421416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Non-interactive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r>
                            <a:rPr lang="en-US" sz="2400" dirty="0" smtClean="0"/>
                            <a:t>?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4518914"/>
                  </p:ext>
                </p:extLst>
              </p:nvPr>
            </p:nvGraphicFramePr>
            <p:xfrm>
              <a:off x="395535" y="1613024"/>
              <a:ext cx="8568954" cy="439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6318"/>
                    <a:gridCol w="2856318"/>
                    <a:gridCol w="2856318"/>
                  </a:tblGrid>
                  <a:tr h="984057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Statistical</a:t>
                          </a:r>
                          <a:r>
                            <a:rPr lang="en-US" sz="2400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sz="2400" baseline="0" dirty="0" smtClean="0"/>
                            <a:t>Soundness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Computational Soundness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858775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13" t="-55410" r="-100853" b="-8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</a:tr>
                  <a:tr h="155448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 smtClean="0"/>
                        </a:p>
                        <a:p>
                          <a:pPr algn="ctr"/>
                          <a:r>
                            <a:rPr lang="en-US" sz="2400" b="1" dirty="0" smtClean="0"/>
                            <a:t>Non-interactive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r>
                            <a:rPr lang="en-US" sz="2400" dirty="0" smtClean="0"/>
                            <a:t>?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08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27247</TotalTime>
  <Words>851</Words>
  <Application>Microsoft Office PowerPoint</Application>
  <PresentationFormat>On-screen Show (4:3)</PresentationFormat>
  <Paragraphs>256</Paragraphs>
  <Slides>26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  <vt:variant>
        <vt:lpstr>Custom Shows</vt:lpstr>
      </vt:variant>
      <vt:variant>
        <vt:i4>1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Office Theme</vt:lpstr>
      <vt:lpstr>Verifiable Outsourcing of Computation</vt:lpstr>
      <vt:lpstr>Outsourcing Computation</vt:lpstr>
      <vt:lpstr>Outsourcing Computation</vt:lpstr>
      <vt:lpstr>Secure Outsourcing of Computation</vt:lpstr>
      <vt:lpstr>Secure Outsourcing of Computation</vt:lpstr>
      <vt:lpstr>Verifiable Outsourcing of Computation</vt:lpstr>
      <vt:lpstr>(Almost) Linear-time Verification Prior Work</vt:lpstr>
      <vt:lpstr>(Almost) Linear-time Verification Prior Work</vt:lpstr>
      <vt:lpstr>(Almost) Linear-time Verification Prior Work</vt:lpstr>
      <vt:lpstr>(Almost) Linear-time Verification Prior Work</vt:lpstr>
      <vt:lpstr>(Almost) Linear-time Verification Prior Work</vt:lpstr>
      <vt:lpstr>(Almost) Linear-time Verification Prior Work</vt:lpstr>
      <vt:lpstr>(Almost) Linear-time Verification for P</vt:lpstr>
      <vt:lpstr>(Almost) Linear-time Verification Prior Work</vt:lpstr>
      <vt:lpstr>Sublinear-time Verification [EKR04,RVW13]</vt:lpstr>
      <vt:lpstr>Sublinear-time Verification [EKR04,RVW13]</vt:lpstr>
      <vt:lpstr>Sublinear-time Verification  [EKR04,RVW13]</vt:lpstr>
      <vt:lpstr>Interactive Proof of Proximity (IPP) [EKR04,RVW13]</vt:lpstr>
      <vt:lpstr>Example [FGL14]</vt:lpstr>
      <vt:lpstr>Sublinear-time Verification –  State of the Art</vt:lpstr>
      <vt:lpstr>Sublinear-time Verification –  State of the Art</vt:lpstr>
      <vt:lpstr>Sublinear-time Verification –  State of the Art</vt:lpstr>
      <vt:lpstr>Sublinear-time Verification –  State of the Art</vt:lpstr>
      <vt:lpstr>Sublinear-time Verification –  State of the Art</vt:lpstr>
      <vt:lpstr>Additional Interests</vt:lpstr>
      <vt:lpstr>Thanks!</vt:lpstr>
      <vt:lpstr>MIP+FHE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549</cp:revision>
  <dcterms:created xsi:type="dcterms:W3CDTF">2012-11-18T09:42:38Z</dcterms:created>
  <dcterms:modified xsi:type="dcterms:W3CDTF">2015-05-20T18:13:26Z</dcterms:modified>
</cp:coreProperties>
</file>