
<file path=[Content_Types].xml><?xml version="1.0" encoding="utf-8"?>
<Types xmlns="http://schemas.openxmlformats.org/package/2006/content-types">
  <Default Extension="png" ContentType="image/pn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24.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25.xml" ContentType="application/inkml+xml"/>
  <Override PartName="/ppt/ink/ink126.xml" ContentType="application/inkml+xml"/>
  <Override PartName="/ppt/ink/ink127.xml" ContentType="application/inkml+xml"/>
  <Override PartName="/ppt/notesSlides/notesSlide5.xml" ContentType="application/vnd.openxmlformats-officedocument.presentationml.notesSlide+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68"/>
  </p:notesMasterIdLst>
  <p:sldIdLst>
    <p:sldId id="256" r:id="rId2"/>
    <p:sldId id="359" r:id="rId3"/>
    <p:sldId id="257" r:id="rId4"/>
    <p:sldId id="277" r:id="rId5"/>
    <p:sldId id="403" r:id="rId6"/>
    <p:sldId id="415" r:id="rId7"/>
    <p:sldId id="405" r:id="rId8"/>
    <p:sldId id="406" r:id="rId9"/>
    <p:sldId id="407" r:id="rId10"/>
    <p:sldId id="409" r:id="rId11"/>
    <p:sldId id="416" r:id="rId12"/>
    <p:sldId id="287" r:id="rId13"/>
    <p:sldId id="290" r:id="rId14"/>
    <p:sldId id="365" r:id="rId15"/>
    <p:sldId id="371" r:id="rId16"/>
    <p:sldId id="367" r:id="rId17"/>
    <p:sldId id="368" r:id="rId18"/>
    <p:sldId id="369" r:id="rId19"/>
    <p:sldId id="370" r:id="rId20"/>
    <p:sldId id="345" r:id="rId21"/>
    <p:sldId id="291" r:id="rId22"/>
    <p:sldId id="348" r:id="rId23"/>
    <p:sldId id="349" r:id="rId24"/>
    <p:sldId id="351" r:id="rId25"/>
    <p:sldId id="350" r:id="rId26"/>
    <p:sldId id="346" r:id="rId27"/>
    <p:sldId id="352" r:id="rId28"/>
    <p:sldId id="353" r:id="rId29"/>
    <p:sldId id="354" r:id="rId30"/>
    <p:sldId id="355" r:id="rId31"/>
    <p:sldId id="293" r:id="rId32"/>
    <p:sldId id="417" r:id="rId33"/>
    <p:sldId id="315" r:id="rId34"/>
    <p:sldId id="400" r:id="rId35"/>
    <p:sldId id="402" r:id="rId36"/>
    <p:sldId id="356" r:id="rId37"/>
    <p:sldId id="333" r:id="rId38"/>
    <p:sldId id="410" r:id="rId39"/>
    <p:sldId id="334" r:id="rId40"/>
    <p:sldId id="372" r:id="rId41"/>
    <p:sldId id="335" r:id="rId42"/>
    <p:sldId id="411" r:id="rId43"/>
    <p:sldId id="412" r:id="rId44"/>
    <p:sldId id="337" r:id="rId45"/>
    <p:sldId id="340" r:id="rId46"/>
    <p:sldId id="341" r:id="rId47"/>
    <p:sldId id="387" r:id="rId48"/>
    <p:sldId id="420" r:id="rId49"/>
    <p:sldId id="418" r:id="rId50"/>
    <p:sldId id="422" r:id="rId51"/>
    <p:sldId id="445" r:id="rId52"/>
    <p:sldId id="448" r:id="rId53"/>
    <p:sldId id="446" r:id="rId54"/>
    <p:sldId id="447" r:id="rId55"/>
    <p:sldId id="425" r:id="rId56"/>
    <p:sldId id="426" r:id="rId57"/>
    <p:sldId id="427" r:id="rId58"/>
    <p:sldId id="429" r:id="rId59"/>
    <p:sldId id="430" r:id="rId60"/>
    <p:sldId id="432" r:id="rId61"/>
    <p:sldId id="433" r:id="rId62"/>
    <p:sldId id="435" r:id="rId63"/>
    <p:sldId id="436" r:id="rId64"/>
    <p:sldId id="449" r:id="rId65"/>
    <p:sldId id="440" r:id="rId66"/>
    <p:sldId id="286"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CF12206-0B91-4346-A458-6B3104432E7E}">
          <p14:sldIdLst>
            <p14:sldId id="256"/>
            <p14:sldId id="359"/>
            <p14:sldId id="257"/>
            <p14:sldId id="277"/>
            <p14:sldId id="403"/>
            <p14:sldId id="415"/>
            <p14:sldId id="405"/>
            <p14:sldId id="406"/>
            <p14:sldId id="407"/>
            <p14:sldId id="409"/>
            <p14:sldId id="416"/>
            <p14:sldId id="287"/>
            <p14:sldId id="290"/>
            <p14:sldId id="365"/>
            <p14:sldId id="371"/>
            <p14:sldId id="367"/>
            <p14:sldId id="368"/>
            <p14:sldId id="369"/>
            <p14:sldId id="370"/>
            <p14:sldId id="345"/>
            <p14:sldId id="291"/>
            <p14:sldId id="348"/>
            <p14:sldId id="349"/>
            <p14:sldId id="351"/>
            <p14:sldId id="350"/>
            <p14:sldId id="346"/>
            <p14:sldId id="352"/>
            <p14:sldId id="353"/>
            <p14:sldId id="354"/>
            <p14:sldId id="355"/>
            <p14:sldId id="293"/>
            <p14:sldId id="417"/>
            <p14:sldId id="315"/>
            <p14:sldId id="400"/>
            <p14:sldId id="402"/>
            <p14:sldId id="356"/>
            <p14:sldId id="333"/>
            <p14:sldId id="410"/>
            <p14:sldId id="334"/>
            <p14:sldId id="372"/>
            <p14:sldId id="335"/>
            <p14:sldId id="411"/>
            <p14:sldId id="412"/>
            <p14:sldId id="337"/>
            <p14:sldId id="340"/>
            <p14:sldId id="341"/>
            <p14:sldId id="387"/>
            <p14:sldId id="420"/>
            <p14:sldId id="418"/>
            <p14:sldId id="422"/>
            <p14:sldId id="445"/>
            <p14:sldId id="448"/>
            <p14:sldId id="446"/>
            <p14:sldId id="447"/>
            <p14:sldId id="425"/>
            <p14:sldId id="426"/>
            <p14:sldId id="427"/>
            <p14:sldId id="429"/>
            <p14:sldId id="430"/>
            <p14:sldId id="432"/>
            <p14:sldId id="433"/>
            <p14:sldId id="435"/>
            <p14:sldId id="436"/>
            <p14:sldId id="449"/>
            <p14:sldId id="440"/>
            <p14:sldId id="28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85" d="100"/>
          <a:sy n="85" d="100"/>
        </p:scale>
        <p:origin x="845"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CE4B97-7513-4EE7-A66B-FB441AC32C2E}" type="doc">
      <dgm:prSet loTypeId="urn:microsoft.com/office/officeart/2005/8/layout/process1" loCatId="process" qsTypeId="urn:microsoft.com/office/officeart/2005/8/quickstyle/simple1" qsCatId="simple" csTypeId="urn:microsoft.com/office/officeart/2005/8/colors/colorful1" csCatId="colorful" phldr="1"/>
      <dgm:spPr/>
    </dgm:pt>
    <dgm:pt modelId="{B12A82B8-1D5A-4B02-8C77-47C713BD52B8}">
      <dgm:prSet phldrT="[Text]" custT="1"/>
      <dgm:spPr/>
      <dgm:t>
        <a:bodyPr/>
        <a:lstStyle/>
        <a:p>
          <a:r>
            <a:rPr lang="en-US" sz="2400" dirty="0" smtClean="0"/>
            <a:t>Our visualization of (traditional) Bilinear Maps </a:t>
          </a:r>
          <a:endParaRPr lang="en-US" sz="2400" dirty="0"/>
        </a:p>
      </dgm:t>
    </dgm:pt>
    <dgm:pt modelId="{4804253B-F6F3-4D62-B235-08D4E9F8B82B}" type="parTrans" cxnId="{64715395-5EB6-4157-83FC-F69777858E53}">
      <dgm:prSet/>
      <dgm:spPr/>
      <dgm:t>
        <a:bodyPr/>
        <a:lstStyle/>
        <a:p>
          <a:endParaRPr lang="en-US"/>
        </a:p>
      </dgm:t>
    </dgm:pt>
    <dgm:pt modelId="{BF0B4B8D-ADE9-410E-8F06-E0CF5F2DB347}" type="sibTrans" cxnId="{64715395-5EB6-4157-83FC-F69777858E53}">
      <dgm:prSet/>
      <dgm:spPr/>
      <dgm:t>
        <a:bodyPr/>
        <a:lstStyle/>
        <a:p>
          <a:endParaRPr lang="en-US"/>
        </a:p>
      </dgm:t>
    </dgm:pt>
    <dgm:pt modelId="{A6DDF2C3-74DC-4801-B9AC-79AD65B8229C}">
      <dgm:prSet phldrT="[Text]" custT="1"/>
      <dgm:spPr/>
      <dgm:t>
        <a:bodyPr/>
        <a:lstStyle/>
        <a:p>
          <a:r>
            <a:rPr lang="en-US" sz="2400" dirty="0" smtClean="0"/>
            <a:t>Step by step I will make changes to get our notion of Bilinear Maps</a:t>
          </a:r>
          <a:endParaRPr lang="en-US" sz="2400" dirty="0"/>
        </a:p>
      </dgm:t>
    </dgm:pt>
    <dgm:pt modelId="{84C8A0D4-6DF4-413A-BCF2-D8C462C36157}" type="parTrans" cxnId="{598EB807-2571-43DB-8AA4-C6CBD2EF184D}">
      <dgm:prSet/>
      <dgm:spPr/>
      <dgm:t>
        <a:bodyPr/>
        <a:lstStyle/>
        <a:p>
          <a:endParaRPr lang="en-US"/>
        </a:p>
      </dgm:t>
    </dgm:pt>
    <dgm:pt modelId="{DCC291AD-62BB-46FF-985F-0C12E16BE5A4}" type="sibTrans" cxnId="{598EB807-2571-43DB-8AA4-C6CBD2EF184D}">
      <dgm:prSet/>
      <dgm:spPr/>
      <dgm:t>
        <a:bodyPr/>
        <a:lstStyle/>
        <a:p>
          <a:endParaRPr lang="en-US"/>
        </a:p>
      </dgm:t>
    </dgm:pt>
    <dgm:pt modelId="{A1DE87A6-1082-4A4B-AFC3-83EB863C1594}">
      <dgm:prSet phldrT="[Text]" custT="1"/>
      <dgm:spPr/>
      <dgm:t>
        <a:bodyPr/>
        <a:lstStyle/>
        <a:p>
          <a:r>
            <a:rPr lang="en-US" sz="2400" dirty="0" smtClean="0"/>
            <a:t>At each step provide Extension to Multi-linear Maps</a:t>
          </a:r>
          <a:endParaRPr lang="en-US" sz="2400" dirty="0"/>
        </a:p>
      </dgm:t>
    </dgm:pt>
    <dgm:pt modelId="{3434798B-B3EA-4A67-B714-D8D96E2ECC0C}" type="parTrans" cxnId="{7C966F46-A01B-4B1C-A976-7E73880F5F26}">
      <dgm:prSet/>
      <dgm:spPr/>
      <dgm:t>
        <a:bodyPr/>
        <a:lstStyle/>
        <a:p>
          <a:endParaRPr lang="en-US"/>
        </a:p>
      </dgm:t>
    </dgm:pt>
    <dgm:pt modelId="{A0D16198-E8B8-486D-8D26-11CCDB0446BB}" type="sibTrans" cxnId="{7C966F46-A01B-4B1C-A976-7E73880F5F26}">
      <dgm:prSet/>
      <dgm:spPr/>
      <dgm:t>
        <a:bodyPr/>
        <a:lstStyle/>
        <a:p>
          <a:endParaRPr lang="en-US"/>
        </a:p>
      </dgm:t>
    </dgm:pt>
    <dgm:pt modelId="{D82A4E40-0867-40E1-92B9-9275FD821D97}" type="pres">
      <dgm:prSet presAssocID="{BBCE4B97-7513-4EE7-A66B-FB441AC32C2E}" presName="Name0" presStyleCnt="0">
        <dgm:presLayoutVars>
          <dgm:dir/>
          <dgm:resizeHandles val="exact"/>
        </dgm:presLayoutVars>
      </dgm:prSet>
      <dgm:spPr/>
    </dgm:pt>
    <dgm:pt modelId="{DD85FDE3-14D4-465F-9DFB-71A3AFF97E2E}" type="pres">
      <dgm:prSet presAssocID="{B12A82B8-1D5A-4B02-8C77-47C713BD52B8}" presName="node" presStyleLbl="node1" presStyleIdx="0" presStyleCnt="3" custScaleX="125774">
        <dgm:presLayoutVars>
          <dgm:bulletEnabled val="1"/>
        </dgm:presLayoutVars>
      </dgm:prSet>
      <dgm:spPr/>
      <dgm:t>
        <a:bodyPr/>
        <a:lstStyle/>
        <a:p>
          <a:endParaRPr lang="en-US"/>
        </a:p>
      </dgm:t>
    </dgm:pt>
    <dgm:pt modelId="{E8314869-8932-4617-8026-7032CDC6BEA6}" type="pres">
      <dgm:prSet presAssocID="{BF0B4B8D-ADE9-410E-8F06-E0CF5F2DB347}" presName="sibTrans" presStyleLbl="sibTrans2D1" presStyleIdx="0" presStyleCnt="2"/>
      <dgm:spPr/>
      <dgm:t>
        <a:bodyPr/>
        <a:lstStyle/>
        <a:p>
          <a:endParaRPr lang="en-US"/>
        </a:p>
      </dgm:t>
    </dgm:pt>
    <dgm:pt modelId="{CDCC8BAF-99DA-4F60-B950-6047E86A2BA6}" type="pres">
      <dgm:prSet presAssocID="{BF0B4B8D-ADE9-410E-8F06-E0CF5F2DB347}" presName="connectorText" presStyleLbl="sibTrans2D1" presStyleIdx="0" presStyleCnt="2"/>
      <dgm:spPr/>
      <dgm:t>
        <a:bodyPr/>
        <a:lstStyle/>
        <a:p>
          <a:endParaRPr lang="en-US"/>
        </a:p>
      </dgm:t>
    </dgm:pt>
    <dgm:pt modelId="{E69ABFB4-9974-4CD7-8920-854374E171BA}" type="pres">
      <dgm:prSet presAssocID="{A6DDF2C3-74DC-4801-B9AC-79AD65B8229C}" presName="node" presStyleLbl="node1" presStyleIdx="1" presStyleCnt="3" custScaleX="152922">
        <dgm:presLayoutVars>
          <dgm:bulletEnabled val="1"/>
        </dgm:presLayoutVars>
      </dgm:prSet>
      <dgm:spPr/>
      <dgm:t>
        <a:bodyPr/>
        <a:lstStyle/>
        <a:p>
          <a:endParaRPr lang="en-US"/>
        </a:p>
      </dgm:t>
    </dgm:pt>
    <dgm:pt modelId="{394FFF28-563F-4382-9F1D-F3D9D3B8DEC6}" type="pres">
      <dgm:prSet presAssocID="{DCC291AD-62BB-46FF-985F-0C12E16BE5A4}" presName="sibTrans" presStyleLbl="sibTrans2D1" presStyleIdx="1" presStyleCnt="2"/>
      <dgm:spPr/>
      <dgm:t>
        <a:bodyPr/>
        <a:lstStyle/>
        <a:p>
          <a:endParaRPr lang="en-US"/>
        </a:p>
      </dgm:t>
    </dgm:pt>
    <dgm:pt modelId="{A75846FB-7DAB-427F-BD4F-39B9C51512A5}" type="pres">
      <dgm:prSet presAssocID="{DCC291AD-62BB-46FF-985F-0C12E16BE5A4}" presName="connectorText" presStyleLbl="sibTrans2D1" presStyleIdx="1" presStyleCnt="2"/>
      <dgm:spPr/>
      <dgm:t>
        <a:bodyPr/>
        <a:lstStyle/>
        <a:p>
          <a:endParaRPr lang="en-US"/>
        </a:p>
      </dgm:t>
    </dgm:pt>
    <dgm:pt modelId="{441E2DC6-465A-48AD-8506-7EBF71B0D1DE}" type="pres">
      <dgm:prSet presAssocID="{A1DE87A6-1082-4A4B-AFC3-83EB863C1594}" presName="node" presStyleLbl="node1" presStyleIdx="2" presStyleCnt="3" custScaleX="125460" custLinFactNeighborX="1022" custLinFactNeighborY="2416">
        <dgm:presLayoutVars>
          <dgm:bulletEnabled val="1"/>
        </dgm:presLayoutVars>
      </dgm:prSet>
      <dgm:spPr/>
      <dgm:t>
        <a:bodyPr/>
        <a:lstStyle/>
        <a:p>
          <a:endParaRPr lang="en-US"/>
        </a:p>
      </dgm:t>
    </dgm:pt>
  </dgm:ptLst>
  <dgm:cxnLst>
    <dgm:cxn modelId="{F38C838F-0A6D-46CF-BBE3-41044B82B136}" type="presOf" srcId="{A6DDF2C3-74DC-4801-B9AC-79AD65B8229C}" destId="{E69ABFB4-9974-4CD7-8920-854374E171BA}" srcOrd="0" destOrd="0" presId="urn:microsoft.com/office/officeart/2005/8/layout/process1"/>
    <dgm:cxn modelId="{D5FAB784-4D9E-4DAA-B0E4-135C67BE8DFF}" type="presOf" srcId="{A1DE87A6-1082-4A4B-AFC3-83EB863C1594}" destId="{441E2DC6-465A-48AD-8506-7EBF71B0D1DE}" srcOrd="0" destOrd="0" presId="urn:microsoft.com/office/officeart/2005/8/layout/process1"/>
    <dgm:cxn modelId="{598EB807-2571-43DB-8AA4-C6CBD2EF184D}" srcId="{BBCE4B97-7513-4EE7-A66B-FB441AC32C2E}" destId="{A6DDF2C3-74DC-4801-B9AC-79AD65B8229C}" srcOrd="1" destOrd="0" parTransId="{84C8A0D4-6DF4-413A-BCF2-D8C462C36157}" sibTransId="{DCC291AD-62BB-46FF-985F-0C12E16BE5A4}"/>
    <dgm:cxn modelId="{7C966F46-A01B-4B1C-A976-7E73880F5F26}" srcId="{BBCE4B97-7513-4EE7-A66B-FB441AC32C2E}" destId="{A1DE87A6-1082-4A4B-AFC3-83EB863C1594}" srcOrd="2" destOrd="0" parTransId="{3434798B-B3EA-4A67-B714-D8D96E2ECC0C}" sibTransId="{A0D16198-E8B8-486D-8D26-11CCDB0446BB}"/>
    <dgm:cxn modelId="{606F9E0D-0331-48D5-B6D2-8A02B31DDE1E}" type="presOf" srcId="{BF0B4B8D-ADE9-410E-8F06-E0CF5F2DB347}" destId="{CDCC8BAF-99DA-4F60-B950-6047E86A2BA6}" srcOrd="1" destOrd="0" presId="urn:microsoft.com/office/officeart/2005/8/layout/process1"/>
    <dgm:cxn modelId="{64715395-5EB6-4157-83FC-F69777858E53}" srcId="{BBCE4B97-7513-4EE7-A66B-FB441AC32C2E}" destId="{B12A82B8-1D5A-4B02-8C77-47C713BD52B8}" srcOrd="0" destOrd="0" parTransId="{4804253B-F6F3-4D62-B235-08D4E9F8B82B}" sibTransId="{BF0B4B8D-ADE9-410E-8F06-E0CF5F2DB347}"/>
    <dgm:cxn modelId="{05498904-12E0-499E-99CC-3150545CCC27}" type="presOf" srcId="{DCC291AD-62BB-46FF-985F-0C12E16BE5A4}" destId="{A75846FB-7DAB-427F-BD4F-39B9C51512A5}" srcOrd="1" destOrd="0" presId="urn:microsoft.com/office/officeart/2005/8/layout/process1"/>
    <dgm:cxn modelId="{F12B2B15-0F6E-4B02-8FEF-9638145A0AA7}" type="presOf" srcId="{DCC291AD-62BB-46FF-985F-0C12E16BE5A4}" destId="{394FFF28-563F-4382-9F1D-F3D9D3B8DEC6}" srcOrd="0" destOrd="0" presId="urn:microsoft.com/office/officeart/2005/8/layout/process1"/>
    <dgm:cxn modelId="{5F09C7D2-6CEE-41CB-8F6A-DAA3B74074E8}" type="presOf" srcId="{BF0B4B8D-ADE9-410E-8F06-E0CF5F2DB347}" destId="{E8314869-8932-4617-8026-7032CDC6BEA6}" srcOrd="0" destOrd="0" presId="urn:microsoft.com/office/officeart/2005/8/layout/process1"/>
    <dgm:cxn modelId="{8A1C1451-B6A7-4572-A0AA-0E6D8D6CB7F1}" type="presOf" srcId="{B12A82B8-1D5A-4B02-8C77-47C713BD52B8}" destId="{DD85FDE3-14D4-465F-9DFB-71A3AFF97E2E}" srcOrd="0" destOrd="0" presId="urn:microsoft.com/office/officeart/2005/8/layout/process1"/>
    <dgm:cxn modelId="{7A550DE5-3332-48EF-A81F-CB34AD78C294}" type="presOf" srcId="{BBCE4B97-7513-4EE7-A66B-FB441AC32C2E}" destId="{D82A4E40-0867-40E1-92B9-9275FD821D97}" srcOrd="0" destOrd="0" presId="urn:microsoft.com/office/officeart/2005/8/layout/process1"/>
    <dgm:cxn modelId="{0AC7FFB8-F2F8-45C2-93D2-DCC1F660C709}" type="presParOf" srcId="{D82A4E40-0867-40E1-92B9-9275FD821D97}" destId="{DD85FDE3-14D4-465F-9DFB-71A3AFF97E2E}" srcOrd="0" destOrd="0" presId="urn:microsoft.com/office/officeart/2005/8/layout/process1"/>
    <dgm:cxn modelId="{26263DE4-7BD0-4CB8-87D4-E6E9BC69CC1A}" type="presParOf" srcId="{D82A4E40-0867-40E1-92B9-9275FD821D97}" destId="{E8314869-8932-4617-8026-7032CDC6BEA6}" srcOrd="1" destOrd="0" presId="urn:microsoft.com/office/officeart/2005/8/layout/process1"/>
    <dgm:cxn modelId="{3780CF1B-FE22-44BE-997D-A4D6D51B0761}" type="presParOf" srcId="{E8314869-8932-4617-8026-7032CDC6BEA6}" destId="{CDCC8BAF-99DA-4F60-B950-6047E86A2BA6}" srcOrd="0" destOrd="0" presId="urn:microsoft.com/office/officeart/2005/8/layout/process1"/>
    <dgm:cxn modelId="{0C1F989D-222F-459E-9939-941F21459E47}" type="presParOf" srcId="{D82A4E40-0867-40E1-92B9-9275FD821D97}" destId="{E69ABFB4-9974-4CD7-8920-854374E171BA}" srcOrd="2" destOrd="0" presId="urn:microsoft.com/office/officeart/2005/8/layout/process1"/>
    <dgm:cxn modelId="{735AF13E-CD81-4135-8D3F-82888DF2A4D2}" type="presParOf" srcId="{D82A4E40-0867-40E1-92B9-9275FD821D97}" destId="{394FFF28-563F-4382-9F1D-F3D9D3B8DEC6}" srcOrd="3" destOrd="0" presId="urn:microsoft.com/office/officeart/2005/8/layout/process1"/>
    <dgm:cxn modelId="{52D58602-1654-41E6-ADD3-4BFF46C2E78B}" type="presParOf" srcId="{394FFF28-563F-4382-9F1D-F3D9D3B8DEC6}" destId="{A75846FB-7DAB-427F-BD4F-39B9C51512A5}" srcOrd="0" destOrd="0" presId="urn:microsoft.com/office/officeart/2005/8/layout/process1"/>
    <dgm:cxn modelId="{B28766C2-1637-4386-80F8-F304157264B5}" type="presParOf" srcId="{D82A4E40-0867-40E1-92B9-9275FD821D97}" destId="{441E2DC6-465A-48AD-8506-7EBF71B0D1DE}"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5FDE3-14D4-465F-9DFB-71A3AFF97E2E}">
      <dsp:nvSpPr>
        <dsp:cNvPr id="0" name=""/>
        <dsp:cNvSpPr/>
      </dsp:nvSpPr>
      <dsp:spPr>
        <a:xfrm>
          <a:off x="4058" y="1017833"/>
          <a:ext cx="2135775" cy="202833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Our visualization of (traditional) Bilinear Maps </a:t>
          </a:r>
          <a:endParaRPr lang="en-US" sz="2400" kern="1200" dirty="0"/>
        </a:p>
      </dsp:txBody>
      <dsp:txXfrm>
        <a:off x="63466" y="1077241"/>
        <a:ext cx="2016959" cy="1909517"/>
      </dsp:txXfrm>
    </dsp:sp>
    <dsp:sp modelId="{E8314869-8932-4617-8026-7032CDC6BEA6}">
      <dsp:nvSpPr>
        <dsp:cNvPr id="0" name=""/>
        <dsp:cNvSpPr/>
      </dsp:nvSpPr>
      <dsp:spPr>
        <a:xfrm>
          <a:off x="2309645" y="1821434"/>
          <a:ext cx="359998" cy="42113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
            <a:lnSpc>
              <a:spcPct val="90000"/>
            </a:lnSpc>
            <a:spcBef>
              <a:spcPct val="0"/>
            </a:spcBef>
            <a:spcAft>
              <a:spcPct val="35000"/>
            </a:spcAft>
          </a:pPr>
          <a:endParaRPr lang="en-US" sz="100" kern="1200"/>
        </a:p>
      </dsp:txBody>
      <dsp:txXfrm>
        <a:off x="2309645" y="1905660"/>
        <a:ext cx="251999" cy="252678"/>
      </dsp:txXfrm>
    </dsp:sp>
    <dsp:sp modelId="{E69ABFB4-9974-4CD7-8920-854374E171BA}">
      <dsp:nvSpPr>
        <dsp:cNvPr id="0" name=""/>
        <dsp:cNvSpPr/>
      </dsp:nvSpPr>
      <dsp:spPr>
        <a:xfrm>
          <a:off x="2819077" y="1017833"/>
          <a:ext cx="2596777" cy="202833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Step by step I will make changes to get our notion of Bilinear Maps</a:t>
          </a:r>
          <a:endParaRPr lang="en-US" sz="2400" kern="1200" dirty="0"/>
        </a:p>
      </dsp:txBody>
      <dsp:txXfrm>
        <a:off x="2878485" y="1077241"/>
        <a:ext cx="2477961" cy="1909517"/>
      </dsp:txXfrm>
    </dsp:sp>
    <dsp:sp modelId="{394FFF28-563F-4382-9F1D-F3D9D3B8DEC6}">
      <dsp:nvSpPr>
        <dsp:cNvPr id="0" name=""/>
        <dsp:cNvSpPr/>
      </dsp:nvSpPr>
      <dsp:spPr>
        <a:xfrm rot="55286">
          <a:off x="5586656" y="1847977"/>
          <a:ext cx="362196" cy="42113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
            <a:lnSpc>
              <a:spcPct val="90000"/>
            </a:lnSpc>
            <a:spcBef>
              <a:spcPct val="0"/>
            </a:spcBef>
            <a:spcAft>
              <a:spcPct val="35000"/>
            </a:spcAft>
          </a:pPr>
          <a:endParaRPr lang="en-US" sz="100" kern="1200"/>
        </a:p>
      </dsp:txBody>
      <dsp:txXfrm>
        <a:off x="5586663" y="1931329"/>
        <a:ext cx="253537" cy="252678"/>
      </dsp:txXfrm>
    </dsp:sp>
    <dsp:sp modelId="{441E2DC6-465A-48AD-8506-7EBF71B0D1DE}">
      <dsp:nvSpPr>
        <dsp:cNvPr id="0" name=""/>
        <dsp:cNvSpPr/>
      </dsp:nvSpPr>
      <dsp:spPr>
        <a:xfrm>
          <a:off x="6099156" y="1066837"/>
          <a:ext cx="2130443" cy="202833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At each step provide Extension to Multi-linear Maps</a:t>
          </a:r>
          <a:endParaRPr lang="en-US" sz="2400" kern="1200" dirty="0"/>
        </a:p>
      </dsp:txBody>
      <dsp:txXfrm>
        <a:off x="6158564" y="1126245"/>
        <a:ext cx="2011627" cy="190951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3-11-30T03:24:54.783"/>
    </inkml:context>
    <inkml:brush xml:id="br0">
      <inkml:brushProperty name="width" value="0.07" units="cm"/>
      <inkml:brushProperty name="height" value="0.07" units="cm"/>
    </inkml:brush>
    <inkml:brush xml:id="br1">
      <inkml:brushProperty name="width" value="0.1" units="cm"/>
      <inkml:brushProperty name="height" value="0.1" units="cm"/>
    </inkml:brush>
    <inkml:context xml:id="ctx1">
      <inkml:inkSource xml:id="inkSrc3">
        <inkml:traceFormat>
          <inkml:channel name="X" type="integer" max="3776" units="cm"/>
          <inkml:channel name="Y" type="integer" max="2112" units="cm"/>
        </inkml:traceFormat>
        <inkml:channelProperties>
          <inkml:channelProperty channel="X" name="resolution" value="128.43538" units="1/cm"/>
          <inkml:channelProperty channel="Y" name="resolution" value="127.22891" units="1/cm"/>
        </inkml:channelProperties>
      </inkml:inkSource>
      <inkml:timestamp xml:id="ts1" timeString="2013-11-30T03:24:54.786"/>
    </inkml:context>
    <inkml:brush xml:id="br2">
      <inkml:brushProperty name="width" value="0.07" units="cm"/>
      <inkml:brushProperty name="height" value="0.07" units="cm"/>
      <inkml:brushProperty name="fitToCurve" value="1"/>
    </inkml:brush>
    <inkml:context xml:id="ctx2">
      <inkml:inkSource xml:id="inkSrc4">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2" timeString="2013-11-30T03:24:54.787"/>
    </inkml:context>
    <inkml:brush xml:id="br3">
      <inkml:brushProperty name="width" value="0.1" units="cm"/>
      <inkml:brushProperty name="height" value="0.1" units="cm"/>
      <inkml:brushProperty name="fitToCurve" value="1"/>
    </inkml:brush>
    <inkml:brush xml:id="br4">
      <inkml:brushProperty name="width" value="0.07" units="cm"/>
      <inkml:brushProperty name="height" value="0.07" units="cm"/>
      <inkml:brushProperty name="color" value="#ED1C24"/>
      <inkml:brushProperty name="fitToCurve" value="1"/>
    </inkml:brush>
  </inkml:definitions>
  <inkml:trace contextRef="#ctx0" brushRef="#br0">220 951,'19'-10,"196"-194,-47 83,-139 95,-19 19,-2 7,15-4,23-2,-6 3,7-11,-9-2,-14 11,10 2,121-21,108-12,-84 24,-56 5,-37 10</inkml:trace>
  <inkml:trace contextRef="#ctx0" brushRef="#br0" timeOffset="1">550 80,'107'-29,"61"-7,-75 23,1 13,-6 25,79 59,13 25,-25 11,-59-16</inkml:trace>
  <inkml:trace contextRef="#ctx0" brushRef="#br1" timeOffset="2">338 669,'1'-2,"46"-116,-23 24,-19 61,4 19,0-9,15-48,-13 52,10-12,-6 11,32-27,-51 149,-5-1,-2-22,11 15,-21-85,36-25,15-24,17-78,23 24,-46 24,46 46,-59 12,11-9,-8 7,10-56,-1 70,-23 376,24-517,23 70,0 1,0-1,-23 24,-28 142,-5-3,-2-20,11 22,46-108,-31 4,-1-5,28-17,-14 9,-21 6,6-13,7 19,10 5,-10-1,4-63,-66 67,10 7,12 18,15 23,13 10,12-14,74 30,-23-48,-1-23,-75-35,0 18,-8-1,-34-53,23 48,95 46,-1 24,71-47</inkml:trace>
  <inkml:trace contextRef="#ctx1" brushRef="#br2">598 388,'0'0,"0"0,0 0,0 0,0 0,0 0,0 0,0 0,0 0,0 0,0 0,0 0,0 0,0 0,0 0,0 0,0 0,0 0,0 0,0 0,0 0,0 0,0 0,0 0,0 0,0 0,0 0,0 0,0 0,0 0,0 0,0 0,0 0,0 0,0 0,0 0,0 0,0 0,12 0,47 0,-11-12,-48 12,0 0,0 0,12 0,0 0,48 0,-12-12,-48 12,0 0,12 0,0 0,0 0,0 0,0 0,0 0,0 0,-1 0,1 0,0 0,0 0,48 0,-12 0,-48 0,0 0,0 0,0 0,12 0,48 12,-12 0,-48-12,0 0,12 0,47 12,-11 0,-48-12,0 0,0 0,60 12,-12-12,-48 0,0 0,12 0,0 0,0 0,0 0,-12 0,12 0,-12 0,0 0,12 0,-12 0,0 0,0 0,0 0,0 0,0 0,0 0,0 0,0 0,0 0,0 0,0 0,0 0,0 0,0 0,0 0,0 0,0 0,0 0,0 0,0 0,0 0,0 0,0 0,0 0,-12 0,0 0,-36-12,12-12,36 24,0 0,0 0,0 0,-12 0,0 0,0 0,12 0,-12 0,0 0,0 0,0 0,0 0,0 0,0 0,0 0,0 0,0 0,12 0,-12 0,1 0,-1 0,0 0,0 0,-36 0,0-12,48 12,0 0,-48 0,0 0,48 0,0 0,-48 12,1 0,47-12,0 0,-12 0,-36 24,0-12,48-12,0 0,-12 0,0 0,0 0,0 0,-36 24,12-12,36-12,0 0,0 0,0 0,0 0,0 0,0 0,-35 36,-1-12,36-24,0 0,0 0,0 0,0 0,0 0,0 0,0 0,0 0,0 0,0 0,0 0,0 0,0 0,0 0,0 0,0 0,0 0,-36 36,0-12,36-24,0 0,0 0,0 0,0 0,0 0,0 0,0 0,0 0,0 0,0 0,0 0,0 0</inkml:trace>
  <inkml:trace contextRef="#ctx2" brushRef="#br3">504 79,'-24'0,"1"24,23-1,-24-23,24 24,-23-24,23 23,-24-23,24 24,0-1,0 1,0-1,-24 1,24-1,0 1,-23-24,23 23,0 1,0-1,0 1,0-1,-24-23,24 24,0-1,0 1,0-1,0 1,-23-24,23 23,0 1,0-1,0 1,-24 0</inkml:trace>
  <inkml:trace contextRef="#ctx0" brushRef="#br0" timeOffset="5">382 484,'-44'90</inkml:trace>
  <inkml:trace contextRef="#ctx0" brushRef="#br0" timeOffset="6">368 313,'-10'27,"-10"8</inkml:trace>
  <inkml:trace contextRef="#ctx0" brushRef="#br1" timeOffset="7">338 404,'2'5,"-3"41,0-44</inkml:trace>
  <inkml:trace contextRef="#ctx0" brushRef="#br0" timeOffset="8">207 338,'1'-1</inkml:trace>
  <inkml:trace contextRef="#ctx2" brushRef="#br3" timeOffset="5">362 150,'-23'0,"-1"0,1 0,23 23,-24-23,24 24,-23-24,23 23,0 1,-24-1,1-23,23 24,0-1,-24-23,24 24,0-1,0 1,0-1,-23-23,23 24,0-1,0 1,0-1,0 1,0-1,-24-23,24 24,0-1,0 1,0-1,0 1,0 0,0-1,0 1,0-1,0 1,0-1,0 24,0-23,0-1,0 1,0-1</inkml:trace>
  <inkml:trace contextRef="#ctx0" brushRef="#br1" timeOffset="10">245 807,'0'1,"1"-2</inkml:trace>
  <inkml:trace contextRef="#ctx2" brushRef="#br3" timeOffset="7">315 291,'0'47,"0"0,0-24,0 1,0-1,0 1,0-1,0 1,0 23,-23 23,23-46,0 23,0-23,0-1,0 1,0-1</inkml:trace>
  <inkml:trace contextRef="#ctx2" brushRef="#br3" timeOffset="8">645 173,'70'0,"-46"0,-1 0,1 0,46 0,-46 0,23 0,-24 0,1 0,-1 0,1 0,0 0,-1 0,1 0,-1 0</inkml:trace>
  <inkml:trace contextRef="#ctx0" brushRef="#br0" timeOffset="13">1736 489,'14'34</inkml:trace>
  <inkml:trace contextRef="#ctx0" brushRef="#br0" timeOffset="14">1751 525,'43'104,"-20"76,-11-60,-10-18,-11 3,-19-11,-92 74,-12-23,-35-37,47-24,88-58,5-6,-9-6,-132 10,25-12,75-8,-6-3,1-8,13-15,-108-158,97 35,-1 1,36 0,12 23,18 44</inkml:trace>
  <inkml:trace contextRef="#ctx2" brushRef="#br2" timeOffset="11">504 949,'23'0,"1"-23,-1 23,1 0,-1 0,-23-24,0 1,24 23,-1 0,1 0,-1 0,1 0,-24-24,23 1,-23-1,24 24,-1 0,1 0,-1 0,-23 24,24-24,-1 0,-23 23,24-23,-1 0,1 0</inkml:trace>
  <inkml:trace contextRef="#ctx2" brushRef="#br2" timeOffset="12">739 1137,'23'0,"1"0,-1 0,-23-23,24 23,-24-24,23 24,1 0,-1 0,-23 24,0-1,0 1,-23-24,-1 0,1 0,23-24,-24 24,1 0</inkml:trace>
  <inkml:trace contextRef="#ctx2" brushRef="#br4" timeOffset="13">997 1514,'0'23,"24"-23,0 0,-1 0,1 0,-1 0,1 0,-1 0,1 0,-1 0,1 0</inkml:trace>
  <inkml:trace contextRef="#ctx2" brushRef="#br2" timeOffset="14">1186 1255,'0'23,"0"1,0 0,0-1,23-23,1 0,-24 24,23-24,-46 0,-1 0,1 0,-1 0,1 0</inkml:trace>
  <inkml:trace contextRef="#ctx2" brushRef="#br2" timeOffset="15">1209 855,'24'0,"-1"0,1 0,-1 0,1 0,-24-23,23 23,1 0,-1 0,1 0,-1 0,1 0,-1 0,1 0,-1 0,-23 23,24-23</inkml:trace>
  <inkml:trace contextRef="#ctx2" brushRef="#br2" timeOffset="16">1374 1090,'23'0,"1"0,-1 0,1 0,-1 0,-23 24,24-24,-48 0,24-24,-23 24,-1 0,1 0,23 24,23-24,1 0,-24 23,0 1,-24-24,1 0,-1 0,24-24,0 1</inkml:trace>
  <inkml:trace contextRef="#ctx0" brushRef="#br0" timeOffset="21">1701 448,'26'28</inkml:trace>
</inkml:ink>
</file>

<file path=ppt/ink/ink10.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13"/>
    </inkml:context>
    <inkml:brush xml:id="br0">
      <inkml:brushProperty name="width" value="0.07" units="cm"/>
      <inkml:brushProperty name="height" value="0.07" units="cm"/>
      <inkml:brushProperty name="fitToCurve" value="1"/>
    </inkml:brush>
  </inkml:definitions>
  <inkml:trace contextRef="#ctx0" brushRef="#br0">122 0,'-23'0,"-1"23,24 1,0 23,-23-47,23 23,0 1,-24-24,24 23,0 1,-23-1,23 1,0-1,0 1,0-1,0 1</inkml:trace>
</inkml:ink>
</file>

<file path=ppt/ink/ink100.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51"/>
    </inkml:context>
    <inkml:brush xml:id="br0">
      <inkml:brushProperty name="width" value="0.07" units="cm"/>
      <inkml:brushProperty name="height" value="0.07" units="cm"/>
      <inkml:brushProperty name="fitToCurve" value="1"/>
    </inkml:brush>
  </inkml:definitions>
  <inkml:trace contextRef="#ctx0" brushRef="#br0">28 568,'-28'0,"28"-25,0-2,0 2,28 25,-28-26,27 0,-27 0,28 26,-28-25,27 25,1-27,-28 2,27 25,-27-26,28 26,-1 0,1 0,-28-27,27 27,-27-25,29 25,-3 0,-26-26,29 26,-2 0,1 0,-1-25,1 25,-1-27,1 27,-1 0,1-25,0 25,-28-26,27 26,1 0,-1-26,1 26,-1 0,1 0,-28-26,27 26,1 0,-1 0,1 0,-1 0,2 0,-29-25,27 25,1-27,-1 27,1 0,-1 0,-27-25,28 25</inkml:trace>
</inkml:ink>
</file>

<file path=ppt/ink/ink10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52"/>
    </inkml:context>
    <inkml:brush xml:id="br0">
      <inkml:brushProperty name="width" value="0.07" units="cm"/>
      <inkml:brushProperty name="height" value="0.07" units="cm"/>
      <inkml:brushProperty name="fitToCurve" value="1"/>
    </inkml:brush>
  </inkml:definitions>
  <inkml:trace contextRef="#ctx0" brushRef="#br0">0 0,'0'26,"0"0,0 0,0 0,0 0,0-1,0 2,0-2,0 1,0 0,0 0,0 0,0 0,0 0,0 0,0 0,0-1,0 2</inkml:trace>
</inkml:ink>
</file>

<file path=ppt/ink/ink10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53"/>
    </inkml:context>
    <inkml:brush xml:id="br0">
      <inkml:brushProperty name="width" value="0.07" units="cm"/>
      <inkml:brushProperty name="height" value="0.07" units="cm"/>
      <inkml:brushProperty name="fitToCurve" value="1"/>
    </inkml:brush>
  </inkml:definitions>
  <inkml:trace contextRef="#ctx0" brushRef="#br0">0 0,'0'26,"0"0,0 0,0-1,0 53,0-52,0 25,0-24,0-1,0-1,0 2,0 24,0-25,0 25,0-24,0-2,0 1,0 0,0 0</inkml:trace>
</inkml:ink>
</file>

<file path=ppt/ink/ink103.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54"/>
    </inkml:context>
    <inkml:brush xml:id="br0">
      <inkml:brushProperty name="width" value="0.07" units="cm"/>
      <inkml:brushProperty name="height" value="0.07" units="cm"/>
      <inkml:brushProperty name="fitToCurve" value="1"/>
    </inkml:brush>
  </inkml:definitions>
  <inkml:trace contextRef="#ctx0" brushRef="#br0">-166 400,'0'26,"0"0,0 0,0 1,0-2,0 2,0-2,-23-25,23 27,0-1,0 1,-24-27,24 25,-23-25,23 27,-24 0,24-2,-23 2,-1-27,24 25,-23-25,23 27,-24-27,24 26,-23-26,-1 0,1 0,-1 0,24 26,-23-26,-1 0,1 0,-1 0,1 0,-1 0,1 0,-1 0,0 0,1 0,-1 0,-22 0,23 0,-1 0,1 0,23 26,-24-26,1 0,23 27,-24-27,24 25,-23-25,-1 0,1 0,-1 0,24 27,-23-27,23 26,-24-26,24 26,-23-26,23 26,-24-26,24 27,-23-27,23 25,-24-25,1 27,23-1,-24 0,1-26,-1 26,24 1,-23-27,23 25,-24-25,0 0,1 0,-1 0,1 0,-1 0,1 0,-1 0,1 0,-1 0,1 0,-1-25,1 25,23-27,-24 27,24-26,0 0,0 0,24 26,-24-27,0 2,23 25,-23-27,0 1,24 0,-1 26,-23-26,24 26,-1-27,1 27,-24-25,23-2,1 1,-24 0,23 26,-23-26,0-1,0 2,24 25,-24-27,0 2,0-2,0 0,0 2,0-2,0 1,23 26,-23-27,0 2,0-2,24 27,-24-25,0-2,0 1,0 0,0 0</inkml:trace>
</inkml:ink>
</file>

<file path=ppt/ink/ink104.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55"/>
    </inkml:context>
    <inkml:brush xml:id="br0">
      <inkml:brushProperty name="width" value="0.07" units="cm"/>
      <inkml:brushProperty name="height" value="0.07" units="cm"/>
      <inkml:brushProperty name="fitToCurve" value="1"/>
    </inkml:brush>
  </inkml:definitions>
  <inkml:trace contextRef="#ctx0" brushRef="#br0">1387 10,'-24'0,"1"0,-1 0,1 0,-1 0,1 0,-1 0,24 27,-23-27,-1 0,1 0,-1 0,1 0,-1 0,1 0,-1 0,1 0,-1 0,1 0,-1 0,1 0,-1 0,1 0,-1 0,0 0,1 0,-1 0,1-27,-1 27,1 0,0 0,0 0,-1 0,1 0,-1 0,1 0,-1 0,1 0,-1 0,1 0,-1 0,1 0,-1 0,1 0,23 27,-24-2,1-25,23 27,0 0,-24-27,1 0,23 25,-24 2,1-27,23 25,0 2,-24-27,24 26,-24 0,24 0,0 1,-23-27,23 25,0 2,0-2,0 2,-24-27,24 26,0 0,0 0,0 1,-23-2,23 2,0-2,-24-25,24 27,0-1,0 0,0 0,-23-26,23 27,0-2,-24-25,24 27,0-1,0 0,0 1,0-2,-23-25,23 27,0-2,0 2,0-1,0 0,0 0,-24-26,24 27,0-2,0 2</inkml:trace>
</inkml:ink>
</file>

<file path=ppt/ink/ink105.xml><?xml version="1.0" encoding="utf-8"?>
<inkml:ink xmlns:inkml="http://www.w3.org/2003/InkML">
  <inkml:definitions>
    <inkml:context xml:id="ctx0">
      <inkml:inkSource xml:id="inkSrc0">
        <inkml:traceFormat>
          <inkml:channel name="X" type="integer" max="3776" units="cm"/>
          <inkml:channel name="Y" type="integer" max="2112" units="cm"/>
        </inkml:traceFormat>
        <inkml:channelProperties>
          <inkml:channelProperty channel="X" name="resolution" value="128.43538" units="1/cm"/>
          <inkml:channelProperty channel="Y" name="resolution" value="127.22891" units="1/cm"/>
        </inkml:channelProperties>
      </inkml:inkSource>
      <inkml:timestamp xml:id="ts0" timeString="2013-11-16T18:31:54.056"/>
    </inkml:context>
    <inkml:brush xml:id="br0">
      <inkml:brushProperty name="width" value="0.1" units="cm"/>
      <inkml:brushProperty name="height" value="0.1" units="cm"/>
      <inkml:brushProperty name="fitToCurve" value="1"/>
    </inkml:brush>
  </inkml:definitions>
  <inkml:trace contextRef="#ctx0" brushRef="#br0">-66 114,'0'0,"0"0,0 0,0 0,0 0,0 0,0 0,0 0,0 0,0 0,0 0,0 0,0 0,0 0,-59 13,-1-13,12 14,-12-14,0 0,13-14,-1 14,-12-13,12 26,0 1,0-1,1-13,0 13,-1 1,48-14,-12 0,-36 14,0 0,48-14,0 0,-12 0,0 0,-35 13,-1 0,48-13,0 0,-12 0,-36 40,12-13,36-27,-48 40,12-13,36-27,-47 53,11-13,0 0,12 0,24-40,0 0,-24 67,12-14,12-53,0 0,0 14,0-1,0 1,0 0,0-1,-12 41,12-1,0-53,0 0,0 0,0 0,0 13,0 1,0-1,0 54,0-14,0-40,0 1,24 53,0-14,-24-53</inkml:trace>
</inkml:ink>
</file>

<file path=ppt/ink/ink106.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57"/>
    </inkml:context>
    <inkml:brush xml:id="br0">
      <inkml:brushProperty name="width" value="0.1" units="cm"/>
      <inkml:brushProperty name="height" value="0.1" units="cm"/>
      <inkml:brushProperty name="fitToCurve" value="1"/>
    </inkml:brush>
  </inkml:definitions>
  <inkml:trace contextRef="#ctx0" brushRef="#br0">-1035 1713,'0'-27,"-23"27,23-25,0-2,-24 27,24 27,-23-27,23-27,0 1,-24 0,24 0,0-1,-23 2,23-2,0 1,-24 26,1 0,23-26,-24 26,24-26,-23 26,23 26,0-52,-24 0,24-1,0-25,0 26,0-26,0 25,-24 27,24-26,0 0,0 0,0-1,-23 27,23-25,0-2,0 2,-24-28,24 27,0 0,0-1,-23 27,23-25,0-2</inkml:trace>
</inkml:ink>
</file>

<file path=ppt/ink/ink107.xml><?xml version="1.0" encoding="utf-8"?>
<inkml:ink xmlns:inkml="http://www.w3.org/2003/InkML">
  <inkml:definitions>
    <inkml:context xml:id="ctx0">
      <inkml:inkSource xml:id="inkSrc0">
        <inkml:traceFormat>
          <inkml:channel name="X" type="integer" max="3776" units="cm"/>
          <inkml:channel name="Y" type="integer" max="2112" units="cm"/>
        </inkml:traceFormat>
        <inkml:channelProperties>
          <inkml:channelProperty channel="X" name="resolution" value="128.43538" units="1/cm"/>
          <inkml:channelProperty channel="Y" name="resolution" value="127.22891" units="1/cm"/>
        </inkml:channelProperties>
      </inkml:inkSource>
      <inkml:timestamp xml:id="ts0" timeString="2013-11-16T18:31:54.058"/>
    </inkml:context>
    <inkml:brush xml:id="br0">
      <inkml:brushProperty name="width" value="0.1" units="cm"/>
      <inkml:brushProperty name="height" value="0.1" units="cm"/>
      <inkml:brushProperty name="fitToCurve" value="1"/>
    </inkml:brush>
  </inkml:definitions>
  <inkml:trace contextRef="#ctx0" brushRef="#br0">-1153 1555,'0'0,"0"0,0 0,36 54,0-14,-36-40,36 40,0 1,-36-41,59 26,1-12,-12 12,0-12,-48-14,0 0,60 13,-1 0,-59-13,59 27,1-13,-60-14,60 13,-12 0,0 1,-1-1,-47-13,48 13,0 1,-48-14,0 0,60 13,-12-13,-48 0,12 0,47-13,-11-14,-48 27,48-13,0-1,-48 14,60-13,-12-14,-48 27,0 0,12 0,-1 0,48-13,-11-14,-48 27,0 0,0 0,12 0,48-13,-12-14,-48 27,36-27,11-13,-47 40,0 0,24-54,0 1,-24 53,0 0,24-40,0-14,-24 54,0 0,0 0,0 0,0-13,12-54,0 14,-12 53,0 0,0-13,0 13,12-67,0 13,-12 54,0 0,0-13,-12-55,12 15,0 53,0-13,0-1,-12-52,12 12,0 54,0 0,0 0,0 0,-12-53,12 0,0 53,0 0,0 0,-12-67,0 13,12 54,0 0,0-13,-24-41,0 0,24 54,-24-40,0-13,24 53,-35-40,11 0,24 40,0 0,-36-40,0-13,36 53,-36-27,0-13,36 40,-36-27,0-13,36 40,0 0,-46-13,-14-1,12 0,-12 1,0-1,13 1,-1 13,-12 0,60 0</inkml:trace>
</inkml:ink>
</file>

<file path=ppt/ink/ink108.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59"/>
    </inkml:context>
    <inkml:brush xml:id="br0">
      <inkml:brushProperty name="width" value="0.07" units="cm"/>
      <inkml:brushProperty name="height" value="0.07" units="cm"/>
      <inkml:brushProperty name="fitToCurve" value="1"/>
    </inkml:brush>
  </inkml:definitions>
  <inkml:trace contextRef="#ctx0" brushRef="#br0">-47 517,'23'0,"-23"27,24-27,-24 25,0 2,24-27,-1 0,-23 26,24-26,-24 26,23-26,-23 26,24-26,-24 27,23-27,-23 26,0 0,24-26,-1 0,-23 27,24-27,-24 25,23-25,-23 27,24-27,-24 26,23-26,-23 26,24-26,-1 0,1 26,-1-26,1 0,-24 27,23-27,1 0,-1 0,1 0,-1 0,-23 25,24-25,-1 0,1 0,-24 27,23-27,1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3-11-16T18:31:54.060"/>
    </inkml:context>
    <inkml:brush xml:id="br0">
      <inkml:brushProperty name="width" value="0.07" units="cm"/>
      <inkml:brushProperty name="height" value="0.07" units="cm"/>
    </inkml:brush>
  </inkml:definitions>
  <inkml:trace contextRef="#ctx0" brushRef="#br0">0 0,'188'0,"-117"26,-1 27,48-1,-109-32,-5-10,6 12,84 4,-70-26,-8 9,4 1,14-2,-11 44,48-27,-24 54,-24-1,24-26,-29-42,-8-4,9 5,-19 67,24-26,-1 27,-23-52,24 25,-1 26,1 1,-24-1,23 1,1 130,-1-53,-23-25,24-53,-24 1,23-1,1-26,-1 27,1-27,-1 1,-4-43,-14-8</inkml:trace>
</inkml:ink>
</file>

<file path=ppt/ink/ink1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14"/>
    </inkml:context>
    <inkml:brush xml:id="br0">
      <inkml:brushProperty name="width" value="0.07" units="cm"/>
      <inkml:brushProperty name="height" value="0.07" units="cm"/>
      <inkml:brushProperty name="fitToCurve" value="1"/>
    </inkml:brush>
  </inkml:definitions>
  <inkml:trace contextRef="#ctx0" brushRef="#br0">0 89,'23'-24,"24"24,-23 0,23-23,-24 23,1 0,-1 0,1 0,-1 0,1 0,23 0,0 0,-23-24,23 24,-24 0,1 0,-1 0,1 0,-1 0,1 0,-1 0,1 0,-1 0,1 0,-1 0,1 0,-1 0,1 0,-1 0,1 0,-1 0,1 0,23 24,-47-1,23-23,1 24,-1 23,1-47,0 24,-1-24,-23 23,24-23,-1 0,1 24,-1-1,1-23,-1 24,1-24,-24 23,23-23,-23-23</inkml:trace>
</inkml:ink>
</file>

<file path=ppt/ink/ink110.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61"/>
    </inkml:context>
    <inkml:brush xml:id="br0">
      <inkml:brushProperty name="width" value="0.07" units="cm"/>
      <inkml:brushProperty name="height" value="0.07" units="cm"/>
      <inkml:brushProperty name="fitToCurve" value="1"/>
    </inkml:brush>
  </inkml:definitions>
  <inkml:trace contextRef="#ctx0" brushRef="#br0">0 27,'0'-27,"24"27,-1 0,1 0,-1 0,1 0,-1 0,1 0,-1 0,1 0,-1 0,1 0,-1 0,1 0</inkml:trace>
</inkml:ink>
</file>

<file path=ppt/ink/ink11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62"/>
    </inkml:context>
    <inkml:brush xml:id="br0">
      <inkml:brushProperty name="width" value="0.1" units="cm"/>
      <inkml:brushProperty name="height" value="0.1" units="cm"/>
      <inkml:brushProperty name="fitToCurve" value="1"/>
    </inkml:brush>
  </inkml:definitions>
  <inkml:trace contextRef="#ctx0" brushRef="#br0">-1270 1176,'0'25,"0"2,0-1,0 0,24-26,-1 0,-23 26,24-26,-1 0,-23 26,47-26,-23 0,-1 0,1 0,-24 27,0-54</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3-11-16T18:31:54.063"/>
    </inkml:context>
    <inkml:brush xml:id="br0">
      <inkml:brushProperty name="width" value="0.07" units="cm"/>
      <inkml:brushProperty name="height" value="0.07" units="cm"/>
    </inkml:brush>
  </inkml:definitions>
  <inkml:trace contextRef="#ctx0" brushRef="#br0">235 0,'0'182,"11"-163,-3 1,-3 20,-5 614,-12-642,7-9,2 6,-1 18,-7-7,4 1,2 17,4-37</inkml:trace>
</inkml:ink>
</file>

<file path=ppt/ink/ink113.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64"/>
    </inkml:context>
    <inkml:brush xml:id="br0">
      <inkml:brushProperty name="width" value="0.07" units="cm"/>
      <inkml:brushProperty name="height" value="0.07" units="cm"/>
      <inkml:brushProperty name="fitToCurve" value="1"/>
    </inkml:brush>
  </inkml:definitions>
  <inkml:trace contextRef="#ctx0" brushRef="#br0">23 0,'-23'0</inkml:trace>
</inkml:ink>
</file>

<file path=ppt/ink/ink114.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65"/>
    </inkml:context>
    <inkml:brush xml:id="br0">
      <inkml:brushProperty name="width" value="0.07" units="cm"/>
      <inkml:brushProperty name="height" value="0.07" units="cm"/>
      <inkml:brushProperty name="fitToCurve" value="1"/>
    </inkml:brush>
  </inkml:definitions>
  <inkml:trace contextRef="#ctx0" brushRef="#br0">0 472,'0'-27,"0"2,23 25,1 0,-1 0,1 0,0 0,-24-27,23 27,1 0,-24-26,23 26,1 0,-1 0,1 0,-1 0,1 0,-1 0,1 0,-1 0,-23-26,24 26,-24-26,23 26,1 0,-24-27,23 2,1-2,-24 1,23 26,1 0,-24-26,23 26,1 0,-1-26,1 26,-1 0,-23-27,24 27,-24-25,0-2,23 27,1 0,-24-27,0 2,0-2</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3-11-16T18:31:54.066"/>
    </inkml:context>
    <inkml:brush xml:id="br0">
      <inkml:brushProperty name="width" value="0.07" units="cm"/>
      <inkml:brushProperty name="height" value="0.07" units="cm"/>
    </inkml:brush>
  </inkml:definitions>
  <inkml:trace contextRef="#ctx0" brushRef="#br0">0 48,'94'26,"-63"-18,-4 4,9-6,-12-6,-10 24,7-21,14-4,12 1,-33 24,8-20,13-5,-21 24,8-20,13-4,-13 1,-8 25,8-22,13-4,70 1,-2-6,-6-15,-57 8,-4 1,-18 0</inkml:trace>
</inkml:ink>
</file>

<file path=ppt/ink/ink116.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67"/>
    </inkml:context>
    <inkml:brush xml:id="br0">
      <inkml:brushProperty name="width" value="0.07" units="cm"/>
      <inkml:brushProperty name="height" value="0.07" units="cm"/>
      <inkml:brushProperty name="fitToCurve" value="1"/>
    </inkml:brush>
  </inkml:definitions>
  <inkml:trace contextRef="#ctx0" brushRef="#br0">1269 0,'0'26,"-23"-26,23 26,-24-26,1 0,-1 0,1 26,-1-26,1 0,-1 0,1 0,-1 27,1-27,-1 0,1 25,-1-25,24 27,-23-27,-1 25,1-25,-1 0,24 27,-24-27,1 0,-1 26,1 0,-1-26,-46 78,47-51,0 0,-1-2,1 2,-1-27,1 0,-1 0,1 0,-1 26,1-26,-24 0,23 26,1-26,-1 0,1 0,-1 26,1-26,23 27,-24-27,0 0,1 0,-1 0,1 0,-1 0,1 0,-1 0,1 0,-1 0,24 25,0 2</inkml:trace>
</inkml:ink>
</file>

<file path=ppt/ink/ink117.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68"/>
    </inkml:context>
    <inkml:brush xml:id="br0">
      <inkml:brushProperty name="width" value="0.07" units="cm"/>
      <inkml:brushProperty name="height" value="0.07" units="cm"/>
      <inkml:brushProperty name="fitToCurve" value="1"/>
    </inkml:brush>
  </inkml:definitions>
  <inkml:trace contextRef="#ctx0" brushRef="#br0">963 0,'0'27,"0"-2,0 2,0-2,0 2,0-1,0 0,0 0,0 1,0-2,0 2,0-2,0 2,0-1,0 0,0 0,0 1,0-2,0 2,0-2,23-25,-23 27,0-1,0 0,0 0,0 1,24-27,-24 25,0 2,0 0,0-2,0 2,0-2,0 2,23-27,-23 26,0 0,0 0,0 1,0-2,0 2,0-2,0 2,0-1,0 0,0 0,0 1,0-2,0 2,24-27,-24 52,0-26,0 0,0 0,0 1,0-2,0 2,0-1,23 0,-23 1,0-2,0 2,0-2,0 2,0-1,0 0,0 0,0 1,0-2,0 2,0-2,0 2,0-1,0 0,0 0,0 1,0-2,0 2,0-2,0 2,0-1,0 0,0 0,24-26,-24 27,0-1,0 0,0 1,0-2,0 2,0-2,0 2,0-1,0 0,0 27,0-28,0 2,0-2,0 2,0-1,23-26,-23 26,0 0,0 1,-23-27,-1 0,1 25,-1-25,1 27,-1-27,1 25,-1-25,1 0,23 27,-24-27,1 0,23 26,-24-26,1 26,23 0,-24-26,24 27,-23-27,-1 26,1-26,-1 0,24 26,-23-26,-1 0,1 26,-1 0,1 1,0-27,23 25,-23 2,-1-27,0 0,1 0,23 25,-24-25,1 0,23 27,0-1,-24-26,1 26,-1 0,1-26,-1 27,1-27,23 25,-24 2,1-27,23 25,-24 2,-23-27,24 26,23 0,-24-26,1 26,-1 1,1-2,-1-25,1 0,23 27</inkml:trace>
</inkml:ink>
</file>

<file path=ppt/ink/ink118.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69"/>
    </inkml:context>
    <inkml:brush xml:id="br0">
      <inkml:brushProperty name="width" value="0.07" units="cm"/>
      <inkml:brushProperty name="height" value="0.07" units="cm"/>
      <inkml:brushProperty name="fitToCurve" value="1"/>
    </inkml:brush>
  </inkml:definitions>
  <inkml:trace contextRef="#ctx0" brushRef="#br0">0 0,'0'26,"0"0,48-26,-25 26,1-26,-24 26,23-26,1 0,-24 26,23-26,1 27,-1-27,1 0,-1 0,1 0,-1 25,24-25,-23 0,-1 27,1-27,-1 0,1 25,-1-25,1 0,-1 0,1 0,-24 27,23-27,1 0,-1 26,1-26,0 0,-1 0,1 0,-2 0,2 0,-1 26,48-26,-48 0,-23 26,24-26,23 0,-24 0,1 0,-1 27,1-27,-1 0,1 0,-1 0,1 0,-1 0,1 0,-1 0,-23 26,24-26,-1 0,1 0,0 0,-1 26,1-26,-1 0,1 0,-1 0,1 0</inkml:trace>
</inkml:ink>
</file>

<file path=ppt/ink/ink119.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70"/>
    </inkml:context>
    <inkml:brush xml:id="br0">
      <inkml:brushProperty name="width" value="0.07" units="cm"/>
      <inkml:brushProperty name="height" value="0.07" units="cm"/>
      <inkml:brushProperty name="fitToCurve" value="1"/>
    </inkml:brush>
  </inkml:definitions>
  <inkml:trace contextRef="#ctx0" brushRef="#br0">0 0,'47'26,"-23"0,-1 0,1-26,-1 52,1-52,-24 27,47-2,-24-25,1 27,-1-27,1 0,-24 27,47-27,-24 0,-23 25,47-25,-23 0,23 53,23-1,-23-52,0 26,-24 0,1-26,-1 27,1-27,-1 0,1 0,-1 0,-23 25,24-25,-24 27,23-1,1-26,-1 0,1 26,-24 0,23 1,1-27,-1 0,24 25,-23 2,23 25,-24-26,-23 0,24-26,-24 26</inkml:trace>
</inkml:ink>
</file>

<file path=ppt/ink/ink1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15"/>
    </inkml:context>
    <inkml:brush xml:id="br0">
      <inkml:brushProperty name="width" value="0.07" units="cm"/>
      <inkml:brushProperty name="height" value="0.07" units="cm"/>
      <inkml:brushProperty name="fitToCurve" value="1"/>
    </inkml:brush>
  </inkml:definitions>
  <inkml:trace contextRef="#ctx0" brushRef="#br0">0 0,'24'0,"-1"0,-23 24,47-24,-23 0,-1 0,1 0,23 0,-24 0,1 23,-1-23,1 0,-1 0,1 0,-1 0,1 0,-1 0,1 0,-1 0,1 0,0 0,-1 0,1 0,-1 0,1 0,-24 24,23-24,1 0,-1 0,-23 23,24-23,-1 0,-23 24,24-24,-1 0</inkml:trace>
</inkml:ink>
</file>

<file path=ppt/ink/ink120.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71"/>
    </inkml:context>
    <inkml:brush xml:id="br0">
      <inkml:brushProperty name="width" value="0.07" units="cm"/>
      <inkml:brushProperty name="height" value="0.07" units="cm"/>
      <inkml:brushProperty name="fitToCurve" value="1"/>
    </inkml:brush>
    <inkml:brush xml:id="br1">
      <inkml:brushProperty name="width" value="0.07" units="cm"/>
      <inkml:brushProperty name="height" value="0.07" units="cm"/>
      <inkml:brushProperty name="color" value="#FFFF00"/>
      <inkml:brushProperty name="fitToCurve" value="1"/>
    </inkml:brush>
    <inkml:brush xml:id="br2">
      <inkml:brushProperty name="width" value="0.07" units="cm"/>
      <inkml:brushProperty name="height" value="0.07" units="cm"/>
      <inkml:brushProperty name="color" value="#ED1C24"/>
      <inkml:brushProperty name="fitToCurve" value="1"/>
    </inkml:brush>
    <inkml:brush xml:id="br3">
      <inkml:brushProperty name="width" value="0.1" units="cm"/>
      <inkml:brushProperty name="height" value="0.1" units="cm"/>
      <inkml:brushProperty name="fitToCurve" value="1"/>
    </inkml:brush>
  </inkml:definitions>
  <inkml:trace contextRef="#ctx0" brushRef="#br0">0 25,'0'27</inkml:trace>
  <inkml:trace contextRef="#ctx0" brushRef="#br1" timeOffset="1">-141 783,'0'27,"23"-27,1 0,0 0,-1 0,1 0,-1 0,1-27,-1 27,1 0,-24-25,23-2,-23 2,0-2,24 27,-24-52,0 26,0-1,0 2,23-2,-23 1,0 0,24 0,-24 0,23 26,-23-27,0 1,24 26,-24-26,0 0,23 26,-23-27,0 2,0-2,0 1,0 0,0 0,0-1,0 2,0-2,0 2,0-2,-23 27,-1 27,1-27,-1 25,24 2,-23-2,23 2,0-1,0 0,0 0,-24-26,24 27,0-2,0 2,-23-1,23 0,0 0,0 1,23-27,1-27,-1 1,1-26,-1 0,1 52,-1-27,1 1,-1 0,-23 0,47-1,-23 2,-2 25,2-27,-1 27,1 0,-24-25,23 25,-23-27,0 1,0 0,-23 26,23-26,-24 26,1 0,-1 0,24 26,-22 26,22-25,0-2,-24-25,24 27,0-2,0 2,0-1,0 0,0 0,0 1,0-2,0 2,0-1,0 0,0 0,0 1,0-1,-23-26,-1 0,71 0,-23 0,22 0,-23 0,1 0,-1 0,-23-26,24 26,-1-27,1 27,-24-26,0 0,0 0,0-1,0 2,0-2,0 1,0 0,0 0,24 26,-24-27,0 2,0-2,0 2,0-2,-24 27,-23 52,47-25,-24-27,24 25,0 2,0-1,0 0,0 0,0 1,-23-27,-1 0,24 25,-23 2,23-1,0 0,-24 0,24 1,-22-27,22 26,-24-26,24 26,0 0,24-26,-2 0,2 26,23-26,23 0,-46 0,0 0,-1 0,-23-26,24 26,-24-26,0 0,23 26,-23-26,0-1,0 1,24 26,-24-26,0 0,0-1,23 27,-23-25,0-2,24 1,-24 0,0 0,0-1,0 2,0-2,0 2,0-2,0 1,0 0,-24 26,24 26,0 27,0-28,0 2,0-2,0 2,0-1,0 0,0 0,0 1,0-2,0 2,0-1,0 0,0 0,0 1,24-27,23 0,-24 0,24 0,-23 0,-24-27,23 27,-23-26,0 0,24 26,-24-26,0-1,0 2,0-2,0 1,0 0,23 0,-23-1,0 2,0-2,0 2,0-2,0 1,0 0,0 0,0-1,0 2,-23 25,-1 0,1 0,-1 25,24 2,-23-27,23 26,0 26,0-25,0-2,0 2,0-2,-24-25,24 27,0-1,0 0,0 0,0 1,0-54,0-25,0 26,0-26,0 0,0 25,0 1,0 0,0 0,-23-1,23 2,-24 25,1-27,-1 1,1 0,23 0,-24 26,1 0,-1 0,1 0,-1 0,0 0,1 0,-1 0,1 0,-1 0,1 0,-1 0,2 0,-2 0,1 0,-1 0,1 0,23 26,-24-26,1 26,23 0,-24-26,24 27,0-2,-23-25,23 27,94-27,-47-27,22 2,-22 25,0-27,0 27,-23 0,-24-26,24 26,-1 0,1 0,-1 26,1-26,-1 27,1-27,-1 0,1 0,-1 0,1 0,-1 0,1 0,-1 0,1 0,-1 0,1 0,-1 0,-23-27,0 1,24 26,-24-26,0 0,23 26,1 0,-1 26,1-26,-24 26,0 0,23-26,-23 27,24-2,-24 2,0-1,0 0,0 0,23 1,-23-2,24-25,-24 27,0-2,24 2,-24-1,23-26,-23 26,24-26,-24 26,23-26,1 27,-1-2,-23 2,0-1,24-26,-24 26,23-26,-23 26,24-26,-1 0,-23 27,24-27,-1 0,-23 26,24 0,-1-26,1 0,-1 0,1 0,-1 0,1 0,-1 0,-46 0,23-26,-47-53,-24-25,48 77,-1 1,24 0,-23 26,23-26,-24 26,24-52,-23 52,23-27,-24 2,24-2,-23 1,23 0,0 0,-24-1,1 27,-1-25,48 77,-24-26,23 0,-23 0,24-26,-1 52,1-52,-1 27,1-2,-1 2,1-1,-24 0,23-26,1 0,-24 26,23 1,1-27,-24 25,23-25,-23 27,0-1,24-26,-1 0,1 0,-24 26,22-26,-22 26,24-26,-1 27,-23-1,24 0,-1-26,-23 26,24-26,-48 0,1-52,23 26,0-1,-24 1,1 0,-1 26,2-53,-2 1,1 0,-24-1,47 28,-24-2,24 2,-23 25,23-27,-24 27,24-26,-23 26,23-26,0 0,-24 26,24-27,0 2,-23 25,23-27,0 1,-24 26,48 0,-1 0,24 26,-23-26,-1 0,1 0,-1 27,1-27,-24 25,23 2,1-27,-2 0,-22 26,24-26,-1 0,-23 26,24-26,-1 26,1-26,0 0,-24 27,47-27,-24 25,-23 2,24-27,23 25,-24-25,1 0,-24 27,23-27,-23 26,0 0,0 0,0 1,24-27,-24 25,0 2,0-1,0 0,0 0,0 1,0-1,0 0,0 0,0 0,0 1,0-2,23-25,-23 27,0-1,0 0,0 0,0 1,0-2,0 2,24-2,-24 2,0-1,0 0,0 0,0 1,0-2,0 2,0-1,23 0,-23 0,0 1,0-2,0 2,24-27,-24 27,0-2,0 2,0-2,0 2,23-1,-23 0,0 0,0 1,0-2,0 2,24-27,-24 26,0 0,0 0,0 1,0-2,0 2,23-2,-23 2,24-27,-24 26,0 0,0 0,23 1,-23-2,24 2,-24-1,23-26</inkml:trace>
  <inkml:trace contextRef="#ctx0" brushRef="#br0" timeOffset="2">188-27</inkml:trace>
  <inkml:trace contextRef="#ctx0" brushRef="#br1" timeOffset="3">94-210,'-23'26,"-1"0,24 0,0 26,0-25,0-1,0 0,0 0,0 1,0-2,0 2,0-2,0 2,0-1,0 0,-23-26,23 105,0-79,0 0,-24-26,24 26,0 1,-23-27,23 26,-24-26,24 26,0 0,-23 0,23 1,0-2,-24-25,24 27,0-1,0 0,0 0,0 1,-24-27,1 0,-1 0,1 0,-1 0,1 0,23 25,0 2,0 25,0-26,0 0,0 0,0 1,-24-27,1 0,46 25,1-25,-1 0,1 0,-1 0,1 0,23 0,-23 0,-1 0,1-25,-1 25,1-27,-1 27,-23-26,0 0,0 0,0-1,0 2,0-27,0 25,0 1,0 0,0 0,0-1,24 27,-24-25,0-2,23 1,-23 0,0 0</inkml:trace>
  <inkml:trace contextRef="#ctx0" brushRef="#br0" timeOffset="4">446 967,'-24'0,"1"0,-1 0,2 0,22-27,-24 27,24-25,-23 25,23-27,0 1</inkml:trace>
  <inkml:trace contextRef="#ctx0" brushRef="#br0" timeOffset="5">752 731,'-24'0,"1"0,-1 0,1 0,-1 0,1-25,-1 25,1 0,-1 0,0 0,1 0,-1 0,1 0,-1 0,1 0</inkml:trace>
  <inkml:trace contextRef="#ctx0" brushRef="#br0" timeOffset="6">446 940,'23'0,"1"0,-1 0,-23 27,24-27,0 0,-1 0,1 0,-1 0,1 0,-1 0,1 0,-1 0,1 0</inkml:trace>
  <inkml:trace contextRef="#ctx0" brushRef="#br0" timeOffset="7">940 1072,'0'25,"0"2,0 0,0-2,0 2,0-2,0 2,23-27,1 0,-1 0,1 0,-1 0</inkml:trace>
  <inkml:trace contextRef="#ctx0" brushRef="#br2" timeOffset="8">869 1385,'24'0,"-1"0,1 0,-24 27,23-27,1 26,-1-26,-23 26,24-26,-1 0,1 0,-1 0,1 0,-1 0,-23-26,24 0,0 26,-24-27,23 27,1 0,-1 0</inkml:trace>
  <inkml:trace contextRef="#ctx0" brushRef="#br0" timeOffset="9">1246 915,'0'-27,"23"27,1 0,-1 0,1 0,-1 0,1 0,-1 0,1 0,-1 0,-23 27,24-27</inkml:trace>
  <inkml:trace contextRef="#ctx0" brushRef="#br3" timeOffset="10">1528 940,'23'0,"1"0,-1-25,-23-2</inkml:trace>
</inkml:ink>
</file>

<file path=ppt/ink/ink12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82"/>
    </inkml:context>
    <inkml:brush xml:id="br0">
      <inkml:brushProperty name="width" value="0.07" units="cm"/>
      <inkml:brushProperty name="height" value="0.07" units="cm"/>
      <inkml:brushProperty name="color" value="#FFFF00"/>
      <inkml:brushProperty name="fitToCurve" value="1"/>
    </inkml:brush>
  </inkml:definitions>
  <inkml:trace contextRef="#ctx0" brushRef="#br0">0 0,'24'0,"0"0,-24 26,23-26,1 26,-1 0,-23 0,24-26,-24 26,23-26,-23 27,23-27,0 25,-23 2,0-1,24-26,-24 26,0 1,23-27,-23 25,0 2,0-1,0 0,0 0,0 1,0-2,0 2,0-2,0 2,0-1,0 0,0 0,0 1,0-2,0 2,0-2,0 2,0-1,24 26,-24-25,0-2,0 2,0-2,0 2,0 0,23-27,-23 25,0 2,0-1,0 0,0 0,0 1,24-2,-24 2,0-2,0 2,0-1,0 0,0 0,0 0,0 0,0 1,23-2,-23 2,0-1,0 0,0 0,0 0,0 0,0 1,0-2,0 2,0 0,0-2,0 2</inkml:trace>
</inkml:ink>
</file>

<file path=ppt/ink/ink12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83"/>
    </inkml:context>
    <inkml:brush xml:id="br0">
      <inkml:brushProperty name="width" value="0.07" units="cm"/>
      <inkml:brushProperty name="height" value="0.07" units="cm"/>
      <inkml:brushProperty name="color" value="#FFFF00"/>
      <inkml:brushProperty name="fitToCurve" value="1"/>
    </inkml:brush>
  </inkml:definitions>
  <inkml:trace contextRef="#ctx0" brushRef="#br0">0 0,'24'27,"-1"-2,-23 2,24 25,-24-25,23-2,-23 2,24-1,-24 0,0 0,0 1,0-2,0 2,23-2,-23 2,0-1,0 0,0 0,24-26,-24 27,0-2,0 2,0-2,0 2,0-1,0 0,23-26,-23 26,0 1,0-2,0 2,0-2,23 2,-23 0,0-2,0 2,0-1,0 0,0 0,0 1,0-2,0 2,0-2,0 2,0-1,0 0,0 0,0 0,0 0,0 26,23-25,-23-1,0 0,0 0,0 0,0 0,0 1,0-2,0 2,24 0,-24-2,0 2,0-2,0 2</inkml:trace>
</inkml:ink>
</file>

<file path=ppt/ink/ink123.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84"/>
    </inkml:context>
    <inkml:brush xml:id="br0">
      <inkml:brushProperty name="width" value="0.07" units="cm"/>
      <inkml:brushProperty name="height" value="0.07" units="cm"/>
      <inkml:brushProperty name="color" value="#FFFF00"/>
      <inkml:brushProperty name="fitToCurve" value="1"/>
    </inkml:brush>
  </inkml:definitions>
  <inkml:trace contextRef="#ctx0" brushRef="#br0">-1693 470,'0'27,"0"-2,0 2,0-1,0 0,0 27,0-28,0 2,0 0,0-2,0 2,23-27,-23 25,24-25,-1 0,1-25,-24-2,0 2,23-2,-23 0,0 2,0-2,0 1,0 0,0 0,0-1,0 2,0-2,0 2,0 50,0 27,24-25,23-1,-47 0,0 0,23-26,-23 27,24-27,-24 25,0-50,0-2,0 1,0 0,23 26,0 0,0 0,1 0,-24 26,23-26,-23 26,0 1,0-2</inkml:trace>
  <inkml:trace contextRef="#ctx0" brushRef="#br0" timeOffset="1">-1764 445,'0'25,"0"2,0 25,0-26,0 0,0 0,0 1,0 25,0-25,0-2,0 2,0-2,0 2,0-1</inkml:trace>
  <inkml:trace contextRef="#ctx0" brushRef="#br0" timeOffset="2">-1905 157,'0'26,"0"0,0 1,0-2,0 2,24-2,-24 2,0-1,23 0,-23 0,0 1,0-2,0 2,0-2,0 2,0-1,0 0,0 0,0 1,0-2,0 2,0 0,0-2,0 2,0-2,0 2,0-1,0 0,0 0,-23-26</inkml:trace>
  <inkml:trace contextRef="#ctx0" brushRef="#br0" timeOffset="3">-1928 445,'0'25,"0"2,0 25,0-26,0 0,0 0,0 1,0-2,0 2,0 0,0-2,0 2,0-2,0 2,0-1,0 0</inkml:trace>
  <inkml:trace contextRef="#ctx0" brushRef="#br0" timeOffset="4">69 0,'0'27,"0"-2,0 2,0-2,0 28,0-27,0 27,0-28,0 2,0-2,0 2,0-1,0 0,0 0,0 1,0-2,0 2,0-2,0 2,0-1,0 0,0 0,0 1,0-2,0 2,0 0,0-2,0 2,0-2,0 2,-24-27,1 0,-1-52</inkml:trace>
  <inkml:trace contextRef="#ctx0" brushRef="#br0" timeOffset="5">-25 288,'0'52,"0"0,0-26,0 1,0-2,0 2,0-2,0 2,0-1,0 0,0 0,-24-26,24 27,0-2,0 2,0 0,0-2,0 2,-24-27,1 0,-1 0</inkml:trace>
  <inkml:trace contextRef="#ctx0" brushRef="#br0" timeOffset="6">-73 366,'-23'0,"23"26,0 0,0 1,0-2,0 2,-24-2,24 2,0-1,-23-26,23 26,0 0,0 1,-24-2,24 2,0 0</inkml:trace>
  <inkml:trace contextRef="#ctx0" brushRef="#br0" timeOffset="7">-167 654,'-23'0,"-1"0,24-27,-23 27,-1 0</inkml:trace>
  <inkml:trace contextRef="#ctx0" brushRef="#br0" timeOffset="8">-214 497,'0'25,"-47"2,24-1,-1 0,1-26,23 26,0 1,-24-27,1 25</inkml:trace>
</inkml:ink>
</file>

<file path=ppt/ink/ink124.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19T01:30:51.053"/>
    </inkml:context>
    <inkml:brush xml:id="br0">
      <inkml:brushProperty name="width" value="0.07" units="cm"/>
      <inkml:brushProperty name="height" value="0.07" units="cm"/>
      <inkml:brushProperty name="fitToCurve" value="1"/>
    </inkml:brush>
  </inkml:definitions>
  <inkml:trace contextRef="#ctx0" brushRef="#br0">0 321,'0'-321</inkml:trace>
</inkml:ink>
</file>

<file path=ppt/ink/ink125.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19T01:30:51.053"/>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C768A49D-95A8-4F69-9666-3A77DDB561F3}" emma:medium="tactile" emma:mode="ink">
          <msink:context xmlns:msink="http://schemas.microsoft.com/ink/2010/main" type="inkDrawing" rotatedBoundingBox="15094,9384 15094,9705 15079,9705 15079,9384" shapeName="None"/>
        </emma:interpretation>
      </emma:emma>
    </inkml:annotationXML>
    <inkml:trace contextRef="#ctx0" brushRef="#br0">0 321,'0'-321</inkml:trace>
  </inkml:traceGroup>
</inkml:ink>
</file>

<file path=ppt/ink/ink126.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19T01:33:31.585"/>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1705BBCD-FDFB-44EF-A3F5-4AFDE015C1BD}" emma:medium="tactile" emma:mode="ink">
          <msink:context xmlns:msink="http://schemas.microsoft.com/ink/2010/main" type="inkDrawing"/>
        </emma:interpretation>
      </emma:emma>
    </inkml:annotationXML>
    <inkml:trace contextRef="#ctx0" brushRef="#br0">16 37,'535'775,"-1070"-1550,1123 1604,-561-803,26 55,-26-28,0-26,-1 0,28 26,-1 1,-26-54,27 53,-54-26,53 26,-26-26,0 0,-1-27,1 53,0-26,26 0,1-1,-54 1,53 27,-26-28,26 1,-26 0,27 0,-28-27,28 53,-54-26,80-1,-53 1,26 0,1 26,-1-53,1 54,-28-27,28-1,-27 1,26 0,-26 0,53-1,-80 1,54-27,-28 27,1-27,26 27,-26-27,27 26,-1 1,1 0,-1-1,-26-26,26 27,-26-27,0 0,26 27,-26-27,0 0,-1 0,28 0,-27 27,26-27,-26 0,0 0,-1 0,1 0,0 0,26 0,-26 0,0 0,0 0,-1 0,1 0,0 0,-1 0,1 0,27 0,-28 0,-26-27,27 27,0 0,0 0,-27-27,53 27,-26 0,0 0,-1 0,1 0,0 0,0-27,-1 27,1 0,0 0,-1-26,1 26,0 0,0 0,-27-27,26 27,1 0,0 0,0-27,-1 27,1 0,0-26,0 26,-1-27,1 27,-27-27,0 0,54 1,-28-1,1 0,0 0,-1 1,1 26,-27-27,27 27,0-27,-1 27,-26-27,27 27,-27-26,27 26,0-27,-1 27,1-27,0 27,0 0,-1-27,-26 1,27 26,0 0,-27-27,27 27,-1 0,-26-27,27 27,0 0,-27-26,0-1,0 0,-27 27,27-27,-27 27,1 0,-1-26,0-1,0 27,1 0,26-27,26 27,1 0,0 27,0-27,-1 0,-26 27,27-27,-27 26,27-26,-27 27,26-27,1 27,0-27,0 0,-27 27,0-1,0 1,0 0,-27-1,27 1,-27-27,27 54,-27-28,27 1,0 0,0 0,0-1,0 1,0 0,0 0,0-1,0 1</inkml:trace>
  </inkml:traceGroup>
</inkml:ink>
</file>

<file path=ppt/ink/ink127.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19T01:33:47.772"/>
    </inkml:context>
    <inkml:brush xml:id="br0">
      <inkml:brushProperty name="width" value="0.07" units="cm"/>
      <inkml:brushProperty name="height" value="0.07" units="cm"/>
      <inkml:brushProperty name="color" value="#ED1C24"/>
      <inkml:brushProperty name="fitToCurve" value="1"/>
    </inkml:brush>
  </inkml:definitions>
  <inkml:trace contextRef="#ctx0" brushRef="#br0">0 0,'0'27,"0"0,27-27,-27 26,27 1,-1 0,1 0,-27-1,0 1,27-27,0 27,-27-1,26 1,1-27,0 27,0-27,-1 27,-26-1,27-26,0 0,0 27,-1-27,1 0,0 27,0-27,26 27,-26-27,-1 26,1-26,27 27,-1-27,-26 0,26 0,-26 27,27-27,-28 0,1 0,0 0,26 0,-26 0,0 0,26 27,-26-27,26 0,-26 0,0 0,0 0,-1 0,28 0,-27 0,-1 0,1 0,0 0,0 0,-1 0,1 0,0-27,-1 27,28-27,-27 27,-1 0,1 0,27-27,-28 27,28 0,-27-26,-1 26,1 0,0 0,0 0,-1-27,1 27,0 0,-1 0,1 0,0 0,0 0,-1 0,1 0,0-27,0 27,-1 0,1 0,0-27,26 27,-26 0,-27-26,27 26,0 0,-1 0,-26-27,27 27,0 0,-1 0,1 0,0 0,-27-27,27 27,-1 0,-26-27,27 27,0 0</inkml:trace>
</inkml:ink>
</file>

<file path=ppt/ink/ink128.xml><?xml version="1.0" encoding="utf-8"?>
<inkml:ink xmlns:inkml="http://www.w3.org/2003/InkML">
  <inkml:definitions>
    <inkml:context xml:id="ctx0">
      <inkml:inkSource xml:id="inkSrc0">
        <inkml:traceFormat>
          <inkml:channel name="X" type="integer" max="3776" units="cm"/>
          <inkml:channel name="Y" type="integer" max="2112" units="cm"/>
        </inkml:traceFormat>
        <inkml:channelProperties>
          <inkml:channelProperty channel="X" name="resolution" value="128.43538" units="1/cm"/>
          <inkml:channelProperty channel="Y" name="resolution" value="127.22891" units="1/cm"/>
        </inkml:channelProperties>
      </inkml:inkSource>
      <inkml:timestamp xml:id="ts0" timeString="2012-12-19T06:19:17.624"/>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0029E685-5BBB-4893-8250-C8CA5975C2A2}" emma:medium="tactile" emma:mode="ink">
          <msink:context xmlns:msink="http://schemas.microsoft.com/ink/2010/main" type="inkDrawing" rotatedBoundingBox="12396,5863 14254,7449 14166,7553 12307,5967" shapeName="None"/>
        </emma:interpretation>
      </emma:emma>
    </inkml:annotationXML>
    <inkml:trace contextRef="#ctx0" brushRef="#br0">0 0,'0'0,"0"0,0 0,0 0,0 0,0 0,0 0,0 0,0 0,0 0,0 0,0 0,0 0,0 0,0 0,0 0,27 55,14-14,-41-41,41 41,13 0,1 0,-1-14,14 14,0-13,0-1,0 0,-14 1,1-1,-14 14,13 0,-13 0,0-14,-41-27,40 69,42 40,-41-68,0 27,13-13,0 0,41 27,-40-55,-14 1,13-1,-54-27,41 27,13 1,-54-28,0 0,0 0,0 0,41 41,0-14,-41-27,0 0,27 41,14 0,-41-41,27 55,14-14,-41-41,27 54,14-13,-14 0,14 0</inkml:trace>
  </inkml:traceGroup>
</inkml:ink>
</file>

<file path=ppt/ink/ink129.xml><?xml version="1.0" encoding="utf-8"?>
<inkml:ink xmlns:inkml="http://www.w3.org/2003/InkML">
  <inkml:definitions>
    <inkml:context xml:id="ctx0">
      <inkml:inkSource xml:id="inkSrc0">
        <inkml:traceFormat>
          <inkml:channel name="X" type="integer" max="3776" units="cm"/>
          <inkml:channel name="Y" type="integer" max="2112" units="cm"/>
        </inkml:traceFormat>
        <inkml:channelProperties>
          <inkml:channelProperty channel="X" name="resolution" value="128.43538" units="1/cm"/>
          <inkml:channelProperty channel="Y" name="resolution" value="127.22891" units="1/cm"/>
        </inkml:channelProperties>
      </inkml:inkSource>
      <inkml:timestamp xml:id="ts0" timeString="2012-12-19T06:19:18.450"/>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8B3A9542-D0DA-4F7C-99FE-DB8DEC7B9B6B}" emma:medium="tactile" emma:mode="ink">
          <msink:context xmlns:msink="http://schemas.microsoft.com/ink/2010/main" type="inkDrawing" rotatedBoundingBox="12288,7556 13742,5915 13824,5988 12370,7629" shapeName="None"/>
        </emma:interpretation>
      </emma:emma>
    </inkml:annotationXML>
    <inkml:trace contextRef="#ctx0" brushRef="#br0">1454 0,'0'0,"0"0,0 0,0 0,0 0,0 0,0 0,0 0,0 0,0 0,-54 55,0 0,-1-1,1-13,-1 14,-40 41,68-55,-14 27,-27 55,41-68,-41 54,-41 42,28-56,-14-13,0-13,-14 13,14-14,54-41,0 28,0 0,0-1,1-13,-1 14,14 0,27-55,0 0,0 0,0 0,0 0,0 0</inkml:trace>
  </inkml:traceGroup>
</inkml:ink>
</file>

<file path=ppt/ink/ink13.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16"/>
    </inkml:context>
    <inkml:brush xml:id="br0">
      <inkml:brushProperty name="width" value="0.07" units="cm"/>
      <inkml:brushProperty name="height" value="0.07" units="cm"/>
      <inkml:brushProperty name="fitToCurve" value="1"/>
    </inkml:brush>
  </inkml:definitions>
  <inkml:trace contextRef="#ctx0" brushRef="#br0">235 165,'0'-24,"-24"24,1 0,-1-23,1-1,-1 24,1 0,-1 0,24-23,-23-1,-1 1,24-1,-23 24,23 24,0-1,23 1,1-24,-24 23,23-23,1 0,-24 24,0-1</inkml:trace>
</inkml:ink>
</file>

<file path=ppt/ink/ink130.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19T06:24:27.888"/>
    </inkml:context>
    <inkml:brush xml:id="br0">
      <inkml:brushProperty name="width" value="0.1" units="cm"/>
      <inkml:brushProperty name="height" value="0.1" units="cm"/>
      <inkml:brushProperty name="color" value="#177D36"/>
      <inkml:brushProperty name="fitToCurve" value="1"/>
    </inkml:brush>
  </inkml:definitions>
  <inkml:traceGroup>
    <inkml:annotationXML>
      <emma:emma xmlns:emma="http://www.w3.org/2003/04/emma" version="1.0">
        <emma:interpretation id="{677AF8DA-1347-4FFF-B430-41D3E564FF06}" emma:medium="tactile" emma:mode="ink">
          <msink:context xmlns:msink="http://schemas.microsoft.com/ink/2010/main" type="writingRegion" rotatedBoundingBox="6273,8235 16571,8790 16494,10234 6195,9678"/>
        </emma:interpretation>
      </emma:emma>
    </inkml:annotationXML>
    <inkml:traceGroup>
      <inkml:annotationXML>
        <emma:emma xmlns:emma="http://www.w3.org/2003/04/emma" version="1.0">
          <emma:interpretation id="{C09C00A1-52F8-4468-B0F4-772EB6FB274A}" emma:medium="tactile" emma:mode="ink">
            <msink:context xmlns:msink="http://schemas.microsoft.com/ink/2010/main" type="paragraph" rotatedBoundingBox="6273,8235 16571,8790 16494,10234 6195,9678" alignmentLevel="1"/>
          </emma:interpretation>
        </emma:emma>
      </inkml:annotationXML>
      <inkml:traceGroup>
        <inkml:annotationXML>
          <emma:emma xmlns:emma="http://www.w3.org/2003/04/emma" version="1.0">
            <emma:interpretation id="{178C4402-B0DD-41B8-82DC-862BC9E1D3FA}" emma:medium="tactile" emma:mode="ink">
              <msink:context xmlns:msink="http://schemas.microsoft.com/ink/2010/main" type="line" rotatedBoundingBox="6273,8235 16571,8790 16494,10234 6195,9678"/>
            </emma:interpretation>
          </emma:emma>
        </inkml:annotationXML>
        <inkml:traceGroup>
          <inkml:annotationXML>
            <emma:emma xmlns:emma="http://www.w3.org/2003/04/emma" version="1.0">
              <emma:interpretation id="{9FE0D8C7-F4FD-454F-A47E-20F4D34B2B6D}" emma:medium="tactile" emma:mode="ink">
                <msink:context xmlns:msink="http://schemas.microsoft.com/ink/2010/main" type="inkWord" rotatedBoundingBox="12366,8647 13636,8716 13567,9992 12297,9924"/>
              </emma:interpretation>
            </emma:emma>
          </inkml:annotationXML>
          <inkml:trace contextRef="#ctx0" brushRef="#br0">6096 989,'27'54,"0"-1,0 1,53-28,-53 55,-1-81,28 106,-27-106,-27 27,26 0,1 26,-27-26,27-27,-27 27,0-54,0 0,27 1,-27-1,0-27,26-26,1 27,-27-1,80 1,-53-1,-27 28,53-81,-26 107,0-107,0 80,-27 0,26 27,1-53,0 53,-27-27,0 0,53 27,-26-53,-27 26,27 0,0 27,-1-80,28 80,-1-53,-26 53,-27-27,27 0,26 27,27-53,-26 26,-27 27</inkml:trace>
        </inkml:traceGroup>
      </inkml:traceGroup>
    </inkml:traceGroup>
  </inkml:traceGroup>
</inkml:ink>
</file>

<file path=ppt/ink/ink13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19T06:25:21.717"/>
    </inkml:context>
    <inkml:brush xml:id="br0">
      <inkml:brushProperty name="width" value="0.1" units="cm"/>
      <inkml:brushProperty name="height" value="0.1" units="cm"/>
      <inkml:brushProperty name="color" value="#177D36"/>
      <inkml:brushProperty name="fitToCurve" value="1"/>
    </inkml:brush>
  </inkml:definitions>
  <inkml:trace contextRef="#ctx0" brushRef="#br0">6096 989,'27'54,"0"-1,0 1,53-28,-53 55,-1-81,28 106,-27-106,-27 27,26 0,1 26,-27-26,27-27,-27 27,0-54,0 0,27 1,-27-1,0-27,26-26,1 27,-27-1,80 1,-53-1,-27 28,53-81,-26 107,0-107,0 80,-27 0,26 27,1-53,0 53,-27-27,0 0,53 27,-26-53,-27 26,27 0,0 27,-1-80,28 80,-1-53,-26 53,-27-27,27 0,26 27,27-53,-26 26,-27 27</inkml:trace>
</inkml:ink>
</file>

<file path=ppt/ink/ink13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19T06:25:28.017"/>
    </inkml:context>
    <inkml:brush xml:id="br0">
      <inkml:brushProperty name="width" value="0.1" units="cm"/>
      <inkml:brushProperty name="height" value="0.1" units="cm"/>
      <inkml:brushProperty name="color" value="#177D36"/>
      <inkml:brushProperty name="fitToCurve" value="1"/>
    </inkml:brush>
  </inkml:definitions>
  <inkml:trace contextRef="#ctx0" brushRef="#br0">6096 989,'27'54,"0"-1,0 1,53-28,-53 55,-1-81,28 106,-27-106,-27 27,26 0,1 26,-27-26,27-27,-27 27,0-54,0 0,27 1,-27-1,0-27,26-26,1 27,-27-1,80 1,-53-1,-27 28,53-81,-26 107,0-107,0 80,-27 0,26 27,1-53,0 53,-27-27,0 0,53 27,-26-53,-27 26,27 0,0 27,-1-80,28 80,-1-53,-26 53,-27-27,27 0,26 27,27-53,-26 26,-27 27</inkml:trace>
</inkml:ink>
</file>

<file path=ppt/ink/ink133.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19T06:29:58.984"/>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B5A4F4AF-873D-4031-BE64-E3472C88D9A6}" emma:medium="tactile" emma:mode="ink">
          <msink:context xmlns:msink="http://schemas.microsoft.com/ink/2010/main" type="writingRegion" rotatedBoundingBox="12593,13021 12646,13021 12646,13128 12593,13128"/>
        </emma:interpretation>
      </emma:emma>
    </inkml:annotationXML>
    <inkml:traceGroup>
      <inkml:annotationXML>
        <emma:emma xmlns:emma="http://www.w3.org/2003/04/emma" version="1.0">
          <emma:interpretation id="{A5D948F2-B141-495E-83CF-8EF3FB42D28A}" emma:medium="tactile" emma:mode="ink">
            <msink:context xmlns:msink="http://schemas.microsoft.com/ink/2010/main" type="paragraph" rotatedBoundingBox="12593,13021 12646,13021 12646,13128 12593,13128" alignmentLevel="1"/>
          </emma:interpretation>
        </emma:emma>
      </inkml:annotationXML>
      <inkml:traceGroup>
        <inkml:annotationXML>
          <emma:emma xmlns:emma="http://www.w3.org/2003/04/emma" version="1.0">
            <emma:interpretation id="{D0802473-8A35-4408-9730-4FDED4296213}" emma:medium="tactile" emma:mode="ink">
              <msink:context xmlns:msink="http://schemas.microsoft.com/ink/2010/main" type="line" rotatedBoundingBox="12593,13021 12646,13021 12646,13128 12593,13128"/>
            </emma:interpretation>
          </emma:emma>
        </inkml:annotationXML>
        <inkml:traceGroup>
          <inkml:annotationXML>
            <emma:emma xmlns:emma="http://www.w3.org/2003/04/emma" version="1.0">
              <emma:interpretation id="{B9062B1C-AAD6-40C0-83C3-334756909102}" emma:medium="tactile" emma:mode="ink">
                <msink:context xmlns:msink="http://schemas.microsoft.com/ink/2010/main" type="inkWord" rotatedBoundingBox="12593,13021 12646,13021 12646,13128 12593,13128"/>
              </emma:interpretation>
            </emma:emma>
          </inkml:annotationXML>
          <inkml:trace contextRef="#ctx0" brushRef="#br0">57 80,'0'27,"-26"-27,-1 0,27-27,0-27,0 28,27 26,-1 0,-26 26,0 28,0-27,-26-27,26-27</inkml:trace>
        </inkml:traceGroup>
      </inkml:traceGroup>
    </inkml:traceGroup>
  </inkml:traceGroup>
</inkml:ink>
</file>

<file path=ppt/ink/ink134.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19T06:35:56.620"/>
    </inkml:context>
    <inkml:brush xml:id="br0">
      <inkml:brushProperty name="width" value="0.07" units="cm"/>
      <inkml:brushProperty name="height" value="0.07" units="cm"/>
      <inkml:brushProperty name="color" value="#0070C0"/>
      <inkml:brushProperty name="fitToCurve" value="1"/>
    </inkml:brush>
  </inkml:definitions>
  <inkml:trace contextRef="#ctx0" brushRef="#br0">519 0,'-27'0,"27"26,0 1,-27 0,27 0,0-1,0 1,-26 0,26 0,-27-27,27 26,-27 28,27-28,-27 28,27-27,0-1,-26-26,26 27,0 0,0 0,0-1,-27 1,27 0,0 0,0-1,0 1,0 0,0 0,0-1,0 1,0 0,0-1,0 1,0 0,0 0,-27-27,27 26,0 1,0 27,0-28,0 1,-27-27,27 27,0 0,0-1,0 1,0 0,0 0,-26-27,26 26,0 28,-27-28,27 1,0 27,0-28,-27 1,27 0,0 0,0 26,0-26,0 0,0-1,-26 55,26-55,0 1,0 0,0-1,0 1,0 0,0 0,0-1,0 1,0 0,0 0,0 80,0-54,0-26,0 26,0-26,0 0,0-1,0 1,0 0,26 0,-26-1,27 1,-27 0,0 0,27-1,-27 1,0 0,26 0,-26-1,0 1,0 0,0-54,0 0,-26 27,-1 0,27-26,-27 26,1-27,-1 0,27 0,-27 27,27-26,-27 26,1 0,26-27,-27 27,54 0,-1 27,1-1,-27 1,27 0,0 0,-1-27,1 26,0 1,-1 0,-26 0,27-1,0 1,0-27,-1-53,1 26,0-27,0 1,-1 26,1-26,-27 26,0 0,27-26,0 53,-1-27,-26 0,27 0,0-26,0 53,-27-53,26 53</inkml:trace>
</inkml:ink>
</file>

<file path=ppt/ink/ink135.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19T06:38:22.444"/>
    </inkml:context>
    <inkml:brush xml:id="br0">
      <inkml:brushProperty name="width" value="0.07" units="cm"/>
      <inkml:brushProperty name="height" value="0.07" units="cm"/>
      <inkml:brushProperty name="fitToCurve" value="1"/>
    </inkml:brush>
  </inkml:definitions>
  <inkml:trace contextRef="#ctx0" brushRef="#br0">884 245,'-27'0,"1"0,26-27,-27 27,0 0,27-27,-53 27,26 0,-26 0,26 0,-27 0,28 0,-1 0,0 27,27 0,-27-27,1 0,-1 0,27 27,-27-1,0 28,1 26,-1-26,27-28,-27 81,27-80,-26 53,26-53,-27-27,27-27,-27-53,0 53,1-26,-1 80,27-1,-27 1,0 53,1-53,-1 26,27-26,0 27,0-1,0-26,0 26,0-26,0 0,0 0,0-1,0 1,0 0,0-1,27-26,26 0,-26 0,0 27,-1-27,28 0,-27 0,-1 27,1-27,0 0,-27 27,26-27,1 0,0 0,0 26,-27 1,0 0,0 0,0 26,0-26,0 0,0-1,0 1,0 0,0 0,0-1,0 1,0 0,0-1,26-26,1 27,0 0,0-27,-1 27,1-27,107 0,-81 0,27 0,-26 0,-27-27,-1 27,28-27,-27 27,-27-27,26 27,1 0,0-26,0 26,-1 0,-26-54,27 54,-27-26,0-1,27 27,0 0,-1-27,1 27,0 0,-1 0,1 0,0 0,0 0,26 0,-26 0,0 0,-1 0,28 0,-27 0,-1 0,1 0,0 0,0 0,26 0,-26-27,53-26,-53 26,-1 0,1-26,-27-1,27 28,-27-55,0 55,0-28,0 28,0-1,0 0,0 0,0-26,0 26,0-26,0 26,0 0,0-53,0 53,0-26,0-1,-27 1,27-1,0 1,0 26,-27-26,1 26,26 0,-27 0,0 1,27-1,-27 0,27 0,-53-26,53 26,-53 27,53-26,-27-28,0 27,-26 27,26 0,0 0,0 0,1 0,-1 0,0 0,0 0,1 0,-1 0,0 0,0 0,1 27,-1 0,0-27,1 27,26-1,-27-26,27 27,-27-27,27 27,-27-27,27 26,-26-26,-1 0,27 27,-27-27,27 27,-27-27,1 0,26 27,-27-27,0 0,0 0,1 0,-1 0,0 0,0 0,1 0,-1 0,0 0,1-27,-1 27,27-27</inkml:trace>
</inkml:ink>
</file>

<file path=ppt/ink/ink136.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19T06:41:01.676"/>
    </inkml:context>
    <inkml:brush xml:id="br0">
      <inkml:brushProperty name="width" value="0.07" units="cm"/>
      <inkml:brushProperty name="height" value="0.07" units="cm"/>
      <inkml:brushProperty name="color" value="#FFFF00"/>
      <inkml:brushProperty name="fitToCurve" value="1"/>
    </inkml:brush>
  </inkml:definitions>
  <inkml:traceGroup>
    <inkml:annotationXML>
      <emma:emma xmlns:emma="http://www.w3.org/2003/04/emma" version="1.0">
        <emma:interpretation id="{A1F5FAA6-C0EB-4C6C-818B-A81FAB6FAFD5}" emma:medium="tactile" emma:mode="ink">
          <msink:context xmlns:msink="http://schemas.microsoft.com/ink/2010/main" type="inkDrawing"/>
        </emma:interpretation>
      </emma:emma>
    </inkml:annotationXML>
    <inkml:trace contextRef="#ctx0" brushRef="#br0">1130 301,'-54'0,"-106"-27,106 27,28 0,-55 0,28 0,26 0,0 0,1 0,-28 0,-26 0,27 0,-54 27,80-27,27 27,0 0,-27-1,0 1,1 27,-1-54,-27 80,54-53,-53 26,26-26,1 0,26-1,0 28,0-28,0 1,0 0,0 0,0-1,0 1,0 0,0 0,0-1,0 1,0 0,0 0,0-1,0 1,0 0,0 0,0-1,0 28,0-28,0 28,0-27,0-1,0 1,0 27,26-28,1 55,-27-55,27 81,-27-80,26 53,1-53,-27 0,27-1,-27 1,27 0,-27 0,26-1,1 1,0 27,0-28,-1 1,-26 0,27-27,0 27,-27-1,53 1,-26 0,27 26,-54-26,26 0,-26-1,27-26,-27 27,0 0,0 0,0-1,0 1,0 0,0 0,27-27,-27 26,0 1,26 0,-26 0,0-1,27-26,0 0,0 27,-1-27,1 0,0 0,53 0,-53 0,26 0,28 0,-55 0,1 0,0 0,-1 0,1 0,0 0,53 0,-26 0,-28 0,55 0,-28 0,1 0,-28 0,1 0,0 0,-1 0,1-27,0 27,0 0,-1 0,28-26,-27 26,-1 0,1 0,53-27,-53 27,80-54,-54 54,1-26,-27-1,-27 0,26 27,1-27,-27 1,80-55,-26 55,26-55,-80 55,27-28,0 1,-1 26,28-26,-54 26,26-27,-26 28,0-1,27-27,-27-53,27 54,-27-54,0 54,0 26,0-53,0 53,0-27,0 1,0 26,0-26,0 26,0 0,-27-26,0-1,1 1,26-1,-27 1,27 26,-27 0,27-26,0-1,0 28,0-1,0-80,0 80,0 1,0-1,0 0,0 0,0 1,0-1,0 0,-26-26,26 26,0-27,0 28,-54-28,1 28,26-1,0 0,-107 0,108 27,-55 0,55 0,-1 0,0-26,1 26,-1-27,-53 27,53 0,-53-27,53 27,0 0,0 0,1 0,-28 0,27 0,-26 54,26-54,-26 53,53-26,0 0,-27-1,0 1,1 0,26-1,-27 1,27 0,-27-27,0 27,1-1,26 1,-27-27,0 0,0 0,-26 0,26 0,0 0,-26 0,26 0,1 0,-1 0,0 0,0 0,27-27,-26 27</inkml:trace>
  </inkml:traceGroup>
</inkml:ink>
</file>

<file path=ppt/ink/ink137.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19T06:46:44.833"/>
    </inkml:context>
    <inkml:brush xml:id="br0">
      <inkml:brushProperty name="width" value="0.1" units="cm"/>
      <inkml:brushProperty name="height" value="0.1" units="cm"/>
      <inkml:brushProperty name="color" value="#E0CBA3"/>
      <inkml:brushProperty name="fitToCurve" value="1"/>
    </inkml:brush>
  </inkml:definitions>
  <inkml:trace contextRef="#ctx0" brushRef="#br0">1373 240,'-27'0,"1"0,-1 0,0 0,0 0,1 0,-1 0,0 0,0 0,1 0,-1 0,0 0,0 0,1 0,-1 0,0 0,0 27,1-27,-1 0,0 0,1 0,-1 0,0 0,0 0,1 0,26 27,-27-27,0 0,0 0,1 0,26 26,-27-26,0 0,27 27,0 0,-27-27,27 27,-26-27,-1 26,0 1,0-27,27 27,-26 0,26-1,0 1,-27 0,0-27,27 26,-26-26,26 27,-27-27,27 27,0 0,-54-1,54 1,-26 0,26 0,-27-1,27 1,-27-27,27 27,0 0,0-1,-27-26,27 27,0 0,0 0,0-1,0 1,-26-27,26 27,-27-1,27 1,0 0,0 0,0-1,-27 1,27 0,0 0,0-1,0 1,0 0,0 0,0-1,0 1,0 0,0 0,0-1,0 1,0 0,0 26,0-26,-27 26,27-26,0 0,0 0,0-1,0 1,0 0,0 0,0-1,0 1,0 0,0 0,0-1,0 1,0 26,0-26,0 0,0 0,27-1,0 1,0 27,-27-28,26 1,-26 0,27 0,0-27,0 26,-1-26,-26 27,27 0,-27 0,27-27,-27 26,27-26,-27 27,26-27,-26 27,0-1,27-26,-27 27,27 0,-1 0,1-27,0 26,-27 1,27 0,-27 0,26-1,-26 1,27-27,0 0,-27 27,27-27,-27 27,26-27,-26 26,0 1,27 0,0-27,-27 27,27-27,-1 0,-26 26,27-26,-27 27,27-27,-27 27,27-27,-27 26,26-26,-26 27,27-27,0 27,-1-27,1 27,0-1,0 1,-1 0,1-27,0 27,0-27,-27 26,26-26,1 0,0 0,-27 27,27-27,-1 0,-26 27,27-27,-27 27,27-27,0 0,-1 0,-26 26,27-26,0 0,-1 0,1 0,0 0,0 0,-1 0,1 0,0 0,0 0,26 0,-26 0,0 0,-1 0,1 0,27 0,-28 0,1 0,0 0,-1 0,-26-26,27 26,0 0,0 0,-1 0,1-27,0 27,0-27,-1 0,1 27,27 0,-28 0,1 0,-27-26,27 26,0-27,-1 27,1 0,-27-27,27 27,-1 0,-26-27,27 27,0-26,0 26,-1 0,-26-27,27 27,0 0,0 0,-1 0,1-27,0 27,-27-27,27 27,-1-26,1 26,-27-27,27 27,0-27,-1 1,1 26,0-27,-27 0,53 0,-53 1,0-1,27 0,-27 0,27 27,-27-26,0-28,26 27,-26-53,0 53,27 1,-27-81,0 53,0-26,0 27,0-28,0 55,0-81,0 53,0-26,0 53,0 1,0-1,0 0,27 27,-27-27,27 27,-1-26,1-1,0 27,0-27,-1 27,1 0,0 0,26 0,-26 0,0 0,-1 0,1-27,-27 1,0-1,0-27,0 28,0-1,0-53,0 53,0 0,0 1,0-28,-27 27,27 1,-26-28,26 27,-27-26,27 26,-27 0,27-26,0 26,-26 1,26-1,0 0,-27 27,27-27,-27 1,0 26,1 0,-1 0,-27 0,28-27,-1 27,27-27,-27 27,0-27,27 1,-26 26,26-27,-27-27,27 28,0-28,0 27,0 1,0-1,0 0,0 1,0-1,0 0,-27 0,27 1,-27-1,1 27,-28-27,28 27,-28-27,27 27,1 0,-55-26,55 26,-28 0,27 0,1 0,-1 0,0 0,0 0,1 0,-1 0,0 0,-26 0,26 0,0 0,1 0,-1 0,0 0,0 0,27-27,-53 0,53 0,-27 27,27-26,-27 26,27-27,-26 27,-1-27,0 27,0-27,1 1,26-1,-27 0,0 27,27-26,-26 26,-1 0,0 0,0 26,27 1,0 0,0-1,-26-26,-1 27,27 0,-27 0,27-1,0 1,-27 0,27 0,-26-27,-1 0,0 0,0 0,1 0,-1 0,0 0,0 0,1 0,-1 0,0 0,1 0</inkml:trace>
</inkml:ink>
</file>

<file path=ppt/ink/ink138.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19T06:59:07.056"/>
    </inkml:context>
    <inkml:brush xml:id="br0">
      <inkml:brushProperty name="width" value="0.1" units="cm"/>
      <inkml:brushProperty name="height" value="0.1" units="cm"/>
      <inkml:brushProperty name="color" value="#177D36"/>
      <inkml:brushProperty name="fitToCurve" value="1"/>
    </inkml:brush>
  </inkml:definitions>
  <inkml:trace contextRef="#ctx0" brushRef="#br0">6096 838,'14'42,"-1"0,0 0,27-21,-26 42,-1-63,14 83,-13-83,-14 21,12 0,2 21,-14-21,14-21,-14 21,0-42,0 0,13 0,-13 0,0-21,13-21,1 22,-14-1,40 0,-27 0,-13 21,27-62,-14 83,0-84,1 63,-14 0,13 21,0-42,1 42,-14-21,0 0,26 21,-12-42,-14 21,14 0,-1 21,0-63,14 63,0-41,-14 41,-13-21,13 0,14 21,13-42,-13 21,-13 21</inkml:trace>
</inkml:ink>
</file>

<file path=ppt/ink/ink139.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19T06:59:23.889"/>
    </inkml:context>
    <inkml:brush xml:id="br0">
      <inkml:brushProperty name="width" value="0.1" units="cm"/>
      <inkml:brushProperty name="height" value="0.1" units="cm"/>
      <inkml:brushProperty name="color" value="#177D36"/>
      <inkml:brushProperty name="fitToCurve" value="1"/>
    </inkml:brush>
  </inkml:definitions>
  <inkml:trace contextRef="#ctx0" brushRef="#br0">6096 838,'14'42,"-1"0,0 0,27-21,-26 42,-1-63,14 83,-13-83,-14 21,12 0,2 21,-14-21,14-21,-14 21,0-42,0 0,13 0,-13 0,0-21,13-21,1 22,-14-1,40 0,-27 0,-13 21,27-62,-14 83,0-84,1 63,-14 0,13 21,0-42,1 42,-14-21,0 0,26 21,-12-42,-14 21,14 0,-1 21,0-63,14 63,0-41,-14 41,-13-21,13 0,14 21,13-42,-13 21,-13 21</inkml:trace>
</inkml:ink>
</file>

<file path=ppt/ink/ink14.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17"/>
    </inkml:context>
    <inkml:brush xml:id="br0">
      <inkml:brushProperty name="width" value="0.07" units="cm"/>
      <inkml:brushProperty name="height" value="0.07" units="cm"/>
      <inkml:brushProperty name="fitToCurve" value="1"/>
    </inkml:brush>
  </inkml:definitions>
  <inkml:trace contextRef="#ctx0" brushRef="#br0">96 0,'24'0,"-24"24,23-24,-23 23,0 1,0-1,-23-23,23 24,-24-24,24 23,0 1,-23-24,23 23,0 1,-24-24,24 23,0 1,0-1,-23-23,23 24,0-1,0 1,0-1,0 1,0-1,0 1,-24-24,24 23,0 1,0 0,0-1</inkml:trace>
</inkml:ink>
</file>

<file path=ppt/ink/ink140.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19T06:59:30.442"/>
    </inkml:context>
    <inkml:brush xml:id="br0">
      <inkml:brushProperty name="width" value="0.1" units="cm"/>
      <inkml:brushProperty name="height" value="0.1" units="cm"/>
      <inkml:brushProperty name="color" value="#177D36"/>
      <inkml:brushProperty name="fitToCurve" value="1"/>
    </inkml:brush>
  </inkml:definitions>
  <inkml:trace contextRef="#ctx0" brushRef="#br0">6096 838,'13'42,"1"0,-1 0,27-21,-26 42,-1-63,14 83,-14-83,-13 21,13 0,1 21,-14-21,13-21,-13 21,0-42,0 0,14 0,-14 0,0-21,13-21,0 22,-13-1,40 0,-26 0,-14 21,26-62,-12 83,-1-84,0 63,-13 0,13 21,1-42,-1 42,-13-21,0 0,27 21,-14-42,-13 21,14 0,-1 21,0-63,14 63,0-41,-14 41,-13-21,14 0,12 21,14-42,-13 21,-13 21</inkml:trace>
</inkml:ink>
</file>

<file path=ppt/ink/ink15.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18"/>
    </inkml:context>
    <inkml:brush xml:id="br0">
      <inkml:brushProperty name="width" value="0.07" units="cm"/>
      <inkml:brushProperty name="height" value="0.07" units="cm"/>
      <inkml:brushProperty name="fitToCurve" value="1"/>
    </inkml:brush>
  </inkml:definitions>
  <inkml:trace contextRef="#ctx0" brushRef="#br0">0 49,'24'0,"-1"0,1 0,-1 0,1 0,-1 0,1 0,-1-24,1 24,-1 0,1 0,-1 0,1 0,-1 0,1 0,-1 0,1 0,-1 0,1 0,0 0,-1 0,-23-23,24 23,-1 0,1 0,-1 0,1 0,-1 0,1 0,-1 0,1 0,-1 0,1 0,-1 0,1 0,-1 0,1 0,-1 0,1 0,-1 0,1 0,-1 0,1 0,-1 0,1 0,-1 0,1 0,-24 23,24-23,-1 0,1 0,-1 0,-23 24,24-24,-1 0,1 0,-1 0,1 0,-24 23,23-23</inkml:trace>
</inkml:ink>
</file>

<file path=ppt/ink/ink16.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19"/>
    </inkml:context>
    <inkml:brush xml:id="br0">
      <inkml:brushProperty name="width" value="0.07" units="cm"/>
      <inkml:brushProperty name="height" value="0.07" units="cm"/>
      <inkml:brushProperty name="fitToCurve" value="1"/>
    </inkml:brush>
  </inkml:definitions>
  <inkml:trace contextRef="#ctx0" brushRef="#br0">3 541,'0'-24,"0"1,0-1,0 0,23 1,1 23,-24-24,23 24,-23-23,24-1,-1 1,1 23,-24-24,23 24,1 0,-1 0,-23-23,24 23,-1 0,1 0,-24-24,23 24,1 0,-1 0,1 0,-24-23,24-1,-1 24,1 0,-1 0,-23-23,24 23,-1 0,1-24,-1 1,1 23,-1 0,-23-24,24 24,-24-23,23 23,1 0,-24-24,23 24,1 0,-1 0,-23-23,24 23,-1 0,1 0,-1 0,1-24,-1 24,1 0,-1 0,1 0,-24-23,23 23,1 0</inkml:trace>
</inkml:ink>
</file>

<file path=ppt/ink/ink17.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20"/>
    </inkml:context>
    <inkml:brush xml:id="br0">
      <inkml:brushProperty name="width" value="0.07" units="cm"/>
      <inkml:brushProperty name="height" value="0.07" units="cm"/>
      <inkml:brushProperty name="fitToCurve" value="1"/>
    </inkml:brush>
  </inkml:definitions>
  <inkml:trace contextRef="#ctx0" brushRef="#br0">0 47,'0'-23,"0"-1,24 24,-1 0,1 0,-1 0,1 0,-1 0,1 0,-1 0,1 0,-1 0,1 0,-1 0,1 0,-1 0,1 0,0 0,-1 0,1 0,-1 0,1 0,-1 0,1 0,-1 0,-23 24,24-24,-1 0,1 0,-1 0,1 0,-1 0,1 0,-1 0,1 0,-1 0,1 0,-1 0,-23 23,24-23,-1 0,1 0,-24 24,23-24,1 0,-24 23,23-23,1 0,0 0,-24 24,23-24,1 0,-1 0,-23 23,47-23,-23 0,-1 0,1 0,-24 24</inkml:trace>
</inkml:ink>
</file>

<file path=ppt/ink/ink18.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21"/>
    </inkml:context>
    <inkml:brush xml:id="br0">
      <inkml:brushProperty name="width" value="0.07" units="cm"/>
      <inkml:brushProperty name="height" value="0.07" units="cm"/>
      <inkml:brushProperty name="fitToCurve" value="1"/>
    </inkml:brush>
  </inkml:definitions>
  <inkml:trace contextRef="#ctx0" brushRef="#br0">24 517,'-24'0,"24"-23,0-1,0 1,24 23,-24-24,23 1,-23-1,24 24,-24-23,23 23,1-24,-24 1,23 23,-23-24,24 24,-1 0,1 0,-24-24,23 24,-23-23,24 23,-1 0,-23-24,24 24,-1 0,1 0,-1-23,1 23,-1-24,1 24,-1 0,1-23,0 23,-24-24,23 24,1 0,-1-23,1 23,-1 0,1 0,-24-24,23 24,1 0,-1 0,1 0,-1 0,1 0,-24-23,23 23,1-24,-1 24,1 0,-1 0,-23-23,24 23</inkml:trace>
</inkml:ink>
</file>

<file path=ppt/ink/ink19.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22"/>
    </inkml:context>
    <inkml:brush xml:id="br0">
      <inkml:brushProperty name="width" value="0.07" units="cm"/>
      <inkml:brushProperty name="height" value="0.07" units="cm"/>
      <inkml:brushProperty name="fitToCurve" value="1"/>
    </inkml:brush>
  </inkml:definitions>
  <inkml:trace contextRef="#ctx0" brushRef="#br0">0 0,'0'24,"0"-1,0 1,0-1,0 1,0-1,0 1,0-1,0 1,0-1,0 1,0-1,0 1,0 0,0-1,0 1,0-1,0 1</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05"/>
    </inkml:context>
    <inkml:brush xml:id="br0">
      <inkml:brushProperty name="width" value="0.07" units="cm"/>
      <inkml:brushProperty name="height" value="0.07" units="cm"/>
      <inkml:brushProperty name="fitToCurve" value="1"/>
    </inkml:brush>
  </inkml:definitions>
  <inkml:trace contextRef="#ctx0" brushRef="#br0">170 0,'0'23,"0"1,0-1,0 1,0-1,0 1,0-1,0 1,-24-24,24 23,0 1,0-1,0 1,0-1,0 1,0-1,0 1,0-1,0 1,0-1,0 1,0-1,0 1,0-1,0 1,0-1,0 1,0 0,0-1,0 1,0-1,0 1,-23-24,23 23,0 1,0-1,0 1,0-1,0 1,0-1,0 1,0-1,0 1,0-1,0 1,0-1,0 1,0-1,0 1,0-1,0 1,0-1,0 1,-24-1,24 1,0 0,0-1,0 1,0-1,-23-23,23 24,0-1,0 1,0-1,0 1,0-1,-24-23,24 24,0-1,0 1,0-1,0 1,0-1,0 1,0-1,0 1,0-1,0 1,0-1,-23 1,23-1,0 1,0-1,-24 1,24 0,0-1,0 1,0-1,0 1,0-1,0 1,0-1</inkml:trace>
</inkml:ink>
</file>

<file path=ppt/ink/ink20.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23"/>
    </inkml:context>
    <inkml:brush xml:id="br0">
      <inkml:brushProperty name="width" value="0.07" units="cm"/>
      <inkml:brushProperty name="height" value="0.07" units="cm"/>
      <inkml:brushProperty name="fitToCurve" value="1"/>
    </inkml:brush>
  </inkml:definitions>
  <inkml:trace contextRef="#ctx0" brushRef="#br0">0 0,'0'24,"0"-1,0 1,0-1,0 48,0-48,0 24,0-23,0 0,0-1,0 1,0 23,0-24,0 24,0-23,0-1,0 1,0-1,0 1</inkml:trace>
</inkml:ink>
</file>

<file path=ppt/ink/ink2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24"/>
    </inkml:context>
    <inkml:brush xml:id="br0">
      <inkml:brushProperty name="width" value="0.07" units="cm"/>
      <inkml:brushProperty name="height" value="0.07" units="cm"/>
      <inkml:brushProperty name="fitToCurve" value="1"/>
    </inkml:brush>
  </inkml:definitions>
  <inkml:trace contextRef="#ctx0" brushRef="#br0">-165 400,'0'23,"0"1,0-1,0 1,0-1,0 1,0-1,-23-23,23 24,0-1,0 1,-24-24,24 23,-23-23,23 24,-24 0,24-1,-23 1,-1-24,24 23,-23-23,23 24,-24-24,24 23,-23-23,-1 0,1 0,-1 0,24 24,-23-24,-1 0,1 0,-1 0,1 0,-1 0,1 0,-1 0,0 0,1 0,-1 0,-23 0,24 0,-1 0,1 0,23 23,-24-23,1 0,23 24,-24-24,24 23,-23-23,-1 0,1 0,-1 0,24 24,-23-24,23 23,-24-23,24 24,-23-24,23 23,-24-23,24 24,-23-24,23 23,-24-23,1 24,23-1,-24 1,1-24,-1 23,24 1,-23-24,23 23,-24-23,0 0,1 0,-1 0,1 0,-1 0,1 0,-1 0,1 0,-1 0,1 0,-1-23,1 23,23-24,-24 24,24-23,0-1,0 1,24 23,-24-24,0 1,23 23,-23-24,0 1,24-1,-1 24,-23-23,24 23,-1-24,1 24,-24-23,23-1,1 1,-24-1,23 24,-23-23,0-1,0 1,24 23,-24-24,0 1,0-1,0 0,0 1,0-1,0 1,23 23,-23-24,0 1,0-1,24 24,-24-23,0-1,0 1,0-1,0 1</inkml:trace>
</inkml:ink>
</file>

<file path=ppt/ink/ink2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25"/>
    </inkml:context>
    <inkml:brush xml:id="br0">
      <inkml:brushProperty name="width" value="0.07" units="cm"/>
      <inkml:brushProperty name="height" value="0.07" units="cm"/>
      <inkml:brushProperty name="fitToCurve" value="1"/>
    </inkml:brush>
  </inkml:definitions>
  <inkml:trace contextRef="#ctx0" brushRef="#br0">1388 9,'-24'0,"1"0,-1 0,1 0,-1 0,1 0,-1 0,24 24,-23-24,-1 0,1 0,-1 0,1 0,-1 0,1 0,-1 0,1 0,-1 0,1 0,-1 0,1 0,-1 0,1 0,-1 0,0 0,1 0,-1 0,1-24,-1 24,1 0,-1 0,1 0,-1 0,1 0,-1 0,1 0,-1 0,1 0,-1 0,1 0,-1 0,1 0,-1 0,1 0,23 24,-24-1,1-23,23 24,0 0,-24-24,1 0,23 23,-24 1,1-24,23 23,0 1,-24-24,24 23,-24 1,24-1,0 1,-23-24,23 23,0 1,0-1,0 1,-24-24,24 23,0 1,0-1,0 1,-23-1,23 1,0-1,-24-23,24 24,0-1,0 1,0-1,-23-23,23 24,0-1,-24-23,24 24,0 0,0-1,0 1,0-1,-23-23,23 24,0-1,0 1,0-1,0 1,0-1,-24-23,24 24,0-1,0 1</inkml:trace>
</inkml:ink>
</file>

<file path=ppt/ink/ink23.xml><?xml version="1.0" encoding="utf-8"?>
<inkml:ink xmlns:inkml="http://www.w3.org/2003/InkML">
  <inkml:definitions>
    <inkml:context xml:id="ctx0">
      <inkml:inkSource xml:id="inkSrc0">
        <inkml:traceFormat>
          <inkml:channel name="X" type="integer" max="3776" units="cm"/>
          <inkml:channel name="Y" type="integer" max="2112" units="cm"/>
        </inkml:traceFormat>
        <inkml:channelProperties>
          <inkml:channelProperty channel="X" name="resolution" value="128.43538" units="1/cm"/>
          <inkml:channelProperty channel="Y" name="resolution" value="127.22891" units="1/cm"/>
        </inkml:channelProperties>
      </inkml:inkSource>
      <inkml:timestamp xml:id="ts0" timeString="2013-11-30T03:24:54.826"/>
    </inkml:context>
    <inkml:brush xml:id="br0">
      <inkml:brushProperty name="width" value="0.1" units="cm"/>
      <inkml:brushProperty name="height" value="0.1" units="cm"/>
      <inkml:brushProperty name="fitToCurve" value="1"/>
    </inkml:brush>
  </inkml:definitions>
  <inkml:trace contextRef="#ctx0" brushRef="#br0">-65 114,'0'0,"0"0,0 0,0 0,0 0,0 0,0 0,0 0,0 0,0 0,0 0,0 0,0 0,0 0,-59 12,-1-12,12 12,-12-12,0 0,13-12,-1 12,-12-12,12 24,0 0,0 0,1-12,-1 12,0 0,48-12,-12 0,-36 13,0-1,48-12,0 0,-12 0,0 0,-35 12,-1 0,48-12,0 0,-12 0,-36 36,12-12,36-24,-48 36,12-12,36-24,-47 48,11-12,0 0,12 0,24-36,0 0,-24 60,12-12,12-48,0 0,0 12,0 0,0 1,0-1,0 0,-12 36,12 0,0-48,0 0,0 0,0 0,0 12,0 0,0 0,0 48,0-12,0-36,0 0,24 48,0-12,-24-48</inkml:trace>
</inkml:ink>
</file>

<file path=ppt/ink/ink24.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27"/>
    </inkml:context>
    <inkml:brush xml:id="br0">
      <inkml:brushProperty name="width" value="0.1" units="cm"/>
      <inkml:brushProperty name="height" value="0.1" units="cm"/>
      <inkml:brushProperty name="fitToCurve" value="1"/>
    </inkml:brush>
  </inkml:definitions>
  <inkml:trace contextRef="#ctx0" brushRef="#br0">-1035 1623,'0'-24,"-23"24,23-23,0-1,-24 24,24 24,-23-24,23-24,0 1,-24-1,24 1,0-1,-23 1,23-1,0 1,-24 23,1 0,23-24,-24 24,24-23,-23 23,23 23,0-46,-24-1,24 0,0-23,0 24,0-24,0 23,-24 24,24-23,0-1,0 1,0-1,-23 24,23-23,0-1,0 1,-24-24,24 23,0 1,0-1,-23 24,23-23,0-1</inkml:trace>
</inkml:ink>
</file>

<file path=ppt/ink/ink25.xml><?xml version="1.0" encoding="utf-8"?>
<inkml:ink xmlns:inkml="http://www.w3.org/2003/InkML">
  <inkml:definitions>
    <inkml:context xml:id="ctx0">
      <inkml:inkSource xml:id="inkSrc0">
        <inkml:traceFormat>
          <inkml:channel name="X" type="integer" max="3776" units="cm"/>
          <inkml:channel name="Y" type="integer" max="2112" units="cm"/>
        </inkml:traceFormat>
        <inkml:channelProperties>
          <inkml:channelProperty channel="X" name="resolution" value="128.43538" units="1/cm"/>
          <inkml:channelProperty channel="Y" name="resolution" value="127.22891" units="1/cm"/>
        </inkml:channelProperties>
      </inkml:inkSource>
      <inkml:timestamp xml:id="ts0" timeString="2013-11-30T03:24:54.828"/>
    </inkml:context>
    <inkml:brush xml:id="br0">
      <inkml:brushProperty name="width" value="0.1" units="cm"/>
      <inkml:brushProperty name="height" value="0.1" units="cm"/>
      <inkml:brushProperty name="fitToCurve" value="1"/>
    </inkml:brush>
  </inkml:definitions>
  <inkml:trace contextRef="#ctx0" brushRef="#br0">-1153 1413,'0'0,"0"0,0 0,36 48,0-12,-36-36,36 36,0 1,-36-37,59 24,1-12,-12 12,0-12,-48-12,0 0,60 12,0 0,-60-12,59 24,1-12,-60-12,60 12,-12 0,0 0,-1 0,-47-12,48 12,0 0,-48-12,0 0,60 12,-12-12,-48 0,12 0,47-12,-11-12,-48 24,48-12,0 0,-48 12,60-12,-12-12,-48 24,0 0,12 0,0 0,47-12,-11-12,-48 24,0 0,0 0,12 0,48-12,-12-12,-48 24,36-24,11-12,-47 36,0 0,24-49,0 1,-24 48,0 0,24-36,0-12,-24 48,0 0,0 0,0 0,0-12,12-48,0 12,-12 48,0 0,0-12,0 12,12-60,0 12,-12 48,0 0,0-12,-12-49,12 13,0 48,0-12,0 0,-12-48,12 12,0 48,0 0,0 0,0 0,-12-48,12 0,0 48,0 0,0 0,-12-60,0 12,12 48,0 0,0-12,-24-37,0 1,24 48,-24-36,0-12,24 48,-35-36,11 0,24 36,0 0,-36-36,0-12,36 48,-36-24,0-12,36 36,-36-24,0-12,36 36,0 0,-47-12,-13 0,12-1,-12 1,0 0,13 0,-1 12,-12 0,60 0</inkml:trace>
</inkml:ink>
</file>

<file path=ppt/ink/ink26.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29"/>
    </inkml:context>
    <inkml:brush xml:id="br0">
      <inkml:brushProperty name="width" value="0.07" units="cm"/>
      <inkml:brushProperty name="height" value="0.07" units="cm"/>
      <inkml:brushProperty name="fitToCurve" value="1"/>
    </inkml:brush>
  </inkml:definitions>
  <inkml:trace contextRef="#ctx0" brushRef="#br0">-47 517,'23'0,"-23"24,24-24,-24 23,0 1,24-24,-1 0,-23 23,24-23,-24 24,23-24,-23 23,24-23,-24 24,23-24,-23 24,0-1,24-23,-1 0,-23 24,24-24,-24 23,23-23,-23 24,24-24,-24 23,23-23,-23 24,24-24,-1 0,1 23,-1-23,1 0,-24 24,23-24,1 0,-1 0,1 0,-1 0,-23 23,24-23,-1 0,1 0,-24 24,23-24,1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3-11-30T03:24:54.830"/>
    </inkml:context>
    <inkml:brush xml:id="br0">
      <inkml:brushProperty name="width" value="0.07" units="cm"/>
      <inkml:brushProperty name="height" value="0.07" units="cm"/>
    </inkml:brush>
  </inkml:definitions>
  <inkml:trace contextRef="#ctx0" brushRef="#br0">0 0,'188'0,"-117"23,-1 25,48-1,-109-29,-5-9,6 11,84 3,-70-23,-8 8,4 1,15-2,-12 40,48-24,-24 48,-24-1,24-23,-29-38,-8-4,9 5,-19 60,24-23,-1 24,-23-47,24 23,-1 23,1 1,-24-1,23 1,1 117,-1-47,-23-23,24-48,-24 1,23-1,1-23,-1 24,1-24,-1 0,-4-38,-14-7</inkml:trace>
</inkml:ink>
</file>

<file path=ppt/ink/ink28.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31"/>
    </inkml:context>
    <inkml:brush xml:id="br0">
      <inkml:brushProperty name="width" value="0.07" units="cm"/>
      <inkml:brushProperty name="height" value="0.07" units="cm"/>
      <inkml:brushProperty name="fitToCurve" value="1"/>
    </inkml:brush>
  </inkml:definitions>
  <inkml:trace contextRef="#ctx0" brushRef="#br0">0 24,'0'-24,"24"24,-1 0,1 0,-1 0,1 0,-1 0,1 0,-1 0,1 0,-1 0,1 0,-1 0,1 0</inkml:trace>
</inkml:ink>
</file>

<file path=ppt/ink/ink29.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32"/>
    </inkml:context>
    <inkml:brush xml:id="br0">
      <inkml:brushProperty name="width" value="0.1" units="cm"/>
      <inkml:brushProperty name="height" value="0.1" units="cm"/>
      <inkml:brushProperty name="fitToCurve" value="1"/>
    </inkml:brush>
  </inkml:definitions>
  <inkml:trace contextRef="#ctx0" brushRef="#br0">-1270 1176,'0'23,"0"1,0-1,0 1,24-24,-1 0,-23 23,24-23,-1 0,-23 24,47-24,-23 0,-1 0,1 0,-24 24,0-48</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06"/>
    </inkml:context>
    <inkml:brush xml:id="br0">
      <inkml:brushProperty name="width" value="0.07" units="cm"/>
      <inkml:brushProperty name="height" value="0.07" units="cm"/>
      <inkml:brushProperty name="fitToCurve" value="1"/>
    </inkml:brush>
  </inkml:definitions>
  <inkml:trace contextRef="#ctx0" brushRef="#br0">1060 0,'-23'0,"-1"0,1 0,-1 24,1-24,-24 47,23-24,1 1,23-1,-24 1,1-24,23 23,-24-23,24 24,-23-1,23 1,0-1,-24-23,1 24,-1-1,24 1,-23-1,23 1,-24-1,0-23,24 24,-23-1,23 1,-24 0,1 23,-1-47,1 47,-1-47,1 0,23 23,0 1,-24-1,24 1,-23-24,23 23,-24 1,1-24,23 23,-24-23,24 24,-23-1,23 1,0-1,-24 1,1-24,-24 23,23 1,1 23,23-24,0 1,-24-24,24 23,-23 1,23-1,0 1,-24-24,24 24,-23-1,23 1,-24-24,1 23,23 1,-24-1,24 1,0-1,0 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3-11-30T03:24:54.833"/>
    </inkml:context>
    <inkml:brush xml:id="br0">
      <inkml:brushProperty name="width" value="0.07" units="cm"/>
      <inkml:brushProperty name="height" value="0.07" units="cm"/>
    </inkml:brush>
  </inkml:definitions>
  <inkml:trace contextRef="#ctx0" brushRef="#br0">235 0,'0'164,"11"-147,-3 1,-3 18,-5 552,-12-577,7-8,2 5,-1 16,-7-6,4 1,2 15,4-33</inkml:trace>
</inkml:ink>
</file>

<file path=ppt/ink/ink3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34"/>
    </inkml:context>
    <inkml:brush xml:id="br0">
      <inkml:brushProperty name="width" value="0.07" units="cm"/>
      <inkml:brushProperty name="height" value="0.07" units="cm"/>
      <inkml:brushProperty name="fitToCurve" value="1"/>
    </inkml:brush>
  </inkml:definitions>
  <inkml:trace contextRef="#ctx0" brushRef="#br0">23 0,'-23'0</inkml:trace>
</inkml:ink>
</file>

<file path=ppt/ink/ink3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35"/>
    </inkml:context>
    <inkml:brush xml:id="br0">
      <inkml:brushProperty name="width" value="0.07" units="cm"/>
      <inkml:brushProperty name="height" value="0.07" units="cm"/>
      <inkml:brushProperty name="fitToCurve" value="1"/>
    </inkml:brush>
  </inkml:definitions>
  <inkml:trace contextRef="#ctx0" brushRef="#br0">0 424,'0'-24,"0"1,23 23,1 0,-1 0,1 0,0 0,-24-24,23 24,1 0,-24-23,23 23,1 0,-1 0,1 0,-1 0,1 0,-1 0,1 0,-1 0,-23-24,24 24,-24-23,23 23,1 0,-24-24,23 1,1-1,-24 1,23 23,1 0,-24-24,23 24,1 0,-1-23,1 23,-1 0,-23-24,24 24,-24-23,0-1,23 24,1 0,-24-24,0 1,0-1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3-11-30T03:24:54.836"/>
    </inkml:context>
    <inkml:brush xml:id="br0">
      <inkml:brushProperty name="width" value="0.07" units="cm"/>
      <inkml:brushProperty name="height" value="0.07" units="cm"/>
    </inkml:brush>
  </inkml:definitions>
  <inkml:trace contextRef="#ctx0" brushRef="#br0">0 48,'94'23,"-63"-15,-4 2,9-4,-12-6,-10 21,7-18,14-4,12 1,-33 22,8-19,13-4,-21 22,8-18,13-4,-12 1,-9 22,8-19,13-4,70 1,-2-5,-6-14,-57 7,-4 1,-18 1</inkml:trace>
</inkml:ink>
</file>

<file path=ppt/ink/ink34.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37"/>
    </inkml:context>
    <inkml:brush xml:id="br0">
      <inkml:brushProperty name="width" value="0.07" units="cm"/>
      <inkml:brushProperty name="height" value="0.07" units="cm"/>
      <inkml:brushProperty name="fitToCurve" value="1"/>
    </inkml:brush>
  </inkml:definitions>
  <inkml:trace contextRef="#ctx0" brushRef="#br0">1270 0,'0'23,"-23"-23,23 24,-24-24,1 0,-1 0,1 23,-1-23,1 0,-1 0,1 0,-1 24,1-24,-1 0,1 23,-1-23,24 24,-23-24,-1 23,1-23,-1 0,24 24,-24-24,1 0,-1 23,1 1,-1-24,-46 70,46-46,1 0,-1-1,1 1,-1-24,1 0,-1 0,1 0,-1 23,1-23,-24 0,23 24,1-24,-1 0,1 0,-1 23,1-23,23 24,-24-24,0 0,1 0,-1 0,1 0,-1 0,1 0,-1 0,1 0,-1 0,24 23,0 1</inkml:trace>
</inkml:ink>
</file>

<file path=ppt/ink/ink35.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38"/>
    </inkml:context>
    <inkml:brush xml:id="br0">
      <inkml:brushProperty name="width" value="0.07" units="cm"/>
      <inkml:brushProperty name="height" value="0.07" units="cm"/>
      <inkml:brushProperty name="fitToCurve" value="1"/>
    </inkml:brush>
  </inkml:definitions>
  <inkml:trace contextRef="#ctx0" brushRef="#br0">964 0,'0'24,"0"-1,0 1,0-1,0 1,0-1,0 1,0-1,0 1,0-1,0 1,0-1,0 1,0-1,0 1,0-1,0 1,0-1,0 1,0-1,23-23,-23 24,0-1,0 1,0-1,0 1,24-24,-24 23,0 1,0 0,0-1,0 1,0-1,0 1,23-24,-23 23,0 1,0-1,0 1,0-1,0 1,0-1,0 1,0-1,0 1,0-1,0 1,0-1,0 1,24-24,-24 47,0-24,0 1,0-1,0 1,0-1,0 1,0 0,23-1,-23 1,0-1,0 1,0-1,0 1,0-1,0 1,0-1,0 1,0-1,0 1,0-1,0 1,0-1,0 1,0-1,0 1,0-1,0 1,0-1,0 1,0-1,0 1,0-1,24-23,-24 24,0 0,0-1,0 1,0-1,0 1,0-1,0 1,0-1,0 1,0 23,0-24,0 1,0-1,0 1,0-1,23-23,-23 24,0-1,0 1,-23-24,-1 0,1 23,-1-23,1 24,-1-24,1 23,-1-23,1 0,23 24,-24-24,1 0,23 23,-24-23,1 24,23-1,-24-23,24 24,-23-24,-1 24,1-24,-1 0,24 23,-23-23,-1 0,1 24,-1-1,1 1,-1-24,24 23,-23 1,-1-24,0 0,1 0,23 23,-24-23,1 0,23 24,0-1,-24-23,1 24,-1-1,1-23,-1 24,1-24,23 23,-24 1,1-24,23 23,-24 1,-23-24,24 23,23 1,-24-24,1 23,-1 1,1-1,-1-23,1 0,23 24</inkml:trace>
</inkml:ink>
</file>

<file path=ppt/ink/ink36.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39"/>
    </inkml:context>
    <inkml:brush xml:id="br0">
      <inkml:brushProperty name="width" value="0.07" units="cm"/>
      <inkml:brushProperty name="height" value="0.07" units="cm"/>
      <inkml:brushProperty name="fitToCurve" value="1"/>
    </inkml:brush>
  </inkml:definitions>
  <inkml:trace contextRef="#ctx0" brushRef="#br0">0 0,'0'23,"0"1,48-24,-25 23,1-23,-24 24,23-24,1 0,-24 23,23-23,1 24,-1-24,1 0,-1 0,1 0,-1 23,24-23,-23 0,-1 24,1-24,-1 0,1 23,-1-23,1 0,-1 0,1 0,-24 24,23-24,1 0,-1 23,1-23,0 0,-1 0,1 0,-1 0,1 0,-1 24,48-24,-48 0,-23 23,24-23,23 0,-24 0,1 0,-1 24,1-24,-1 0,1 0,-1 0,1 0,-1 0,1 0,-1 0,-23 24,24-24,-1 0,1 0,0 0,-1 23,1-23,-1 0,1 0,-1 0,1 0</inkml:trace>
</inkml:ink>
</file>

<file path=ppt/ink/ink37.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40"/>
    </inkml:context>
    <inkml:brush xml:id="br0">
      <inkml:brushProperty name="width" value="0.07" units="cm"/>
      <inkml:brushProperty name="height" value="0.07" units="cm"/>
      <inkml:brushProperty name="fitToCurve" value="1"/>
    </inkml:brush>
  </inkml:definitions>
  <inkml:trace contextRef="#ctx0" brushRef="#br0">0 0,'47'23,"-23"1,-1-1,1-23,-1 47,1-47,-24 24,47-1,-24-23,1 24,-1-24,1 0,-24 24,47-24,-24 0,-23 23,47-23,-23 0,23 47,23 0,-22-47,-1 24,-24-1,1-23,-1 24,1-24,-1 0,1 0,-1 0,-23 23,24-23,-24 24,23-1,1-23,-1 0,1 24,-24-1,23 1,1-24,-1 0,24 23,-23 1,23 23,-24-24,-23 1,24-24,-24 23</inkml:trace>
</inkml:ink>
</file>

<file path=ppt/ink/ink38.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41"/>
    </inkml:context>
    <inkml:brush xml:id="br0">
      <inkml:brushProperty name="width" value="0.07" units="cm"/>
      <inkml:brushProperty name="height" value="0.07" units="cm"/>
      <inkml:brushProperty name="fitToCurve" value="1"/>
    </inkml:brush>
    <inkml:brush xml:id="br1">
      <inkml:brushProperty name="width" value="0.07" units="cm"/>
      <inkml:brushProperty name="height" value="0.07" units="cm"/>
      <inkml:brushProperty name="color" value="#FFFF00"/>
      <inkml:brushProperty name="fitToCurve" value="1"/>
    </inkml:brush>
    <inkml:brush xml:id="br2">
      <inkml:brushProperty name="width" value="0.07" units="cm"/>
      <inkml:brushProperty name="height" value="0.07" units="cm"/>
      <inkml:brushProperty name="color" value="#ED1C24"/>
      <inkml:brushProperty name="fitToCurve" value="1"/>
    </inkml:brush>
    <inkml:brush xml:id="br3">
      <inkml:brushProperty name="width" value="0.1" units="cm"/>
      <inkml:brushProperty name="height" value="0.1" units="cm"/>
      <inkml:brushProperty name="fitToCurve" value="1"/>
    </inkml:brush>
  </inkml:definitions>
  <inkml:trace contextRef="#ctx0" brushRef="#br0">0 0,'0'24</inkml:trace>
  <inkml:trace contextRef="#ctx0" brushRef="#br1" timeOffset="1">-141 682,'0'24,"23"-24,1 0,0 0,-1 0,1 0,-1 0,1-24,-1 24,1 0,-24-23,23-1,-23 1,0-1,24 24,-24-47,0 24,0-1,0 1,23-1,-23 1,0-1,24 1,-24-1,23 24,-23-24,0 1,24 23,-24-24,0 1,23 23,-23-24,0 1,0-1,0 1,0-1,0 1,0-1,0 1,0-1,0 1,0-1,-23 24,-1 24,1-24,-1 23,24 1,-23-1,23 1,0-1,0 1,0-1,-24-23,24 24,0-1,0 1,-23-1,23 1,0-1,0 1,23-24,1-24,-1 1,1-24,-1 0,1 47,-1-24,1 1,-1-1,-23 1,47-1,-23 1,-1 23,1-24,-1 24,1 0,-24-23,23 23,-23-24,0 1,0-1,-23 24,23-23,-24 23,1 0,-1 0,24 23,-23 24,23-23,0-1,-24-23,24 24,0-1,0 1,0-1,0 1,0-1,0 1,0-1,0 1,0-1,0 1,0-1,0 1,0 0,-23-24,-1 0,71 0,-23 0,23 0,-24 0,1 0,-1 0,-23-24,24 24,-1-24,1 24,-24-23,0-1,0 1,0-1,0 1,0-1,0 1,0-1,0 1,24 23,-24-24,0 1,0-1,0 1,0-1,-24 24,-23 47,47-23,-24-24,24 23,0 1,0-1,0 1,0-1,0 1,-23-24,-1 0,24 23,-23 1,23-1,0 1,-24-1,24 1,-23-24,23 24,-24-24,24 23,0 1,24-24,-1 0,1 23,23-23,23 0,-46 0,0 0,-1 0,-23-23,24 23,-24-24,0 1,23 23,-23-24,0 0,0 1,24 23,-24-24,0 1,0-1,23 24,-23-23,0-1,24 1,-24-1,0 1,0-1,0 1,0-1,0 1,0-1,0 1,0-1,-24 24,24 24,0 23,0-24,0 1,0-1,0 1,0-1,0 1,0-1,0 1,0-1,0 1,0-1,0 1,0-1,0 1,24-24,23 0,-24 0,24 0,-23 0,-24-24,23 24,-23-23,0-1,24 24,-24-23,0-1,0 1,0-1,0 1,0-1,23 1,-23-1,0 1,0-1,0 1,0-1,0 1,0-1,0 1,0-1,0 1,-23 23,-1 0,1 0,-1 23,24 1,-23-24,23 23,0 24,0-23,0-1,0 1,0-1,-24-23,24 24,0-1,0 1,0-1,0 1,0-48,0-23,0 24,0-24,0 0,0 23,0 1,0-1,0 1,-23-1,23 1,-24 23,1-24,-1 1,1-1,23 1,-24 23,1 0,-1 0,1 0,-1 0,0 0,1 0,-1 0,1 0,-1 0,1 0,-1 0,1 0,-1 0,1 0,-1 0,1 0,23 23,-24-23,1 24,23-1,-24-23,24 24,0-1,-23-23,23 24,94-24,-47-24,23 1,-23 23,0-24,0 24,-23 0,-24-23,24 23,-1 0,1 0,-1 23,1-23,-1 24,1-24,-1 0,1 0,-1 0,1 0,-1 0,1 0,-1 0,1 0,-1 0,1 0,-1 0,-23-24,0 1,24 23,-24-24,0 1,23 23,1 0,-1 23,1-23,-24 24,0-1,23-23,-23 24,24-1,-24 1,0-1,0 1,0-1,23 1,-23-1,24-23,-24 24,0-1,24 1,-24-1,23-23,-23 24,24-24,-24 23,23-23,1 24,-1-1,-23 1,0-1,24-23,-24 24,23-24,-23 23,24-23,-1 0,-23 24,24-24,-1 0,-23 24,24-1,-1-23,1 0,-1 0,1 0,-1 0,1 0,-1 0,-46 0,23-23,-47-48,-24-23,48 70,-1 1,24-1,-23 24,23-23,-24 23,24-47,-23 47,23-24,-24 1,24-1,-23 1,23-1,0 1,-24-1,1 24,-1-23,48 70,-24-24,23 1,-23-1,24-23,-1 47,1-47,-1 24,1-1,-1 1,1-1,-24 1,23-24,1 0,-24 23,23 1,1-24,-24 23,23-23,-23 24,0-1,24-23,-1 0,1 0,-24 24,23-24,-23 23,24-23,-1 24,-23 0,24-1,-1-23,-23 24,24-24,-48 0,1-47,23 23,0 0,-24 1,1-1,-1 24,1-47,-1 0,1 0,-24 0,47 24,-24-1,24 1,-23 23,23-24,-24 24,24-23,-23 23,23-24,0 1,-24 23,24-24,0 1,-23 23,23-24,0 1,-24 23,48 0,-1 0,24 23,-23-23,-1 0,1 0,-1 24,1-24,-24 23,23 1,1-24,-1 0,-23 23,24-23,-1 0,-23 24,24-24,-1 23,1-23,0 0,-24 24,47-24,-24 23,-23 1,24-24,23 23,-24-23,1 0,-24 24,23-24,-23 23,0 1,0-1,0 1,24-24,-24 23,0 1,0-1,0 1,0-1,0 1,0 0,0-1,0 1,0-1,0 1,0-1,23-23,-23 24,0-1,0 1,0-1,0 1,0-1,0 1,24-1,-24 1,0-1,0 1,0-1,0 1,0-1,0 1,0-1,23 1,-23-1,0 1,0-1,0 1,24-24,-24 24,0-1,0 1,0-1,0 1,23-1,-23 1,0-1,0 1,0-1,0 1,24-24,-24 23,0 1,0-1,0 1,0-1,0 1,23-1,-23 1,24-24,-24 23,0 1,0-1,23 1,-23-1,24 1,-24-1,23-23</inkml:trace>
  <inkml:trace contextRef="#ctx0" brushRef="#br0" timeOffset="2">188-47</inkml:trace>
  <inkml:trace contextRef="#ctx0" brushRef="#br1" timeOffset="3">94-211,'-23'23,"-1"1,24-1,0 24,0-23,0-1,0 1,0-1,0 1,0-1,0 1,0-1,0 1,0-1,0 1,-23-24,23 94,0-71,0 1,-24-24,24 23,0 1,-23-24,23 24,-24-24,24 23,0 1,-23-1,23 1,0-1,-24-23,24 24,0-1,0 1,0-1,0 1,-24-24,1 0,-1 0,1 0,-1 0,1 0,23 23,0 1,0 23,0-24,0 1,0-1,0 1,-24-24,1 0,46 23,1-23,-1 0,1 0,-1 0,1 0,23 0,-23 0,-1 0,1-23,-1 23,1-24,-1 24,-23-23,0-1,0 1,0-1,0 1,0-24,0 23,0 1,0-1,0 1,0-1,24 24,-24-23,0-1,23 1,-23-1,0 1</inkml:trace>
  <inkml:trace contextRef="#ctx0" brushRef="#br0" timeOffset="4">447 847,'-24'0,"1"0,-1 0,1 0,23-24,-24 24,24-23,-23 23,23-24,0 1</inkml:trace>
  <inkml:trace contextRef="#ctx0" brushRef="#br0" timeOffset="5">753 635,'-24'0,"1"0,-1 0,1 0,-1 0,1-23,-1 23,1 0,-1 0,0 0,1 0,-1 0,1 0,-1 0,1 0</inkml:trace>
  <inkml:trace contextRef="#ctx0" brushRef="#br0" timeOffset="6">447 823,'23'0,"1"0,-1 0,-23 24,24-24,0 0,-1 0,1 0,-1 0,1 0,-1 0,1 0,-1 0,1 0</inkml:trace>
  <inkml:trace contextRef="#ctx0" brushRef="#br0" timeOffset="7">941 941,'0'23,"0"1,0 0,0-1,0 1,0-1,0 1,23-24,1 0,-1 0,1 0,-1 0</inkml:trace>
  <inkml:trace contextRef="#ctx0" brushRef="#br2" timeOffset="8">870 1223,'24'0,"-1"0,1 0,-24 24,23-24,1 23,-1-23,-23 24,24-24,-1 0,1 0,-1 0,1 0,-1 0,-23-24,24 1,0 23,-24-24,23 24,1 0,-1 0</inkml:trace>
  <inkml:trace contextRef="#ctx0" brushRef="#br0" timeOffset="9">1247 800,'0'-24,"23"24,1 0,-1 0,1 0,-1 0,1 0,-1 0,1 0,-1 0,-23 24,24-24</inkml:trace>
  <inkml:trace contextRef="#ctx0" brushRef="#br3" timeOffset="10">1529 823,'23'0,"1"0,-1-23,-23-1</inkml:trace>
</inkml:ink>
</file>

<file path=ppt/ink/ink39.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52"/>
    </inkml:context>
    <inkml:brush xml:id="br0">
      <inkml:brushProperty name="width" value="0.07" units="cm"/>
      <inkml:brushProperty name="height" value="0.07" units="cm"/>
      <inkml:brushProperty name="color" value="#FFFF00"/>
      <inkml:brushProperty name="fitToCurve" value="1"/>
    </inkml:brush>
  </inkml:definitions>
  <inkml:trace contextRef="#ctx0" brushRef="#br0">0 0,'24'0,"0"0,-24 23,23-23,1 24,-1-1,-23 1,24-24,-24 23,23-23,-23 24,24-24,-1 23,-23 1,0-1,24-23,-24 24,0 0,23-24,-23 23,0 1,0-1,0 1,0-1,0 1,0-1,0 1,0-1,0 1,0-1,0 1,0-1,0 1,0-1,0 1,0-1,0 1,0-1,24 24,-24-23,0-1,0 1,0-1,0 1,0 0,23-24,-23 23,0 1,0-1,0 1,0-1,0 1,24-1,-24 1,0-1,0 1,0-1,0 1,0-1,0 1,0-1,0 1,23-1,-23 1,0-1,0 1,0-1,0 1,0-1,0 1,0-1,0 1,0 0,0-1,0 1</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07"/>
    </inkml:context>
    <inkml:brush xml:id="br0">
      <inkml:brushProperty name="width" value="0.07" units="cm"/>
      <inkml:brushProperty name="height" value="0.07" units="cm"/>
      <inkml:brushProperty name="fitToCurve" value="1"/>
    </inkml:brush>
  </inkml:definitions>
  <inkml:trace contextRef="#ctx0" brushRef="#br0">0 23,'0'-23,"0"46,24-23,-24 24,47-1,-24 1,1-1,0 24,-1-47,-23 24,24-24,-1 23,1-23,-24 24,23-1,1-23,-1 24,-23-1,24 1,-1-24,1 23,-1-23,1 24,-1-24,-23 23,24 1,-1-1,1 1,23-1,-24 1,1-24,-24 24,23-1,1 1,-1-1,-23 1,24-24,-24 23,23-23,1 24,-24-1,24 24,-24-23,47-1,-24 24,1 0,-1-23,24-1,-23 24,-1-23,1-1,-1 1,1-1,-24 1,23-24,-23 23,0 1,24-24,-1 24,1-24,-1 0,1 23,-24 1,0-1,23 1,1-24,-24 23,0 1,23-24</inkml:trace>
</inkml:ink>
</file>

<file path=ppt/ink/ink40.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53"/>
    </inkml:context>
    <inkml:brush xml:id="br0">
      <inkml:brushProperty name="width" value="0.07" units="cm"/>
      <inkml:brushProperty name="height" value="0.07" units="cm"/>
      <inkml:brushProperty name="color" value="#FFFF00"/>
      <inkml:brushProperty name="fitToCurve" value="1"/>
    </inkml:brush>
  </inkml:definitions>
  <inkml:trace contextRef="#ctx0" brushRef="#br0">0 0,'24'24,"-1"-1,-23 1,24 23,-24-23,23-1,-23 1,24-1,-24 1,0-1,0 1,0-1,0 1,23-1,-23 1,0-1,0 1,0-1,24-23,-24 24,0-1,0 1,0-1,0 1,0-1,0 1,23-24,-23 23,0 1,0-1,0 1,0-1,24 1,-24 0,0-1,0 1,0-1,0 1,0-1,0 1,0-1,0 1,0-1,0 1,0-1,0 1,0-1,0 1,0-1,0 24,23-23,-23-1,0 1,0-1,0 1,0-1,0 1,0-1,0 1,24 0,-24-1,0 1,0-1,0 1</inkml:trace>
</inkml:ink>
</file>

<file path=ppt/ink/ink4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54"/>
    </inkml:context>
    <inkml:brush xml:id="br0">
      <inkml:brushProperty name="width" value="0.07" units="cm"/>
      <inkml:brushProperty name="height" value="0.07" units="cm"/>
      <inkml:brushProperty name="color" value="#FFFF00"/>
      <inkml:brushProperty name="fitToCurve" value="1"/>
    </inkml:brush>
  </inkml:definitions>
  <inkml:trace contextRef="#ctx0" brushRef="#br0">-1693 423,'0'24,"0"-1,0 1,0-1,0 1,0 23,0-24,0 1,0 0,0-1,0 1,23-24,-23 23,24-23,-1 0,1-23,-24-1,0 1,23-1,-23 0,0 1,0-1,0 1,0-1,0 1,0-1,0 1,0-1,0 1,0 46,0 24,24-23,23-1,-47 1,0-1,23-23,-23 24,24-24,-24 23,0-46,0-1,0 1,0-1,23 24,1 0,-1 0,1 0,-24 24,23-24,-23 23,0 1,0-1</inkml:trace>
  <inkml:trace contextRef="#ctx0" brushRef="#br0" timeOffset="1">-1764 400,'0'23,"0"1,0 23,0-24,0 1,0-1,0 1,0 23,0-23,0-1,0 1,0-1,0 1,0-1</inkml:trace>
  <inkml:trace contextRef="#ctx0" brushRef="#br0" timeOffset="2">-1905 141,'0'24,"0"-1,0 1,0-1,0 1,24-1,-24 1,0-1,23 1,-23-1,0 1,0-1,0 1,0-1,0 1,0-1,0 1,0-1,0 1,0-1,0 1,0 0,0-1,0 1,0-1,0 1,0-1,0 1,0-1,-23-23</inkml:trace>
  <inkml:trace contextRef="#ctx0" brushRef="#br0" timeOffset="3">-1928 400,'0'23,"0"1,0 23,0-24,0 1,0-1,0 1,0-1,0 1,0 0,0-1,0 1,0-1,0 1,0-1,0 1</inkml:trace>
  <inkml:trace contextRef="#ctx0" brushRef="#br0" timeOffset="4">71 0,'0'24,"0"-1,0 1,0-1,0 24,0-23,0 23,0-24,0 1,0-1,0 1,0-1,0 1,0-1,0 1,0-1,0 1,0-1,0 1,0-1,0 1,0-1,0 1,0-1,0 1,0 0,0-1,0 1,0-1,0 1,-24-24,1 0,-1-47</inkml:trace>
  <inkml:trace contextRef="#ctx0" brushRef="#br0" timeOffset="5">-23 259,'0'47,"0"0,0-24,0 1,0-1,0 1,0-1,0 1,0-1,0 1,0-1,-24-23,24 24,0-1,0 1,0 0,0-1,0 1,-24-24,1 0,-1 0</inkml:trace>
  <inkml:trace contextRef="#ctx0" brushRef="#br0" timeOffset="6">-71 329,'-23'0,"23"24,0-1,0 1,0-1,0 1,-24-1,24 1,0-1,-23-23,23 24,0-1,0 1,-24-1,24 1,0 0</inkml:trace>
  <inkml:trace contextRef="#ctx0" brushRef="#br0" timeOffset="7">-165 588,'-23'0,"-1"0,24-24,-23 24,-1 0</inkml:trace>
  <inkml:trace contextRef="#ctx0" brushRef="#br0" timeOffset="8">-212 447,'0'23,"-47"1,24-1,-1 1,1-24,23 23,0 1,-24-24,1 23</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2-12-20T06:37:07.152"/>
    </inkml:context>
    <inkml:brush xml:id="br0">
      <inkml:brushProperty name="width" value="0.07" units="cm"/>
      <inkml:brushProperty name="height" value="0.07" units="cm"/>
    </inkml:brush>
    <inkml:brush xml:id="br1">
      <inkml:brushProperty name="width" value="0.1" units="cm"/>
      <inkml:brushProperty name="height" value="0.1" units="cm"/>
    </inkml:brush>
    <inkml:context xml:id="ctx1">
      <inkml:inkSource xml:id="inkSrc3">
        <inkml:traceFormat>
          <inkml:channel name="X" type="integer" max="3776" units="cm"/>
          <inkml:channel name="Y" type="integer" max="2112" units="cm"/>
        </inkml:traceFormat>
        <inkml:channelProperties>
          <inkml:channelProperty channel="X" name="resolution" value="128.43538" units="1/cm"/>
          <inkml:channelProperty channel="Y" name="resolution" value="127.22891" units="1/cm"/>
        </inkml:channelProperties>
      </inkml:inkSource>
      <inkml:timestamp xml:id="ts1" timeString="2012-12-20T06:37:07.155"/>
    </inkml:context>
    <inkml:brush xml:id="br2">
      <inkml:brushProperty name="width" value="0.07" units="cm"/>
      <inkml:brushProperty name="height" value="0.07" units="cm"/>
      <inkml:brushProperty name="fitToCurve" value="1"/>
    </inkml:brush>
    <inkml:context xml:id="ctx2">
      <inkml:inkSource xml:id="inkSrc4">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2" timeString="2012-12-20T06:37:07.156"/>
    </inkml:context>
    <inkml:brush xml:id="br3">
      <inkml:brushProperty name="width" value="0.1" units="cm"/>
      <inkml:brushProperty name="height" value="0.1" units="cm"/>
      <inkml:brushProperty name="fitToCurve" value="1"/>
    </inkml:brush>
    <inkml:brush xml:id="br4">
      <inkml:brushProperty name="width" value="0.07" units="cm"/>
      <inkml:brushProperty name="height" value="0.07" units="cm"/>
      <inkml:brushProperty name="color" value="#ED1C24"/>
      <inkml:brushProperty name="fitToCurve" value="1"/>
    </inkml:brush>
  </inkml:definitions>
  <inkml:trace contextRef="#ctx0" brushRef="#br0">220 951,'19'-10,"196"-194,-47 83,-139 95,-19 19,-2 7,15-4,23-2,-6 3,7-11,-9-2,-14 11,10 2,121-21,108-12,-84 24,-56 5,-37 10</inkml:trace>
  <inkml:trace contextRef="#ctx0" brushRef="#br0" timeOffset="1">550 80,'107'-29,"61"-7,-75 23,1 13,-6 25,79 59,13 25,-25 11,-59-16</inkml:trace>
  <inkml:trace contextRef="#ctx0" brushRef="#br1" timeOffset="2">338 669,'1'-2,"46"-116,-23 24,-19 61,4 19,0-9,15-48,-13 52,10-12,-6 11,32-27,-51 149,-5-1,-2-22,11 15,-21-85,36-25,15-24,17-78,23 24,-46 24,46 46,-59 12,11-9,-8 7,10-56,-1 70,-23 376,24-517,23 70,0 1,0-1,-23 24,-28 142,-5-3,-2-20,11 22,46-108,-31 4,-1-5,28-17,-14 9,-21 6,6-13,7 19,10 5,-10-1,4-63,-66 67,10 7,12 18,15 23,13 10,12-14,74 30,-23-48,-1-23,-75-35,0 18,-8-1,-34-53,23 48,95 46,-1 24,71-47</inkml:trace>
  <inkml:trace contextRef="#ctx1" brushRef="#br2">598 388,'0'0,"0"0,0 0,0 0,0 0,0 0,0 0,0 0,0 0,0 0,0 0,0 0,0 0,0 0,0 0,0 0,0 0,0 0,0 0,0 0,0 0,0 0,0 0,0 0,0 0,0 0,0 0,0 0,0 0,0 0,0 0,0 0,0 0,0 0,0 0,0 0,0 0,0 0,12 0,47 0,-11-12,-48 12,0 0,0 0,12 0,0 0,48 0,-12-12,-48 12,0 0,12 0,0 0,0 0,0 0,0 0,0 0,0 0,-1 0,1 0,0 0,0 0,48 0,-12 0,-48 0,0 0,0 0,0 0,12 0,48 12,-12 0,-48-12,0 0,12 0,47 12,-11 0,-48-12,0 0,0 0,60 12,-12-12,-48 0,0 0,12 0,0 0,0 0,0 0,-12 0,12 0,-12 0,0 0,12 0,-12 0,0 0,0 0,0 0,0 0,0 0,0 0,0 0,0 0,0 0,0 0,0 0,0 0,0 0,0 0,0 0,0 0,0 0,0 0,0 0,0 0,0 0,0 0,0 0,0 0,-12 0,0 0,-36-12,12-12,36 24,0 0,0 0,0 0,-12 0,0 0,0 0,12 0,-12 0,0 0,0 0,0 0,0 0,0 0,0 0,0 0,0 0,0 0,12 0,-12 0,1 0,-1 0,0 0,0 0,-36 0,0-12,48 12,0 0,-48 0,0 0,48 0,0 0,-48 12,1 0,47-12,0 0,-12 0,-36 24,0-12,48-12,0 0,-12 0,0 0,0 0,0 0,-36 24,12-12,36-12,0 0,0 0,0 0,0 0,0 0,0 0,-35 36,-1-12,36-24,0 0,0 0,0 0,0 0,0 0,0 0,0 0,0 0,0 0,0 0,0 0,0 0,0 0,0 0,0 0,0 0,0 0,-36 36,0-12,36-24,0 0,0 0,0 0,0 0,0 0,0 0,0 0,0 0,0 0,0 0,0 0,0 0</inkml:trace>
  <inkml:trace contextRef="#ctx2" brushRef="#br3">504 79,'-24'0,"1"24,23-1,-24-23,24 24,-23-24,23 23,-24-23,24 24,0-1,0 1,0-1,-24 1,24-1,0 1,-23-24,23 23,0 1,0-1,0 1,0-1,-24-23,24 24,0-1,0 1,0-1,0 1,-23-24,23 23,0 1,0-1,0 1,-24 0</inkml:trace>
  <inkml:trace contextRef="#ctx0" brushRef="#br0" timeOffset="5">382 484,'-44'90</inkml:trace>
  <inkml:trace contextRef="#ctx0" brushRef="#br0" timeOffset="6">368 313,'-10'27,"-10"8</inkml:trace>
  <inkml:trace contextRef="#ctx0" brushRef="#br1" timeOffset="7">338 404,'2'5,"-3"41,0-44</inkml:trace>
  <inkml:trace contextRef="#ctx0" brushRef="#br0" timeOffset="8">207 338,'1'-1</inkml:trace>
  <inkml:trace contextRef="#ctx2" brushRef="#br3" timeOffset="5">362 150,'-23'0,"-1"0,1 0,23 23,-24-23,24 24,-23-24,23 23,0 1,-24-1,1-23,23 24,0-1,-24-23,24 24,0-1,0 1,0-1,-23-23,23 24,0-1,0 1,0-1,0 1,0-1,-24-23,24 24,0-1,0 1,0-1,0 1,0 0,0-1,0 1,0-1,0 1,0-1,0 24,0-23,0-1,0 1,0-1</inkml:trace>
  <inkml:trace contextRef="#ctx0" brushRef="#br1" timeOffset="10">245 807,'0'1,"1"-2</inkml:trace>
  <inkml:trace contextRef="#ctx2" brushRef="#br3" timeOffset="7">315 291,'0'47,"0"0,0-24,0 1,0-1,0 1,0-1,0 1,0 23,-23 23,23-46,0 23,0-23,0-1,0 1,0-1</inkml:trace>
  <inkml:trace contextRef="#ctx2" brushRef="#br3" timeOffset="8">645 173,'70'0,"-46"0,-1 0,1 0,46 0,-46 0,23 0,-24 0,1 0,-1 0,1 0,0 0,-1 0,1 0,-1 0</inkml:trace>
  <inkml:trace contextRef="#ctx0" brushRef="#br0" timeOffset="13">1736 489,'14'34</inkml:trace>
  <inkml:trace contextRef="#ctx0" brushRef="#br0" timeOffset="14">1751 525,'43'104,"-20"76,-11-60,-10-18,-11 3,-19-11,-92 74,-12-23,-35-37,47-24,88-58,5-6,-9-6,-132 10,25-12,75-8,-6-3,1-8,13-15,-108-158,97 35,-1 1,36 0,12 23,18 44</inkml:trace>
  <inkml:trace contextRef="#ctx2" brushRef="#br2" timeOffset="11">504 949,'23'0,"1"-23,-1 23,1 0,-1 0,-23-24,0 1,24 23,-1 0,1 0,-1 0,1 0,-24-24,23 1,-23-1,24 24,-1 0,1 0,-1 0,-23 24,24-24,-1 0,-23 23,24-23,-1 0,1 0</inkml:trace>
  <inkml:trace contextRef="#ctx2" brushRef="#br2" timeOffset="12">739 1137,'23'0,"1"0,-1 0,-23-23,24 23,-24-24,23 24,1 0,-1 0,-23 24,0-1,0 1,-23-24,-1 0,1 0,23-24,-24 24,1 0</inkml:trace>
  <inkml:trace contextRef="#ctx2" brushRef="#br4" timeOffset="13">997 1514,'0'23,"24"-23,0 0,-1 0,1 0,-1 0,1 0,-1 0,1 0,-1 0,1 0</inkml:trace>
  <inkml:trace contextRef="#ctx2" brushRef="#br2" timeOffset="14">1186 1255,'0'23,"0"1,0 0,0-1,23-23,1 0,-24 24,23-24,-46 0,-1 0,1 0,-1 0,1 0</inkml:trace>
  <inkml:trace contextRef="#ctx2" brushRef="#br2" timeOffset="15">1209 855,'24'0,"-1"0,1 0,-1 0,1 0,-24-23,23 23,1 0,-1 0,1 0,-1 0,1 0,-1 0,1 0,-1 0,-23 23,24-23</inkml:trace>
  <inkml:trace contextRef="#ctx2" brushRef="#br2" timeOffset="16">1374 1090,'23'0,"1"0,-1 0,1 0,-1 0,-23 24,24-24,-48 0,24-24,-23 24,-1 0,1 0,23 24,23-24,1 0,-24 23,0 1,-24-24,1 0,-1 0,24-24,0 1</inkml:trace>
  <inkml:trace contextRef="#ctx0" brushRef="#br0" timeOffset="21">1701 448,'26'28</inkml:trace>
</inkml:ink>
</file>

<file path=ppt/ink/ink43.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174"/>
    </inkml:context>
    <inkml:brush xml:id="br0">
      <inkml:brushProperty name="width" value="0.07" units="cm"/>
      <inkml:brushProperty name="height" value="0.07" units="cm"/>
      <inkml:brushProperty name="fitToCurve" value="1"/>
    </inkml:brush>
  </inkml:definitions>
  <inkml:trace contextRef="#ctx0" brushRef="#br0">170 0,'0'23,"0"1,0-1,0 1,0-1,0 1,0-1,0 1,-24-24,24 23,0 1,0-1,0 1,0-1,0 1,0-1,0 1,0-1,0 1,0-1,0 1,0-1,0 1,0-1,0 1,0-1,0 1,0 0,0-1,0 1,0-1,0 1,-23-24,23 23,0 1,0-1,0 1,0-1,0 1,0-1,0 1,0-1,0 1,0-1,0 1,0-1,0 1,0-1,0 1,0-1,0 1,0-1,0 1,-24-1,24 1,0 0,0-1,0 1,0-1,-23-23,23 24,0-1,0 1,0-1,0 1,0-1,-24-23,24 24,0-1,0 1,0-1,0 1,0-1,0 1,0-1,0 1,0-1,0 1,0-1,-23 1,23-1,0 1,0-1,-24 1,24 0,0-1,0 1,0-1,0 1,0-1,0 1,0-1</inkml:trace>
</inkml:ink>
</file>

<file path=ppt/ink/ink44.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175"/>
    </inkml:context>
    <inkml:brush xml:id="br0">
      <inkml:brushProperty name="width" value="0.07" units="cm"/>
      <inkml:brushProperty name="height" value="0.07" units="cm"/>
      <inkml:brushProperty name="fitToCurve" value="1"/>
    </inkml:brush>
  </inkml:definitions>
  <inkml:trace contextRef="#ctx0" brushRef="#br0">1060 0,'-23'0,"-1"0,1 0,-1 24,1-24,-24 47,23-24,1 1,23-1,-24 1,1-24,23 23,-24-23,24 24,-23-1,23 1,0-1,-24-23,1 24,-1-1,24 1,-23-1,23 1,-24-1,0-23,24 24,-23-1,23 1,-24 0,1 23,-1-47,1 47,-1-47,1 0,23 23,0 1,-24-1,24 1,-23-24,23 23,-24 1,1-24,23 23,-24-23,24 24,-23-1,23 1,0-1,-24 1,1-24,-24 23,23 1,1 23,23-24,0 1,-24-24,24 23,-23 1,23-1,0 1,-24-24,24 24,-23-1,23 1,-24-24,1 23,23 1,-24-1,24 1,0-1,0 1</inkml:trace>
</inkml:ink>
</file>

<file path=ppt/ink/ink45.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176"/>
    </inkml:context>
    <inkml:brush xml:id="br0">
      <inkml:brushProperty name="width" value="0.07" units="cm"/>
      <inkml:brushProperty name="height" value="0.07" units="cm"/>
      <inkml:brushProperty name="fitToCurve" value="1"/>
    </inkml:brush>
  </inkml:definitions>
  <inkml:trace contextRef="#ctx0" brushRef="#br0">0 23,'0'-23,"0"46,24-23,-24 24,47-1,-24 1,1-1,0 24,-1-47,-23 24,24-24,-1 23,1-23,-24 24,23-1,1-23,-1 24,-23-1,24 1,-1-24,1 23,-1-23,1 24,-1-24,-23 23,24 1,-1-1,1 1,23-1,-24 1,1-24,-24 24,23-1,1 1,-1-1,-23 1,24-24,-24 23,23-23,1 24,-24-1,24 24,-24-23,47-1,-24 24,1 0,-1-23,24-1,-23 24,-1-23,1-1,-1 1,1-1,-24 1,23-24,-23 23,0 1,24-24,-1 24,1-24,-1 0,1 23,-24 1,0-1,23 1,1-24,-24 23,0 1,23-24</inkml:trace>
</inkml:ink>
</file>

<file path=ppt/ink/ink46.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177"/>
    </inkml:context>
    <inkml:brush xml:id="br0">
      <inkml:brushProperty name="width" value="0.07" units="cm"/>
      <inkml:brushProperty name="height" value="0.07" units="cm"/>
      <inkml:brushProperty name="fitToCurve" value="1"/>
    </inkml:brush>
  </inkml:definitions>
  <inkml:trace contextRef="#ctx0" brushRef="#br0">1110 0,'0'24,"0"-1,0 1,0-1,-24-23,1 24,-1-24,24 23,-23-23,23 24,-24-24,1 0,23 23,-24-23,1 0,-1 24,1-24,-1 0,1 0,-1 0,1 23,-1-23,1 0,-1 0,1 0,-1 0,1 0,-1 0,1 0,-1 0,0 24,1-24,-1 0,1 23,-1 1,1-24,-1 0,1 23,-1-23,1 24,23 0,-47-24,23 0,1 23,-1-23,1 24,23-1,-24-23,1 24,-1-1,24 1,-23-24,-1 23,1 1,23-1,0 1,0-1,-24 24,24-23,0-1,-23-23,23 24,0 23,0-24,0 1,0-1,0 1,0-1,0 1,23-1,1-23,-1 0,1 24,-1-24,1 24,-1-1,1-23,-1 0,1 0,-1 0,-23 24,24-24,-1 0,1 0,-1 0,1 23,-1-23,1 0,23 0,0 0,-24 0,48 0,-47 0,46 0,-23-23,-23 23,23-24,-24 24,1 0,-1 0,1 0,-1 0</inkml:trace>
</inkml:ink>
</file>

<file path=ppt/ink/ink47.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178"/>
    </inkml:context>
    <inkml:brush xml:id="br0">
      <inkml:brushProperty name="width" value="0.07" units="cm"/>
      <inkml:brushProperty name="height" value="0.07" units="cm"/>
      <inkml:brushProperty name="fitToCurve" value="1"/>
    </inkml:brush>
  </inkml:definitions>
  <inkml:trace contextRef="#ctx0" brushRef="#br0">0 120,'0'-24,"0"1,0-1,0 1,24 23,-1 0,1 0,-1 0,1 0,-1 0,1 0,-1 0,-23-24,24 24,-1 0,1 0,0 0,-1 0,1 0,23 0,-24 0,1 0,-1 0,1 0,23 0,-24 0,1 24,-1-24,-23 23,24 1,-24-1,23-23,1 0,-24 24,0-1,23-23,1 0,-24 24,23-24,-23 23,24-23,-24 24,23-24,1 23,-24 1,23-24,1 0,-24 23,23-23,1 0</inkml:trace>
</inkml:ink>
</file>

<file path=ppt/ink/ink48.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179"/>
    </inkml:context>
    <inkml:brush xml:id="br0">
      <inkml:brushProperty name="width" value="0.07" units="cm"/>
      <inkml:brushProperty name="height" value="0.07" units="cm"/>
      <inkml:brushProperty name="fitToCurve" value="1"/>
    </inkml:brush>
  </inkml:definitions>
  <inkml:trace contextRef="#ctx0" brushRef="#br0">0 658,'0'-23,"0"-1,0 1,0-1,0 1,24-1,-24 1,0-1,0 1,0-1,0 1,0-1,23 24,-23-23,0-1,47 1,-47-1,24 0,-24 1,23 23,1 0,-1 0,-23-24,24 24,-1-23,24-1,-23 1,-1 23,1 0,-1 0,1 0,-1-24,1 24,-1-23,1 23,-1 0,24-24,-23 24,0 0,-1 0,1 0,-1 0,1-23,23 23,-24 0,1 0,-1-24,1 24,-1 0,1 0,-1-23,1 23</inkml:trace>
</inkml:ink>
</file>

<file path=ppt/ink/ink49.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180"/>
    </inkml:context>
    <inkml:brush xml:id="br0">
      <inkml:brushProperty name="width" value="0.07" units="cm"/>
      <inkml:brushProperty name="height" value="0.07" units="cm"/>
      <inkml:brushProperty name="fitToCurve" value="1"/>
    </inkml:brush>
  </inkml:definitions>
  <inkml:trace contextRef="#ctx0" brushRef="#br0">0 0,'24'0,"-1"0,-23 23,24 1,-1-1,-23 1,0-1,0 1,24-24,-1 23,1 1,-24 0,0-1,23-23,-23 24</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08"/>
    </inkml:context>
    <inkml:brush xml:id="br0">
      <inkml:brushProperty name="width" value="0.07" units="cm"/>
      <inkml:brushProperty name="height" value="0.07" units="cm"/>
      <inkml:brushProperty name="fitToCurve" value="1"/>
    </inkml:brush>
  </inkml:definitions>
  <inkml:trace contextRef="#ctx0" brushRef="#br0">1110 0,'0'24,"0"-1,0 1,0-1,-24-23,1 24,-1-24,24 23,-23-23,23 24,-24-24,1 0,23 23,-24-23,1 0,-1 24,1-24,-1 0,1 0,-1 0,1 23,-1-23,1 0,-1 0,1 0,-1 0,1 0,-1 0,1 0,-1 0,0 24,1-24,-1 0,1 23,-1 1,1-24,-1 0,1 23,-1-23,1 24,23 0,-47-24,23 0,1 23,-1-23,1 24,23-1,-24-23,1 24,-1-1,24 1,-23-24,-1 23,1 1,23-1,0 1,0-1,-24 24,24-23,0-1,-23-23,23 24,0 23,0-24,0 1,0-1,0 1,0-1,0 1,23-1,1-23,-1 0,1 24,-1-24,1 24,-1-1,1-23,-1 0,1 0,-1 0,-23 24,24-24,-1 0,1 0,-1 0,1 23,-1-23,1 0,23 0,0 0,-24 0,48 0,-47 0,46 0,-23-23,-23 23,23-24,-24 24,1 0,-1 0,1 0,-1 0</inkml:trace>
</inkml:ink>
</file>

<file path=ppt/ink/ink50.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181"/>
    </inkml:context>
    <inkml:brush xml:id="br0">
      <inkml:brushProperty name="width" value="0.07" units="cm"/>
      <inkml:brushProperty name="height" value="0.07" units="cm"/>
      <inkml:brushProperty name="fitToCurve" value="1"/>
    </inkml:brush>
  </inkml:definitions>
  <inkml:trace contextRef="#ctx0" brushRef="#br0">1058 23,'0'-23,"-23"23,-1 0,1 0,-1 0,1 0,-1 0,1 0,-1 0,1 23,-1-23,1 0,-1 0,24 24,-23-24,-1 0,1 0,23 23,0 1,-24-24,1 0,-1 23,24 1,-23-1,-1 1,1-1,-1 1,1-1,-1 1,1-1,-1-23,24 24,-24-24,24 23,-23-23,23 24,-24-24,1 0,-1 0,1 23,-1-23,24 24,0-1,-23-23,-1 0,24 24,-23-24,23 23,-24-23,1 0,-1 24,1-24,23 24,-24-24,24 23,-23-23,23 24,-24-1,1-23,23 24,-24-24</inkml:trace>
</inkml:ink>
</file>

<file path=ppt/ink/ink5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182"/>
    </inkml:context>
    <inkml:brush xml:id="br0">
      <inkml:brushProperty name="width" value="0.07" units="cm"/>
      <inkml:brushProperty name="height" value="0.07" units="cm"/>
      <inkml:brushProperty name="fitToCurve" value="1"/>
    </inkml:brush>
  </inkml:definitions>
  <inkml:trace contextRef="#ctx0" brushRef="#br0">122 0,'-23'0,"-1"23,24 1,0 23,-23-47,23 23,0 1,-24-24,24 23,0 1,-23-1,23 1,0-1,0 1,0-1,0 1</inkml:trace>
</inkml:ink>
</file>

<file path=ppt/ink/ink5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183"/>
    </inkml:context>
    <inkml:brush xml:id="br0">
      <inkml:brushProperty name="width" value="0.07" units="cm"/>
      <inkml:brushProperty name="height" value="0.07" units="cm"/>
      <inkml:brushProperty name="fitToCurve" value="1"/>
    </inkml:brush>
  </inkml:definitions>
  <inkml:trace contextRef="#ctx0" brushRef="#br0">0 89,'23'-24,"24"24,-23 0,23-23,-24 23,1 0,-1 0,1 0,-1 0,1 0,23 0,0 0,-23-24,23 24,-24 0,1 0,-1 0,1 0,-1 0,1 0,-1 0,1 0,-1 0,1 0,-1 0,1 0,-1 0,1 0,-1 0,1 0,-1 0,1 0,23 24,-47-1,23-23,1 24,-1 23,1-47,0 24,-1-24,-23 23,24-23,-1 0,1 24,-1-1,1-23,-1 24,1-24,-24 23,23-23,-23-23</inkml:trace>
</inkml:ink>
</file>

<file path=ppt/ink/ink53.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184"/>
    </inkml:context>
    <inkml:brush xml:id="br0">
      <inkml:brushProperty name="width" value="0.07" units="cm"/>
      <inkml:brushProperty name="height" value="0.07" units="cm"/>
      <inkml:brushProperty name="fitToCurve" value="1"/>
    </inkml:brush>
  </inkml:definitions>
  <inkml:trace contextRef="#ctx0" brushRef="#br0">0 0,'24'0,"-1"0,-23 24,47-24,-23 0,-1 0,1 0,23 0,-24 0,1 23,-1-23,1 0,-1 0,1 0,-1 0,1 0,-1 0,1 0,-1 0,1 0,0 0,-1 0,1 0,-1 0,1 0,-24 24,23-24,1 0,-1 0,-23 23,24-23,-1 0,-23 24,24-24,-1 0</inkml:trace>
</inkml:ink>
</file>

<file path=ppt/ink/ink54.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185"/>
    </inkml:context>
    <inkml:brush xml:id="br0">
      <inkml:brushProperty name="width" value="0.07" units="cm"/>
      <inkml:brushProperty name="height" value="0.07" units="cm"/>
      <inkml:brushProperty name="fitToCurve" value="1"/>
    </inkml:brush>
  </inkml:definitions>
  <inkml:trace contextRef="#ctx0" brushRef="#br0">235 165,'0'-24,"-24"24,1 0,-1-23,1-1,-1 24,1 0,-1 0,24-23,-23-1,-1 1,24-1,-23 24,23 24,0-1,23 1,1-24,-24 23,23-23,1 0,-24 24,0-1</inkml:trace>
</inkml:ink>
</file>

<file path=ppt/ink/ink55.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186"/>
    </inkml:context>
    <inkml:brush xml:id="br0">
      <inkml:brushProperty name="width" value="0.07" units="cm"/>
      <inkml:brushProperty name="height" value="0.07" units="cm"/>
      <inkml:brushProperty name="fitToCurve" value="1"/>
    </inkml:brush>
  </inkml:definitions>
  <inkml:trace contextRef="#ctx0" brushRef="#br0">96 0,'24'0,"-24"24,23-24,-23 23,0 1,0-1,-23-23,23 24,-24-24,24 23,0 1,-23-24,23 23,0 1,-24-24,24 23,0 1,0-1,-23-23,23 24,0-1,0 1,0-1,0 1,0-1,0 1,-24-24,24 23,0 1,0 0,0-1</inkml:trace>
</inkml:ink>
</file>

<file path=ppt/ink/ink56.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187"/>
    </inkml:context>
    <inkml:brush xml:id="br0">
      <inkml:brushProperty name="width" value="0.07" units="cm"/>
      <inkml:brushProperty name="height" value="0.07" units="cm"/>
      <inkml:brushProperty name="fitToCurve" value="1"/>
    </inkml:brush>
  </inkml:definitions>
  <inkml:trace contextRef="#ctx0" brushRef="#br0">0 49,'24'0,"-1"0,1 0,-1 0,1 0,-1 0,1 0,-1-24,1 24,-1 0,1 0,-1 0,1 0,-1 0,1 0,-1 0,1 0,-1 0,1 0,0 0,-1 0,-23-23,24 23,-1 0,1 0,-1 0,1 0,-1 0,1 0,-1 0,1 0,-1 0,1 0,-1 0,1 0,-1 0,1 0,-1 0,1 0,-1 0,1 0,-1 0,1 0,-1 0,1 0,-1 0,1 0,-24 23,24-23,-1 0,1 0,-1 0,-23 24,24-24,-1 0,1 0,-1 0,1 0,-24 23,23-23</inkml:trace>
</inkml:ink>
</file>

<file path=ppt/ink/ink57.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188"/>
    </inkml:context>
    <inkml:brush xml:id="br0">
      <inkml:brushProperty name="width" value="0.07" units="cm"/>
      <inkml:brushProperty name="height" value="0.07" units="cm"/>
      <inkml:brushProperty name="fitToCurve" value="1"/>
    </inkml:brush>
  </inkml:definitions>
  <inkml:trace contextRef="#ctx0" brushRef="#br0">3 541,'0'-24,"0"1,0-1,0 0,23 1,1 23,-24-24,23 24,-23-23,24-1,-1 1,1 23,-24-24,23 24,1 0,-1 0,-23-23,24 23,-1 0,1 0,-24-24,23 24,1 0,-1 0,1 0,-24-23,24-1,-1 24,1 0,-1 0,-23-23,24 23,-1 0,1-24,-1 1,1 23,-1 0,-23-24,24 24,-24-23,23 23,1 0,-24-24,23 24,1 0,-1 0,-23-23,24 23,-1 0,1 0,-1 0,1-24,-1 24,1 0,-1 0,1 0,-24-23,23 23,1 0</inkml:trace>
</inkml:ink>
</file>

<file path=ppt/ink/ink58.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189"/>
    </inkml:context>
    <inkml:brush xml:id="br0">
      <inkml:brushProperty name="width" value="0.07" units="cm"/>
      <inkml:brushProperty name="height" value="0.07" units="cm"/>
      <inkml:brushProperty name="fitToCurve" value="1"/>
    </inkml:brush>
  </inkml:definitions>
  <inkml:trace contextRef="#ctx0" brushRef="#br0">0 47,'0'-23,"0"-1,24 24,-1 0,1 0,-1 0,1 0,-1 0,1 0,-1 0,1 0,-1 0,1 0,-1 0,1 0,-1 0,1 0,0 0,-1 0,1 0,-1 0,1 0,-1 0,1 0,-1 0,-23 24,24-24,-1 0,1 0,-1 0,1 0,-1 0,1 0,-1 0,1 0,-1 0,1 0,-1 0,-23 23,24-23,-1 0,1 0,-24 24,23-24,1 0,-24 23,23-23,1 0,0 0,-24 24,23-24,1 0,-1 0,-23 23,47-23,-23 0,-1 0,1 0,-24 24</inkml:trace>
</inkml:ink>
</file>

<file path=ppt/ink/ink59.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190"/>
    </inkml:context>
    <inkml:brush xml:id="br0">
      <inkml:brushProperty name="width" value="0.07" units="cm"/>
      <inkml:brushProperty name="height" value="0.07" units="cm"/>
      <inkml:brushProperty name="fitToCurve" value="1"/>
    </inkml:brush>
  </inkml:definitions>
  <inkml:trace contextRef="#ctx0" brushRef="#br0">24 517,'-24'0,"24"-23,0-1,0 1,24 23,-24-24,23 1,-23-1,24 24,-24-23,23 23,1-24,-24 1,23 23,-23-24,24 24,-1 0,1 0,-24-24,23 24,-23-23,24 23,-1 0,-23-24,24 24,-1 0,1 0,-1-23,1 23,-1-24,1 24,-1 0,1-23,0 23,-24-24,23 24,1 0,-1-23,1 23,-1 0,1 0,-24-24,23 24,1 0,-1 0,1 0,-1 0,1 0,-24-23,23 23,1-24,-1 24,1 0,-1 0,-23-23,24 23</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09"/>
    </inkml:context>
    <inkml:brush xml:id="br0">
      <inkml:brushProperty name="width" value="0.07" units="cm"/>
      <inkml:brushProperty name="height" value="0.07" units="cm"/>
      <inkml:brushProperty name="fitToCurve" value="1"/>
    </inkml:brush>
  </inkml:definitions>
  <inkml:trace contextRef="#ctx0" brushRef="#br0">0 120,'0'-24,"0"1,0-1,0 1,24 23,-1 0,1 0,-1 0,1 0,-1 0,1 0,-1 0,-23-24,24 24,-1 0,1 0,0 0,-1 0,1 0,23 0,-24 0,1 0,-1 0,1 0,23 0,-24 0,1 24,-1-24,-23 23,24 1,-24-1,23-23,1 0,-24 24,0-1,23-23,1 0,-24 24,23-24,-23 23,24-23,-24 24,23-24,1 23,-24 1,23-24,1 0,-24 23,23-23,1 0</inkml:trace>
</inkml:ink>
</file>

<file path=ppt/ink/ink60.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191"/>
    </inkml:context>
    <inkml:brush xml:id="br0">
      <inkml:brushProperty name="width" value="0.07" units="cm"/>
      <inkml:brushProperty name="height" value="0.07" units="cm"/>
      <inkml:brushProperty name="fitToCurve" value="1"/>
    </inkml:brush>
  </inkml:definitions>
  <inkml:trace contextRef="#ctx0" brushRef="#br0">0 0,'0'24,"0"-1,0 1,0-1,0 1,0-1,0 1,0-1,0 1,0-1,0 1,0-1,0 1,0 0,0-1,0 1,0-1,0 1</inkml:trace>
</inkml:ink>
</file>

<file path=ppt/ink/ink6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192"/>
    </inkml:context>
    <inkml:brush xml:id="br0">
      <inkml:brushProperty name="width" value="0.07" units="cm"/>
      <inkml:brushProperty name="height" value="0.07" units="cm"/>
      <inkml:brushProperty name="fitToCurve" value="1"/>
    </inkml:brush>
  </inkml:definitions>
  <inkml:trace contextRef="#ctx0" brushRef="#br0">0 0,'0'24,"0"-1,0 1,0-1,0 48,0-48,0 24,0-23,0 0,0-1,0 1,0 23,0-24,0 24,0-23,0-1,0 1,0-1,0 1</inkml:trace>
</inkml:ink>
</file>

<file path=ppt/ink/ink6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193"/>
    </inkml:context>
    <inkml:brush xml:id="br0">
      <inkml:brushProperty name="width" value="0.07" units="cm"/>
      <inkml:brushProperty name="height" value="0.07" units="cm"/>
      <inkml:brushProperty name="fitToCurve" value="1"/>
    </inkml:brush>
  </inkml:definitions>
  <inkml:trace contextRef="#ctx0" brushRef="#br0">-165 400,'0'23,"0"1,0-1,0 1,0-1,0 1,0-1,-23-23,23 24,0-1,0 1,-24-24,24 23,-23-23,23 24,-24 0,24-1,-23 1,-1-24,24 23,-23-23,23 24,-24-24,24 23,-23-23,-1 0,1 0,-1 0,24 24,-23-24,-1 0,1 0,-1 0,1 0,-1 0,1 0,-1 0,0 0,1 0,-1 0,-23 0,24 0,-1 0,1 0,23 23,-24-23,1 0,23 24,-24-24,24 23,-23-23,-1 0,1 0,-1 0,24 24,-23-24,23 23,-24-23,24 24,-23-24,23 23,-24-23,24 24,-23-24,23 23,-24-23,1 24,23-1,-24 1,1-24,-1 23,24 1,-23-24,23 23,-24-23,0 0,1 0,-1 0,1 0,-1 0,1 0,-1 0,1 0,-1 0,1 0,-1-23,1 23,23-24,-24 24,24-23,0-1,0 1,24 23,-24-24,0 1,23 23,-23-24,0 1,24-1,-1 24,-23-23,24 23,-1-24,1 24,-24-23,23-1,1 1,-24-1,23 24,-23-23,0-1,0 1,24 23,-24-24,0 1,0-1,0 0,0 1,0-1,0 1,23 23,-23-24,0 1,0-1,24 24,-24-23,0-1,0 1,0-1,0 1</inkml:trace>
</inkml:ink>
</file>

<file path=ppt/ink/ink63.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194"/>
    </inkml:context>
    <inkml:brush xml:id="br0">
      <inkml:brushProperty name="width" value="0.07" units="cm"/>
      <inkml:brushProperty name="height" value="0.07" units="cm"/>
      <inkml:brushProperty name="fitToCurve" value="1"/>
    </inkml:brush>
  </inkml:definitions>
  <inkml:trace contextRef="#ctx0" brushRef="#br0">1388 9,'-24'0,"1"0,-1 0,1 0,-1 0,1 0,-1 0,24 24,-23-24,-1 0,1 0,-1 0,1 0,-1 0,1 0,-1 0,1 0,-1 0,1 0,-1 0,1 0,-1 0,1 0,-1 0,0 0,1 0,-1 0,1-24,-1 24,1 0,-1 0,1 0,-1 0,1 0,-1 0,1 0,-1 0,1 0,-1 0,1 0,-1 0,1 0,-1 0,1 0,23 24,-24-1,1-23,23 24,0 0,-24-24,1 0,23 23,-24 1,1-24,23 23,0 1,-24-24,24 23,-24 1,24-1,0 1,-23-24,23 23,0 1,0-1,0 1,-24-24,24 23,0 1,0-1,0 1,-23-1,23 1,0-1,-24-23,24 24,0-1,0 1,0-1,-23-23,23 24,0-1,-24-23,24 24,0 0,0-1,0 1,0-1,-23-23,23 24,0-1,0 1,0-1,0 1,0-1,-24-23,24 24,0-1,0 1</inkml:trace>
</inkml:ink>
</file>

<file path=ppt/ink/ink64.xml><?xml version="1.0" encoding="utf-8"?>
<inkml:ink xmlns:inkml="http://www.w3.org/2003/InkML">
  <inkml:definitions>
    <inkml:context xml:id="ctx0">
      <inkml:inkSource xml:id="inkSrc0">
        <inkml:traceFormat>
          <inkml:channel name="X" type="integer" max="3776" units="cm"/>
          <inkml:channel name="Y" type="integer" max="2112" units="cm"/>
        </inkml:traceFormat>
        <inkml:channelProperties>
          <inkml:channelProperty channel="X" name="resolution" value="128.43538" units="1/cm"/>
          <inkml:channelProperty channel="Y" name="resolution" value="127.22891" units="1/cm"/>
        </inkml:channelProperties>
      </inkml:inkSource>
      <inkml:timestamp xml:id="ts0" timeString="2012-12-20T06:37:07.195"/>
    </inkml:context>
    <inkml:brush xml:id="br0">
      <inkml:brushProperty name="width" value="0.1" units="cm"/>
      <inkml:brushProperty name="height" value="0.1" units="cm"/>
      <inkml:brushProperty name="fitToCurve" value="1"/>
    </inkml:brush>
  </inkml:definitions>
  <inkml:trace contextRef="#ctx0" brushRef="#br0">-65 114,'0'0,"0"0,0 0,0 0,0 0,0 0,0 0,0 0,0 0,0 0,0 0,0 0,0 0,0 0,-59 12,-1-12,12 12,-12-12,0 0,13-12,-1 12,-12-12,12 24,0 0,0 0,1-12,-1 12,0 0,48-12,-12 0,-36 13,0-1,48-12,0 0,-12 0,0 0,-35 12,-1 0,48-12,0 0,-12 0,-36 36,12-12,36-24,-48 36,12-12,36-24,-47 48,11-12,0 0,12 0,24-36,0 0,-24 60,12-12,12-48,0 0,0 12,0 0,0 1,0-1,0 0,-12 36,12 0,0-48,0 0,0 0,0 0,0 12,0 0,0 0,0 48,0-12,0-36,0 0,24 48,0-12,-24-48</inkml:trace>
</inkml:ink>
</file>

<file path=ppt/ink/ink65.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196"/>
    </inkml:context>
    <inkml:brush xml:id="br0">
      <inkml:brushProperty name="width" value="0.1" units="cm"/>
      <inkml:brushProperty name="height" value="0.1" units="cm"/>
      <inkml:brushProperty name="fitToCurve" value="1"/>
    </inkml:brush>
  </inkml:definitions>
  <inkml:trace contextRef="#ctx0" brushRef="#br0">-1035 1623,'0'-24,"-23"24,23-23,0-1,-24 24,24 24,-23-24,23-24,0 1,-24-1,24 1,0-1,-23 1,23-1,0 1,-24 23,1 0,23-24,-24 24,24-23,-23 23,23 23,0-46,-24-1,24 0,0-23,0 24,0-24,0 23,-24 24,24-23,0-1,0 1,0-1,-23 24,23-23,0-1,0 1,-24-24,24 23,0 1,0-1,-23 24,23-23,0-1</inkml:trace>
</inkml:ink>
</file>

<file path=ppt/ink/ink66.xml><?xml version="1.0" encoding="utf-8"?>
<inkml:ink xmlns:inkml="http://www.w3.org/2003/InkML">
  <inkml:definitions>
    <inkml:context xml:id="ctx0">
      <inkml:inkSource xml:id="inkSrc0">
        <inkml:traceFormat>
          <inkml:channel name="X" type="integer" max="3776" units="cm"/>
          <inkml:channel name="Y" type="integer" max="2112" units="cm"/>
        </inkml:traceFormat>
        <inkml:channelProperties>
          <inkml:channelProperty channel="X" name="resolution" value="128.43538" units="1/cm"/>
          <inkml:channelProperty channel="Y" name="resolution" value="127.22891" units="1/cm"/>
        </inkml:channelProperties>
      </inkml:inkSource>
      <inkml:timestamp xml:id="ts0" timeString="2012-12-20T06:37:07.197"/>
    </inkml:context>
    <inkml:brush xml:id="br0">
      <inkml:brushProperty name="width" value="0.1" units="cm"/>
      <inkml:brushProperty name="height" value="0.1" units="cm"/>
      <inkml:brushProperty name="fitToCurve" value="1"/>
    </inkml:brush>
  </inkml:definitions>
  <inkml:trace contextRef="#ctx0" brushRef="#br0">-1153 1413,'0'0,"0"0,0 0,36 48,0-12,-36-36,36 36,0 1,-36-37,59 24,1-12,-12 12,0-12,-48-12,0 0,60 12,0 0,-60-12,59 24,1-12,-60-12,60 12,-12 0,0 0,-1 0,-47-12,48 12,0 0,-48-12,0 0,60 12,-12-12,-48 0,12 0,47-12,-11-12,-48 24,48-12,0 0,-48 12,60-12,-12-12,-48 24,0 0,12 0,0 0,47-12,-11-12,-48 24,0 0,0 0,12 0,48-12,-12-12,-48 24,36-24,11-12,-47 36,0 0,24-49,0 1,-24 48,0 0,24-36,0-12,-24 48,0 0,0 0,0 0,0-12,12-48,0 12,-12 48,0 0,0-12,0 12,12-60,0 12,-12 48,0 0,0-12,-12-49,12 13,0 48,0-12,0 0,-12-48,12 12,0 48,0 0,0 0,0 0,-12-48,12 0,0 48,0 0,0 0,-12-60,0 12,12 48,0 0,0-12,-24-37,0 1,24 48,-24-36,0-12,24 48,-35-36,11 0,24 36,0 0,-36-36,0-12,36 48,-36-24,0-12,36 36,-36-24,0-12,36 36,0 0,-47-12,-13 0,12-1,-12 1,0 0,13 0,-1 12,-12 0,60 0</inkml:trace>
</inkml:ink>
</file>

<file path=ppt/ink/ink67.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198"/>
    </inkml:context>
    <inkml:brush xml:id="br0">
      <inkml:brushProperty name="width" value="0.07" units="cm"/>
      <inkml:brushProperty name="height" value="0.07" units="cm"/>
      <inkml:brushProperty name="fitToCurve" value="1"/>
    </inkml:brush>
  </inkml:definitions>
  <inkml:trace contextRef="#ctx0" brushRef="#br0">-47 517,'23'0,"-23"24,24-24,-24 23,0 1,24-24,-1 0,-23 23,24-23,-24 24,23-24,-23 23,24-23,-24 24,23-24,-23 24,0-1,24-23,-1 0,-23 24,24-24,-24 23,23-23,-23 24,24-24,-24 23,23-23,-23 24,24-24,-1 0,1 23,-1-23,1 0,-24 24,23-24,1 0,-1 0,1 0,-1 0,-23 23,24-23,-1 0,1 0,-24 24,23-24,1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2-12-20T06:37:07.199"/>
    </inkml:context>
    <inkml:brush xml:id="br0">
      <inkml:brushProperty name="width" value="0.07" units="cm"/>
      <inkml:brushProperty name="height" value="0.07" units="cm"/>
    </inkml:brush>
  </inkml:definitions>
  <inkml:trace contextRef="#ctx0" brushRef="#br0">0 0,'188'0,"-117"23,-1 25,48-1,-109-29,-5-9,6 11,84 3,-70-23,-8 8,4 1,15-2,-12 40,48-24,-24 48,-24-1,24-23,-29-38,-8-4,9 5,-19 60,24-23,-1 24,-23-47,24 23,-1 23,1 1,-24-1,23 1,1 117,-1-47,-23-23,24-48,-24 1,23-1,1-23,-1 24,1-24,-1 0,-4-38,-14-7</inkml:trace>
</inkml:ink>
</file>

<file path=ppt/ink/ink69.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200"/>
    </inkml:context>
    <inkml:brush xml:id="br0">
      <inkml:brushProperty name="width" value="0.07" units="cm"/>
      <inkml:brushProperty name="height" value="0.07" units="cm"/>
      <inkml:brushProperty name="fitToCurve" value="1"/>
    </inkml:brush>
  </inkml:definitions>
  <inkml:trace contextRef="#ctx0" brushRef="#br0">0 24,'0'-24,"24"24,-1 0,1 0,-1 0,1 0,-1 0,1 0,-1 0,1 0,-1 0,1 0,-1 0,1 0</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10"/>
    </inkml:context>
    <inkml:brush xml:id="br0">
      <inkml:brushProperty name="width" value="0.07" units="cm"/>
      <inkml:brushProperty name="height" value="0.07" units="cm"/>
      <inkml:brushProperty name="fitToCurve" value="1"/>
    </inkml:brush>
  </inkml:definitions>
  <inkml:trace contextRef="#ctx0" brushRef="#br0">0 658,'0'-23,"0"-1,0 1,0-1,0 1,24-1,-24 1,0-1,0 1,0-1,0 1,0-1,23 24,-23-23,0-1,47 1,-47-1,24 0,-24 1,23 23,1 0,-1 0,-23-24,24 24,-1-23,24-1,-23 1,-1 23,1 0,-1 0,1 0,-1-24,1 24,-1-23,1 23,-1 0,24-24,-23 24,0 0,-1 0,1 0,-1 0,1-23,23 23,-24 0,1 0,-1-24,1 24,-1 0,1 0,-1-23,1 23</inkml:trace>
</inkml:ink>
</file>

<file path=ppt/ink/ink70.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201"/>
    </inkml:context>
    <inkml:brush xml:id="br0">
      <inkml:brushProperty name="width" value="0.1" units="cm"/>
      <inkml:brushProperty name="height" value="0.1" units="cm"/>
      <inkml:brushProperty name="fitToCurve" value="1"/>
    </inkml:brush>
  </inkml:definitions>
  <inkml:trace contextRef="#ctx0" brushRef="#br0">-1270 1176,'0'23,"0"1,0-1,0 1,24-24,-1 0,-23 23,24-23,-1 0,-23 24,47-24,-23 0,-1 0,1 0,-24 24,0-48</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2-12-20T06:37:07.202"/>
    </inkml:context>
    <inkml:brush xml:id="br0">
      <inkml:brushProperty name="width" value="0.07" units="cm"/>
      <inkml:brushProperty name="height" value="0.07" units="cm"/>
    </inkml:brush>
  </inkml:definitions>
  <inkml:trace contextRef="#ctx0" brushRef="#br0">235 0,'0'164,"11"-147,-3 1,-3 18,-5 552,-12-577,7-8,2 5,-1 16,-7-6,4 1,2 15,4-33</inkml:trace>
</inkml:ink>
</file>

<file path=ppt/ink/ink7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203"/>
    </inkml:context>
    <inkml:brush xml:id="br0">
      <inkml:brushProperty name="width" value="0.07" units="cm"/>
      <inkml:brushProperty name="height" value="0.07" units="cm"/>
      <inkml:brushProperty name="fitToCurve" value="1"/>
    </inkml:brush>
  </inkml:definitions>
  <inkml:trace contextRef="#ctx0" brushRef="#br0">23 0,'-23'0</inkml:trace>
</inkml:ink>
</file>

<file path=ppt/ink/ink73.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204"/>
    </inkml:context>
    <inkml:brush xml:id="br0">
      <inkml:brushProperty name="width" value="0.07" units="cm"/>
      <inkml:brushProperty name="height" value="0.07" units="cm"/>
      <inkml:brushProperty name="fitToCurve" value="1"/>
    </inkml:brush>
  </inkml:definitions>
  <inkml:trace contextRef="#ctx0" brushRef="#br0">0 424,'0'-24,"0"1,23 23,1 0,-1 0,1 0,0 0,-24-24,23 24,1 0,-24-23,23 23,1 0,-1 0,1 0,-1 0,1 0,-1 0,1 0,-1 0,-23-24,24 24,-24-23,23 23,1 0,-24-24,23 1,1-1,-24 1,23 23,1 0,-24-24,23 24,1 0,-1-23,1 23,-1 0,-23-24,24 24,-24-23,0-1,23 24,1 0,-24-24,0 1,0-1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2-12-20T06:37:07.205"/>
    </inkml:context>
    <inkml:brush xml:id="br0">
      <inkml:brushProperty name="width" value="0.07" units="cm"/>
      <inkml:brushProperty name="height" value="0.07" units="cm"/>
    </inkml:brush>
  </inkml:definitions>
  <inkml:trace contextRef="#ctx0" brushRef="#br0">0 48,'94'23,"-63"-15,-4 2,9-4,-12-6,-10 21,7-18,14-4,12 1,-33 22,8-19,13-4,-21 22,8-18,13-4,-12 1,-9 22,8-19,13-4,70 1,-2-5,-6-14,-57 7,-4 1,-18 1</inkml:trace>
</inkml:ink>
</file>

<file path=ppt/ink/ink75.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206"/>
    </inkml:context>
    <inkml:brush xml:id="br0">
      <inkml:brushProperty name="width" value="0.07" units="cm"/>
      <inkml:brushProperty name="height" value="0.07" units="cm"/>
      <inkml:brushProperty name="fitToCurve" value="1"/>
    </inkml:brush>
  </inkml:definitions>
  <inkml:trace contextRef="#ctx0" brushRef="#br0">1270 0,'0'23,"-23"-23,23 24,-24-24,1 0,-1 0,1 23,-1-23,1 0,-1 0,1 0,-1 24,1-24,-1 0,1 23,-1-23,24 24,-23-24,-1 23,1-23,-1 0,24 24,-24-24,1 0,-1 23,1 1,-1-24,-46 70,46-46,1 0,-1-1,1 1,-1-24,1 0,-1 0,1 0,-1 23,1-23,-24 0,23 24,1-24,-1 0,1 0,-1 23,1-23,23 24,-24-24,0 0,1 0,-1 0,1 0,-1 0,1 0,-1 0,1 0,-1 0,24 23,0 1</inkml:trace>
</inkml:ink>
</file>

<file path=ppt/ink/ink76.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207"/>
    </inkml:context>
    <inkml:brush xml:id="br0">
      <inkml:brushProperty name="width" value="0.07" units="cm"/>
      <inkml:brushProperty name="height" value="0.07" units="cm"/>
      <inkml:brushProperty name="fitToCurve" value="1"/>
    </inkml:brush>
  </inkml:definitions>
  <inkml:trace contextRef="#ctx0" brushRef="#br0">964 0,'0'24,"0"-1,0 1,0-1,0 1,0-1,0 1,0-1,0 1,0-1,0 1,0-1,0 1,0-1,0 1,0-1,0 1,0-1,0 1,0-1,23-23,-23 24,0-1,0 1,0-1,0 1,24-24,-24 23,0 1,0 0,0-1,0 1,0-1,0 1,23-24,-23 23,0 1,0-1,0 1,0-1,0 1,0-1,0 1,0-1,0 1,0-1,0 1,0-1,0 1,24-24,-24 47,0-24,0 1,0-1,0 1,0-1,0 1,0 0,23-1,-23 1,0-1,0 1,0-1,0 1,0-1,0 1,0-1,0 1,0-1,0 1,0-1,0 1,0-1,0 1,0-1,0 1,0-1,0 1,0-1,0 1,0-1,0 1,0-1,24-23,-24 24,0 0,0-1,0 1,0-1,0 1,0-1,0 1,0-1,0 1,0 23,0-24,0 1,0-1,0 1,0-1,23-23,-23 24,0-1,0 1,-23-24,-1 0,1 23,-1-23,1 24,-1-24,1 23,-1-23,1 0,23 24,-24-24,1 0,23 23,-24-23,1 24,23-1,-24-23,24 24,-23-24,-1 24,1-24,-1 0,24 23,-23-23,-1 0,1 24,-1-1,1 1,-1-24,24 23,-23 1,-1-24,0 0,1 0,23 23,-24-23,1 0,23 24,0-1,-24-23,1 24,-1-1,1-23,-1 24,1-24,23 23,-24 1,1-24,23 23,-24 1,-23-24,24 23,23 1,-24-24,1 23,-1 1,1-1,-1-23,1 0,23 24</inkml:trace>
</inkml:ink>
</file>

<file path=ppt/ink/ink77.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208"/>
    </inkml:context>
    <inkml:brush xml:id="br0">
      <inkml:brushProperty name="width" value="0.07" units="cm"/>
      <inkml:brushProperty name="height" value="0.07" units="cm"/>
      <inkml:brushProperty name="fitToCurve" value="1"/>
    </inkml:brush>
  </inkml:definitions>
  <inkml:trace contextRef="#ctx0" brushRef="#br0">0 0,'0'23,"0"1,48-24,-25 23,1-23,-24 24,23-24,1 0,-24 23,23-23,1 24,-1-24,1 0,-1 0,1 0,-1 23,24-23,-23 0,-1 24,1-24,-1 0,1 23,-1-23,1 0,-1 0,1 0,-24 24,23-24,1 0,-1 23,1-23,0 0,-1 0,1 0,-1 0,1 0,-1 24,48-24,-48 0,-23 23,24-23,23 0,-24 0,1 0,-1 24,1-24,-1 0,1 0,-1 0,1 0,-1 0,1 0,-1 0,-23 24,24-24,-1 0,1 0,0 0,-1 23,1-23,-1 0,1 0,-1 0,1 0</inkml:trace>
</inkml:ink>
</file>

<file path=ppt/ink/ink78.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209"/>
    </inkml:context>
    <inkml:brush xml:id="br0">
      <inkml:brushProperty name="width" value="0.07" units="cm"/>
      <inkml:brushProperty name="height" value="0.07" units="cm"/>
      <inkml:brushProperty name="fitToCurve" value="1"/>
    </inkml:brush>
  </inkml:definitions>
  <inkml:trace contextRef="#ctx0" brushRef="#br0">0 0,'47'23,"-23"1,-1-1,1-23,-1 47,1-47,-24 24,47-1,-24-23,1 24,-1-24,1 0,-24 24,47-24,-24 0,-23 23,47-23,-23 0,23 47,23 0,-22-47,-1 24,-24-1,1-23,-1 24,1-24,-1 0,1 0,-1 0,-23 23,24-23,-24 24,23-1,1-23,-1 0,1 24,-24-1,23 1,1-24,-1 0,24 23,-23 1,23 23,-24-24,-23 1,24-24,-24 23</inkml:trace>
</inkml:ink>
</file>

<file path=ppt/ink/ink79.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210"/>
    </inkml:context>
    <inkml:brush xml:id="br0">
      <inkml:brushProperty name="width" value="0.07" units="cm"/>
      <inkml:brushProperty name="height" value="0.07" units="cm"/>
      <inkml:brushProperty name="fitToCurve" value="1"/>
    </inkml:brush>
    <inkml:brush xml:id="br1">
      <inkml:brushProperty name="width" value="0.07" units="cm"/>
      <inkml:brushProperty name="height" value="0.07" units="cm"/>
      <inkml:brushProperty name="color" value="#FFFF00"/>
      <inkml:brushProperty name="fitToCurve" value="1"/>
    </inkml:brush>
    <inkml:brush xml:id="br2">
      <inkml:brushProperty name="width" value="0.07" units="cm"/>
      <inkml:brushProperty name="height" value="0.07" units="cm"/>
      <inkml:brushProperty name="color" value="#ED1C24"/>
      <inkml:brushProperty name="fitToCurve" value="1"/>
    </inkml:brush>
    <inkml:brush xml:id="br3">
      <inkml:brushProperty name="width" value="0.1" units="cm"/>
      <inkml:brushProperty name="height" value="0.1" units="cm"/>
      <inkml:brushProperty name="fitToCurve" value="1"/>
    </inkml:brush>
  </inkml:definitions>
  <inkml:trace contextRef="#ctx0" brushRef="#br0">0 0,'0'24</inkml:trace>
  <inkml:trace contextRef="#ctx0" brushRef="#br1" timeOffset="1">-141 682,'0'24,"23"-24,1 0,0 0,-1 0,1 0,-1 0,1-24,-1 24,1 0,-24-23,23-1,-23 1,0-1,24 24,-24-47,0 24,0-1,0 1,23-1,-23 1,0-1,24 1,-24-1,23 24,-23-24,0 1,24 23,-24-24,0 1,23 23,-23-24,0 1,0-1,0 1,0-1,0 1,0-1,0 1,0-1,0 1,0-1,-23 24,-1 24,1-24,-1 23,24 1,-23-1,23 1,0-1,0 1,0-1,-24-23,24 24,0-1,0 1,-23-1,23 1,0-1,0 1,23-24,1-24,-1 1,1-24,-1 0,1 47,-1-24,1 1,-1-1,-23 1,47-1,-23 1,-1 23,1-24,-1 24,1 0,-24-23,23 23,-23-24,0 1,0-1,-23 24,23-23,-24 23,1 0,-1 0,24 23,-23 24,23-23,0-1,-24-23,24 24,0-1,0 1,0-1,0 1,0-1,0 1,0-1,0 1,0-1,0 1,0-1,0 1,0 0,-23-24,-1 0,71 0,-23 0,23 0,-24 0,1 0,-1 0,-23-24,24 24,-1-24,1 24,-24-23,0-1,0 1,0-1,0 1,0-1,0 1,0-1,0 1,24 23,-24-24,0 1,0-1,0 1,0-1,-24 24,-23 47,47-23,-24-24,24 23,0 1,0-1,0 1,0-1,0 1,-23-24,-1 0,24 23,-23 1,23-1,0 1,-24-1,24 1,-23-24,23 24,-24-24,24 23,0 1,24-24,-1 0,1 23,23-23,23 0,-46 0,0 0,-1 0,-23-23,24 23,-24-24,0 1,23 23,-23-24,0 0,0 1,24 23,-24-24,0 1,0-1,23 24,-23-23,0-1,24 1,-24-1,0 1,0-1,0 1,0-1,0 1,0-1,0 1,0-1,-24 24,24 24,0 23,0-24,0 1,0-1,0 1,0-1,0 1,0-1,0 1,0-1,0 1,0-1,0 1,0-1,0 1,24-24,23 0,-24 0,24 0,-23 0,-24-24,23 24,-23-23,0-1,24 24,-24-23,0-1,0 1,0-1,0 1,0-1,23 1,-23-1,0 1,0-1,0 1,0-1,0 1,0-1,0 1,0-1,0 1,-23 23,-1 0,1 0,-1 23,24 1,-23-24,23 23,0 24,0-23,0-1,0 1,0-1,-24-23,24 24,0-1,0 1,0-1,0 1,0-48,0-23,0 24,0-24,0 0,0 23,0 1,0-1,0 1,-23-1,23 1,-24 23,1-24,-1 1,1-1,23 1,-24 23,1 0,-1 0,1 0,-1 0,0 0,1 0,-1 0,1 0,-1 0,1 0,-1 0,1 0,-1 0,1 0,-1 0,1 0,23 23,-24-23,1 24,23-1,-24-23,24 24,0-1,-23-23,23 24,94-24,-47-24,23 1,-23 23,0-24,0 24,-23 0,-24-23,24 23,-1 0,1 0,-1 23,1-23,-1 24,1-24,-1 0,1 0,-1 0,1 0,-1 0,1 0,-1 0,1 0,-1 0,1 0,-1 0,-23-24,0 1,24 23,-24-24,0 1,23 23,1 0,-1 23,1-23,-24 24,0-1,23-23,-23 24,24-1,-24 1,0-1,0 1,0-1,23 1,-23-1,24-23,-24 24,0-1,24 1,-24-1,23-23,-23 24,24-24,-24 23,23-23,1 24,-1-1,-23 1,0-1,24-23,-24 24,23-24,-23 23,24-23,-1 0,-23 24,24-24,-1 0,-23 24,24-1,-1-23,1 0,-1 0,1 0,-1 0,1 0,-1 0,-46 0,23-23,-47-48,-24-23,48 70,-1 1,24-1,-23 24,23-23,-24 23,24-47,-23 47,23-24,-24 1,24-1,-23 1,23-1,0 1,-24-1,1 24,-1-23,48 70,-24-24,23 1,-23-1,24-23,-1 47,1-47,-1 24,1-1,-1 1,1-1,-24 1,23-24,1 0,-24 23,23 1,1-24,-24 23,23-23,-23 24,0-1,24-23,-1 0,1 0,-24 24,23-24,-23 23,24-23,-1 24,-23 0,24-1,-1-23,-23 24,24-24,-48 0,1-47,23 23,0 0,-24 1,1-1,-1 24,1-47,-1 0,1 0,-24 0,47 24,-24-1,24 1,-23 23,23-24,-24 24,24-23,-23 23,23-24,0 1,-24 23,24-24,0 1,-23 23,23-24,0 1,-24 23,48 0,-1 0,24 23,-23-23,-1 0,1 0,-1 24,1-24,-24 23,23 1,1-24,-1 0,-23 23,24-23,-1 0,-23 24,24-24,-1 23,1-23,0 0,-24 24,47-24,-24 23,-23 1,24-24,23 23,-24-23,1 0,-24 24,23-24,-23 23,0 1,0-1,0 1,24-24,-24 23,0 1,0-1,0 1,0-1,0 1,0 0,0-1,0 1,0-1,0 1,0-1,23-23,-23 24,0-1,0 1,0-1,0 1,0-1,0 1,24-1,-24 1,0-1,0 1,0-1,0 1,0-1,0 1,0-1,23 1,-23-1,0 1,0-1,0 1,24-24,-24 24,0-1,0 1,0-1,0 1,23-1,-23 1,0-1,0 1,0-1,0 1,24-24,-24 23,0 1,0-1,0 1,0-1,0 1,23-1,-23 1,24-24,-24 23,0 1,0-1,23 1,-23-1,24 1,-24-1,23-23</inkml:trace>
  <inkml:trace contextRef="#ctx0" brushRef="#br0" timeOffset="2">188-47</inkml:trace>
  <inkml:trace contextRef="#ctx0" brushRef="#br1" timeOffset="3">94-211,'-23'23,"-1"1,24-1,0 24,0-23,0-1,0 1,0-1,0 1,0-1,0 1,0-1,0 1,0-1,0 1,-23-24,23 94,0-71,0 1,-24-24,24 23,0 1,-23-24,23 24,-24-24,24 23,0 1,-23-1,23 1,0-1,-24-23,24 24,0-1,0 1,0-1,0 1,-24-24,1 0,-1 0,1 0,-1 0,1 0,23 23,0 1,0 23,0-24,0 1,0-1,0 1,-24-24,1 0,46 23,1-23,-1 0,1 0,-1 0,1 0,23 0,-23 0,-1 0,1-23,-1 23,1-24,-1 24,-23-23,0-1,0 1,0-1,0 1,0-24,0 23,0 1,0-1,0 1,0-1,24 24,-24-23,0-1,23 1,-23-1,0 1</inkml:trace>
  <inkml:trace contextRef="#ctx0" brushRef="#br0" timeOffset="4">447 847,'-24'0,"1"0,-1 0,1 0,23-24,-24 24,24-23,-23 23,23-24,0 1</inkml:trace>
  <inkml:trace contextRef="#ctx0" brushRef="#br0" timeOffset="5">753 635,'-24'0,"1"0,-1 0,1 0,-1 0,1-23,-1 23,1 0,-1 0,0 0,1 0,-1 0,1 0,-1 0,1 0</inkml:trace>
  <inkml:trace contextRef="#ctx0" brushRef="#br0" timeOffset="6">447 823,'23'0,"1"0,-1 0,-23 24,24-24,0 0,-1 0,1 0,-1 0,1 0,-1 0,1 0,-1 0,1 0</inkml:trace>
  <inkml:trace contextRef="#ctx0" brushRef="#br0" timeOffset="7">941 941,'0'23,"0"1,0 0,0-1,0 1,0-1,0 1,23-24,1 0,-1 0,1 0,-1 0</inkml:trace>
  <inkml:trace contextRef="#ctx0" brushRef="#br2" timeOffset="8">870 1223,'24'0,"-1"0,1 0,-24 24,23-24,1 23,-1-23,-23 24,24-24,-1 0,1 0,-1 0,1 0,-1 0,-23-24,24 1,0 23,-24-24,23 24,1 0,-1 0</inkml:trace>
  <inkml:trace contextRef="#ctx0" brushRef="#br0" timeOffset="9">1247 800,'0'-24,"23"24,1 0,-1 0,1 0,-1 0,1 0,-1 0,1 0,-1 0,-23 24,24-24</inkml:trace>
  <inkml:trace contextRef="#ctx0" brushRef="#br3" timeOffset="10">1529 823,'23'0,"1"0,-1-23,-23-1</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11"/>
    </inkml:context>
    <inkml:brush xml:id="br0">
      <inkml:brushProperty name="width" value="0.07" units="cm"/>
      <inkml:brushProperty name="height" value="0.07" units="cm"/>
      <inkml:brushProperty name="fitToCurve" value="1"/>
    </inkml:brush>
  </inkml:definitions>
  <inkml:trace contextRef="#ctx0" brushRef="#br0">0 0,'24'0,"-1"0,-23 23,24 1,-1-1,-23 1,0-1,0 1,24-24,-1 23,1 1,-24 0,0-1,23-23,-23 24</inkml:trace>
</inkml:ink>
</file>

<file path=ppt/ink/ink80.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221"/>
    </inkml:context>
    <inkml:brush xml:id="br0">
      <inkml:brushProperty name="width" value="0.07" units="cm"/>
      <inkml:brushProperty name="height" value="0.07" units="cm"/>
      <inkml:brushProperty name="color" value="#FFFF00"/>
      <inkml:brushProperty name="fitToCurve" value="1"/>
    </inkml:brush>
  </inkml:definitions>
  <inkml:trace contextRef="#ctx0" brushRef="#br0">0 0,'24'0,"0"0,-24 23,23-23,1 24,-1-1,-23 1,24-24,-24 23,23-23,-23 24,24-24,-1 23,-23 1,0-1,24-23,-24 24,0 0,23-24,-23 23,0 1,0-1,0 1,0-1,0 1,0-1,0 1,0-1,0 1,0-1,0 1,0-1,0 1,0-1,0 1,0-1,0 1,0-1,24 24,-24-23,0-1,0 1,0-1,0 1,0 0,23-24,-23 23,0 1,0-1,0 1,0-1,0 1,24-1,-24 1,0-1,0 1,0-1,0 1,0-1,0 1,0-1,0 1,23-1,-23 1,0-1,0 1,0-1,0 1,0-1,0 1,0-1,0 1,0 0,0-1,0 1</inkml:trace>
</inkml:ink>
</file>

<file path=ppt/ink/ink8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222"/>
    </inkml:context>
    <inkml:brush xml:id="br0">
      <inkml:brushProperty name="width" value="0.07" units="cm"/>
      <inkml:brushProperty name="height" value="0.07" units="cm"/>
      <inkml:brushProperty name="color" value="#FFFF00"/>
      <inkml:brushProperty name="fitToCurve" value="1"/>
    </inkml:brush>
  </inkml:definitions>
  <inkml:trace contextRef="#ctx0" brushRef="#br0">0 0,'24'24,"-1"-1,-23 1,24 23,-24-23,23-1,-23 1,24-1,-24 1,0-1,0 1,0-1,0 1,23-1,-23 1,0-1,0 1,0-1,24-23,-24 24,0-1,0 1,0-1,0 1,0-1,0 1,23-24,-23 23,0 1,0-1,0 1,0-1,24 1,-24 0,0-1,0 1,0-1,0 1,0-1,0 1,0-1,0 1,0-1,0 1,0-1,0 1,0-1,0 1,0-1,0 24,23-23,-23-1,0 1,0-1,0 1,0-1,0 1,0-1,0 1,24 0,-24-1,0 1,0-1,0 1</inkml:trace>
</inkml:ink>
</file>

<file path=ppt/ink/ink8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223"/>
    </inkml:context>
    <inkml:brush xml:id="br0">
      <inkml:brushProperty name="width" value="0.07" units="cm"/>
      <inkml:brushProperty name="height" value="0.07" units="cm"/>
      <inkml:brushProperty name="color" value="#FFFF00"/>
      <inkml:brushProperty name="fitToCurve" value="1"/>
    </inkml:brush>
  </inkml:definitions>
  <inkml:trace contextRef="#ctx0" brushRef="#br0">-1693 423,'0'24,"0"-1,0 1,0-1,0 1,0 23,0-24,0 1,0 0,0-1,0 1,23-24,-23 23,24-23,-1 0,1-23,-24-1,0 1,23-1,-23 0,0 1,0-1,0 1,0-1,0 1,0-1,0 1,0-1,0 1,0 46,0 24,24-23,23-1,-47 1,0-1,23-23,-23 24,24-24,-24 23,0-46,0-1,0 1,0-1,23 24,1 0,-1 0,1 0,-24 24,23-24,-23 23,0 1,0-1</inkml:trace>
  <inkml:trace contextRef="#ctx0" brushRef="#br0" timeOffset="1">-1764 400,'0'23,"0"1,0 23,0-24,0 1,0-1,0 1,0 23,0-23,0-1,0 1,0-1,0 1,0-1</inkml:trace>
  <inkml:trace contextRef="#ctx0" brushRef="#br0" timeOffset="2">-1905 141,'0'24,"0"-1,0 1,0-1,0 1,24-1,-24 1,0-1,23 1,-23-1,0 1,0-1,0 1,0-1,0 1,0-1,0 1,0-1,0 1,0-1,0 1,0 0,0-1,0 1,0-1,0 1,0-1,0 1,0-1,-23-23</inkml:trace>
  <inkml:trace contextRef="#ctx0" brushRef="#br0" timeOffset="3">-1928 400,'0'23,"0"1,0 23,0-24,0 1,0-1,0 1,0-1,0 1,0 0,0-1,0 1,0-1,0 1,0-1,0 1</inkml:trace>
  <inkml:trace contextRef="#ctx0" brushRef="#br0" timeOffset="4">71 0,'0'24,"0"-1,0 1,0-1,0 24,0-23,0 23,0-24,0 1,0-1,0 1,0-1,0 1,0-1,0 1,0-1,0 1,0-1,0 1,0-1,0 1,0-1,0 1,0-1,0 1,0 0,0-1,0 1,0-1,0 1,-24-24,1 0,-1-47</inkml:trace>
  <inkml:trace contextRef="#ctx0" brushRef="#br0" timeOffset="5">-23 259,'0'47,"0"0,0-24,0 1,0-1,0 1,0-1,0 1,0-1,0 1,0-1,-24-23,24 24,0-1,0 1,0 0,0-1,0 1,-24-24,1 0,-1 0</inkml:trace>
  <inkml:trace contextRef="#ctx0" brushRef="#br0" timeOffset="6">-71 329,'-23'0,"23"24,0-1,0 1,0-1,0 1,-24-1,24 1,0-1,-23-23,23 24,0-1,0 1,-24-1,24 1,0 0</inkml:trace>
  <inkml:trace contextRef="#ctx0" brushRef="#br0" timeOffset="7">-165 588,'-23'0,"-1"0,24-24,-23 24,-1 0</inkml:trace>
  <inkml:trace contextRef="#ctx0" brushRef="#br0" timeOffset="8">-212 447,'0'23,"-47"1,24-1,-1 1,1-24,23 23,0 1,-24-24,1 23</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3-11-16T18:31:54.013"/>
    </inkml:context>
    <inkml:brush xml:id="br0">
      <inkml:brushProperty name="width" value="0.07" units="cm"/>
      <inkml:brushProperty name="height" value="0.07" units="cm"/>
    </inkml:brush>
    <inkml:brush xml:id="br1">
      <inkml:brushProperty name="width" value="0.1" units="cm"/>
      <inkml:brushProperty name="height" value="0.1" units="cm"/>
    </inkml:brush>
    <inkml:context xml:id="ctx1">
      <inkml:inkSource xml:id="inkSrc3">
        <inkml:traceFormat>
          <inkml:channel name="X" type="integer" max="3776" units="cm"/>
          <inkml:channel name="Y" type="integer" max="2112" units="cm"/>
        </inkml:traceFormat>
        <inkml:channelProperties>
          <inkml:channelProperty channel="X" name="resolution" value="128.43538" units="1/cm"/>
          <inkml:channelProperty channel="Y" name="resolution" value="127.22891" units="1/cm"/>
        </inkml:channelProperties>
      </inkml:inkSource>
      <inkml:timestamp xml:id="ts1" timeString="2013-11-16T18:31:54.016"/>
    </inkml:context>
    <inkml:brush xml:id="br2">
      <inkml:brushProperty name="width" value="0.07" units="cm"/>
      <inkml:brushProperty name="height" value="0.07" units="cm"/>
      <inkml:brushProperty name="fitToCurve" value="1"/>
    </inkml:brush>
    <inkml:context xml:id="ctx2">
      <inkml:inkSource xml:id="inkSrc4">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2" timeString="2013-11-16T18:31:54.017"/>
    </inkml:context>
    <inkml:brush xml:id="br3">
      <inkml:brushProperty name="width" value="0.1" units="cm"/>
      <inkml:brushProperty name="height" value="0.1" units="cm"/>
      <inkml:brushProperty name="fitToCurve" value="1"/>
    </inkml:brush>
    <inkml:brush xml:id="br4">
      <inkml:brushProperty name="width" value="0.07" units="cm"/>
      <inkml:brushProperty name="height" value="0.07" units="cm"/>
      <inkml:brushProperty name="color" value="#ED1C24"/>
      <inkml:brushProperty name="fitToCurve" value="1"/>
    </inkml:brush>
  </inkml:definitions>
  <inkml:trace contextRef="#ctx0" brushRef="#br0">236 1045,'23'-11,"229"-213,-55 91,-163 104,-23 22,-1 7,17-5,27-1,-8 2,10-11,-12-3,-16 13,12 2,142-24,126-12,-98 25,-66 7,-43 10</inkml:trace>
  <inkml:trace contextRef="#ctx0" brushRef="#br0" timeOffset="1">623 88,'126'-32,"71"-8,-88 26,1 14,-7 27,93 66,15 27,-30 12,-68-18</inkml:trace>
  <inkml:trace contextRef="#ctx0" brushRef="#br1" timeOffset="2">375 735,'1'-2,"54"-128,-27 27,-22 67,4 20,1-9,17-53,-15 57,12-13,-8 12,38-30,-59 164,-7-1,-2-24,13 17,-24-94,41-28,18-26,20-86,28 27,-55 26,54 51,-69 12,12-9,-8 8,11-62,-1 77,-27 413,28-568,27 77,0 1,0-1,-27 27,-32 155,-7-3,-2-22,13 25,54-120,-36 5,-2-5,33-19,-16 9,-25 8,8-15,7 21,12 5,-11-1,4-69,-77 74,11 7,15 21,17 24,15 12,15-16,86 33,-27-53,-1-25,-88-39,0 21,-9-2,-40-58,27 53,111 50,-1 27,84-52</inkml:trace>
  <inkml:trace contextRef="#ctx1" brushRef="#br2">679 426,'0'0,"0"0,0 0,0 0,0 0,0 0,0 0,0 0,0 0,0 0,0 0,0 0,0 0,0 0,0 0,0 0,0 0,0 0,0 0,0 0,0 0,0 0,0 0,0 0,0 0,0 0,0 0,0 0,0 0,0 0,0 0,0 0,0 0,0 0,0 0,0 0,0 0,0 0,15 0,54 0,-13-13,-56 13,0 0,0 0,14 0,0 0,56 0,-13-13,-57 13,0 0,14 0,0 0,0 0,0 0,0 0,0 0,0 0,-1 0,1 0,0 0,0 0,57 0,-15 0,-56 0,0 0,0 0,0 0,14 0,56 13,-13 0,-57-13,0 0,14 0,55 13,-13 1,-56-14,0 0,0 0,70 13,-13-13,-57 0,0 0,14 0,0 0,0 0,0 0,-14 0,14 0,-14 0,0 0,14 0,-14 0,0 0,0 0,0 0,0 0,0 0,0 0,0 0,0 0,0 0,0 0,0 0,0 0,0 0,0 0,0 0,0 0,0 0,0 0,0 0,0 0,0 0,0 0,0 0,0 0,-14 0,0 0,-42-13,13-14,43 27,0 0,0 0,0 0,-14 0,0 0,0 0,14 0,-14 0,0 0,0 0,0 0,0 0,0 0,0 0,0 0,0 0,0 0,14 0,-15 0,3 0,-2 0,-1 0,1 0,-42 0,0-13,56 13,0 0,-56 0,-1 0,57 0,0 0,-56 13,1 0,55-13,0 0,-14 0,-42 27,-1-14,57-13,0 0,-14 0,0 0,0 0,0 0,-42 26,14-12,42-14,0 0,0 0,0 0,0 0,0 0,0 0,-41 39,-2-12,43-27,0 0,0 0,0 0,0 0,0 0,0 0,0 0,0 0,0 0,0 0,0 0,0 0,0 0,0 0,0 0,0 0,0 0,-42 39,0-12,42-27,0 0,0 0,0 0,0 0,0 0,0 0,0 0,0 0,0 0,0 0,0 0,0 0</inkml:trace>
  <inkml:trace contextRef="#ctx2" brushRef="#br3">569 87,'-28'0,"1"26,27-1,-28-25,28 27,-27-27,27 25,-28-25,28 26,0 0,0 0,0-1,-28 2,28-2,0 1,-27-26,27 26,0 0,0-1,0 2,0-2,-28-25,28 26,0 0,0 0,0-1,0 2,-27-27,27 25,0 1,0 0,0 0,-28 0</inkml:trace>
  <inkml:trace contextRef="#ctx0" brushRef="#br0" timeOffset="5">426 532,'-51'99</inkml:trace>
  <inkml:trace contextRef="#ctx0" brushRef="#br0" timeOffset="6">410 344,'-12'30,"-11"8</inkml:trace>
  <inkml:trace contextRef="#ctx0" brushRef="#br1" timeOffset="7">375 444,'2'5,"-3"46,0-49</inkml:trace>
  <inkml:trace contextRef="#ctx0" brushRef="#br0" timeOffset="8">221 371,'1'-1</inkml:trace>
  <inkml:trace contextRef="#ctx2" brushRef="#br3" timeOffset="5">403 165,'-27'0,"-1"0,1 0,27 25,-28-25,28 26,-27-26,27 26,0 0,-28-1,1-25,27 27,0-2,-29-25,29 26,0 0,0 0,0-1,-27-25,27 27,0-2,0 1,0 0,0 0,0-1,-28-25,28 27,0-2,0 1,0 0,0 0,0 0,0 0,0 0,0-1,0 2,0-2,0 27,0-26,0-1,0 2,0-2</inkml:trace>
  <inkml:trace contextRef="#ctx0" brushRef="#br1" timeOffset="10">266 887,'0'1,"1"-2</inkml:trace>
  <inkml:trace contextRef="#ctx2" brushRef="#br3" timeOffset="7">348 320,'0'51,"0"1,0-27,0 2,0-2,0 1,0 0,0 0,0 26,-27 25,27-51,0 26,0-26,0-1,0 2,0-2</inkml:trace>
  <inkml:trace contextRef="#ctx2" brushRef="#br3" timeOffset="8">735 190,'82'0,"-54"0,-1 0,1 0,54 0,-54 0,27 0,-28 0,1 0,-1 0,1 0,0 0,-1 0,2 0,-2 0</inkml:trace>
  <inkml:trace contextRef="#ctx0" brushRef="#br0" timeOffset="13">2013 537,'17'38</inkml:trace>
  <inkml:trace contextRef="#ctx0" brushRef="#br0" timeOffset="14">2031 577,'50'114,"-23"84,-13-66,-11-20,-14 3,-22-11,-107 80,-15-24,-41-41,56-27,102-64,6-6,-10-6,-155 10,30-13,87-8,-7-4,2-9,14-16,-126-174,114 39,-1 1,42-1,13 26,22 49</inkml:trace>
  <inkml:trace contextRef="#ctx2" brushRef="#br2" timeOffset="11">569 1043,'27'0,"1"-25,-1 25,1 0,-1 0,-27-27,0 2,29 25,-2 0,1 0,-1 0,1 0,-28-26,27 0,-27 0,28 26,-1 0,1 0,-1 0,-27 26,28-26,-1 0,-27 26,28-26,-1 0,1 0</inkml:trace>
  <inkml:trace contextRef="#ctx2" brushRef="#br2" timeOffset="12">845 1250,'27'0,"1"0,-1 0,-27-26,28 26,-28-26,27 26,1 0,-1 0,-27 26,0 0,0 0,-27-26,-1 0,1 0,27-26,-28 26,1 0</inkml:trace>
  <inkml:trace contextRef="#ctx2" brushRef="#br4" timeOffset="13">1147 1664,'0'25,"28"-25,0 0,-1 0,2 0,-2 0,1 0,-1 0,1 0,-1 0,1 0</inkml:trace>
  <inkml:trace contextRef="#ctx2" brushRef="#br2" timeOffset="14">1369 1379,'0'26,"0"0,0 0,0 0,27-26,1 0,-28 26,27-26,-54 0,-1 0,1 0,-1 0,1 0</inkml:trace>
  <inkml:trace contextRef="#ctx2" brushRef="#br2" timeOffset="15">1396 940,'28'0,"-1"0,1 0,-1 0,1 0,-28-26,27 26,1 0,-1 0,1 0,-1 0,1 0,-1 0,1 0,-1 0,-27 26,28-26</inkml:trace>
  <inkml:trace contextRef="#ctx2" brushRef="#br2" timeOffset="16">1589 1198,'27'0,"1"0,-1 0,1 0,-1 0,-27 26,28-26,-56 0,28-26,-27 26,-1 0,1 0,27 26,27-26,1 0,-28 26,0 0,-28-26,1 0,-1 0,28-26,0 0</inkml:trace>
  <inkml:trace contextRef="#ctx0" brushRef="#br0" timeOffset="21">1972 492,'31'31</inkml:trace>
</inkml:ink>
</file>

<file path=ppt/ink/ink84.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35"/>
    </inkml:context>
    <inkml:brush xml:id="br0">
      <inkml:brushProperty name="width" value="0.07" units="cm"/>
      <inkml:brushProperty name="height" value="0.07" units="cm"/>
      <inkml:brushProperty name="fitToCurve" value="1"/>
    </inkml:brush>
  </inkml:definitions>
  <inkml:trace contextRef="#ctx0" brushRef="#br0">199 0,'0'25,"0"2,0-2,0 1,0 0,0 0,0-1,0 2,-28-27,28 25,0 1,0 0,0 0,0-1,0 2,0-2,0 1,0 0,0 0,0-1,0 2,0-2,0 1,0-1,0 2,0-2,0 2,0-1,0-1,0 2,0-2,0 1,-27-26,27 25,0 2,0-2,0 2,0-2,0 1,0-1,0 2,0-2,0 1,0 0,0 0,0-1,0 2,0-2,0 1,0 0,0 0,0-1,0 2,-28-2,28 1,0 1,0-2,0 1,0 0,-27-26,27 26,0-1,0 2,0-2,0 1,0 0,-28-26,28 26,0-1,0 2,0-2,0 1,0 0,0 0,0-1,0 2,0-2,0 1,0 0,-27 0,27-1,0 2,0-2,-28 1,28 1,0-2,0 1,0 0,0 0,0-1,0 2,0-2</inkml:trace>
</inkml:ink>
</file>

<file path=ppt/ink/ink85.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36"/>
    </inkml:context>
    <inkml:brush xml:id="br0">
      <inkml:brushProperty name="width" value="0.07" units="cm"/>
      <inkml:brushProperty name="height" value="0.07" units="cm"/>
      <inkml:brushProperty name="fitToCurve" value="1"/>
    </inkml:brush>
  </inkml:definitions>
  <inkml:trace contextRef="#ctx0" brushRef="#br0">1242 0,'-27'0,"-1"0,1 0,-1 26,1-26,-28 52,27-27,1 2,27-2,-28 1,1-26,27 26,-29-26,29 26,-26-1,26 2,0-2,-29-25,2 26,-1 0,28 0,-27-1,27 2,-28-2,0-25,28 26,-27 0,27 0,-28 0,1 26,-1-52,1 52,-1-52,1 0,27 25,0 1,-28 0,28 0,-27-26,27 25,-28 2,1-27,27 25,-28-25,28 26,-27 0,27 0,0-1,-28 2,1-27,-28 25,27 1,1 26,27-27,0 2,-28-27,28 25,-27 1,27-1,0 2,-29-27,29 26,-26 0,26 0,-29-26,2 25,27 2,-28-2,28 1,0-1,0 2</inkml:trace>
</inkml:ink>
</file>

<file path=ppt/ink/ink86.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37"/>
    </inkml:context>
    <inkml:brush xml:id="br0">
      <inkml:brushProperty name="width" value="0.07" units="cm"/>
      <inkml:brushProperty name="height" value="0.07" units="cm"/>
      <inkml:brushProperty name="fitToCurve" value="1"/>
    </inkml:brush>
  </inkml:definitions>
  <inkml:trace contextRef="#ctx0" brushRef="#br0">0 25,'0'-25,"0"50,28-25,-28 27,55-2,-28 1,1 0,0 25,-1-51,-27 27,29-27,-2 25,1-25,-28 26,27 0,1-26,-1 26,-27-1,28 2,-1-27,1 25,-1-25,1 26,-1-26,-27 26,28 0,-1-1,1 2,27-2,-28 1,1-26,-28 27,27-2,2 1,-2 0,-27 0,28-26,-28 25,27-25,1 27,-28-2,28 27,-28-26,55-1,-28 27,1 0,-1-26,28-1,-27 27,-1-26,1 0,-1 0,1-1,-28 2,27-27,-27 25,0 2,29-27,-2 26,1-26,-1 0,1 25,-28 2,0-2,27 1,1-26,-28 26,0 0,27-26</inkml:trace>
</inkml:ink>
</file>

<file path=ppt/ink/ink87.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38"/>
    </inkml:context>
    <inkml:brush xml:id="br0">
      <inkml:brushProperty name="width" value="0.07" units="cm"/>
      <inkml:brushProperty name="height" value="0.07" units="cm"/>
      <inkml:brushProperty name="fitToCurve" value="1"/>
    </inkml:brush>
  </inkml:definitions>
  <inkml:trace contextRef="#ctx0" brushRef="#br0">1302 0,'0'26,"0"0,0 0,0-1,-28-25,1 27,-1-27,28 25,-27-25,27 26,-29-26,2 0,27 26,-28-26,1 0,-1 26,1-26,-1 0,1 0,-1 0,1 25,-1-25,1 0,-1 0,1 0,-2 0,2 0,-1 0,1 0,-1 0,0 27,1-27,-1 0,1 25,-1 1,1-26,-1 0,1 25,-2-25,2 27,27-1,-55-26,27 0,1 25,-1-25,1 27,27-2,-28-25,1 26,-1 0,28 0,-27-26,-1 25,1 2,27-2,0 1,0 0,-29 25,29-24,0-2,-26-25,26 26,0 26,0-27,0 2,0-2,0 1,0-1,0 2,26-2,3-25,-2 0,1 26,-1-26,1 27,-1-2,1-25,-1 0,1 0,-1 0,-27 26,28-26,-1 0,1 0,-1 0,2 26,-2-26,1 0,27 0,0 0,-28 0,56 0,-55 0,55 0,-28-26,-27 26,27-26,-28 26,1 0,-1 0,1 0,-1 0</inkml:trace>
</inkml:ink>
</file>

<file path=ppt/ink/ink88.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39"/>
    </inkml:context>
    <inkml:brush xml:id="br0">
      <inkml:brushProperty name="width" value="0.07" units="cm"/>
      <inkml:brushProperty name="height" value="0.07" units="cm"/>
      <inkml:brushProperty name="fitToCurve" value="1"/>
    </inkml:brush>
  </inkml:definitions>
  <inkml:trace contextRef="#ctx0" brushRef="#br0">0 131,'0'-26,"0"1,0-2,0 2,28 25,-1 0,1 0,-1 0,1 0,-1 0,1 0,-1 0,-27-26,28 26,-1 0,2 0,-1 0,-1 0,1 0,27 0,-28 0,1 0,-1 0,1 0,27 0,-28 0,1 26,-1-26,-27 25,28 2,-28-2,27-25,1 0,-28 26,0 0,27-26,1 0,-28 26,27-26,-27 25,29-25,-29 27,27-27,1 25,-28 1,27-26,1 0,-28 26,27-26,1 0</inkml:trace>
</inkml:ink>
</file>

<file path=ppt/ink/ink89.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40"/>
    </inkml:context>
    <inkml:brush xml:id="br0">
      <inkml:brushProperty name="width" value="0.07" units="cm"/>
      <inkml:brushProperty name="height" value="0.07" units="cm"/>
      <inkml:brushProperty name="fitToCurve" value="1"/>
    </inkml:brush>
  </inkml:definitions>
  <inkml:trace contextRef="#ctx0" brushRef="#br0">0 723,'0'-25,"0"-2,0 2,0-1,0 0,28 0,-28 1,0-2,0 2,0-1,0 0,0 0,27 26,-27-25,0-2,55 2,-55-1,28-1,-28 2,27 25,1 0,-1 0,-27-26,28 26,-1-25,28-2,-26 2,-2 25,1 0,-1 0,1 0,-1-26,1 26,-1-26,1 26,-1 0,28-26,-27 26,0 0,-1 0,1 0,-1 0,1-25,27 25,-28 0,2 0,-2-27,1 27,-1 0,1 0,-1-25,1 25</inkml:trace>
</inkml:ink>
</file>

<file path=ppt/ink/ink9.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12"/>
    </inkml:context>
    <inkml:brush xml:id="br0">
      <inkml:brushProperty name="width" value="0.07" units="cm"/>
      <inkml:brushProperty name="height" value="0.07" units="cm"/>
      <inkml:brushProperty name="fitToCurve" value="1"/>
    </inkml:brush>
  </inkml:definitions>
  <inkml:trace contextRef="#ctx0" brushRef="#br0">1058 23,'0'-23,"-23"23,-1 0,1 0,-1 0,1 0,-1 0,1 0,-1 0,1 23,-1-23,1 0,-1 0,24 24,-23-24,-1 0,1 0,23 23,0 1,-24-24,1 0,-1 23,24 1,-23-1,-1 1,1-1,-1 1,1-1,-1 1,1-1,-1-23,24 24,-24-24,24 23,-23-23,23 24,-24-24,1 0,-1 0,1 23,-1-23,24 24,0-1,-23-23,-1 0,24 24,-23-24,23 23,-24-23,1 0,-1 24,1-24,23 24,-24-24,24 23,-23-23,23 24,-24-1,1-23,23 24,-24-24</inkml:trace>
</inkml:ink>
</file>

<file path=ppt/ink/ink90.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41"/>
    </inkml:context>
    <inkml:brush xml:id="br0">
      <inkml:brushProperty name="width" value="0.07" units="cm"/>
      <inkml:brushProperty name="height" value="0.07" units="cm"/>
      <inkml:brushProperty name="fitToCurve" value="1"/>
    </inkml:brush>
  </inkml:definitions>
  <inkml:trace contextRef="#ctx0" brushRef="#br0">0 0,'28'0,"-1"0,-27 25,28 2,-1-2,-27 1,0 0,0 0,28-26,-1 25,1 2,-28-1,0-1,27-25,-27 27</inkml:trace>
</inkml:ink>
</file>

<file path=ppt/ink/ink9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42"/>
    </inkml:context>
    <inkml:brush xml:id="br0">
      <inkml:brushProperty name="width" value="0.07" units="cm"/>
      <inkml:brushProperty name="height" value="0.07" units="cm"/>
      <inkml:brushProperty name="fitToCurve" value="1"/>
    </inkml:brush>
  </inkml:definitions>
  <inkml:trace contextRef="#ctx0" brushRef="#br0">1240 25,'0'-25,"-27"25,-1 0,1 0,-1 0,1 0,-1 0,1 0,-1 0,1 25,-2-25,2 0,-1 0,28 27,-27-27,-1 0,1 0,27 25,0 1,-28-26,1 0,-1 26,28 0,-27-1,-1 2,1-2,-1 1,1-1,-1 2,1-2,-1-25,28 26,-28-26,28 26,-27-26,27 26,-28-26,1 0,-1 0,1 25,-2-25,29 27,0-2,-26-25,-3 0,29 26,-27-26,27 26,-28-26,1 0,-1 26,1-26,27 26,-28-26,28 26,-27-26,27 26,-28-1,1-25,27 27,-28-27</inkml:trace>
</inkml:ink>
</file>

<file path=ppt/ink/ink9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43"/>
    </inkml:context>
    <inkml:brush xml:id="br0">
      <inkml:brushProperty name="width" value="0.07" units="cm"/>
      <inkml:brushProperty name="height" value="0.07" units="cm"/>
      <inkml:brushProperty name="fitToCurve" value="1"/>
    </inkml:brush>
  </inkml:definitions>
  <inkml:trace contextRef="#ctx0" brushRef="#br0">143 0,'-27'0,"-1"25,28 2,0 24,-27-51,27 26,0 0,-29-26,29 26,0 0,-27-1,27 2,0-2,0 1,0 0,0 0</inkml:trace>
</inkml:ink>
</file>

<file path=ppt/ink/ink93.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44"/>
    </inkml:context>
    <inkml:brush xml:id="br0">
      <inkml:brushProperty name="width" value="0.07" units="cm"/>
      <inkml:brushProperty name="height" value="0.07" units="cm"/>
      <inkml:brushProperty name="fitToCurve" value="1"/>
    </inkml:brush>
  </inkml:definitions>
  <inkml:trace contextRef="#ctx0" brushRef="#br0">0 100,'27'-27,"28"27,-27 0,27-26,-28 26,1 0,-1 0,1 0,-1 0,1 0,27 0,1 0,-28-27,27 27,-28 0,1 0,-1 0,1 0,-1 0,1 0,-1 0,1 0,-1 0,1 0,-1 0,1 0,-1 0,1 0,-1 0,1 0,-1 0,1 0,27 27,-55-1,27-26,1 27,-1 26,1-53,1 27,-2-27,-27 25,28-25,-1 0,1 27,-1-1,1-26,-1 27,1-27,-28 26,27-26,-27-26</inkml:trace>
</inkml:ink>
</file>

<file path=ppt/ink/ink94.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45"/>
    </inkml:context>
    <inkml:brush xml:id="br0">
      <inkml:brushProperty name="width" value="0.07" units="cm"/>
      <inkml:brushProperty name="height" value="0.07" units="cm"/>
      <inkml:brushProperty name="fitToCurve" value="1"/>
    </inkml:brush>
  </inkml:definitions>
  <inkml:trace contextRef="#ctx0" brushRef="#br0">0 0,'28'0,"-1"0,-27 26,55-26,-27 0,-1 0,1 0,27 0,-28 0,1 26,-1-26,1 0,-1 0,1 0,-1 0,1 0,-1 0,2 0,-3 0,3 0,-1 0,-1 0,1 0,-1 0,1 0,-28 26,27-26,1 0,-1 0,-27 25,28-25,-1 0,-27 27,28-27,-1 0</inkml:trace>
</inkml:ink>
</file>

<file path=ppt/ink/ink95.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46"/>
    </inkml:context>
    <inkml:brush xml:id="br0">
      <inkml:brushProperty name="width" value="0.07" units="cm"/>
      <inkml:brushProperty name="height" value="0.07" units="cm"/>
      <inkml:brushProperty name="fitToCurve" value="1"/>
    </inkml:brush>
  </inkml:definitions>
  <inkml:trace contextRef="#ctx0" brushRef="#br0">276 182,'0'-27,"-28"27,1 0,-2-25,2-1,-1 26,1 0,-1 0,28-26,-27 0,-1 0,28 0,-27 26,27 26,0 0,27 0,1-26,-28 26,27-26,1 0,-28 26,0-1</inkml:trace>
</inkml:ink>
</file>

<file path=ppt/ink/ink96.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47"/>
    </inkml:context>
    <inkml:brush xml:id="br0">
      <inkml:brushProperty name="width" value="0.07" units="cm"/>
      <inkml:brushProperty name="height" value="0.07" units="cm"/>
      <inkml:brushProperty name="fitToCurve" value="1"/>
    </inkml:brush>
  </inkml:definitions>
  <inkml:trace contextRef="#ctx0" brushRef="#br0">113 0,'28'0,"-28"26,27-26,-27 26,0 0,0-1,-27-25,27 27,-28-27,28 25,0 1,-27-26,27 25,0 2,-28-27,28 25,0 1,0 0,-27-26,27 26,0-1,0 2,0-2,0 1,0-1,0 2,-29-27,29 25,0 1,0 1,0-2</inkml:trace>
</inkml:ink>
</file>

<file path=ppt/ink/ink97.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48"/>
    </inkml:context>
    <inkml:brush xml:id="br0">
      <inkml:brushProperty name="width" value="0.07" units="cm"/>
      <inkml:brushProperty name="height" value="0.07" units="cm"/>
      <inkml:brushProperty name="fitToCurve" value="1"/>
    </inkml:brush>
  </inkml:definitions>
  <inkml:trace contextRef="#ctx0" brushRef="#br0">0 53,'28'0,"-1"0,1 0,-1 0,1 0,-1 0,1 0,-1-26,2 26,-3 0,3 0,-2 0,1 0,-1 0,1 0,-1 0,1 0,-1 0,1 0,0 0,-1 0,-27-25,28 25,-1 0,1 0,-1 0,1 0,-1 0,1 0,-1 0,2 0,-2 0,1 0,-1 0,1 0,-1 0,1 0,-1 0,1 0,-1 0,1 0,-1 0,1 0,-1 0,1 0,-1 0,1 0,-28 25,28-25,-1 0,2 0,-2 0,-27 26,28-26,-1 0,1 0,-1 0,1 0,-28 26,27-26</inkml:trace>
</inkml:ink>
</file>

<file path=ppt/ink/ink98.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49"/>
    </inkml:context>
    <inkml:brush xml:id="br0">
      <inkml:brushProperty name="width" value="0.07" units="cm"/>
      <inkml:brushProperty name="height" value="0.07" units="cm"/>
      <inkml:brushProperty name="fitToCurve" value="1"/>
    </inkml:brush>
  </inkml:definitions>
  <inkml:trace contextRef="#ctx0" brushRef="#br0">4 595,'0'-26,"0"0,0 0,0-1,26 2,3 25,-29-26,27 26,-27-26,28 0,-1 1,1 25,-28-27,27 27,1 0,-1 0,-27-25,28 25,-1 0,1 0,-28-26,27 26,1 0,-1 0,1 0,-28-26,28 0,-1 26,2 0,-2 0,-27-25,28 25,-1 0,1-27,-1 2,1 25,-1 0,-27-26,28 26,-28-26,27 26,1 0,-28-26,27 26,1 0,-1 0,-27-25,28 25,-1 0,1 0,-1 0,2-27,-3 27,3 0,-2 0,1 0,-28-25,27 25,1 0</inkml:trace>
</inkml:ink>
</file>

<file path=ppt/ink/ink99.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50"/>
    </inkml:context>
    <inkml:brush xml:id="br0">
      <inkml:brushProperty name="width" value="0.07" units="cm"/>
      <inkml:brushProperty name="height" value="0.07" units="cm"/>
      <inkml:brushProperty name="fitToCurve" value="1"/>
    </inkml:brush>
  </inkml:definitions>
  <inkml:trace contextRef="#ctx0" brushRef="#br0">0 52,'0'-26,"0"0,28 26,-1 0,1 0,-1 0,1 0,-1 0,2 0,-3 0,3 0,-2 0,1 0,-1 0,1 0,-1 0,1 0,0 0,-1 0,1 0,-1 0,1 0,-1 0,1 0,-1 0,-27 26,29-26,-2 0,1 0,-1 0,1 0,-1 0,1 0,-1 0,1 0,-1 0,1 0,-1 0,-27 26,28-26,-1 0,1 0,-28 26,27-26,2 0,-29 25,27-25,1 0,0 0,-28 26,27-26,1 0,-1 0,-27 26,55-26,-27 0,-1 0,1 0,-28 26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920957-5A97-4A22-AFB7-81CDEC0F4FCB}" type="datetimeFigureOut">
              <a:rPr lang="en-US" smtClean="0"/>
              <a:t>5/17/2015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7354C4-22E4-44CC-83C8-66E4A092B7E3}" type="slidenum">
              <a:rPr lang="en-US" smtClean="0"/>
              <a:t>‹#›</a:t>
            </a:fld>
            <a:endParaRPr lang="en-US"/>
          </a:p>
        </p:txBody>
      </p:sp>
    </p:spTree>
    <p:extLst>
      <p:ext uri="{BB962C8B-B14F-4D97-AF65-F5344CB8AC3E}">
        <p14:creationId xmlns:p14="http://schemas.microsoft.com/office/powerpoint/2010/main" val="3860340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4C57EF-200C-46F5-8C56-8DDEBEAA9EB9}" type="slidenum">
              <a:rPr lang="en-US" smtClean="0"/>
              <a:pPr/>
              <a:t>21</a:t>
            </a:fld>
            <a:endParaRPr lang="en-US"/>
          </a:p>
        </p:txBody>
      </p:sp>
    </p:spTree>
    <p:extLst>
      <p:ext uri="{BB962C8B-B14F-4D97-AF65-F5344CB8AC3E}">
        <p14:creationId xmlns:p14="http://schemas.microsoft.com/office/powerpoint/2010/main" val="852810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4C57EF-200C-46F5-8C56-8DDEBEAA9EB9}" type="slidenum">
              <a:rPr lang="en-US" smtClean="0"/>
              <a:pPr/>
              <a:t>23</a:t>
            </a:fld>
            <a:endParaRPr lang="en-US"/>
          </a:p>
        </p:txBody>
      </p:sp>
    </p:spTree>
    <p:extLst>
      <p:ext uri="{BB962C8B-B14F-4D97-AF65-F5344CB8AC3E}">
        <p14:creationId xmlns:p14="http://schemas.microsoft.com/office/powerpoint/2010/main" val="852810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4C57EF-200C-46F5-8C56-8DDEBEAA9EB9}" type="slidenum">
              <a:rPr lang="en-US" smtClean="0"/>
              <a:pPr/>
              <a:t>25</a:t>
            </a:fld>
            <a:endParaRPr lang="en-US"/>
          </a:p>
        </p:txBody>
      </p:sp>
    </p:spTree>
    <p:extLst>
      <p:ext uri="{BB962C8B-B14F-4D97-AF65-F5344CB8AC3E}">
        <p14:creationId xmlns:p14="http://schemas.microsoft.com/office/powerpoint/2010/main" val="852810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4C57EF-200C-46F5-8C56-8DDEBEAA9EB9}" type="slidenum">
              <a:rPr lang="en-US" smtClean="0"/>
              <a:pPr/>
              <a:t>27</a:t>
            </a:fld>
            <a:endParaRPr lang="en-US"/>
          </a:p>
        </p:txBody>
      </p:sp>
    </p:spTree>
    <p:extLst>
      <p:ext uri="{BB962C8B-B14F-4D97-AF65-F5344CB8AC3E}">
        <p14:creationId xmlns:p14="http://schemas.microsoft.com/office/powerpoint/2010/main" val="852810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4C57EF-200C-46F5-8C56-8DDEBEAA9EB9}" type="slidenum">
              <a:rPr lang="en-US" smtClean="0"/>
              <a:pPr/>
              <a:t>29</a:t>
            </a:fld>
            <a:endParaRPr lang="en-US"/>
          </a:p>
        </p:txBody>
      </p:sp>
    </p:spTree>
    <p:extLst>
      <p:ext uri="{BB962C8B-B14F-4D97-AF65-F5344CB8AC3E}">
        <p14:creationId xmlns:p14="http://schemas.microsoft.com/office/powerpoint/2010/main" val="852810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7354C4-22E4-44CC-83C8-66E4A092B7E3}" type="slidenum">
              <a:rPr lang="en-US" smtClean="0"/>
              <a:t>50</a:t>
            </a:fld>
            <a:endParaRPr lang="en-US"/>
          </a:p>
        </p:txBody>
      </p:sp>
    </p:spTree>
    <p:extLst>
      <p:ext uri="{BB962C8B-B14F-4D97-AF65-F5344CB8AC3E}">
        <p14:creationId xmlns:p14="http://schemas.microsoft.com/office/powerpoint/2010/main" val="687279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4530"/>
            <a:ext cx="77724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400">
                <a:solidFill>
                  <a:schemeClr val="accent1">
                    <a:lumMod val="7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3/18/2015</a:t>
            </a:r>
            <a:endParaRPr lang="en-US"/>
          </a:p>
        </p:txBody>
      </p:sp>
      <p:sp>
        <p:nvSpPr>
          <p:cNvPr id="5" name="Footer Placeholder 4"/>
          <p:cNvSpPr>
            <a:spLocks noGrp="1"/>
          </p:cNvSpPr>
          <p:nvPr>
            <p:ph type="ftr" sz="quarter" idx="11"/>
          </p:nvPr>
        </p:nvSpPr>
        <p:spPr/>
        <p:txBody>
          <a:bodyPr/>
          <a:lstStyle/>
          <a:p>
            <a:r>
              <a:rPr lang="en-US" smtClean="0"/>
              <a:t>TCS+: Cryptographic Multilinear Maps</a:t>
            </a:r>
            <a:endParaRPr lang="en-US"/>
          </a:p>
        </p:txBody>
      </p:sp>
      <p:sp>
        <p:nvSpPr>
          <p:cNvPr id="6" name="Slide Number Placeholder 5"/>
          <p:cNvSpPr>
            <a:spLocks noGrp="1"/>
          </p:cNvSpPr>
          <p:nvPr>
            <p:ph type="sldNum" sz="quarter" idx="12"/>
          </p:nvPr>
        </p:nvSpPr>
        <p:spPr/>
        <p:txBody>
          <a:bodyPr/>
          <a:lstStyle/>
          <a:p>
            <a:fld id="{93D2F4F8-96A9-4514-BBD0-EA5312265E95}" type="slidenum">
              <a:rPr lang="en-US" smtClean="0"/>
              <a:t>‹#›</a:t>
            </a:fld>
            <a:endParaRPr lang="en-US"/>
          </a:p>
        </p:txBody>
      </p:sp>
      <p:cxnSp>
        <p:nvCxnSpPr>
          <p:cNvPr id="7" name="Straight Connector 6"/>
          <p:cNvCxnSpPr/>
          <p:nvPr/>
        </p:nvCxnSpPr>
        <p:spPr>
          <a:xfrm>
            <a:off x="1028700" y="3520440"/>
            <a:ext cx="7086600"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4717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85799" y="1828802"/>
            <a:ext cx="7772401" cy="43513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3/18/2015</a:t>
            </a:r>
            <a:endParaRPr lang="en-US"/>
          </a:p>
        </p:txBody>
      </p:sp>
      <p:sp>
        <p:nvSpPr>
          <p:cNvPr id="5" name="Footer Placeholder 4"/>
          <p:cNvSpPr>
            <a:spLocks noGrp="1"/>
          </p:cNvSpPr>
          <p:nvPr>
            <p:ph type="ftr" sz="quarter" idx="11"/>
          </p:nvPr>
        </p:nvSpPr>
        <p:spPr/>
        <p:txBody>
          <a:bodyPr/>
          <a:lstStyle/>
          <a:p>
            <a:r>
              <a:rPr lang="en-US" smtClean="0"/>
              <a:t>TCS+: Cryptographic Multilinear Maps</a:t>
            </a:r>
            <a:endParaRPr lang="en-US"/>
          </a:p>
        </p:txBody>
      </p:sp>
      <p:sp>
        <p:nvSpPr>
          <p:cNvPr id="6" name="Slide Number Placeholder 5"/>
          <p:cNvSpPr>
            <a:spLocks noGrp="1"/>
          </p:cNvSpPr>
          <p:nvPr>
            <p:ph type="sldNum" sz="quarter" idx="12"/>
          </p:nvPr>
        </p:nvSpPr>
        <p:spPr/>
        <p:txBody>
          <a:bodyPr/>
          <a:lstStyle/>
          <a:p>
            <a:fld id="{93D2F4F8-96A9-4514-BBD0-EA5312265E95}" type="slidenum">
              <a:rPr lang="en-US" smtClean="0"/>
              <a:t>‹#›</a:t>
            </a:fld>
            <a:endParaRPr lang="en-US"/>
          </a:p>
        </p:txBody>
      </p:sp>
    </p:spTree>
    <p:extLst>
      <p:ext uri="{BB962C8B-B14F-4D97-AF65-F5344CB8AC3E}">
        <p14:creationId xmlns:p14="http://schemas.microsoft.com/office/powerpoint/2010/main" val="760309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1452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799" y="360364"/>
            <a:ext cx="5743576" cy="58118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3/18/2015</a:t>
            </a:r>
            <a:endParaRPr lang="en-US"/>
          </a:p>
        </p:txBody>
      </p:sp>
      <p:sp>
        <p:nvSpPr>
          <p:cNvPr id="5" name="Footer Placeholder 4"/>
          <p:cNvSpPr>
            <a:spLocks noGrp="1"/>
          </p:cNvSpPr>
          <p:nvPr>
            <p:ph type="ftr" sz="quarter" idx="11"/>
          </p:nvPr>
        </p:nvSpPr>
        <p:spPr/>
        <p:txBody>
          <a:bodyPr/>
          <a:lstStyle/>
          <a:p>
            <a:r>
              <a:rPr lang="en-US" smtClean="0"/>
              <a:t>TCS+: Cryptographic Multilinear Maps</a:t>
            </a:r>
            <a:endParaRPr lang="en-US"/>
          </a:p>
        </p:txBody>
      </p:sp>
      <p:sp>
        <p:nvSpPr>
          <p:cNvPr id="6" name="Slide Number Placeholder 5"/>
          <p:cNvSpPr>
            <a:spLocks noGrp="1"/>
          </p:cNvSpPr>
          <p:nvPr>
            <p:ph type="sldNum" sz="quarter" idx="12"/>
          </p:nvPr>
        </p:nvSpPr>
        <p:spPr/>
        <p:txBody>
          <a:bodyPr/>
          <a:lstStyle/>
          <a:p>
            <a:fld id="{93D2F4F8-96A9-4514-BBD0-EA5312265E95}" type="slidenum">
              <a:rPr lang="en-US" smtClean="0"/>
              <a:t>‹#›</a:t>
            </a:fld>
            <a:endParaRPr lang="en-US"/>
          </a:p>
        </p:txBody>
      </p:sp>
    </p:spTree>
    <p:extLst>
      <p:ext uri="{BB962C8B-B14F-4D97-AF65-F5344CB8AC3E}">
        <p14:creationId xmlns:p14="http://schemas.microsoft.com/office/powerpoint/2010/main" val="1224388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3/18/2015</a:t>
            </a:r>
            <a:endParaRPr lang="en-US"/>
          </a:p>
        </p:txBody>
      </p:sp>
      <p:sp>
        <p:nvSpPr>
          <p:cNvPr id="5" name="Footer Placeholder 4"/>
          <p:cNvSpPr>
            <a:spLocks noGrp="1"/>
          </p:cNvSpPr>
          <p:nvPr>
            <p:ph type="ftr" sz="quarter" idx="11"/>
          </p:nvPr>
        </p:nvSpPr>
        <p:spPr/>
        <p:txBody>
          <a:bodyPr/>
          <a:lstStyle/>
          <a:p>
            <a:r>
              <a:rPr lang="en-US" smtClean="0"/>
              <a:t>TCS+: Cryptographic Multilinear Maps</a:t>
            </a:r>
            <a:endParaRPr lang="en-US"/>
          </a:p>
        </p:txBody>
      </p:sp>
      <p:sp>
        <p:nvSpPr>
          <p:cNvPr id="6" name="Slide Number Placeholder 5"/>
          <p:cNvSpPr>
            <a:spLocks noGrp="1"/>
          </p:cNvSpPr>
          <p:nvPr>
            <p:ph type="sldNum" sz="quarter" idx="12"/>
          </p:nvPr>
        </p:nvSpPr>
        <p:spPr/>
        <p:txBody>
          <a:bodyPr/>
          <a:lstStyle/>
          <a:p>
            <a:fld id="{93D2F4F8-96A9-4514-BBD0-EA5312265E95}" type="slidenum">
              <a:rPr lang="en-US" smtClean="0"/>
              <a:t>‹#›</a:t>
            </a:fld>
            <a:endParaRPr lang="en-US"/>
          </a:p>
        </p:txBody>
      </p:sp>
    </p:spTree>
    <p:extLst>
      <p:ext uri="{BB962C8B-B14F-4D97-AF65-F5344CB8AC3E}">
        <p14:creationId xmlns:p14="http://schemas.microsoft.com/office/powerpoint/2010/main" val="510638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712423"/>
            <a:ext cx="77724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685800" y="4552634"/>
            <a:ext cx="7772400" cy="1500187"/>
          </a:xfrm>
        </p:spPr>
        <p:txBody>
          <a:bodyPr anchor="t">
            <a:normAutofit/>
          </a:bodyPr>
          <a:lstStyle>
            <a:lvl1pPr marL="0" indent="0">
              <a:buNone/>
              <a:defRPr sz="240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3/18/2015</a:t>
            </a:r>
            <a:endParaRPr lang="en-US"/>
          </a:p>
        </p:txBody>
      </p:sp>
      <p:sp>
        <p:nvSpPr>
          <p:cNvPr id="5" name="Footer Placeholder 4"/>
          <p:cNvSpPr>
            <a:spLocks noGrp="1"/>
          </p:cNvSpPr>
          <p:nvPr>
            <p:ph type="ftr" sz="quarter" idx="11"/>
          </p:nvPr>
        </p:nvSpPr>
        <p:spPr/>
        <p:txBody>
          <a:bodyPr/>
          <a:lstStyle/>
          <a:p>
            <a:r>
              <a:rPr lang="en-US" smtClean="0"/>
              <a:t>TCS+: Cryptographic Multilinear Maps</a:t>
            </a:r>
            <a:endParaRPr lang="en-US"/>
          </a:p>
        </p:txBody>
      </p:sp>
      <p:sp>
        <p:nvSpPr>
          <p:cNvPr id="6" name="Slide Number Placeholder 5"/>
          <p:cNvSpPr>
            <a:spLocks noGrp="1"/>
          </p:cNvSpPr>
          <p:nvPr>
            <p:ph type="sldNum" sz="quarter" idx="12"/>
          </p:nvPr>
        </p:nvSpPr>
        <p:spPr/>
        <p:txBody>
          <a:bodyPr/>
          <a:lstStyle/>
          <a:p>
            <a:fld id="{93D2F4F8-96A9-4514-BBD0-EA5312265E95}" type="slidenum">
              <a:rPr lang="en-US" smtClean="0"/>
              <a:t>‹#›</a:t>
            </a:fld>
            <a:endParaRPr lang="en-US"/>
          </a:p>
        </p:txBody>
      </p:sp>
      <p:cxnSp>
        <p:nvCxnSpPr>
          <p:cNvPr id="7" name="Straight Connector 6"/>
          <p:cNvCxnSpPr/>
          <p:nvPr/>
        </p:nvCxnSpPr>
        <p:spPr>
          <a:xfrm>
            <a:off x="787796" y="4526280"/>
            <a:ext cx="7680960"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7265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799" y="1828801"/>
            <a:ext cx="3834246"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8801"/>
            <a:ext cx="382905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3/18/2015</a:t>
            </a:r>
            <a:endParaRPr lang="en-US"/>
          </a:p>
        </p:txBody>
      </p:sp>
      <p:sp>
        <p:nvSpPr>
          <p:cNvPr id="6" name="Footer Placeholder 5"/>
          <p:cNvSpPr>
            <a:spLocks noGrp="1"/>
          </p:cNvSpPr>
          <p:nvPr>
            <p:ph type="ftr" sz="quarter" idx="11"/>
          </p:nvPr>
        </p:nvSpPr>
        <p:spPr/>
        <p:txBody>
          <a:bodyPr/>
          <a:lstStyle/>
          <a:p>
            <a:r>
              <a:rPr lang="en-US" smtClean="0"/>
              <a:t>TCS+: Cryptographic Multilinear Maps</a:t>
            </a:r>
            <a:endParaRPr lang="en-US"/>
          </a:p>
        </p:txBody>
      </p:sp>
      <p:sp>
        <p:nvSpPr>
          <p:cNvPr id="7" name="Slide Number Placeholder 6"/>
          <p:cNvSpPr>
            <a:spLocks noGrp="1"/>
          </p:cNvSpPr>
          <p:nvPr>
            <p:ph type="sldNum" sz="quarter" idx="12"/>
          </p:nvPr>
        </p:nvSpPr>
        <p:spPr/>
        <p:txBody>
          <a:bodyPr/>
          <a:lstStyle/>
          <a:p>
            <a:fld id="{93D2F4F8-96A9-4514-BBD0-EA5312265E95}" type="slidenum">
              <a:rPr lang="en-US" smtClean="0"/>
              <a:t>‹#›</a:t>
            </a:fld>
            <a:endParaRPr lang="en-US"/>
          </a:p>
        </p:txBody>
      </p:sp>
    </p:spTree>
    <p:extLst>
      <p:ext uri="{BB962C8B-B14F-4D97-AF65-F5344CB8AC3E}">
        <p14:creationId xmlns:p14="http://schemas.microsoft.com/office/powerpoint/2010/main" val="1992990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799" y="1681851"/>
            <a:ext cx="3815196"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799" y="2507551"/>
            <a:ext cx="3815196"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851"/>
            <a:ext cx="3829050"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2507551"/>
            <a:ext cx="382905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3/18/2015</a:t>
            </a:r>
            <a:endParaRPr lang="en-US"/>
          </a:p>
        </p:txBody>
      </p:sp>
      <p:sp>
        <p:nvSpPr>
          <p:cNvPr id="8" name="Footer Placeholder 7"/>
          <p:cNvSpPr>
            <a:spLocks noGrp="1"/>
          </p:cNvSpPr>
          <p:nvPr>
            <p:ph type="ftr" sz="quarter" idx="11"/>
          </p:nvPr>
        </p:nvSpPr>
        <p:spPr/>
        <p:txBody>
          <a:bodyPr/>
          <a:lstStyle/>
          <a:p>
            <a:r>
              <a:rPr lang="en-US" smtClean="0"/>
              <a:t>TCS+: Cryptographic Multilinear Maps</a:t>
            </a:r>
            <a:endParaRPr lang="en-US"/>
          </a:p>
        </p:txBody>
      </p:sp>
      <p:sp>
        <p:nvSpPr>
          <p:cNvPr id="9" name="Slide Number Placeholder 8"/>
          <p:cNvSpPr>
            <a:spLocks noGrp="1"/>
          </p:cNvSpPr>
          <p:nvPr>
            <p:ph type="sldNum" sz="quarter" idx="12"/>
          </p:nvPr>
        </p:nvSpPr>
        <p:spPr/>
        <p:txBody>
          <a:bodyPr/>
          <a:lstStyle/>
          <a:p>
            <a:fld id="{93D2F4F8-96A9-4514-BBD0-EA5312265E95}"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733486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3/18/2015</a:t>
            </a:r>
            <a:endParaRPr lang="en-US"/>
          </a:p>
        </p:txBody>
      </p:sp>
      <p:sp>
        <p:nvSpPr>
          <p:cNvPr id="4" name="Footer Placeholder 3"/>
          <p:cNvSpPr>
            <a:spLocks noGrp="1"/>
          </p:cNvSpPr>
          <p:nvPr>
            <p:ph type="ftr" sz="quarter" idx="11"/>
          </p:nvPr>
        </p:nvSpPr>
        <p:spPr/>
        <p:txBody>
          <a:bodyPr/>
          <a:lstStyle/>
          <a:p>
            <a:r>
              <a:rPr lang="en-US" smtClean="0"/>
              <a:t>TCS+: Cryptographic Multilinear Maps</a:t>
            </a:r>
            <a:endParaRPr lang="en-US"/>
          </a:p>
        </p:txBody>
      </p:sp>
      <p:sp>
        <p:nvSpPr>
          <p:cNvPr id="5" name="Slide Number Placeholder 4"/>
          <p:cNvSpPr>
            <a:spLocks noGrp="1"/>
          </p:cNvSpPr>
          <p:nvPr>
            <p:ph type="sldNum" sz="quarter" idx="12"/>
          </p:nvPr>
        </p:nvSpPr>
        <p:spPr/>
        <p:txBody>
          <a:bodyPr/>
          <a:lstStyle/>
          <a:p>
            <a:fld id="{93D2F4F8-96A9-4514-BBD0-EA5312265E95}"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89308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3/18/2015</a:t>
            </a:r>
            <a:endParaRPr lang="en-US"/>
          </a:p>
        </p:txBody>
      </p:sp>
      <p:sp>
        <p:nvSpPr>
          <p:cNvPr id="3" name="Footer Placeholder 2"/>
          <p:cNvSpPr>
            <a:spLocks noGrp="1"/>
          </p:cNvSpPr>
          <p:nvPr>
            <p:ph type="ftr" sz="quarter" idx="11"/>
          </p:nvPr>
        </p:nvSpPr>
        <p:spPr/>
        <p:txBody>
          <a:bodyPr/>
          <a:lstStyle/>
          <a:p>
            <a:r>
              <a:rPr lang="en-US" smtClean="0"/>
              <a:t>TCS+: Cryptographic Multilinear Maps</a:t>
            </a:r>
            <a:endParaRPr lang="en-US"/>
          </a:p>
        </p:txBody>
      </p:sp>
      <p:sp>
        <p:nvSpPr>
          <p:cNvPr id="4" name="Slide Number Placeholder 3"/>
          <p:cNvSpPr>
            <a:spLocks noGrp="1"/>
          </p:cNvSpPr>
          <p:nvPr>
            <p:ph type="sldNum" sz="quarter" idx="12"/>
          </p:nvPr>
        </p:nvSpPr>
        <p:spPr/>
        <p:txBody>
          <a:bodyPr/>
          <a:lstStyle/>
          <a:p>
            <a:fld id="{93D2F4F8-96A9-4514-BBD0-EA5312265E95}" type="slidenum">
              <a:rPr lang="en-US" smtClean="0"/>
              <a:t>‹#›</a:t>
            </a:fld>
            <a:endParaRPr lang="en-US"/>
          </a:p>
        </p:txBody>
      </p:sp>
    </p:spTree>
    <p:extLst>
      <p:ext uri="{BB962C8B-B14F-4D97-AF65-F5344CB8AC3E}">
        <p14:creationId xmlns:p14="http://schemas.microsoft.com/office/powerpoint/2010/main" val="3232221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3886200" y="990600"/>
            <a:ext cx="462915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3/18/2015</a:t>
            </a:r>
            <a:endParaRPr lang="en-US"/>
          </a:p>
        </p:txBody>
      </p:sp>
      <p:sp>
        <p:nvSpPr>
          <p:cNvPr id="6" name="Footer Placeholder 5"/>
          <p:cNvSpPr>
            <a:spLocks noGrp="1"/>
          </p:cNvSpPr>
          <p:nvPr>
            <p:ph type="ftr" sz="quarter" idx="11"/>
          </p:nvPr>
        </p:nvSpPr>
        <p:spPr/>
        <p:txBody>
          <a:bodyPr/>
          <a:lstStyle/>
          <a:p>
            <a:r>
              <a:rPr lang="en-US" smtClean="0"/>
              <a:t>TCS+: Cryptographic Multilinear Maps</a:t>
            </a:r>
            <a:endParaRPr lang="en-US"/>
          </a:p>
        </p:txBody>
      </p:sp>
      <p:sp>
        <p:nvSpPr>
          <p:cNvPr id="7" name="Slide Number Placeholder 6"/>
          <p:cNvSpPr>
            <a:spLocks noGrp="1"/>
          </p:cNvSpPr>
          <p:nvPr>
            <p:ph type="sldNum" sz="quarter" idx="12"/>
          </p:nvPr>
        </p:nvSpPr>
        <p:spPr/>
        <p:txBody>
          <a:bodyPr/>
          <a:lstStyle/>
          <a:p>
            <a:fld id="{93D2F4F8-96A9-4514-BBD0-EA5312265E95}" type="slidenum">
              <a:rPr lang="en-US" smtClean="0"/>
              <a:t>‹#›</a:t>
            </a:fld>
            <a:endParaRPr lang="en-US"/>
          </a:p>
        </p:txBody>
      </p:sp>
    </p:spTree>
    <p:extLst>
      <p:ext uri="{BB962C8B-B14F-4D97-AF65-F5344CB8AC3E}">
        <p14:creationId xmlns:p14="http://schemas.microsoft.com/office/powerpoint/2010/main" val="4093661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3/18/2015</a:t>
            </a:r>
            <a:endParaRPr lang="en-US"/>
          </a:p>
        </p:txBody>
      </p:sp>
      <p:sp>
        <p:nvSpPr>
          <p:cNvPr id="6" name="Footer Placeholder 5"/>
          <p:cNvSpPr>
            <a:spLocks noGrp="1"/>
          </p:cNvSpPr>
          <p:nvPr>
            <p:ph type="ftr" sz="quarter" idx="11"/>
          </p:nvPr>
        </p:nvSpPr>
        <p:spPr/>
        <p:txBody>
          <a:bodyPr/>
          <a:lstStyle/>
          <a:p>
            <a:r>
              <a:rPr lang="en-US" smtClean="0"/>
              <a:t>TCS+: Cryptographic Multilinear Maps</a:t>
            </a:r>
            <a:endParaRPr lang="en-US"/>
          </a:p>
        </p:txBody>
      </p:sp>
      <p:sp>
        <p:nvSpPr>
          <p:cNvPr id="7" name="Slide Number Placeholder 6"/>
          <p:cNvSpPr>
            <a:spLocks noGrp="1"/>
          </p:cNvSpPr>
          <p:nvPr>
            <p:ph type="sldNum" sz="quarter" idx="12"/>
          </p:nvPr>
        </p:nvSpPr>
        <p:spPr/>
        <p:txBody>
          <a:bodyPr/>
          <a:lstStyle/>
          <a:p>
            <a:fld id="{93D2F4F8-96A9-4514-BBD0-EA5312265E95}" type="slidenum">
              <a:rPr lang="en-US" smtClean="0"/>
              <a:t>‹#›</a:t>
            </a:fld>
            <a:endParaRPr lang="en-US"/>
          </a:p>
        </p:txBody>
      </p:sp>
    </p:spTree>
    <p:extLst>
      <p:ext uri="{BB962C8B-B14F-4D97-AF65-F5344CB8AC3E}">
        <p14:creationId xmlns:p14="http://schemas.microsoft.com/office/powerpoint/2010/main" val="342372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799" y="365760"/>
            <a:ext cx="7772401"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799" y="1828801"/>
            <a:ext cx="7772401"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799" y="6356351"/>
            <a:ext cx="20574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lang="en-US" smtClean="0"/>
              <a:t>3/18/2015</a:t>
            </a:r>
            <a:endParaRPr lang="en-US"/>
          </a:p>
        </p:txBody>
      </p:sp>
      <p:sp>
        <p:nvSpPr>
          <p:cNvPr id="5" name="Footer Placeholder 4"/>
          <p:cNvSpPr>
            <a:spLocks noGrp="1"/>
          </p:cNvSpPr>
          <p:nvPr>
            <p:ph type="ftr" sz="quarter" idx="3"/>
          </p:nvPr>
        </p:nvSpPr>
        <p:spPr>
          <a:xfrm>
            <a:off x="3031547" y="6356351"/>
            <a:ext cx="30861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r>
              <a:rPr lang="en-US" smtClean="0"/>
              <a:t>TCS+: Cryptographic Multilinear Maps</a:t>
            </a:r>
            <a:endParaRPr lang="en-US"/>
          </a:p>
        </p:txBody>
      </p:sp>
      <p:sp>
        <p:nvSpPr>
          <p:cNvPr id="6" name="Slide Number Placeholder 5"/>
          <p:cNvSpPr>
            <a:spLocks noGrp="1"/>
          </p:cNvSpPr>
          <p:nvPr>
            <p:ph type="sldNum" sz="quarter" idx="4"/>
          </p:nvPr>
        </p:nvSpPr>
        <p:spPr>
          <a:xfrm>
            <a:off x="6400800" y="6356351"/>
            <a:ext cx="205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93D2F4F8-96A9-4514-BBD0-EA5312265E95}" type="slidenum">
              <a:rPr lang="en-US" smtClean="0"/>
              <a:t>‹#›</a:t>
            </a:fld>
            <a:endParaRPr lang="en-US"/>
          </a:p>
        </p:txBody>
      </p:sp>
    </p:spTree>
    <p:extLst>
      <p:ext uri="{BB962C8B-B14F-4D97-AF65-F5344CB8AC3E}">
        <p14:creationId xmlns:p14="http://schemas.microsoft.com/office/powerpoint/2010/main" val="171852359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8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8" Type="http://schemas.openxmlformats.org/officeDocument/2006/relationships/image" Target="../media/image170.png"/><Relationship Id="rId13" Type="http://schemas.openxmlformats.org/officeDocument/2006/relationships/image" Target="../media/image23.png"/><Relationship Id="rId3" Type="http://schemas.openxmlformats.org/officeDocument/2006/relationships/image" Target="../media/image120.png"/><Relationship Id="rId7" Type="http://schemas.openxmlformats.org/officeDocument/2006/relationships/image" Target="../media/image160.png"/><Relationship Id="rId12" Type="http://schemas.openxmlformats.org/officeDocument/2006/relationships/image" Target="../media/image221.png"/><Relationship Id="rId2" Type="http://schemas.openxmlformats.org/officeDocument/2006/relationships/image" Target="../media/image1000.png"/><Relationship Id="rId16"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50.png"/><Relationship Id="rId11" Type="http://schemas.openxmlformats.org/officeDocument/2006/relationships/image" Target="../media/image211.png"/><Relationship Id="rId5" Type="http://schemas.openxmlformats.org/officeDocument/2006/relationships/image" Target="../media/image140.png"/><Relationship Id="rId15" Type="http://schemas.openxmlformats.org/officeDocument/2006/relationships/image" Target="../media/image28.png"/><Relationship Id="rId10" Type="http://schemas.openxmlformats.org/officeDocument/2006/relationships/image" Target="../media/image190.png"/><Relationship Id="rId4" Type="http://schemas.openxmlformats.org/officeDocument/2006/relationships/image" Target="../media/image13.png"/><Relationship Id="rId9" Type="http://schemas.openxmlformats.org/officeDocument/2006/relationships/image" Target="../media/image180.png"/><Relationship Id="rId1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170.png"/><Relationship Id="rId13" Type="http://schemas.openxmlformats.org/officeDocument/2006/relationships/image" Target="../media/image23.png"/><Relationship Id="rId3" Type="http://schemas.openxmlformats.org/officeDocument/2006/relationships/image" Target="../media/image120.png"/><Relationship Id="rId7" Type="http://schemas.openxmlformats.org/officeDocument/2006/relationships/image" Target="../media/image160.png"/><Relationship Id="rId12" Type="http://schemas.openxmlformats.org/officeDocument/2006/relationships/image" Target="../media/image221.png"/><Relationship Id="rId2" Type="http://schemas.openxmlformats.org/officeDocument/2006/relationships/image" Target="../media/image1000.png"/><Relationship Id="rId16" Type="http://schemas.openxmlformats.org/officeDocument/2006/relationships/image" Target="../media/image29.png"/><Relationship Id="rId29"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150.png"/><Relationship Id="rId11" Type="http://schemas.openxmlformats.org/officeDocument/2006/relationships/image" Target="../media/image211.png"/><Relationship Id="rId5" Type="http://schemas.openxmlformats.org/officeDocument/2006/relationships/image" Target="../media/image140.png"/><Relationship Id="rId15" Type="http://schemas.openxmlformats.org/officeDocument/2006/relationships/image" Target="../media/image28.png"/><Relationship Id="rId10" Type="http://schemas.openxmlformats.org/officeDocument/2006/relationships/image" Target="../media/image190.png"/><Relationship Id="rId4" Type="http://schemas.openxmlformats.org/officeDocument/2006/relationships/image" Target="../media/image13.png"/><Relationship Id="rId9" Type="http://schemas.openxmlformats.org/officeDocument/2006/relationships/image" Target="../media/image180.png"/><Relationship Id="rId1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170.png"/><Relationship Id="rId13" Type="http://schemas.openxmlformats.org/officeDocument/2006/relationships/image" Target="../media/image23.png"/><Relationship Id="rId3" Type="http://schemas.openxmlformats.org/officeDocument/2006/relationships/image" Target="../media/image120.png"/><Relationship Id="rId7" Type="http://schemas.openxmlformats.org/officeDocument/2006/relationships/image" Target="../media/image160.png"/><Relationship Id="rId12" Type="http://schemas.openxmlformats.org/officeDocument/2006/relationships/image" Target="../media/image221.png"/><Relationship Id="rId2" Type="http://schemas.openxmlformats.org/officeDocument/2006/relationships/image" Target="../media/image1000.png"/><Relationship Id="rId16"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50.png"/><Relationship Id="rId11" Type="http://schemas.openxmlformats.org/officeDocument/2006/relationships/image" Target="../media/image211.png"/><Relationship Id="rId5" Type="http://schemas.openxmlformats.org/officeDocument/2006/relationships/image" Target="../media/image140.png"/><Relationship Id="rId15" Type="http://schemas.openxmlformats.org/officeDocument/2006/relationships/image" Target="../media/image28.png"/><Relationship Id="rId10" Type="http://schemas.openxmlformats.org/officeDocument/2006/relationships/image" Target="../media/image190.png"/><Relationship Id="rId4" Type="http://schemas.openxmlformats.org/officeDocument/2006/relationships/image" Target="../media/image13.png"/><Relationship Id="rId9" Type="http://schemas.openxmlformats.org/officeDocument/2006/relationships/image" Target="../media/image180.png"/><Relationship Id="rId1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170.png"/><Relationship Id="rId13" Type="http://schemas.openxmlformats.org/officeDocument/2006/relationships/image" Target="../media/image23.png"/><Relationship Id="rId3" Type="http://schemas.openxmlformats.org/officeDocument/2006/relationships/image" Target="../media/image120.png"/><Relationship Id="rId7" Type="http://schemas.openxmlformats.org/officeDocument/2006/relationships/image" Target="../media/image160.png"/><Relationship Id="rId12" Type="http://schemas.openxmlformats.org/officeDocument/2006/relationships/image" Target="../media/image221.png"/><Relationship Id="rId2" Type="http://schemas.openxmlformats.org/officeDocument/2006/relationships/image" Target="../media/image1000.png"/><Relationship Id="rId16" Type="http://schemas.openxmlformats.org/officeDocument/2006/relationships/image" Target="../media/image29.png"/><Relationship Id="rId29"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150.png"/><Relationship Id="rId11" Type="http://schemas.openxmlformats.org/officeDocument/2006/relationships/image" Target="../media/image211.png"/><Relationship Id="rId5" Type="http://schemas.openxmlformats.org/officeDocument/2006/relationships/image" Target="../media/image140.png"/><Relationship Id="rId15" Type="http://schemas.openxmlformats.org/officeDocument/2006/relationships/image" Target="../media/image28.png"/><Relationship Id="rId10" Type="http://schemas.openxmlformats.org/officeDocument/2006/relationships/image" Target="../media/image190.png"/><Relationship Id="rId4" Type="http://schemas.openxmlformats.org/officeDocument/2006/relationships/image" Target="../media/image13.png"/><Relationship Id="rId9" Type="http://schemas.openxmlformats.org/officeDocument/2006/relationships/image" Target="../media/image180.png"/><Relationship Id="rId14"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170.png"/><Relationship Id="rId13" Type="http://schemas.openxmlformats.org/officeDocument/2006/relationships/image" Target="../media/image23.png"/><Relationship Id="rId3" Type="http://schemas.openxmlformats.org/officeDocument/2006/relationships/image" Target="../media/image120.png"/><Relationship Id="rId7" Type="http://schemas.openxmlformats.org/officeDocument/2006/relationships/image" Target="../media/image160.png"/><Relationship Id="rId12" Type="http://schemas.openxmlformats.org/officeDocument/2006/relationships/image" Target="../media/image221.png"/><Relationship Id="rId17" Type="http://schemas.openxmlformats.org/officeDocument/2006/relationships/customXml" Target="../ink/ink124.xml"/><Relationship Id="rId2" Type="http://schemas.openxmlformats.org/officeDocument/2006/relationships/image" Target="../media/image1000.png"/><Relationship Id="rId16"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50.png"/><Relationship Id="rId11" Type="http://schemas.openxmlformats.org/officeDocument/2006/relationships/image" Target="../media/image211.png"/><Relationship Id="rId5" Type="http://schemas.openxmlformats.org/officeDocument/2006/relationships/image" Target="../media/image140.png"/><Relationship Id="rId15" Type="http://schemas.openxmlformats.org/officeDocument/2006/relationships/image" Target="../media/image28.png"/><Relationship Id="rId10" Type="http://schemas.openxmlformats.org/officeDocument/2006/relationships/image" Target="../media/image190.png"/><Relationship Id="rId4" Type="http://schemas.openxmlformats.org/officeDocument/2006/relationships/image" Target="../media/image13.png"/><Relationship Id="rId9" Type="http://schemas.openxmlformats.org/officeDocument/2006/relationships/image" Target="../media/image180.png"/><Relationship Id="rId14" Type="http://schemas.openxmlformats.org/officeDocument/2006/relationships/image" Target="../media/image25.png"/><Relationship Id="rId30" Type="http://schemas.openxmlformats.org/officeDocument/2006/relationships/image" Target="../media/image91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70.png"/><Relationship Id="rId13" Type="http://schemas.openxmlformats.org/officeDocument/2006/relationships/image" Target="../media/image23.png"/><Relationship Id="rId18" Type="http://schemas.openxmlformats.org/officeDocument/2006/relationships/image" Target="../media/image43.png"/><Relationship Id="rId26" Type="http://schemas.openxmlformats.org/officeDocument/2006/relationships/image" Target="../media/image510.png"/><Relationship Id="rId3" Type="http://schemas.openxmlformats.org/officeDocument/2006/relationships/image" Target="../media/image120.png"/><Relationship Id="rId21" Type="http://schemas.openxmlformats.org/officeDocument/2006/relationships/image" Target="../media/image460.png"/><Relationship Id="rId7" Type="http://schemas.openxmlformats.org/officeDocument/2006/relationships/image" Target="../media/image160.png"/><Relationship Id="rId12" Type="http://schemas.openxmlformats.org/officeDocument/2006/relationships/image" Target="../media/image221.png"/><Relationship Id="rId17" Type="http://schemas.openxmlformats.org/officeDocument/2006/relationships/image" Target="../media/image31.png"/><Relationship Id="rId25" Type="http://schemas.openxmlformats.org/officeDocument/2006/relationships/image" Target="../media/image500.png"/><Relationship Id="rId2" Type="http://schemas.openxmlformats.org/officeDocument/2006/relationships/image" Target="../media/image1000.png"/><Relationship Id="rId16" Type="http://schemas.openxmlformats.org/officeDocument/2006/relationships/image" Target="../media/image29.png"/><Relationship Id="rId20"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150.png"/><Relationship Id="rId11" Type="http://schemas.openxmlformats.org/officeDocument/2006/relationships/image" Target="../media/image211.png"/><Relationship Id="rId24" Type="http://schemas.openxmlformats.org/officeDocument/2006/relationships/image" Target="../media/image490.png"/><Relationship Id="rId5" Type="http://schemas.openxmlformats.org/officeDocument/2006/relationships/image" Target="../media/image140.png"/><Relationship Id="rId15" Type="http://schemas.openxmlformats.org/officeDocument/2006/relationships/image" Target="../media/image28.png"/><Relationship Id="rId23" Type="http://schemas.openxmlformats.org/officeDocument/2006/relationships/image" Target="../media/image480.png"/><Relationship Id="rId28" Type="http://schemas.openxmlformats.org/officeDocument/2006/relationships/image" Target="../media/image530.png"/><Relationship Id="rId10" Type="http://schemas.openxmlformats.org/officeDocument/2006/relationships/image" Target="../media/image190.png"/><Relationship Id="rId19" Type="http://schemas.openxmlformats.org/officeDocument/2006/relationships/image" Target="../media/image44.png"/><Relationship Id="rId4" Type="http://schemas.openxmlformats.org/officeDocument/2006/relationships/image" Target="../media/image13.png"/><Relationship Id="rId9" Type="http://schemas.openxmlformats.org/officeDocument/2006/relationships/image" Target="../media/image180.png"/><Relationship Id="rId14" Type="http://schemas.openxmlformats.org/officeDocument/2006/relationships/image" Target="../media/image25.png"/><Relationship Id="rId22" Type="http://schemas.openxmlformats.org/officeDocument/2006/relationships/image" Target="../media/image470.png"/><Relationship Id="rId27" Type="http://schemas.openxmlformats.org/officeDocument/2006/relationships/image" Target="../media/image520.png"/></Relationships>
</file>

<file path=ppt/slides/_rels/slide21.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70.png"/><Relationship Id="rId13" Type="http://schemas.openxmlformats.org/officeDocument/2006/relationships/image" Target="../media/image23.png"/><Relationship Id="rId18" Type="http://schemas.openxmlformats.org/officeDocument/2006/relationships/image" Target="../media/image43.png"/><Relationship Id="rId26" Type="http://schemas.openxmlformats.org/officeDocument/2006/relationships/image" Target="../media/image510.png"/><Relationship Id="rId3" Type="http://schemas.openxmlformats.org/officeDocument/2006/relationships/image" Target="../media/image120.png"/><Relationship Id="rId21" Type="http://schemas.openxmlformats.org/officeDocument/2006/relationships/image" Target="../media/image460.png"/><Relationship Id="rId7" Type="http://schemas.openxmlformats.org/officeDocument/2006/relationships/image" Target="../media/image160.png"/><Relationship Id="rId12" Type="http://schemas.openxmlformats.org/officeDocument/2006/relationships/image" Target="../media/image221.png"/><Relationship Id="rId17" Type="http://schemas.openxmlformats.org/officeDocument/2006/relationships/image" Target="../media/image31.png"/><Relationship Id="rId25" Type="http://schemas.openxmlformats.org/officeDocument/2006/relationships/image" Target="../media/image500.png"/><Relationship Id="rId2" Type="http://schemas.openxmlformats.org/officeDocument/2006/relationships/image" Target="../media/image1000.png"/><Relationship Id="rId16" Type="http://schemas.openxmlformats.org/officeDocument/2006/relationships/image" Target="../media/image29.png"/><Relationship Id="rId20" Type="http://schemas.openxmlformats.org/officeDocument/2006/relationships/image" Target="../media/image45.png"/><Relationship Id="rId29"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150.png"/><Relationship Id="rId11" Type="http://schemas.openxmlformats.org/officeDocument/2006/relationships/image" Target="../media/image211.png"/><Relationship Id="rId24" Type="http://schemas.openxmlformats.org/officeDocument/2006/relationships/image" Target="../media/image490.png"/><Relationship Id="rId5" Type="http://schemas.openxmlformats.org/officeDocument/2006/relationships/image" Target="../media/image140.png"/><Relationship Id="rId15" Type="http://schemas.openxmlformats.org/officeDocument/2006/relationships/image" Target="../media/image28.png"/><Relationship Id="rId23" Type="http://schemas.openxmlformats.org/officeDocument/2006/relationships/image" Target="../media/image480.png"/><Relationship Id="rId28" Type="http://schemas.openxmlformats.org/officeDocument/2006/relationships/image" Target="../media/image530.png"/><Relationship Id="rId10" Type="http://schemas.openxmlformats.org/officeDocument/2006/relationships/image" Target="../media/image190.png"/><Relationship Id="rId19" Type="http://schemas.openxmlformats.org/officeDocument/2006/relationships/image" Target="../media/image44.png"/><Relationship Id="rId4" Type="http://schemas.openxmlformats.org/officeDocument/2006/relationships/image" Target="../media/image13.png"/><Relationship Id="rId9" Type="http://schemas.openxmlformats.org/officeDocument/2006/relationships/image" Target="../media/image180.png"/><Relationship Id="rId14" Type="http://schemas.openxmlformats.org/officeDocument/2006/relationships/image" Target="../media/image25.png"/><Relationship Id="rId22" Type="http://schemas.openxmlformats.org/officeDocument/2006/relationships/image" Target="../media/image470.png"/><Relationship Id="rId27" Type="http://schemas.openxmlformats.org/officeDocument/2006/relationships/image" Target="../media/image520.png"/><Relationship Id="rId30"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70.png"/><Relationship Id="rId13" Type="http://schemas.openxmlformats.org/officeDocument/2006/relationships/image" Target="../media/image23.png"/><Relationship Id="rId18" Type="http://schemas.openxmlformats.org/officeDocument/2006/relationships/image" Target="../media/image43.png"/><Relationship Id="rId26" Type="http://schemas.openxmlformats.org/officeDocument/2006/relationships/image" Target="../media/image510.png"/><Relationship Id="rId3" Type="http://schemas.openxmlformats.org/officeDocument/2006/relationships/image" Target="../media/image120.png"/><Relationship Id="rId21" Type="http://schemas.openxmlformats.org/officeDocument/2006/relationships/image" Target="../media/image460.png"/><Relationship Id="rId7" Type="http://schemas.openxmlformats.org/officeDocument/2006/relationships/image" Target="../media/image160.png"/><Relationship Id="rId12" Type="http://schemas.openxmlformats.org/officeDocument/2006/relationships/image" Target="../media/image221.png"/><Relationship Id="rId17" Type="http://schemas.openxmlformats.org/officeDocument/2006/relationships/image" Target="../media/image31.png"/><Relationship Id="rId25" Type="http://schemas.openxmlformats.org/officeDocument/2006/relationships/image" Target="../media/image500.png"/><Relationship Id="rId2" Type="http://schemas.openxmlformats.org/officeDocument/2006/relationships/image" Target="../media/image1000.png"/><Relationship Id="rId16" Type="http://schemas.openxmlformats.org/officeDocument/2006/relationships/image" Target="../media/image29.png"/><Relationship Id="rId20"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150.png"/><Relationship Id="rId11" Type="http://schemas.openxmlformats.org/officeDocument/2006/relationships/image" Target="../media/image211.png"/><Relationship Id="rId24" Type="http://schemas.openxmlformats.org/officeDocument/2006/relationships/image" Target="../media/image490.png"/><Relationship Id="rId5" Type="http://schemas.openxmlformats.org/officeDocument/2006/relationships/image" Target="../media/image140.png"/><Relationship Id="rId15" Type="http://schemas.openxmlformats.org/officeDocument/2006/relationships/image" Target="../media/image28.png"/><Relationship Id="rId23" Type="http://schemas.openxmlformats.org/officeDocument/2006/relationships/image" Target="../media/image480.png"/><Relationship Id="rId28" Type="http://schemas.openxmlformats.org/officeDocument/2006/relationships/image" Target="../media/image530.png"/><Relationship Id="rId10" Type="http://schemas.openxmlformats.org/officeDocument/2006/relationships/image" Target="../media/image190.png"/><Relationship Id="rId19" Type="http://schemas.openxmlformats.org/officeDocument/2006/relationships/image" Target="../media/image44.png"/><Relationship Id="rId4" Type="http://schemas.openxmlformats.org/officeDocument/2006/relationships/image" Target="../media/image13.png"/><Relationship Id="rId9" Type="http://schemas.openxmlformats.org/officeDocument/2006/relationships/image" Target="../media/image180.png"/><Relationship Id="rId14" Type="http://schemas.openxmlformats.org/officeDocument/2006/relationships/image" Target="../media/image25.png"/><Relationship Id="rId22" Type="http://schemas.openxmlformats.org/officeDocument/2006/relationships/image" Target="../media/image470.png"/><Relationship Id="rId27" Type="http://schemas.openxmlformats.org/officeDocument/2006/relationships/image" Target="../media/image520.png"/></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70.png"/><Relationship Id="rId13" Type="http://schemas.openxmlformats.org/officeDocument/2006/relationships/image" Target="../media/image23.png"/><Relationship Id="rId18" Type="http://schemas.openxmlformats.org/officeDocument/2006/relationships/image" Target="../media/image43.png"/><Relationship Id="rId26" Type="http://schemas.openxmlformats.org/officeDocument/2006/relationships/image" Target="../media/image510.png"/><Relationship Id="rId3" Type="http://schemas.openxmlformats.org/officeDocument/2006/relationships/image" Target="../media/image120.png"/><Relationship Id="rId21" Type="http://schemas.openxmlformats.org/officeDocument/2006/relationships/image" Target="../media/image460.png"/><Relationship Id="rId7" Type="http://schemas.openxmlformats.org/officeDocument/2006/relationships/image" Target="../media/image160.png"/><Relationship Id="rId12" Type="http://schemas.openxmlformats.org/officeDocument/2006/relationships/image" Target="../media/image221.png"/><Relationship Id="rId17" Type="http://schemas.openxmlformats.org/officeDocument/2006/relationships/image" Target="../media/image31.png"/><Relationship Id="rId25" Type="http://schemas.openxmlformats.org/officeDocument/2006/relationships/image" Target="../media/image500.png"/><Relationship Id="rId2" Type="http://schemas.openxmlformats.org/officeDocument/2006/relationships/image" Target="../media/image1000.png"/><Relationship Id="rId16" Type="http://schemas.openxmlformats.org/officeDocument/2006/relationships/image" Target="../media/image29.png"/><Relationship Id="rId20" Type="http://schemas.openxmlformats.org/officeDocument/2006/relationships/image" Target="../media/image45.png"/><Relationship Id="rId29"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150.png"/><Relationship Id="rId11" Type="http://schemas.openxmlformats.org/officeDocument/2006/relationships/image" Target="../media/image211.png"/><Relationship Id="rId24" Type="http://schemas.openxmlformats.org/officeDocument/2006/relationships/image" Target="../media/image490.png"/><Relationship Id="rId5" Type="http://schemas.openxmlformats.org/officeDocument/2006/relationships/image" Target="../media/image140.png"/><Relationship Id="rId15" Type="http://schemas.openxmlformats.org/officeDocument/2006/relationships/image" Target="../media/image28.png"/><Relationship Id="rId23" Type="http://schemas.openxmlformats.org/officeDocument/2006/relationships/image" Target="../media/image480.png"/><Relationship Id="rId28" Type="http://schemas.openxmlformats.org/officeDocument/2006/relationships/image" Target="../media/image530.png"/><Relationship Id="rId10" Type="http://schemas.openxmlformats.org/officeDocument/2006/relationships/image" Target="../media/image190.png"/><Relationship Id="rId19" Type="http://schemas.openxmlformats.org/officeDocument/2006/relationships/image" Target="../media/image44.png"/><Relationship Id="rId4" Type="http://schemas.openxmlformats.org/officeDocument/2006/relationships/image" Target="../media/image13.png"/><Relationship Id="rId9" Type="http://schemas.openxmlformats.org/officeDocument/2006/relationships/image" Target="../media/image180.png"/><Relationship Id="rId14" Type="http://schemas.openxmlformats.org/officeDocument/2006/relationships/image" Target="../media/image25.png"/><Relationship Id="rId22" Type="http://schemas.openxmlformats.org/officeDocument/2006/relationships/image" Target="../media/image470.png"/><Relationship Id="rId27" Type="http://schemas.openxmlformats.org/officeDocument/2006/relationships/image" Target="../media/image520.png"/><Relationship Id="rId30" Type="http://schemas.openxmlformats.org/officeDocument/2006/relationships/image" Target="../media/image240.png"/></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70.png"/><Relationship Id="rId13" Type="http://schemas.openxmlformats.org/officeDocument/2006/relationships/image" Target="../media/image23.png"/><Relationship Id="rId18" Type="http://schemas.openxmlformats.org/officeDocument/2006/relationships/image" Target="../media/image43.png"/><Relationship Id="rId26" Type="http://schemas.openxmlformats.org/officeDocument/2006/relationships/image" Target="../media/image510.png"/><Relationship Id="rId3" Type="http://schemas.openxmlformats.org/officeDocument/2006/relationships/image" Target="../media/image120.png"/><Relationship Id="rId21" Type="http://schemas.openxmlformats.org/officeDocument/2006/relationships/image" Target="../media/image460.png"/><Relationship Id="rId34" Type="http://schemas.openxmlformats.org/officeDocument/2006/relationships/image" Target="../media/image930.emf"/><Relationship Id="rId7" Type="http://schemas.openxmlformats.org/officeDocument/2006/relationships/image" Target="../media/image160.png"/><Relationship Id="rId12" Type="http://schemas.openxmlformats.org/officeDocument/2006/relationships/image" Target="../media/image221.png"/><Relationship Id="rId17" Type="http://schemas.openxmlformats.org/officeDocument/2006/relationships/image" Target="../media/image31.png"/><Relationship Id="rId25" Type="http://schemas.openxmlformats.org/officeDocument/2006/relationships/image" Target="../media/image500.png"/><Relationship Id="rId33" Type="http://schemas.openxmlformats.org/officeDocument/2006/relationships/customXml" Target="../ink/ink127.xml"/><Relationship Id="rId2" Type="http://schemas.openxmlformats.org/officeDocument/2006/relationships/image" Target="../media/image1000.png"/><Relationship Id="rId16" Type="http://schemas.openxmlformats.org/officeDocument/2006/relationships/image" Target="../media/image29.png"/><Relationship Id="rId20" Type="http://schemas.openxmlformats.org/officeDocument/2006/relationships/image" Target="../media/image45.png"/><Relationship Id="rId29" Type="http://schemas.openxmlformats.org/officeDocument/2006/relationships/customXml" Target="../ink/ink125.xml"/><Relationship Id="rId1" Type="http://schemas.openxmlformats.org/officeDocument/2006/relationships/slideLayout" Target="../slideLayouts/slideLayout2.xml"/><Relationship Id="rId6" Type="http://schemas.openxmlformats.org/officeDocument/2006/relationships/image" Target="../media/image150.png"/><Relationship Id="rId11" Type="http://schemas.openxmlformats.org/officeDocument/2006/relationships/image" Target="../media/image211.png"/><Relationship Id="rId24" Type="http://schemas.openxmlformats.org/officeDocument/2006/relationships/image" Target="../media/image490.png"/><Relationship Id="rId32" Type="http://schemas.openxmlformats.org/officeDocument/2006/relationships/image" Target="../media/image920.emf"/><Relationship Id="rId5" Type="http://schemas.openxmlformats.org/officeDocument/2006/relationships/image" Target="../media/image140.png"/><Relationship Id="rId15" Type="http://schemas.openxmlformats.org/officeDocument/2006/relationships/image" Target="../media/image28.png"/><Relationship Id="rId23" Type="http://schemas.openxmlformats.org/officeDocument/2006/relationships/image" Target="../media/image480.png"/><Relationship Id="rId28" Type="http://schemas.openxmlformats.org/officeDocument/2006/relationships/image" Target="../media/image530.png"/><Relationship Id="rId10" Type="http://schemas.openxmlformats.org/officeDocument/2006/relationships/image" Target="../media/image190.png"/><Relationship Id="rId19" Type="http://schemas.openxmlformats.org/officeDocument/2006/relationships/image" Target="../media/image44.png"/><Relationship Id="rId31" Type="http://schemas.openxmlformats.org/officeDocument/2006/relationships/customXml" Target="../ink/ink126.xml"/><Relationship Id="rId4" Type="http://schemas.openxmlformats.org/officeDocument/2006/relationships/image" Target="../media/image13.png"/><Relationship Id="rId9" Type="http://schemas.openxmlformats.org/officeDocument/2006/relationships/image" Target="../media/image180.png"/><Relationship Id="rId14" Type="http://schemas.openxmlformats.org/officeDocument/2006/relationships/image" Target="../media/image25.png"/><Relationship Id="rId22" Type="http://schemas.openxmlformats.org/officeDocument/2006/relationships/image" Target="../media/image470.png"/><Relationship Id="rId27" Type="http://schemas.openxmlformats.org/officeDocument/2006/relationships/image" Target="../media/image520.png"/><Relationship Id="rId30" Type="http://schemas.openxmlformats.org/officeDocument/2006/relationships/image" Target="../media/image910.emf"/></Relationships>
</file>

<file path=ppt/slides/_rels/slide29.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70.png"/><Relationship Id="rId13" Type="http://schemas.openxmlformats.org/officeDocument/2006/relationships/image" Target="../media/image23.png"/><Relationship Id="rId18" Type="http://schemas.openxmlformats.org/officeDocument/2006/relationships/image" Target="../media/image43.png"/><Relationship Id="rId26" Type="http://schemas.openxmlformats.org/officeDocument/2006/relationships/image" Target="../media/image510.png"/><Relationship Id="rId3" Type="http://schemas.openxmlformats.org/officeDocument/2006/relationships/image" Target="../media/image120.png"/><Relationship Id="rId21" Type="http://schemas.openxmlformats.org/officeDocument/2006/relationships/image" Target="../media/image460.png"/><Relationship Id="rId7" Type="http://schemas.openxmlformats.org/officeDocument/2006/relationships/image" Target="../media/image160.png"/><Relationship Id="rId12" Type="http://schemas.openxmlformats.org/officeDocument/2006/relationships/image" Target="../media/image221.png"/><Relationship Id="rId17" Type="http://schemas.openxmlformats.org/officeDocument/2006/relationships/image" Target="../media/image31.png"/><Relationship Id="rId25" Type="http://schemas.openxmlformats.org/officeDocument/2006/relationships/image" Target="../media/image500.png"/><Relationship Id="rId2" Type="http://schemas.openxmlformats.org/officeDocument/2006/relationships/image" Target="../media/image1000.png"/><Relationship Id="rId16" Type="http://schemas.openxmlformats.org/officeDocument/2006/relationships/image" Target="../media/image29.png"/><Relationship Id="rId20"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150.png"/><Relationship Id="rId11" Type="http://schemas.openxmlformats.org/officeDocument/2006/relationships/image" Target="../media/image211.png"/><Relationship Id="rId24" Type="http://schemas.openxmlformats.org/officeDocument/2006/relationships/image" Target="../media/image490.png"/><Relationship Id="rId5" Type="http://schemas.openxmlformats.org/officeDocument/2006/relationships/image" Target="../media/image140.png"/><Relationship Id="rId15" Type="http://schemas.openxmlformats.org/officeDocument/2006/relationships/image" Target="../media/image28.png"/><Relationship Id="rId23" Type="http://schemas.openxmlformats.org/officeDocument/2006/relationships/image" Target="../media/image480.png"/><Relationship Id="rId28" Type="http://schemas.openxmlformats.org/officeDocument/2006/relationships/image" Target="../media/image530.png"/><Relationship Id="rId10" Type="http://schemas.openxmlformats.org/officeDocument/2006/relationships/image" Target="../media/image190.png"/><Relationship Id="rId19" Type="http://schemas.openxmlformats.org/officeDocument/2006/relationships/image" Target="../media/image44.png"/><Relationship Id="rId4" Type="http://schemas.openxmlformats.org/officeDocument/2006/relationships/image" Target="../media/image13.png"/><Relationship Id="rId9" Type="http://schemas.openxmlformats.org/officeDocument/2006/relationships/image" Target="../media/image180.png"/><Relationship Id="rId14" Type="http://schemas.openxmlformats.org/officeDocument/2006/relationships/image" Target="../media/image25.png"/><Relationship Id="rId22" Type="http://schemas.openxmlformats.org/officeDocument/2006/relationships/image" Target="../media/image470.png"/><Relationship Id="rId27" Type="http://schemas.openxmlformats.org/officeDocument/2006/relationships/image" Target="../media/image520.png"/></Relationships>
</file>

<file path=ppt/slides/_rels/slide31.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26" Type="http://schemas.openxmlformats.org/officeDocument/2006/relationships/image" Target="../media/image88.png"/><Relationship Id="rId3" Type="http://schemas.openxmlformats.org/officeDocument/2006/relationships/image" Target="../media/image64.png"/><Relationship Id="rId21" Type="http://schemas.openxmlformats.org/officeDocument/2006/relationships/image" Target="../media/image83.png"/><Relationship Id="rId7" Type="http://schemas.openxmlformats.org/officeDocument/2006/relationships/image" Target="../media/image68.png"/><Relationship Id="rId12" Type="http://schemas.openxmlformats.org/officeDocument/2006/relationships/image" Target="../media/image73.png"/><Relationship Id="rId25" Type="http://schemas.openxmlformats.org/officeDocument/2006/relationships/image" Target="../media/image87.png"/><Relationship Id="rId2" Type="http://schemas.openxmlformats.org/officeDocument/2006/relationships/image" Target="../media/image63.png"/><Relationship Id="rId16" Type="http://schemas.openxmlformats.org/officeDocument/2006/relationships/image" Target="../media/image77.png"/><Relationship Id="rId29"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67.png"/><Relationship Id="rId11" Type="http://schemas.openxmlformats.org/officeDocument/2006/relationships/image" Target="../media/image72.png"/><Relationship Id="rId32" Type="http://schemas.openxmlformats.org/officeDocument/2006/relationships/image" Target="../media/image300.png"/><Relationship Id="rId5" Type="http://schemas.openxmlformats.org/officeDocument/2006/relationships/image" Target="../media/image66.png"/><Relationship Id="rId15" Type="http://schemas.openxmlformats.org/officeDocument/2006/relationships/image" Target="../media/image76.png"/><Relationship Id="rId28" Type="http://schemas.openxmlformats.org/officeDocument/2006/relationships/image" Target="../media/image12.png"/><Relationship Id="rId23" Type="http://schemas.openxmlformats.org/officeDocument/2006/relationships/image" Target="../media/image85.png"/><Relationship Id="rId10" Type="http://schemas.openxmlformats.org/officeDocument/2006/relationships/image" Target="../media/image71.png"/><Relationship Id="rId31" Type="http://schemas.openxmlformats.org/officeDocument/2006/relationships/image" Target="../media/image60.png"/><Relationship Id="rId4" Type="http://schemas.openxmlformats.org/officeDocument/2006/relationships/image" Target="../media/image65.png"/><Relationship Id="rId9" Type="http://schemas.openxmlformats.org/officeDocument/2006/relationships/image" Target="../media/image70.png"/><Relationship Id="rId14" Type="http://schemas.openxmlformats.org/officeDocument/2006/relationships/image" Target="../media/image75.png"/><Relationship Id="rId27" Type="http://schemas.openxmlformats.org/officeDocument/2006/relationships/image" Target="../media/image89.png"/><Relationship Id="rId22" Type="http://schemas.openxmlformats.org/officeDocument/2006/relationships/image" Target="../media/image84.png"/><Relationship Id="rId30" Type="http://schemas.openxmlformats.org/officeDocument/2006/relationships/image" Target="../media/image91.png"/></Relationships>
</file>

<file path=ppt/slides/_rels/slide37.xml.rels><?xml version="1.0" encoding="UTF-8" standalone="yes"?>
<Relationships xmlns="http://schemas.openxmlformats.org/package/2006/relationships"><Relationship Id="rId2" Type="http://schemas.openxmlformats.org/officeDocument/2006/relationships/image" Target="../media/image78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9.png"/><Relationship Id="rId18" Type="http://schemas.openxmlformats.org/officeDocument/2006/relationships/image" Target="../media/image114.png"/><Relationship Id="rId26" Type="http://schemas.openxmlformats.org/officeDocument/2006/relationships/image" Target="../media/image123.png"/><Relationship Id="rId3" Type="http://schemas.openxmlformats.org/officeDocument/2006/relationships/image" Target="../media/image99.png"/><Relationship Id="rId21" Type="http://schemas.openxmlformats.org/officeDocument/2006/relationships/image" Target="../media/image117.png"/><Relationship Id="rId7" Type="http://schemas.openxmlformats.org/officeDocument/2006/relationships/image" Target="../media/image103.png"/><Relationship Id="rId12" Type="http://schemas.openxmlformats.org/officeDocument/2006/relationships/image" Target="../media/image108.png"/><Relationship Id="rId17" Type="http://schemas.openxmlformats.org/officeDocument/2006/relationships/image" Target="../media/image113.png"/><Relationship Id="rId25" Type="http://schemas.openxmlformats.org/officeDocument/2006/relationships/image" Target="../media/image122.png"/><Relationship Id="rId2" Type="http://schemas.openxmlformats.org/officeDocument/2006/relationships/image" Target="../media/image98.png"/><Relationship Id="rId16" Type="http://schemas.openxmlformats.org/officeDocument/2006/relationships/image" Target="../media/image112.png"/><Relationship Id="rId20" Type="http://schemas.openxmlformats.org/officeDocument/2006/relationships/image" Target="../media/image116.png"/><Relationship Id="rId29" Type="http://schemas.openxmlformats.org/officeDocument/2006/relationships/image" Target="../media/image126.png"/><Relationship Id="rId1" Type="http://schemas.openxmlformats.org/officeDocument/2006/relationships/slideLayout" Target="../slideLayouts/slideLayout2.xml"/><Relationship Id="rId6" Type="http://schemas.openxmlformats.org/officeDocument/2006/relationships/image" Target="../media/image102.png"/><Relationship Id="rId11" Type="http://schemas.openxmlformats.org/officeDocument/2006/relationships/image" Target="../media/image107.png"/><Relationship Id="rId24" Type="http://schemas.openxmlformats.org/officeDocument/2006/relationships/image" Target="../media/image121.png"/><Relationship Id="rId5" Type="http://schemas.openxmlformats.org/officeDocument/2006/relationships/image" Target="../media/image101.png"/><Relationship Id="rId15" Type="http://schemas.openxmlformats.org/officeDocument/2006/relationships/image" Target="../media/image111.png"/><Relationship Id="rId23" Type="http://schemas.openxmlformats.org/officeDocument/2006/relationships/image" Target="../media/image119.png"/><Relationship Id="rId28" Type="http://schemas.openxmlformats.org/officeDocument/2006/relationships/image" Target="../media/image125.png"/><Relationship Id="rId10" Type="http://schemas.openxmlformats.org/officeDocument/2006/relationships/image" Target="../media/image106.png"/><Relationship Id="rId19" Type="http://schemas.openxmlformats.org/officeDocument/2006/relationships/image" Target="../media/image115.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10.png"/><Relationship Id="rId22" Type="http://schemas.openxmlformats.org/officeDocument/2006/relationships/image" Target="../media/image118.png"/><Relationship Id="rId27" Type="http://schemas.openxmlformats.org/officeDocument/2006/relationships/image" Target="../media/image124.png"/><Relationship Id="rId30" Type="http://schemas.openxmlformats.org/officeDocument/2006/relationships/image" Target="../media/image127.png"/></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3" Type="http://schemas.openxmlformats.org/officeDocument/2006/relationships/image" Target="../media/image1070.png"/><Relationship Id="rId18" Type="http://schemas.openxmlformats.org/officeDocument/2006/relationships/image" Target="../media/image1110.emf"/><Relationship Id="rId26" Type="http://schemas.openxmlformats.org/officeDocument/2006/relationships/image" Target="../media/image92.png"/><Relationship Id="rId39" Type="http://schemas.openxmlformats.org/officeDocument/2006/relationships/customXml" Target="../ink/ink136.xml"/><Relationship Id="rId21" Type="http://schemas.openxmlformats.org/officeDocument/2006/relationships/customXml" Target="../ink/ink130.xml"/><Relationship Id="rId34" Type="http://schemas.openxmlformats.org/officeDocument/2006/relationships/customXml" Target="../ink/ink134.xml"/><Relationship Id="rId42" Type="http://schemas.openxmlformats.org/officeDocument/2006/relationships/customXml" Target="../ink/ink137.xml"/><Relationship Id="rId47" Type="http://schemas.openxmlformats.org/officeDocument/2006/relationships/customXml" Target="../ink/ink140.xml"/><Relationship Id="rId12" Type="http://schemas.openxmlformats.org/officeDocument/2006/relationships/image" Target="../media/image1060.png"/><Relationship Id="rId25" Type="http://schemas.openxmlformats.org/officeDocument/2006/relationships/image" Target="../media/image1140.png"/><Relationship Id="rId33" Type="http://schemas.openxmlformats.org/officeDocument/2006/relationships/image" Target="../media/image1160.emf"/><Relationship Id="rId38" Type="http://schemas.openxmlformats.org/officeDocument/2006/relationships/image" Target="../media/image950.png"/><Relationship Id="rId46" Type="http://schemas.openxmlformats.org/officeDocument/2006/relationships/customXml" Target="../ink/ink139.xml"/><Relationship Id="rId16" Type="http://schemas.openxmlformats.org/officeDocument/2006/relationships/customXml" Target="../ink/ink128.xml"/><Relationship Id="rId20" Type="http://schemas.openxmlformats.org/officeDocument/2006/relationships/image" Target="../media/image1120.emf"/><Relationship Id="rId41" Type="http://schemas.openxmlformats.org/officeDocument/2006/relationships/image" Target="../media/image970.png"/><Relationship Id="rId1" Type="http://schemas.openxmlformats.org/officeDocument/2006/relationships/slideLayout" Target="../slideLayouts/slideLayout2.xml"/><Relationship Id="rId11" Type="http://schemas.openxmlformats.org/officeDocument/2006/relationships/image" Target="../media/image1050.png"/><Relationship Id="rId24" Type="http://schemas.openxmlformats.org/officeDocument/2006/relationships/customXml" Target="../ink/ink132.xml"/><Relationship Id="rId37" Type="http://schemas.openxmlformats.org/officeDocument/2006/relationships/image" Target="../media/image940.emf"/><Relationship Id="rId40" Type="http://schemas.openxmlformats.org/officeDocument/2006/relationships/image" Target="../media/image960.emf"/><Relationship Id="rId45" Type="http://schemas.openxmlformats.org/officeDocument/2006/relationships/image" Target="../media/image990.emf"/><Relationship Id="rId15" Type="http://schemas.openxmlformats.org/officeDocument/2006/relationships/image" Target="../media/image81.png"/><Relationship Id="rId23" Type="http://schemas.openxmlformats.org/officeDocument/2006/relationships/customXml" Target="../ink/ink131.xml"/><Relationship Id="rId36" Type="http://schemas.openxmlformats.org/officeDocument/2006/relationships/customXml" Target="../ink/ink135.xml"/><Relationship Id="rId49" Type="http://schemas.openxmlformats.org/officeDocument/2006/relationships/image" Target="../media/image1010.png"/><Relationship Id="rId10" Type="http://schemas.openxmlformats.org/officeDocument/2006/relationships/image" Target="../media/image1040.png"/><Relationship Id="rId19" Type="http://schemas.openxmlformats.org/officeDocument/2006/relationships/customXml" Target="../ink/ink129.xml"/><Relationship Id="rId44" Type="http://schemas.openxmlformats.org/officeDocument/2006/relationships/customXml" Target="../ink/ink138.xml"/><Relationship Id="rId14" Type="http://schemas.openxmlformats.org/officeDocument/2006/relationships/image" Target="../media/image1080.png"/><Relationship Id="rId22" Type="http://schemas.openxmlformats.org/officeDocument/2006/relationships/image" Target="../media/image1130.emf"/><Relationship Id="rId27" Type="http://schemas.openxmlformats.org/officeDocument/2006/relationships/customXml" Target="../ink/ink133.xml"/><Relationship Id="rId35" Type="http://schemas.openxmlformats.org/officeDocument/2006/relationships/image" Target="../media/image1170.emf"/><Relationship Id="rId43" Type="http://schemas.openxmlformats.org/officeDocument/2006/relationships/image" Target="../media/image980.emf"/><Relationship Id="rId48" Type="http://schemas.openxmlformats.org/officeDocument/2006/relationships/image" Target="../media/image1000.emf"/></Relationships>
</file>

<file path=ppt/slides/_rels/slide45.xml.rels><?xml version="1.0" encoding="UTF-8" standalone="yes"?>
<Relationships xmlns="http://schemas.openxmlformats.org/package/2006/relationships"><Relationship Id="rId2" Type="http://schemas.openxmlformats.org/officeDocument/2006/relationships/image" Target="../media/image10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9" Type="http://schemas.openxmlformats.org/officeDocument/2006/relationships/image" Target="../media/image17.png"/><Relationship Id="rId3" Type="http://schemas.openxmlformats.org/officeDocument/2006/relationships/image" Target="../media/image640.png"/><Relationship Id="rId34" Type="http://schemas.openxmlformats.org/officeDocument/2006/relationships/image" Target="../media/image36.png"/><Relationship Id="rId38" Type="http://schemas.openxmlformats.org/officeDocument/2006/relationships/image" Target="../media/image56.png"/><Relationship Id="rId2" Type="http://schemas.openxmlformats.org/officeDocument/2006/relationships/image" Target="../media/image630.png"/><Relationship Id="rId29" Type="http://schemas.openxmlformats.org/officeDocument/2006/relationships/image" Target="../media/image900.png"/><Relationship Id="rId1" Type="http://schemas.openxmlformats.org/officeDocument/2006/relationships/slideLayout" Target="../slideLayouts/slideLayout2.xml"/><Relationship Id="rId37" Type="http://schemas.openxmlformats.org/officeDocument/2006/relationships/image" Target="../media/image42.png"/><Relationship Id="rId6" Type="http://schemas.openxmlformats.org/officeDocument/2006/relationships/image" Target="../media/image670.png"/><Relationship Id="rId5" Type="http://schemas.openxmlformats.org/officeDocument/2006/relationships/image" Target="../media/image660.png"/></Relationships>
</file>

<file path=ppt/slides/_rels/slide52.xml.rels><?xml version="1.0" encoding="UTF-8" standalone="yes"?>
<Relationships xmlns="http://schemas.openxmlformats.org/package/2006/relationships"><Relationship Id="rId8" Type="http://schemas.openxmlformats.org/officeDocument/2006/relationships/image" Target="../media/image6900.png"/><Relationship Id="rId13" Type="http://schemas.openxmlformats.org/officeDocument/2006/relationships/image" Target="../media/image7400.png"/><Relationship Id="rId39" Type="http://schemas.openxmlformats.org/officeDocument/2006/relationships/image" Target="../media/image86.png"/><Relationship Id="rId3" Type="http://schemas.openxmlformats.org/officeDocument/2006/relationships/image" Target="../media/image6400.png"/><Relationship Id="rId34" Type="http://schemas.openxmlformats.org/officeDocument/2006/relationships/image" Target="../media/image62.png"/><Relationship Id="rId7" Type="http://schemas.openxmlformats.org/officeDocument/2006/relationships/image" Target="../media/image6800.png"/><Relationship Id="rId12" Type="http://schemas.openxmlformats.org/officeDocument/2006/relationships/image" Target="../media/image7300.png"/><Relationship Id="rId33" Type="http://schemas.openxmlformats.org/officeDocument/2006/relationships/image" Target="../media/image57.png"/><Relationship Id="rId38" Type="http://schemas.openxmlformats.org/officeDocument/2006/relationships/image" Target="../media/image56.png"/><Relationship Id="rId2" Type="http://schemas.openxmlformats.org/officeDocument/2006/relationships/image" Target="../media/image6300.png"/><Relationship Id="rId16" Type="http://schemas.openxmlformats.org/officeDocument/2006/relationships/image" Target="../media/image7700.png"/><Relationship Id="rId1" Type="http://schemas.openxmlformats.org/officeDocument/2006/relationships/slideLayout" Target="../slideLayouts/slideLayout2.xml"/><Relationship Id="rId6" Type="http://schemas.openxmlformats.org/officeDocument/2006/relationships/image" Target="../media/image6700.png"/><Relationship Id="rId11" Type="http://schemas.openxmlformats.org/officeDocument/2006/relationships/image" Target="../media/image7200.png"/><Relationship Id="rId40" Type="http://schemas.openxmlformats.org/officeDocument/2006/relationships/image" Target="../media/image93.png"/><Relationship Id="rId5" Type="http://schemas.openxmlformats.org/officeDocument/2006/relationships/image" Target="../media/image6600.png"/><Relationship Id="rId15" Type="http://schemas.openxmlformats.org/officeDocument/2006/relationships/image" Target="../media/image7600.png"/><Relationship Id="rId10" Type="http://schemas.openxmlformats.org/officeDocument/2006/relationships/image" Target="../media/image7100.png"/><Relationship Id="rId4" Type="http://schemas.openxmlformats.org/officeDocument/2006/relationships/image" Target="../media/image36.png"/><Relationship Id="rId9" Type="http://schemas.openxmlformats.org/officeDocument/2006/relationships/image" Target="../media/image39.png"/><Relationship Id="rId14" Type="http://schemas.openxmlformats.org/officeDocument/2006/relationships/image" Target="../media/image40.png"/><Relationship Id="rId22" Type="http://schemas.openxmlformats.org/officeDocument/2006/relationships/image" Target="../media/image840.png"/><Relationship Id="rId35" Type="http://schemas.openxmlformats.org/officeDocument/2006/relationships/image" Target="../media/image7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3" Type="http://schemas.openxmlformats.org/officeDocument/2006/relationships/image" Target="../media/image10.emf"/><Relationship Id="rId18" Type="http://schemas.openxmlformats.org/officeDocument/2006/relationships/customXml" Target="../ink/ink9.xml"/><Relationship Id="rId26" Type="http://schemas.openxmlformats.org/officeDocument/2006/relationships/customXml" Target="../ink/ink13.xml"/><Relationship Id="rId39" Type="http://schemas.openxmlformats.org/officeDocument/2006/relationships/image" Target="../media/image23.emf"/><Relationship Id="rId21" Type="http://schemas.openxmlformats.org/officeDocument/2006/relationships/image" Target="../media/image14.emf"/><Relationship Id="rId34" Type="http://schemas.openxmlformats.org/officeDocument/2006/relationships/customXml" Target="../ink/ink17.xml"/><Relationship Id="rId42" Type="http://schemas.openxmlformats.org/officeDocument/2006/relationships/customXml" Target="../ink/ink21.xml"/><Relationship Id="rId47" Type="http://schemas.openxmlformats.org/officeDocument/2006/relationships/image" Target="../media/image27.emf"/><Relationship Id="rId50" Type="http://schemas.openxmlformats.org/officeDocument/2006/relationships/customXml" Target="../ink/ink25.xml"/><Relationship Id="rId55" Type="http://schemas.openxmlformats.org/officeDocument/2006/relationships/image" Target="../media/image31.emf"/><Relationship Id="rId63" Type="http://schemas.openxmlformats.org/officeDocument/2006/relationships/image" Target="../media/image35.emf"/><Relationship Id="rId68" Type="http://schemas.openxmlformats.org/officeDocument/2006/relationships/customXml" Target="../ink/ink34.xml"/><Relationship Id="rId76" Type="http://schemas.openxmlformats.org/officeDocument/2006/relationships/customXml" Target="../ink/ink38.xml"/><Relationship Id="rId84" Type="http://schemas.openxmlformats.org/officeDocument/2006/relationships/image" Target="../media/image46.png"/><Relationship Id="rId7" Type="http://schemas.openxmlformats.org/officeDocument/2006/relationships/image" Target="../media/image7.emf"/><Relationship Id="rId71" Type="http://schemas.openxmlformats.org/officeDocument/2006/relationships/image" Target="../media/image39.emf"/><Relationship Id="rId2" Type="http://schemas.openxmlformats.org/officeDocument/2006/relationships/customXml" Target="../ink/ink1.xml"/><Relationship Id="rId16" Type="http://schemas.openxmlformats.org/officeDocument/2006/relationships/customXml" Target="../ink/ink8.xml"/><Relationship Id="rId29" Type="http://schemas.openxmlformats.org/officeDocument/2006/relationships/image" Target="../media/image18.emf"/><Relationship Id="rId11" Type="http://schemas.openxmlformats.org/officeDocument/2006/relationships/image" Target="../media/image9.emf"/><Relationship Id="rId24" Type="http://schemas.openxmlformats.org/officeDocument/2006/relationships/customXml" Target="../ink/ink12.xml"/><Relationship Id="rId32" Type="http://schemas.openxmlformats.org/officeDocument/2006/relationships/customXml" Target="../ink/ink16.xml"/><Relationship Id="rId37" Type="http://schemas.openxmlformats.org/officeDocument/2006/relationships/image" Target="../media/image22.emf"/><Relationship Id="rId40" Type="http://schemas.openxmlformats.org/officeDocument/2006/relationships/customXml" Target="../ink/ink20.xml"/><Relationship Id="rId45" Type="http://schemas.openxmlformats.org/officeDocument/2006/relationships/image" Target="../media/image26.emf"/><Relationship Id="rId53" Type="http://schemas.openxmlformats.org/officeDocument/2006/relationships/image" Target="../media/image30.emf"/><Relationship Id="rId58" Type="http://schemas.openxmlformats.org/officeDocument/2006/relationships/customXml" Target="../ink/ink29.xml"/><Relationship Id="rId66" Type="http://schemas.openxmlformats.org/officeDocument/2006/relationships/customXml" Target="../ink/ink33.xml"/><Relationship Id="rId74" Type="http://schemas.openxmlformats.org/officeDocument/2006/relationships/customXml" Target="../ink/ink37.xml"/><Relationship Id="rId79" Type="http://schemas.openxmlformats.org/officeDocument/2006/relationships/image" Target="../media/image43.emf"/><Relationship Id="rId5" Type="http://schemas.openxmlformats.org/officeDocument/2006/relationships/image" Target="../media/image6.emf"/><Relationship Id="rId61" Type="http://schemas.openxmlformats.org/officeDocument/2006/relationships/image" Target="../media/image34.emf"/><Relationship Id="rId82" Type="http://schemas.openxmlformats.org/officeDocument/2006/relationships/customXml" Target="../ink/ink41.xml"/><Relationship Id="rId19" Type="http://schemas.openxmlformats.org/officeDocument/2006/relationships/image" Target="../media/image13.emf"/><Relationship Id="rId4" Type="http://schemas.openxmlformats.org/officeDocument/2006/relationships/customXml" Target="../ink/ink2.xml"/><Relationship Id="rId9" Type="http://schemas.openxmlformats.org/officeDocument/2006/relationships/image" Target="../media/image8.emf"/><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17.emf"/><Relationship Id="rId30" Type="http://schemas.openxmlformats.org/officeDocument/2006/relationships/customXml" Target="../ink/ink15.xml"/><Relationship Id="rId35" Type="http://schemas.openxmlformats.org/officeDocument/2006/relationships/image" Target="../media/image21.emf"/><Relationship Id="rId43" Type="http://schemas.openxmlformats.org/officeDocument/2006/relationships/image" Target="../media/image25.emf"/><Relationship Id="rId48" Type="http://schemas.openxmlformats.org/officeDocument/2006/relationships/customXml" Target="../ink/ink24.xml"/><Relationship Id="rId56" Type="http://schemas.openxmlformats.org/officeDocument/2006/relationships/customXml" Target="../ink/ink28.xml"/><Relationship Id="rId64" Type="http://schemas.openxmlformats.org/officeDocument/2006/relationships/customXml" Target="../ink/ink32.xml"/><Relationship Id="rId69" Type="http://schemas.openxmlformats.org/officeDocument/2006/relationships/image" Target="../media/image38.emf"/><Relationship Id="rId77" Type="http://schemas.openxmlformats.org/officeDocument/2006/relationships/image" Target="../media/image42.emf"/><Relationship Id="rId8" Type="http://schemas.openxmlformats.org/officeDocument/2006/relationships/customXml" Target="../ink/ink4.xml"/><Relationship Id="rId51" Type="http://schemas.openxmlformats.org/officeDocument/2006/relationships/image" Target="../media/image29.emf"/><Relationship Id="rId72" Type="http://schemas.openxmlformats.org/officeDocument/2006/relationships/customXml" Target="../ink/ink36.xml"/><Relationship Id="rId80" Type="http://schemas.openxmlformats.org/officeDocument/2006/relationships/customXml" Target="../ink/ink40.xml"/><Relationship Id="rId85" Type="http://schemas.openxmlformats.org/officeDocument/2006/relationships/image" Target="../media/image47.png"/><Relationship Id="rId3" Type="http://schemas.openxmlformats.org/officeDocument/2006/relationships/image" Target="../media/image5.emf"/><Relationship Id="rId12" Type="http://schemas.openxmlformats.org/officeDocument/2006/relationships/customXml" Target="../ink/ink6.xml"/><Relationship Id="rId17" Type="http://schemas.openxmlformats.org/officeDocument/2006/relationships/image" Target="../media/image12.emf"/><Relationship Id="rId25" Type="http://schemas.openxmlformats.org/officeDocument/2006/relationships/image" Target="../media/image16.emf"/><Relationship Id="rId33" Type="http://schemas.openxmlformats.org/officeDocument/2006/relationships/image" Target="../media/image20.emf"/><Relationship Id="rId38" Type="http://schemas.openxmlformats.org/officeDocument/2006/relationships/customXml" Target="../ink/ink19.xml"/><Relationship Id="rId46" Type="http://schemas.openxmlformats.org/officeDocument/2006/relationships/customXml" Target="../ink/ink23.xml"/><Relationship Id="rId59" Type="http://schemas.openxmlformats.org/officeDocument/2006/relationships/image" Target="../media/image33.emf"/><Relationship Id="rId67" Type="http://schemas.openxmlformats.org/officeDocument/2006/relationships/image" Target="../media/image37.emf"/><Relationship Id="rId20" Type="http://schemas.openxmlformats.org/officeDocument/2006/relationships/customXml" Target="../ink/ink10.xml"/><Relationship Id="rId41" Type="http://schemas.openxmlformats.org/officeDocument/2006/relationships/image" Target="../media/image24.emf"/><Relationship Id="rId54" Type="http://schemas.openxmlformats.org/officeDocument/2006/relationships/customXml" Target="../ink/ink27.xml"/><Relationship Id="rId62" Type="http://schemas.openxmlformats.org/officeDocument/2006/relationships/customXml" Target="../ink/ink31.xml"/><Relationship Id="rId70" Type="http://schemas.openxmlformats.org/officeDocument/2006/relationships/customXml" Target="../ink/ink35.xml"/><Relationship Id="rId75" Type="http://schemas.openxmlformats.org/officeDocument/2006/relationships/image" Target="../media/image41.emf"/><Relationship Id="rId83" Type="http://schemas.openxmlformats.org/officeDocument/2006/relationships/image" Target="../media/image45.emf"/><Relationship Id="rId1" Type="http://schemas.openxmlformats.org/officeDocument/2006/relationships/slideLayout" Target="../slideLayouts/slideLayout2.xml"/><Relationship Id="rId6" Type="http://schemas.openxmlformats.org/officeDocument/2006/relationships/customXml" Target="../ink/ink3.xml"/><Relationship Id="rId15" Type="http://schemas.openxmlformats.org/officeDocument/2006/relationships/image" Target="../media/image11.emf"/><Relationship Id="rId23" Type="http://schemas.openxmlformats.org/officeDocument/2006/relationships/image" Target="../media/image15.emf"/><Relationship Id="rId28" Type="http://schemas.openxmlformats.org/officeDocument/2006/relationships/customXml" Target="../ink/ink14.xml"/><Relationship Id="rId36" Type="http://schemas.openxmlformats.org/officeDocument/2006/relationships/customXml" Target="../ink/ink18.xml"/><Relationship Id="rId49" Type="http://schemas.openxmlformats.org/officeDocument/2006/relationships/image" Target="../media/image28.emf"/><Relationship Id="rId57" Type="http://schemas.openxmlformats.org/officeDocument/2006/relationships/image" Target="../media/image32.emf"/><Relationship Id="rId10" Type="http://schemas.openxmlformats.org/officeDocument/2006/relationships/customXml" Target="../ink/ink5.xml"/><Relationship Id="rId31" Type="http://schemas.openxmlformats.org/officeDocument/2006/relationships/image" Target="../media/image19.emf"/><Relationship Id="rId44" Type="http://schemas.openxmlformats.org/officeDocument/2006/relationships/customXml" Target="../ink/ink22.xml"/><Relationship Id="rId52" Type="http://schemas.openxmlformats.org/officeDocument/2006/relationships/customXml" Target="../ink/ink26.xml"/><Relationship Id="rId60" Type="http://schemas.openxmlformats.org/officeDocument/2006/relationships/customXml" Target="../ink/ink30.xml"/><Relationship Id="rId65" Type="http://schemas.openxmlformats.org/officeDocument/2006/relationships/image" Target="../media/image36.emf"/><Relationship Id="rId73" Type="http://schemas.openxmlformats.org/officeDocument/2006/relationships/image" Target="../media/image40.emf"/><Relationship Id="rId78" Type="http://schemas.openxmlformats.org/officeDocument/2006/relationships/customXml" Target="../ink/ink39.xml"/><Relationship Id="rId81" Type="http://schemas.openxmlformats.org/officeDocument/2006/relationships/image" Target="../media/image44.emf"/><Relationship Id="rId86" Type="http://schemas.openxmlformats.org/officeDocument/2006/relationships/image" Target="../media/image48.png"/></Relationships>
</file>

<file path=ppt/slides/_rels/slide8.xml.rels><?xml version="1.0" encoding="UTF-8" standalone="yes"?>
<Relationships xmlns="http://schemas.openxmlformats.org/package/2006/relationships"><Relationship Id="rId13" Type="http://schemas.openxmlformats.org/officeDocument/2006/relationships/customXml" Target="../ink/ink47.xml"/><Relationship Id="rId18" Type="http://schemas.openxmlformats.org/officeDocument/2006/relationships/image" Target="../media/image12.emf"/><Relationship Id="rId26" Type="http://schemas.openxmlformats.org/officeDocument/2006/relationships/image" Target="../media/image16.emf"/><Relationship Id="rId39" Type="http://schemas.openxmlformats.org/officeDocument/2006/relationships/customXml" Target="../ink/ink60.xml"/><Relationship Id="rId21" Type="http://schemas.openxmlformats.org/officeDocument/2006/relationships/customXml" Target="../ink/ink51.xml"/><Relationship Id="rId34" Type="http://schemas.openxmlformats.org/officeDocument/2006/relationships/image" Target="../media/image20.emf"/><Relationship Id="rId42" Type="http://schemas.openxmlformats.org/officeDocument/2006/relationships/image" Target="../media/image24.emf"/><Relationship Id="rId47" Type="http://schemas.openxmlformats.org/officeDocument/2006/relationships/customXml" Target="../ink/ink64.xml"/><Relationship Id="rId50" Type="http://schemas.openxmlformats.org/officeDocument/2006/relationships/image" Target="../media/image28.emf"/><Relationship Id="rId55" Type="http://schemas.openxmlformats.org/officeDocument/2006/relationships/customXml" Target="../ink/ink68.xml"/><Relationship Id="rId63" Type="http://schemas.openxmlformats.org/officeDocument/2006/relationships/customXml" Target="../ink/ink72.xml"/><Relationship Id="rId68" Type="http://schemas.openxmlformats.org/officeDocument/2006/relationships/image" Target="../media/image37.emf"/><Relationship Id="rId76" Type="http://schemas.openxmlformats.org/officeDocument/2006/relationships/image" Target="../media/image41.emf"/><Relationship Id="rId84" Type="http://schemas.openxmlformats.org/officeDocument/2006/relationships/image" Target="../media/image45.emf"/><Relationship Id="rId89" Type="http://schemas.openxmlformats.org/officeDocument/2006/relationships/image" Target="../media/image54.png"/><Relationship Id="rId7" Type="http://schemas.openxmlformats.org/officeDocument/2006/relationships/customXml" Target="../ink/ink44.xml"/><Relationship Id="rId71" Type="http://schemas.openxmlformats.org/officeDocument/2006/relationships/customXml" Target="../ink/ink76.xml"/><Relationship Id="rId2" Type="http://schemas.openxmlformats.org/officeDocument/2006/relationships/image" Target="../media/image49.png"/><Relationship Id="rId16" Type="http://schemas.openxmlformats.org/officeDocument/2006/relationships/image" Target="../media/image11.emf"/><Relationship Id="rId29" Type="http://schemas.openxmlformats.org/officeDocument/2006/relationships/customXml" Target="../ink/ink55.xml"/><Relationship Id="rId11" Type="http://schemas.openxmlformats.org/officeDocument/2006/relationships/customXml" Target="../ink/ink46.xml"/><Relationship Id="rId24" Type="http://schemas.openxmlformats.org/officeDocument/2006/relationships/image" Target="../media/image15.emf"/><Relationship Id="rId32" Type="http://schemas.openxmlformats.org/officeDocument/2006/relationships/image" Target="../media/image19.emf"/><Relationship Id="rId37" Type="http://schemas.openxmlformats.org/officeDocument/2006/relationships/customXml" Target="../ink/ink59.xml"/><Relationship Id="rId40" Type="http://schemas.openxmlformats.org/officeDocument/2006/relationships/image" Target="../media/image23.emf"/><Relationship Id="rId45" Type="http://schemas.openxmlformats.org/officeDocument/2006/relationships/customXml" Target="../ink/ink63.xml"/><Relationship Id="rId53" Type="http://schemas.openxmlformats.org/officeDocument/2006/relationships/customXml" Target="../ink/ink67.xml"/><Relationship Id="rId58" Type="http://schemas.openxmlformats.org/officeDocument/2006/relationships/image" Target="../media/image32.emf"/><Relationship Id="rId66" Type="http://schemas.openxmlformats.org/officeDocument/2006/relationships/image" Target="../media/image36.emf"/><Relationship Id="rId74" Type="http://schemas.openxmlformats.org/officeDocument/2006/relationships/image" Target="../media/image40.emf"/><Relationship Id="rId79" Type="http://schemas.openxmlformats.org/officeDocument/2006/relationships/customXml" Target="../ink/ink80.xml"/><Relationship Id="rId87" Type="http://schemas.openxmlformats.org/officeDocument/2006/relationships/image" Target="../media/image52.png"/><Relationship Id="rId5" Type="http://schemas.openxmlformats.org/officeDocument/2006/relationships/customXml" Target="../ink/ink43.xml"/><Relationship Id="rId61" Type="http://schemas.openxmlformats.org/officeDocument/2006/relationships/customXml" Target="../ink/ink71.xml"/><Relationship Id="rId82" Type="http://schemas.openxmlformats.org/officeDocument/2006/relationships/image" Target="../media/image44.emf"/><Relationship Id="rId19" Type="http://schemas.openxmlformats.org/officeDocument/2006/relationships/customXml" Target="../ink/ink50.xml"/><Relationship Id="rId4" Type="http://schemas.openxmlformats.org/officeDocument/2006/relationships/image" Target="../media/image5.emf"/><Relationship Id="rId9" Type="http://schemas.openxmlformats.org/officeDocument/2006/relationships/customXml" Target="../ink/ink45.xml"/><Relationship Id="rId14" Type="http://schemas.openxmlformats.org/officeDocument/2006/relationships/image" Target="../media/image10.emf"/><Relationship Id="rId22" Type="http://schemas.openxmlformats.org/officeDocument/2006/relationships/image" Target="../media/image14.emf"/><Relationship Id="rId27" Type="http://schemas.openxmlformats.org/officeDocument/2006/relationships/customXml" Target="../ink/ink54.xml"/><Relationship Id="rId30" Type="http://schemas.openxmlformats.org/officeDocument/2006/relationships/image" Target="../media/image18.emf"/><Relationship Id="rId35" Type="http://schemas.openxmlformats.org/officeDocument/2006/relationships/customXml" Target="../ink/ink58.xml"/><Relationship Id="rId43" Type="http://schemas.openxmlformats.org/officeDocument/2006/relationships/customXml" Target="../ink/ink62.xml"/><Relationship Id="rId48" Type="http://schemas.openxmlformats.org/officeDocument/2006/relationships/image" Target="../media/image27.emf"/><Relationship Id="rId56" Type="http://schemas.openxmlformats.org/officeDocument/2006/relationships/image" Target="../media/image31.emf"/><Relationship Id="rId64" Type="http://schemas.openxmlformats.org/officeDocument/2006/relationships/image" Target="../media/image35.emf"/><Relationship Id="rId69" Type="http://schemas.openxmlformats.org/officeDocument/2006/relationships/customXml" Target="../ink/ink75.xml"/><Relationship Id="rId77" Type="http://schemas.openxmlformats.org/officeDocument/2006/relationships/customXml" Target="../ink/ink79.xml"/><Relationship Id="rId8" Type="http://schemas.openxmlformats.org/officeDocument/2006/relationships/image" Target="../media/image7.emf"/><Relationship Id="rId51" Type="http://schemas.openxmlformats.org/officeDocument/2006/relationships/customXml" Target="../ink/ink66.xml"/><Relationship Id="rId72" Type="http://schemas.openxmlformats.org/officeDocument/2006/relationships/image" Target="../media/image39.emf"/><Relationship Id="rId80" Type="http://schemas.openxmlformats.org/officeDocument/2006/relationships/image" Target="../media/image43.emf"/><Relationship Id="rId85" Type="http://schemas.openxmlformats.org/officeDocument/2006/relationships/image" Target="../media/image50.png"/><Relationship Id="rId3" Type="http://schemas.openxmlformats.org/officeDocument/2006/relationships/customXml" Target="../ink/ink42.xml"/><Relationship Id="rId12" Type="http://schemas.openxmlformats.org/officeDocument/2006/relationships/image" Target="../media/image9.emf"/><Relationship Id="rId17" Type="http://schemas.openxmlformats.org/officeDocument/2006/relationships/customXml" Target="../ink/ink49.xml"/><Relationship Id="rId25" Type="http://schemas.openxmlformats.org/officeDocument/2006/relationships/customXml" Target="../ink/ink53.xml"/><Relationship Id="rId33" Type="http://schemas.openxmlformats.org/officeDocument/2006/relationships/customXml" Target="../ink/ink57.xml"/><Relationship Id="rId38" Type="http://schemas.openxmlformats.org/officeDocument/2006/relationships/image" Target="../media/image22.emf"/><Relationship Id="rId46" Type="http://schemas.openxmlformats.org/officeDocument/2006/relationships/image" Target="../media/image26.emf"/><Relationship Id="rId59" Type="http://schemas.openxmlformats.org/officeDocument/2006/relationships/customXml" Target="../ink/ink70.xml"/><Relationship Id="rId67" Type="http://schemas.openxmlformats.org/officeDocument/2006/relationships/customXml" Target="../ink/ink74.xml"/><Relationship Id="rId20" Type="http://schemas.openxmlformats.org/officeDocument/2006/relationships/image" Target="../media/image13.emf"/><Relationship Id="rId41" Type="http://schemas.openxmlformats.org/officeDocument/2006/relationships/customXml" Target="../ink/ink61.xml"/><Relationship Id="rId54" Type="http://schemas.openxmlformats.org/officeDocument/2006/relationships/image" Target="../media/image30.emf"/><Relationship Id="rId62" Type="http://schemas.openxmlformats.org/officeDocument/2006/relationships/image" Target="../media/image34.emf"/><Relationship Id="rId70" Type="http://schemas.openxmlformats.org/officeDocument/2006/relationships/image" Target="../media/image38.emf"/><Relationship Id="rId75" Type="http://schemas.openxmlformats.org/officeDocument/2006/relationships/customXml" Target="../ink/ink78.xml"/><Relationship Id="rId83" Type="http://schemas.openxmlformats.org/officeDocument/2006/relationships/customXml" Target="../ink/ink82.xml"/><Relationship Id="rId88"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6.emf"/><Relationship Id="rId15" Type="http://schemas.openxmlformats.org/officeDocument/2006/relationships/customXml" Target="../ink/ink48.xml"/><Relationship Id="rId23" Type="http://schemas.openxmlformats.org/officeDocument/2006/relationships/customXml" Target="../ink/ink52.xml"/><Relationship Id="rId28" Type="http://schemas.openxmlformats.org/officeDocument/2006/relationships/image" Target="../media/image17.emf"/><Relationship Id="rId36" Type="http://schemas.openxmlformats.org/officeDocument/2006/relationships/image" Target="../media/image21.emf"/><Relationship Id="rId49" Type="http://schemas.openxmlformats.org/officeDocument/2006/relationships/customXml" Target="../ink/ink65.xml"/><Relationship Id="rId57" Type="http://schemas.openxmlformats.org/officeDocument/2006/relationships/customXml" Target="../ink/ink69.xml"/><Relationship Id="rId10" Type="http://schemas.openxmlformats.org/officeDocument/2006/relationships/image" Target="../media/image8.emf"/><Relationship Id="rId31" Type="http://schemas.openxmlformats.org/officeDocument/2006/relationships/customXml" Target="../ink/ink56.xml"/><Relationship Id="rId44" Type="http://schemas.openxmlformats.org/officeDocument/2006/relationships/image" Target="../media/image25.emf"/><Relationship Id="rId52" Type="http://schemas.openxmlformats.org/officeDocument/2006/relationships/image" Target="../media/image29.emf"/><Relationship Id="rId60" Type="http://schemas.openxmlformats.org/officeDocument/2006/relationships/image" Target="../media/image33.emf"/><Relationship Id="rId65" Type="http://schemas.openxmlformats.org/officeDocument/2006/relationships/customXml" Target="../ink/ink73.xml"/><Relationship Id="rId73" Type="http://schemas.openxmlformats.org/officeDocument/2006/relationships/customXml" Target="../ink/ink77.xml"/><Relationship Id="rId78" Type="http://schemas.openxmlformats.org/officeDocument/2006/relationships/image" Target="../media/image42.emf"/><Relationship Id="rId81" Type="http://schemas.openxmlformats.org/officeDocument/2006/relationships/customXml" Target="../ink/ink81.xml"/><Relationship Id="rId86" Type="http://schemas.openxmlformats.org/officeDocument/2006/relationships/image" Target="../media/image51.png"/></Relationships>
</file>

<file path=ppt/slides/_rels/slide9.xml.rels><?xml version="1.0" encoding="UTF-8" standalone="yes"?>
<Relationships xmlns="http://schemas.openxmlformats.org/package/2006/relationships"><Relationship Id="rId13" Type="http://schemas.openxmlformats.org/officeDocument/2006/relationships/image" Target="../media/image60.emf"/><Relationship Id="rId18" Type="http://schemas.openxmlformats.org/officeDocument/2006/relationships/customXml" Target="../ink/ink91.xml"/><Relationship Id="rId26" Type="http://schemas.openxmlformats.org/officeDocument/2006/relationships/customXml" Target="../ink/ink95.xml"/><Relationship Id="rId39" Type="http://schemas.openxmlformats.org/officeDocument/2006/relationships/image" Target="../media/image73.emf"/><Relationship Id="rId21" Type="http://schemas.openxmlformats.org/officeDocument/2006/relationships/image" Target="../media/image64.emf"/><Relationship Id="rId34" Type="http://schemas.openxmlformats.org/officeDocument/2006/relationships/customXml" Target="../ink/ink99.xml"/><Relationship Id="rId42" Type="http://schemas.openxmlformats.org/officeDocument/2006/relationships/customXml" Target="../ink/ink103.xml"/><Relationship Id="rId47" Type="http://schemas.openxmlformats.org/officeDocument/2006/relationships/image" Target="../media/image77.emf"/><Relationship Id="rId50" Type="http://schemas.openxmlformats.org/officeDocument/2006/relationships/customXml" Target="../ink/ink107.xml"/><Relationship Id="rId55" Type="http://schemas.openxmlformats.org/officeDocument/2006/relationships/image" Target="../media/image81.emf"/><Relationship Id="rId63" Type="http://schemas.openxmlformats.org/officeDocument/2006/relationships/image" Target="../media/image35.emf"/><Relationship Id="rId68" Type="http://schemas.openxmlformats.org/officeDocument/2006/relationships/customXml" Target="../ink/ink116.xml"/><Relationship Id="rId76" Type="http://schemas.openxmlformats.org/officeDocument/2006/relationships/customXml" Target="../ink/ink120.xml"/><Relationship Id="rId7" Type="http://schemas.openxmlformats.org/officeDocument/2006/relationships/image" Target="../media/image57.emf"/><Relationship Id="rId71" Type="http://schemas.openxmlformats.org/officeDocument/2006/relationships/image" Target="../media/image88.emf"/><Relationship Id="rId2" Type="http://schemas.openxmlformats.org/officeDocument/2006/relationships/customXml" Target="../ink/ink83.xml"/><Relationship Id="rId16" Type="http://schemas.openxmlformats.org/officeDocument/2006/relationships/customXml" Target="../ink/ink90.xml"/><Relationship Id="rId29" Type="http://schemas.openxmlformats.org/officeDocument/2006/relationships/image" Target="../media/image68.emf"/><Relationship Id="rId11" Type="http://schemas.openxmlformats.org/officeDocument/2006/relationships/image" Target="../media/image59.emf"/><Relationship Id="rId24" Type="http://schemas.openxmlformats.org/officeDocument/2006/relationships/customXml" Target="../ink/ink94.xml"/><Relationship Id="rId32" Type="http://schemas.openxmlformats.org/officeDocument/2006/relationships/customXml" Target="../ink/ink98.xml"/><Relationship Id="rId37" Type="http://schemas.openxmlformats.org/officeDocument/2006/relationships/image" Target="../media/image72.emf"/><Relationship Id="rId40" Type="http://schemas.openxmlformats.org/officeDocument/2006/relationships/customXml" Target="../ink/ink102.xml"/><Relationship Id="rId45" Type="http://schemas.openxmlformats.org/officeDocument/2006/relationships/image" Target="../media/image76.emf"/><Relationship Id="rId53" Type="http://schemas.openxmlformats.org/officeDocument/2006/relationships/image" Target="../media/image80.emf"/><Relationship Id="rId58" Type="http://schemas.openxmlformats.org/officeDocument/2006/relationships/customXml" Target="../ink/ink111.xml"/><Relationship Id="rId66" Type="http://schemas.openxmlformats.org/officeDocument/2006/relationships/customXml" Target="../ink/ink115.xml"/><Relationship Id="rId74" Type="http://schemas.openxmlformats.org/officeDocument/2006/relationships/customXml" Target="../ink/ink119.xml"/><Relationship Id="rId79" Type="http://schemas.openxmlformats.org/officeDocument/2006/relationships/image" Target="../media/image92.emf"/><Relationship Id="rId5" Type="http://schemas.openxmlformats.org/officeDocument/2006/relationships/image" Target="../media/image56.emf"/><Relationship Id="rId61" Type="http://schemas.openxmlformats.org/officeDocument/2006/relationships/image" Target="../media/image84.emf"/><Relationship Id="rId82" Type="http://schemas.openxmlformats.org/officeDocument/2006/relationships/customXml" Target="../ink/ink123.xml"/><Relationship Id="rId10" Type="http://schemas.openxmlformats.org/officeDocument/2006/relationships/customXml" Target="../ink/ink87.xml"/><Relationship Id="rId19" Type="http://schemas.openxmlformats.org/officeDocument/2006/relationships/image" Target="../media/image63.emf"/><Relationship Id="rId31" Type="http://schemas.openxmlformats.org/officeDocument/2006/relationships/image" Target="../media/image69.emf"/><Relationship Id="rId44" Type="http://schemas.openxmlformats.org/officeDocument/2006/relationships/customXml" Target="../ink/ink104.xml"/><Relationship Id="rId52" Type="http://schemas.openxmlformats.org/officeDocument/2006/relationships/customXml" Target="../ink/ink108.xml"/><Relationship Id="rId60" Type="http://schemas.openxmlformats.org/officeDocument/2006/relationships/customXml" Target="../ink/ink112.xml"/><Relationship Id="rId65" Type="http://schemas.openxmlformats.org/officeDocument/2006/relationships/image" Target="../media/image85.emf"/><Relationship Id="rId73" Type="http://schemas.openxmlformats.org/officeDocument/2006/relationships/image" Target="../media/image89.emf"/><Relationship Id="rId78" Type="http://schemas.openxmlformats.org/officeDocument/2006/relationships/customXml" Target="../ink/ink121.xml"/><Relationship Id="rId81" Type="http://schemas.openxmlformats.org/officeDocument/2006/relationships/image" Target="../media/image93.emf"/><Relationship Id="rId4" Type="http://schemas.openxmlformats.org/officeDocument/2006/relationships/customXml" Target="../ink/ink84.xml"/><Relationship Id="rId9" Type="http://schemas.openxmlformats.org/officeDocument/2006/relationships/image" Target="../media/image58.emf"/><Relationship Id="rId14" Type="http://schemas.openxmlformats.org/officeDocument/2006/relationships/customXml" Target="../ink/ink89.xml"/><Relationship Id="rId22" Type="http://schemas.openxmlformats.org/officeDocument/2006/relationships/customXml" Target="../ink/ink93.xml"/><Relationship Id="rId27" Type="http://schemas.openxmlformats.org/officeDocument/2006/relationships/image" Target="../media/image67.emf"/><Relationship Id="rId30" Type="http://schemas.openxmlformats.org/officeDocument/2006/relationships/customXml" Target="../ink/ink97.xml"/><Relationship Id="rId35" Type="http://schemas.openxmlformats.org/officeDocument/2006/relationships/image" Target="../media/image71.emf"/><Relationship Id="rId43" Type="http://schemas.openxmlformats.org/officeDocument/2006/relationships/image" Target="../media/image75.emf"/><Relationship Id="rId48" Type="http://schemas.openxmlformats.org/officeDocument/2006/relationships/customXml" Target="../ink/ink106.xml"/><Relationship Id="rId56" Type="http://schemas.openxmlformats.org/officeDocument/2006/relationships/customXml" Target="../ink/ink110.xml"/><Relationship Id="rId64" Type="http://schemas.openxmlformats.org/officeDocument/2006/relationships/customXml" Target="../ink/ink114.xml"/><Relationship Id="rId69" Type="http://schemas.openxmlformats.org/officeDocument/2006/relationships/image" Target="../media/image87.emf"/><Relationship Id="rId77" Type="http://schemas.openxmlformats.org/officeDocument/2006/relationships/image" Target="../media/image91.emf"/><Relationship Id="rId8" Type="http://schemas.openxmlformats.org/officeDocument/2006/relationships/customXml" Target="../ink/ink86.xml"/><Relationship Id="rId51" Type="http://schemas.openxmlformats.org/officeDocument/2006/relationships/image" Target="../media/image79.emf"/><Relationship Id="rId72" Type="http://schemas.openxmlformats.org/officeDocument/2006/relationships/customXml" Target="../ink/ink118.xml"/><Relationship Id="rId80" Type="http://schemas.openxmlformats.org/officeDocument/2006/relationships/customXml" Target="../ink/ink122.xml"/><Relationship Id="rId3" Type="http://schemas.openxmlformats.org/officeDocument/2006/relationships/image" Target="../media/image55.emf"/><Relationship Id="rId12" Type="http://schemas.openxmlformats.org/officeDocument/2006/relationships/customXml" Target="../ink/ink88.xml"/><Relationship Id="rId17" Type="http://schemas.openxmlformats.org/officeDocument/2006/relationships/image" Target="../media/image62.emf"/><Relationship Id="rId25" Type="http://schemas.openxmlformats.org/officeDocument/2006/relationships/image" Target="../media/image66.emf"/><Relationship Id="rId33" Type="http://schemas.openxmlformats.org/officeDocument/2006/relationships/image" Target="../media/image70.emf"/><Relationship Id="rId38" Type="http://schemas.openxmlformats.org/officeDocument/2006/relationships/customXml" Target="../ink/ink101.xml"/><Relationship Id="rId46" Type="http://schemas.openxmlformats.org/officeDocument/2006/relationships/customXml" Target="../ink/ink105.xml"/><Relationship Id="rId59" Type="http://schemas.openxmlformats.org/officeDocument/2006/relationships/image" Target="../media/image83.emf"/><Relationship Id="rId67" Type="http://schemas.openxmlformats.org/officeDocument/2006/relationships/image" Target="../media/image86.emf"/><Relationship Id="rId20" Type="http://schemas.openxmlformats.org/officeDocument/2006/relationships/customXml" Target="../ink/ink92.xml"/><Relationship Id="rId41" Type="http://schemas.openxmlformats.org/officeDocument/2006/relationships/image" Target="../media/image74.emf"/><Relationship Id="rId54" Type="http://schemas.openxmlformats.org/officeDocument/2006/relationships/customXml" Target="../ink/ink109.xml"/><Relationship Id="rId62" Type="http://schemas.openxmlformats.org/officeDocument/2006/relationships/customXml" Target="../ink/ink113.xml"/><Relationship Id="rId70" Type="http://schemas.openxmlformats.org/officeDocument/2006/relationships/customXml" Target="../ink/ink117.xml"/><Relationship Id="rId75" Type="http://schemas.openxmlformats.org/officeDocument/2006/relationships/image" Target="../media/image90.emf"/><Relationship Id="rId83" Type="http://schemas.openxmlformats.org/officeDocument/2006/relationships/image" Target="../media/image94.emf"/><Relationship Id="rId1" Type="http://schemas.openxmlformats.org/officeDocument/2006/relationships/slideLayout" Target="../slideLayouts/slideLayout2.xml"/><Relationship Id="rId6" Type="http://schemas.openxmlformats.org/officeDocument/2006/relationships/customXml" Target="../ink/ink85.xml"/><Relationship Id="rId15" Type="http://schemas.openxmlformats.org/officeDocument/2006/relationships/image" Target="../media/image61.emf"/><Relationship Id="rId23" Type="http://schemas.openxmlformats.org/officeDocument/2006/relationships/image" Target="../media/image65.emf"/><Relationship Id="rId28" Type="http://schemas.openxmlformats.org/officeDocument/2006/relationships/customXml" Target="../ink/ink96.xml"/><Relationship Id="rId36" Type="http://schemas.openxmlformats.org/officeDocument/2006/relationships/customXml" Target="../ink/ink100.xml"/><Relationship Id="rId49" Type="http://schemas.openxmlformats.org/officeDocument/2006/relationships/image" Target="../media/image78.emf"/><Relationship Id="rId57" Type="http://schemas.openxmlformats.org/officeDocument/2006/relationships/image" Target="../media/image8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124530"/>
            <a:ext cx="8305800" cy="2387600"/>
          </a:xfrm>
        </p:spPr>
        <p:txBody>
          <a:bodyPr>
            <a:normAutofit/>
          </a:bodyPr>
          <a:lstStyle/>
          <a:p>
            <a:r>
              <a:rPr lang="en-US" sz="4400" b="1" dirty="0" err="1" smtClean="0"/>
              <a:t>Multilinear</a:t>
            </a:r>
            <a:r>
              <a:rPr lang="en-US" sz="4400" b="1" dirty="0" smtClean="0"/>
              <a:t> Maps and Attacks</a:t>
            </a:r>
            <a:endParaRPr lang="en-US" sz="4400" b="1" dirty="0"/>
          </a:p>
        </p:txBody>
      </p:sp>
      <p:sp>
        <p:nvSpPr>
          <p:cNvPr id="3" name="Subtitle 2"/>
          <p:cNvSpPr>
            <a:spLocks noGrp="1"/>
          </p:cNvSpPr>
          <p:nvPr>
            <p:ph type="subTitle" idx="1"/>
          </p:nvPr>
        </p:nvSpPr>
        <p:spPr>
          <a:xfrm>
            <a:off x="1524000" y="4038600"/>
            <a:ext cx="6461760" cy="1752600"/>
          </a:xfrm>
        </p:spPr>
        <p:txBody>
          <a:bodyPr>
            <a:normAutofit lnSpcReduction="10000"/>
          </a:bodyPr>
          <a:lstStyle/>
          <a:p>
            <a:r>
              <a:rPr lang="en-US" sz="2800" dirty="0" smtClean="0">
                <a:solidFill>
                  <a:srgbClr val="FF0000"/>
                </a:solidFill>
              </a:rPr>
              <a:t>Sanjam Garg</a:t>
            </a:r>
            <a:r>
              <a:rPr lang="en-US" sz="2800" dirty="0">
                <a:solidFill>
                  <a:srgbClr val="FF0000"/>
                </a:solidFill>
              </a:rPr>
              <a:t> </a:t>
            </a:r>
            <a:r>
              <a:rPr lang="en-US" sz="2800" dirty="0" smtClean="0">
                <a:solidFill>
                  <a:srgbClr val="FF0000"/>
                </a:solidFill>
              </a:rPr>
              <a:t>(UC Berkeley)</a:t>
            </a:r>
          </a:p>
          <a:p>
            <a:r>
              <a:rPr lang="en-US" sz="2800" dirty="0" smtClean="0"/>
              <a:t>Based </a:t>
            </a:r>
            <a:r>
              <a:rPr lang="en-US" sz="2800" dirty="0"/>
              <a:t>on works of </a:t>
            </a:r>
            <a:r>
              <a:rPr lang="en-US" sz="2800" dirty="0" err="1"/>
              <a:t>Cheon</a:t>
            </a:r>
            <a:r>
              <a:rPr lang="en-US" sz="2800" dirty="0"/>
              <a:t>, </a:t>
            </a:r>
            <a:r>
              <a:rPr lang="en-US" sz="2800" dirty="0" err="1"/>
              <a:t>Coron</a:t>
            </a:r>
            <a:r>
              <a:rPr lang="en-US" sz="2800" dirty="0"/>
              <a:t>, Garg, Gentry, </a:t>
            </a:r>
            <a:r>
              <a:rPr lang="en-US" sz="2800" dirty="0" smtClean="0"/>
              <a:t>Halevi, Han</a:t>
            </a:r>
            <a:r>
              <a:rPr lang="en-US" sz="2800" dirty="0"/>
              <a:t>, Lee, </a:t>
            </a:r>
            <a:r>
              <a:rPr lang="en-US" sz="2800" dirty="0" err="1" smtClean="0"/>
              <a:t>Lepoint</a:t>
            </a:r>
            <a:r>
              <a:rPr lang="en-US" sz="2800" dirty="0" smtClean="0"/>
              <a:t>, </a:t>
            </a:r>
            <a:r>
              <a:rPr lang="en-US" sz="2800" dirty="0" err="1"/>
              <a:t>Ryu</a:t>
            </a:r>
            <a:r>
              <a:rPr lang="en-US" sz="2800" dirty="0"/>
              <a:t>, </a:t>
            </a:r>
            <a:r>
              <a:rPr lang="en-US" sz="2800" dirty="0" err="1" smtClean="0"/>
              <a:t>Stehle</a:t>
            </a:r>
            <a:r>
              <a:rPr lang="en-US" sz="2800" dirty="0"/>
              <a:t>, </a:t>
            </a:r>
            <a:r>
              <a:rPr lang="en-US" sz="2800" dirty="0" err="1"/>
              <a:t>Tibouchi</a:t>
            </a:r>
            <a:endParaRPr lang="en-US" sz="2800" dirty="0"/>
          </a:p>
        </p:txBody>
      </p:sp>
      <p:sp>
        <p:nvSpPr>
          <p:cNvPr id="4" name="Slide Number Placeholder 3"/>
          <p:cNvSpPr>
            <a:spLocks noGrp="1"/>
          </p:cNvSpPr>
          <p:nvPr>
            <p:ph type="sldNum" sz="quarter" idx="12"/>
          </p:nvPr>
        </p:nvSpPr>
        <p:spPr/>
        <p:txBody>
          <a:bodyPr/>
          <a:lstStyle/>
          <a:p>
            <a:fld id="{93D2F4F8-96A9-4514-BBD0-EA5312265E95}" type="slidenum">
              <a:rPr lang="en-US" smtClean="0"/>
              <a:t>1</a:t>
            </a:fld>
            <a:endParaRPr lang="en-US"/>
          </a:p>
        </p:txBody>
      </p:sp>
    </p:spTree>
    <p:extLst>
      <p:ext uri="{BB962C8B-B14F-4D97-AF65-F5344CB8AC3E}">
        <p14:creationId xmlns:p14="http://schemas.microsoft.com/office/powerpoint/2010/main" val="396826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Obfuscation + </a:t>
            </a:r>
            <a:r>
              <a:rPr lang="en-US" b="1" dirty="0" err="1" smtClean="0"/>
              <a:t>Mmaps</a:t>
            </a:r>
            <a:r>
              <a:rPr lang="en-US" b="1" dirty="0" smtClean="0"/>
              <a:t> Applications </a:t>
            </a:r>
            <a:endParaRPr lang="en-US" b="1" dirty="0"/>
          </a:p>
        </p:txBody>
      </p:sp>
      <p:sp>
        <p:nvSpPr>
          <p:cNvPr id="3" name="Content Placeholder 2"/>
          <p:cNvSpPr>
            <a:spLocks noGrp="1"/>
          </p:cNvSpPr>
          <p:nvPr>
            <p:ph idx="1"/>
          </p:nvPr>
        </p:nvSpPr>
        <p:spPr>
          <a:xfrm>
            <a:off x="685799" y="1828801"/>
            <a:ext cx="7772401" cy="4800599"/>
          </a:xfrm>
        </p:spPr>
        <p:txBody>
          <a:bodyPr>
            <a:normAutofit fontScale="25000" lnSpcReduction="20000"/>
          </a:bodyPr>
          <a:lstStyle/>
          <a:p>
            <a:r>
              <a:rPr lang="en-US" sz="8000" dirty="0" smtClean="0"/>
              <a:t>Witness Encryption [</a:t>
            </a:r>
            <a:r>
              <a:rPr lang="en-US" sz="8000" dirty="0" smtClean="0">
                <a:solidFill>
                  <a:srgbClr val="FF0000"/>
                </a:solidFill>
              </a:rPr>
              <a:t>G</a:t>
            </a:r>
            <a:r>
              <a:rPr lang="en-US" sz="8000" dirty="0" smtClean="0"/>
              <a:t>GSW13]</a:t>
            </a:r>
          </a:p>
          <a:p>
            <a:r>
              <a:rPr lang="en-US" sz="8000" dirty="0" smtClean="0"/>
              <a:t>Attribute Based Encryption [</a:t>
            </a:r>
            <a:r>
              <a:rPr lang="en-US" sz="8000" dirty="0" smtClean="0">
                <a:solidFill>
                  <a:srgbClr val="FF0000"/>
                </a:solidFill>
              </a:rPr>
              <a:t>G</a:t>
            </a:r>
            <a:r>
              <a:rPr lang="en-US" sz="8000" dirty="0" smtClean="0"/>
              <a:t>GHSW13]</a:t>
            </a:r>
          </a:p>
          <a:p>
            <a:r>
              <a:rPr lang="en-US" sz="8000" dirty="0" smtClean="0"/>
              <a:t>Functional Encryption [</a:t>
            </a:r>
            <a:r>
              <a:rPr lang="en-US" sz="8000" dirty="0" smtClean="0">
                <a:solidFill>
                  <a:srgbClr val="FF0000"/>
                </a:solidFill>
              </a:rPr>
              <a:t>G</a:t>
            </a:r>
            <a:r>
              <a:rPr lang="en-US" sz="8000" dirty="0" smtClean="0"/>
              <a:t>GHRSW13, GJKS13, GGJS13,</a:t>
            </a:r>
            <a:r>
              <a:rPr lang="en-US" sz="8000" dirty="0"/>
              <a:t> </a:t>
            </a:r>
            <a:r>
              <a:rPr lang="en-US" sz="8000" dirty="0" smtClean="0"/>
              <a:t>AB</a:t>
            </a:r>
            <a:r>
              <a:rPr lang="en-US" sz="8000" dirty="0" smtClean="0">
                <a:solidFill>
                  <a:srgbClr val="FF0000"/>
                </a:solidFill>
              </a:rPr>
              <a:t>G</a:t>
            </a:r>
            <a:r>
              <a:rPr lang="en-US" sz="8000" dirty="0" smtClean="0"/>
              <a:t>SZ13,…]</a:t>
            </a:r>
          </a:p>
          <a:p>
            <a:r>
              <a:rPr lang="en-US" sz="8000" dirty="0" smtClean="0"/>
              <a:t>Round Optimal Multiparty Secure computation [</a:t>
            </a:r>
            <a:r>
              <a:rPr lang="en-US" sz="8000" dirty="0" smtClean="0">
                <a:solidFill>
                  <a:srgbClr val="FF0000"/>
                </a:solidFill>
              </a:rPr>
              <a:t>G</a:t>
            </a:r>
            <a:r>
              <a:rPr lang="en-US" sz="8000" dirty="0" smtClean="0"/>
              <a:t>GHR14]</a:t>
            </a:r>
          </a:p>
          <a:p>
            <a:r>
              <a:rPr lang="en-US" sz="8000" dirty="0" smtClean="0"/>
              <a:t>Deniable Encryption [SW13]</a:t>
            </a:r>
          </a:p>
          <a:p>
            <a:r>
              <a:rPr lang="en-US" sz="8000" dirty="0" smtClean="0"/>
              <a:t>Removing random oracles</a:t>
            </a:r>
            <a:r>
              <a:rPr lang="en-US" sz="8000" dirty="0"/>
              <a:t> </a:t>
            </a:r>
            <a:r>
              <a:rPr lang="en-US" sz="8000" dirty="0" smtClean="0"/>
              <a:t>[HSW13a, FHPS13, HSW13b]</a:t>
            </a:r>
          </a:p>
          <a:p>
            <a:r>
              <a:rPr lang="en-US" sz="8000" dirty="0" smtClean="0"/>
              <a:t>Broadcast Encryption and Traitor-Tracing [</a:t>
            </a:r>
            <a:r>
              <a:rPr lang="en-US" sz="8000" dirty="0" smtClean="0">
                <a:solidFill>
                  <a:srgbClr val="FF0000"/>
                </a:solidFill>
              </a:rPr>
              <a:t>G</a:t>
            </a:r>
            <a:r>
              <a:rPr lang="en-US" sz="8000" dirty="0" smtClean="0"/>
              <a:t>GHRSW13, BZ13, AB</a:t>
            </a:r>
            <a:r>
              <a:rPr lang="en-US" sz="8000" dirty="0" smtClean="0">
                <a:solidFill>
                  <a:srgbClr val="FF0000"/>
                </a:solidFill>
              </a:rPr>
              <a:t>G</a:t>
            </a:r>
            <a:r>
              <a:rPr lang="en-US" sz="8000" dirty="0" smtClean="0"/>
              <a:t>SZ13]</a:t>
            </a:r>
          </a:p>
          <a:p>
            <a:r>
              <a:rPr lang="en-US" sz="8000" dirty="0" smtClean="0"/>
              <a:t>Impossibility results [BCPR13a,BP13,GK13,BCPR13b,KRW13,MO13,…]</a:t>
            </a:r>
            <a:endParaRPr lang="en-US" sz="8000" dirty="0"/>
          </a:p>
          <a:p>
            <a:r>
              <a:rPr lang="en-US" sz="8000" dirty="0"/>
              <a:t>Functional Witness Encryption [BCP13]</a:t>
            </a:r>
          </a:p>
          <a:p>
            <a:r>
              <a:rPr lang="en-US" sz="8000" dirty="0" err="1" smtClean="0"/>
              <a:t>Mmaps</a:t>
            </a:r>
            <a:r>
              <a:rPr lang="en-US" sz="8000" dirty="0" smtClean="0"/>
              <a:t> optimizations and extensions [CLT13,</a:t>
            </a:r>
            <a:r>
              <a:rPr lang="en-US" sz="8000" dirty="0" smtClean="0">
                <a:solidFill>
                  <a:srgbClr val="FF0000"/>
                </a:solidFill>
              </a:rPr>
              <a:t>G</a:t>
            </a:r>
            <a:r>
              <a:rPr lang="en-US" sz="8000" dirty="0" smtClean="0"/>
              <a:t>GH13b,…]</a:t>
            </a:r>
          </a:p>
          <a:p>
            <a:r>
              <a:rPr lang="en-US" sz="8000" dirty="0" smtClean="0"/>
              <a:t>Obfuscation optimizations and extensions [</a:t>
            </a:r>
            <a:r>
              <a:rPr lang="en-US" sz="8000" dirty="0"/>
              <a:t>BCP13, </a:t>
            </a:r>
            <a:r>
              <a:rPr lang="en-US" sz="8000" dirty="0" smtClean="0"/>
              <a:t>AB</a:t>
            </a:r>
            <a:r>
              <a:rPr lang="en-US" sz="8000" dirty="0" smtClean="0">
                <a:solidFill>
                  <a:srgbClr val="FF0000"/>
                </a:solidFill>
              </a:rPr>
              <a:t>G</a:t>
            </a:r>
            <a:r>
              <a:rPr lang="en-US" sz="8000" dirty="0" smtClean="0"/>
              <a:t>SZ13, BR13, B</a:t>
            </a:r>
            <a:r>
              <a:rPr lang="en-US" sz="8000" dirty="0" smtClean="0">
                <a:solidFill>
                  <a:srgbClr val="FF0000"/>
                </a:solidFill>
              </a:rPr>
              <a:t>G</a:t>
            </a:r>
            <a:r>
              <a:rPr lang="en-US" sz="8000" dirty="0" smtClean="0"/>
              <a:t>KPS13, PTS13,…]</a:t>
            </a:r>
            <a:endParaRPr lang="en-US" sz="8000" dirty="0"/>
          </a:p>
          <a:p>
            <a:r>
              <a:rPr lang="en-US" sz="8000" dirty="0"/>
              <a:t>Pick your </a:t>
            </a:r>
            <a:r>
              <a:rPr lang="en-US" sz="8000" dirty="0" smtClean="0"/>
              <a:t>favorite primitive in</a:t>
            </a:r>
            <a:r>
              <a:rPr lang="en-US" sz="8000" dirty="0" smtClean="0">
                <a:solidFill>
                  <a:srgbClr val="FF0000"/>
                </a:solidFill>
              </a:rPr>
              <a:t> </a:t>
            </a:r>
            <a:r>
              <a:rPr lang="en-US" sz="8000" dirty="0" smtClean="0"/>
              <a:t>cryptography</a:t>
            </a:r>
            <a:endParaRPr lang="en-US" sz="8000" dirty="0"/>
          </a:p>
          <a:p>
            <a:pPr lvl="1"/>
            <a:r>
              <a:rPr lang="en-US" sz="8000" dirty="0">
                <a:solidFill>
                  <a:srgbClr val="FF0000"/>
                </a:solidFill>
              </a:rPr>
              <a:t>Can it be improved</a:t>
            </a:r>
            <a:r>
              <a:rPr lang="en-US" sz="8000" dirty="0" smtClean="0">
                <a:solidFill>
                  <a:srgbClr val="FF0000"/>
                </a:solidFill>
              </a:rPr>
              <a:t>?</a:t>
            </a:r>
            <a:endParaRPr lang="en-US" sz="4800"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93D2F4F8-96A9-4514-BBD0-EA5312265E95}" type="slidenum">
              <a:rPr lang="en-US" smtClean="0"/>
              <a:t>10</a:t>
            </a:fld>
            <a:endParaRPr lang="en-US"/>
          </a:p>
        </p:txBody>
      </p:sp>
    </p:spTree>
    <p:extLst>
      <p:ext uri="{BB962C8B-B14F-4D97-AF65-F5344CB8AC3E}">
        <p14:creationId xmlns:p14="http://schemas.microsoft.com/office/powerpoint/2010/main" val="209116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Content Placeholder 2"/>
          <p:cNvSpPr>
            <a:spLocks noGrp="1"/>
          </p:cNvSpPr>
          <p:nvPr>
            <p:ph idx="1"/>
          </p:nvPr>
        </p:nvSpPr>
        <p:spPr/>
        <p:txBody>
          <a:bodyPr>
            <a:normAutofit/>
          </a:bodyPr>
          <a:lstStyle/>
          <a:p>
            <a:r>
              <a:rPr lang="en-US" sz="3200" dirty="0" smtClean="0"/>
              <a:t>Bilinear Maps: Recall</a:t>
            </a:r>
          </a:p>
          <a:p>
            <a:pPr lvl="1"/>
            <a:r>
              <a:rPr lang="en-US" dirty="0" smtClean="0"/>
              <a:t>Intuitively: Multilinear Maps</a:t>
            </a:r>
          </a:p>
          <a:p>
            <a:pPr lvl="1"/>
            <a:r>
              <a:rPr lang="en-US" dirty="0" smtClean="0"/>
              <a:t>Results and Applications</a:t>
            </a:r>
          </a:p>
          <a:p>
            <a:r>
              <a:rPr lang="en-US" sz="3200" dirty="0" smtClean="0"/>
              <a:t>Definitions of Multi-linear Maps</a:t>
            </a:r>
          </a:p>
          <a:p>
            <a:pPr lvl="1"/>
            <a:r>
              <a:rPr lang="en-US" dirty="0" smtClean="0"/>
              <a:t>Classical Notion</a:t>
            </a:r>
          </a:p>
          <a:p>
            <a:pPr lvl="1"/>
            <a:r>
              <a:rPr lang="en-US" dirty="0" smtClean="0"/>
              <a:t>Our Notion</a:t>
            </a:r>
          </a:p>
          <a:p>
            <a:r>
              <a:rPr lang="en-US" sz="3200" dirty="0" smtClean="0"/>
              <a:t>GGH – Construction and Attacks</a:t>
            </a:r>
          </a:p>
          <a:p>
            <a:r>
              <a:rPr lang="en-US" sz="3200" dirty="0"/>
              <a:t>CLT – Construction and Attacks</a:t>
            </a:r>
          </a:p>
          <a:p>
            <a:endParaRPr lang="en-US" sz="3200" dirty="0" smtClean="0"/>
          </a:p>
        </p:txBody>
      </p:sp>
      <p:sp>
        <p:nvSpPr>
          <p:cNvPr id="4" name="Slide Number Placeholder 3"/>
          <p:cNvSpPr>
            <a:spLocks noGrp="1"/>
          </p:cNvSpPr>
          <p:nvPr>
            <p:ph type="sldNum" sz="quarter" idx="12"/>
          </p:nvPr>
        </p:nvSpPr>
        <p:spPr/>
        <p:txBody>
          <a:bodyPr/>
          <a:lstStyle/>
          <a:p>
            <a:fld id="{93D2F4F8-96A9-4514-BBD0-EA5312265E95}" type="slidenum">
              <a:rPr lang="en-US" smtClean="0"/>
              <a:t>11</a:t>
            </a:fld>
            <a:endParaRPr lang="en-US"/>
          </a:p>
        </p:txBody>
      </p:sp>
    </p:spTree>
    <p:extLst>
      <p:ext uri="{BB962C8B-B14F-4D97-AF65-F5344CB8AC3E}">
        <p14:creationId xmlns:p14="http://schemas.microsoft.com/office/powerpoint/2010/main" val="193749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chemeClr val="accent2"/>
                                      </p:to>
                                    </p:animClr>
                                    <p:animClr clrSpc="rgb" dir="cw">
                                      <p:cBhvr>
                                        <p:cTn id="7" dur="500" fill="hold"/>
                                        <p:tgtEl>
                                          <p:spTgt spid="3">
                                            <p:txEl>
                                              <p:pRg st="3" end="3"/>
                                            </p:txEl>
                                          </p:spTgt>
                                        </p:tgtEl>
                                        <p:attrNameLst>
                                          <p:attrName>fillcolor</p:attrName>
                                        </p:attrNameLst>
                                      </p:cBhvr>
                                      <p:to>
                                        <a:schemeClr val="accent2"/>
                                      </p:to>
                                    </p:animClr>
                                    <p:set>
                                      <p:cBhvr>
                                        <p:cTn id="8" dur="500" fill="hold"/>
                                        <p:tgtEl>
                                          <p:spTgt spid="3">
                                            <p:txEl>
                                              <p:pRg st="3" end="3"/>
                                            </p:txEl>
                                          </p:spTgt>
                                        </p:tgtEl>
                                        <p:attrNameLst>
                                          <p:attrName>fill.type</p:attrName>
                                        </p:attrNameLst>
                                      </p:cBhvr>
                                      <p:to>
                                        <p:strVal val="solid"/>
                                      </p:to>
                                    </p:set>
                                    <p:set>
                                      <p:cBhvr>
                                        <p:cTn id="9" dur="500" fill="hold"/>
                                        <p:tgtEl>
                                          <p:spTgt spid="3">
                                            <p:txEl>
                                              <p:pRg st="3" end="3"/>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3">
                                            <p:txEl>
                                              <p:pRg st="4" end="4"/>
                                            </p:txEl>
                                          </p:spTgt>
                                        </p:tgtEl>
                                        <p:attrNameLst>
                                          <p:attrName>style.color</p:attrName>
                                        </p:attrNameLst>
                                      </p:cBhvr>
                                      <p:to>
                                        <a:schemeClr val="accent2"/>
                                      </p:to>
                                    </p:animClr>
                                    <p:animClr clrSpc="rgb" dir="cw">
                                      <p:cBhvr>
                                        <p:cTn id="12" dur="500" fill="hold"/>
                                        <p:tgtEl>
                                          <p:spTgt spid="3">
                                            <p:txEl>
                                              <p:pRg st="4" end="4"/>
                                            </p:txEl>
                                          </p:spTgt>
                                        </p:tgtEl>
                                        <p:attrNameLst>
                                          <p:attrName>fillcolor</p:attrName>
                                        </p:attrNameLst>
                                      </p:cBhvr>
                                      <p:to>
                                        <a:schemeClr val="accent2"/>
                                      </p:to>
                                    </p:animClr>
                                    <p:set>
                                      <p:cBhvr>
                                        <p:cTn id="13" dur="500" fill="hold"/>
                                        <p:tgtEl>
                                          <p:spTgt spid="3">
                                            <p:txEl>
                                              <p:pRg st="4" end="4"/>
                                            </p:txEl>
                                          </p:spTgt>
                                        </p:tgtEl>
                                        <p:attrNameLst>
                                          <p:attrName>fill.type</p:attrName>
                                        </p:attrNameLst>
                                      </p:cBhvr>
                                      <p:to>
                                        <p:strVal val="solid"/>
                                      </p:to>
                                    </p:set>
                                    <p:set>
                                      <p:cBhvr>
                                        <p:cTn id="14" dur="500" fill="hold"/>
                                        <p:tgtEl>
                                          <p:spTgt spid="3">
                                            <p:txEl>
                                              <p:pRg st="4" end="4"/>
                                            </p:txEl>
                                          </p:spTgt>
                                        </p:tgtEl>
                                        <p:attrNameLst>
                                          <p:attrName>fill.on</p:attrName>
                                        </p:attrNameLst>
                                      </p:cBhvr>
                                      <p:to>
                                        <p:strVal val="true"/>
                                      </p:to>
                                    </p:set>
                                  </p:childTnLst>
                                </p:cTn>
                              </p:par>
                              <p:par>
                                <p:cTn id="15" presetID="19" presetClass="emph" presetSubtype="0" fill="hold" nodeType="withEffect">
                                  <p:stCondLst>
                                    <p:cond delay="0"/>
                                  </p:stCondLst>
                                  <p:childTnLst>
                                    <p:animClr clrSpc="rgb" dir="cw">
                                      <p:cBhvr override="childStyle">
                                        <p:cTn id="16" dur="500" fill="hold"/>
                                        <p:tgtEl>
                                          <p:spTgt spid="3">
                                            <p:txEl>
                                              <p:pRg st="5" end="5"/>
                                            </p:txEl>
                                          </p:spTgt>
                                        </p:tgtEl>
                                        <p:attrNameLst>
                                          <p:attrName>style.color</p:attrName>
                                        </p:attrNameLst>
                                      </p:cBhvr>
                                      <p:to>
                                        <a:schemeClr val="accent2"/>
                                      </p:to>
                                    </p:animClr>
                                    <p:animClr clrSpc="rgb" dir="cw">
                                      <p:cBhvr>
                                        <p:cTn id="17" dur="500" fill="hold"/>
                                        <p:tgtEl>
                                          <p:spTgt spid="3">
                                            <p:txEl>
                                              <p:pRg st="5" end="5"/>
                                            </p:txEl>
                                          </p:spTgt>
                                        </p:tgtEl>
                                        <p:attrNameLst>
                                          <p:attrName>fillcolor</p:attrName>
                                        </p:attrNameLst>
                                      </p:cBhvr>
                                      <p:to>
                                        <a:schemeClr val="accent2"/>
                                      </p:to>
                                    </p:animClr>
                                    <p:set>
                                      <p:cBhvr>
                                        <p:cTn id="18" dur="500" fill="hold"/>
                                        <p:tgtEl>
                                          <p:spTgt spid="3">
                                            <p:txEl>
                                              <p:pRg st="5" end="5"/>
                                            </p:txEl>
                                          </p:spTgt>
                                        </p:tgtEl>
                                        <p:attrNameLst>
                                          <p:attrName>fill.type</p:attrName>
                                        </p:attrNameLst>
                                      </p:cBhvr>
                                      <p:to>
                                        <p:strVal val="solid"/>
                                      </p:to>
                                    </p:set>
                                    <p:set>
                                      <p:cBhvr>
                                        <p:cTn id="19" dur="500" fill="hold"/>
                                        <p:tgtEl>
                                          <p:spTgt spid="3">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752600"/>
            <a:ext cx="7772400" cy="2851208"/>
          </a:xfrm>
        </p:spPr>
        <p:txBody>
          <a:bodyPr/>
          <a:lstStyle/>
          <a:p>
            <a:r>
              <a:rPr lang="en-US" b="1" dirty="0"/>
              <a:t>Cryptographic </a:t>
            </a:r>
            <a:br>
              <a:rPr lang="en-US" b="1" dirty="0"/>
            </a:br>
            <a:r>
              <a:rPr lang="en-US" b="1" u="sng" dirty="0" smtClean="0">
                <a:solidFill>
                  <a:srgbClr val="FF0000"/>
                </a:solidFill>
              </a:rPr>
              <a:t>Multi-</a:t>
            </a:r>
            <a:r>
              <a:rPr lang="en-US" b="1" dirty="0" smtClean="0"/>
              <a:t>linear </a:t>
            </a:r>
            <a:r>
              <a:rPr lang="en-US" b="1" dirty="0"/>
              <a:t>Maps</a:t>
            </a:r>
            <a:br>
              <a:rPr lang="en-US" b="1" dirty="0"/>
            </a:br>
            <a:endParaRPr lang="en-US" dirty="0"/>
          </a:p>
        </p:txBody>
      </p:sp>
      <p:sp>
        <p:nvSpPr>
          <p:cNvPr id="4" name="Text Placeholder 3"/>
          <p:cNvSpPr>
            <a:spLocks noGrp="1"/>
          </p:cNvSpPr>
          <p:nvPr>
            <p:ph type="body" idx="1"/>
          </p:nvPr>
        </p:nvSpPr>
        <p:spPr/>
        <p:txBody>
          <a:bodyPr/>
          <a:lstStyle/>
          <a:p>
            <a:r>
              <a:rPr lang="en-US" dirty="0" smtClean="0"/>
              <a:t>Definitions: Classical notion and our Approximate variant</a:t>
            </a:r>
            <a:endParaRPr lang="en-US" dirty="0"/>
          </a:p>
        </p:txBody>
      </p:sp>
      <p:sp>
        <p:nvSpPr>
          <p:cNvPr id="3" name="Slide Number Placeholder 2"/>
          <p:cNvSpPr>
            <a:spLocks noGrp="1"/>
          </p:cNvSpPr>
          <p:nvPr>
            <p:ph type="sldNum" sz="quarter" idx="12"/>
          </p:nvPr>
        </p:nvSpPr>
        <p:spPr/>
        <p:txBody>
          <a:bodyPr/>
          <a:lstStyle/>
          <a:p>
            <a:fld id="{93D2F4F8-96A9-4514-BBD0-EA5312265E95}" type="slidenum">
              <a:rPr lang="en-US" smtClean="0"/>
              <a:t>12</a:t>
            </a:fld>
            <a:endParaRPr lang="en-US"/>
          </a:p>
        </p:txBody>
      </p:sp>
    </p:spTree>
    <p:extLst>
      <p:ext uri="{BB962C8B-B14F-4D97-AF65-F5344CB8AC3E}">
        <p14:creationId xmlns:p14="http://schemas.microsoft.com/office/powerpoint/2010/main" val="26760842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534401" cy="1325562"/>
          </a:xfrm>
        </p:spPr>
        <p:txBody>
          <a:bodyPr/>
          <a:lstStyle/>
          <a:p>
            <a:r>
              <a:rPr lang="en-US" b="1" dirty="0"/>
              <a:t>Multilinear Maps: </a:t>
            </a:r>
            <a:r>
              <a:rPr lang="en-US" b="1" dirty="0" smtClean="0"/>
              <a:t>Classical Notion</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Cryptographic n-</a:t>
                </a:r>
                <a:r>
                  <a:rPr lang="en-US" dirty="0" err="1"/>
                  <a:t>multilinear</a:t>
                </a:r>
                <a:r>
                  <a:rPr lang="en-US" dirty="0"/>
                  <a:t> map (for groups)</a:t>
                </a:r>
              </a:p>
              <a:p>
                <a:pPr lvl="1"/>
                <a:r>
                  <a:rPr lang="en-US" dirty="0"/>
                  <a:t>Groups </a:t>
                </a:r>
                <a14:m>
                  <m:oMath xmlns:m="http://schemas.openxmlformats.org/officeDocument/2006/math">
                    <m:r>
                      <a:rPr lang="en-US" i="1" dirty="0" smtClean="0">
                        <a:latin typeface="Cambria Math"/>
                      </a:rPr>
                      <m:t>𝐺</m:t>
                    </m:r>
                    <m:r>
                      <a:rPr lang="en-US" i="1" baseline="-25000" dirty="0">
                        <a:latin typeface="Cambria Math"/>
                      </a:rPr>
                      <m:t>1</m:t>
                    </m:r>
                    <m:r>
                      <a:rPr lang="en-US" i="1" dirty="0">
                        <a:latin typeface="Cambria Math"/>
                      </a:rPr>
                      <m:t>, …, </m:t>
                    </m:r>
                    <m:r>
                      <a:rPr lang="en-US" i="1" dirty="0" err="1">
                        <a:latin typeface="Cambria Math"/>
                      </a:rPr>
                      <m:t>𝐺</m:t>
                    </m:r>
                    <m:r>
                      <a:rPr lang="en-US" i="1" baseline="-25000" dirty="0" err="1">
                        <a:latin typeface="Cambria Math"/>
                      </a:rPr>
                      <m:t>𝑛</m:t>
                    </m:r>
                  </m:oMath>
                </a14:m>
                <a:r>
                  <a:rPr lang="en-US" dirty="0"/>
                  <a:t> of order </a:t>
                </a:r>
                <a14:m>
                  <m:oMath xmlns:m="http://schemas.openxmlformats.org/officeDocument/2006/math">
                    <m:r>
                      <a:rPr lang="en-US" i="1" dirty="0" smtClean="0">
                        <a:latin typeface="Cambria Math"/>
                      </a:rPr>
                      <m:t>𝑝</m:t>
                    </m:r>
                  </m:oMath>
                </a14:m>
                <a:r>
                  <a:rPr lang="en-US" dirty="0" smtClean="0"/>
                  <a:t> </a:t>
                </a:r>
                <a:r>
                  <a:rPr lang="en-US" dirty="0"/>
                  <a:t>with generators </a:t>
                </a:r>
                <a14:m>
                  <m:oMath xmlns:m="http://schemas.openxmlformats.org/officeDocument/2006/math">
                    <m:r>
                      <a:rPr lang="en-US" i="1" dirty="0" smtClean="0">
                        <a:latin typeface="Cambria Math"/>
                      </a:rPr>
                      <m:t>𝑔</m:t>
                    </m:r>
                    <m:r>
                      <a:rPr lang="en-US" i="1" baseline="-25000" dirty="0">
                        <a:latin typeface="Cambria Math"/>
                      </a:rPr>
                      <m:t>1</m:t>
                    </m:r>
                    <m:r>
                      <a:rPr lang="en-US" i="1" dirty="0">
                        <a:latin typeface="Cambria Math"/>
                      </a:rPr>
                      <m:t>, …, </m:t>
                    </m:r>
                    <m:r>
                      <a:rPr lang="en-US" i="1" dirty="0" err="1">
                        <a:latin typeface="Cambria Math"/>
                      </a:rPr>
                      <m:t>𝑔</m:t>
                    </m:r>
                    <m:r>
                      <a:rPr lang="en-US" i="1" baseline="-25000" dirty="0" err="1">
                        <a:latin typeface="Cambria Math"/>
                      </a:rPr>
                      <m:t>𝑛</m:t>
                    </m:r>
                  </m:oMath>
                </a14:m>
                <a:endParaRPr lang="en-US" dirty="0"/>
              </a:p>
              <a:p>
                <a:pPr lvl="1"/>
                <a:r>
                  <a:rPr lang="en-US" dirty="0"/>
                  <a:t>Family of maps:			</a:t>
                </a:r>
              </a:p>
              <a:p>
                <a:pPr lvl="1">
                  <a:buNone/>
                </a:pPr>
                <a:r>
                  <a:rPr lang="en-US" dirty="0"/>
                  <a:t>			</a:t>
                </a:r>
                <a14:m>
                  <m:oMath xmlns:m="http://schemas.openxmlformats.org/officeDocument/2006/math">
                    <m:sSub>
                      <m:sSubPr>
                        <m:ctrlPr>
                          <a:rPr lang="en-US" b="0" i="1" dirty="0" smtClean="0">
                            <a:solidFill>
                              <a:srgbClr val="FF0000"/>
                            </a:solidFill>
                            <a:latin typeface="Cambria Math" panose="02040503050406030204" pitchFamily="18" charset="0"/>
                          </a:rPr>
                        </m:ctrlPr>
                      </m:sSubPr>
                      <m:e>
                        <m:r>
                          <a:rPr lang="en-US" i="1" dirty="0" smtClean="0">
                            <a:solidFill>
                              <a:srgbClr val="FF0000"/>
                            </a:solidFill>
                            <a:latin typeface="Cambria Math"/>
                          </a:rPr>
                          <m:t>𝑒</m:t>
                        </m:r>
                      </m:e>
                      <m:sub>
                        <m:r>
                          <a:rPr lang="en-US" b="0" i="1" dirty="0" smtClean="0">
                            <a:solidFill>
                              <a:srgbClr val="FF0000"/>
                            </a:solidFill>
                            <a:latin typeface="Cambria Math"/>
                          </a:rPr>
                          <m:t>𝑖</m:t>
                        </m:r>
                        <m:r>
                          <a:rPr lang="en-US" b="0" i="1" dirty="0" smtClean="0">
                            <a:solidFill>
                              <a:srgbClr val="FF0000"/>
                            </a:solidFill>
                            <a:latin typeface="Cambria Math"/>
                          </a:rPr>
                          <m:t>,</m:t>
                        </m:r>
                        <m:r>
                          <a:rPr lang="en-US" b="0" i="1" dirty="0" smtClean="0">
                            <a:solidFill>
                              <a:srgbClr val="FF0000"/>
                            </a:solidFill>
                            <a:latin typeface="Cambria Math"/>
                          </a:rPr>
                          <m:t>𝑘</m:t>
                        </m:r>
                      </m:sub>
                    </m:sSub>
                    <m:r>
                      <a:rPr lang="en-US" i="1" dirty="0" smtClean="0">
                        <a:solidFill>
                          <a:srgbClr val="FF0000"/>
                        </a:solidFill>
                        <a:latin typeface="Cambria Math"/>
                      </a:rPr>
                      <m:t>: </m:t>
                    </m:r>
                    <m:sSub>
                      <m:sSubPr>
                        <m:ctrlPr>
                          <a:rPr lang="en-US" b="0" i="1" dirty="0" smtClean="0">
                            <a:solidFill>
                              <a:srgbClr val="FF0000"/>
                            </a:solidFill>
                            <a:latin typeface="Cambria Math" panose="02040503050406030204" pitchFamily="18" charset="0"/>
                          </a:rPr>
                        </m:ctrlPr>
                      </m:sSubPr>
                      <m:e>
                        <m:r>
                          <a:rPr lang="en-US" i="1" dirty="0" smtClean="0">
                            <a:solidFill>
                              <a:srgbClr val="FF0000"/>
                            </a:solidFill>
                            <a:latin typeface="Cambria Math"/>
                          </a:rPr>
                          <m:t>𝐺</m:t>
                        </m:r>
                      </m:e>
                      <m:sub>
                        <m:r>
                          <a:rPr lang="en-US" i="1" dirty="0" smtClean="0">
                            <a:solidFill>
                              <a:srgbClr val="FF0000"/>
                            </a:solidFill>
                            <a:latin typeface="Cambria Math"/>
                          </a:rPr>
                          <m:t>𝑖</m:t>
                        </m:r>
                      </m:sub>
                    </m:sSub>
                    <m:r>
                      <a:rPr lang="en-US" i="1" dirty="0" smtClean="0">
                        <a:solidFill>
                          <a:srgbClr val="FF0000"/>
                        </a:solidFill>
                        <a:latin typeface="Cambria Math"/>
                        <a:cs typeface="Times New Roman"/>
                      </a:rPr>
                      <m:t>× </m:t>
                    </m:r>
                    <m:r>
                      <a:rPr lang="en-US" i="1" dirty="0" smtClean="0">
                        <a:solidFill>
                          <a:srgbClr val="FF0000"/>
                        </a:solidFill>
                        <a:latin typeface="Cambria Math"/>
                      </a:rPr>
                      <m:t>𝐺</m:t>
                    </m:r>
                    <m:r>
                      <a:rPr lang="en-US" i="1" baseline="-25000" dirty="0" smtClean="0">
                        <a:solidFill>
                          <a:srgbClr val="FF0000"/>
                        </a:solidFill>
                        <a:latin typeface="Cambria Math"/>
                      </a:rPr>
                      <m:t>𝑘</m:t>
                    </m:r>
                    <m:r>
                      <a:rPr lang="en-US" i="1" dirty="0" smtClean="0">
                        <a:solidFill>
                          <a:srgbClr val="FF0000"/>
                        </a:solidFill>
                        <a:latin typeface="Cambria Math"/>
                      </a:rPr>
                      <m:t> </m:t>
                    </m:r>
                    <m:r>
                      <a:rPr lang="en-US" i="1" dirty="0" smtClean="0">
                        <a:solidFill>
                          <a:srgbClr val="FF0000"/>
                        </a:solidFill>
                        <a:latin typeface="Cambria Math"/>
                        <a:cs typeface="Times New Roman"/>
                      </a:rPr>
                      <m:t>→</m:t>
                    </m:r>
                    <m:sSub>
                      <m:sSubPr>
                        <m:ctrlPr>
                          <a:rPr lang="en-US" b="0" i="1" dirty="0" smtClean="0">
                            <a:solidFill>
                              <a:srgbClr val="FF0000"/>
                            </a:solidFill>
                            <a:latin typeface="Cambria Math" panose="02040503050406030204" pitchFamily="18" charset="0"/>
                          </a:rPr>
                        </m:ctrlPr>
                      </m:sSubPr>
                      <m:e>
                        <m:r>
                          <a:rPr lang="en-US" b="0" i="1" dirty="0" smtClean="0">
                            <a:solidFill>
                              <a:srgbClr val="FF0000"/>
                            </a:solidFill>
                            <a:latin typeface="Cambria Math"/>
                            <a:cs typeface="Times New Roman"/>
                          </a:rPr>
                          <m:t>𝐺</m:t>
                        </m:r>
                      </m:e>
                      <m:sub>
                        <m:r>
                          <a:rPr lang="en-US" b="0" i="1" dirty="0" smtClean="0">
                            <a:solidFill>
                              <a:srgbClr val="FF0000"/>
                            </a:solidFill>
                            <a:latin typeface="Cambria Math"/>
                            <a:cs typeface="Times New Roman"/>
                          </a:rPr>
                          <m:t>𝑖</m:t>
                        </m:r>
                        <m:r>
                          <a:rPr lang="en-US" b="0" i="1" dirty="0" smtClean="0">
                            <a:solidFill>
                              <a:srgbClr val="FF0000"/>
                            </a:solidFill>
                            <a:latin typeface="Cambria Math"/>
                            <a:cs typeface="Times New Roman"/>
                          </a:rPr>
                          <m:t>+</m:t>
                        </m:r>
                        <m:r>
                          <a:rPr lang="en-US" b="0" i="1" dirty="0" smtClean="0">
                            <a:solidFill>
                              <a:srgbClr val="FF0000"/>
                            </a:solidFill>
                            <a:latin typeface="Cambria Math"/>
                            <a:cs typeface="Times New Roman"/>
                          </a:rPr>
                          <m:t>𝑘</m:t>
                        </m:r>
                      </m:sub>
                    </m:sSub>
                    <m:r>
                      <a:rPr lang="en-US" i="1" dirty="0">
                        <a:latin typeface="Cambria Math"/>
                      </a:rPr>
                      <m:t> </m:t>
                    </m:r>
                    <m:r>
                      <m:rPr>
                        <m:nor/>
                      </m:rPr>
                      <a:rPr lang="en-US" i="0" dirty="0">
                        <a:latin typeface="Cambria Math"/>
                      </a:rPr>
                      <m:t>for</m:t>
                    </m:r>
                    <m:r>
                      <a:rPr lang="en-US" i="1" dirty="0">
                        <a:latin typeface="Cambria Math"/>
                      </a:rPr>
                      <m:t> </m:t>
                    </m:r>
                    <m:r>
                      <a:rPr lang="en-US" i="1" dirty="0" err="1">
                        <a:latin typeface="Cambria Math"/>
                      </a:rPr>
                      <m:t>𝑖</m:t>
                    </m:r>
                    <m:r>
                      <a:rPr lang="en-US" i="1" dirty="0" err="1">
                        <a:latin typeface="Cambria Math"/>
                      </a:rPr>
                      <m:t>+</m:t>
                    </m:r>
                    <m:r>
                      <a:rPr lang="en-US" i="1" dirty="0" err="1">
                        <a:latin typeface="Cambria Math"/>
                      </a:rPr>
                      <m:t>𝑘</m:t>
                    </m:r>
                    <m:r>
                      <a:rPr lang="en-US" i="1" dirty="0">
                        <a:latin typeface="Cambria Math"/>
                      </a:rPr>
                      <m:t> </m:t>
                    </m:r>
                    <m:r>
                      <a:rPr lang="en-US" i="1" dirty="0">
                        <a:latin typeface="Cambria Math"/>
                        <a:cs typeface="Times New Roman"/>
                      </a:rPr>
                      <m:t>≤ </m:t>
                    </m:r>
                    <m:r>
                      <a:rPr lang="en-US" i="1" dirty="0">
                        <a:latin typeface="Cambria Math"/>
                      </a:rPr>
                      <m:t>𝑛</m:t>
                    </m:r>
                  </m:oMath>
                </a14:m>
                <a:r>
                  <a:rPr lang="en-US" dirty="0"/>
                  <a:t>, where</a:t>
                </a:r>
              </a:p>
              <a:p>
                <a:pPr marL="3657600" lvl="8" indent="0">
                  <a:buNone/>
                </a:pPr>
                <a:r>
                  <a:rPr lang="en-US" sz="1000" dirty="0"/>
                  <a:t>	</a:t>
                </a:r>
                <a:r>
                  <a:rPr lang="en-US" dirty="0"/>
                  <a:t>			</a:t>
                </a:r>
              </a:p>
              <a:p>
                <a:pPr lvl="2"/>
                <a14:m>
                  <m:oMath xmlns:m="http://schemas.openxmlformats.org/officeDocument/2006/math">
                    <m:sSub>
                      <m:sSubPr>
                        <m:ctrlPr>
                          <a:rPr lang="en-US" sz="2500" b="0" i="1" dirty="0" smtClean="0">
                            <a:latin typeface="Cambria Math" panose="02040503050406030204" pitchFamily="18" charset="0"/>
                          </a:rPr>
                        </m:ctrlPr>
                      </m:sSubPr>
                      <m:e>
                        <m:r>
                          <a:rPr lang="en-US" sz="2500" i="1" dirty="0" smtClean="0">
                            <a:latin typeface="Cambria Math"/>
                          </a:rPr>
                          <m:t>𝑒</m:t>
                        </m:r>
                      </m:e>
                      <m:sub>
                        <m:r>
                          <a:rPr lang="en-US" sz="2500" b="0" i="1" dirty="0" smtClean="0">
                            <a:latin typeface="Cambria Math"/>
                          </a:rPr>
                          <m:t>𝑖</m:t>
                        </m:r>
                        <m:r>
                          <a:rPr lang="en-US" sz="2500" b="0" i="1" dirty="0" smtClean="0">
                            <a:latin typeface="Cambria Math"/>
                          </a:rPr>
                          <m:t>,</m:t>
                        </m:r>
                        <m:r>
                          <a:rPr lang="en-US" sz="2500" b="0" i="1" dirty="0" smtClean="0">
                            <a:latin typeface="Cambria Math"/>
                          </a:rPr>
                          <m:t>𝑘</m:t>
                        </m:r>
                      </m:sub>
                    </m:sSub>
                    <m:d>
                      <m:dPr>
                        <m:ctrlPr>
                          <a:rPr lang="en-US" sz="2500" b="0" i="1" dirty="0" smtClean="0">
                            <a:latin typeface="Cambria Math" panose="02040503050406030204" pitchFamily="18" charset="0"/>
                          </a:rPr>
                        </m:ctrlPr>
                      </m:dPr>
                      <m:e>
                        <m:sSubSup>
                          <m:sSubSupPr>
                            <m:ctrlPr>
                              <a:rPr lang="en-US" sz="2500" b="0" i="1" dirty="0" smtClean="0">
                                <a:latin typeface="Cambria Math" panose="02040503050406030204" pitchFamily="18" charset="0"/>
                              </a:rPr>
                            </m:ctrlPr>
                          </m:sSubSupPr>
                          <m:e>
                            <m:r>
                              <a:rPr lang="en-US" sz="2500" i="1" dirty="0" err="1">
                                <a:latin typeface="Cambria Math"/>
                              </a:rPr>
                              <m:t>𝑔</m:t>
                            </m:r>
                          </m:e>
                          <m:sub>
                            <m:r>
                              <a:rPr lang="en-US" sz="2500" b="0" i="1" dirty="0" smtClean="0">
                                <a:latin typeface="Cambria Math"/>
                              </a:rPr>
                              <m:t>𝑖</m:t>
                            </m:r>
                          </m:sub>
                          <m:sup>
                            <m:r>
                              <a:rPr lang="en-US" sz="2500" b="0" i="1" dirty="0" smtClean="0">
                                <a:latin typeface="Cambria Math"/>
                              </a:rPr>
                              <m:t>𝑎</m:t>
                            </m:r>
                          </m:sup>
                        </m:sSubSup>
                        <m:r>
                          <a:rPr lang="en-US" sz="2500" i="1" dirty="0" err="1">
                            <a:latin typeface="Cambria Math"/>
                          </a:rPr>
                          <m:t>,</m:t>
                        </m:r>
                        <m:sSubSup>
                          <m:sSubSupPr>
                            <m:ctrlPr>
                              <a:rPr lang="en-US" sz="2500" b="0" i="1" dirty="0" smtClean="0">
                                <a:latin typeface="Cambria Math" panose="02040503050406030204" pitchFamily="18" charset="0"/>
                              </a:rPr>
                            </m:ctrlPr>
                          </m:sSubSupPr>
                          <m:e>
                            <m:r>
                              <a:rPr lang="en-US" sz="2500" i="1" dirty="0" err="1">
                                <a:latin typeface="Cambria Math"/>
                              </a:rPr>
                              <m:t>𝑔</m:t>
                            </m:r>
                          </m:e>
                          <m:sub>
                            <m:r>
                              <a:rPr lang="en-US" sz="2500" b="0" i="1" dirty="0" smtClean="0">
                                <a:latin typeface="Cambria Math"/>
                              </a:rPr>
                              <m:t>𝑘</m:t>
                            </m:r>
                          </m:sub>
                          <m:sup>
                            <m:r>
                              <a:rPr lang="en-US" sz="2500" b="0" i="1" dirty="0" smtClean="0">
                                <a:latin typeface="Cambria Math"/>
                              </a:rPr>
                              <m:t>𝑏</m:t>
                            </m:r>
                          </m:sup>
                        </m:sSubSup>
                      </m:e>
                    </m:d>
                    <m:r>
                      <a:rPr lang="en-US" sz="2500" i="1" dirty="0">
                        <a:latin typeface="Cambria Math"/>
                      </a:rPr>
                      <m:t>=</m:t>
                    </m:r>
                    <m:sSubSup>
                      <m:sSubSupPr>
                        <m:ctrlPr>
                          <a:rPr lang="en-US" sz="2500" b="0" i="1" dirty="0" smtClean="0">
                            <a:latin typeface="Cambria Math" panose="02040503050406030204" pitchFamily="18" charset="0"/>
                          </a:rPr>
                        </m:ctrlPr>
                      </m:sSubSupPr>
                      <m:e>
                        <m:r>
                          <a:rPr lang="en-US" sz="2500" b="0" i="1" dirty="0" smtClean="0">
                            <a:latin typeface="Cambria Math"/>
                          </a:rPr>
                          <m:t>𝑔</m:t>
                        </m:r>
                      </m:e>
                      <m:sub>
                        <m:r>
                          <a:rPr lang="en-US" sz="2500" b="0" i="1" dirty="0" smtClean="0">
                            <a:latin typeface="Cambria Math"/>
                          </a:rPr>
                          <m:t>𝑖</m:t>
                        </m:r>
                        <m:r>
                          <a:rPr lang="en-US" sz="2500" b="0" i="1" dirty="0" smtClean="0">
                            <a:latin typeface="Cambria Math"/>
                          </a:rPr>
                          <m:t>+</m:t>
                        </m:r>
                        <m:r>
                          <a:rPr lang="en-US" sz="2500" b="0" i="1" dirty="0" smtClean="0">
                            <a:latin typeface="Cambria Math"/>
                          </a:rPr>
                          <m:t>𝑘</m:t>
                        </m:r>
                      </m:sub>
                      <m:sup>
                        <m:r>
                          <a:rPr lang="en-US" sz="2500" b="0" i="1" dirty="0" smtClean="0">
                            <a:latin typeface="Cambria Math"/>
                          </a:rPr>
                          <m:t>𝑎𝑏</m:t>
                        </m:r>
                      </m:sup>
                    </m:sSubSup>
                  </m:oMath>
                </a14:m>
                <a:r>
                  <a:rPr lang="en-US" sz="2500" dirty="0" smtClean="0"/>
                  <a:t> </a:t>
                </a:r>
                <a:r>
                  <a:rPr lang="en-US" sz="2500" dirty="0"/>
                  <a:t> </a:t>
                </a:r>
                <a14:m>
                  <m:oMath xmlns:m="http://schemas.openxmlformats.org/officeDocument/2006/math">
                    <m:r>
                      <a:rPr lang="en-US" sz="2500" i="1" dirty="0" smtClean="0">
                        <a:latin typeface="Cambria Math"/>
                      </a:rPr>
                      <m:t>∀</m:t>
                    </m:r>
                    <m:r>
                      <a:rPr lang="en-US" sz="2500" i="1" dirty="0" err="1" smtClean="0">
                        <a:latin typeface="Cambria Math"/>
                      </a:rPr>
                      <m:t>𝑎</m:t>
                    </m:r>
                    <m:r>
                      <a:rPr lang="en-US" sz="2500" i="1" dirty="0" err="1" smtClean="0">
                        <a:latin typeface="Cambria Math"/>
                      </a:rPr>
                      <m:t>,</m:t>
                    </m:r>
                    <m:r>
                      <a:rPr lang="en-US" sz="2500" i="1" dirty="0" err="1" smtClean="0">
                        <a:latin typeface="Cambria Math"/>
                      </a:rPr>
                      <m:t>𝑏</m:t>
                    </m:r>
                    <m:r>
                      <a:rPr lang="en-US" sz="2500" i="1" dirty="0" smtClean="0">
                        <a:latin typeface="Cambria Math"/>
                      </a:rPr>
                      <m:t> ∈</m:t>
                    </m:r>
                    <m:sSubSup>
                      <m:sSubSupPr>
                        <m:ctrlPr>
                          <a:rPr lang="en-US" sz="2500" b="0" i="1" dirty="0" smtClean="0">
                            <a:latin typeface="Cambria Math" panose="02040503050406030204" pitchFamily="18" charset="0"/>
                          </a:rPr>
                        </m:ctrlPr>
                      </m:sSubSupPr>
                      <m:e>
                        <m:r>
                          <a:rPr lang="en-US" sz="2500" i="1" dirty="0" err="1" smtClean="0">
                            <a:latin typeface="Cambria Math"/>
                          </a:rPr>
                          <m:t>𝑍</m:t>
                        </m:r>
                      </m:e>
                      <m:sub>
                        <m:r>
                          <a:rPr lang="en-US" sz="2500" i="1" dirty="0" err="1" smtClean="0">
                            <a:latin typeface="Cambria Math"/>
                          </a:rPr>
                          <m:t>𝑝</m:t>
                        </m:r>
                      </m:sub>
                      <m:sup/>
                    </m:sSubSup>
                  </m:oMath>
                </a14:m>
                <a:r>
                  <a:rPr lang="en-US" sz="2500" dirty="0" smtClean="0"/>
                  <a:t>.</a:t>
                </a:r>
              </a:p>
              <a:p>
                <a:pPr lvl="2"/>
                <a:endParaRPr lang="en-US" sz="2500" dirty="0" smtClean="0"/>
              </a:p>
              <a:p>
                <a:pPr lvl="1"/>
                <a:r>
                  <a:rPr lang="en-US" sz="2900" dirty="0" smtClean="0"/>
                  <a:t>And at least </a:t>
                </a:r>
                <a:r>
                  <a:rPr lang="en-US" sz="2900" dirty="0"/>
                  <a:t>the </a:t>
                </a:r>
                <a:r>
                  <a:rPr lang="en-US" sz="2900" dirty="0" smtClean="0"/>
                  <a:t>``discrete </a:t>
                </a:r>
                <a:r>
                  <a:rPr lang="en-US" sz="2900" dirty="0"/>
                  <a:t>log” problems in </a:t>
                </a:r>
                <a:r>
                  <a:rPr lang="en-US" sz="2900" dirty="0" smtClean="0"/>
                  <a:t>each </a:t>
                </a:r>
                <a14:m>
                  <m:oMath xmlns:m="http://schemas.openxmlformats.org/officeDocument/2006/math">
                    <m:r>
                      <a:rPr lang="en-US" sz="2900" i="1" dirty="0" err="1">
                        <a:latin typeface="Cambria Math"/>
                      </a:rPr>
                      <m:t>𝐺</m:t>
                    </m:r>
                    <m:r>
                      <a:rPr lang="en-US" sz="2900" i="1" baseline="-25000" dirty="0" err="1">
                        <a:latin typeface="Cambria Math"/>
                      </a:rPr>
                      <m:t>𝑖</m:t>
                    </m:r>
                  </m:oMath>
                </a14:m>
                <a:r>
                  <a:rPr lang="en-US" sz="2900" dirty="0"/>
                  <a:t> </a:t>
                </a:r>
                <a:r>
                  <a:rPr lang="en-US" sz="2900" dirty="0" smtClean="0"/>
                  <a:t>is ``hard’’. </a:t>
                </a:r>
              </a:p>
              <a:p>
                <a:pPr lvl="2"/>
                <a:r>
                  <a:rPr lang="en-US" sz="2500" dirty="0" smtClean="0"/>
                  <a:t>And hopefully the </a:t>
                </a:r>
                <a:r>
                  <a:rPr lang="en-US" sz="2500" dirty="0" smtClean="0">
                    <a:solidFill>
                      <a:srgbClr val="0070C0"/>
                    </a:solidFill>
                  </a:rPr>
                  <a:t>generalization of Bilinear DH</a:t>
                </a:r>
              </a:p>
              <a:p>
                <a:pPr lvl="2"/>
                <a:endParaRPr lang="en-US" sz="2500"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176"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3D2F4F8-96A9-4514-BBD0-EA5312265E95}" type="slidenum">
              <a:rPr lang="en-US" smtClean="0"/>
              <a:t>13</a:t>
            </a:fld>
            <a:endParaRPr lang="en-US"/>
          </a:p>
        </p:txBody>
      </p:sp>
    </p:spTree>
    <p:extLst>
      <p:ext uri="{BB962C8B-B14F-4D97-AF65-F5344CB8AC3E}">
        <p14:creationId xmlns:p14="http://schemas.microsoft.com/office/powerpoint/2010/main" val="2723495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Getting to our Notion</a:t>
            </a:r>
            <a:endParaRPr lang="en-US" b="1" dirty="0"/>
          </a:p>
        </p:txBody>
      </p:sp>
      <p:graphicFrame>
        <p:nvGraphicFramePr>
          <p:cNvPr id="4" name="Diagram 3"/>
          <p:cNvGraphicFramePr/>
          <p:nvPr>
            <p:extLst>
              <p:ext uri="{D42A27DB-BD31-4B8C-83A1-F6EECF244321}">
                <p14:modId xmlns:p14="http://schemas.microsoft.com/office/powerpoint/2010/main" val="3158457222"/>
              </p:ext>
            </p:extLst>
          </p:nvPr>
        </p:nvGraphicFramePr>
        <p:xfrm>
          <a:off x="609600" y="1371600"/>
          <a:ext cx="8229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93D2F4F8-96A9-4514-BBD0-EA5312265E95}" type="slidenum">
              <a:rPr lang="en-US" smtClean="0"/>
              <a:t>14</a:t>
            </a:fld>
            <a:endParaRPr lang="en-US"/>
          </a:p>
        </p:txBody>
      </p:sp>
    </p:spTree>
    <p:extLst>
      <p:ext uri="{BB962C8B-B14F-4D97-AF65-F5344CB8AC3E}">
        <p14:creationId xmlns:p14="http://schemas.microsoft.com/office/powerpoint/2010/main" val="31521161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Bilinear Maps: </a:t>
            </a:r>
            <a:r>
              <a:rPr lang="en-US" b="1" dirty="0" smtClean="0">
                <a:solidFill>
                  <a:srgbClr val="FF0000"/>
                </a:solidFill>
              </a:rPr>
              <a:t>Our visualization</a:t>
            </a:r>
            <a:endParaRPr lang="en-US" sz="2400" dirty="0"/>
          </a:p>
        </p:txBody>
      </p:sp>
      <mc:AlternateContent xmlns:mc="http://schemas.openxmlformats.org/markup-compatibility/2006" xmlns:a14="http://schemas.microsoft.com/office/drawing/2010/main">
        <mc:Choice Requires="a14">
          <p:sp>
            <p:nvSpPr>
              <p:cNvPr id="4" name="TextBox 3"/>
              <p:cNvSpPr txBox="1"/>
              <p:nvPr/>
            </p:nvSpPr>
            <p:spPr>
              <a:xfrm>
                <a:off x="1022684" y="1905000"/>
                <a:ext cx="719171" cy="6227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𝑍</m:t>
                          </m:r>
                        </m:e>
                        <m:sub>
                          <m:r>
                            <a:rPr lang="en-US" sz="3200" b="0" i="1" smtClean="0">
                              <a:latin typeface="Cambria Math"/>
                            </a:rPr>
                            <m:t>𝑝</m:t>
                          </m:r>
                        </m:sub>
                      </m:sSub>
                    </m:oMath>
                  </m:oMathPara>
                </a14:m>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1022684" y="1905000"/>
                <a:ext cx="719171" cy="622735"/>
              </a:xfrm>
              <a:prstGeom prst="rect">
                <a:avLst/>
              </a:prstGeom>
              <a:blipFill rotWithShape="1">
                <a:blip r:embed="rId2"/>
                <a:stretch>
                  <a:fillRect/>
                </a:stretch>
              </a:blipFill>
            </p:spPr>
            <p:txBody>
              <a:bodyPr/>
              <a:lstStyle/>
              <a:p>
                <a:r>
                  <a:rPr lang="en-US">
                    <a:noFill/>
                  </a:rPr>
                  <a:t> </a:t>
                </a:r>
              </a:p>
            </p:txBody>
          </p:sp>
        </mc:Fallback>
      </mc:AlternateContent>
      <p:grpSp>
        <p:nvGrpSpPr>
          <p:cNvPr id="91" name="Group 90"/>
          <p:cNvGrpSpPr/>
          <p:nvPr/>
        </p:nvGrpSpPr>
        <p:grpSpPr>
          <a:xfrm>
            <a:off x="1066800" y="2583581"/>
            <a:ext cx="511872" cy="2293219"/>
            <a:chOff x="1066800" y="2583581"/>
            <a:chExt cx="511872" cy="2293219"/>
          </a:xfrm>
        </p:grpSpPr>
        <mc:AlternateContent xmlns:mc="http://schemas.openxmlformats.org/markup-compatibility/2006" xmlns:a14="http://schemas.microsoft.com/office/drawing/2010/main">
          <mc:Choice Requires="a14">
            <p:sp>
              <p:nvSpPr>
                <p:cNvPr id="5" name="TextBox 4"/>
                <p:cNvSpPr txBox="1"/>
                <p:nvPr/>
              </p:nvSpPr>
              <p:spPr>
                <a:xfrm>
                  <a:off x="1066801" y="2583581"/>
                  <a:ext cx="50526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1</m:t>
                        </m:r>
                      </m:oMath>
                    </m:oMathPara>
                  </a14:m>
                  <a:endParaRPr lang="en-US"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1066801" y="2583581"/>
                  <a:ext cx="505267" cy="58477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066800" y="3200400"/>
                  <a:ext cx="50526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2</m:t>
                        </m:r>
                      </m:oMath>
                    </m:oMathPara>
                  </a14:m>
                  <a:endParaRPr lang="en-US"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1066800" y="3200400"/>
                  <a:ext cx="505267" cy="58477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118121" y="3740898"/>
                  <a:ext cx="40588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1118121" y="3740898"/>
                  <a:ext cx="405880" cy="58477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066801" y="4292025"/>
                  <a:ext cx="51187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𝑝</m:t>
                        </m:r>
                      </m:oMath>
                    </m:oMathPara>
                  </a14:m>
                  <a:endParaRPr lang="en-US" sz="3200" dirty="0"/>
                </a:p>
              </p:txBody>
            </p:sp>
          </mc:Choice>
          <mc:Fallback xmlns="">
            <p:sp>
              <p:nvSpPr>
                <p:cNvPr id="8" name="TextBox 7"/>
                <p:cNvSpPr txBox="1">
                  <a:spLocks noRot="1" noChangeAspect="1" noMove="1" noResize="1" noEditPoints="1" noAdjustHandles="1" noChangeArrowheads="1" noChangeShapeType="1" noTextEdit="1"/>
                </p:cNvSpPr>
                <p:nvPr/>
              </p:nvSpPr>
              <p:spPr>
                <a:xfrm>
                  <a:off x="1066801" y="4292025"/>
                  <a:ext cx="511871" cy="584775"/>
                </a:xfrm>
                <a:prstGeom prst="rect">
                  <a:avLst/>
                </a:prstGeom>
                <a:blipFill rotWithShape="1">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 name="TextBox 8"/>
              <p:cNvSpPr txBox="1"/>
              <p:nvPr/>
            </p:nvSpPr>
            <p:spPr>
              <a:xfrm>
                <a:off x="3172118" y="1905000"/>
                <a:ext cx="704424"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𝐺</m:t>
                          </m:r>
                        </m:e>
                        <m:sub>
                          <m:r>
                            <a:rPr lang="en-US" sz="3200" b="0" i="1" smtClean="0">
                              <a:latin typeface="Cambria Math"/>
                            </a:rPr>
                            <m:t>1</m:t>
                          </m:r>
                        </m:sub>
                      </m:sSub>
                    </m:oMath>
                  </m:oMathPara>
                </a14:m>
                <a:endParaRPr lang="en-US"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3172118" y="1905000"/>
                <a:ext cx="704424" cy="584775"/>
              </a:xfrm>
              <a:prstGeom prst="rect">
                <a:avLst/>
              </a:prstGeom>
              <a:blipFill rotWithShape="1">
                <a:blip r:embed="rId7"/>
                <a:stretch>
                  <a:fillRect/>
                </a:stretch>
              </a:blipFill>
            </p:spPr>
            <p:txBody>
              <a:bodyPr/>
              <a:lstStyle/>
              <a:p>
                <a:r>
                  <a:rPr lang="en-US">
                    <a:noFill/>
                  </a:rPr>
                  <a:t> </a:t>
                </a:r>
              </a:p>
            </p:txBody>
          </p:sp>
        </mc:Fallback>
      </mc:AlternateContent>
      <p:grpSp>
        <p:nvGrpSpPr>
          <p:cNvPr id="92" name="Group 91"/>
          <p:cNvGrpSpPr/>
          <p:nvPr/>
        </p:nvGrpSpPr>
        <p:grpSpPr>
          <a:xfrm>
            <a:off x="3216234" y="2583581"/>
            <a:ext cx="746166" cy="2339707"/>
            <a:chOff x="3216234" y="2583581"/>
            <a:chExt cx="746166" cy="2339707"/>
          </a:xfrm>
        </p:grpSpPr>
        <mc:AlternateContent xmlns:mc="http://schemas.openxmlformats.org/markup-compatibility/2006" xmlns:a14="http://schemas.microsoft.com/office/drawing/2010/main">
          <mc:Choice Requires="a14">
            <p:sp>
              <p:nvSpPr>
                <p:cNvPr id="10" name="TextBox 9"/>
                <p:cNvSpPr txBox="1"/>
                <p:nvPr/>
              </p:nvSpPr>
              <p:spPr>
                <a:xfrm>
                  <a:off x="3216235" y="2583581"/>
                  <a:ext cx="717697" cy="5895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dirty="0" smtClean="0">
                                <a:latin typeface="Cambria Math" panose="02040503050406030204" pitchFamily="18" charset="0"/>
                              </a:rPr>
                            </m:ctrlPr>
                          </m:sSubSupPr>
                          <m:e>
                            <m:r>
                              <a:rPr lang="en-US" sz="3200" b="0" i="1" dirty="0" smtClean="0">
                                <a:latin typeface="Cambria Math"/>
                              </a:rPr>
                              <m:t>𝑔</m:t>
                            </m:r>
                          </m:e>
                          <m:sub>
                            <m:r>
                              <a:rPr lang="en-US" sz="3200" b="0" i="1" dirty="0" smtClean="0">
                                <a:latin typeface="Cambria Math"/>
                              </a:rPr>
                              <m:t>1</m:t>
                            </m:r>
                          </m:sub>
                          <m:sup>
                            <m:r>
                              <a:rPr lang="en-US" sz="3200" b="0" i="1" dirty="0" smtClean="0">
                                <a:latin typeface="Cambria Math"/>
                              </a:rPr>
                              <m:t>1</m:t>
                            </m:r>
                          </m:sup>
                        </m:sSubSup>
                      </m:oMath>
                    </m:oMathPara>
                  </a14:m>
                  <a:endParaRPr lang="en-US"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3216235" y="2583581"/>
                  <a:ext cx="717697" cy="58958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216234" y="3200400"/>
                  <a:ext cx="726481" cy="5906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1</m:t>
                            </m:r>
                          </m:sub>
                          <m:sup>
                            <m:r>
                              <a:rPr lang="en-US" sz="3200" b="0" i="1" smtClean="0">
                                <a:latin typeface="Cambria Math"/>
                              </a:rPr>
                              <m:t>2</m:t>
                            </m:r>
                          </m:sup>
                        </m:sSubSup>
                      </m:oMath>
                    </m:oMathPara>
                  </a14:m>
                  <a:endParaRPr lang="en-US" sz="3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216234" y="3200400"/>
                  <a:ext cx="726481" cy="590611"/>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267555" y="3740898"/>
                  <a:ext cx="40588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267555" y="3740898"/>
                  <a:ext cx="405880" cy="584775"/>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216235" y="4292025"/>
                  <a:ext cx="746165" cy="6312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1</m:t>
                            </m:r>
                          </m:sub>
                          <m:sup>
                            <m:r>
                              <a:rPr lang="en-US" sz="3200" b="0" i="1" smtClean="0">
                                <a:latin typeface="Cambria Math"/>
                              </a:rPr>
                              <m:t>𝑝</m:t>
                            </m:r>
                          </m:sup>
                        </m:sSubSup>
                      </m:oMath>
                    </m:oMathPara>
                  </a14:m>
                  <a:endParaRPr lang="en-US" sz="3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216235" y="4292025"/>
                  <a:ext cx="746165" cy="631263"/>
                </a:xfrm>
                <a:prstGeom prst="rect">
                  <a:avLst/>
                </a:prstGeom>
                <a:blipFill rotWithShape="1">
                  <a:blip r:embed="rId11"/>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TextBox 13"/>
              <p:cNvSpPr txBox="1"/>
              <p:nvPr/>
            </p:nvSpPr>
            <p:spPr>
              <a:xfrm>
                <a:off x="5381918" y="1905000"/>
                <a:ext cx="713913"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𝐺</m:t>
                          </m:r>
                        </m:e>
                        <m:sub>
                          <m:r>
                            <a:rPr lang="en-US" sz="3200" b="0" i="1" smtClean="0">
                              <a:latin typeface="Cambria Math"/>
                            </a:rPr>
                            <m:t>2</m:t>
                          </m:r>
                        </m:sub>
                      </m:sSub>
                    </m:oMath>
                  </m:oMathPara>
                </a14:m>
                <a:endParaRPr lang="en-US" sz="3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5381918" y="1905000"/>
                <a:ext cx="713913" cy="584775"/>
              </a:xfrm>
              <a:prstGeom prst="rect">
                <a:avLst/>
              </a:prstGeom>
              <a:blipFill rotWithShape="1">
                <a:blip r:embed="rId12"/>
                <a:stretch>
                  <a:fillRect/>
                </a:stretch>
              </a:blipFill>
            </p:spPr>
            <p:txBody>
              <a:bodyPr/>
              <a:lstStyle/>
              <a:p>
                <a:r>
                  <a:rPr lang="en-US">
                    <a:noFill/>
                  </a:rPr>
                  <a:t> </a:t>
                </a:r>
              </a:p>
            </p:txBody>
          </p:sp>
        </mc:Fallback>
      </mc:AlternateContent>
      <p:grpSp>
        <p:nvGrpSpPr>
          <p:cNvPr id="93" name="Group 92"/>
          <p:cNvGrpSpPr/>
          <p:nvPr/>
        </p:nvGrpSpPr>
        <p:grpSpPr>
          <a:xfrm>
            <a:off x="5426034" y="2583581"/>
            <a:ext cx="746166" cy="2340220"/>
            <a:chOff x="5426034" y="2583581"/>
            <a:chExt cx="746166" cy="2340220"/>
          </a:xfrm>
        </p:grpSpPr>
        <mc:AlternateContent xmlns:mc="http://schemas.openxmlformats.org/markup-compatibility/2006" xmlns:a14="http://schemas.microsoft.com/office/drawing/2010/main">
          <mc:Choice Requires="a14">
            <p:sp>
              <p:nvSpPr>
                <p:cNvPr id="15" name="TextBox 14"/>
                <p:cNvSpPr txBox="1"/>
                <p:nvPr/>
              </p:nvSpPr>
              <p:spPr>
                <a:xfrm>
                  <a:off x="5426035" y="2583581"/>
                  <a:ext cx="717697" cy="5904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1</m:t>
                            </m:r>
                          </m:sup>
                        </m:sSubSup>
                      </m:oMath>
                    </m:oMathPara>
                  </a14:m>
                  <a:endParaRPr lang="en-US" sz="3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426035" y="2583581"/>
                  <a:ext cx="717697" cy="590418"/>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426034" y="3200400"/>
                  <a:ext cx="726481" cy="5914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2</m:t>
                            </m:r>
                          </m:sup>
                        </m:sSubSup>
                      </m:oMath>
                    </m:oMathPara>
                  </a14:m>
                  <a:endParaRPr lang="en-US" sz="3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426034" y="3200400"/>
                  <a:ext cx="726481" cy="591444"/>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477355" y="3740898"/>
                  <a:ext cx="40588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5477355" y="3740898"/>
                  <a:ext cx="405880" cy="584775"/>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426035" y="4292025"/>
                  <a:ext cx="746165" cy="6317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𝑝</m:t>
                            </m:r>
                          </m:sup>
                        </m:sSubSup>
                      </m:oMath>
                    </m:oMathPara>
                  </a14:m>
                  <a:endParaRPr lang="en-US" sz="3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426035" y="4292025"/>
                  <a:ext cx="746165" cy="631776"/>
                </a:xfrm>
                <a:prstGeom prst="rect">
                  <a:avLst/>
                </a:prstGeom>
                <a:blipFill rotWithShape="1">
                  <a:blip r:embed="rId16"/>
                  <a:stretch>
                    <a:fillRect/>
                  </a:stretch>
                </a:blipFill>
              </p:spPr>
              <p:txBody>
                <a:bodyPr/>
                <a:lstStyle/>
                <a:p>
                  <a:r>
                    <a:rPr lang="en-US">
                      <a:noFill/>
                    </a:rPr>
                    <a:t> </a:t>
                  </a:r>
                </a:p>
              </p:txBody>
            </p:sp>
          </mc:Fallback>
        </mc:AlternateContent>
      </p:grpSp>
      <p:sp>
        <p:nvSpPr>
          <p:cNvPr id="3" name="Slide Number Placeholder 2"/>
          <p:cNvSpPr>
            <a:spLocks noGrp="1"/>
          </p:cNvSpPr>
          <p:nvPr>
            <p:ph type="sldNum" sz="quarter" idx="12"/>
          </p:nvPr>
        </p:nvSpPr>
        <p:spPr/>
        <p:txBody>
          <a:bodyPr/>
          <a:lstStyle/>
          <a:p>
            <a:fld id="{93D2F4F8-96A9-4514-BBD0-EA5312265E95}" type="slidenum">
              <a:rPr lang="en-US" smtClean="0"/>
              <a:t>15</a:t>
            </a:fld>
            <a:endParaRPr lang="en-US"/>
          </a:p>
        </p:txBody>
      </p:sp>
    </p:spTree>
    <p:extLst>
      <p:ext uri="{BB962C8B-B14F-4D97-AF65-F5344CB8AC3E}">
        <p14:creationId xmlns:p14="http://schemas.microsoft.com/office/powerpoint/2010/main" val="385066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Bilinear </a:t>
            </a:r>
            <a:r>
              <a:rPr lang="en-US" b="1" dirty="0"/>
              <a:t>Maps: </a:t>
            </a:r>
            <a:r>
              <a:rPr lang="en-US" b="1" dirty="0" smtClean="0">
                <a:solidFill>
                  <a:srgbClr val="FF0000"/>
                </a:solidFill>
              </a:rPr>
              <a:t>Our visualization </a:t>
            </a:r>
            <a:r>
              <a:rPr lang="en-US" b="1" dirty="0">
                <a:solidFill>
                  <a:srgbClr val="FF0000"/>
                </a:solidFill>
              </a:rPr>
              <a:t>Sampling</a:t>
            </a:r>
            <a:endParaRPr lang="en-US" dirty="0"/>
          </a:p>
        </p:txBody>
      </p:sp>
      <p:grpSp>
        <p:nvGrpSpPr>
          <p:cNvPr id="3" name="Group 2"/>
          <p:cNvGrpSpPr/>
          <p:nvPr/>
        </p:nvGrpSpPr>
        <p:grpSpPr>
          <a:xfrm>
            <a:off x="1022684" y="1905000"/>
            <a:ext cx="5149516" cy="3018801"/>
            <a:chOff x="1022684" y="1905000"/>
            <a:chExt cx="5149516" cy="3018801"/>
          </a:xfrm>
        </p:grpSpPr>
        <mc:AlternateContent xmlns:mc="http://schemas.openxmlformats.org/markup-compatibility/2006" xmlns:a14="http://schemas.microsoft.com/office/drawing/2010/main">
          <mc:Choice Requires="a14">
            <p:sp>
              <p:nvSpPr>
                <p:cNvPr id="4" name="TextBox 3"/>
                <p:cNvSpPr txBox="1"/>
                <p:nvPr/>
              </p:nvSpPr>
              <p:spPr>
                <a:xfrm>
                  <a:off x="1022684" y="1905000"/>
                  <a:ext cx="719171" cy="6227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𝑍</m:t>
                            </m:r>
                          </m:e>
                          <m:sub>
                            <m:r>
                              <a:rPr lang="en-US" sz="3200" b="0" i="1" smtClean="0">
                                <a:latin typeface="Cambria Math"/>
                              </a:rPr>
                              <m:t>𝑝</m:t>
                            </m:r>
                          </m:sub>
                        </m:sSub>
                      </m:oMath>
                    </m:oMathPara>
                  </a14:m>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1022684" y="1905000"/>
                  <a:ext cx="719171" cy="622735"/>
                </a:xfrm>
                <a:prstGeom prst="rect">
                  <a:avLst/>
                </a:prstGeom>
                <a:blipFill rotWithShape="1">
                  <a:blip r:embed="rId2"/>
                  <a:stretch>
                    <a:fillRect/>
                  </a:stretch>
                </a:blipFill>
              </p:spPr>
              <p:txBody>
                <a:bodyPr/>
                <a:lstStyle/>
                <a:p>
                  <a:r>
                    <a:rPr lang="en-US">
                      <a:noFill/>
                    </a:rPr>
                    <a:t> </a:t>
                  </a:r>
                </a:p>
              </p:txBody>
            </p:sp>
          </mc:Fallback>
        </mc:AlternateContent>
        <p:grpSp>
          <p:nvGrpSpPr>
            <p:cNvPr id="91" name="Group 90"/>
            <p:cNvGrpSpPr/>
            <p:nvPr/>
          </p:nvGrpSpPr>
          <p:grpSpPr>
            <a:xfrm>
              <a:off x="1066800" y="2583581"/>
              <a:ext cx="511872" cy="2293219"/>
              <a:chOff x="1066800" y="2583581"/>
              <a:chExt cx="511872" cy="2293219"/>
            </a:xfrm>
          </p:grpSpPr>
          <mc:AlternateContent xmlns:mc="http://schemas.openxmlformats.org/markup-compatibility/2006" xmlns:a14="http://schemas.microsoft.com/office/drawing/2010/main">
            <mc:Choice Requires="a14">
              <p:sp>
                <p:nvSpPr>
                  <p:cNvPr id="5" name="TextBox 4"/>
                  <p:cNvSpPr txBox="1"/>
                  <p:nvPr/>
                </p:nvSpPr>
                <p:spPr>
                  <a:xfrm>
                    <a:off x="1066801" y="2583581"/>
                    <a:ext cx="50526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1</m:t>
                          </m:r>
                        </m:oMath>
                      </m:oMathPara>
                    </a14:m>
                    <a:endParaRPr lang="en-US"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1066801" y="2583581"/>
                    <a:ext cx="505267" cy="58477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066800" y="3200400"/>
                    <a:ext cx="50526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2</m:t>
                          </m:r>
                        </m:oMath>
                      </m:oMathPara>
                    </a14:m>
                    <a:endParaRPr lang="en-US"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1066800" y="3200400"/>
                    <a:ext cx="505267" cy="58477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118121" y="3740898"/>
                    <a:ext cx="40588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ea typeface="Cambria Math"/>
                            </a:rPr>
                            <m:t>⋮</m:t>
                          </m:r>
                        </m:oMath>
                      </m:oMathPara>
                    </a14:m>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1118121" y="3740898"/>
                    <a:ext cx="405880" cy="58477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066801" y="4292025"/>
                    <a:ext cx="51187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𝑝</m:t>
                          </m:r>
                        </m:oMath>
                      </m:oMathPara>
                    </a14:m>
                    <a:endParaRPr lang="en-US" sz="3200" dirty="0"/>
                  </a:p>
                </p:txBody>
              </p:sp>
            </mc:Choice>
            <mc:Fallback xmlns="">
              <p:sp>
                <p:nvSpPr>
                  <p:cNvPr id="8" name="TextBox 7"/>
                  <p:cNvSpPr txBox="1">
                    <a:spLocks noRot="1" noChangeAspect="1" noMove="1" noResize="1" noEditPoints="1" noAdjustHandles="1" noChangeArrowheads="1" noChangeShapeType="1" noTextEdit="1"/>
                  </p:cNvSpPr>
                  <p:nvPr/>
                </p:nvSpPr>
                <p:spPr>
                  <a:xfrm>
                    <a:off x="1066801" y="4292025"/>
                    <a:ext cx="511871" cy="584775"/>
                  </a:xfrm>
                  <a:prstGeom prst="rect">
                    <a:avLst/>
                  </a:prstGeom>
                  <a:blipFill rotWithShape="1">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 name="TextBox 8"/>
                <p:cNvSpPr txBox="1"/>
                <p:nvPr/>
              </p:nvSpPr>
              <p:spPr>
                <a:xfrm>
                  <a:off x="3172118" y="1905000"/>
                  <a:ext cx="704424"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𝐺</m:t>
                            </m:r>
                          </m:e>
                          <m:sub>
                            <m:r>
                              <a:rPr lang="en-US" sz="3200" b="0" i="1" smtClean="0">
                                <a:latin typeface="Cambria Math"/>
                              </a:rPr>
                              <m:t>1</m:t>
                            </m:r>
                          </m:sub>
                        </m:sSub>
                      </m:oMath>
                    </m:oMathPara>
                  </a14:m>
                  <a:endParaRPr lang="en-US"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3172118" y="1905000"/>
                  <a:ext cx="704424" cy="584775"/>
                </a:xfrm>
                <a:prstGeom prst="rect">
                  <a:avLst/>
                </a:prstGeom>
                <a:blipFill rotWithShape="1">
                  <a:blip r:embed="rId7"/>
                  <a:stretch>
                    <a:fillRect/>
                  </a:stretch>
                </a:blipFill>
              </p:spPr>
              <p:txBody>
                <a:bodyPr/>
                <a:lstStyle/>
                <a:p>
                  <a:r>
                    <a:rPr lang="en-US">
                      <a:noFill/>
                    </a:rPr>
                    <a:t> </a:t>
                  </a:r>
                </a:p>
              </p:txBody>
            </p:sp>
          </mc:Fallback>
        </mc:AlternateContent>
        <p:grpSp>
          <p:nvGrpSpPr>
            <p:cNvPr id="92" name="Group 91"/>
            <p:cNvGrpSpPr/>
            <p:nvPr/>
          </p:nvGrpSpPr>
          <p:grpSpPr>
            <a:xfrm>
              <a:off x="3216234" y="2583581"/>
              <a:ext cx="746166" cy="2339707"/>
              <a:chOff x="3216234" y="2583581"/>
              <a:chExt cx="746166" cy="2339707"/>
            </a:xfrm>
          </p:grpSpPr>
          <mc:AlternateContent xmlns:mc="http://schemas.openxmlformats.org/markup-compatibility/2006" xmlns:a14="http://schemas.microsoft.com/office/drawing/2010/main">
            <mc:Choice Requires="a14">
              <p:sp>
                <p:nvSpPr>
                  <p:cNvPr id="10" name="TextBox 9"/>
                  <p:cNvSpPr txBox="1"/>
                  <p:nvPr/>
                </p:nvSpPr>
                <p:spPr>
                  <a:xfrm>
                    <a:off x="3216235" y="2583581"/>
                    <a:ext cx="717697" cy="5895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dirty="0" smtClean="0">
                                  <a:latin typeface="Cambria Math" panose="02040503050406030204" pitchFamily="18" charset="0"/>
                                </a:rPr>
                              </m:ctrlPr>
                            </m:sSubSupPr>
                            <m:e>
                              <m:r>
                                <a:rPr lang="en-US" sz="3200" b="0" i="1" dirty="0" smtClean="0">
                                  <a:latin typeface="Cambria Math"/>
                                </a:rPr>
                                <m:t>𝑔</m:t>
                              </m:r>
                            </m:e>
                            <m:sub>
                              <m:r>
                                <a:rPr lang="en-US" sz="3200" b="0" i="1" dirty="0" smtClean="0">
                                  <a:latin typeface="Cambria Math"/>
                                </a:rPr>
                                <m:t>1</m:t>
                              </m:r>
                            </m:sub>
                            <m:sup>
                              <m:r>
                                <a:rPr lang="en-US" sz="3200" b="0" i="1" dirty="0" smtClean="0">
                                  <a:latin typeface="Cambria Math"/>
                                </a:rPr>
                                <m:t>1</m:t>
                              </m:r>
                            </m:sup>
                          </m:sSubSup>
                        </m:oMath>
                      </m:oMathPara>
                    </a14:m>
                    <a:endParaRPr lang="en-US"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3216235" y="2583581"/>
                    <a:ext cx="717697" cy="58958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216234" y="3200400"/>
                    <a:ext cx="726481" cy="5906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1</m:t>
                              </m:r>
                            </m:sub>
                            <m:sup>
                              <m:r>
                                <a:rPr lang="en-US" sz="3200" b="0" i="1" smtClean="0">
                                  <a:latin typeface="Cambria Math"/>
                                </a:rPr>
                                <m:t>2</m:t>
                              </m:r>
                            </m:sup>
                          </m:sSubSup>
                        </m:oMath>
                      </m:oMathPara>
                    </a14:m>
                    <a:endParaRPr lang="en-US" sz="3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216234" y="3200400"/>
                    <a:ext cx="726481" cy="590611"/>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267555" y="3740898"/>
                    <a:ext cx="40588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267555" y="3740898"/>
                    <a:ext cx="405880" cy="584775"/>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216235" y="4292025"/>
                    <a:ext cx="746165" cy="6312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1</m:t>
                              </m:r>
                            </m:sub>
                            <m:sup>
                              <m:r>
                                <a:rPr lang="en-US" sz="3200" b="0" i="1" smtClean="0">
                                  <a:latin typeface="Cambria Math"/>
                                </a:rPr>
                                <m:t>𝑝</m:t>
                              </m:r>
                            </m:sup>
                          </m:sSubSup>
                        </m:oMath>
                      </m:oMathPara>
                    </a14:m>
                    <a:endParaRPr lang="en-US" sz="3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216235" y="4292025"/>
                    <a:ext cx="746165" cy="631263"/>
                  </a:xfrm>
                  <a:prstGeom prst="rect">
                    <a:avLst/>
                  </a:prstGeom>
                  <a:blipFill rotWithShape="1">
                    <a:blip r:embed="rId11"/>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TextBox 13"/>
                <p:cNvSpPr txBox="1"/>
                <p:nvPr/>
              </p:nvSpPr>
              <p:spPr>
                <a:xfrm>
                  <a:off x="5381918" y="1905000"/>
                  <a:ext cx="713913"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𝐺</m:t>
                            </m:r>
                          </m:e>
                          <m:sub>
                            <m:r>
                              <a:rPr lang="en-US" sz="3200" b="0" i="1" smtClean="0">
                                <a:latin typeface="Cambria Math"/>
                              </a:rPr>
                              <m:t>2</m:t>
                            </m:r>
                          </m:sub>
                        </m:sSub>
                      </m:oMath>
                    </m:oMathPara>
                  </a14:m>
                  <a:endParaRPr lang="en-US" sz="3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5381918" y="1905000"/>
                  <a:ext cx="713913" cy="584775"/>
                </a:xfrm>
                <a:prstGeom prst="rect">
                  <a:avLst/>
                </a:prstGeom>
                <a:blipFill rotWithShape="1">
                  <a:blip r:embed="rId12"/>
                  <a:stretch>
                    <a:fillRect/>
                  </a:stretch>
                </a:blipFill>
              </p:spPr>
              <p:txBody>
                <a:bodyPr/>
                <a:lstStyle/>
                <a:p>
                  <a:r>
                    <a:rPr lang="en-US">
                      <a:noFill/>
                    </a:rPr>
                    <a:t> </a:t>
                  </a:r>
                </a:p>
              </p:txBody>
            </p:sp>
          </mc:Fallback>
        </mc:AlternateContent>
        <p:grpSp>
          <p:nvGrpSpPr>
            <p:cNvPr id="93" name="Group 92"/>
            <p:cNvGrpSpPr/>
            <p:nvPr/>
          </p:nvGrpSpPr>
          <p:grpSpPr>
            <a:xfrm>
              <a:off x="5426034" y="2583581"/>
              <a:ext cx="746166" cy="2340220"/>
              <a:chOff x="5426034" y="2583581"/>
              <a:chExt cx="746166" cy="2340220"/>
            </a:xfrm>
          </p:grpSpPr>
          <mc:AlternateContent xmlns:mc="http://schemas.openxmlformats.org/markup-compatibility/2006" xmlns:a14="http://schemas.microsoft.com/office/drawing/2010/main">
            <mc:Choice Requires="a14">
              <p:sp>
                <p:nvSpPr>
                  <p:cNvPr id="15" name="TextBox 14"/>
                  <p:cNvSpPr txBox="1"/>
                  <p:nvPr/>
                </p:nvSpPr>
                <p:spPr>
                  <a:xfrm>
                    <a:off x="5426035" y="2583581"/>
                    <a:ext cx="717697" cy="5904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1</m:t>
                              </m:r>
                            </m:sup>
                          </m:sSubSup>
                        </m:oMath>
                      </m:oMathPara>
                    </a14:m>
                    <a:endParaRPr lang="en-US" sz="3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426035" y="2583581"/>
                    <a:ext cx="717697" cy="590418"/>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426034" y="3200400"/>
                    <a:ext cx="726481" cy="5914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2</m:t>
                              </m:r>
                            </m:sup>
                          </m:sSubSup>
                        </m:oMath>
                      </m:oMathPara>
                    </a14:m>
                    <a:endParaRPr lang="en-US" sz="3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426034" y="3200400"/>
                    <a:ext cx="726481" cy="591444"/>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477355" y="3740898"/>
                    <a:ext cx="40588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5477355" y="3740898"/>
                    <a:ext cx="405880" cy="584775"/>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426035" y="4292025"/>
                    <a:ext cx="746165" cy="6317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𝑝</m:t>
                              </m:r>
                            </m:sup>
                          </m:sSubSup>
                        </m:oMath>
                      </m:oMathPara>
                    </a14:m>
                    <a:endParaRPr lang="en-US" sz="3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426035" y="4292025"/>
                    <a:ext cx="746165" cy="631776"/>
                  </a:xfrm>
                  <a:prstGeom prst="rect">
                    <a:avLst/>
                  </a:prstGeom>
                  <a:blipFill rotWithShape="1">
                    <a:blip r:embed="rId16"/>
                    <a:stretch>
                      <a:fillRect/>
                    </a:stretch>
                  </a:blipFill>
                </p:spPr>
                <p:txBody>
                  <a:bodyPr/>
                  <a:lstStyle/>
                  <a:p>
                    <a:r>
                      <a:rPr lang="en-US">
                        <a:noFill/>
                      </a:rPr>
                      <a:t> </a:t>
                    </a:r>
                  </a:p>
                </p:txBody>
              </p:sp>
            </mc:Fallback>
          </mc:AlternateContent>
        </p:grpSp>
      </p:grpSp>
      <p:grpSp>
        <p:nvGrpSpPr>
          <p:cNvPr id="108" name="Group 107"/>
          <p:cNvGrpSpPr/>
          <p:nvPr/>
        </p:nvGrpSpPr>
        <p:grpSpPr>
          <a:xfrm>
            <a:off x="304800" y="2430360"/>
            <a:ext cx="7924800" cy="4212175"/>
            <a:chOff x="304800" y="2430360"/>
            <a:chExt cx="7924800" cy="4212175"/>
          </a:xfrm>
        </p:grpSpPr>
        <p:sp>
          <p:nvSpPr>
            <p:cNvPr id="65" name="Oval 64"/>
            <p:cNvSpPr/>
            <p:nvPr/>
          </p:nvSpPr>
          <p:spPr>
            <a:xfrm>
              <a:off x="959940" y="2430360"/>
              <a:ext cx="696240" cy="2558160"/>
            </a:xfrm>
            <a:prstGeom prst="ellipse">
              <a:avLst/>
            </a:prstGeom>
            <a:noFill/>
            <a:ln w="252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cxnSp>
          <p:nvCxnSpPr>
            <p:cNvPr id="68" name="Straight Connector 67"/>
            <p:cNvCxnSpPr>
              <a:stCxn id="8" idx="2"/>
            </p:cNvCxnSpPr>
            <p:nvPr/>
          </p:nvCxnSpPr>
          <p:spPr>
            <a:xfrm flipH="1">
              <a:off x="490681" y="4876800"/>
              <a:ext cx="832056" cy="936839"/>
            </a:xfrm>
            <a:prstGeom prst="line">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TextBox 68"/>
                <p:cNvSpPr txBox="1"/>
                <p:nvPr/>
              </p:nvSpPr>
              <p:spPr>
                <a:xfrm>
                  <a:off x="304800" y="6019800"/>
                  <a:ext cx="7924800" cy="622735"/>
                </a:xfrm>
                <a:prstGeom prst="rect">
                  <a:avLst/>
                </a:prstGeom>
                <a:noFill/>
              </p:spPr>
              <p:txBody>
                <a:bodyPr wrap="square" rtlCol="0">
                  <a:spAutoFit/>
                </a:bodyPr>
                <a:lstStyle/>
                <a:p>
                  <a:r>
                    <a:rPr lang="en-US" sz="3200" dirty="0" smtClean="0"/>
                    <a:t>It was easy to sample uniformly  from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𝑍</m:t>
                          </m:r>
                        </m:e>
                        <m:sub>
                          <m:r>
                            <a:rPr lang="en-US" sz="3200" b="0" i="1" smtClean="0">
                              <a:latin typeface="Cambria Math"/>
                            </a:rPr>
                            <m:t>𝑝</m:t>
                          </m:r>
                        </m:sub>
                      </m:sSub>
                    </m:oMath>
                  </a14:m>
                  <a:r>
                    <a:rPr lang="en-US" sz="3200" dirty="0" smtClean="0"/>
                    <a:t>.</a:t>
                  </a:r>
                  <a:endParaRPr lang="en-US" sz="3200" dirty="0"/>
                </a:p>
              </p:txBody>
            </p:sp>
          </mc:Choice>
          <mc:Fallback xmlns="">
            <p:sp>
              <p:nvSpPr>
                <p:cNvPr id="69" name="TextBox 68"/>
                <p:cNvSpPr txBox="1">
                  <a:spLocks noRot="1" noChangeAspect="1" noMove="1" noResize="1" noEditPoints="1" noAdjustHandles="1" noChangeArrowheads="1" noChangeShapeType="1" noTextEdit="1"/>
                </p:cNvSpPr>
                <p:nvPr/>
              </p:nvSpPr>
              <p:spPr>
                <a:xfrm>
                  <a:off x="304800" y="6019800"/>
                  <a:ext cx="7924800" cy="622735"/>
                </a:xfrm>
                <a:prstGeom prst="rect">
                  <a:avLst/>
                </a:prstGeom>
                <a:blipFill rotWithShape="1">
                  <a:blip r:embed="rId29"/>
                  <a:stretch>
                    <a:fillRect l="-1923" t="-11765" b="-25490"/>
                  </a:stretch>
                </a:blipFill>
              </p:spPr>
              <p:txBody>
                <a:bodyPr/>
                <a:lstStyle/>
                <a:p>
                  <a:r>
                    <a:rPr lang="en-US">
                      <a:noFill/>
                    </a:rPr>
                    <a:t> </a:t>
                  </a:r>
                </a:p>
              </p:txBody>
            </p:sp>
          </mc:Fallback>
        </mc:AlternateContent>
      </p:grpSp>
      <p:sp>
        <p:nvSpPr>
          <p:cNvPr id="19" name="Slide Number Placeholder 18"/>
          <p:cNvSpPr>
            <a:spLocks noGrp="1"/>
          </p:cNvSpPr>
          <p:nvPr>
            <p:ph type="sldNum" sz="quarter" idx="12"/>
          </p:nvPr>
        </p:nvSpPr>
        <p:spPr/>
        <p:txBody>
          <a:bodyPr/>
          <a:lstStyle/>
          <a:p>
            <a:fld id="{93D2F4F8-96A9-4514-BBD0-EA5312265E95}" type="slidenum">
              <a:rPr lang="en-US" smtClean="0"/>
              <a:t>16</a:t>
            </a:fld>
            <a:endParaRPr lang="en-US"/>
          </a:p>
        </p:txBody>
      </p:sp>
    </p:spTree>
    <p:extLst>
      <p:ext uri="{BB962C8B-B14F-4D97-AF65-F5344CB8AC3E}">
        <p14:creationId xmlns:p14="http://schemas.microsoft.com/office/powerpoint/2010/main" val="30180899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Bilinear </a:t>
            </a:r>
            <a:r>
              <a:rPr lang="en-US" b="1" dirty="0"/>
              <a:t>Maps: </a:t>
            </a:r>
            <a:r>
              <a:rPr lang="en-US" b="1" dirty="0" smtClean="0">
                <a:solidFill>
                  <a:srgbClr val="FF0000"/>
                </a:solidFill>
              </a:rPr>
              <a:t>Our visualization</a:t>
            </a:r>
            <a:br>
              <a:rPr lang="en-US" b="1" dirty="0" smtClean="0">
                <a:solidFill>
                  <a:srgbClr val="FF0000"/>
                </a:solidFill>
              </a:rPr>
            </a:br>
            <a:r>
              <a:rPr lang="en-US" b="1" dirty="0" smtClean="0">
                <a:solidFill>
                  <a:srgbClr val="FF0000"/>
                </a:solidFill>
              </a:rPr>
              <a:t>Equality Checking</a:t>
            </a:r>
            <a:endParaRPr lang="en-US" sz="2400" dirty="0"/>
          </a:p>
        </p:txBody>
      </p:sp>
      <p:grpSp>
        <p:nvGrpSpPr>
          <p:cNvPr id="3" name="Group 2"/>
          <p:cNvGrpSpPr/>
          <p:nvPr/>
        </p:nvGrpSpPr>
        <p:grpSpPr>
          <a:xfrm>
            <a:off x="1022684" y="1905000"/>
            <a:ext cx="5149516" cy="3018801"/>
            <a:chOff x="1022684" y="1905000"/>
            <a:chExt cx="5149516" cy="3018801"/>
          </a:xfrm>
        </p:grpSpPr>
        <mc:AlternateContent xmlns:mc="http://schemas.openxmlformats.org/markup-compatibility/2006" xmlns:a14="http://schemas.microsoft.com/office/drawing/2010/main">
          <mc:Choice Requires="a14">
            <p:sp>
              <p:nvSpPr>
                <p:cNvPr id="4" name="TextBox 3"/>
                <p:cNvSpPr txBox="1"/>
                <p:nvPr/>
              </p:nvSpPr>
              <p:spPr>
                <a:xfrm>
                  <a:off x="1022684" y="1905000"/>
                  <a:ext cx="719171" cy="6227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𝑍</m:t>
                            </m:r>
                          </m:e>
                          <m:sub>
                            <m:r>
                              <a:rPr lang="en-US" sz="3200" b="0" i="1" smtClean="0">
                                <a:latin typeface="Cambria Math"/>
                              </a:rPr>
                              <m:t>𝑝</m:t>
                            </m:r>
                          </m:sub>
                        </m:sSub>
                      </m:oMath>
                    </m:oMathPara>
                  </a14:m>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1022684" y="1905000"/>
                  <a:ext cx="719171" cy="622735"/>
                </a:xfrm>
                <a:prstGeom prst="rect">
                  <a:avLst/>
                </a:prstGeom>
                <a:blipFill rotWithShape="1">
                  <a:blip r:embed="rId2"/>
                  <a:stretch>
                    <a:fillRect/>
                  </a:stretch>
                </a:blipFill>
              </p:spPr>
              <p:txBody>
                <a:bodyPr/>
                <a:lstStyle/>
                <a:p>
                  <a:r>
                    <a:rPr lang="en-US">
                      <a:noFill/>
                    </a:rPr>
                    <a:t> </a:t>
                  </a:r>
                </a:p>
              </p:txBody>
            </p:sp>
          </mc:Fallback>
        </mc:AlternateContent>
        <p:grpSp>
          <p:nvGrpSpPr>
            <p:cNvPr id="91" name="Group 90"/>
            <p:cNvGrpSpPr/>
            <p:nvPr/>
          </p:nvGrpSpPr>
          <p:grpSpPr>
            <a:xfrm>
              <a:off x="1066800" y="2583581"/>
              <a:ext cx="511872" cy="2293219"/>
              <a:chOff x="1066800" y="2583581"/>
              <a:chExt cx="511872" cy="2293219"/>
            </a:xfrm>
          </p:grpSpPr>
          <mc:AlternateContent xmlns:mc="http://schemas.openxmlformats.org/markup-compatibility/2006" xmlns:a14="http://schemas.microsoft.com/office/drawing/2010/main">
            <mc:Choice Requires="a14">
              <p:sp>
                <p:nvSpPr>
                  <p:cNvPr id="5" name="TextBox 4"/>
                  <p:cNvSpPr txBox="1"/>
                  <p:nvPr/>
                </p:nvSpPr>
                <p:spPr>
                  <a:xfrm>
                    <a:off x="1066801" y="2583581"/>
                    <a:ext cx="50526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1</m:t>
                          </m:r>
                        </m:oMath>
                      </m:oMathPara>
                    </a14:m>
                    <a:endParaRPr lang="en-US"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1066801" y="2583581"/>
                    <a:ext cx="505267" cy="58477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066800" y="3200400"/>
                    <a:ext cx="50526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2</m:t>
                          </m:r>
                        </m:oMath>
                      </m:oMathPara>
                    </a14:m>
                    <a:endParaRPr lang="en-US"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1066800" y="3200400"/>
                    <a:ext cx="505267" cy="58477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118121" y="3740898"/>
                    <a:ext cx="40588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1118121" y="3740898"/>
                    <a:ext cx="405880" cy="58477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066801" y="4292025"/>
                    <a:ext cx="51187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𝑝</m:t>
                          </m:r>
                        </m:oMath>
                      </m:oMathPara>
                    </a14:m>
                    <a:endParaRPr lang="en-US" sz="3200" dirty="0"/>
                  </a:p>
                </p:txBody>
              </p:sp>
            </mc:Choice>
            <mc:Fallback xmlns="">
              <p:sp>
                <p:nvSpPr>
                  <p:cNvPr id="8" name="TextBox 7"/>
                  <p:cNvSpPr txBox="1">
                    <a:spLocks noRot="1" noChangeAspect="1" noMove="1" noResize="1" noEditPoints="1" noAdjustHandles="1" noChangeArrowheads="1" noChangeShapeType="1" noTextEdit="1"/>
                  </p:cNvSpPr>
                  <p:nvPr/>
                </p:nvSpPr>
                <p:spPr>
                  <a:xfrm>
                    <a:off x="1066801" y="4292025"/>
                    <a:ext cx="511871" cy="584775"/>
                  </a:xfrm>
                  <a:prstGeom prst="rect">
                    <a:avLst/>
                  </a:prstGeom>
                  <a:blipFill rotWithShape="1">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 name="TextBox 8"/>
                <p:cNvSpPr txBox="1"/>
                <p:nvPr/>
              </p:nvSpPr>
              <p:spPr>
                <a:xfrm>
                  <a:off x="3172118" y="1905000"/>
                  <a:ext cx="704424"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𝐺</m:t>
                            </m:r>
                          </m:e>
                          <m:sub>
                            <m:r>
                              <a:rPr lang="en-US" sz="3200" b="0" i="1" smtClean="0">
                                <a:latin typeface="Cambria Math"/>
                              </a:rPr>
                              <m:t>1</m:t>
                            </m:r>
                          </m:sub>
                        </m:sSub>
                      </m:oMath>
                    </m:oMathPara>
                  </a14:m>
                  <a:endParaRPr lang="en-US"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3172118" y="1905000"/>
                  <a:ext cx="704424" cy="584775"/>
                </a:xfrm>
                <a:prstGeom prst="rect">
                  <a:avLst/>
                </a:prstGeom>
                <a:blipFill rotWithShape="1">
                  <a:blip r:embed="rId7"/>
                  <a:stretch>
                    <a:fillRect/>
                  </a:stretch>
                </a:blipFill>
              </p:spPr>
              <p:txBody>
                <a:bodyPr/>
                <a:lstStyle/>
                <a:p>
                  <a:r>
                    <a:rPr lang="en-US">
                      <a:noFill/>
                    </a:rPr>
                    <a:t> </a:t>
                  </a:r>
                </a:p>
              </p:txBody>
            </p:sp>
          </mc:Fallback>
        </mc:AlternateContent>
        <p:grpSp>
          <p:nvGrpSpPr>
            <p:cNvPr id="92" name="Group 91"/>
            <p:cNvGrpSpPr/>
            <p:nvPr/>
          </p:nvGrpSpPr>
          <p:grpSpPr>
            <a:xfrm>
              <a:off x="3216234" y="2583581"/>
              <a:ext cx="746166" cy="2339707"/>
              <a:chOff x="3216234" y="2583581"/>
              <a:chExt cx="746166" cy="2339707"/>
            </a:xfrm>
          </p:grpSpPr>
          <mc:AlternateContent xmlns:mc="http://schemas.openxmlformats.org/markup-compatibility/2006" xmlns:a14="http://schemas.microsoft.com/office/drawing/2010/main">
            <mc:Choice Requires="a14">
              <p:sp>
                <p:nvSpPr>
                  <p:cNvPr id="10" name="TextBox 9"/>
                  <p:cNvSpPr txBox="1"/>
                  <p:nvPr/>
                </p:nvSpPr>
                <p:spPr>
                  <a:xfrm>
                    <a:off x="3216235" y="2583581"/>
                    <a:ext cx="717697" cy="5895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dirty="0" smtClean="0">
                                  <a:latin typeface="Cambria Math" panose="02040503050406030204" pitchFamily="18" charset="0"/>
                                </a:rPr>
                              </m:ctrlPr>
                            </m:sSubSupPr>
                            <m:e>
                              <m:r>
                                <a:rPr lang="en-US" sz="3200" b="0" i="1" dirty="0" smtClean="0">
                                  <a:latin typeface="Cambria Math"/>
                                </a:rPr>
                                <m:t>𝑔</m:t>
                              </m:r>
                            </m:e>
                            <m:sub>
                              <m:r>
                                <a:rPr lang="en-US" sz="3200" b="0" i="1" dirty="0" smtClean="0">
                                  <a:latin typeface="Cambria Math"/>
                                </a:rPr>
                                <m:t>1</m:t>
                              </m:r>
                            </m:sub>
                            <m:sup>
                              <m:r>
                                <a:rPr lang="en-US" sz="3200" b="0" i="1" dirty="0" smtClean="0">
                                  <a:latin typeface="Cambria Math"/>
                                </a:rPr>
                                <m:t>1</m:t>
                              </m:r>
                            </m:sup>
                          </m:sSubSup>
                        </m:oMath>
                      </m:oMathPara>
                    </a14:m>
                    <a:endParaRPr lang="en-US"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3216235" y="2583581"/>
                    <a:ext cx="717697" cy="58958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216234" y="3200400"/>
                    <a:ext cx="726481" cy="5906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1</m:t>
                              </m:r>
                            </m:sub>
                            <m:sup>
                              <m:r>
                                <a:rPr lang="en-US" sz="3200" b="0" i="1" smtClean="0">
                                  <a:latin typeface="Cambria Math"/>
                                </a:rPr>
                                <m:t>2</m:t>
                              </m:r>
                            </m:sup>
                          </m:sSubSup>
                        </m:oMath>
                      </m:oMathPara>
                    </a14:m>
                    <a:endParaRPr lang="en-US" sz="3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216234" y="3200400"/>
                    <a:ext cx="726481" cy="590611"/>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267555" y="3740898"/>
                    <a:ext cx="40588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267555" y="3740898"/>
                    <a:ext cx="405880" cy="584775"/>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216235" y="4292025"/>
                    <a:ext cx="746165" cy="6312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1</m:t>
                              </m:r>
                            </m:sub>
                            <m:sup>
                              <m:r>
                                <a:rPr lang="en-US" sz="3200" b="0" i="1" smtClean="0">
                                  <a:latin typeface="Cambria Math"/>
                                </a:rPr>
                                <m:t>𝑝</m:t>
                              </m:r>
                            </m:sup>
                          </m:sSubSup>
                        </m:oMath>
                      </m:oMathPara>
                    </a14:m>
                    <a:endParaRPr lang="en-US" sz="3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216235" y="4292025"/>
                    <a:ext cx="746165" cy="631263"/>
                  </a:xfrm>
                  <a:prstGeom prst="rect">
                    <a:avLst/>
                  </a:prstGeom>
                  <a:blipFill rotWithShape="1">
                    <a:blip r:embed="rId11"/>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TextBox 13"/>
                <p:cNvSpPr txBox="1"/>
                <p:nvPr/>
              </p:nvSpPr>
              <p:spPr>
                <a:xfrm>
                  <a:off x="5381918" y="1905000"/>
                  <a:ext cx="713913"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𝐺</m:t>
                            </m:r>
                          </m:e>
                          <m:sub>
                            <m:r>
                              <a:rPr lang="en-US" sz="3200" b="0" i="1" smtClean="0">
                                <a:latin typeface="Cambria Math"/>
                              </a:rPr>
                              <m:t>2</m:t>
                            </m:r>
                          </m:sub>
                        </m:sSub>
                      </m:oMath>
                    </m:oMathPara>
                  </a14:m>
                  <a:endParaRPr lang="en-US" sz="3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5381918" y="1905000"/>
                  <a:ext cx="713913" cy="584775"/>
                </a:xfrm>
                <a:prstGeom prst="rect">
                  <a:avLst/>
                </a:prstGeom>
                <a:blipFill rotWithShape="1">
                  <a:blip r:embed="rId12"/>
                  <a:stretch>
                    <a:fillRect/>
                  </a:stretch>
                </a:blipFill>
              </p:spPr>
              <p:txBody>
                <a:bodyPr/>
                <a:lstStyle/>
                <a:p>
                  <a:r>
                    <a:rPr lang="en-US">
                      <a:noFill/>
                    </a:rPr>
                    <a:t> </a:t>
                  </a:r>
                </a:p>
              </p:txBody>
            </p:sp>
          </mc:Fallback>
        </mc:AlternateContent>
        <p:grpSp>
          <p:nvGrpSpPr>
            <p:cNvPr id="93" name="Group 92"/>
            <p:cNvGrpSpPr/>
            <p:nvPr/>
          </p:nvGrpSpPr>
          <p:grpSpPr>
            <a:xfrm>
              <a:off x="5426034" y="2583581"/>
              <a:ext cx="746166" cy="2340220"/>
              <a:chOff x="5426034" y="2583581"/>
              <a:chExt cx="746166" cy="2340220"/>
            </a:xfrm>
          </p:grpSpPr>
          <mc:AlternateContent xmlns:mc="http://schemas.openxmlformats.org/markup-compatibility/2006" xmlns:a14="http://schemas.microsoft.com/office/drawing/2010/main">
            <mc:Choice Requires="a14">
              <p:sp>
                <p:nvSpPr>
                  <p:cNvPr id="15" name="TextBox 14"/>
                  <p:cNvSpPr txBox="1"/>
                  <p:nvPr/>
                </p:nvSpPr>
                <p:spPr>
                  <a:xfrm>
                    <a:off x="5426035" y="2583581"/>
                    <a:ext cx="717697" cy="5904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1</m:t>
                              </m:r>
                            </m:sup>
                          </m:sSubSup>
                        </m:oMath>
                      </m:oMathPara>
                    </a14:m>
                    <a:endParaRPr lang="en-US" sz="3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426035" y="2583581"/>
                    <a:ext cx="717697" cy="590418"/>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426034" y="3200400"/>
                    <a:ext cx="726481" cy="5914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2</m:t>
                              </m:r>
                            </m:sup>
                          </m:sSubSup>
                        </m:oMath>
                      </m:oMathPara>
                    </a14:m>
                    <a:endParaRPr lang="en-US" sz="3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426034" y="3200400"/>
                    <a:ext cx="726481" cy="591444"/>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477355" y="3740898"/>
                    <a:ext cx="40588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5477355" y="3740898"/>
                    <a:ext cx="405880" cy="584775"/>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426035" y="4292025"/>
                    <a:ext cx="746165" cy="6317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𝑝</m:t>
                              </m:r>
                            </m:sup>
                          </m:sSubSup>
                        </m:oMath>
                      </m:oMathPara>
                    </a14:m>
                    <a:endParaRPr lang="en-US" sz="3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426035" y="4292025"/>
                    <a:ext cx="746165" cy="631776"/>
                  </a:xfrm>
                  <a:prstGeom prst="rect">
                    <a:avLst/>
                  </a:prstGeom>
                  <a:blipFill rotWithShape="1">
                    <a:blip r:embed="rId16"/>
                    <a:stretch>
                      <a:fillRect/>
                    </a:stretch>
                  </a:blipFill>
                </p:spPr>
                <p:txBody>
                  <a:bodyPr/>
                  <a:lstStyle/>
                  <a:p>
                    <a:r>
                      <a:rPr lang="en-US">
                        <a:noFill/>
                      </a:rPr>
                      <a:t> </a:t>
                    </a:r>
                  </a:p>
                </p:txBody>
              </p:sp>
            </mc:Fallback>
          </mc:AlternateContent>
        </p:grpSp>
      </p:grpSp>
      <p:sp>
        <p:nvSpPr>
          <p:cNvPr id="79" name="TextBox 78"/>
          <p:cNvSpPr txBox="1"/>
          <p:nvPr/>
        </p:nvSpPr>
        <p:spPr>
          <a:xfrm>
            <a:off x="3048000" y="1905000"/>
            <a:ext cx="5181600" cy="369332"/>
          </a:xfrm>
          <a:prstGeom prst="rect">
            <a:avLst/>
          </a:prstGeom>
          <a:noFill/>
        </p:spPr>
        <p:txBody>
          <a:bodyPr wrap="square" rtlCol="0">
            <a:spAutoFit/>
          </a:bodyPr>
          <a:lstStyle/>
          <a:p>
            <a:endParaRPr lang="en-US" dirty="0"/>
          </a:p>
        </p:txBody>
      </p:sp>
      <p:sp>
        <p:nvSpPr>
          <p:cNvPr id="47" name="TextBox 46"/>
          <p:cNvSpPr txBox="1"/>
          <p:nvPr/>
        </p:nvSpPr>
        <p:spPr>
          <a:xfrm>
            <a:off x="304800" y="6019800"/>
            <a:ext cx="7924800" cy="584775"/>
          </a:xfrm>
          <a:prstGeom prst="rect">
            <a:avLst/>
          </a:prstGeom>
          <a:noFill/>
        </p:spPr>
        <p:txBody>
          <a:bodyPr wrap="square" rtlCol="0">
            <a:spAutoFit/>
          </a:bodyPr>
          <a:lstStyle/>
          <a:p>
            <a:r>
              <a:rPr lang="en-US" sz="3200" dirty="0" smtClean="0"/>
              <a:t>Trivial to check if two terms are the same. </a:t>
            </a:r>
            <a:endParaRPr lang="en-US" sz="3200" dirty="0"/>
          </a:p>
        </p:txBody>
      </p:sp>
      <p:sp>
        <p:nvSpPr>
          <p:cNvPr id="19" name="Slide Number Placeholder 18"/>
          <p:cNvSpPr>
            <a:spLocks noGrp="1"/>
          </p:cNvSpPr>
          <p:nvPr>
            <p:ph type="sldNum" sz="quarter" idx="12"/>
          </p:nvPr>
        </p:nvSpPr>
        <p:spPr/>
        <p:txBody>
          <a:bodyPr/>
          <a:lstStyle/>
          <a:p>
            <a:fld id="{93D2F4F8-96A9-4514-BBD0-EA5312265E95}" type="slidenum">
              <a:rPr lang="en-US" smtClean="0"/>
              <a:t>17</a:t>
            </a:fld>
            <a:endParaRPr lang="en-US"/>
          </a:p>
        </p:txBody>
      </p:sp>
    </p:spTree>
    <p:extLst>
      <p:ext uri="{BB962C8B-B14F-4D97-AF65-F5344CB8AC3E}">
        <p14:creationId xmlns:p14="http://schemas.microsoft.com/office/powerpoint/2010/main" val="22653807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Bilinear </a:t>
            </a:r>
            <a:r>
              <a:rPr lang="en-US" b="1" dirty="0"/>
              <a:t>Maps: </a:t>
            </a:r>
            <a:r>
              <a:rPr lang="en-US" b="1" dirty="0" smtClean="0">
                <a:solidFill>
                  <a:srgbClr val="FF0000"/>
                </a:solidFill>
              </a:rPr>
              <a:t>Our visualization</a:t>
            </a:r>
            <a:br>
              <a:rPr lang="en-US" b="1" dirty="0" smtClean="0">
                <a:solidFill>
                  <a:srgbClr val="FF0000"/>
                </a:solidFill>
              </a:rPr>
            </a:br>
            <a:r>
              <a:rPr lang="en-US" b="1" dirty="0" smtClean="0">
                <a:solidFill>
                  <a:srgbClr val="FF0000"/>
                </a:solidFill>
              </a:rPr>
              <a:t>Addition</a:t>
            </a:r>
            <a:endParaRPr lang="en-US" sz="2400" dirty="0"/>
          </a:p>
        </p:txBody>
      </p:sp>
      <mc:AlternateContent xmlns:mc="http://schemas.openxmlformats.org/markup-compatibility/2006" xmlns:a14="http://schemas.microsoft.com/office/drawing/2010/main">
        <mc:Choice Requires="a14">
          <p:sp>
            <p:nvSpPr>
              <p:cNvPr id="4" name="TextBox 3"/>
              <p:cNvSpPr txBox="1"/>
              <p:nvPr/>
            </p:nvSpPr>
            <p:spPr>
              <a:xfrm>
                <a:off x="1022684" y="1905000"/>
                <a:ext cx="719171" cy="6227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𝑍</m:t>
                          </m:r>
                        </m:e>
                        <m:sub>
                          <m:r>
                            <a:rPr lang="en-US" sz="3200" b="0" i="1" smtClean="0">
                              <a:latin typeface="Cambria Math"/>
                            </a:rPr>
                            <m:t>𝑝</m:t>
                          </m:r>
                        </m:sub>
                      </m:sSub>
                    </m:oMath>
                  </m:oMathPara>
                </a14:m>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1022684" y="1905000"/>
                <a:ext cx="719171" cy="622735"/>
              </a:xfrm>
              <a:prstGeom prst="rect">
                <a:avLst/>
              </a:prstGeom>
              <a:blipFill rotWithShape="1">
                <a:blip r:embed="rId2"/>
                <a:stretch>
                  <a:fillRect/>
                </a:stretch>
              </a:blipFill>
            </p:spPr>
            <p:txBody>
              <a:bodyPr/>
              <a:lstStyle/>
              <a:p>
                <a:r>
                  <a:rPr lang="en-US">
                    <a:noFill/>
                  </a:rPr>
                  <a:t> </a:t>
                </a:r>
              </a:p>
            </p:txBody>
          </p:sp>
        </mc:Fallback>
      </mc:AlternateContent>
      <p:grpSp>
        <p:nvGrpSpPr>
          <p:cNvPr id="91" name="Group 90"/>
          <p:cNvGrpSpPr/>
          <p:nvPr/>
        </p:nvGrpSpPr>
        <p:grpSpPr>
          <a:xfrm>
            <a:off x="1066800" y="2583581"/>
            <a:ext cx="511872" cy="2293219"/>
            <a:chOff x="1066800" y="2583581"/>
            <a:chExt cx="511872" cy="2293219"/>
          </a:xfrm>
        </p:grpSpPr>
        <mc:AlternateContent xmlns:mc="http://schemas.openxmlformats.org/markup-compatibility/2006" xmlns:a14="http://schemas.microsoft.com/office/drawing/2010/main">
          <mc:Choice Requires="a14">
            <p:sp>
              <p:nvSpPr>
                <p:cNvPr id="5" name="TextBox 4"/>
                <p:cNvSpPr txBox="1"/>
                <p:nvPr/>
              </p:nvSpPr>
              <p:spPr>
                <a:xfrm>
                  <a:off x="1066801" y="2583581"/>
                  <a:ext cx="50526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1</m:t>
                        </m:r>
                      </m:oMath>
                    </m:oMathPara>
                  </a14:m>
                  <a:endParaRPr lang="en-US"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1066801" y="2583581"/>
                  <a:ext cx="505267" cy="58477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066800" y="3200400"/>
                  <a:ext cx="50526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2</m:t>
                        </m:r>
                      </m:oMath>
                    </m:oMathPara>
                  </a14:m>
                  <a:endParaRPr lang="en-US"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1066800" y="3200400"/>
                  <a:ext cx="505267" cy="58477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118121" y="3740898"/>
                  <a:ext cx="40588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1118121" y="3740898"/>
                  <a:ext cx="405880" cy="58477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066801" y="4292025"/>
                  <a:ext cx="51187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𝑝</m:t>
                        </m:r>
                      </m:oMath>
                    </m:oMathPara>
                  </a14:m>
                  <a:endParaRPr lang="en-US" sz="3200" dirty="0"/>
                </a:p>
              </p:txBody>
            </p:sp>
          </mc:Choice>
          <mc:Fallback xmlns="">
            <p:sp>
              <p:nvSpPr>
                <p:cNvPr id="8" name="TextBox 7"/>
                <p:cNvSpPr txBox="1">
                  <a:spLocks noRot="1" noChangeAspect="1" noMove="1" noResize="1" noEditPoints="1" noAdjustHandles="1" noChangeArrowheads="1" noChangeShapeType="1" noTextEdit="1"/>
                </p:cNvSpPr>
                <p:nvPr/>
              </p:nvSpPr>
              <p:spPr>
                <a:xfrm>
                  <a:off x="1066801" y="4292025"/>
                  <a:ext cx="511871" cy="584775"/>
                </a:xfrm>
                <a:prstGeom prst="rect">
                  <a:avLst/>
                </a:prstGeom>
                <a:blipFill rotWithShape="1">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 name="TextBox 8"/>
              <p:cNvSpPr txBox="1"/>
              <p:nvPr/>
            </p:nvSpPr>
            <p:spPr>
              <a:xfrm>
                <a:off x="3172118" y="1905000"/>
                <a:ext cx="704424"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𝐺</m:t>
                          </m:r>
                        </m:e>
                        <m:sub>
                          <m:r>
                            <a:rPr lang="en-US" sz="3200" b="0" i="1" smtClean="0">
                              <a:latin typeface="Cambria Math"/>
                            </a:rPr>
                            <m:t>1</m:t>
                          </m:r>
                        </m:sub>
                      </m:sSub>
                    </m:oMath>
                  </m:oMathPara>
                </a14:m>
                <a:endParaRPr lang="en-US"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3172118" y="1905000"/>
                <a:ext cx="704424" cy="584775"/>
              </a:xfrm>
              <a:prstGeom prst="rect">
                <a:avLst/>
              </a:prstGeom>
              <a:blipFill rotWithShape="1">
                <a:blip r:embed="rId7"/>
                <a:stretch>
                  <a:fillRect/>
                </a:stretch>
              </a:blipFill>
            </p:spPr>
            <p:txBody>
              <a:bodyPr/>
              <a:lstStyle/>
              <a:p>
                <a:r>
                  <a:rPr lang="en-US">
                    <a:noFill/>
                  </a:rPr>
                  <a:t> </a:t>
                </a:r>
              </a:p>
            </p:txBody>
          </p:sp>
        </mc:Fallback>
      </mc:AlternateContent>
      <p:grpSp>
        <p:nvGrpSpPr>
          <p:cNvPr id="92" name="Group 91"/>
          <p:cNvGrpSpPr/>
          <p:nvPr/>
        </p:nvGrpSpPr>
        <p:grpSpPr>
          <a:xfrm>
            <a:off x="3216234" y="2583581"/>
            <a:ext cx="746166" cy="2339707"/>
            <a:chOff x="3216234" y="2583581"/>
            <a:chExt cx="746166" cy="2339707"/>
          </a:xfrm>
        </p:grpSpPr>
        <mc:AlternateContent xmlns:mc="http://schemas.openxmlformats.org/markup-compatibility/2006" xmlns:a14="http://schemas.microsoft.com/office/drawing/2010/main">
          <mc:Choice Requires="a14">
            <p:sp>
              <p:nvSpPr>
                <p:cNvPr id="10" name="TextBox 9"/>
                <p:cNvSpPr txBox="1"/>
                <p:nvPr/>
              </p:nvSpPr>
              <p:spPr>
                <a:xfrm>
                  <a:off x="3216235" y="2583581"/>
                  <a:ext cx="717697" cy="5895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dirty="0" smtClean="0">
                                <a:latin typeface="Cambria Math" panose="02040503050406030204" pitchFamily="18" charset="0"/>
                              </a:rPr>
                            </m:ctrlPr>
                          </m:sSubSupPr>
                          <m:e>
                            <m:r>
                              <a:rPr lang="en-US" sz="3200" b="0" i="1" dirty="0" smtClean="0">
                                <a:latin typeface="Cambria Math"/>
                              </a:rPr>
                              <m:t>𝑔</m:t>
                            </m:r>
                          </m:e>
                          <m:sub>
                            <m:r>
                              <a:rPr lang="en-US" sz="3200" b="0" i="1" dirty="0" smtClean="0">
                                <a:latin typeface="Cambria Math"/>
                              </a:rPr>
                              <m:t>1</m:t>
                            </m:r>
                          </m:sub>
                          <m:sup>
                            <m:r>
                              <a:rPr lang="en-US" sz="3200" b="0" i="1" dirty="0" smtClean="0">
                                <a:latin typeface="Cambria Math"/>
                              </a:rPr>
                              <m:t>1</m:t>
                            </m:r>
                          </m:sup>
                        </m:sSubSup>
                      </m:oMath>
                    </m:oMathPara>
                  </a14:m>
                  <a:endParaRPr lang="en-US"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3216235" y="2583581"/>
                  <a:ext cx="717697" cy="58958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216234" y="3200400"/>
                  <a:ext cx="726481" cy="5906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1</m:t>
                            </m:r>
                          </m:sub>
                          <m:sup>
                            <m:r>
                              <a:rPr lang="en-US" sz="3200" b="0" i="1" smtClean="0">
                                <a:latin typeface="Cambria Math"/>
                              </a:rPr>
                              <m:t>2</m:t>
                            </m:r>
                          </m:sup>
                        </m:sSubSup>
                      </m:oMath>
                    </m:oMathPara>
                  </a14:m>
                  <a:endParaRPr lang="en-US" sz="3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216234" y="3200400"/>
                  <a:ext cx="726481" cy="590611"/>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267555" y="3740898"/>
                  <a:ext cx="40588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267555" y="3740898"/>
                  <a:ext cx="405880" cy="584775"/>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216235" y="4292025"/>
                  <a:ext cx="746165" cy="6312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1</m:t>
                            </m:r>
                          </m:sub>
                          <m:sup>
                            <m:r>
                              <a:rPr lang="en-US" sz="3200" b="0" i="1" smtClean="0">
                                <a:latin typeface="Cambria Math"/>
                              </a:rPr>
                              <m:t>𝑝</m:t>
                            </m:r>
                          </m:sup>
                        </m:sSubSup>
                      </m:oMath>
                    </m:oMathPara>
                  </a14:m>
                  <a:endParaRPr lang="en-US" sz="3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216235" y="4292025"/>
                  <a:ext cx="746165" cy="631263"/>
                </a:xfrm>
                <a:prstGeom prst="rect">
                  <a:avLst/>
                </a:prstGeom>
                <a:blipFill rotWithShape="1">
                  <a:blip r:embed="rId11"/>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TextBox 13"/>
              <p:cNvSpPr txBox="1"/>
              <p:nvPr/>
            </p:nvSpPr>
            <p:spPr>
              <a:xfrm>
                <a:off x="5381918" y="1905000"/>
                <a:ext cx="713913"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𝐺</m:t>
                          </m:r>
                        </m:e>
                        <m:sub>
                          <m:r>
                            <a:rPr lang="en-US" sz="3200" b="0" i="1" smtClean="0">
                              <a:latin typeface="Cambria Math"/>
                            </a:rPr>
                            <m:t>2</m:t>
                          </m:r>
                        </m:sub>
                      </m:sSub>
                    </m:oMath>
                  </m:oMathPara>
                </a14:m>
                <a:endParaRPr lang="en-US" sz="3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5381918" y="1905000"/>
                <a:ext cx="713913" cy="584775"/>
              </a:xfrm>
              <a:prstGeom prst="rect">
                <a:avLst/>
              </a:prstGeom>
              <a:blipFill rotWithShape="1">
                <a:blip r:embed="rId12"/>
                <a:stretch>
                  <a:fillRect/>
                </a:stretch>
              </a:blipFill>
            </p:spPr>
            <p:txBody>
              <a:bodyPr/>
              <a:lstStyle/>
              <a:p>
                <a:r>
                  <a:rPr lang="en-US">
                    <a:noFill/>
                  </a:rPr>
                  <a:t> </a:t>
                </a:r>
              </a:p>
            </p:txBody>
          </p:sp>
        </mc:Fallback>
      </mc:AlternateContent>
      <p:grpSp>
        <p:nvGrpSpPr>
          <p:cNvPr id="93" name="Group 92"/>
          <p:cNvGrpSpPr/>
          <p:nvPr/>
        </p:nvGrpSpPr>
        <p:grpSpPr>
          <a:xfrm>
            <a:off x="5426034" y="2583581"/>
            <a:ext cx="746166" cy="2340220"/>
            <a:chOff x="5426034" y="2583581"/>
            <a:chExt cx="746166" cy="2340220"/>
          </a:xfrm>
        </p:grpSpPr>
        <mc:AlternateContent xmlns:mc="http://schemas.openxmlformats.org/markup-compatibility/2006" xmlns:a14="http://schemas.microsoft.com/office/drawing/2010/main">
          <mc:Choice Requires="a14">
            <p:sp>
              <p:nvSpPr>
                <p:cNvPr id="15" name="TextBox 14"/>
                <p:cNvSpPr txBox="1"/>
                <p:nvPr/>
              </p:nvSpPr>
              <p:spPr>
                <a:xfrm>
                  <a:off x="5426035" y="2583581"/>
                  <a:ext cx="717697" cy="5904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1</m:t>
                            </m:r>
                          </m:sup>
                        </m:sSubSup>
                      </m:oMath>
                    </m:oMathPara>
                  </a14:m>
                  <a:endParaRPr lang="en-US" sz="3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426035" y="2583581"/>
                  <a:ext cx="717697" cy="590418"/>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426034" y="3200400"/>
                  <a:ext cx="726481" cy="5914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2</m:t>
                            </m:r>
                          </m:sup>
                        </m:sSubSup>
                      </m:oMath>
                    </m:oMathPara>
                  </a14:m>
                  <a:endParaRPr lang="en-US" sz="3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426034" y="3200400"/>
                  <a:ext cx="726481" cy="591444"/>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477355" y="3740898"/>
                  <a:ext cx="40588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5477355" y="3740898"/>
                  <a:ext cx="405880" cy="584775"/>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426035" y="4292025"/>
                  <a:ext cx="746165" cy="6317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𝑝</m:t>
                            </m:r>
                          </m:sup>
                        </m:sSubSup>
                      </m:oMath>
                    </m:oMathPara>
                  </a14:m>
                  <a:endParaRPr lang="en-US" sz="3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426035" y="4292025"/>
                  <a:ext cx="746165" cy="631776"/>
                </a:xfrm>
                <a:prstGeom prst="rect">
                  <a:avLst/>
                </a:prstGeom>
                <a:blipFill rotWithShape="1">
                  <a:blip r:embed="rId16"/>
                  <a:stretch>
                    <a:fillRect/>
                  </a:stretch>
                </a:blipFill>
              </p:spPr>
              <p:txBody>
                <a:bodyPr/>
                <a:lstStyle/>
                <a:p>
                  <a:r>
                    <a:rPr lang="en-US">
                      <a:noFill/>
                    </a:rPr>
                    <a:t> </a:t>
                  </a:r>
                </a:p>
              </p:txBody>
            </p:sp>
          </mc:Fallback>
        </mc:AlternateContent>
      </p:grpSp>
      <p:grpSp>
        <p:nvGrpSpPr>
          <p:cNvPr id="98" name="Group 97"/>
          <p:cNvGrpSpPr/>
          <p:nvPr/>
        </p:nvGrpSpPr>
        <p:grpSpPr>
          <a:xfrm>
            <a:off x="2133600" y="2878373"/>
            <a:ext cx="1082636" cy="3351685"/>
            <a:chOff x="2133600" y="2878373"/>
            <a:chExt cx="1082636" cy="3351685"/>
          </a:xfrm>
        </p:grpSpPr>
        <p:cxnSp>
          <p:nvCxnSpPr>
            <p:cNvPr id="99" name="Curved Connector 98"/>
            <p:cNvCxnSpPr/>
            <p:nvPr/>
          </p:nvCxnSpPr>
          <p:spPr>
            <a:xfrm rot="10800000" flipV="1">
              <a:off x="2362201" y="2878373"/>
              <a:ext cx="854035" cy="2636827"/>
            </a:xfrm>
            <a:prstGeom prst="curvedConnector2">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00" name="Curved Connector 99"/>
            <p:cNvCxnSpPr/>
            <p:nvPr/>
          </p:nvCxnSpPr>
          <p:spPr>
            <a:xfrm rot="10800000" flipV="1">
              <a:off x="2599556" y="3495706"/>
              <a:ext cx="616679" cy="2019494"/>
            </a:xfrm>
            <a:prstGeom prst="curvedConnector2">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1" name="TextBox 100"/>
                <p:cNvSpPr txBox="1"/>
                <p:nvPr/>
              </p:nvSpPr>
              <p:spPr>
                <a:xfrm>
                  <a:off x="2133600" y="5637139"/>
                  <a:ext cx="726481" cy="5929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dirty="0" smtClean="0">
                                <a:latin typeface="Cambria Math" panose="02040503050406030204" pitchFamily="18" charset="0"/>
                              </a:rPr>
                            </m:ctrlPr>
                          </m:sSubSupPr>
                          <m:e>
                            <m:r>
                              <a:rPr lang="en-US" sz="3200" b="0" i="1" dirty="0" smtClean="0">
                                <a:latin typeface="Cambria Math"/>
                              </a:rPr>
                              <m:t>𝑔</m:t>
                            </m:r>
                          </m:e>
                          <m:sub>
                            <m:r>
                              <a:rPr lang="en-US" sz="3200" b="0" i="1" dirty="0" smtClean="0">
                                <a:latin typeface="Cambria Math"/>
                              </a:rPr>
                              <m:t>1</m:t>
                            </m:r>
                          </m:sub>
                          <m:sup>
                            <m:r>
                              <a:rPr lang="en-US" sz="3200" b="0" i="1" dirty="0" smtClean="0">
                                <a:latin typeface="Cambria Math"/>
                              </a:rPr>
                              <m:t>3</m:t>
                            </m:r>
                          </m:sup>
                        </m:sSubSup>
                      </m:oMath>
                    </m:oMathPara>
                  </a14:m>
                  <a:endParaRPr lang="en-US" sz="3200" dirty="0"/>
                </a:p>
              </p:txBody>
            </p:sp>
          </mc:Choice>
          <mc:Fallback xmlns="">
            <p:sp>
              <p:nvSpPr>
                <p:cNvPr id="101" name="TextBox 100"/>
                <p:cNvSpPr txBox="1">
                  <a:spLocks noRot="1" noChangeAspect="1" noMove="1" noResize="1" noEditPoints="1" noAdjustHandles="1" noChangeArrowheads="1" noChangeShapeType="1" noTextEdit="1"/>
                </p:cNvSpPr>
                <p:nvPr/>
              </p:nvSpPr>
              <p:spPr>
                <a:xfrm>
                  <a:off x="2133600" y="5637139"/>
                  <a:ext cx="726481" cy="592919"/>
                </a:xfrm>
                <a:prstGeom prst="rect">
                  <a:avLst/>
                </a:prstGeom>
                <a:blipFill rotWithShape="1">
                  <a:blip r:embed="rId29"/>
                  <a:stretch>
                    <a:fillRect/>
                  </a:stretch>
                </a:blipFill>
              </p:spPr>
              <p:txBody>
                <a:bodyPr/>
                <a:lstStyle/>
                <a:p>
                  <a:r>
                    <a:rPr lang="en-US">
                      <a:noFill/>
                    </a:rPr>
                    <a:t> </a:t>
                  </a:r>
                </a:p>
              </p:txBody>
            </p:sp>
          </mc:Fallback>
        </mc:AlternateContent>
      </p:grpSp>
      <p:sp>
        <p:nvSpPr>
          <p:cNvPr id="3" name="Slide Number Placeholder 2"/>
          <p:cNvSpPr>
            <a:spLocks noGrp="1"/>
          </p:cNvSpPr>
          <p:nvPr>
            <p:ph type="sldNum" sz="quarter" idx="12"/>
          </p:nvPr>
        </p:nvSpPr>
        <p:spPr/>
        <p:txBody>
          <a:bodyPr/>
          <a:lstStyle/>
          <a:p>
            <a:fld id="{93D2F4F8-96A9-4514-BBD0-EA5312265E95}" type="slidenum">
              <a:rPr lang="en-US" smtClean="0"/>
              <a:t>18</a:t>
            </a:fld>
            <a:endParaRPr lang="en-US"/>
          </a:p>
        </p:txBody>
      </p:sp>
    </p:spTree>
    <p:extLst>
      <p:ext uri="{BB962C8B-B14F-4D97-AF65-F5344CB8AC3E}">
        <p14:creationId xmlns:p14="http://schemas.microsoft.com/office/powerpoint/2010/main" val="190447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Bilinear </a:t>
            </a:r>
            <a:r>
              <a:rPr lang="en-US" b="1" dirty="0"/>
              <a:t>Maps: </a:t>
            </a:r>
            <a:r>
              <a:rPr lang="en-US" b="1" dirty="0" smtClean="0">
                <a:solidFill>
                  <a:srgbClr val="FF0000"/>
                </a:solidFill>
              </a:rPr>
              <a:t>Our visualization</a:t>
            </a:r>
            <a:br>
              <a:rPr lang="en-US" b="1" dirty="0" smtClean="0">
                <a:solidFill>
                  <a:srgbClr val="FF0000"/>
                </a:solidFill>
              </a:rPr>
            </a:br>
            <a:r>
              <a:rPr lang="en-US" b="1" dirty="0" smtClean="0">
                <a:solidFill>
                  <a:srgbClr val="FF0000"/>
                </a:solidFill>
              </a:rPr>
              <a:t>Multiplication</a:t>
            </a:r>
            <a:endParaRPr lang="en-US" sz="2400" dirty="0"/>
          </a:p>
        </p:txBody>
      </p:sp>
      <mc:AlternateContent xmlns:mc="http://schemas.openxmlformats.org/markup-compatibility/2006" xmlns:a14="http://schemas.microsoft.com/office/drawing/2010/main">
        <mc:Choice Requires="a14">
          <p:sp>
            <p:nvSpPr>
              <p:cNvPr id="4" name="TextBox 3"/>
              <p:cNvSpPr txBox="1"/>
              <p:nvPr/>
            </p:nvSpPr>
            <p:spPr>
              <a:xfrm>
                <a:off x="1022684" y="1905000"/>
                <a:ext cx="719171" cy="6227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𝑍</m:t>
                          </m:r>
                        </m:e>
                        <m:sub>
                          <m:r>
                            <a:rPr lang="en-US" sz="3200" b="0" i="1" smtClean="0">
                              <a:latin typeface="Cambria Math"/>
                            </a:rPr>
                            <m:t>𝑝</m:t>
                          </m:r>
                        </m:sub>
                      </m:sSub>
                    </m:oMath>
                  </m:oMathPara>
                </a14:m>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1022684" y="1905000"/>
                <a:ext cx="719171" cy="622735"/>
              </a:xfrm>
              <a:prstGeom prst="rect">
                <a:avLst/>
              </a:prstGeom>
              <a:blipFill rotWithShape="1">
                <a:blip r:embed="rId2"/>
                <a:stretch>
                  <a:fillRect/>
                </a:stretch>
              </a:blipFill>
            </p:spPr>
            <p:txBody>
              <a:bodyPr/>
              <a:lstStyle/>
              <a:p>
                <a:r>
                  <a:rPr lang="en-US">
                    <a:noFill/>
                  </a:rPr>
                  <a:t> </a:t>
                </a:r>
              </a:p>
            </p:txBody>
          </p:sp>
        </mc:Fallback>
      </mc:AlternateContent>
      <p:grpSp>
        <p:nvGrpSpPr>
          <p:cNvPr id="91" name="Group 90"/>
          <p:cNvGrpSpPr/>
          <p:nvPr/>
        </p:nvGrpSpPr>
        <p:grpSpPr>
          <a:xfrm>
            <a:off x="1066800" y="2583581"/>
            <a:ext cx="511872" cy="2293219"/>
            <a:chOff x="1066800" y="2583581"/>
            <a:chExt cx="511872" cy="2293219"/>
          </a:xfrm>
        </p:grpSpPr>
        <mc:AlternateContent xmlns:mc="http://schemas.openxmlformats.org/markup-compatibility/2006" xmlns:a14="http://schemas.microsoft.com/office/drawing/2010/main">
          <mc:Choice Requires="a14">
            <p:sp>
              <p:nvSpPr>
                <p:cNvPr id="5" name="TextBox 4"/>
                <p:cNvSpPr txBox="1"/>
                <p:nvPr/>
              </p:nvSpPr>
              <p:spPr>
                <a:xfrm>
                  <a:off x="1066801" y="2583581"/>
                  <a:ext cx="50526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1</m:t>
                        </m:r>
                      </m:oMath>
                    </m:oMathPara>
                  </a14:m>
                  <a:endParaRPr lang="en-US"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1066801" y="2583581"/>
                  <a:ext cx="505267" cy="58477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066800" y="3200400"/>
                  <a:ext cx="50526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2</m:t>
                        </m:r>
                      </m:oMath>
                    </m:oMathPara>
                  </a14:m>
                  <a:endParaRPr lang="en-US"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1066800" y="3200400"/>
                  <a:ext cx="505267" cy="58477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118121" y="3740898"/>
                  <a:ext cx="40588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1118121" y="3740898"/>
                  <a:ext cx="405880" cy="58477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066801" y="4292025"/>
                  <a:ext cx="51187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𝑝</m:t>
                        </m:r>
                      </m:oMath>
                    </m:oMathPara>
                  </a14:m>
                  <a:endParaRPr lang="en-US" sz="3200" dirty="0"/>
                </a:p>
              </p:txBody>
            </p:sp>
          </mc:Choice>
          <mc:Fallback xmlns="">
            <p:sp>
              <p:nvSpPr>
                <p:cNvPr id="8" name="TextBox 7"/>
                <p:cNvSpPr txBox="1">
                  <a:spLocks noRot="1" noChangeAspect="1" noMove="1" noResize="1" noEditPoints="1" noAdjustHandles="1" noChangeArrowheads="1" noChangeShapeType="1" noTextEdit="1"/>
                </p:cNvSpPr>
                <p:nvPr/>
              </p:nvSpPr>
              <p:spPr>
                <a:xfrm>
                  <a:off x="1066801" y="4292025"/>
                  <a:ext cx="511871" cy="584775"/>
                </a:xfrm>
                <a:prstGeom prst="rect">
                  <a:avLst/>
                </a:prstGeom>
                <a:blipFill rotWithShape="1">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 name="TextBox 8"/>
              <p:cNvSpPr txBox="1"/>
              <p:nvPr/>
            </p:nvSpPr>
            <p:spPr>
              <a:xfrm>
                <a:off x="3172118" y="1905000"/>
                <a:ext cx="704424"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𝐺</m:t>
                          </m:r>
                        </m:e>
                        <m:sub>
                          <m:r>
                            <a:rPr lang="en-US" sz="3200" b="0" i="1" smtClean="0">
                              <a:latin typeface="Cambria Math"/>
                            </a:rPr>
                            <m:t>1</m:t>
                          </m:r>
                        </m:sub>
                      </m:sSub>
                    </m:oMath>
                  </m:oMathPara>
                </a14:m>
                <a:endParaRPr lang="en-US"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3172118" y="1905000"/>
                <a:ext cx="704424" cy="584775"/>
              </a:xfrm>
              <a:prstGeom prst="rect">
                <a:avLst/>
              </a:prstGeom>
              <a:blipFill rotWithShape="1">
                <a:blip r:embed="rId7"/>
                <a:stretch>
                  <a:fillRect/>
                </a:stretch>
              </a:blipFill>
            </p:spPr>
            <p:txBody>
              <a:bodyPr/>
              <a:lstStyle/>
              <a:p>
                <a:r>
                  <a:rPr lang="en-US">
                    <a:noFill/>
                  </a:rPr>
                  <a:t> </a:t>
                </a:r>
              </a:p>
            </p:txBody>
          </p:sp>
        </mc:Fallback>
      </mc:AlternateContent>
      <p:grpSp>
        <p:nvGrpSpPr>
          <p:cNvPr id="92" name="Group 91"/>
          <p:cNvGrpSpPr/>
          <p:nvPr/>
        </p:nvGrpSpPr>
        <p:grpSpPr>
          <a:xfrm>
            <a:off x="3216234" y="2583581"/>
            <a:ext cx="746166" cy="2339707"/>
            <a:chOff x="3216234" y="2583581"/>
            <a:chExt cx="746166" cy="2339707"/>
          </a:xfrm>
        </p:grpSpPr>
        <mc:AlternateContent xmlns:mc="http://schemas.openxmlformats.org/markup-compatibility/2006" xmlns:a14="http://schemas.microsoft.com/office/drawing/2010/main">
          <mc:Choice Requires="a14">
            <p:sp>
              <p:nvSpPr>
                <p:cNvPr id="10" name="TextBox 9"/>
                <p:cNvSpPr txBox="1"/>
                <p:nvPr/>
              </p:nvSpPr>
              <p:spPr>
                <a:xfrm>
                  <a:off x="3216235" y="2583581"/>
                  <a:ext cx="717697" cy="5895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dirty="0" smtClean="0">
                                <a:latin typeface="Cambria Math" panose="02040503050406030204" pitchFamily="18" charset="0"/>
                              </a:rPr>
                            </m:ctrlPr>
                          </m:sSubSupPr>
                          <m:e>
                            <m:r>
                              <a:rPr lang="en-US" sz="3200" b="0" i="1" dirty="0" smtClean="0">
                                <a:latin typeface="Cambria Math"/>
                              </a:rPr>
                              <m:t>𝑔</m:t>
                            </m:r>
                          </m:e>
                          <m:sub>
                            <m:r>
                              <a:rPr lang="en-US" sz="3200" b="0" i="1" dirty="0" smtClean="0">
                                <a:latin typeface="Cambria Math"/>
                              </a:rPr>
                              <m:t>1</m:t>
                            </m:r>
                          </m:sub>
                          <m:sup>
                            <m:r>
                              <a:rPr lang="en-US" sz="3200" b="0" i="1" dirty="0" smtClean="0">
                                <a:latin typeface="Cambria Math"/>
                              </a:rPr>
                              <m:t>1</m:t>
                            </m:r>
                          </m:sup>
                        </m:sSubSup>
                      </m:oMath>
                    </m:oMathPara>
                  </a14:m>
                  <a:endParaRPr lang="en-US"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3216235" y="2583581"/>
                  <a:ext cx="717697" cy="58958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216234" y="3200400"/>
                  <a:ext cx="726481" cy="5906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1</m:t>
                            </m:r>
                          </m:sub>
                          <m:sup>
                            <m:r>
                              <a:rPr lang="en-US" sz="3200" b="0" i="1" smtClean="0">
                                <a:latin typeface="Cambria Math"/>
                              </a:rPr>
                              <m:t>2</m:t>
                            </m:r>
                          </m:sup>
                        </m:sSubSup>
                      </m:oMath>
                    </m:oMathPara>
                  </a14:m>
                  <a:endParaRPr lang="en-US" sz="3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216234" y="3200400"/>
                  <a:ext cx="726481" cy="590611"/>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267555" y="3740898"/>
                  <a:ext cx="40588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267555" y="3740898"/>
                  <a:ext cx="405880" cy="584775"/>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216235" y="4292025"/>
                  <a:ext cx="746165" cy="6312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1</m:t>
                            </m:r>
                          </m:sub>
                          <m:sup>
                            <m:r>
                              <a:rPr lang="en-US" sz="3200" b="0" i="1" smtClean="0">
                                <a:latin typeface="Cambria Math"/>
                              </a:rPr>
                              <m:t>𝑝</m:t>
                            </m:r>
                          </m:sup>
                        </m:sSubSup>
                      </m:oMath>
                    </m:oMathPara>
                  </a14:m>
                  <a:endParaRPr lang="en-US" sz="3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216235" y="4292025"/>
                  <a:ext cx="746165" cy="631263"/>
                </a:xfrm>
                <a:prstGeom prst="rect">
                  <a:avLst/>
                </a:prstGeom>
                <a:blipFill rotWithShape="1">
                  <a:blip r:embed="rId11"/>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TextBox 13"/>
              <p:cNvSpPr txBox="1"/>
              <p:nvPr/>
            </p:nvSpPr>
            <p:spPr>
              <a:xfrm>
                <a:off x="5381918" y="1905000"/>
                <a:ext cx="713913"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𝐺</m:t>
                          </m:r>
                        </m:e>
                        <m:sub>
                          <m:r>
                            <a:rPr lang="en-US" sz="3200" b="0" i="1" smtClean="0">
                              <a:latin typeface="Cambria Math"/>
                            </a:rPr>
                            <m:t>2</m:t>
                          </m:r>
                        </m:sub>
                      </m:sSub>
                    </m:oMath>
                  </m:oMathPara>
                </a14:m>
                <a:endParaRPr lang="en-US" sz="3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5381918" y="1905000"/>
                <a:ext cx="713913" cy="584775"/>
              </a:xfrm>
              <a:prstGeom prst="rect">
                <a:avLst/>
              </a:prstGeom>
              <a:blipFill rotWithShape="1">
                <a:blip r:embed="rId12"/>
                <a:stretch>
                  <a:fillRect/>
                </a:stretch>
              </a:blipFill>
            </p:spPr>
            <p:txBody>
              <a:bodyPr/>
              <a:lstStyle/>
              <a:p>
                <a:r>
                  <a:rPr lang="en-US">
                    <a:noFill/>
                  </a:rPr>
                  <a:t> </a:t>
                </a:r>
              </a:p>
            </p:txBody>
          </p:sp>
        </mc:Fallback>
      </mc:AlternateContent>
      <p:grpSp>
        <p:nvGrpSpPr>
          <p:cNvPr id="93" name="Group 92"/>
          <p:cNvGrpSpPr/>
          <p:nvPr/>
        </p:nvGrpSpPr>
        <p:grpSpPr>
          <a:xfrm>
            <a:off x="5426034" y="2583581"/>
            <a:ext cx="746166" cy="2340220"/>
            <a:chOff x="5426034" y="2583581"/>
            <a:chExt cx="746166" cy="2340220"/>
          </a:xfrm>
        </p:grpSpPr>
        <mc:AlternateContent xmlns:mc="http://schemas.openxmlformats.org/markup-compatibility/2006" xmlns:a14="http://schemas.microsoft.com/office/drawing/2010/main">
          <mc:Choice Requires="a14">
            <p:sp>
              <p:nvSpPr>
                <p:cNvPr id="15" name="TextBox 14"/>
                <p:cNvSpPr txBox="1"/>
                <p:nvPr/>
              </p:nvSpPr>
              <p:spPr>
                <a:xfrm>
                  <a:off x="5426035" y="2583581"/>
                  <a:ext cx="717697" cy="5904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1</m:t>
                            </m:r>
                          </m:sup>
                        </m:sSubSup>
                      </m:oMath>
                    </m:oMathPara>
                  </a14:m>
                  <a:endParaRPr lang="en-US" sz="3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426035" y="2583581"/>
                  <a:ext cx="717697" cy="590418"/>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426034" y="3200400"/>
                  <a:ext cx="726481" cy="5914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2</m:t>
                            </m:r>
                          </m:sup>
                        </m:sSubSup>
                      </m:oMath>
                    </m:oMathPara>
                  </a14:m>
                  <a:endParaRPr lang="en-US" sz="3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426034" y="3200400"/>
                  <a:ext cx="726481" cy="591444"/>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477355" y="3740898"/>
                  <a:ext cx="40588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5477355" y="3740898"/>
                  <a:ext cx="405880" cy="584775"/>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426035" y="4292025"/>
                  <a:ext cx="746165" cy="6317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𝑝</m:t>
                            </m:r>
                          </m:sup>
                        </m:sSubSup>
                      </m:oMath>
                    </m:oMathPara>
                  </a14:m>
                  <a:endParaRPr lang="en-US" sz="3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426035" y="4292025"/>
                  <a:ext cx="746165" cy="631776"/>
                </a:xfrm>
                <a:prstGeom prst="rect">
                  <a:avLst/>
                </a:prstGeom>
                <a:blipFill rotWithShape="1">
                  <a:blip r:embed="rId16"/>
                  <a:stretch>
                    <a:fillRect/>
                  </a:stretch>
                </a:blipFill>
              </p:spPr>
              <p:txBody>
                <a:bodyPr/>
                <a:lstStyle/>
                <a:p>
                  <a:r>
                    <a:rPr lang="en-US">
                      <a:noFill/>
                    </a:rPr>
                    <a:t> </a:t>
                  </a:r>
                </a:p>
              </p:txBody>
            </p:sp>
          </mc:Fallback>
        </mc:AlternateContent>
      </p:grpSp>
      <mc:AlternateContent xmlns:mc="http://schemas.openxmlformats.org/markup-compatibility/2006" xmlns:p14="http://schemas.microsoft.com/office/powerpoint/2010/main">
        <mc:Choice Requires="p14">
          <p:contentPart p14:bwMode="auto" r:id="rId17">
            <p14:nvContentPartPr>
              <p14:cNvPr id="40" name="Ink 39"/>
              <p14:cNvContentPartPr/>
              <p14:nvPr/>
            </p14:nvContentPartPr>
            <p14:xfrm>
              <a:off x="5428573" y="3378316"/>
              <a:ext cx="360" cy="115920"/>
            </p14:xfrm>
          </p:contentPart>
        </mc:Choice>
        <mc:Fallback xmlns="">
          <p:pic>
            <p:nvPicPr>
              <p:cNvPr id="40" name="Ink 39"/>
              <p:cNvPicPr/>
              <p:nvPr/>
            </p:nvPicPr>
            <p:blipFill>
              <a:blip r:embed="rId30"/>
              <a:stretch>
                <a:fillRect/>
              </a:stretch>
            </p:blipFill>
            <p:spPr>
              <a:xfrm>
                <a:off x="5415973" y="3365716"/>
                <a:ext cx="25560" cy="141120"/>
              </a:xfrm>
              <a:prstGeom prst="rect">
                <a:avLst/>
              </a:prstGeom>
            </p:spPr>
          </p:pic>
        </mc:Fallback>
      </mc:AlternateContent>
      <p:grpSp>
        <p:nvGrpSpPr>
          <p:cNvPr id="77" name="Group 76"/>
          <p:cNvGrpSpPr/>
          <p:nvPr/>
        </p:nvGrpSpPr>
        <p:grpSpPr>
          <a:xfrm>
            <a:off x="3801960" y="2387160"/>
            <a:ext cx="1624074" cy="1108962"/>
            <a:chOff x="3801960" y="2387160"/>
            <a:chExt cx="1624074" cy="1108962"/>
          </a:xfrm>
        </p:grpSpPr>
        <p:cxnSp>
          <p:nvCxnSpPr>
            <p:cNvPr id="38" name="Curved Connector 37"/>
            <p:cNvCxnSpPr>
              <a:stCxn id="10" idx="3"/>
              <a:endCxn id="16" idx="1"/>
            </p:cNvCxnSpPr>
            <p:nvPr/>
          </p:nvCxnSpPr>
          <p:spPr>
            <a:xfrm rot="5400000" flipV="1">
              <a:off x="4371109" y="2441197"/>
              <a:ext cx="617748" cy="1492102"/>
            </a:xfrm>
            <a:prstGeom prst="curvedConnector4">
              <a:avLst>
                <a:gd name="adj1" fmla="val -110927"/>
                <a:gd name="adj2" fmla="val 86457"/>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Curved Connector 54"/>
            <p:cNvCxnSpPr/>
            <p:nvPr/>
          </p:nvCxnSpPr>
          <p:spPr>
            <a:xfrm rot="16200000">
              <a:off x="3960900" y="2228220"/>
              <a:ext cx="923760" cy="1241640"/>
            </a:xfrm>
            <a:prstGeom prst="curvedConnector3">
              <a:avLst>
                <a:gd name="adj1" fmla="val 161049"/>
              </a:avLst>
            </a:prstGeom>
            <a:ln w="252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2"/>
          </p:nvPr>
        </p:nvSpPr>
        <p:spPr/>
        <p:txBody>
          <a:bodyPr/>
          <a:lstStyle/>
          <a:p>
            <a:fld id="{93D2F4F8-96A9-4514-BBD0-EA5312265E95}" type="slidenum">
              <a:rPr lang="en-US" smtClean="0"/>
              <a:t>19</a:t>
            </a:fld>
            <a:endParaRPr lang="en-US"/>
          </a:p>
        </p:txBody>
      </p:sp>
    </p:spTree>
    <p:extLst>
      <p:ext uri="{BB962C8B-B14F-4D97-AF65-F5344CB8AC3E}">
        <p14:creationId xmlns:p14="http://schemas.microsoft.com/office/powerpoint/2010/main" val="271573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Content Placeholder 2"/>
          <p:cNvSpPr>
            <a:spLocks noGrp="1"/>
          </p:cNvSpPr>
          <p:nvPr>
            <p:ph idx="1"/>
          </p:nvPr>
        </p:nvSpPr>
        <p:spPr/>
        <p:txBody>
          <a:bodyPr>
            <a:normAutofit/>
          </a:bodyPr>
          <a:lstStyle/>
          <a:p>
            <a:r>
              <a:rPr lang="en-US" sz="3200" dirty="0" smtClean="0"/>
              <a:t>Bilinear Maps: Recall</a:t>
            </a:r>
          </a:p>
          <a:p>
            <a:pPr lvl="1"/>
            <a:r>
              <a:rPr lang="en-US" dirty="0" smtClean="0"/>
              <a:t>Intuitively: Multilinear Maps</a:t>
            </a:r>
          </a:p>
          <a:p>
            <a:pPr lvl="1"/>
            <a:r>
              <a:rPr lang="en-US" dirty="0" smtClean="0"/>
              <a:t>Known results and Applications</a:t>
            </a:r>
          </a:p>
          <a:p>
            <a:r>
              <a:rPr lang="en-US" sz="3200" dirty="0" smtClean="0"/>
              <a:t>Definitions of Multi-linear Maps</a:t>
            </a:r>
          </a:p>
          <a:p>
            <a:pPr lvl="1"/>
            <a:r>
              <a:rPr lang="en-US" dirty="0" smtClean="0"/>
              <a:t>Classical Notion</a:t>
            </a:r>
          </a:p>
          <a:p>
            <a:pPr lvl="1"/>
            <a:r>
              <a:rPr lang="en-US" dirty="0" smtClean="0"/>
              <a:t>Our Notion</a:t>
            </a:r>
          </a:p>
          <a:p>
            <a:r>
              <a:rPr lang="en-US" sz="3200" dirty="0" smtClean="0"/>
              <a:t>GGH – Construction and Attacks</a:t>
            </a:r>
          </a:p>
          <a:p>
            <a:r>
              <a:rPr lang="en-US" sz="3200" dirty="0"/>
              <a:t>CLT – Construction and Attacks</a:t>
            </a:r>
          </a:p>
          <a:p>
            <a:endParaRPr lang="en-US" sz="3200" dirty="0" smtClean="0"/>
          </a:p>
        </p:txBody>
      </p:sp>
      <p:sp>
        <p:nvSpPr>
          <p:cNvPr id="4" name="Slide Number Placeholder 3"/>
          <p:cNvSpPr>
            <a:spLocks noGrp="1"/>
          </p:cNvSpPr>
          <p:nvPr>
            <p:ph type="sldNum" sz="quarter" idx="12"/>
          </p:nvPr>
        </p:nvSpPr>
        <p:spPr/>
        <p:txBody>
          <a:bodyPr/>
          <a:lstStyle/>
          <a:p>
            <a:fld id="{93D2F4F8-96A9-4514-BBD0-EA5312265E95}" type="slidenum">
              <a:rPr lang="en-US" smtClean="0"/>
              <a:t>2</a:t>
            </a:fld>
            <a:endParaRPr lang="en-US"/>
          </a:p>
        </p:txBody>
      </p:sp>
    </p:spTree>
    <p:extLst>
      <p:ext uri="{BB962C8B-B14F-4D97-AF65-F5344CB8AC3E}">
        <p14:creationId xmlns:p14="http://schemas.microsoft.com/office/powerpoint/2010/main" val="109303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chemeClr val="accent2"/>
                                      </p:to>
                                    </p:animClr>
                                    <p:animClr clrSpc="rgb" dir="cw">
                                      <p:cBhvr>
                                        <p:cTn id="7" dur="500" fill="hold"/>
                                        <p:tgtEl>
                                          <p:spTgt spid="3">
                                            <p:txEl>
                                              <p:pRg st="0" end="0"/>
                                            </p:txEl>
                                          </p:spTgt>
                                        </p:tgtEl>
                                        <p:attrNameLst>
                                          <p:attrName>fillcolor</p:attrName>
                                        </p:attrNameLst>
                                      </p:cBhvr>
                                      <p:to>
                                        <a:schemeClr val="accent2"/>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3">
                                            <p:txEl>
                                              <p:pRg st="1" end="1"/>
                                            </p:txEl>
                                          </p:spTgt>
                                        </p:tgtEl>
                                        <p:attrNameLst>
                                          <p:attrName>style.color</p:attrName>
                                        </p:attrNameLst>
                                      </p:cBhvr>
                                      <p:to>
                                        <a:schemeClr val="accent2"/>
                                      </p:to>
                                    </p:animClr>
                                    <p:animClr clrSpc="rgb" dir="cw">
                                      <p:cBhvr>
                                        <p:cTn id="14" dur="500" fill="hold"/>
                                        <p:tgtEl>
                                          <p:spTgt spid="3">
                                            <p:txEl>
                                              <p:pRg st="1" end="1"/>
                                            </p:txEl>
                                          </p:spTgt>
                                        </p:tgtEl>
                                        <p:attrNameLst>
                                          <p:attrName>fillcolor</p:attrName>
                                        </p:attrNameLst>
                                      </p:cBhvr>
                                      <p:to>
                                        <a:schemeClr val="accent2"/>
                                      </p:to>
                                    </p:animClr>
                                    <p:set>
                                      <p:cBhvr>
                                        <p:cTn id="15" dur="500" fill="hold"/>
                                        <p:tgtEl>
                                          <p:spTgt spid="3">
                                            <p:txEl>
                                              <p:pRg st="1" end="1"/>
                                            </p:txEl>
                                          </p:spTgt>
                                        </p:tgtEl>
                                        <p:attrNameLst>
                                          <p:attrName>fill.type</p:attrName>
                                        </p:attrNameLst>
                                      </p:cBhvr>
                                      <p:to>
                                        <p:strVal val="solid"/>
                                      </p:to>
                                    </p:set>
                                    <p:set>
                                      <p:cBhvr>
                                        <p:cTn id="16" dur="500" fill="hold"/>
                                        <p:tgtEl>
                                          <p:spTgt spid="3">
                                            <p:txEl>
                                              <p:pRg st="1" end="1"/>
                                            </p:txEl>
                                          </p:spTgt>
                                        </p:tgtEl>
                                        <p:attrNameLst>
                                          <p:attrName>fill.on</p:attrName>
                                        </p:attrNameLst>
                                      </p:cBhvr>
                                      <p:to>
                                        <p:strVal val="true"/>
                                      </p:to>
                                    </p:set>
                                  </p:childTnLst>
                                </p:cTn>
                              </p:par>
                              <p:par>
                                <p:cTn id="17" presetID="19" presetClass="emph" presetSubtype="0" fill="hold" nodeType="withEffect">
                                  <p:stCondLst>
                                    <p:cond delay="0"/>
                                  </p:stCondLst>
                                  <p:childTnLst>
                                    <p:animClr clrSpc="rgb" dir="cw">
                                      <p:cBhvr override="childStyle">
                                        <p:cTn id="18" dur="500" fill="hold"/>
                                        <p:tgtEl>
                                          <p:spTgt spid="3">
                                            <p:txEl>
                                              <p:pRg st="2" end="2"/>
                                            </p:txEl>
                                          </p:spTgt>
                                        </p:tgtEl>
                                        <p:attrNameLst>
                                          <p:attrName>style.color</p:attrName>
                                        </p:attrNameLst>
                                      </p:cBhvr>
                                      <p:to>
                                        <a:schemeClr val="accent2"/>
                                      </p:to>
                                    </p:animClr>
                                    <p:animClr clrSpc="rgb" dir="cw">
                                      <p:cBhvr>
                                        <p:cTn id="19" dur="500" fill="hold"/>
                                        <p:tgtEl>
                                          <p:spTgt spid="3">
                                            <p:txEl>
                                              <p:pRg st="2" end="2"/>
                                            </p:txEl>
                                          </p:spTgt>
                                        </p:tgtEl>
                                        <p:attrNameLst>
                                          <p:attrName>fillcolor</p:attrName>
                                        </p:attrNameLst>
                                      </p:cBhvr>
                                      <p:to>
                                        <a:schemeClr val="accent2"/>
                                      </p:to>
                                    </p:animClr>
                                    <p:set>
                                      <p:cBhvr>
                                        <p:cTn id="20" dur="500" fill="hold"/>
                                        <p:tgtEl>
                                          <p:spTgt spid="3">
                                            <p:txEl>
                                              <p:pRg st="2" end="2"/>
                                            </p:txEl>
                                          </p:spTgt>
                                        </p:tgtEl>
                                        <p:attrNameLst>
                                          <p:attrName>fill.type</p:attrName>
                                        </p:attrNameLst>
                                      </p:cBhvr>
                                      <p:to>
                                        <p:strVal val="solid"/>
                                      </p:to>
                                    </p:set>
                                    <p:set>
                                      <p:cBhvr>
                                        <p:cTn id="21" dur="500" fill="hold"/>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Bilinear </a:t>
            </a:r>
            <a:r>
              <a:rPr lang="en-US" b="1" dirty="0"/>
              <a:t>Maps: </a:t>
            </a:r>
            <a:r>
              <a:rPr lang="en-US" b="1" dirty="0" smtClean="0">
                <a:solidFill>
                  <a:srgbClr val="FF0000"/>
                </a:solidFill>
              </a:rPr>
              <a:t>Sets</a:t>
            </a:r>
            <a:br>
              <a:rPr lang="en-US" b="1" dirty="0" smtClean="0">
                <a:solidFill>
                  <a:srgbClr val="FF0000"/>
                </a:solidFill>
              </a:rPr>
            </a:br>
            <a:r>
              <a:rPr lang="en-US" sz="2400" dirty="0" smtClean="0"/>
              <a:t>(Our Notion)</a:t>
            </a:r>
            <a:endParaRPr lang="en-US" sz="2400" dirty="0"/>
          </a:p>
        </p:txBody>
      </p:sp>
      <mc:AlternateContent xmlns:mc="http://schemas.openxmlformats.org/markup-compatibility/2006" xmlns:a14="http://schemas.microsoft.com/office/drawing/2010/main">
        <mc:Choice Requires="a14">
          <p:sp>
            <p:nvSpPr>
              <p:cNvPr id="4" name="TextBox 3"/>
              <p:cNvSpPr txBox="1"/>
              <p:nvPr/>
            </p:nvSpPr>
            <p:spPr>
              <a:xfrm>
                <a:off x="1022684" y="1905000"/>
                <a:ext cx="719171" cy="6227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𝑍</m:t>
                          </m:r>
                        </m:e>
                        <m:sub>
                          <m:r>
                            <a:rPr lang="en-US" sz="3200" b="0" i="1" smtClean="0">
                              <a:latin typeface="Cambria Math"/>
                            </a:rPr>
                            <m:t>𝑝</m:t>
                          </m:r>
                        </m:sub>
                      </m:sSub>
                    </m:oMath>
                  </m:oMathPara>
                </a14:m>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1022684" y="1905000"/>
                <a:ext cx="719171" cy="622735"/>
              </a:xfrm>
              <a:prstGeom prst="rect">
                <a:avLst/>
              </a:prstGeom>
              <a:blipFill rotWithShape="1">
                <a:blip r:embed="rId2"/>
                <a:stretch>
                  <a:fillRect/>
                </a:stretch>
              </a:blipFill>
            </p:spPr>
            <p:txBody>
              <a:bodyPr/>
              <a:lstStyle/>
              <a:p>
                <a:r>
                  <a:rPr lang="en-US">
                    <a:noFill/>
                  </a:rPr>
                  <a:t> </a:t>
                </a:r>
              </a:p>
            </p:txBody>
          </p:sp>
        </mc:Fallback>
      </mc:AlternateContent>
      <p:grpSp>
        <p:nvGrpSpPr>
          <p:cNvPr id="91" name="Group 90"/>
          <p:cNvGrpSpPr/>
          <p:nvPr/>
        </p:nvGrpSpPr>
        <p:grpSpPr>
          <a:xfrm>
            <a:off x="1066800" y="2583581"/>
            <a:ext cx="511872" cy="2293219"/>
            <a:chOff x="1066800" y="2583581"/>
            <a:chExt cx="511872" cy="2293219"/>
          </a:xfrm>
        </p:grpSpPr>
        <mc:AlternateContent xmlns:mc="http://schemas.openxmlformats.org/markup-compatibility/2006" xmlns:a14="http://schemas.microsoft.com/office/drawing/2010/main">
          <mc:Choice Requires="a14">
            <p:sp>
              <p:nvSpPr>
                <p:cNvPr id="5" name="TextBox 4"/>
                <p:cNvSpPr txBox="1"/>
                <p:nvPr/>
              </p:nvSpPr>
              <p:spPr>
                <a:xfrm>
                  <a:off x="1066801" y="2583581"/>
                  <a:ext cx="50526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1</m:t>
                        </m:r>
                      </m:oMath>
                    </m:oMathPara>
                  </a14:m>
                  <a:endParaRPr lang="en-US"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1066801" y="2583581"/>
                  <a:ext cx="505267" cy="58477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066800" y="3200400"/>
                  <a:ext cx="50526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2</m:t>
                        </m:r>
                      </m:oMath>
                    </m:oMathPara>
                  </a14:m>
                  <a:endParaRPr lang="en-US"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1066800" y="3200400"/>
                  <a:ext cx="505267" cy="58477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118121" y="3740898"/>
                  <a:ext cx="40588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1118121" y="3740898"/>
                  <a:ext cx="405880" cy="58477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066801" y="4292025"/>
                  <a:ext cx="51187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𝑝</m:t>
                        </m:r>
                      </m:oMath>
                    </m:oMathPara>
                  </a14:m>
                  <a:endParaRPr lang="en-US" sz="3200" dirty="0"/>
                </a:p>
              </p:txBody>
            </p:sp>
          </mc:Choice>
          <mc:Fallback xmlns="">
            <p:sp>
              <p:nvSpPr>
                <p:cNvPr id="8" name="TextBox 7"/>
                <p:cNvSpPr txBox="1">
                  <a:spLocks noRot="1" noChangeAspect="1" noMove="1" noResize="1" noEditPoints="1" noAdjustHandles="1" noChangeArrowheads="1" noChangeShapeType="1" noTextEdit="1"/>
                </p:cNvSpPr>
                <p:nvPr/>
              </p:nvSpPr>
              <p:spPr>
                <a:xfrm>
                  <a:off x="1066801" y="4292025"/>
                  <a:ext cx="511871" cy="584775"/>
                </a:xfrm>
                <a:prstGeom prst="rect">
                  <a:avLst/>
                </a:prstGeom>
                <a:blipFill rotWithShape="1">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 name="TextBox 8"/>
              <p:cNvSpPr txBox="1"/>
              <p:nvPr/>
            </p:nvSpPr>
            <p:spPr>
              <a:xfrm>
                <a:off x="3172118" y="1905000"/>
                <a:ext cx="704424"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𝐺</m:t>
                          </m:r>
                        </m:e>
                        <m:sub>
                          <m:r>
                            <a:rPr lang="en-US" sz="3200" b="0" i="1" smtClean="0">
                              <a:latin typeface="Cambria Math"/>
                            </a:rPr>
                            <m:t>1</m:t>
                          </m:r>
                        </m:sub>
                      </m:sSub>
                    </m:oMath>
                  </m:oMathPara>
                </a14:m>
                <a:endParaRPr lang="en-US"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3172118" y="1905000"/>
                <a:ext cx="704424" cy="584775"/>
              </a:xfrm>
              <a:prstGeom prst="rect">
                <a:avLst/>
              </a:prstGeom>
              <a:blipFill rotWithShape="1">
                <a:blip r:embed="rId7"/>
                <a:stretch>
                  <a:fillRect/>
                </a:stretch>
              </a:blipFill>
            </p:spPr>
            <p:txBody>
              <a:bodyPr/>
              <a:lstStyle/>
              <a:p>
                <a:r>
                  <a:rPr lang="en-US">
                    <a:noFill/>
                  </a:rPr>
                  <a:t> </a:t>
                </a:r>
              </a:p>
            </p:txBody>
          </p:sp>
        </mc:Fallback>
      </mc:AlternateContent>
      <p:grpSp>
        <p:nvGrpSpPr>
          <p:cNvPr id="92" name="Group 91"/>
          <p:cNvGrpSpPr/>
          <p:nvPr/>
        </p:nvGrpSpPr>
        <p:grpSpPr>
          <a:xfrm>
            <a:off x="3216234" y="2583581"/>
            <a:ext cx="746166" cy="2339707"/>
            <a:chOff x="3216234" y="2583581"/>
            <a:chExt cx="746166" cy="2339707"/>
          </a:xfrm>
        </p:grpSpPr>
        <mc:AlternateContent xmlns:mc="http://schemas.openxmlformats.org/markup-compatibility/2006" xmlns:a14="http://schemas.microsoft.com/office/drawing/2010/main">
          <mc:Choice Requires="a14">
            <p:sp>
              <p:nvSpPr>
                <p:cNvPr id="10" name="TextBox 9"/>
                <p:cNvSpPr txBox="1"/>
                <p:nvPr/>
              </p:nvSpPr>
              <p:spPr>
                <a:xfrm>
                  <a:off x="3216235" y="2583581"/>
                  <a:ext cx="717697" cy="5895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dirty="0" smtClean="0">
                                <a:latin typeface="Cambria Math" panose="02040503050406030204" pitchFamily="18" charset="0"/>
                              </a:rPr>
                            </m:ctrlPr>
                          </m:sSubSupPr>
                          <m:e>
                            <m:r>
                              <a:rPr lang="en-US" sz="3200" b="0" i="1" dirty="0" smtClean="0">
                                <a:latin typeface="Cambria Math"/>
                              </a:rPr>
                              <m:t>𝑔</m:t>
                            </m:r>
                          </m:e>
                          <m:sub>
                            <m:r>
                              <a:rPr lang="en-US" sz="3200" b="0" i="1" dirty="0" smtClean="0">
                                <a:latin typeface="Cambria Math"/>
                              </a:rPr>
                              <m:t>1</m:t>
                            </m:r>
                          </m:sub>
                          <m:sup>
                            <m:r>
                              <a:rPr lang="en-US" sz="3200" b="0" i="1" dirty="0" smtClean="0">
                                <a:latin typeface="Cambria Math"/>
                              </a:rPr>
                              <m:t>1</m:t>
                            </m:r>
                          </m:sup>
                        </m:sSubSup>
                      </m:oMath>
                    </m:oMathPara>
                  </a14:m>
                  <a:endParaRPr lang="en-US"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3216235" y="2583581"/>
                  <a:ext cx="717697" cy="58958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216234" y="3200400"/>
                  <a:ext cx="726481" cy="5906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1</m:t>
                            </m:r>
                          </m:sub>
                          <m:sup>
                            <m:r>
                              <a:rPr lang="en-US" sz="3200" b="0" i="1" smtClean="0">
                                <a:latin typeface="Cambria Math"/>
                              </a:rPr>
                              <m:t>2</m:t>
                            </m:r>
                          </m:sup>
                        </m:sSubSup>
                      </m:oMath>
                    </m:oMathPara>
                  </a14:m>
                  <a:endParaRPr lang="en-US" sz="3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216234" y="3200400"/>
                  <a:ext cx="726481" cy="590611"/>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267555" y="3740898"/>
                  <a:ext cx="40588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267555" y="3740898"/>
                  <a:ext cx="405880" cy="584775"/>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216235" y="4292025"/>
                  <a:ext cx="746165" cy="6312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1</m:t>
                            </m:r>
                          </m:sub>
                          <m:sup>
                            <m:r>
                              <a:rPr lang="en-US" sz="3200" b="0" i="1" smtClean="0">
                                <a:latin typeface="Cambria Math"/>
                              </a:rPr>
                              <m:t>𝑝</m:t>
                            </m:r>
                          </m:sup>
                        </m:sSubSup>
                      </m:oMath>
                    </m:oMathPara>
                  </a14:m>
                  <a:endParaRPr lang="en-US" sz="3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216235" y="4292025"/>
                  <a:ext cx="746165" cy="631263"/>
                </a:xfrm>
                <a:prstGeom prst="rect">
                  <a:avLst/>
                </a:prstGeom>
                <a:blipFill rotWithShape="1">
                  <a:blip r:embed="rId11"/>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TextBox 13"/>
              <p:cNvSpPr txBox="1"/>
              <p:nvPr/>
            </p:nvSpPr>
            <p:spPr>
              <a:xfrm>
                <a:off x="5381918" y="1905000"/>
                <a:ext cx="713913"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𝐺</m:t>
                          </m:r>
                        </m:e>
                        <m:sub>
                          <m:r>
                            <a:rPr lang="en-US" sz="3200" b="0" i="1" smtClean="0">
                              <a:latin typeface="Cambria Math"/>
                            </a:rPr>
                            <m:t>2</m:t>
                          </m:r>
                        </m:sub>
                      </m:sSub>
                    </m:oMath>
                  </m:oMathPara>
                </a14:m>
                <a:endParaRPr lang="en-US" sz="3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5381918" y="1905000"/>
                <a:ext cx="713913" cy="584775"/>
              </a:xfrm>
              <a:prstGeom prst="rect">
                <a:avLst/>
              </a:prstGeom>
              <a:blipFill rotWithShape="1">
                <a:blip r:embed="rId12"/>
                <a:stretch>
                  <a:fillRect/>
                </a:stretch>
              </a:blipFill>
            </p:spPr>
            <p:txBody>
              <a:bodyPr/>
              <a:lstStyle/>
              <a:p>
                <a:r>
                  <a:rPr lang="en-US">
                    <a:noFill/>
                  </a:rPr>
                  <a:t> </a:t>
                </a:r>
              </a:p>
            </p:txBody>
          </p:sp>
        </mc:Fallback>
      </mc:AlternateContent>
      <p:grpSp>
        <p:nvGrpSpPr>
          <p:cNvPr id="93" name="Group 92"/>
          <p:cNvGrpSpPr/>
          <p:nvPr/>
        </p:nvGrpSpPr>
        <p:grpSpPr>
          <a:xfrm>
            <a:off x="5426034" y="2583581"/>
            <a:ext cx="746166" cy="2340220"/>
            <a:chOff x="5426034" y="2583581"/>
            <a:chExt cx="746166" cy="2340220"/>
          </a:xfrm>
        </p:grpSpPr>
        <mc:AlternateContent xmlns:mc="http://schemas.openxmlformats.org/markup-compatibility/2006" xmlns:a14="http://schemas.microsoft.com/office/drawing/2010/main">
          <mc:Choice Requires="a14">
            <p:sp>
              <p:nvSpPr>
                <p:cNvPr id="15" name="TextBox 14"/>
                <p:cNvSpPr txBox="1"/>
                <p:nvPr/>
              </p:nvSpPr>
              <p:spPr>
                <a:xfrm>
                  <a:off x="5426035" y="2583581"/>
                  <a:ext cx="717697" cy="5904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1</m:t>
                            </m:r>
                          </m:sup>
                        </m:sSubSup>
                      </m:oMath>
                    </m:oMathPara>
                  </a14:m>
                  <a:endParaRPr lang="en-US" sz="3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426035" y="2583581"/>
                  <a:ext cx="717697" cy="590418"/>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426034" y="3200400"/>
                  <a:ext cx="726481" cy="5914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2</m:t>
                            </m:r>
                          </m:sup>
                        </m:sSubSup>
                      </m:oMath>
                    </m:oMathPara>
                  </a14:m>
                  <a:endParaRPr lang="en-US" sz="3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426034" y="3200400"/>
                  <a:ext cx="726481" cy="591444"/>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477355" y="3740898"/>
                  <a:ext cx="40588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5477355" y="3740898"/>
                  <a:ext cx="405880" cy="584775"/>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426035" y="4292025"/>
                  <a:ext cx="746165" cy="6317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𝑝</m:t>
                            </m:r>
                          </m:sup>
                        </m:sSubSup>
                      </m:oMath>
                    </m:oMathPara>
                  </a14:m>
                  <a:endParaRPr lang="en-US" sz="3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426035" y="4292025"/>
                  <a:ext cx="746165" cy="631776"/>
                </a:xfrm>
                <a:prstGeom prst="rect">
                  <a:avLst/>
                </a:prstGeom>
                <a:blipFill rotWithShape="1">
                  <a:blip r:embed="rId16"/>
                  <a:stretch>
                    <a:fillRect/>
                  </a:stretch>
                </a:blipFill>
              </p:spPr>
              <p:txBody>
                <a:bodyPr/>
                <a:lstStyle/>
                <a:p>
                  <a:r>
                    <a:rPr lang="en-US">
                      <a:noFill/>
                    </a:rPr>
                    <a:t> </a:t>
                  </a:r>
                </a:p>
              </p:txBody>
            </p:sp>
          </mc:Fallback>
        </mc:AlternateContent>
      </p:grpSp>
      <p:grpSp>
        <p:nvGrpSpPr>
          <p:cNvPr id="94" name="Group 93"/>
          <p:cNvGrpSpPr/>
          <p:nvPr/>
        </p:nvGrpSpPr>
        <p:grpSpPr>
          <a:xfrm>
            <a:off x="1600200" y="2590800"/>
            <a:ext cx="533400" cy="2362200"/>
            <a:chOff x="1600200" y="2590800"/>
            <a:chExt cx="533400" cy="2362200"/>
          </a:xfrm>
        </p:grpSpPr>
        <mc:AlternateContent xmlns:mc="http://schemas.openxmlformats.org/markup-compatibility/2006" xmlns:a14="http://schemas.microsoft.com/office/drawing/2010/main">
          <mc:Choice Requires="a14">
            <p:sp>
              <p:nvSpPr>
                <p:cNvPr id="19" name="10-Point Star 18"/>
                <p:cNvSpPr/>
                <p:nvPr/>
              </p:nvSpPr>
              <p:spPr>
                <a:xfrm>
                  <a:off x="1600200" y="2590800"/>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1</m:t>
                            </m:r>
                          </m:sup>
                        </m:sSubSup>
                        <m:r>
                          <a:rPr lang="en-US" sz="2400" i="1" dirty="0">
                            <a:solidFill>
                              <a:srgbClr val="FF0000"/>
                            </a:solidFill>
                            <a:latin typeface="Cambria Math"/>
                          </a:rPr>
                          <m:t> </m:t>
                        </m:r>
                      </m:oMath>
                    </m:oMathPara>
                  </a14:m>
                  <a:endParaRPr lang="en-US" sz="2400" dirty="0"/>
                </a:p>
              </p:txBody>
            </p:sp>
          </mc:Choice>
          <mc:Fallback xmlns="">
            <p:sp>
              <p:nvSpPr>
                <p:cNvPr id="19" name="10-Point Star 18"/>
                <p:cNvSpPr>
                  <a:spLocks noRot="1" noChangeAspect="1" noMove="1" noResize="1" noEditPoints="1" noAdjustHandles="1" noChangeArrowheads="1" noChangeShapeType="1" noTextEdit="1"/>
                </p:cNvSpPr>
                <p:nvPr/>
              </p:nvSpPr>
              <p:spPr>
                <a:xfrm>
                  <a:off x="1600200" y="2590800"/>
                  <a:ext cx="533400" cy="491067"/>
                </a:xfrm>
                <a:prstGeom prst="star10">
                  <a:avLst/>
                </a:prstGeom>
                <a:blipFill rotWithShape="1">
                  <a:blip r:embed="rId17"/>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10-Point Star 19"/>
                <p:cNvSpPr/>
                <p:nvPr/>
              </p:nvSpPr>
              <p:spPr>
                <a:xfrm>
                  <a:off x="1600200" y="32427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2</m:t>
                            </m:r>
                          </m:sup>
                        </m:sSubSup>
                        <m:r>
                          <a:rPr lang="en-US" sz="2400" i="1" dirty="0">
                            <a:solidFill>
                              <a:srgbClr val="FF0000"/>
                            </a:solidFill>
                            <a:latin typeface="Cambria Math"/>
                          </a:rPr>
                          <m:t> </m:t>
                        </m:r>
                      </m:oMath>
                    </m:oMathPara>
                  </a14:m>
                  <a:endParaRPr lang="en-US" sz="2400" dirty="0"/>
                </a:p>
              </p:txBody>
            </p:sp>
          </mc:Choice>
          <mc:Fallback xmlns="">
            <p:sp>
              <p:nvSpPr>
                <p:cNvPr id="20" name="10-Point Star 19"/>
                <p:cNvSpPr>
                  <a:spLocks noRot="1" noChangeAspect="1" noMove="1" noResize="1" noEditPoints="1" noAdjustHandles="1" noChangeArrowheads="1" noChangeShapeType="1" noTextEdit="1"/>
                </p:cNvSpPr>
                <p:nvPr/>
              </p:nvSpPr>
              <p:spPr>
                <a:xfrm>
                  <a:off x="1600200" y="3242733"/>
                  <a:ext cx="533400" cy="491067"/>
                </a:xfrm>
                <a:prstGeom prst="star10">
                  <a:avLst/>
                </a:prstGeom>
                <a:blipFill rotWithShape="1">
                  <a:blip r:embed="rId18"/>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10-Point Star 20"/>
                <p:cNvSpPr/>
                <p:nvPr/>
              </p:nvSpPr>
              <p:spPr>
                <a:xfrm>
                  <a:off x="1600200" y="44619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𝑝</m:t>
                            </m:r>
                          </m:sup>
                        </m:sSubSup>
                        <m:r>
                          <a:rPr lang="en-US" sz="2400" i="1" dirty="0">
                            <a:solidFill>
                              <a:srgbClr val="FF0000"/>
                            </a:solidFill>
                            <a:latin typeface="Cambria Math"/>
                          </a:rPr>
                          <m:t> </m:t>
                        </m:r>
                      </m:oMath>
                    </m:oMathPara>
                  </a14:m>
                  <a:endParaRPr lang="en-US" sz="2400" dirty="0"/>
                </a:p>
              </p:txBody>
            </p:sp>
          </mc:Choice>
          <mc:Fallback xmlns="">
            <p:sp>
              <p:nvSpPr>
                <p:cNvPr id="21" name="10-Point Star 20"/>
                <p:cNvSpPr>
                  <a:spLocks noRot="1" noChangeAspect="1" noMove="1" noResize="1" noEditPoints="1" noAdjustHandles="1" noChangeArrowheads="1" noChangeShapeType="1" noTextEdit="1"/>
                </p:cNvSpPr>
                <p:nvPr/>
              </p:nvSpPr>
              <p:spPr>
                <a:xfrm>
                  <a:off x="1600200" y="4461933"/>
                  <a:ext cx="533400" cy="491067"/>
                </a:xfrm>
                <a:prstGeom prst="star10">
                  <a:avLst/>
                </a:prstGeom>
                <a:blipFill rotWithShape="1">
                  <a:blip r:embed="rId19"/>
                  <a:stretch>
                    <a:fillRect/>
                  </a:stretch>
                </a:blipFill>
              </p:spPr>
              <p:txBody>
                <a:bodyPr/>
                <a:lstStyle/>
                <a:p>
                  <a:r>
                    <a:rPr lang="en-US">
                      <a:noFill/>
                    </a:rPr>
                    <a:t> </a:t>
                  </a:r>
                </a:p>
              </p:txBody>
            </p:sp>
          </mc:Fallback>
        </mc:AlternateContent>
      </p:grpSp>
      <p:grpSp>
        <p:nvGrpSpPr>
          <p:cNvPr id="95" name="Group 94"/>
          <p:cNvGrpSpPr/>
          <p:nvPr/>
        </p:nvGrpSpPr>
        <p:grpSpPr>
          <a:xfrm>
            <a:off x="3933932" y="2633256"/>
            <a:ext cx="533400" cy="2362200"/>
            <a:chOff x="3933932" y="2633256"/>
            <a:chExt cx="533400" cy="2362200"/>
          </a:xfrm>
        </p:grpSpPr>
        <mc:AlternateContent xmlns:mc="http://schemas.openxmlformats.org/markup-compatibility/2006" xmlns:a14="http://schemas.microsoft.com/office/drawing/2010/main">
          <mc:Choice Requires="a14">
            <p:sp>
              <p:nvSpPr>
                <p:cNvPr id="22" name="10-Point Star 21"/>
                <p:cNvSpPr/>
                <p:nvPr/>
              </p:nvSpPr>
              <p:spPr>
                <a:xfrm>
                  <a:off x="3933932" y="2633256"/>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r>
                              <a:rPr lang="en-US" sz="2400" b="0" i="1" dirty="0" smtClean="0">
                                <a:solidFill>
                                  <a:srgbClr val="FF0000"/>
                                </a:solidFill>
                                <a:latin typeface="Cambria Math"/>
                              </a:rPr>
                              <m:t>1</m:t>
                            </m:r>
                          </m:sup>
                        </m:sSubSup>
                        <m:r>
                          <a:rPr lang="en-US" sz="2400" i="1" dirty="0">
                            <a:solidFill>
                              <a:srgbClr val="FF0000"/>
                            </a:solidFill>
                            <a:latin typeface="Cambria Math"/>
                          </a:rPr>
                          <m:t> </m:t>
                        </m:r>
                      </m:oMath>
                    </m:oMathPara>
                  </a14:m>
                  <a:endParaRPr lang="en-US" sz="2400" dirty="0"/>
                </a:p>
              </p:txBody>
            </p:sp>
          </mc:Choice>
          <mc:Fallback xmlns="">
            <p:sp>
              <p:nvSpPr>
                <p:cNvPr id="22" name="10-Point Star 21"/>
                <p:cNvSpPr>
                  <a:spLocks noRot="1" noChangeAspect="1" noMove="1" noResize="1" noEditPoints="1" noAdjustHandles="1" noChangeArrowheads="1" noChangeShapeType="1" noTextEdit="1"/>
                </p:cNvSpPr>
                <p:nvPr/>
              </p:nvSpPr>
              <p:spPr>
                <a:xfrm>
                  <a:off x="3933932" y="2633256"/>
                  <a:ext cx="533400" cy="491067"/>
                </a:xfrm>
                <a:prstGeom prst="star10">
                  <a:avLst/>
                </a:prstGeom>
                <a:blipFill rotWithShape="1">
                  <a:blip r:embed="rId20"/>
                  <a:stretch>
                    <a:fillRect l="-2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10-Point Star 22"/>
                <p:cNvSpPr/>
                <p:nvPr/>
              </p:nvSpPr>
              <p:spPr>
                <a:xfrm>
                  <a:off x="3933932" y="3285189"/>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r>
                              <a:rPr lang="en-US" sz="2400" b="0" i="1" dirty="0" smtClean="0">
                                <a:solidFill>
                                  <a:srgbClr val="FF0000"/>
                                </a:solidFill>
                                <a:latin typeface="Cambria Math"/>
                              </a:rPr>
                              <m:t>2</m:t>
                            </m:r>
                          </m:sup>
                        </m:sSubSup>
                        <m:r>
                          <a:rPr lang="en-US" sz="2400" i="1" dirty="0">
                            <a:solidFill>
                              <a:srgbClr val="FF0000"/>
                            </a:solidFill>
                            <a:latin typeface="Cambria Math"/>
                          </a:rPr>
                          <m:t> </m:t>
                        </m:r>
                      </m:oMath>
                    </m:oMathPara>
                  </a14:m>
                  <a:endParaRPr lang="en-US" sz="2400" dirty="0"/>
                </a:p>
              </p:txBody>
            </p:sp>
          </mc:Choice>
          <mc:Fallback xmlns="">
            <p:sp>
              <p:nvSpPr>
                <p:cNvPr id="23" name="10-Point Star 22"/>
                <p:cNvSpPr>
                  <a:spLocks noRot="1" noChangeAspect="1" noMove="1" noResize="1" noEditPoints="1" noAdjustHandles="1" noChangeArrowheads="1" noChangeShapeType="1" noTextEdit="1"/>
                </p:cNvSpPr>
                <p:nvPr/>
              </p:nvSpPr>
              <p:spPr>
                <a:xfrm>
                  <a:off x="3933932" y="3285189"/>
                  <a:ext cx="533400" cy="491067"/>
                </a:xfrm>
                <a:prstGeom prst="star10">
                  <a:avLst/>
                </a:prstGeom>
                <a:blipFill rotWithShape="1">
                  <a:blip r:embed="rId21"/>
                  <a:stretch>
                    <a:fillRect l="-32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10-Point Star 23"/>
                <p:cNvSpPr/>
                <p:nvPr/>
              </p:nvSpPr>
              <p:spPr>
                <a:xfrm>
                  <a:off x="3933932" y="4504389"/>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r>
                              <a:rPr lang="en-US" sz="2400" b="0" i="1" dirty="0" smtClean="0">
                                <a:solidFill>
                                  <a:srgbClr val="FF0000"/>
                                </a:solidFill>
                                <a:latin typeface="Cambria Math"/>
                              </a:rPr>
                              <m:t>𝑝</m:t>
                            </m:r>
                          </m:sup>
                        </m:sSubSup>
                        <m:r>
                          <a:rPr lang="en-US" sz="2400" i="1" dirty="0">
                            <a:solidFill>
                              <a:srgbClr val="FF0000"/>
                            </a:solidFill>
                            <a:latin typeface="Cambria Math"/>
                          </a:rPr>
                          <m:t> </m:t>
                        </m:r>
                      </m:oMath>
                    </m:oMathPara>
                  </a14:m>
                  <a:endParaRPr lang="en-US" sz="2400" dirty="0"/>
                </a:p>
              </p:txBody>
            </p:sp>
          </mc:Choice>
          <mc:Fallback xmlns="">
            <p:sp>
              <p:nvSpPr>
                <p:cNvPr id="24" name="10-Point Star 23"/>
                <p:cNvSpPr>
                  <a:spLocks noRot="1" noChangeAspect="1" noMove="1" noResize="1" noEditPoints="1" noAdjustHandles="1" noChangeArrowheads="1" noChangeShapeType="1" noTextEdit="1"/>
                </p:cNvSpPr>
                <p:nvPr/>
              </p:nvSpPr>
              <p:spPr>
                <a:xfrm>
                  <a:off x="3933932" y="4504389"/>
                  <a:ext cx="533400" cy="491067"/>
                </a:xfrm>
                <a:prstGeom prst="star10">
                  <a:avLst/>
                </a:prstGeom>
                <a:blipFill rotWithShape="1">
                  <a:blip r:embed="rId22"/>
                  <a:stretch>
                    <a:fillRect/>
                  </a:stretch>
                </a:blipFill>
              </p:spPr>
              <p:txBody>
                <a:bodyPr/>
                <a:lstStyle/>
                <a:p>
                  <a:r>
                    <a:rPr lang="en-US">
                      <a:noFill/>
                    </a:rPr>
                    <a:t> </a:t>
                  </a:r>
                </a:p>
              </p:txBody>
            </p:sp>
          </mc:Fallback>
        </mc:AlternateContent>
      </p:grpSp>
      <p:grpSp>
        <p:nvGrpSpPr>
          <p:cNvPr id="96" name="Group 95"/>
          <p:cNvGrpSpPr/>
          <p:nvPr/>
        </p:nvGrpSpPr>
        <p:grpSpPr>
          <a:xfrm>
            <a:off x="6172200" y="2614005"/>
            <a:ext cx="533400" cy="2362200"/>
            <a:chOff x="6172200" y="2614005"/>
            <a:chExt cx="533400" cy="2362200"/>
          </a:xfrm>
        </p:grpSpPr>
        <mc:AlternateContent xmlns:mc="http://schemas.openxmlformats.org/markup-compatibility/2006" xmlns:a14="http://schemas.microsoft.com/office/drawing/2010/main">
          <mc:Choice Requires="a14">
            <p:sp>
              <p:nvSpPr>
                <p:cNvPr id="25" name="10-Point Star 24"/>
                <p:cNvSpPr/>
                <p:nvPr/>
              </p:nvSpPr>
              <p:spPr>
                <a:xfrm>
                  <a:off x="6172200" y="2614005"/>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r>
                              <a:rPr lang="en-US" sz="2400" b="0" i="1" dirty="0" smtClean="0">
                                <a:solidFill>
                                  <a:srgbClr val="FF0000"/>
                                </a:solidFill>
                                <a:latin typeface="Cambria Math"/>
                              </a:rPr>
                              <m:t>1</m:t>
                            </m:r>
                          </m:sup>
                        </m:sSubSup>
                        <m:r>
                          <a:rPr lang="en-US" sz="2400" i="1" dirty="0">
                            <a:solidFill>
                              <a:srgbClr val="FF0000"/>
                            </a:solidFill>
                            <a:latin typeface="Cambria Math"/>
                          </a:rPr>
                          <m:t> </m:t>
                        </m:r>
                      </m:oMath>
                    </m:oMathPara>
                  </a14:m>
                  <a:endParaRPr lang="en-US" sz="2400" dirty="0"/>
                </a:p>
              </p:txBody>
            </p:sp>
          </mc:Choice>
          <mc:Fallback xmlns="">
            <p:sp>
              <p:nvSpPr>
                <p:cNvPr id="25" name="10-Point Star 24"/>
                <p:cNvSpPr>
                  <a:spLocks noRot="1" noChangeAspect="1" noMove="1" noResize="1" noEditPoints="1" noAdjustHandles="1" noChangeArrowheads="1" noChangeShapeType="1" noTextEdit="1"/>
                </p:cNvSpPr>
                <p:nvPr/>
              </p:nvSpPr>
              <p:spPr>
                <a:xfrm>
                  <a:off x="6172200" y="2614005"/>
                  <a:ext cx="533400" cy="491067"/>
                </a:xfrm>
                <a:prstGeom prst="star10">
                  <a:avLst/>
                </a:prstGeom>
                <a:blipFill rotWithShape="1">
                  <a:blip r:embed="rId23"/>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10-Point Star 25"/>
                <p:cNvSpPr/>
                <p:nvPr/>
              </p:nvSpPr>
              <p:spPr>
                <a:xfrm>
                  <a:off x="6172200" y="3265938"/>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r>
                              <a:rPr lang="en-US" sz="2400" b="0" i="1" dirty="0" smtClean="0">
                                <a:solidFill>
                                  <a:srgbClr val="FF0000"/>
                                </a:solidFill>
                                <a:latin typeface="Cambria Math"/>
                              </a:rPr>
                              <m:t>2</m:t>
                            </m:r>
                          </m:sup>
                        </m:sSubSup>
                        <m:r>
                          <a:rPr lang="en-US" sz="2400" i="1" dirty="0">
                            <a:solidFill>
                              <a:srgbClr val="FF0000"/>
                            </a:solidFill>
                            <a:latin typeface="Cambria Math"/>
                          </a:rPr>
                          <m:t> </m:t>
                        </m:r>
                      </m:oMath>
                    </m:oMathPara>
                  </a14:m>
                  <a:endParaRPr lang="en-US" sz="2400" dirty="0"/>
                </a:p>
              </p:txBody>
            </p:sp>
          </mc:Choice>
          <mc:Fallback xmlns="">
            <p:sp>
              <p:nvSpPr>
                <p:cNvPr id="26" name="10-Point Star 25"/>
                <p:cNvSpPr>
                  <a:spLocks noRot="1" noChangeAspect="1" noMove="1" noResize="1" noEditPoints="1" noAdjustHandles="1" noChangeArrowheads="1" noChangeShapeType="1" noTextEdit="1"/>
                </p:cNvSpPr>
                <p:nvPr/>
              </p:nvSpPr>
              <p:spPr>
                <a:xfrm>
                  <a:off x="6172200" y="3265938"/>
                  <a:ext cx="533400" cy="491067"/>
                </a:xfrm>
                <a:prstGeom prst="star10">
                  <a:avLst/>
                </a:prstGeom>
                <a:blipFill rotWithShape="1">
                  <a:blip r:embed="rId24"/>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10-Point Star 26"/>
                <p:cNvSpPr/>
                <p:nvPr/>
              </p:nvSpPr>
              <p:spPr>
                <a:xfrm>
                  <a:off x="6172200" y="4485138"/>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r>
                              <a:rPr lang="en-US" sz="2400" b="0" i="1" dirty="0" smtClean="0">
                                <a:solidFill>
                                  <a:srgbClr val="FF0000"/>
                                </a:solidFill>
                                <a:latin typeface="Cambria Math"/>
                              </a:rPr>
                              <m:t>𝑝</m:t>
                            </m:r>
                          </m:sup>
                        </m:sSubSup>
                        <m:r>
                          <a:rPr lang="en-US" sz="2400" i="1" dirty="0">
                            <a:solidFill>
                              <a:srgbClr val="FF0000"/>
                            </a:solidFill>
                            <a:latin typeface="Cambria Math"/>
                          </a:rPr>
                          <m:t> </m:t>
                        </m:r>
                      </m:oMath>
                    </m:oMathPara>
                  </a14:m>
                  <a:endParaRPr lang="en-US" sz="2400" dirty="0"/>
                </a:p>
              </p:txBody>
            </p:sp>
          </mc:Choice>
          <mc:Fallback xmlns="">
            <p:sp>
              <p:nvSpPr>
                <p:cNvPr id="27" name="10-Point Star 26"/>
                <p:cNvSpPr>
                  <a:spLocks noRot="1" noChangeAspect="1" noMove="1" noResize="1" noEditPoints="1" noAdjustHandles="1" noChangeArrowheads="1" noChangeShapeType="1" noTextEdit="1"/>
                </p:cNvSpPr>
                <p:nvPr/>
              </p:nvSpPr>
              <p:spPr>
                <a:xfrm>
                  <a:off x="6172200" y="4485138"/>
                  <a:ext cx="533400" cy="491067"/>
                </a:xfrm>
                <a:prstGeom prst="star10">
                  <a:avLst/>
                </a:prstGeom>
                <a:blipFill rotWithShape="1">
                  <a:blip r:embed="rId25"/>
                  <a:stretch>
                    <a:fillRect/>
                  </a:stretch>
                </a:blipFill>
              </p:spPr>
              <p:txBody>
                <a:bodyPr/>
                <a:lstStyle/>
                <a:p>
                  <a:r>
                    <a:rPr lang="en-US">
                      <a:noFill/>
                    </a:rPr>
                    <a:t> </a:t>
                  </a:r>
                </a:p>
              </p:txBody>
            </p:sp>
          </mc:Fallback>
        </mc:AlternateContent>
      </p:grpSp>
      <p:grpSp>
        <p:nvGrpSpPr>
          <p:cNvPr id="97" name="Group 96"/>
          <p:cNvGrpSpPr/>
          <p:nvPr/>
        </p:nvGrpSpPr>
        <p:grpSpPr>
          <a:xfrm>
            <a:off x="1600200" y="5300133"/>
            <a:ext cx="5105400" cy="494275"/>
            <a:chOff x="1600200" y="5300133"/>
            <a:chExt cx="5105400" cy="494275"/>
          </a:xfrm>
        </p:grpSpPr>
        <mc:AlternateContent xmlns:mc="http://schemas.openxmlformats.org/markup-compatibility/2006" xmlns:a14="http://schemas.microsoft.com/office/drawing/2010/main">
          <mc:Choice Requires="a14">
            <p:sp>
              <p:nvSpPr>
                <p:cNvPr id="28" name="10-Point Star 27"/>
                <p:cNvSpPr/>
                <p:nvPr/>
              </p:nvSpPr>
              <p:spPr>
                <a:xfrm>
                  <a:off x="1600200" y="53001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sSubSup>
                        <m:r>
                          <a:rPr lang="en-US" sz="2400" i="1" dirty="0">
                            <a:solidFill>
                              <a:srgbClr val="FF0000"/>
                            </a:solidFill>
                            <a:latin typeface="Cambria Math"/>
                          </a:rPr>
                          <m:t> </m:t>
                        </m:r>
                      </m:oMath>
                    </m:oMathPara>
                  </a14:m>
                  <a:endParaRPr lang="en-US" sz="2400" dirty="0"/>
                </a:p>
              </p:txBody>
            </p:sp>
          </mc:Choice>
          <mc:Fallback xmlns="">
            <p:sp>
              <p:nvSpPr>
                <p:cNvPr id="28" name="10-Point Star 27"/>
                <p:cNvSpPr>
                  <a:spLocks noRot="1" noChangeAspect="1" noMove="1" noResize="1" noEditPoints="1" noAdjustHandles="1" noChangeArrowheads="1" noChangeShapeType="1" noTextEdit="1"/>
                </p:cNvSpPr>
                <p:nvPr/>
              </p:nvSpPr>
              <p:spPr>
                <a:xfrm>
                  <a:off x="1600200" y="5300133"/>
                  <a:ext cx="533400" cy="491067"/>
                </a:xfrm>
                <a:prstGeom prst="star10">
                  <a:avLst/>
                </a:prstGeom>
                <a:blipFill rotWithShape="1">
                  <a:blip r:embed="rId26"/>
                  <a:stretch>
                    <a:fillRect l="-10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10-Point Star 28"/>
                <p:cNvSpPr/>
                <p:nvPr/>
              </p:nvSpPr>
              <p:spPr>
                <a:xfrm>
                  <a:off x="3962400" y="5303341"/>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sSubSup>
                        <m:r>
                          <a:rPr lang="en-US" sz="2400" i="1" dirty="0">
                            <a:solidFill>
                              <a:srgbClr val="FF0000"/>
                            </a:solidFill>
                            <a:latin typeface="Cambria Math"/>
                          </a:rPr>
                          <m:t> </m:t>
                        </m:r>
                      </m:oMath>
                    </m:oMathPara>
                  </a14:m>
                  <a:endParaRPr lang="en-US" sz="2400" dirty="0"/>
                </a:p>
              </p:txBody>
            </p:sp>
          </mc:Choice>
          <mc:Fallback xmlns="">
            <p:sp>
              <p:nvSpPr>
                <p:cNvPr id="29" name="10-Point Star 28"/>
                <p:cNvSpPr>
                  <a:spLocks noRot="1" noChangeAspect="1" noMove="1" noResize="1" noEditPoints="1" noAdjustHandles="1" noChangeArrowheads="1" noChangeShapeType="1" noTextEdit="1"/>
                </p:cNvSpPr>
                <p:nvPr/>
              </p:nvSpPr>
              <p:spPr>
                <a:xfrm>
                  <a:off x="3962400" y="5303341"/>
                  <a:ext cx="533400" cy="491067"/>
                </a:xfrm>
                <a:prstGeom prst="star10">
                  <a:avLst/>
                </a:prstGeom>
                <a:blipFill rotWithShape="1">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10-Point Star 29"/>
                <p:cNvSpPr/>
                <p:nvPr/>
              </p:nvSpPr>
              <p:spPr>
                <a:xfrm>
                  <a:off x="6172200" y="53001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sSubSup>
                        <m:r>
                          <a:rPr lang="en-US" sz="2400" i="1" dirty="0">
                            <a:solidFill>
                              <a:srgbClr val="FF0000"/>
                            </a:solidFill>
                            <a:latin typeface="Cambria Math"/>
                          </a:rPr>
                          <m:t> </m:t>
                        </m:r>
                      </m:oMath>
                    </m:oMathPara>
                  </a14:m>
                  <a:endParaRPr lang="en-US" sz="2400" dirty="0"/>
                </a:p>
              </p:txBody>
            </p:sp>
          </mc:Choice>
          <mc:Fallback xmlns="">
            <p:sp>
              <p:nvSpPr>
                <p:cNvPr id="30" name="10-Point Star 29"/>
                <p:cNvSpPr>
                  <a:spLocks noRot="1" noChangeAspect="1" noMove="1" noResize="1" noEditPoints="1" noAdjustHandles="1" noChangeArrowheads="1" noChangeShapeType="1" noTextEdit="1"/>
                </p:cNvSpPr>
                <p:nvPr/>
              </p:nvSpPr>
              <p:spPr>
                <a:xfrm>
                  <a:off x="6172200" y="5300133"/>
                  <a:ext cx="533400" cy="491067"/>
                </a:xfrm>
                <a:prstGeom prst="star10">
                  <a:avLst/>
                </a:prstGeom>
                <a:blipFill rotWithShape="1">
                  <a:blip r:embed="rId28"/>
                  <a:stretch>
                    <a:fillRect l="-1099"/>
                  </a:stretch>
                </a:blipFill>
              </p:spPr>
              <p:txBody>
                <a:bodyPr/>
                <a:lstStyle/>
                <a:p>
                  <a:r>
                    <a:rPr lang="en-US">
                      <a:noFill/>
                    </a:rPr>
                    <a:t> </a:t>
                  </a:r>
                </a:p>
              </p:txBody>
            </p:sp>
          </mc:Fallback>
        </mc:AlternateContent>
      </p:grpSp>
      <p:grpSp>
        <p:nvGrpSpPr>
          <p:cNvPr id="83" name="Group 82"/>
          <p:cNvGrpSpPr/>
          <p:nvPr/>
        </p:nvGrpSpPr>
        <p:grpSpPr>
          <a:xfrm>
            <a:off x="2133600" y="2912208"/>
            <a:ext cx="773040" cy="2557584"/>
            <a:chOff x="2133600" y="2912208"/>
            <a:chExt cx="773040" cy="2557584"/>
          </a:xfrm>
        </p:grpSpPr>
        <p:cxnSp>
          <p:nvCxnSpPr>
            <p:cNvPr id="69" name="Curved Connector 68"/>
            <p:cNvCxnSpPr>
              <a:stCxn id="19" idx="1"/>
              <a:endCxn id="28" idx="0"/>
            </p:cNvCxnSpPr>
            <p:nvPr/>
          </p:nvCxnSpPr>
          <p:spPr>
            <a:xfrm>
              <a:off x="2133600" y="2912208"/>
              <a:ext cx="1588" cy="2557584"/>
            </a:xfrm>
            <a:prstGeom prst="curvedConnector5">
              <a:avLst>
                <a:gd name="adj1" fmla="val 50471033"/>
                <a:gd name="adj2" fmla="val 87700"/>
                <a:gd name="adj3" fmla="val 24536524"/>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Curved Connector 73"/>
            <p:cNvCxnSpPr>
              <a:stCxn id="21" idx="0"/>
            </p:cNvCxnSpPr>
            <p:nvPr/>
          </p:nvCxnSpPr>
          <p:spPr>
            <a:xfrm>
              <a:off x="2133600" y="4631592"/>
              <a:ext cx="657480" cy="431088"/>
            </a:xfrm>
            <a:prstGeom prst="curvedConnector2">
              <a:avLst/>
            </a:prstGeom>
            <a:ln w="252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2" name="Curved Connector 81"/>
            <p:cNvCxnSpPr>
              <a:stCxn id="20" idx="1"/>
            </p:cNvCxnSpPr>
            <p:nvPr/>
          </p:nvCxnSpPr>
          <p:spPr>
            <a:xfrm>
              <a:off x="2133600" y="3564141"/>
              <a:ext cx="773040" cy="613299"/>
            </a:xfrm>
            <a:prstGeom prst="curvedConnector2">
              <a:avLst/>
            </a:prstGeom>
            <a:ln w="252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84" name="Cloud 83"/>
          <p:cNvSpPr/>
          <p:nvPr/>
        </p:nvSpPr>
        <p:spPr>
          <a:xfrm>
            <a:off x="76200" y="5794408"/>
            <a:ext cx="4038600" cy="987392"/>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Level-0 encodings </a:t>
            </a:r>
            <a:endParaRPr lang="en-US" sz="2400" dirty="0"/>
          </a:p>
        </p:txBody>
      </p:sp>
      <p:sp>
        <p:nvSpPr>
          <p:cNvPr id="3" name="Slide Number Placeholder 2"/>
          <p:cNvSpPr>
            <a:spLocks noGrp="1"/>
          </p:cNvSpPr>
          <p:nvPr>
            <p:ph type="sldNum" sz="quarter" idx="12"/>
          </p:nvPr>
        </p:nvSpPr>
        <p:spPr/>
        <p:txBody>
          <a:bodyPr/>
          <a:lstStyle/>
          <a:p>
            <a:fld id="{93D2F4F8-96A9-4514-BBD0-EA5312265E95}" type="slidenum">
              <a:rPr lang="en-US" smtClean="0"/>
              <a:t>20</a:t>
            </a:fld>
            <a:endParaRPr lang="en-US"/>
          </a:p>
        </p:txBody>
      </p:sp>
    </p:spTree>
    <p:extLst>
      <p:ext uri="{BB962C8B-B14F-4D97-AF65-F5344CB8AC3E}">
        <p14:creationId xmlns:p14="http://schemas.microsoft.com/office/powerpoint/2010/main" val="422178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448" y="228600"/>
            <a:ext cx="8607552" cy="990600"/>
          </a:xfrm>
        </p:spPr>
        <p:txBody>
          <a:bodyPr>
            <a:normAutofit/>
          </a:bodyPr>
          <a:lstStyle/>
          <a:p>
            <a:r>
              <a:rPr lang="en-US" b="1" dirty="0" smtClean="0"/>
              <a:t>Multilinear Maps: Our Notion</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152400" y="1600200"/>
                <a:ext cx="8763000" cy="4038600"/>
              </a:xfrm>
            </p:spPr>
            <p:txBody>
              <a:bodyPr>
                <a:normAutofit/>
              </a:bodyPr>
              <a:lstStyle/>
              <a:p>
                <a:r>
                  <a:rPr lang="en-US" dirty="0" smtClean="0"/>
                  <a:t>Finite ring </a:t>
                </a:r>
                <a14:m>
                  <m:oMath xmlns:m="http://schemas.openxmlformats.org/officeDocument/2006/math">
                    <m:r>
                      <a:rPr lang="en-US" i="1" dirty="0" smtClean="0">
                        <a:latin typeface="Cambria Math"/>
                      </a:rPr>
                      <m:t>𝑅</m:t>
                    </m:r>
                  </m:oMath>
                </a14:m>
                <a:r>
                  <a:rPr lang="en-US" dirty="0" smtClean="0"/>
                  <a:t> and </a:t>
                </a:r>
                <a:r>
                  <a:rPr lang="en-US" dirty="0" smtClean="0">
                    <a:solidFill>
                      <a:srgbClr val="FF0000"/>
                    </a:solidFill>
                  </a:rPr>
                  <a:t>sets </a:t>
                </a:r>
                <a14:m>
                  <m:oMath xmlns:m="http://schemas.openxmlformats.org/officeDocument/2006/math">
                    <m:r>
                      <a:rPr lang="en-US" i="1" dirty="0" smtClean="0">
                        <a:solidFill>
                          <a:srgbClr val="FF0000"/>
                        </a:solidFill>
                        <a:latin typeface="Cambria Math"/>
                      </a:rPr>
                      <m:t>𝑆</m:t>
                    </m:r>
                    <m:r>
                      <a:rPr lang="en-US" i="1" baseline="-25000" dirty="0" err="1" smtClean="0">
                        <a:solidFill>
                          <a:srgbClr val="FF0000"/>
                        </a:solidFill>
                        <a:latin typeface="Cambria Math"/>
                      </a:rPr>
                      <m:t>𝑖</m:t>
                    </m:r>
                    <m:r>
                      <a:rPr lang="en-US" i="1" dirty="0" smtClean="0">
                        <a:solidFill>
                          <a:srgbClr val="FF0000"/>
                        </a:solidFill>
                        <a:latin typeface="Cambria Math"/>
                      </a:rPr>
                      <m:t> ∀</m:t>
                    </m:r>
                    <m:r>
                      <a:rPr lang="en-US" i="1" dirty="0" err="1" smtClean="0">
                        <a:solidFill>
                          <a:srgbClr val="FF0000"/>
                        </a:solidFill>
                        <a:latin typeface="Cambria Math"/>
                      </a:rPr>
                      <m:t>𝑖</m:t>
                    </m:r>
                    <m:r>
                      <a:rPr lang="en-US" i="1" dirty="0" smtClean="0">
                        <a:solidFill>
                          <a:srgbClr val="FF0000"/>
                        </a:solidFill>
                        <a:latin typeface="Cambria Math"/>
                      </a:rPr>
                      <m:t> ∈</m:t>
                    </m:r>
                    <m:d>
                      <m:dPr>
                        <m:begChr m:val="["/>
                        <m:endChr m:val="]"/>
                        <m:ctrlPr>
                          <a:rPr lang="en-US" i="1" dirty="0" smtClean="0">
                            <a:solidFill>
                              <a:srgbClr val="FF0000"/>
                            </a:solidFill>
                            <a:latin typeface="Cambria Math" panose="02040503050406030204" pitchFamily="18" charset="0"/>
                          </a:rPr>
                        </m:ctrlPr>
                      </m:dPr>
                      <m:e>
                        <m:r>
                          <a:rPr lang="en-US" i="1" dirty="0" smtClean="0">
                            <a:solidFill>
                              <a:srgbClr val="FF0000"/>
                            </a:solidFill>
                            <a:latin typeface="Cambria Math"/>
                          </a:rPr>
                          <m:t>𝑛</m:t>
                        </m:r>
                      </m:e>
                    </m:d>
                    <m:r>
                      <a:rPr lang="en-US" i="1" dirty="0" smtClean="0">
                        <a:solidFill>
                          <a:srgbClr val="FF0000"/>
                        </a:solidFill>
                        <a:latin typeface="Cambria Math"/>
                      </a:rPr>
                      <m:t>: </m:t>
                    </m:r>
                  </m:oMath>
                </a14:m>
                <a:r>
                  <a:rPr lang="en-US" dirty="0" smtClean="0"/>
                  <a:t>``level-</a:t>
                </a:r>
                <a14:m>
                  <m:oMath xmlns:m="http://schemas.openxmlformats.org/officeDocument/2006/math">
                    <m:r>
                      <a:rPr lang="en-US" i="1" dirty="0" smtClean="0">
                        <a:latin typeface="Cambria Math"/>
                      </a:rPr>
                      <m:t>𝑖</m:t>
                    </m:r>
                  </m:oMath>
                </a14:m>
                <a:r>
                  <a:rPr lang="en-US" dirty="0" smtClean="0"/>
                  <a:t> encodings” </a:t>
                </a:r>
              </a:p>
              <a:p>
                <a:r>
                  <a:rPr lang="en-US" dirty="0" smtClean="0"/>
                  <a:t>Each set</a:t>
                </a:r>
                <a14:m>
                  <m:oMath xmlns:m="http://schemas.openxmlformats.org/officeDocument/2006/math">
                    <m:r>
                      <a:rPr lang="en-US" b="0" i="0" dirty="0" smtClean="0">
                        <a:solidFill>
                          <a:srgbClr val="FF0000"/>
                        </a:solidFill>
                        <a:latin typeface="Cambria Math"/>
                      </a:rPr>
                      <m:t> </m:t>
                    </m:r>
                    <m:r>
                      <a:rPr lang="en-US" i="1" dirty="0">
                        <a:solidFill>
                          <a:srgbClr val="FF0000"/>
                        </a:solidFill>
                        <a:latin typeface="Cambria Math"/>
                      </a:rPr>
                      <m:t>𝑆</m:t>
                    </m:r>
                    <m:r>
                      <a:rPr lang="en-US" i="1" baseline="-25000" dirty="0" err="1">
                        <a:solidFill>
                          <a:srgbClr val="FF0000"/>
                        </a:solidFill>
                        <a:latin typeface="Cambria Math"/>
                      </a:rPr>
                      <m:t>𝑖</m:t>
                    </m:r>
                  </m:oMath>
                </a14:m>
                <a:r>
                  <a:rPr lang="en-US" dirty="0" smtClean="0"/>
                  <a:t> is partitioned into </a:t>
                </a:r>
                <a14:m>
                  <m:oMath xmlns:m="http://schemas.openxmlformats.org/officeDocument/2006/math">
                    <m:sSubSup>
                      <m:sSubSupPr>
                        <m:ctrlPr>
                          <a:rPr lang="en-US" b="0" i="1" dirty="0" smtClean="0">
                            <a:solidFill>
                              <a:srgbClr val="FF0000"/>
                            </a:solidFill>
                            <a:latin typeface="Cambria Math" panose="02040503050406030204" pitchFamily="18" charset="0"/>
                          </a:rPr>
                        </m:ctrlPr>
                      </m:sSubSupPr>
                      <m:e>
                        <m:r>
                          <a:rPr lang="en-US" b="0" i="1" dirty="0" smtClean="0">
                            <a:solidFill>
                              <a:srgbClr val="FF0000"/>
                            </a:solidFill>
                            <a:latin typeface="Cambria Math"/>
                          </a:rPr>
                          <m:t>𝑆</m:t>
                        </m:r>
                      </m:e>
                      <m:sub>
                        <m:r>
                          <a:rPr lang="en-US" b="0" i="1" dirty="0" smtClean="0">
                            <a:solidFill>
                              <a:srgbClr val="FF0000"/>
                            </a:solidFill>
                            <a:latin typeface="Cambria Math"/>
                          </a:rPr>
                          <m:t>𝑖</m:t>
                        </m:r>
                      </m:sub>
                      <m:sup>
                        <m:r>
                          <a:rPr lang="en-US" b="0" i="1" dirty="0" smtClean="0">
                            <a:solidFill>
                              <a:srgbClr val="FF0000"/>
                            </a:solidFill>
                            <a:latin typeface="Cambria Math"/>
                          </a:rPr>
                          <m:t>𝑎</m:t>
                        </m:r>
                      </m:sup>
                    </m:sSubSup>
                    <m:r>
                      <a:rPr lang="en-US" i="1" dirty="0" smtClean="0">
                        <a:solidFill>
                          <a:srgbClr val="FF0000"/>
                        </a:solidFill>
                        <a:latin typeface="Cambria Math"/>
                      </a:rPr>
                      <m:t> </m:t>
                    </m:r>
                  </m:oMath>
                </a14:m>
                <a:r>
                  <a:rPr lang="en-US" dirty="0" smtClean="0">
                    <a:solidFill>
                      <a:srgbClr val="FF0000"/>
                    </a:solidFill>
                  </a:rPr>
                  <a:t>for each </a:t>
                </a:r>
                <a14:m>
                  <m:oMath xmlns:m="http://schemas.openxmlformats.org/officeDocument/2006/math">
                    <m:r>
                      <a:rPr lang="en-US" i="1" dirty="0" smtClean="0">
                        <a:solidFill>
                          <a:srgbClr val="FF0000"/>
                        </a:solidFill>
                        <a:latin typeface="Cambria Math"/>
                      </a:rPr>
                      <m:t>𝑎</m:t>
                    </m:r>
                    <m:r>
                      <a:rPr lang="en-US" i="1" dirty="0" smtClean="0">
                        <a:solidFill>
                          <a:srgbClr val="FF0000"/>
                        </a:solidFill>
                        <a:latin typeface="Cambria Math"/>
                      </a:rPr>
                      <m:t> ∈</m:t>
                    </m:r>
                    <m:r>
                      <a:rPr lang="en-US" i="1" dirty="0" smtClean="0">
                        <a:solidFill>
                          <a:srgbClr val="FF0000"/>
                        </a:solidFill>
                        <a:latin typeface="Cambria Math"/>
                      </a:rPr>
                      <m:t>𝑅</m:t>
                    </m:r>
                  </m:oMath>
                </a14:m>
                <a:r>
                  <a:rPr lang="en-US" dirty="0" smtClean="0"/>
                  <a:t>:  ``level-</a:t>
                </a:r>
                <a14:m>
                  <m:oMath xmlns:m="http://schemas.openxmlformats.org/officeDocument/2006/math">
                    <m:r>
                      <a:rPr lang="en-US" i="1" dirty="0" smtClean="0">
                        <a:latin typeface="Cambria Math"/>
                      </a:rPr>
                      <m:t>𝑖</m:t>
                    </m:r>
                  </m:oMath>
                </a14:m>
                <a:r>
                  <a:rPr lang="en-US" dirty="0" smtClean="0"/>
                  <a:t> encodings of </a:t>
                </a:r>
                <a14:m>
                  <m:oMath xmlns:m="http://schemas.openxmlformats.org/officeDocument/2006/math">
                    <m:r>
                      <a:rPr lang="en-US" i="1" dirty="0" smtClean="0">
                        <a:latin typeface="Cambria Math"/>
                      </a:rPr>
                      <m:t>𝑎</m:t>
                    </m:r>
                  </m:oMath>
                </a14:m>
                <a:r>
                  <a:rPr lang="en-US" dirty="0" smtClean="0"/>
                  <a:t>”. </a:t>
                </a:r>
                <a:endParaRPr lang="en-US" i="1" dirty="0" smtClean="0">
                  <a:solidFill>
                    <a:srgbClr val="FF0000"/>
                  </a:solidFill>
                  <a:latin typeface="Cambria Math"/>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152400" y="1600200"/>
                <a:ext cx="8763000" cy="4038600"/>
              </a:xfrm>
              <a:blipFill rotWithShape="0">
                <a:blip r:embed="rId3"/>
                <a:stretch>
                  <a:fillRect l="-1113" t="-256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3D2F4F8-96A9-4514-BBD0-EA5312265E95}" type="slidenum">
              <a:rPr lang="en-US" smtClean="0"/>
              <a:t>21</a:t>
            </a:fld>
            <a:endParaRPr lang="en-US"/>
          </a:p>
        </p:txBody>
      </p:sp>
    </p:spTree>
    <p:extLst>
      <p:ext uri="{BB962C8B-B14F-4D97-AF65-F5344CB8AC3E}">
        <p14:creationId xmlns:p14="http://schemas.microsoft.com/office/powerpoint/2010/main" val="28912469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Bilinear </a:t>
            </a:r>
            <a:r>
              <a:rPr lang="en-US" b="1" dirty="0"/>
              <a:t>Maps: </a:t>
            </a:r>
            <a:r>
              <a:rPr lang="en-US" b="1" dirty="0" smtClean="0">
                <a:solidFill>
                  <a:srgbClr val="FF0000"/>
                </a:solidFill>
              </a:rPr>
              <a:t>Sampling</a:t>
            </a:r>
            <a:r>
              <a:rPr lang="en-US" b="1" dirty="0">
                <a:solidFill>
                  <a:srgbClr val="FF0000"/>
                </a:solidFill>
              </a:rPr>
              <a:t/>
            </a:r>
            <a:br>
              <a:rPr lang="en-US" b="1" dirty="0">
                <a:solidFill>
                  <a:srgbClr val="FF0000"/>
                </a:solidFill>
              </a:rPr>
            </a:br>
            <a:r>
              <a:rPr lang="en-US" sz="2400" dirty="0"/>
              <a:t>(Our Notion)</a:t>
            </a:r>
          </a:p>
        </p:txBody>
      </p:sp>
      <p:grpSp>
        <p:nvGrpSpPr>
          <p:cNvPr id="3" name="Group 2"/>
          <p:cNvGrpSpPr/>
          <p:nvPr/>
        </p:nvGrpSpPr>
        <p:grpSpPr>
          <a:xfrm>
            <a:off x="1022684" y="1905000"/>
            <a:ext cx="5682916" cy="3889408"/>
            <a:chOff x="1022684" y="1905000"/>
            <a:chExt cx="5682916" cy="3889408"/>
          </a:xfrm>
        </p:grpSpPr>
        <mc:AlternateContent xmlns:mc="http://schemas.openxmlformats.org/markup-compatibility/2006" xmlns:a14="http://schemas.microsoft.com/office/drawing/2010/main">
          <mc:Choice Requires="a14">
            <p:sp>
              <p:nvSpPr>
                <p:cNvPr id="4" name="TextBox 3"/>
                <p:cNvSpPr txBox="1"/>
                <p:nvPr/>
              </p:nvSpPr>
              <p:spPr>
                <a:xfrm>
                  <a:off x="1022684" y="1905000"/>
                  <a:ext cx="719171" cy="6227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𝑍</m:t>
                            </m:r>
                          </m:e>
                          <m:sub>
                            <m:r>
                              <a:rPr lang="en-US" sz="3200" b="0" i="1" smtClean="0">
                                <a:latin typeface="Cambria Math"/>
                              </a:rPr>
                              <m:t>𝑝</m:t>
                            </m:r>
                          </m:sub>
                        </m:sSub>
                      </m:oMath>
                    </m:oMathPara>
                  </a14:m>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1022684" y="1905000"/>
                  <a:ext cx="719171" cy="622735"/>
                </a:xfrm>
                <a:prstGeom prst="rect">
                  <a:avLst/>
                </a:prstGeom>
                <a:blipFill rotWithShape="1">
                  <a:blip r:embed="rId2"/>
                  <a:stretch>
                    <a:fillRect/>
                  </a:stretch>
                </a:blipFill>
              </p:spPr>
              <p:txBody>
                <a:bodyPr/>
                <a:lstStyle/>
                <a:p>
                  <a:r>
                    <a:rPr lang="en-US">
                      <a:noFill/>
                    </a:rPr>
                    <a:t> </a:t>
                  </a:r>
                </a:p>
              </p:txBody>
            </p:sp>
          </mc:Fallback>
        </mc:AlternateContent>
        <p:grpSp>
          <p:nvGrpSpPr>
            <p:cNvPr id="91" name="Group 90"/>
            <p:cNvGrpSpPr/>
            <p:nvPr/>
          </p:nvGrpSpPr>
          <p:grpSpPr>
            <a:xfrm>
              <a:off x="1066800" y="2583581"/>
              <a:ext cx="511872" cy="2293219"/>
              <a:chOff x="1066800" y="2583581"/>
              <a:chExt cx="511872" cy="2293219"/>
            </a:xfrm>
          </p:grpSpPr>
          <mc:AlternateContent xmlns:mc="http://schemas.openxmlformats.org/markup-compatibility/2006" xmlns:a14="http://schemas.microsoft.com/office/drawing/2010/main">
            <mc:Choice Requires="a14">
              <p:sp>
                <p:nvSpPr>
                  <p:cNvPr id="5" name="TextBox 4"/>
                  <p:cNvSpPr txBox="1"/>
                  <p:nvPr/>
                </p:nvSpPr>
                <p:spPr>
                  <a:xfrm>
                    <a:off x="1066801" y="2583581"/>
                    <a:ext cx="50526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1</m:t>
                          </m:r>
                        </m:oMath>
                      </m:oMathPara>
                    </a14:m>
                    <a:endParaRPr lang="en-US"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1066801" y="2583581"/>
                    <a:ext cx="505267" cy="58477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066800" y="3200400"/>
                    <a:ext cx="50526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2</m:t>
                          </m:r>
                        </m:oMath>
                      </m:oMathPara>
                    </a14:m>
                    <a:endParaRPr lang="en-US"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1066800" y="3200400"/>
                    <a:ext cx="505267" cy="58477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118121" y="3740898"/>
                    <a:ext cx="40588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1118121" y="3740898"/>
                    <a:ext cx="405880" cy="58477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066801" y="4292025"/>
                    <a:ext cx="51187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𝑝</m:t>
                          </m:r>
                        </m:oMath>
                      </m:oMathPara>
                    </a14:m>
                    <a:endParaRPr lang="en-US" sz="3200" dirty="0"/>
                  </a:p>
                </p:txBody>
              </p:sp>
            </mc:Choice>
            <mc:Fallback xmlns="">
              <p:sp>
                <p:nvSpPr>
                  <p:cNvPr id="8" name="TextBox 7"/>
                  <p:cNvSpPr txBox="1">
                    <a:spLocks noRot="1" noChangeAspect="1" noMove="1" noResize="1" noEditPoints="1" noAdjustHandles="1" noChangeArrowheads="1" noChangeShapeType="1" noTextEdit="1"/>
                  </p:cNvSpPr>
                  <p:nvPr/>
                </p:nvSpPr>
                <p:spPr>
                  <a:xfrm>
                    <a:off x="1066801" y="4292025"/>
                    <a:ext cx="511871" cy="584775"/>
                  </a:xfrm>
                  <a:prstGeom prst="rect">
                    <a:avLst/>
                  </a:prstGeom>
                  <a:blipFill rotWithShape="1">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 name="TextBox 8"/>
                <p:cNvSpPr txBox="1"/>
                <p:nvPr/>
              </p:nvSpPr>
              <p:spPr>
                <a:xfrm>
                  <a:off x="3172118" y="1905000"/>
                  <a:ext cx="704424"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𝐺</m:t>
                            </m:r>
                          </m:e>
                          <m:sub>
                            <m:r>
                              <a:rPr lang="en-US" sz="3200" b="0" i="1" smtClean="0">
                                <a:latin typeface="Cambria Math"/>
                              </a:rPr>
                              <m:t>1</m:t>
                            </m:r>
                          </m:sub>
                        </m:sSub>
                      </m:oMath>
                    </m:oMathPara>
                  </a14:m>
                  <a:endParaRPr lang="en-US"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3172118" y="1905000"/>
                  <a:ext cx="704424" cy="584775"/>
                </a:xfrm>
                <a:prstGeom prst="rect">
                  <a:avLst/>
                </a:prstGeom>
                <a:blipFill rotWithShape="1">
                  <a:blip r:embed="rId7"/>
                  <a:stretch>
                    <a:fillRect/>
                  </a:stretch>
                </a:blipFill>
              </p:spPr>
              <p:txBody>
                <a:bodyPr/>
                <a:lstStyle/>
                <a:p>
                  <a:r>
                    <a:rPr lang="en-US">
                      <a:noFill/>
                    </a:rPr>
                    <a:t> </a:t>
                  </a:r>
                </a:p>
              </p:txBody>
            </p:sp>
          </mc:Fallback>
        </mc:AlternateContent>
        <p:grpSp>
          <p:nvGrpSpPr>
            <p:cNvPr id="92" name="Group 91"/>
            <p:cNvGrpSpPr/>
            <p:nvPr/>
          </p:nvGrpSpPr>
          <p:grpSpPr>
            <a:xfrm>
              <a:off x="3216234" y="2583581"/>
              <a:ext cx="746166" cy="2339707"/>
              <a:chOff x="3216234" y="2583581"/>
              <a:chExt cx="746166" cy="2339707"/>
            </a:xfrm>
          </p:grpSpPr>
          <mc:AlternateContent xmlns:mc="http://schemas.openxmlformats.org/markup-compatibility/2006" xmlns:a14="http://schemas.microsoft.com/office/drawing/2010/main">
            <mc:Choice Requires="a14">
              <p:sp>
                <p:nvSpPr>
                  <p:cNvPr id="10" name="TextBox 9"/>
                  <p:cNvSpPr txBox="1"/>
                  <p:nvPr/>
                </p:nvSpPr>
                <p:spPr>
                  <a:xfrm>
                    <a:off x="3216235" y="2583581"/>
                    <a:ext cx="717697" cy="5895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dirty="0" smtClean="0">
                                  <a:latin typeface="Cambria Math" panose="02040503050406030204" pitchFamily="18" charset="0"/>
                                </a:rPr>
                              </m:ctrlPr>
                            </m:sSubSupPr>
                            <m:e>
                              <m:r>
                                <a:rPr lang="en-US" sz="3200" b="0" i="1" dirty="0" smtClean="0">
                                  <a:latin typeface="Cambria Math"/>
                                </a:rPr>
                                <m:t>𝑔</m:t>
                              </m:r>
                            </m:e>
                            <m:sub>
                              <m:r>
                                <a:rPr lang="en-US" sz="3200" b="0" i="1" dirty="0" smtClean="0">
                                  <a:latin typeface="Cambria Math"/>
                                </a:rPr>
                                <m:t>1</m:t>
                              </m:r>
                            </m:sub>
                            <m:sup>
                              <m:r>
                                <a:rPr lang="en-US" sz="3200" b="0" i="1" dirty="0" smtClean="0">
                                  <a:latin typeface="Cambria Math"/>
                                </a:rPr>
                                <m:t>1</m:t>
                              </m:r>
                            </m:sup>
                          </m:sSubSup>
                        </m:oMath>
                      </m:oMathPara>
                    </a14:m>
                    <a:endParaRPr lang="en-US"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3216235" y="2583581"/>
                    <a:ext cx="717697" cy="58958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216234" y="3200400"/>
                    <a:ext cx="726481" cy="5906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1</m:t>
                              </m:r>
                            </m:sub>
                            <m:sup>
                              <m:r>
                                <a:rPr lang="en-US" sz="3200" b="0" i="1" smtClean="0">
                                  <a:latin typeface="Cambria Math"/>
                                </a:rPr>
                                <m:t>2</m:t>
                              </m:r>
                            </m:sup>
                          </m:sSubSup>
                        </m:oMath>
                      </m:oMathPara>
                    </a14:m>
                    <a:endParaRPr lang="en-US" sz="3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216234" y="3200400"/>
                    <a:ext cx="726481" cy="590611"/>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267555" y="3740898"/>
                    <a:ext cx="40588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267555" y="3740898"/>
                    <a:ext cx="405880" cy="584775"/>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216235" y="4292025"/>
                    <a:ext cx="746165" cy="6312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1</m:t>
                              </m:r>
                            </m:sub>
                            <m:sup>
                              <m:r>
                                <a:rPr lang="en-US" sz="3200" b="0" i="1" smtClean="0">
                                  <a:latin typeface="Cambria Math"/>
                                </a:rPr>
                                <m:t>𝑝</m:t>
                              </m:r>
                            </m:sup>
                          </m:sSubSup>
                        </m:oMath>
                      </m:oMathPara>
                    </a14:m>
                    <a:endParaRPr lang="en-US" sz="3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216235" y="4292025"/>
                    <a:ext cx="746165" cy="631263"/>
                  </a:xfrm>
                  <a:prstGeom prst="rect">
                    <a:avLst/>
                  </a:prstGeom>
                  <a:blipFill rotWithShape="1">
                    <a:blip r:embed="rId11"/>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TextBox 13"/>
                <p:cNvSpPr txBox="1"/>
                <p:nvPr/>
              </p:nvSpPr>
              <p:spPr>
                <a:xfrm>
                  <a:off x="5381918" y="1905000"/>
                  <a:ext cx="713913"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𝐺</m:t>
                            </m:r>
                          </m:e>
                          <m:sub>
                            <m:r>
                              <a:rPr lang="en-US" sz="3200" b="0" i="1" smtClean="0">
                                <a:latin typeface="Cambria Math"/>
                              </a:rPr>
                              <m:t>2</m:t>
                            </m:r>
                          </m:sub>
                        </m:sSub>
                      </m:oMath>
                    </m:oMathPara>
                  </a14:m>
                  <a:endParaRPr lang="en-US" sz="3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5381918" y="1905000"/>
                  <a:ext cx="713913" cy="584775"/>
                </a:xfrm>
                <a:prstGeom prst="rect">
                  <a:avLst/>
                </a:prstGeom>
                <a:blipFill rotWithShape="1">
                  <a:blip r:embed="rId12"/>
                  <a:stretch>
                    <a:fillRect/>
                  </a:stretch>
                </a:blipFill>
              </p:spPr>
              <p:txBody>
                <a:bodyPr/>
                <a:lstStyle/>
                <a:p>
                  <a:r>
                    <a:rPr lang="en-US">
                      <a:noFill/>
                    </a:rPr>
                    <a:t> </a:t>
                  </a:r>
                </a:p>
              </p:txBody>
            </p:sp>
          </mc:Fallback>
        </mc:AlternateContent>
        <p:grpSp>
          <p:nvGrpSpPr>
            <p:cNvPr id="93" name="Group 92"/>
            <p:cNvGrpSpPr/>
            <p:nvPr/>
          </p:nvGrpSpPr>
          <p:grpSpPr>
            <a:xfrm>
              <a:off x="5426034" y="2583581"/>
              <a:ext cx="746166" cy="2340220"/>
              <a:chOff x="5426034" y="2583581"/>
              <a:chExt cx="746166" cy="2340220"/>
            </a:xfrm>
          </p:grpSpPr>
          <mc:AlternateContent xmlns:mc="http://schemas.openxmlformats.org/markup-compatibility/2006" xmlns:a14="http://schemas.microsoft.com/office/drawing/2010/main">
            <mc:Choice Requires="a14">
              <p:sp>
                <p:nvSpPr>
                  <p:cNvPr id="15" name="TextBox 14"/>
                  <p:cNvSpPr txBox="1"/>
                  <p:nvPr/>
                </p:nvSpPr>
                <p:spPr>
                  <a:xfrm>
                    <a:off x="5426035" y="2583581"/>
                    <a:ext cx="717697" cy="5904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1</m:t>
                              </m:r>
                            </m:sup>
                          </m:sSubSup>
                        </m:oMath>
                      </m:oMathPara>
                    </a14:m>
                    <a:endParaRPr lang="en-US" sz="3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426035" y="2583581"/>
                    <a:ext cx="717697" cy="590418"/>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426034" y="3200400"/>
                    <a:ext cx="726481" cy="5914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2</m:t>
                              </m:r>
                            </m:sup>
                          </m:sSubSup>
                        </m:oMath>
                      </m:oMathPara>
                    </a14:m>
                    <a:endParaRPr lang="en-US" sz="3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426034" y="3200400"/>
                    <a:ext cx="726481" cy="591444"/>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477355" y="3740898"/>
                    <a:ext cx="40588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5477355" y="3740898"/>
                    <a:ext cx="405880" cy="584775"/>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426035" y="4292025"/>
                    <a:ext cx="746165" cy="6317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𝑝</m:t>
                              </m:r>
                            </m:sup>
                          </m:sSubSup>
                        </m:oMath>
                      </m:oMathPara>
                    </a14:m>
                    <a:endParaRPr lang="en-US" sz="3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426035" y="4292025"/>
                    <a:ext cx="746165" cy="631776"/>
                  </a:xfrm>
                  <a:prstGeom prst="rect">
                    <a:avLst/>
                  </a:prstGeom>
                  <a:blipFill rotWithShape="1">
                    <a:blip r:embed="rId16"/>
                    <a:stretch>
                      <a:fillRect/>
                    </a:stretch>
                  </a:blipFill>
                </p:spPr>
                <p:txBody>
                  <a:bodyPr/>
                  <a:lstStyle/>
                  <a:p>
                    <a:r>
                      <a:rPr lang="en-US">
                        <a:noFill/>
                      </a:rPr>
                      <a:t> </a:t>
                    </a:r>
                  </a:p>
                </p:txBody>
              </p:sp>
            </mc:Fallback>
          </mc:AlternateContent>
        </p:grpSp>
        <p:grpSp>
          <p:nvGrpSpPr>
            <p:cNvPr id="94" name="Group 93"/>
            <p:cNvGrpSpPr/>
            <p:nvPr/>
          </p:nvGrpSpPr>
          <p:grpSpPr>
            <a:xfrm>
              <a:off x="1600200" y="2590800"/>
              <a:ext cx="533400" cy="2362200"/>
              <a:chOff x="1600200" y="2590800"/>
              <a:chExt cx="533400" cy="2362200"/>
            </a:xfrm>
          </p:grpSpPr>
          <mc:AlternateContent xmlns:mc="http://schemas.openxmlformats.org/markup-compatibility/2006" xmlns:a14="http://schemas.microsoft.com/office/drawing/2010/main">
            <mc:Choice Requires="a14">
              <p:sp>
                <p:nvSpPr>
                  <p:cNvPr id="19" name="10-Point Star 18"/>
                  <p:cNvSpPr/>
                  <p:nvPr/>
                </p:nvSpPr>
                <p:spPr>
                  <a:xfrm>
                    <a:off x="1600200" y="2590800"/>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1</m:t>
                              </m:r>
                            </m:sup>
                          </m:sSubSup>
                          <m:r>
                            <a:rPr lang="en-US" sz="2400" i="1" dirty="0">
                              <a:solidFill>
                                <a:srgbClr val="FF0000"/>
                              </a:solidFill>
                              <a:latin typeface="Cambria Math"/>
                            </a:rPr>
                            <m:t> </m:t>
                          </m:r>
                        </m:oMath>
                      </m:oMathPara>
                    </a14:m>
                    <a:endParaRPr lang="en-US" sz="2400" dirty="0"/>
                  </a:p>
                </p:txBody>
              </p:sp>
            </mc:Choice>
            <mc:Fallback xmlns="">
              <p:sp>
                <p:nvSpPr>
                  <p:cNvPr id="19" name="10-Point Star 18"/>
                  <p:cNvSpPr>
                    <a:spLocks noRot="1" noChangeAspect="1" noMove="1" noResize="1" noEditPoints="1" noAdjustHandles="1" noChangeArrowheads="1" noChangeShapeType="1" noTextEdit="1"/>
                  </p:cNvSpPr>
                  <p:nvPr/>
                </p:nvSpPr>
                <p:spPr>
                  <a:xfrm>
                    <a:off x="1600200" y="2590800"/>
                    <a:ext cx="533400" cy="491067"/>
                  </a:xfrm>
                  <a:prstGeom prst="star10">
                    <a:avLst/>
                  </a:prstGeom>
                  <a:blipFill rotWithShape="1">
                    <a:blip r:embed="rId17"/>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10-Point Star 19"/>
                  <p:cNvSpPr/>
                  <p:nvPr/>
                </p:nvSpPr>
                <p:spPr>
                  <a:xfrm>
                    <a:off x="1600200" y="32427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2</m:t>
                              </m:r>
                            </m:sup>
                          </m:sSubSup>
                          <m:r>
                            <a:rPr lang="en-US" sz="2400" i="1" dirty="0">
                              <a:solidFill>
                                <a:srgbClr val="FF0000"/>
                              </a:solidFill>
                              <a:latin typeface="Cambria Math"/>
                            </a:rPr>
                            <m:t> </m:t>
                          </m:r>
                        </m:oMath>
                      </m:oMathPara>
                    </a14:m>
                    <a:endParaRPr lang="en-US" sz="2400" dirty="0"/>
                  </a:p>
                </p:txBody>
              </p:sp>
            </mc:Choice>
            <mc:Fallback xmlns="">
              <p:sp>
                <p:nvSpPr>
                  <p:cNvPr id="20" name="10-Point Star 19"/>
                  <p:cNvSpPr>
                    <a:spLocks noRot="1" noChangeAspect="1" noMove="1" noResize="1" noEditPoints="1" noAdjustHandles="1" noChangeArrowheads="1" noChangeShapeType="1" noTextEdit="1"/>
                  </p:cNvSpPr>
                  <p:nvPr/>
                </p:nvSpPr>
                <p:spPr>
                  <a:xfrm>
                    <a:off x="1600200" y="3242733"/>
                    <a:ext cx="533400" cy="491067"/>
                  </a:xfrm>
                  <a:prstGeom prst="star10">
                    <a:avLst/>
                  </a:prstGeom>
                  <a:blipFill rotWithShape="1">
                    <a:blip r:embed="rId18"/>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10-Point Star 20"/>
                  <p:cNvSpPr/>
                  <p:nvPr/>
                </p:nvSpPr>
                <p:spPr>
                  <a:xfrm>
                    <a:off x="1600200" y="44619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𝑝</m:t>
                              </m:r>
                            </m:sup>
                          </m:sSubSup>
                          <m:r>
                            <a:rPr lang="en-US" sz="2400" i="1" dirty="0">
                              <a:solidFill>
                                <a:srgbClr val="FF0000"/>
                              </a:solidFill>
                              <a:latin typeface="Cambria Math"/>
                            </a:rPr>
                            <m:t> </m:t>
                          </m:r>
                        </m:oMath>
                      </m:oMathPara>
                    </a14:m>
                    <a:endParaRPr lang="en-US" sz="2400" dirty="0"/>
                  </a:p>
                </p:txBody>
              </p:sp>
            </mc:Choice>
            <mc:Fallback xmlns="">
              <p:sp>
                <p:nvSpPr>
                  <p:cNvPr id="21" name="10-Point Star 20"/>
                  <p:cNvSpPr>
                    <a:spLocks noRot="1" noChangeAspect="1" noMove="1" noResize="1" noEditPoints="1" noAdjustHandles="1" noChangeArrowheads="1" noChangeShapeType="1" noTextEdit="1"/>
                  </p:cNvSpPr>
                  <p:nvPr/>
                </p:nvSpPr>
                <p:spPr>
                  <a:xfrm>
                    <a:off x="1600200" y="4461933"/>
                    <a:ext cx="533400" cy="491067"/>
                  </a:xfrm>
                  <a:prstGeom prst="star10">
                    <a:avLst/>
                  </a:prstGeom>
                  <a:blipFill rotWithShape="1">
                    <a:blip r:embed="rId19"/>
                    <a:stretch>
                      <a:fillRect/>
                    </a:stretch>
                  </a:blipFill>
                </p:spPr>
                <p:txBody>
                  <a:bodyPr/>
                  <a:lstStyle/>
                  <a:p>
                    <a:r>
                      <a:rPr lang="en-US">
                        <a:noFill/>
                      </a:rPr>
                      <a:t> </a:t>
                    </a:r>
                  </a:p>
                </p:txBody>
              </p:sp>
            </mc:Fallback>
          </mc:AlternateContent>
        </p:grpSp>
        <p:grpSp>
          <p:nvGrpSpPr>
            <p:cNvPr id="95" name="Group 94"/>
            <p:cNvGrpSpPr/>
            <p:nvPr/>
          </p:nvGrpSpPr>
          <p:grpSpPr>
            <a:xfrm>
              <a:off x="3933932" y="2633256"/>
              <a:ext cx="533400" cy="2362200"/>
              <a:chOff x="3933932" y="2633256"/>
              <a:chExt cx="533400" cy="2362200"/>
            </a:xfrm>
          </p:grpSpPr>
          <mc:AlternateContent xmlns:mc="http://schemas.openxmlformats.org/markup-compatibility/2006" xmlns:a14="http://schemas.microsoft.com/office/drawing/2010/main">
            <mc:Choice Requires="a14">
              <p:sp>
                <p:nvSpPr>
                  <p:cNvPr id="22" name="10-Point Star 21"/>
                  <p:cNvSpPr/>
                  <p:nvPr/>
                </p:nvSpPr>
                <p:spPr>
                  <a:xfrm>
                    <a:off x="3933932" y="2633256"/>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r>
                                <a:rPr lang="en-US" sz="2400" b="0" i="1" dirty="0" smtClean="0">
                                  <a:solidFill>
                                    <a:srgbClr val="FF0000"/>
                                  </a:solidFill>
                                  <a:latin typeface="Cambria Math"/>
                                </a:rPr>
                                <m:t>1</m:t>
                              </m:r>
                            </m:sup>
                          </m:sSubSup>
                          <m:r>
                            <a:rPr lang="en-US" sz="2400" i="1" dirty="0">
                              <a:solidFill>
                                <a:srgbClr val="FF0000"/>
                              </a:solidFill>
                              <a:latin typeface="Cambria Math"/>
                            </a:rPr>
                            <m:t> </m:t>
                          </m:r>
                        </m:oMath>
                      </m:oMathPara>
                    </a14:m>
                    <a:endParaRPr lang="en-US" sz="2400" dirty="0"/>
                  </a:p>
                </p:txBody>
              </p:sp>
            </mc:Choice>
            <mc:Fallback xmlns="">
              <p:sp>
                <p:nvSpPr>
                  <p:cNvPr id="22" name="10-Point Star 21"/>
                  <p:cNvSpPr>
                    <a:spLocks noRot="1" noChangeAspect="1" noMove="1" noResize="1" noEditPoints="1" noAdjustHandles="1" noChangeArrowheads="1" noChangeShapeType="1" noTextEdit="1"/>
                  </p:cNvSpPr>
                  <p:nvPr/>
                </p:nvSpPr>
                <p:spPr>
                  <a:xfrm>
                    <a:off x="3933932" y="2633256"/>
                    <a:ext cx="533400" cy="491067"/>
                  </a:xfrm>
                  <a:prstGeom prst="star10">
                    <a:avLst/>
                  </a:prstGeom>
                  <a:blipFill rotWithShape="1">
                    <a:blip r:embed="rId20"/>
                    <a:stretch>
                      <a:fillRect l="-2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10-Point Star 22"/>
                  <p:cNvSpPr/>
                  <p:nvPr/>
                </p:nvSpPr>
                <p:spPr>
                  <a:xfrm>
                    <a:off x="3933932" y="3285189"/>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r>
                                <a:rPr lang="en-US" sz="2400" b="0" i="1" dirty="0" smtClean="0">
                                  <a:solidFill>
                                    <a:srgbClr val="FF0000"/>
                                  </a:solidFill>
                                  <a:latin typeface="Cambria Math"/>
                                </a:rPr>
                                <m:t>2</m:t>
                              </m:r>
                            </m:sup>
                          </m:sSubSup>
                          <m:r>
                            <a:rPr lang="en-US" sz="2400" i="1" dirty="0">
                              <a:solidFill>
                                <a:srgbClr val="FF0000"/>
                              </a:solidFill>
                              <a:latin typeface="Cambria Math"/>
                            </a:rPr>
                            <m:t> </m:t>
                          </m:r>
                        </m:oMath>
                      </m:oMathPara>
                    </a14:m>
                    <a:endParaRPr lang="en-US" sz="2400" dirty="0"/>
                  </a:p>
                </p:txBody>
              </p:sp>
            </mc:Choice>
            <mc:Fallback xmlns="">
              <p:sp>
                <p:nvSpPr>
                  <p:cNvPr id="23" name="10-Point Star 22"/>
                  <p:cNvSpPr>
                    <a:spLocks noRot="1" noChangeAspect="1" noMove="1" noResize="1" noEditPoints="1" noAdjustHandles="1" noChangeArrowheads="1" noChangeShapeType="1" noTextEdit="1"/>
                  </p:cNvSpPr>
                  <p:nvPr/>
                </p:nvSpPr>
                <p:spPr>
                  <a:xfrm>
                    <a:off x="3933932" y="3285189"/>
                    <a:ext cx="533400" cy="491067"/>
                  </a:xfrm>
                  <a:prstGeom prst="star10">
                    <a:avLst/>
                  </a:prstGeom>
                  <a:blipFill rotWithShape="1">
                    <a:blip r:embed="rId21"/>
                    <a:stretch>
                      <a:fillRect l="-32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10-Point Star 23"/>
                  <p:cNvSpPr/>
                  <p:nvPr/>
                </p:nvSpPr>
                <p:spPr>
                  <a:xfrm>
                    <a:off x="3933932" y="4504389"/>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r>
                                <a:rPr lang="en-US" sz="2400" b="0" i="1" dirty="0" smtClean="0">
                                  <a:solidFill>
                                    <a:srgbClr val="FF0000"/>
                                  </a:solidFill>
                                  <a:latin typeface="Cambria Math"/>
                                </a:rPr>
                                <m:t>𝑝</m:t>
                              </m:r>
                            </m:sup>
                          </m:sSubSup>
                          <m:r>
                            <a:rPr lang="en-US" sz="2400" i="1" dirty="0">
                              <a:solidFill>
                                <a:srgbClr val="FF0000"/>
                              </a:solidFill>
                              <a:latin typeface="Cambria Math"/>
                            </a:rPr>
                            <m:t> </m:t>
                          </m:r>
                        </m:oMath>
                      </m:oMathPara>
                    </a14:m>
                    <a:endParaRPr lang="en-US" sz="2400" dirty="0"/>
                  </a:p>
                </p:txBody>
              </p:sp>
            </mc:Choice>
            <mc:Fallback xmlns="">
              <p:sp>
                <p:nvSpPr>
                  <p:cNvPr id="24" name="10-Point Star 23"/>
                  <p:cNvSpPr>
                    <a:spLocks noRot="1" noChangeAspect="1" noMove="1" noResize="1" noEditPoints="1" noAdjustHandles="1" noChangeArrowheads="1" noChangeShapeType="1" noTextEdit="1"/>
                  </p:cNvSpPr>
                  <p:nvPr/>
                </p:nvSpPr>
                <p:spPr>
                  <a:xfrm>
                    <a:off x="3933932" y="4504389"/>
                    <a:ext cx="533400" cy="491067"/>
                  </a:xfrm>
                  <a:prstGeom prst="star10">
                    <a:avLst/>
                  </a:prstGeom>
                  <a:blipFill rotWithShape="1">
                    <a:blip r:embed="rId22"/>
                    <a:stretch>
                      <a:fillRect/>
                    </a:stretch>
                  </a:blipFill>
                </p:spPr>
                <p:txBody>
                  <a:bodyPr/>
                  <a:lstStyle/>
                  <a:p>
                    <a:r>
                      <a:rPr lang="en-US">
                        <a:noFill/>
                      </a:rPr>
                      <a:t> </a:t>
                    </a:r>
                  </a:p>
                </p:txBody>
              </p:sp>
            </mc:Fallback>
          </mc:AlternateContent>
        </p:grpSp>
        <p:grpSp>
          <p:nvGrpSpPr>
            <p:cNvPr id="96" name="Group 95"/>
            <p:cNvGrpSpPr/>
            <p:nvPr/>
          </p:nvGrpSpPr>
          <p:grpSpPr>
            <a:xfrm>
              <a:off x="6172200" y="2614005"/>
              <a:ext cx="533400" cy="2362200"/>
              <a:chOff x="6172200" y="2614005"/>
              <a:chExt cx="533400" cy="2362200"/>
            </a:xfrm>
          </p:grpSpPr>
          <mc:AlternateContent xmlns:mc="http://schemas.openxmlformats.org/markup-compatibility/2006" xmlns:a14="http://schemas.microsoft.com/office/drawing/2010/main">
            <mc:Choice Requires="a14">
              <p:sp>
                <p:nvSpPr>
                  <p:cNvPr id="25" name="10-Point Star 24"/>
                  <p:cNvSpPr/>
                  <p:nvPr/>
                </p:nvSpPr>
                <p:spPr>
                  <a:xfrm>
                    <a:off x="6172200" y="2614005"/>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r>
                                <a:rPr lang="en-US" sz="2400" b="0" i="1" dirty="0" smtClean="0">
                                  <a:solidFill>
                                    <a:srgbClr val="FF0000"/>
                                  </a:solidFill>
                                  <a:latin typeface="Cambria Math"/>
                                </a:rPr>
                                <m:t>1</m:t>
                              </m:r>
                            </m:sup>
                          </m:sSubSup>
                          <m:r>
                            <a:rPr lang="en-US" sz="2400" i="1" dirty="0">
                              <a:solidFill>
                                <a:srgbClr val="FF0000"/>
                              </a:solidFill>
                              <a:latin typeface="Cambria Math"/>
                            </a:rPr>
                            <m:t> </m:t>
                          </m:r>
                        </m:oMath>
                      </m:oMathPara>
                    </a14:m>
                    <a:endParaRPr lang="en-US" sz="2400" dirty="0"/>
                  </a:p>
                </p:txBody>
              </p:sp>
            </mc:Choice>
            <mc:Fallback xmlns="">
              <p:sp>
                <p:nvSpPr>
                  <p:cNvPr id="25" name="10-Point Star 24"/>
                  <p:cNvSpPr>
                    <a:spLocks noRot="1" noChangeAspect="1" noMove="1" noResize="1" noEditPoints="1" noAdjustHandles="1" noChangeArrowheads="1" noChangeShapeType="1" noTextEdit="1"/>
                  </p:cNvSpPr>
                  <p:nvPr/>
                </p:nvSpPr>
                <p:spPr>
                  <a:xfrm>
                    <a:off x="6172200" y="2614005"/>
                    <a:ext cx="533400" cy="491067"/>
                  </a:xfrm>
                  <a:prstGeom prst="star10">
                    <a:avLst/>
                  </a:prstGeom>
                  <a:blipFill rotWithShape="1">
                    <a:blip r:embed="rId23"/>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10-Point Star 25"/>
                  <p:cNvSpPr/>
                  <p:nvPr/>
                </p:nvSpPr>
                <p:spPr>
                  <a:xfrm>
                    <a:off x="6172200" y="3265938"/>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r>
                                <a:rPr lang="en-US" sz="2400" b="0" i="1" dirty="0" smtClean="0">
                                  <a:solidFill>
                                    <a:srgbClr val="FF0000"/>
                                  </a:solidFill>
                                  <a:latin typeface="Cambria Math"/>
                                </a:rPr>
                                <m:t>2</m:t>
                              </m:r>
                            </m:sup>
                          </m:sSubSup>
                          <m:r>
                            <a:rPr lang="en-US" sz="2400" i="1" dirty="0">
                              <a:solidFill>
                                <a:srgbClr val="FF0000"/>
                              </a:solidFill>
                              <a:latin typeface="Cambria Math"/>
                            </a:rPr>
                            <m:t> </m:t>
                          </m:r>
                        </m:oMath>
                      </m:oMathPara>
                    </a14:m>
                    <a:endParaRPr lang="en-US" sz="2400" dirty="0"/>
                  </a:p>
                </p:txBody>
              </p:sp>
            </mc:Choice>
            <mc:Fallback xmlns="">
              <p:sp>
                <p:nvSpPr>
                  <p:cNvPr id="26" name="10-Point Star 25"/>
                  <p:cNvSpPr>
                    <a:spLocks noRot="1" noChangeAspect="1" noMove="1" noResize="1" noEditPoints="1" noAdjustHandles="1" noChangeArrowheads="1" noChangeShapeType="1" noTextEdit="1"/>
                  </p:cNvSpPr>
                  <p:nvPr/>
                </p:nvSpPr>
                <p:spPr>
                  <a:xfrm>
                    <a:off x="6172200" y="3265938"/>
                    <a:ext cx="533400" cy="491067"/>
                  </a:xfrm>
                  <a:prstGeom prst="star10">
                    <a:avLst/>
                  </a:prstGeom>
                  <a:blipFill rotWithShape="1">
                    <a:blip r:embed="rId24"/>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10-Point Star 26"/>
                  <p:cNvSpPr/>
                  <p:nvPr/>
                </p:nvSpPr>
                <p:spPr>
                  <a:xfrm>
                    <a:off x="6172200" y="4485138"/>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r>
                                <a:rPr lang="en-US" sz="2400" b="0" i="1" dirty="0" smtClean="0">
                                  <a:solidFill>
                                    <a:srgbClr val="FF0000"/>
                                  </a:solidFill>
                                  <a:latin typeface="Cambria Math"/>
                                </a:rPr>
                                <m:t>𝑝</m:t>
                              </m:r>
                            </m:sup>
                          </m:sSubSup>
                          <m:r>
                            <a:rPr lang="en-US" sz="2400" i="1" dirty="0">
                              <a:solidFill>
                                <a:srgbClr val="FF0000"/>
                              </a:solidFill>
                              <a:latin typeface="Cambria Math"/>
                            </a:rPr>
                            <m:t> </m:t>
                          </m:r>
                        </m:oMath>
                      </m:oMathPara>
                    </a14:m>
                    <a:endParaRPr lang="en-US" sz="2400" dirty="0"/>
                  </a:p>
                </p:txBody>
              </p:sp>
            </mc:Choice>
            <mc:Fallback xmlns="">
              <p:sp>
                <p:nvSpPr>
                  <p:cNvPr id="27" name="10-Point Star 26"/>
                  <p:cNvSpPr>
                    <a:spLocks noRot="1" noChangeAspect="1" noMove="1" noResize="1" noEditPoints="1" noAdjustHandles="1" noChangeArrowheads="1" noChangeShapeType="1" noTextEdit="1"/>
                  </p:cNvSpPr>
                  <p:nvPr/>
                </p:nvSpPr>
                <p:spPr>
                  <a:xfrm>
                    <a:off x="6172200" y="4485138"/>
                    <a:ext cx="533400" cy="491067"/>
                  </a:xfrm>
                  <a:prstGeom prst="star10">
                    <a:avLst/>
                  </a:prstGeom>
                  <a:blipFill rotWithShape="1">
                    <a:blip r:embed="rId25"/>
                    <a:stretch>
                      <a:fillRect/>
                    </a:stretch>
                  </a:blipFill>
                </p:spPr>
                <p:txBody>
                  <a:bodyPr/>
                  <a:lstStyle/>
                  <a:p>
                    <a:r>
                      <a:rPr lang="en-US">
                        <a:noFill/>
                      </a:rPr>
                      <a:t> </a:t>
                    </a:r>
                  </a:p>
                </p:txBody>
              </p:sp>
            </mc:Fallback>
          </mc:AlternateContent>
        </p:grpSp>
        <p:grpSp>
          <p:nvGrpSpPr>
            <p:cNvPr id="97" name="Group 96"/>
            <p:cNvGrpSpPr/>
            <p:nvPr/>
          </p:nvGrpSpPr>
          <p:grpSpPr>
            <a:xfrm>
              <a:off x="1600200" y="5300133"/>
              <a:ext cx="5105400" cy="494275"/>
              <a:chOff x="1600200" y="5300133"/>
              <a:chExt cx="5105400" cy="494275"/>
            </a:xfrm>
          </p:grpSpPr>
          <mc:AlternateContent xmlns:mc="http://schemas.openxmlformats.org/markup-compatibility/2006" xmlns:a14="http://schemas.microsoft.com/office/drawing/2010/main">
            <mc:Choice Requires="a14">
              <p:sp>
                <p:nvSpPr>
                  <p:cNvPr id="28" name="10-Point Star 27"/>
                  <p:cNvSpPr/>
                  <p:nvPr/>
                </p:nvSpPr>
                <p:spPr>
                  <a:xfrm>
                    <a:off x="1600200" y="53001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sSubSup>
                          <m:r>
                            <a:rPr lang="en-US" sz="2400" i="1" dirty="0">
                              <a:solidFill>
                                <a:srgbClr val="FF0000"/>
                              </a:solidFill>
                              <a:latin typeface="Cambria Math"/>
                            </a:rPr>
                            <m:t> </m:t>
                          </m:r>
                        </m:oMath>
                      </m:oMathPara>
                    </a14:m>
                    <a:endParaRPr lang="en-US" sz="2400" dirty="0"/>
                  </a:p>
                </p:txBody>
              </p:sp>
            </mc:Choice>
            <mc:Fallback xmlns="">
              <p:sp>
                <p:nvSpPr>
                  <p:cNvPr id="28" name="10-Point Star 27"/>
                  <p:cNvSpPr>
                    <a:spLocks noRot="1" noChangeAspect="1" noMove="1" noResize="1" noEditPoints="1" noAdjustHandles="1" noChangeArrowheads="1" noChangeShapeType="1" noTextEdit="1"/>
                  </p:cNvSpPr>
                  <p:nvPr/>
                </p:nvSpPr>
                <p:spPr>
                  <a:xfrm>
                    <a:off x="1600200" y="5300133"/>
                    <a:ext cx="533400" cy="491067"/>
                  </a:xfrm>
                  <a:prstGeom prst="star10">
                    <a:avLst/>
                  </a:prstGeom>
                  <a:blipFill rotWithShape="1">
                    <a:blip r:embed="rId26"/>
                    <a:stretch>
                      <a:fillRect l="-10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10-Point Star 28"/>
                  <p:cNvSpPr/>
                  <p:nvPr/>
                </p:nvSpPr>
                <p:spPr>
                  <a:xfrm>
                    <a:off x="3962400" y="5303341"/>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sSubSup>
                          <m:r>
                            <a:rPr lang="en-US" sz="2400" i="1" dirty="0">
                              <a:solidFill>
                                <a:srgbClr val="FF0000"/>
                              </a:solidFill>
                              <a:latin typeface="Cambria Math"/>
                            </a:rPr>
                            <m:t> </m:t>
                          </m:r>
                        </m:oMath>
                      </m:oMathPara>
                    </a14:m>
                    <a:endParaRPr lang="en-US" sz="2400" dirty="0"/>
                  </a:p>
                </p:txBody>
              </p:sp>
            </mc:Choice>
            <mc:Fallback xmlns="">
              <p:sp>
                <p:nvSpPr>
                  <p:cNvPr id="29" name="10-Point Star 28"/>
                  <p:cNvSpPr>
                    <a:spLocks noRot="1" noChangeAspect="1" noMove="1" noResize="1" noEditPoints="1" noAdjustHandles="1" noChangeArrowheads="1" noChangeShapeType="1" noTextEdit="1"/>
                  </p:cNvSpPr>
                  <p:nvPr/>
                </p:nvSpPr>
                <p:spPr>
                  <a:xfrm>
                    <a:off x="3962400" y="5303341"/>
                    <a:ext cx="533400" cy="491067"/>
                  </a:xfrm>
                  <a:prstGeom prst="star10">
                    <a:avLst/>
                  </a:prstGeom>
                  <a:blipFill rotWithShape="1">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10-Point Star 29"/>
                  <p:cNvSpPr/>
                  <p:nvPr/>
                </p:nvSpPr>
                <p:spPr>
                  <a:xfrm>
                    <a:off x="6172200" y="53001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sSubSup>
                          <m:r>
                            <a:rPr lang="en-US" sz="2400" i="1" dirty="0">
                              <a:solidFill>
                                <a:srgbClr val="FF0000"/>
                              </a:solidFill>
                              <a:latin typeface="Cambria Math"/>
                            </a:rPr>
                            <m:t> </m:t>
                          </m:r>
                        </m:oMath>
                      </m:oMathPara>
                    </a14:m>
                    <a:endParaRPr lang="en-US" sz="2400" dirty="0"/>
                  </a:p>
                </p:txBody>
              </p:sp>
            </mc:Choice>
            <mc:Fallback xmlns="">
              <p:sp>
                <p:nvSpPr>
                  <p:cNvPr id="30" name="10-Point Star 29"/>
                  <p:cNvSpPr>
                    <a:spLocks noRot="1" noChangeAspect="1" noMove="1" noResize="1" noEditPoints="1" noAdjustHandles="1" noChangeArrowheads="1" noChangeShapeType="1" noTextEdit="1"/>
                  </p:cNvSpPr>
                  <p:nvPr/>
                </p:nvSpPr>
                <p:spPr>
                  <a:xfrm>
                    <a:off x="6172200" y="5300133"/>
                    <a:ext cx="533400" cy="491067"/>
                  </a:xfrm>
                  <a:prstGeom prst="star10">
                    <a:avLst/>
                  </a:prstGeom>
                  <a:blipFill rotWithShape="1">
                    <a:blip r:embed="rId28"/>
                    <a:stretch>
                      <a:fillRect l="-1099"/>
                    </a:stretch>
                  </a:blipFill>
                </p:spPr>
                <p:txBody>
                  <a:bodyPr/>
                  <a:lstStyle/>
                  <a:p>
                    <a:r>
                      <a:rPr lang="en-US">
                        <a:noFill/>
                      </a:rPr>
                      <a:t> </a:t>
                    </a:r>
                  </a:p>
                </p:txBody>
              </p:sp>
            </mc:Fallback>
          </mc:AlternateContent>
        </p:grpSp>
      </p:grpSp>
      <p:grpSp>
        <p:nvGrpSpPr>
          <p:cNvPr id="108" name="Group 107"/>
          <p:cNvGrpSpPr/>
          <p:nvPr/>
        </p:nvGrpSpPr>
        <p:grpSpPr>
          <a:xfrm>
            <a:off x="304800" y="2430360"/>
            <a:ext cx="7924800" cy="4212175"/>
            <a:chOff x="304800" y="2430360"/>
            <a:chExt cx="7924800" cy="4212175"/>
          </a:xfrm>
        </p:grpSpPr>
        <p:sp>
          <p:nvSpPr>
            <p:cNvPr id="65" name="Oval 64"/>
            <p:cNvSpPr/>
            <p:nvPr/>
          </p:nvSpPr>
          <p:spPr>
            <a:xfrm>
              <a:off x="959940" y="2430360"/>
              <a:ext cx="696240" cy="2558160"/>
            </a:xfrm>
            <a:prstGeom prst="ellipse">
              <a:avLst/>
            </a:prstGeom>
            <a:noFill/>
            <a:ln w="252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cxnSp>
          <p:nvCxnSpPr>
            <p:cNvPr id="68" name="Straight Connector 67"/>
            <p:cNvCxnSpPr>
              <a:stCxn id="8" idx="2"/>
            </p:cNvCxnSpPr>
            <p:nvPr/>
          </p:nvCxnSpPr>
          <p:spPr>
            <a:xfrm flipH="1">
              <a:off x="490681" y="4876800"/>
              <a:ext cx="832056" cy="936839"/>
            </a:xfrm>
            <a:prstGeom prst="line">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TextBox 68"/>
                <p:cNvSpPr txBox="1"/>
                <p:nvPr/>
              </p:nvSpPr>
              <p:spPr>
                <a:xfrm>
                  <a:off x="304800" y="6019800"/>
                  <a:ext cx="7924800" cy="622735"/>
                </a:xfrm>
                <a:prstGeom prst="rect">
                  <a:avLst/>
                </a:prstGeom>
                <a:noFill/>
              </p:spPr>
              <p:txBody>
                <a:bodyPr wrap="square" rtlCol="0">
                  <a:spAutoFit/>
                </a:bodyPr>
                <a:lstStyle/>
                <a:p>
                  <a:r>
                    <a:rPr lang="en-US" sz="3200" dirty="0" smtClean="0"/>
                    <a:t>It was easy to sample uniformly  from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𝑍</m:t>
                          </m:r>
                        </m:e>
                        <m:sub>
                          <m:r>
                            <a:rPr lang="en-US" sz="3200" b="0" i="1" smtClean="0">
                              <a:latin typeface="Cambria Math"/>
                            </a:rPr>
                            <m:t>𝑝</m:t>
                          </m:r>
                        </m:sub>
                      </m:sSub>
                    </m:oMath>
                  </a14:m>
                  <a:r>
                    <a:rPr lang="en-US" sz="3200" dirty="0" smtClean="0"/>
                    <a:t>.</a:t>
                  </a:r>
                  <a:endParaRPr lang="en-US" sz="3200" dirty="0"/>
                </a:p>
              </p:txBody>
            </p:sp>
          </mc:Choice>
          <mc:Fallback xmlns="">
            <p:sp>
              <p:nvSpPr>
                <p:cNvPr id="69" name="TextBox 68"/>
                <p:cNvSpPr txBox="1">
                  <a:spLocks noRot="1" noChangeAspect="1" noMove="1" noResize="1" noEditPoints="1" noAdjustHandles="1" noChangeArrowheads="1" noChangeShapeType="1" noTextEdit="1"/>
                </p:cNvSpPr>
                <p:nvPr/>
              </p:nvSpPr>
              <p:spPr>
                <a:xfrm>
                  <a:off x="304800" y="6019800"/>
                  <a:ext cx="7924800" cy="622735"/>
                </a:xfrm>
                <a:prstGeom prst="rect">
                  <a:avLst/>
                </a:prstGeom>
                <a:blipFill rotWithShape="1">
                  <a:blip r:embed="rId29"/>
                  <a:stretch>
                    <a:fillRect l="-1923" t="-11765" b="-25490"/>
                  </a:stretch>
                </a:blipFill>
              </p:spPr>
              <p:txBody>
                <a:bodyPr/>
                <a:lstStyle/>
                <a:p>
                  <a:r>
                    <a:rPr lang="en-US">
                      <a:noFill/>
                    </a:rPr>
                    <a:t> </a:t>
                  </a:r>
                </a:p>
              </p:txBody>
            </p:sp>
          </mc:Fallback>
        </mc:AlternateContent>
      </p:grpSp>
      <p:sp>
        <p:nvSpPr>
          <p:cNvPr id="79" name="TextBox 78"/>
          <p:cNvSpPr txBox="1"/>
          <p:nvPr/>
        </p:nvSpPr>
        <p:spPr>
          <a:xfrm>
            <a:off x="3048000" y="1905000"/>
            <a:ext cx="5181600" cy="369332"/>
          </a:xfrm>
          <a:prstGeom prst="rect">
            <a:avLst/>
          </a:prstGeom>
          <a:noFill/>
        </p:spPr>
        <p:txBody>
          <a:bodyPr wrap="square" rtlCol="0">
            <a:spAutoFit/>
          </a:bodyPr>
          <a:lstStyle/>
          <a:p>
            <a:endParaRPr lang="en-US" dirty="0"/>
          </a:p>
        </p:txBody>
      </p:sp>
      <p:grpSp>
        <p:nvGrpSpPr>
          <p:cNvPr id="109" name="Group 108"/>
          <p:cNvGrpSpPr/>
          <p:nvPr/>
        </p:nvGrpSpPr>
        <p:grpSpPr>
          <a:xfrm>
            <a:off x="1410840" y="2878789"/>
            <a:ext cx="6779369" cy="3295211"/>
            <a:chOff x="1410840" y="2878789"/>
            <a:chExt cx="6779369" cy="3295211"/>
          </a:xfrm>
        </p:grpSpPr>
        <p:sp>
          <p:nvSpPr>
            <p:cNvPr id="78" name="Oval 77"/>
            <p:cNvSpPr/>
            <p:nvPr/>
          </p:nvSpPr>
          <p:spPr>
            <a:xfrm>
              <a:off x="1410840" y="5094360"/>
              <a:ext cx="1079640" cy="1079640"/>
            </a:xfrm>
            <a:prstGeom prst="ellipse">
              <a:avLst/>
            </a:prstGeom>
            <a:noFill/>
            <a:ln w="25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mc:AlternateContent xmlns:mc="http://schemas.openxmlformats.org/markup-compatibility/2006" xmlns:a14="http://schemas.microsoft.com/office/drawing/2010/main">
          <mc:Choice Requires="a14">
            <p:sp>
              <p:nvSpPr>
                <p:cNvPr id="80" name="Rectangle 79"/>
                <p:cNvSpPr/>
                <p:nvPr/>
              </p:nvSpPr>
              <p:spPr>
                <a:xfrm>
                  <a:off x="3180139" y="2878789"/>
                  <a:ext cx="5010070" cy="199801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dirty="0" smtClean="0">
                      <a:solidFill>
                        <a:srgbClr val="FF0000"/>
                      </a:solidFill>
                    </a:rPr>
                    <a:t>I should be efficient to sample </a:t>
                  </a:r>
                  <a14:m>
                    <m:oMath xmlns:m="http://schemas.openxmlformats.org/officeDocument/2006/math">
                      <m:r>
                        <a:rPr lang="en-US" sz="2800" i="1" dirty="0">
                          <a:solidFill>
                            <a:srgbClr val="FF0000"/>
                          </a:solidFill>
                          <a:latin typeface="Cambria Math"/>
                        </a:rPr>
                        <m:t>𝛼</m:t>
                      </m:r>
                      <m:r>
                        <a:rPr lang="en-US" sz="2800" i="1" dirty="0">
                          <a:solidFill>
                            <a:srgbClr val="FF0000"/>
                          </a:solidFill>
                          <a:latin typeface="Cambria Math"/>
                        </a:rPr>
                        <m:t>←</m:t>
                      </m:r>
                      <m:sSub>
                        <m:sSubPr>
                          <m:ctrlPr>
                            <a:rPr lang="en-US" sz="2800" i="1" dirty="0">
                              <a:solidFill>
                                <a:srgbClr val="FF0000"/>
                              </a:solidFill>
                              <a:latin typeface="Cambria Math" panose="02040503050406030204" pitchFamily="18" charset="0"/>
                            </a:rPr>
                          </m:ctrlPr>
                        </m:sSubPr>
                        <m:e>
                          <m:r>
                            <a:rPr lang="en-US" sz="2800" i="1" dirty="0">
                              <a:solidFill>
                                <a:srgbClr val="FF0000"/>
                              </a:solidFill>
                              <a:latin typeface="Cambria Math"/>
                            </a:rPr>
                            <m:t>𝑆</m:t>
                          </m:r>
                        </m:e>
                        <m:sub>
                          <m:r>
                            <a:rPr lang="en-US" sz="2800" i="1" dirty="0">
                              <a:solidFill>
                                <a:srgbClr val="FF0000"/>
                              </a:solidFill>
                              <a:latin typeface="Cambria Math"/>
                            </a:rPr>
                            <m:t>0</m:t>
                          </m:r>
                        </m:sub>
                      </m:sSub>
                    </m:oMath>
                  </a14:m>
                  <a:r>
                    <a:rPr lang="en-US" sz="2800" dirty="0">
                      <a:solidFill>
                        <a:srgbClr val="FF0000"/>
                      </a:solidFill>
                    </a:rPr>
                    <a:t> such that </a:t>
                  </a:r>
                  <a14:m>
                    <m:oMath xmlns:m="http://schemas.openxmlformats.org/officeDocument/2006/math">
                      <m:r>
                        <a:rPr lang="en-US" sz="2800" i="1" dirty="0">
                          <a:solidFill>
                            <a:srgbClr val="FF0000"/>
                          </a:solidFill>
                          <a:latin typeface="Cambria Math"/>
                        </a:rPr>
                        <m:t>𝛼</m:t>
                      </m:r>
                      <m:r>
                        <a:rPr lang="en-US" sz="2800" i="1" dirty="0">
                          <a:solidFill>
                            <a:srgbClr val="FF0000"/>
                          </a:solidFill>
                          <a:latin typeface="Cambria Math"/>
                        </a:rPr>
                        <m:t>∈</m:t>
                      </m:r>
                      <m:sSubSup>
                        <m:sSubSupPr>
                          <m:ctrlPr>
                            <a:rPr lang="en-US" sz="2800" i="1" dirty="0">
                              <a:solidFill>
                                <a:srgbClr val="FF0000"/>
                              </a:solidFill>
                              <a:latin typeface="Cambria Math" panose="02040503050406030204" pitchFamily="18" charset="0"/>
                            </a:rPr>
                          </m:ctrlPr>
                        </m:sSubSupPr>
                        <m:e>
                          <m:r>
                            <a:rPr lang="en-US" sz="2800" i="1" dirty="0">
                              <a:solidFill>
                                <a:srgbClr val="FF0000"/>
                              </a:solidFill>
                              <a:latin typeface="Cambria Math"/>
                            </a:rPr>
                            <m:t>𝑆</m:t>
                          </m:r>
                        </m:e>
                        <m:sub>
                          <m:r>
                            <a:rPr lang="en-US" sz="2800" i="1" dirty="0">
                              <a:solidFill>
                                <a:srgbClr val="FF0000"/>
                              </a:solidFill>
                              <a:latin typeface="Cambria Math"/>
                            </a:rPr>
                            <m:t>0</m:t>
                          </m:r>
                        </m:sub>
                        <m:sup>
                          <m:r>
                            <a:rPr lang="en-US" sz="2800" i="1" dirty="0">
                              <a:solidFill>
                                <a:srgbClr val="FF0000"/>
                              </a:solidFill>
                              <a:latin typeface="Cambria Math"/>
                            </a:rPr>
                            <m:t>𝑎</m:t>
                          </m:r>
                        </m:sup>
                      </m:sSubSup>
                    </m:oMath>
                  </a14:m>
                  <a:r>
                    <a:rPr lang="en-US" sz="2800" dirty="0">
                      <a:solidFill>
                        <a:srgbClr val="FF0000"/>
                      </a:solidFill>
                    </a:rPr>
                    <a:t> for a </a:t>
                  </a:r>
                  <a:r>
                    <a:rPr lang="en-US" sz="2800" dirty="0" smtClean="0">
                      <a:solidFill>
                        <a:srgbClr val="FF0000"/>
                      </a:solidFill>
                    </a:rPr>
                    <a:t>u</a:t>
                  </a:r>
                  <a14:m>
                    <m:oMath xmlns:m="http://schemas.openxmlformats.org/officeDocument/2006/math">
                      <m:r>
                        <m:rPr>
                          <m:sty m:val="p"/>
                        </m:rPr>
                        <a:rPr lang="en-US" sz="2800" b="0" i="0" dirty="0" smtClean="0">
                          <a:solidFill>
                            <a:srgbClr val="FF0000"/>
                          </a:solidFill>
                          <a:latin typeface="Cambria Math"/>
                        </a:rPr>
                        <m:t>niform</m:t>
                      </m:r>
                      <m:r>
                        <a:rPr lang="en-US" sz="2800" b="0" i="0" dirty="0" smtClean="0">
                          <a:solidFill>
                            <a:srgbClr val="FF0000"/>
                          </a:solidFill>
                          <a:latin typeface="Cambria Math"/>
                        </a:rPr>
                        <m:t> </m:t>
                      </m:r>
                      <m:r>
                        <a:rPr lang="en-US" sz="2800" i="1" dirty="0" smtClean="0">
                          <a:solidFill>
                            <a:srgbClr val="FF0000"/>
                          </a:solidFill>
                          <a:latin typeface="Cambria Math"/>
                        </a:rPr>
                        <m:t>𝑎</m:t>
                      </m:r>
                      <m:r>
                        <a:rPr lang="en-US" sz="2800" b="0" i="1" dirty="0" smtClean="0">
                          <a:solidFill>
                            <a:srgbClr val="FF0000"/>
                          </a:solidFill>
                          <a:latin typeface="Cambria Math"/>
                        </a:rPr>
                        <m:t>. </m:t>
                      </m:r>
                    </m:oMath>
                  </a14:m>
                  <a:r>
                    <a:rPr lang="en-US" sz="2800" dirty="0" smtClean="0">
                      <a:solidFill>
                        <a:srgbClr val="FF0000"/>
                      </a:solidFill>
                    </a:rPr>
                    <a:t>It </a:t>
                  </a:r>
                  <a:r>
                    <a:rPr lang="en-US" sz="2800" dirty="0">
                      <a:solidFill>
                        <a:srgbClr val="FF0000"/>
                      </a:solidFill>
                    </a:rPr>
                    <a:t>may not be </a:t>
                  </a:r>
                  <a:r>
                    <a:rPr lang="en-US" sz="2800" dirty="0" smtClean="0">
                      <a:solidFill>
                        <a:srgbClr val="FF0000"/>
                      </a:solidFill>
                    </a:rPr>
                    <a:t>uniform in </a:t>
                  </a:r>
                  <a14:m>
                    <m:oMath xmlns:m="http://schemas.openxmlformats.org/officeDocument/2006/math">
                      <m:sSub>
                        <m:sSubPr>
                          <m:ctrlPr>
                            <a:rPr lang="en-US" sz="2800" i="1" dirty="0">
                              <a:solidFill>
                                <a:srgbClr val="FF0000"/>
                              </a:solidFill>
                              <a:latin typeface="Cambria Math" panose="02040503050406030204" pitchFamily="18" charset="0"/>
                            </a:rPr>
                          </m:ctrlPr>
                        </m:sSubPr>
                        <m:e>
                          <m:r>
                            <a:rPr lang="en-US" sz="2800" i="1" dirty="0">
                              <a:solidFill>
                                <a:srgbClr val="FF0000"/>
                              </a:solidFill>
                              <a:latin typeface="Cambria Math"/>
                            </a:rPr>
                            <m:t>𝑆</m:t>
                          </m:r>
                        </m:e>
                        <m:sub>
                          <m:r>
                            <a:rPr lang="en-US" sz="2800" i="1" dirty="0">
                              <a:solidFill>
                                <a:srgbClr val="FF0000"/>
                              </a:solidFill>
                              <a:latin typeface="Cambria Math"/>
                            </a:rPr>
                            <m:t>0</m:t>
                          </m:r>
                        </m:sub>
                      </m:sSub>
                    </m:oMath>
                  </a14:m>
                  <a:r>
                    <a:rPr lang="en-US" sz="2800" dirty="0" smtClean="0">
                      <a:solidFill>
                        <a:srgbClr val="FF0000"/>
                      </a:solidFill>
                    </a:rPr>
                    <a:t> or </a:t>
                  </a:r>
                  <a14:m>
                    <m:oMath xmlns:m="http://schemas.openxmlformats.org/officeDocument/2006/math">
                      <m:sSubSup>
                        <m:sSubSupPr>
                          <m:ctrlPr>
                            <a:rPr lang="en-US" sz="2800" i="1" dirty="0">
                              <a:solidFill>
                                <a:srgbClr val="FF0000"/>
                              </a:solidFill>
                              <a:latin typeface="Cambria Math" panose="02040503050406030204" pitchFamily="18" charset="0"/>
                            </a:rPr>
                          </m:ctrlPr>
                        </m:sSubSupPr>
                        <m:e>
                          <m:r>
                            <a:rPr lang="en-US" sz="2800" i="1" dirty="0">
                              <a:solidFill>
                                <a:srgbClr val="FF0000"/>
                              </a:solidFill>
                              <a:latin typeface="Cambria Math"/>
                            </a:rPr>
                            <m:t>𝑆</m:t>
                          </m:r>
                        </m:e>
                        <m:sub>
                          <m:r>
                            <a:rPr lang="en-US" sz="2800" i="1" dirty="0">
                              <a:solidFill>
                                <a:srgbClr val="FF0000"/>
                              </a:solidFill>
                              <a:latin typeface="Cambria Math"/>
                            </a:rPr>
                            <m:t>0</m:t>
                          </m:r>
                        </m:sub>
                        <m:sup>
                          <m:r>
                            <a:rPr lang="en-US" sz="2800" i="1" dirty="0">
                              <a:solidFill>
                                <a:srgbClr val="FF0000"/>
                              </a:solidFill>
                              <a:latin typeface="Cambria Math"/>
                            </a:rPr>
                            <m:t>𝑎</m:t>
                          </m:r>
                        </m:sup>
                      </m:sSubSup>
                    </m:oMath>
                  </a14:m>
                  <a:r>
                    <a:rPr lang="en-US" sz="2800" dirty="0" smtClean="0">
                      <a:solidFill>
                        <a:srgbClr val="FF0000"/>
                      </a:solidFill>
                    </a:rPr>
                    <a:t>.</a:t>
                  </a:r>
                  <a:endParaRPr lang="en-US" sz="2800" dirty="0">
                    <a:solidFill>
                      <a:srgbClr val="FF0000"/>
                    </a:solidFill>
                  </a:endParaRPr>
                </a:p>
              </p:txBody>
            </p:sp>
          </mc:Choice>
          <mc:Fallback xmlns="">
            <p:sp>
              <p:nvSpPr>
                <p:cNvPr id="80" name="Rectangle 79"/>
                <p:cNvSpPr>
                  <a:spLocks noRot="1" noChangeAspect="1" noMove="1" noResize="1" noEditPoints="1" noAdjustHandles="1" noChangeArrowheads="1" noChangeShapeType="1" noTextEdit="1"/>
                </p:cNvSpPr>
                <p:nvPr/>
              </p:nvSpPr>
              <p:spPr>
                <a:xfrm>
                  <a:off x="3180139" y="2878789"/>
                  <a:ext cx="5010070" cy="1998011"/>
                </a:xfrm>
                <a:prstGeom prst="rect">
                  <a:avLst/>
                </a:prstGeom>
                <a:blipFill rotWithShape="1">
                  <a:blip r:embed="rId30"/>
                  <a:stretch>
                    <a:fillRect l="-2427" r="-3519" b="-3636"/>
                  </a:stretch>
                </a:blipFill>
              </p:spPr>
              <p:txBody>
                <a:bodyPr/>
                <a:lstStyle/>
                <a:p>
                  <a:r>
                    <a:rPr lang="en-US">
                      <a:noFill/>
                    </a:rPr>
                    <a:t> </a:t>
                  </a:r>
                </a:p>
              </p:txBody>
            </p:sp>
          </mc:Fallback>
        </mc:AlternateContent>
        <p:cxnSp>
          <p:nvCxnSpPr>
            <p:cNvPr id="107" name="Straight Connector 106"/>
            <p:cNvCxnSpPr>
              <a:stCxn id="78" idx="7"/>
            </p:cNvCxnSpPr>
            <p:nvPr/>
          </p:nvCxnSpPr>
          <p:spPr>
            <a:xfrm flipV="1">
              <a:off x="2332370" y="4923360"/>
              <a:ext cx="883870" cy="329110"/>
            </a:xfrm>
            <a:prstGeom prst="line">
              <a:avLst/>
            </a:prstGeom>
            <a:ln w="252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1" name="Slide Number Placeholder 30"/>
          <p:cNvSpPr>
            <a:spLocks noGrp="1"/>
          </p:cNvSpPr>
          <p:nvPr>
            <p:ph type="sldNum" sz="quarter" idx="12"/>
          </p:nvPr>
        </p:nvSpPr>
        <p:spPr/>
        <p:txBody>
          <a:bodyPr/>
          <a:lstStyle/>
          <a:p>
            <a:fld id="{93D2F4F8-96A9-4514-BBD0-EA5312265E95}" type="slidenum">
              <a:rPr lang="en-US" smtClean="0"/>
              <a:t>22</a:t>
            </a:fld>
            <a:endParaRPr lang="en-US"/>
          </a:p>
        </p:txBody>
      </p:sp>
    </p:spTree>
    <p:extLst>
      <p:ext uri="{BB962C8B-B14F-4D97-AF65-F5344CB8AC3E}">
        <p14:creationId xmlns:p14="http://schemas.microsoft.com/office/powerpoint/2010/main" val="129138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448" y="228600"/>
            <a:ext cx="8607552" cy="990600"/>
          </a:xfrm>
        </p:spPr>
        <p:txBody>
          <a:bodyPr>
            <a:normAutofit/>
          </a:bodyPr>
          <a:lstStyle/>
          <a:p>
            <a:r>
              <a:rPr lang="en-US" b="1" dirty="0" smtClean="0"/>
              <a:t>Multilinear Maps: Our Notion</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152400" y="1600200"/>
                <a:ext cx="8763000" cy="5105400"/>
              </a:xfrm>
            </p:spPr>
            <p:txBody>
              <a:bodyPr>
                <a:normAutofit/>
              </a:bodyPr>
              <a:lstStyle/>
              <a:p>
                <a:r>
                  <a:rPr lang="en-US" dirty="0" smtClean="0"/>
                  <a:t>Finite ring </a:t>
                </a:r>
                <a14:m>
                  <m:oMath xmlns:m="http://schemas.openxmlformats.org/officeDocument/2006/math">
                    <m:r>
                      <a:rPr lang="en-US" i="1" dirty="0" smtClean="0">
                        <a:latin typeface="Cambria Math"/>
                      </a:rPr>
                      <m:t>𝑅</m:t>
                    </m:r>
                  </m:oMath>
                </a14:m>
                <a:r>
                  <a:rPr lang="en-US" dirty="0" smtClean="0"/>
                  <a:t> and </a:t>
                </a:r>
                <a:r>
                  <a:rPr lang="en-US" dirty="0" smtClean="0">
                    <a:solidFill>
                      <a:srgbClr val="FF0000"/>
                    </a:solidFill>
                  </a:rPr>
                  <a:t>sets </a:t>
                </a:r>
                <a14:m>
                  <m:oMath xmlns:m="http://schemas.openxmlformats.org/officeDocument/2006/math">
                    <m:r>
                      <a:rPr lang="en-US" i="1" dirty="0" smtClean="0">
                        <a:solidFill>
                          <a:srgbClr val="FF0000"/>
                        </a:solidFill>
                        <a:latin typeface="Cambria Math"/>
                      </a:rPr>
                      <m:t>𝑆</m:t>
                    </m:r>
                    <m:r>
                      <a:rPr lang="en-US" i="1" baseline="-25000" dirty="0" err="1" smtClean="0">
                        <a:solidFill>
                          <a:srgbClr val="FF0000"/>
                        </a:solidFill>
                        <a:latin typeface="Cambria Math"/>
                      </a:rPr>
                      <m:t>𝑖</m:t>
                    </m:r>
                    <m:r>
                      <a:rPr lang="en-US" i="1" dirty="0" smtClean="0">
                        <a:solidFill>
                          <a:srgbClr val="FF0000"/>
                        </a:solidFill>
                        <a:latin typeface="Cambria Math"/>
                      </a:rPr>
                      <m:t> ∀</m:t>
                    </m:r>
                    <m:r>
                      <a:rPr lang="en-US" i="1" dirty="0" err="1" smtClean="0">
                        <a:solidFill>
                          <a:srgbClr val="FF0000"/>
                        </a:solidFill>
                        <a:latin typeface="Cambria Math"/>
                      </a:rPr>
                      <m:t>𝑖</m:t>
                    </m:r>
                    <m:r>
                      <a:rPr lang="en-US" i="1" dirty="0" smtClean="0">
                        <a:solidFill>
                          <a:srgbClr val="FF0000"/>
                        </a:solidFill>
                        <a:latin typeface="Cambria Math"/>
                      </a:rPr>
                      <m:t> ∈</m:t>
                    </m:r>
                    <m:d>
                      <m:dPr>
                        <m:begChr m:val="["/>
                        <m:endChr m:val="]"/>
                        <m:ctrlPr>
                          <a:rPr lang="en-US" i="1" dirty="0" smtClean="0">
                            <a:solidFill>
                              <a:srgbClr val="FF0000"/>
                            </a:solidFill>
                            <a:latin typeface="Cambria Math" panose="02040503050406030204" pitchFamily="18" charset="0"/>
                          </a:rPr>
                        </m:ctrlPr>
                      </m:dPr>
                      <m:e>
                        <m:r>
                          <a:rPr lang="en-US" i="1" dirty="0" smtClean="0">
                            <a:solidFill>
                              <a:srgbClr val="FF0000"/>
                            </a:solidFill>
                            <a:latin typeface="Cambria Math"/>
                          </a:rPr>
                          <m:t>𝑛</m:t>
                        </m:r>
                      </m:e>
                    </m:d>
                    <m:r>
                      <a:rPr lang="en-US" i="1" dirty="0" smtClean="0">
                        <a:solidFill>
                          <a:srgbClr val="FF0000"/>
                        </a:solidFill>
                        <a:latin typeface="Cambria Math"/>
                      </a:rPr>
                      <m:t>: </m:t>
                    </m:r>
                  </m:oMath>
                </a14:m>
                <a:r>
                  <a:rPr lang="en-US" dirty="0" smtClean="0"/>
                  <a:t>``level-</a:t>
                </a:r>
                <a14:m>
                  <m:oMath xmlns:m="http://schemas.openxmlformats.org/officeDocument/2006/math">
                    <m:r>
                      <a:rPr lang="en-US" i="1" dirty="0" smtClean="0">
                        <a:latin typeface="Cambria Math"/>
                      </a:rPr>
                      <m:t>𝑖</m:t>
                    </m:r>
                  </m:oMath>
                </a14:m>
                <a:r>
                  <a:rPr lang="en-US" dirty="0" smtClean="0"/>
                  <a:t> encodings” </a:t>
                </a:r>
              </a:p>
              <a:p>
                <a:r>
                  <a:rPr lang="en-US" dirty="0" smtClean="0"/>
                  <a:t>Each set</a:t>
                </a:r>
                <a14:m>
                  <m:oMath xmlns:m="http://schemas.openxmlformats.org/officeDocument/2006/math">
                    <m:r>
                      <a:rPr lang="en-US" b="0" i="0" dirty="0" smtClean="0">
                        <a:solidFill>
                          <a:srgbClr val="FF0000"/>
                        </a:solidFill>
                        <a:latin typeface="Cambria Math"/>
                      </a:rPr>
                      <m:t> </m:t>
                    </m:r>
                    <m:r>
                      <a:rPr lang="en-US" i="1" dirty="0">
                        <a:solidFill>
                          <a:srgbClr val="FF0000"/>
                        </a:solidFill>
                        <a:latin typeface="Cambria Math"/>
                      </a:rPr>
                      <m:t>𝑆</m:t>
                    </m:r>
                    <m:r>
                      <a:rPr lang="en-US" i="1" baseline="-25000" dirty="0" err="1">
                        <a:solidFill>
                          <a:srgbClr val="FF0000"/>
                        </a:solidFill>
                        <a:latin typeface="Cambria Math"/>
                      </a:rPr>
                      <m:t>𝑖</m:t>
                    </m:r>
                  </m:oMath>
                </a14:m>
                <a:r>
                  <a:rPr lang="en-US" dirty="0" smtClean="0"/>
                  <a:t> is partitioned into </a:t>
                </a:r>
                <a14:m>
                  <m:oMath xmlns:m="http://schemas.openxmlformats.org/officeDocument/2006/math">
                    <m:sSubSup>
                      <m:sSubSupPr>
                        <m:ctrlPr>
                          <a:rPr lang="en-US" b="0" i="1" dirty="0" smtClean="0">
                            <a:solidFill>
                              <a:srgbClr val="FF0000"/>
                            </a:solidFill>
                            <a:latin typeface="Cambria Math" panose="02040503050406030204" pitchFamily="18" charset="0"/>
                          </a:rPr>
                        </m:ctrlPr>
                      </m:sSubSupPr>
                      <m:e>
                        <m:r>
                          <a:rPr lang="en-US" b="0" i="1" dirty="0" smtClean="0">
                            <a:solidFill>
                              <a:srgbClr val="FF0000"/>
                            </a:solidFill>
                            <a:latin typeface="Cambria Math"/>
                          </a:rPr>
                          <m:t>𝑆</m:t>
                        </m:r>
                      </m:e>
                      <m:sub>
                        <m:r>
                          <a:rPr lang="en-US" b="0" i="1" dirty="0" smtClean="0">
                            <a:solidFill>
                              <a:srgbClr val="FF0000"/>
                            </a:solidFill>
                            <a:latin typeface="Cambria Math"/>
                          </a:rPr>
                          <m:t>𝑖</m:t>
                        </m:r>
                      </m:sub>
                      <m:sup>
                        <m:r>
                          <a:rPr lang="en-US" b="0" i="1" dirty="0" smtClean="0">
                            <a:solidFill>
                              <a:srgbClr val="FF0000"/>
                            </a:solidFill>
                            <a:latin typeface="Cambria Math"/>
                          </a:rPr>
                          <m:t>𝑎</m:t>
                        </m:r>
                      </m:sup>
                    </m:sSubSup>
                    <m:r>
                      <a:rPr lang="en-US" i="1" dirty="0" smtClean="0">
                        <a:solidFill>
                          <a:srgbClr val="FF0000"/>
                        </a:solidFill>
                        <a:latin typeface="Cambria Math"/>
                      </a:rPr>
                      <m:t> </m:t>
                    </m:r>
                  </m:oMath>
                </a14:m>
                <a:r>
                  <a:rPr lang="en-US" dirty="0" smtClean="0">
                    <a:solidFill>
                      <a:srgbClr val="FF0000"/>
                    </a:solidFill>
                  </a:rPr>
                  <a:t>for each </a:t>
                </a:r>
                <a14:m>
                  <m:oMath xmlns:m="http://schemas.openxmlformats.org/officeDocument/2006/math">
                    <m:r>
                      <a:rPr lang="en-US" i="1" dirty="0" smtClean="0">
                        <a:solidFill>
                          <a:srgbClr val="FF0000"/>
                        </a:solidFill>
                        <a:latin typeface="Cambria Math"/>
                      </a:rPr>
                      <m:t>𝑎</m:t>
                    </m:r>
                    <m:r>
                      <a:rPr lang="en-US" i="1" dirty="0" smtClean="0">
                        <a:solidFill>
                          <a:srgbClr val="FF0000"/>
                        </a:solidFill>
                        <a:latin typeface="Cambria Math"/>
                      </a:rPr>
                      <m:t> ∈</m:t>
                    </m:r>
                    <m:r>
                      <a:rPr lang="en-US" i="1" dirty="0" smtClean="0">
                        <a:solidFill>
                          <a:srgbClr val="FF0000"/>
                        </a:solidFill>
                        <a:latin typeface="Cambria Math" panose="02040503050406030204" pitchFamily="18" charset="0"/>
                      </a:rPr>
                      <m:t>𝑅</m:t>
                    </m:r>
                  </m:oMath>
                </a14:m>
                <a:r>
                  <a:rPr lang="en-US" dirty="0" smtClean="0"/>
                  <a:t>:  ``level-</a:t>
                </a:r>
                <a14:m>
                  <m:oMath xmlns:m="http://schemas.openxmlformats.org/officeDocument/2006/math">
                    <m:r>
                      <a:rPr lang="en-US" i="1" dirty="0" smtClean="0">
                        <a:latin typeface="Cambria Math"/>
                      </a:rPr>
                      <m:t>𝑖</m:t>
                    </m:r>
                  </m:oMath>
                </a14:m>
                <a:r>
                  <a:rPr lang="en-US" dirty="0" smtClean="0"/>
                  <a:t> encodings of </a:t>
                </a:r>
                <a14:m>
                  <m:oMath xmlns:m="http://schemas.openxmlformats.org/officeDocument/2006/math">
                    <m:r>
                      <a:rPr lang="en-US" i="1" dirty="0" smtClean="0">
                        <a:latin typeface="Cambria Math"/>
                      </a:rPr>
                      <m:t>𝑎</m:t>
                    </m:r>
                  </m:oMath>
                </a14:m>
                <a:r>
                  <a:rPr lang="en-US" dirty="0" smtClean="0"/>
                  <a:t>”. </a:t>
                </a:r>
                <a:endParaRPr lang="en-US" i="1" dirty="0" smtClean="0">
                  <a:solidFill>
                    <a:srgbClr val="FF0000"/>
                  </a:solidFill>
                  <a:latin typeface="Cambria Math"/>
                </a:endParaRPr>
              </a:p>
              <a:p>
                <a:r>
                  <a:rPr lang="en-US" dirty="0" smtClean="0">
                    <a:solidFill>
                      <a:srgbClr val="0070C0"/>
                    </a:solidFill>
                  </a:rPr>
                  <a:t>Sampling: </a:t>
                </a:r>
                <a:r>
                  <a:rPr lang="en-US" dirty="0" smtClean="0"/>
                  <a:t>Output </a:t>
                </a:r>
                <a14:m>
                  <m:oMath xmlns:m="http://schemas.openxmlformats.org/officeDocument/2006/math">
                    <m:r>
                      <a:rPr lang="en-US" b="0" i="1" dirty="0" smtClean="0">
                        <a:latin typeface="Cambria Math"/>
                      </a:rPr>
                      <m:t>𝛼</m:t>
                    </m:r>
                    <m:r>
                      <a:rPr lang="en-US" b="0" i="1" dirty="0" smtClean="0">
                        <a:latin typeface="Cambria Math"/>
                      </a:rPr>
                      <m:t> </m:t>
                    </m:r>
                    <m:r>
                      <m:rPr>
                        <m:nor/>
                      </m:rPr>
                      <a:rPr lang="en-US" b="0" i="0" dirty="0" smtClean="0">
                        <a:latin typeface="Cambria Math"/>
                      </a:rPr>
                      <m:t>such</m:t>
                    </m:r>
                    <m:r>
                      <m:rPr>
                        <m:nor/>
                      </m:rPr>
                      <a:rPr lang="en-US" b="0" i="0" dirty="0" smtClean="0">
                        <a:latin typeface="Cambria Math"/>
                      </a:rPr>
                      <m:t> </m:t>
                    </m:r>
                    <m:r>
                      <m:rPr>
                        <m:nor/>
                      </m:rPr>
                      <a:rPr lang="en-US" b="0" i="0" dirty="0" smtClean="0">
                        <a:latin typeface="Cambria Math"/>
                      </a:rPr>
                      <m:t>that</m:t>
                    </m:r>
                    <m:r>
                      <m:rPr>
                        <m:nor/>
                      </m:rPr>
                      <a:rPr lang="en-US" b="0" i="0" dirty="0" smtClean="0">
                        <a:latin typeface="Cambria Math"/>
                      </a:rPr>
                      <m:t> </m:t>
                    </m:r>
                    <m:r>
                      <a:rPr lang="en-US" i="1" dirty="0" smtClean="0">
                        <a:latin typeface="Cambria Math"/>
                      </a:rPr>
                      <m:t>𝛼</m:t>
                    </m:r>
                    <m:r>
                      <a:rPr lang="en-US" i="1" dirty="0" smtClean="0">
                        <a:latin typeface="Cambria Math"/>
                      </a:rPr>
                      <m:t>∈</m:t>
                    </m:r>
                    <m:sSubSup>
                      <m:sSubSupPr>
                        <m:ctrlPr>
                          <a:rPr lang="en-US" i="1" dirty="0" smtClean="0">
                            <a:latin typeface="Cambria Math" panose="02040503050406030204" pitchFamily="18" charset="0"/>
                          </a:rPr>
                        </m:ctrlPr>
                      </m:sSubSupPr>
                      <m:e>
                        <m:r>
                          <a:rPr lang="en-US" i="1" dirty="0" smtClean="0">
                            <a:latin typeface="Cambria Math"/>
                          </a:rPr>
                          <m:t>𝑆</m:t>
                        </m:r>
                      </m:e>
                      <m:sub>
                        <m:r>
                          <a:rPr lang="en-US" i="1" dirty="0" smtClean="0">
                            <a:latin typeface="Cambria Math"/>
                          </a:rPr>
                          <m:t>0</m:t>
                        </m:r>
                      </m:sub>
                      <m:sup>
                        <m:r>
                          <a:rPr lang="en-US" i="1" dirty="0" smtClean="0">
                            <a:latin typeface="Cambria Math"/>
                          </a:rPr>
                          <m:t>𝑎</m:t>
                        </m:r>
                      </m:sup>
                    </m:sSubSup>
                  </m:oMath>
                </a14:m>
                <a:r>
                  <a:rPr lang="en-US" dirty="0" smtClean="0"/>
                  <a:t> for a u</a:t>
                </a:r>
                <a14:m>
                  <m:oMath xmlns:m="http://schemas.openxmlformats.org/officeDocument/2006/math">
                    <m:r>
                      <m:rPr>
                        <m:sty m:val="p"/>
                      </m:rPr>
                      <a:rPr lang="en-US" b="0" i="0" dirty="0" smtClean="0">
                        <a:latin typeface="Cambria Math"/>
                      </a:rPr>
                      <m:t>nifrom</m:t>
                    </m:r>
                    <m:r>
                      <a:rPr lang="en-US" b="0" i="0" dirty="0" smtClean="0">
                        <a:latin typeface="Cambria Math"/>
                      </a:rPr>
                      <m:t> </m:t>
                    </m:r>
                    <m:r>
                      <a:rPr lang="en-US" i="1" dirty="0" smtClean="0">
                        <a:latin typeface="Cambria Math"/>
                      </a:rPr>
                      <m:t>𝑎</m:t>
                    </m:r>
                  </m:oMath>
                </a14:m>
                <a:endParaRPr lang="en-US" dirty="0" smtClean="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152400" y="1600200"/>
                <a:ext cx="8763000" cy="5105400"/>
              </a:xfrm>
              <a:blipFill rotWithShape="1">
                <a:blip r:embed="rId3"/>
                <a:stretch>
                  <a:fillRect l="-1043" t="-191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3D2F4F8-96A9-4514-BBD0-EA5312265E95}" type="slidenum">
              <a:rPr lang="en-US" smtClean="0"/>
              <a:t>23</a:t>
            </a:fld>
            <a:endParaRPr lang="en-US"/>
          </a:p>
        </p:txBody>
      </p:sp>
    </p:spTree>
    <p:extLst>
      <p:ext uri="{BB962C8B-B14F-4D97-AF65-F5344CB8AC3E}">
        <p14:creationId xmlns:p14="http://schemas.microsoft.com/office/powerpoint/2010/main" val="20618939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Bilinear </a:t>
            </a:r>
            <a:r>
              <a:rPr lang="en-US" b="1" dirty="0"/>
              <a:t>Maps: </a:t>
            </a:r>
            <a:r>
              <a:rPr lang="en-US" b="1" dirty="0" smtClean="0">
                <a:solidFill>
                  <a:srgbClr val="FF0000"/>
                </a:solidFill>
              </a:rPr>
              <a:t>Equality Checking</a:t>
            </a:r>
            <a:r>
              <a:rPr lang="en-US" b="1" dirty="0">
                <a:solidFill>
                  <a:srgbClr val="FF0000"/>
                </a:solidFill>
              </a:rPr>
              <a:t/>
            </a:r>
            <a:br>
              <a:rPr lang="en-US" b="1" dirty="0">
                <a:solidFill>
                  <a:srgbClr val="FF0000"/>
                </a:solidFill>
              </a:rPr>
            </a:br>
            <a:r>
              <a:rPr lang="en-US" sz="2400" dirty="0"/>
              <a:t>(Our Notion)</a:t>
            </a:r>
          </a:p>
        </p:txBody>
      </p:sp>
      <p:grpSp>
        <p:nvGrpSpPr>
          <p:cNvPr id="3" name="Group 2"/>
          <p:cNvGrpSpPr/>
          <p:nvPr/>
        </p:nvGrpSpPr>
        <p:grpSpPr>
          <a:xfrm>
            <a:off x="1022684" y="1905000"/>
            <a:ext cx="5682916" cy="3889408"/>
            <a:chOff x="1022684" y="1905000"/>
            <a:chExt cx="5682916" cy="3889408"/>
          </a:xfrm>
        </p:grpSpPr>
        <mc:AlternateContent xmlns:mc="http://schemas.openxmlformats.org/markup-compatibility/2006" xmlns:a14="http://schemas.microsoft.com/office/drawing/2010/main">
          <mc:Choice Requires="a14">
            <p:sp>
              <p:nvSpPr>
                <p:cNvPr id="4" name="TextBox 3"/>
                <p:cNvSpPr txBox="1"/>
                <p:nvPr/>
              </p:nvSpPr>
              <p:spPr>
                <a:xfrm>
                  <a:off x="1022684" y="1905000"/>
                  <a:ext cx="719171" cy="6227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𝑍</m:t>
                            </m:r>
                          </m:e>
                          <m:sub>
                            <m:r>
                              <a:rPr lang="en-US" sz="3200" b="0" i="1" smtClean="0">
                                <a:latin typeface="Cambria Math"/>
                              </a:rPr>
                              <m:t>𝑝</m:t>
                            </m:r>
                          </m:sub>
                        </m:sSub>
                      </m:oMath>
                    </m:oMathPara>
                  </a14:m>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1022684" y="1905000"/>
                  <a:ext cx="719171" cy="622735"/>
                </a:xfrm>
                <a:prstGeom prst="rect">
                  <a:avLst/>
                </a:prstGeom>
                <a:blipFill rotWithShape="1">
                  <a:blip r:embed="rId2"/>
                  <a:stretch>
                    <a:fillRect/>
                  </a:stretch>
                </a:blipFill>
              </p:spPr>
              <p:txBody>
                <a:bodyPr/>
                <a:lstStyle/>
                <a:p>
                  <a:r>
                    <a:rPr lang="en-US">
                      <a:noFill/>
                    </a:rPr>
                    <a:t> </a:t>
                  </a:r>
                </a:p>
              </p:txBody>
            </p:sp>
          </mc:Fallback>
        </mc:AlternateContent>
        <p:grpSp>
          <p:nvGrpSpPr>
            <p:cNvPr id="91" name="Group 90"/>
            <p:cNvGrpSpPr/>
            <p:nvPr/>
          </p:nvGrpSpPr>
          <p:grpSpPr>
            <a:xfrm>
              <a:off x="1066800" y="2583581"/>
              <a:ext cx="511872" cy="2293219"/>
              <a:chOff x="1066800" y="2583581"/>
              <a:chExt cx="511872" cy="2293219"/>
            </a:xfrm>
          </p:grpSpPr>
          <mc:AlternateContent xmlns:mc="http://schemas.openxmlformats.org/markup-compatibility/2006" xmlns:a14="http://schemas.microsoft.com/office/drawing/2010/main">
            <mc:Choice Requires="a14">
              <p:sp>
                <p:nvSpPr>
                  <p:cNvPr id="5" name="TextBox 4"/>
                  <p:cNvSpPr txBox="1"/>
                  <p:nvPr/>
                </p:nvSpPr>
                <p:spPr>
                  <a:xfrm>
                    <a:off x="1066801" y="2583581"/>
                    <a:ext cx="50526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1</m:t>
                          </m:r>
                        </m:oMath>
                      </m:oMathPara>
                    </a14:m>
                    <a:endParaRPr lang="en-US"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1066801" y="2583581"/>
                    <a:ext cx="505267" cy="58477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066800" y="3200400"/>
                    <a:ext cx="50526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2</m:t>
                          </m:r>
                        </m:oMath>
                      </m:oMathPara>
                    </a14:m>
                    <a:endParaRPr lang="en-US"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1066800" y="3200400"/>
                    <a:ext cx="505267" cy="58477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118121" y="3740898"/>
                    <a:ext cx="40588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1118121" y="3740898"/>
                    <a:ext cx="405880" cy="58477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066801" y="4292025"/>
                    <a:ext cx="51187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𝑝</m:t>
                          </m:r>
                        </m:oMath>
                      </m:oMathPara>
                    </a14:m>
                    <a:endParaRPr lang="en-US" sz="3200" dirty="0"/>
                  </a:p>
                </p:txBody>
              </p:sp>
            </mc:Choice>
            <mc:Fallback xmlns="">
              <p:sp>
                <p:nvSpPr>
                  <p:cNvPr id="8" name="TextBox 7"/>
                  <p:cNvSpPr txBox="1">
                    <a:spLocks noRot="1" noChangeAspect="1" noMove="1" noResize="1" noEditPoints="1" noAdjustHandles="1" noChangeArrowheads="1" noChangeShapeType="1" noTextEdit="1"/>
                  </p:cNvSpPr>
                  <p:nvPr/>
                </p:nvSpPr>
                <p:spPr>
                  <a:xfrm>
                    <a:off x="1066801" y="4292025"/>
                    <a:ext cx="511871" cy="584775"/>
                  </a:xfrm>
                  <a:prstGeom prst="rect">
                    <a:avLst/>
                  </a:prstGeom>
                  <a:blipFill rotWithShape="1">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 name="TextBox 8"/>
                <p:cNvSpPr txBox="1"/>
                <p:nvPr/>
              </p:nvSpPr>
              <p:spPr>
                <a:xfrm>
                  <a:off x="3172118" y="1905000"/>
                  <a:ext cx="704424"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𝐺</m:t>
                            </m:r>
                          </m:e>
                          <m:sub>
                            <m:r>
                              <a:rPr lang="en-US" sz="3200" b="0" i="1" smtClean="0">
                                <a:latin typeface="Cambria Math"/>
                              </a:rPr>
                              <m:t>1</m:t>
                            </m:r>
                          </m:sub>
                        </m:sSub>
                      </m:oMath>
                    </m:oMathPara>
                  </a14:m>
                  <a:endParaRPr lang="en-US"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3172118" y="1905000"/>
                  <a:ext cx="704424" cy="584775"/>
                </a:xfrm>
                <a:prstGeom prst="rect">
                  <a:avLst/>
                </a:prstGeom>
                <a:blipFill rotWithShape="1">
                  <a:blip r:embed="rId7"/>
                  <a:stretch>
                    <a:fillRect/>
                  </a:stretch>
                </a:blipFill>
              </p:spPr>
              <p:txBody>
                <a:bodyPr/>
                <a:lstStyle/>
                <a:p>
                  <a:r>
                    <a:rPr lang="en-US">
                      <a:noFill/>
                    </a:rPr>
                    <a:t> </a:t>
                  </a:r>
                </a:p>
              </p:txBody>
            </p:sp>
          </mc:Fallback>
        </mc:AlternateContent>
        <p:grpSp>
          <p:nvGrpSpPr>
            <p:cNvPr id="92" name="Group 91"/>
            <p:cNvGrpSpPr/>
            <p:nvPr/>
          </p:nvGrpSpPr>
          <p:grpSpPr>
            <a:xfrm>
              <a:off x="3216234" y="2583581"/>
              <a:ext cx="746166" cy="2339707"/>
              <a:chOff x="3216234" y="2583581"/>
              <a:chExt cx="746166" cy="2339707"/>
            </a:xfrm>
          </p:grpSpPr>
          <mc:AlternateContent xmlns:mc="http://schemas.openxmlformats.org/markup-compatibility/2006" xmlns:a14="http://schemas.microsoft.com/office/drawing/2010/main">
            <mc:Choice Requires="a14">
              <p:sp>
                <p:nvSpPr>
                  <p:cNvPr id="10" name="TextBox 9"/>
                  <p:cNvSpPr txBox="1"/>
                  <p:nvPr/>
                </p:nvSpPr>
                <p:spPr>
                  <a:xfrm>
                    <a:off x="3216235" y="2583581"/>
                    <a:ext cx="717697" cy="5895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dirty="0" smtClean="0">
                                  <a:latin typeface="Cambria Math" panose="02040503050406030204" pitchFamily="18" charset="0"/>
                                </a:rPr>
                              </m:ctrlPr>
                            </m:sSubSupPr>
                            <m:e>
                              <m:r>
                                <a:rPr lang="en-US" sz="3200" b="0" i="1" dirty="0" smtClean="0">
                                  <a:latin typeface="Cambria Math"/>
                                </a:rPr>
                                <m:t>𝑔</m:t>
                              </m:r>
                            </m:e>
                            <m:sub>
                              <m:r>
                                <a:rPr lang="en-US" sz="3200" b="0" i="1" dirty="0" smtClean="0">
                                  <a:latin typeface="Cambria Math"/>
                                </a:rPr>
                                <m:t>1</m:t>
                              </m:r>
                            </m:sub>
                            <m:sup>
                              <m:r>
                                <a:rPr lang="en-US" sz="3200" b="0" i="1" dirty="0" smtClean="0">
                                  <a:latin typeface="Cambria Math"/>
                                </a:rPr>
                                <m:t>1</m:t>
                              </m:r>
                            </m:sup>
                          </m:sSubSup>
                        </m:oMath>
                      </m:oMathPara>
                    </a14:m>
                    <a:endParaRPr lang="en-US"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3216235" y="2583581"/>
                    <a:ext cx="717697" cy="58958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216234" y="3200400"/>
                    <a:ext cx="726481" cy="5906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1</m:t>
                              </m:r>
                            </m:sub>
                            <m:sup>
                              <m:r>
                                <a:rPr lang="en-US" sz="3200" b="0" i="1" smtClean="0">
                                  <a:latin typeface="Cambria Math"/>
                                </a:rPr>
                                <m:t>2</m:t>
                              </m:r>
                            </m:sup>
                          </m:sSubSup>
                        </m:oMath>
                      </m:oMathPara>
                    </a14:m>
                    <a:endParaRPr lang="en-US" sz="3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216234" y="3200400"/>
                    <a:ext cx="726481" cy="590611"/>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267555" y="3740898"/>
                    <a:ext cx="40588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267555" y="3740898"/>
                    <a:ext cx="405880" cy="584775"/>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216235" y="4292025"/>
                    <a:ext cx="746165" cy="6312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1</m:t>
                              </m:r>
                            </m:sub>
                            <m:sup>
                              <m:r>
                                <a:rPr lang="en-US" sz="3200" b="0" i="1" smtClean="0">
                                  <a:latin typeface="Cambria Math"/>
                                </a:rPr>
                                <m:t>𝑝</m:t>
                              </m:r>
                            </m:sup>
                          </m:sSubSup>
                        </m:oMath>
                      </m:oMathPara>
                    </a14:m>
                    <a:endParaRPr lang="en-US" sz="3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216235" y="4292025"/>
                    <a:ext cx="746165" cy="631263"/>
                  </a:xfrm>
                  <a:prstGeom prst="rect">
                    <a:avLst/>
                  </a:prstGeom>
                  <a:blipFill rotWithShape="1">
                    <a:blip r:embed="rId11"/>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TextBox 13"/>
                <p:cNvSpPr txBox="1"/>
                <p:nvPr/>
              </p:nvSpPr>
              <p:spPr>
                <a:xfrm>
                  <a:off x="5381918" y="1905000"/>
                  <a:ext cx="713913"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𝐺</m:t>
                            </m:r>
                          </m:e>
                          <m:sub>
                            <m:r>
                              <a:rPr lang="en-US" sz="3200" b="0" i="1" smtClean="0">
                                <a:latin typeface="Cambria Math"/>
                              </a:rPr>
                              <m:t>2</m:t>
                            </m:r>
                          </m:sub>
                        </m:sSub>
                      </m:oMath>
                    </m:oMathPara>
                  </a14:m>
                  <a:endParaRPr lang="en-US" sz="3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5381918" y="1905000"/>
                  <a:ext cx="713913" cy="584775"/>
                </a:xfrm>
                <a:prstGeom prst="rect">
                  <a:avLst/>
                </a:prstGeom>
                <a:blipFill rotWithShape="1">
                  <a:blip r:embed="rId12"/>
                  <a:stretch>
                    <a:fillRect/>
                  </a:stretch>
                </a:blipFill>
              </p:spPr>
              <p:txBody>
                <a:bodyPr/>
                <a:lstStyle/>
                <a:p>
                  <a:r>
                    <a:rPr lang="en-US">
                      <a:noFill/>
                    </a:rPr>
                    <a:t> </a:t>
                  </a:r>
                </a:p>
              </p:txBody>
            </p:sp>
          </mc:Fallback>
        </mc:AlternateContent>
        <p:grpSp>
          <p:nvGrpSpPr>
            <p:cNvPr id="93" name="Group 92"/>
            <p:cNvGrpSpPr/>
            <p:nvPr/>
          </p:nvGrpSpPr>
          <p:grpSpPr>
            <a:xfrm>
              <a:off x="5426034" y="2583581"/>
              <a:ext cx="746166" cy="2340220"/>
              <a:chOff x="5426034" y="2583581"/>
              <a:chExt cx="746166" cy="2340220"/>
            </a:xfrm>
          </p:grpSpPr>
          <mc:AlternateContent xmlns:mc="http://schemas.openxmlformats.org/markup-compatibility/2006" xmlns:a14="http://schemas.microsoft.com/office/drawing/2010/main">
            <mc:Choice Requires="a14">
              <p:sp>
                <p:nvSpPr>
                  <p:cNvPr id="15" name="TextBox 14"/>
                  <p:cNvSpPr txBox="1"/>
                  <p:nvPr/>
                </p:nvSpPr>
                <p:spPr>
                  <a:xfrm>
                    <a:off x="5426035" y="2583581"/>
                    <a:ext cx="717697" cy="5904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1</m:t>
                              </m:r>
                            </m:sup>
                          </m:sSubSup>
                        </m:oMath>
                      </m:oMathPara>
                    </a14:m>
                    <a:endParaRPr lang="en-US" sz="3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426035" y="2583581"/>
                    <a:ext cx="717697" cy="590418"/>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426034" y="3200400"/>
                    <a:ext cx="726481" cy="5914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2</m:t>
                              </m:r>
                            </m:sup>
                          </m:sSubSup>
                        </m:oMath>
                      </m:oMathPara>
                    </a14:m>
                    <a:endParaRPr lang="en-US" sz="3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426034" y="3200400"/>
                    <a:ext cx="726481" cy="591444"/>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477355" y="3740898"/>
                    <a:ext cx="40588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5477355" y="3740898"/>
                    <a:ext cx="405880" cy="584775"/>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426035" y="4292025"/>
                    <a:ext cx="746165" cy="6317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𝑝</m:t>
                              </m:r>
                            </m:sup>
                          </m:sSubSup>
                        </m:oMath>
                      </m:oMathPara>
                    </a14:m>
                    <a:endParaRPr lang="en-US" sz="3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426035" y="4292025"/>
                    <a:ext cx="746165" cy="631776"/>
                  </a:xfrm>
                  <a:prstGeom prst="rect">
                    <a:avLst/>
                  </a:prstGeom>
                  <a:blipFill rotWithShape="1">
                    <a:blip r:embed="rId16"/>
                    <a:stretch>
                      <a:fillRect/>
                    </a:stretch>
                  </a:blipFill>
                </p:spPr>
                <p:txBody>
                  <a:bodyPr/>
                  <a:lstStyle/>
                  <a:p>
                    <a:r>
                      <a:rPr lang="en-US">
                        <a:noFill/>
                      </a:rPr>
                      <a:t> </a:t>
                    </a:r>
                  </a:p>
                </p:txBody>
              </p:sp>
            </mc:Fallback>
          </mc:AlternateContent>
        </p:grpSp>
        <p:grpSp>
          <p:nvGrpSpPr>
            <p:cNvPr id="94" name="Group 93"/>
            <p:cNvGrpSpPr/>
            <p:nvPr/>
          </p:nvGrpSpPr>
          <p:grpSpPr>
            <a:xfrm>
              <a:off x="1600200" y="2590800"/>
              <a:ext cx="533400" cy="2362200"/>
              <a:chOff x="1600200" y="2590800"/>
              <a:chExt cx="533400" cy="2362200"/>
            </a:xfrm>
          </p:grpSpPr>
          <mc:AlternateContent xmlns:mc="http://schemas.openxmlformats.org/markup-compatibility/2006" xmlns:a14="http://schemas.microsoft.com/office/drawing/2010/main">
            <mc:Choice Requires="a14">
              <p:sp>
                <p:nvSpPr>
                  <p:cNvPr id="19" name="10-Point Star 18"/>
                  <p:cNvSpPr/>
                  <p:nvPr/>
                </p:nvSpPr>
                <p:spPr>
                  <a:xfrm>
                    <a:off x="1600200" y="2590800"/>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1</m:t>
                              </m:r>
                            </m:sup>
                          </m:sSubSup>
                          <m:r>
                            <a:rPr lang="en-US" sz="2400" i="1" dirty="0">
                              <a:solidFill>
                                <a:srgbClr val="FF0000"/>
                              </a:solidFill>
                              <a:latin typeface="Cambria Math"/>
                            </a:rPr>
                            <m:t> </m:t>
                          </m:r>
                        </m:oMath>
                      </m:oMathPara>
                    </a14:m>
                    <a:endParaRPr lang="en-US" sz="2400" dirty="0"/>
                  </a:p>
                </p:txBody>
              </p:sp>
            </mc:Choice>
            <mc:Fallback xmlns="">
              <p:sp>
                <p:nvSpPr>
                  <p:cNvPr id="19" name="10-Point Star 18"/>
                  <p:cNvSpPr>
                    <a:spLocks noRot="1" noChangeAspect="1" noMove="1" noResize="1" noEditPoints="1" noAdjustHandles="1" noChangeArrowheads="1" noChangeShapeType="1" noTextEdit="1"/>
                  </p:cNvSpPr>
                  <p:nvPr/>
                </p:nvSpPr>
                <p:spPr>
                  <a:xfrm>
                    <a:off x="1600200" y="2590800"/>
                    <a:ext cx="533400" cy="491067"/>
                  </a:xfrm>
                  <a:prstGeom prst="star10">
                    <a:avLst/>
                  </a:prstGeom>
                  <a:blipFill rotWithShape="1">
                    <a:blip r:embed="rId17"/>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10-Point Star 19"/>
                  <p:cNvSpPr/>
                  <p:nvPr/>
                </p:nvSpPr>
                <p:spPr>
                  <a:xfrm>
                    <a:off x="1600200" y="32427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2</m:t>
                              </m:r>
                            </m:sup>
                          </m:sSubSup>
                          <m:r>
                            <a:rPr lang="en-US" sz="2400" i="1" dirty="0">
                              <a:solidFill>
                                <a:srgbClr val="FF0000"/>
                              </a:solidFill>
                              <a:latin typeface="Cambria Math"/>
                            </a:rPr>
                            <m:t> </m:t>
                          </m:r>
                        </m:oMath>
                      </m:oMathPara>
                    </a14:m>
                    <a:endParaRPr lang="en-US" sz="2400" dirty="0"/>
                  </a:p>
                </p:txBody>
              </p:sp>
            </mc:Choice>
            <mc:Fallback xmlns="">
              <p:sp>
                <p:nvSpPr>
                  <p:cNvPr id="20" name="10-Point Star 19"/>
                  <p:cNvSpPr>
                    <a:spLocks noRot="1" noChangeAspect="1" noMove="1" noResize="1" noEditPoints="1" noAdjustHandles="1" noChangeArrowheads="1" noChangeShapeType="1" noTextEdit="1"/>
                  </p:cNvSpPr>
                  <p:nvPr/>
                </p:nvSpPr>
                <p:spPr>
                  <a:xfrm>
                    <a:off x="1600200" y="3242733"/>
                    <a:ext cx="533400" cy="491067"/>
                  </a:xfrm>
                  <a:prstGeom prst="star10">
                    <a:avLst/>
                  </a:prstGeom>
                  <a:blipFill rotWithShape="1">
                    <a:blip r:embed="rId18"/>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10-Point Star 20"/>
                  <p:cNvSpPr/>
                  <p:nvPr/>
                </p:nvSpPr>
                <p:spPr>
                  <a:xfrm>
                    <a:off x="1600200" y="44619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𝑝</m:t>
                              </m:r>
                            </m:sup>
                          </m:sSubSup>
                          <m:r>
                            <a:rPr lang="en-US" sz="2400" i="1" dirty="0">
                              <a:solidFill>
                                <a:srgbClr val="FF0000"/>
                              </a:solidFill>
                              <a:latin typeface="Cambria Math"/>
                            </a:rPr>
                            <m:t> </m:t>
                          </m:r>
                        </m:oMath>
                      </m:oMathPara>
                    </a14:m>
                    <a:endParaRPr lang="en-US" sz="2400" dirty="0"/>
                  </a:p>
                </p:txBody>
              </p:sp>
            </mc:Choice>
            <mc:Fallback xmlns="">
              <p:sp>
                <p:nvSpPr>
                  <p:cNvPr id="21" name="10-Point Star 20"/>
                  <p:cNvSpPr>
                    <a:spLocks noRot="1" noChangeAspect="1" noMove="1" noResize="1" noEditPoints="1" noAdjustHandles="1" noChangeArrowheads="1" noChangeShapeType="1" noTextEdit="1"/>
                  </p:cNvSpPr>
                  <p:nvPr/>
                </p:nvSpPr>
                <p:spPr>
                  <a:xfrm>
                    <a:off x="1600200" y="4461933"/>
                    <a:ext cx="533400" cy="491067"/>
                  </a:xfrm>
                  <a:prstGeom prst="star10">
                    <a:avLst/>
                  </a:prstGeom>
                  <a:blipFill rotWithShape="1">
                    <a:blip r:embed="rId19"/>
                    <a:stretch>
                      <a:fillRect/>
                    </a:stretch>
                  </a:blipFill>
                </p:spPr>
                <p:txBody>
                  <a:bodyPr/>
                  <a:lstStyle/>
                  <a:p>
                    <a:r>
                      <a:rPr lang="en-US">
                        <a:noFill/>
                      </a:rPr>
                      <a:t> </a:t>
                    </a:r>
                  </a:p>
                </p:txBody>
              </p:sp>
            </mc:Fallback>
          </mc:AlternateContent>
        </p:grpSp>
        <p:grpSp>
          <p:nvGrpSpPr>
            <p:cNvPr id="95" name="Group 94"/>
            <p:cNvGrpSpPr/>
            <p:nvPr/>
          </p:nvGrpSpPr>
          <p:grpSpPr>
            <a:xfrm>
              <a:off x="3933932" y="2633256"/>
              <a:ext cx="533400" cy="2362200"/>
              <a:chOff x="3933932" y="2633256"/>
              <a:chExt cx="533400" cy="2362200"/>
            </a:xfrm>
          </p:grpSpPr>
          <mc:AlternateContent xmlns:mc="http://schemas.openxmlformats.org/markup-compatibility/2006" xmlns:a14="http://schemas.microsoft.com/office/drawing/2010/main">
            <mc:Choice Requires="a14">
              <p:sp>
                <p:nvSpPr>
                  <p:cNvPr id="22" name="10-Point Star 21"/>
                  <p:cNvSpPr/>
                  <p:nvPr/>
                </p:nvSpPr>
                <p:spPr>
                  <a:xfrm>
                    <a:off x="3933932" y="2633256"/>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r>
                                <a:rPr lang="en-US" sz="2400" b="0" i="1" dirty="0" smtClean="0">
                                  <a:solidFill>
                                    <a:srgbClr val="FF0000"/>
                                  </a:solidFill>
                                  <a:latin typeface="Cambria Math"/>
                                </a:rPr>
                                <m:t>1</m:t>
                              </m:r>
                            </m:sup>
                          </m:sSubSup>
                          <m:r>
                            <a:rPr lang="en-US" sz="2400" i="1" dirty="0">
                              <a:solidFill>
                                <a:srgbClr val="FF0000"/>
                              </a:solidFill>
                              <a:latin typeface="Cambria Math"/>
                            </a:rPr>
                            <m:t> </m:t>
                          </m:r>
                        </m:oMath>
                      </m:oMathPara>
                    </a14:m>
                    <a:endParaRPr lang="en-US" sz="2400" dirty="0"/>
                  </a:p>
                </p:txBody>
              </p:sp>
            </mc:Choice>
            <mc:Fallback xmlns="">
              <p:sp>
                <p:nvSpPr>
                  <p:cNvPr id="22" name="10-Point Star 21"/>
                  <p:cNvSpPr>
                    <a:spLocks noRot="1" noChangeAspect="1" noMove="1" noResize="1" noEditPoints="1" noAdjustHandles="1" noChangeArrowheads="1" noChangeShapeType="1" noTextEdit="1"/>
                  </p:cNvSpPr>
                  <p:nvPr/>
                </p:nvSpPr>
                <p:spPr>
                  <a:xfrm>
                    <a:off x="3933932" y="2633256"/>
                    <a:ext cx="533400" cy="491067"/>
                  </a:xfrm>
                  <a:prstGeom prst="star10">
                    <a:avLst/>
                  </a:prstGeom>
                  <a:blipFill rotWithShape="1">
                    <a:blip r:embed="rId20"/>
                    <a:stretch>
                      <a:fillRect l="-2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10-Point Star 22"/>
                  <p:cNvSpPr/>
                  <p:nvPr/>
                </p:nvSpPr>
                <p:spPr>
                  <a:xfrm>
                    <a:off x="3933932" y="3285189"/>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r>
                                <a:rPr lang="en-US" sz="2400" b="0" i="1" dirty="0" smtClean="0">
                                  <a:solidFill>
                                    <a:srgbClr val="FF0000"/>
                                  </a:solidFill>
                                  <a:latin typeface="Cambria Math"/>
                                </a:rPr>
                                <m:t>2</m:t>
                              </m:r>
                            </m:sup>
                          </m:sSubSup>
                          <m:r>
                            <a:rPr lang="en-US" sz="2400" i="1" dirty="0">
                              <a:solidFill>
                                <a:srgbClr val="FF0000"/>
                              </a:solidFill>
                              <a:latin typeface="Cambria Math"/>
                            </a:rPr>
                            <m:t> </m:t>
                          </m:r>
                        </m:oMath>
                      </m:oMathPara>
                    </a14:m>
                    <a:endParaRPr lang="en-US" sz="2400" dirty="0"/>
                  </a:p>
                </p:txBody>
              </p:sp>
            </mc:Choice>
            <mc:Fallback xmlns="">
              <p:sp>
                <p:nvSpPr>
                  <p:cNvPr id="23" name="10-Point Star 22"/>
                  <p:cNvSpPr>
                    <a:spLocks noRot="1" noChangeAspect="1" noMove="1" noResize="1" noEditPoints="1" noAdjustHandles="1" noChangeArrowheads="1" noChangeShapeType="1" noTextEdit="1"/>
                  </p:cNvSpPr>
                  <p:nvPr/>
                </p:nvSpPr>
                <p:spPr>
                  <a:xfrm>
                    <a:off x="3933932" y="3285189"/>
                    <a:ext cx="533400" cy="491067"/>
                  </a:xfrm>
                  <a:prstGeom prst="star10">
                    <a:avLst/>
                  </a:prstGeom>
                  <a:blipFill rotWithShape="1">
                    <a:blip r:embed="rId21"/>
                    <a:stretch>
                      <a:fillRect l="-32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10-Point Star 23"/>
                  <p:cNvSpPr/>
                  <p:nvPr/>
                </p:nvSpPr>
                <p:spPr>
                  <a:xfrm>
                    <a:off x="3933932" y="4504389"/>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r>
                                <a:rPr lang="en-US" sz="2400" b="0" i="1" dirty="0" smtClean="0">
                                  <a:solidFill>
                                    <a:srgbClr val="FF0000"/>
                                  </a:solidFill>
                                  <a:latin typeface="Cambria Math"/>
                                </a:rPr>
                                <m:t>𝑝</m:t>
                              </m:r>
                            </m:sup>
                          </m:sSubSup>
                          <m:r>
                            <a:rPr lang="en-US" sz="2400" i="1" dirty="0">
                              <a:solidFill>
                                <a:srgbClr val="FF0000"/>
                              </a:solidFill>
                              <a:latin typeface="Cambria Math"/>
                            </a:rPr>
                            <m:t> </m:t>
                          </m:r>
                        </m:oMath>
                      </m:oMathPara>
                    </a14:m>
                    <a:endParaRPr lang="en-US" sz="2400" dirty="0"/>
                  </a:p>
                </p:txBody>
              </p:sp>
            </mc:Choice>
            <mc:Fallback xmlns="">
              <p:sp>
                <p:nvSpPr>
                  <p:cNvPr id="24" name="10-Point Star 23"/>
                  <p:cNvSpPr>
                    <a:spLocks noRot="1" noChangeAspect="1" noMove="1" noResize="1" noEditPoints="1" noAdjustHandles="1" noChangeArrowheads="1" noChangeShapeType="1" noTextEdit="1"/>
                  </p:cNvSpPr>
                  <p:nvPr/>
                </p:nvSpPr>
                <p:spPr>
                  <a:xfrm>
                    <a:off x="3933932" y="4504389"/>
                    <a:ext cx="533400" cy="491067"/>
                  </a:xfrm>
                  <a:prstGeom prst="star10">
                    <a:avLst/>
                  </a:prstGeom>
                  <a:blipFill rotWithShape="1">
                    <a:blip r:embed="rId22"/>
                    <a:stretch>
                      <a:fillRect/>
                    </a:stretch>
                  </a:blipFill>
                </p:spPr>
                <p:txBody>
                  <a:bodyPr/>
                  <a:lstStyle/>
                  <a:p>
                    <a:r>
                      <a:rPr lang="en-US">
                        <a:noFill/>
                      </a:rPr>
                      <a:t> </a:t>
                    </a:r>
                  </a:p>
                </p:txBody>
              </p:sp>
            </mc:Fallback>
          </mc:AlternateContent>
        </p:grpSp>
        <p:grpSp>
          <p:nvGrpSpPr>
            <p:cNvPr id="96" name="Group 95"/>
            <p:cNvGrpSpPr/>
            <p:nvPr/>
          </p:nvGrpSpPr>
          <p:grpSpPr>
            <a:xfrm>
              <a:off x="6172200" y="2614005"/>
              <a:ext cx="533400" cy="2362200"/>
              <a:chOff x="6172200" y="2614005"/>
              <a:chExt cx="533400" cy="2362200"/>
            </a:xfrm>
          </p:grpSpPr>
          <mc:AlternateContent xmlns:mc="http://schemas.openxmlformats.org/markup-compatibility/2006" xmlns:a14="http://schemas.microsoft.com/office/drawing/2010/main">
            <mc:Choice Requires="a14">
              <p:sp>
                <p:nvSpPr>
                  <p:cNvPr id="25" name="10-Point Star 24"/>
                  <p:cNvSpPr/>
                  <p:nvPr/>
                </p:nvSpPr>
                <p:spPr>
                  <a:xfrm>
                    <a:off x="6172200" y="2614005"/>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r>
                                <a:rPr lang="en-US" sz="2400" b="0" i="1" dirty="0" smtClean="0">
                                  <a:solidFill>
                                    <a:srgbClr val="FF0000"/>
                                  </a:solidFill>
                                  <a:latin typeface="Cambria Math"/>
                                </a:rPr>
                                <m:t>1</m:t>
                              </m:r>
                            </m:sup>
                          </m:sSubSup>
                          <m:r>
                            <a:rPr lang="en-US" sz="2400" i="1" dirty="0">
                              <a:solidFill>
                                <a:srgbClr val="FF0000"/>
                              </a:solidFill>
                              <a:latin typeface="Cambria Math"/>
                            </a:rPr>
                            <m:t> </m:t>
                          </m:r>
                        </m:oMath>
                      </m:oMathPara>
                    </a14:m>
                    <a:endParaRPr lang="en-US" sz="2400" dirty="0"/>
                  </a:p>
                </p:txBody>
              </p:sp>
            </mc:Choice>
            <mc:Fallback xmlns="">
              <p:sp>
                <p:nvSpPr>
                  <p:cNvPr id="25" name="10-Point Star 24"/>
                  <p:cNvSpPr>
                    <a:spLocks noRot="1" noChangeAspect="1" noMove="1" noResize="1" noEditPoints="1" noAdjustHandles="1" noChangeArrowheads="1" noChangeShapeType="1" noTextEdit="1"/>
                  </p:cNvSpPr>
                  <p:nvPr/>
                </p:nvSpPr>
                <p:spPr>
                  <a:xfrm>
                    <a:off x="6172200" y="2614005"/>
                    <a:ext cx="533400" cy="491067"/>
                  </a:xfrm>
                  <a:prstGeom prst="star10">
                    <a:avLst/>
                  </a:prstGeom>
                  <a:blipFill rotWithShape="1">
                    <a:blip r:embed="rId23"/>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10-Point Star 25"/>
                  <p:cNvSpPr/>
                  <p:nvPr/>
                </p:nvSpPr>
                <p:spPr>
                  <a:xfrm>
                    <a:off x="6172200" y="3265938"/>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r>
                                <a:rPr lang="en-US" sz="2400" b="0" i="1" dirty="0" smtClean="0">
                                  <a:solidFill>
                                    <a:srgbClr val="FF0000"/>
                                  </a:solidFill>
                                  <a:latin typeface="Cambria Math"/>
                                </a:rPr>
                                <m:t>2</m:t>
                              </m:r>
                            </m:sup>
                          </m:sSubSup>
                          <m:r>
                            <a:rPr lang="en-US" sz="2400" i="1" dirty="0">
                              <a:solidFill>
                                <a:srgbClr val="FF0000"/>
                              </a:solidFill>
                              <a:latin typeface="Cambria Math"/>
                            </a:rPr>
                            <m:t> </m:t>
                          </m:r>
                        </m:oMath>
                      </m:oMathPara>
                    </a14:m>
                    <a:endParaRPr lang="en-US" sz="2400" dirty="0"/>
                  </a:p>
                </p:txBody>
              </p:sp>
            </mc:Choice>
            <mc:Fallback xmlns="">
              <p:sp>
                <p:nvSpPr>
                  <p:cNvPr id="26" name="10-Point Star 25"/>
                  <p:cNvSpPr>
                    <a:spLocks noRot="1" noChangeAspect="1" noMove="1" noResize="1" noEditPoints="1" noAdjustHandles="1" noChangeArrowheads="1" noChangeShapeType="1" noTextEdit="1"/>
                  </p:cNvSpPr>
                  <p:nvPr/>
                </p:nvSpPr>
                <p:spPr>
                  <a:xfrm>
                    <a:off x="6172200" y="3265938"/>
                    <a:ext cx="533400" cy="491067"/>
                  </a:xfrm>
                  <a:prstGeom prst="star10">
                    <a:avLst/>
                  </a:prstGeom>
                  <a:blipFill rotWithShape="1">
                    <a:blip r:embed="rId24"/>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10-Point Star 26"/>
                  <p:cNvSpPr/>
                  <p:nvPr/>
                </p:nvSpPr>
                <p:spPr>
                  <a:xfrm>
                    <a:off x="6172200" y="4485138"/>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r>
                                <a:rPr lang="en-US" sz="2400" b="0" i="1" dirty="0" smtClean="0">
                                  <a:solidFill>
                                    <a:srgbClr val="FF0000"/>
                                  </a:solidFill>
                                  <a:latin typeface="Cambria Math"/>
                                </a:rPr>
                                <m:t>𝑝</m:t>
                              </m:r>
                            </m:sup>
                          </m:sSubSup>
                          <m:r>
                            <a:rPr lang="en-US" sz="2400" i="1" dirty="0">
                              <a:solidFill>
                                <a:srgbClr val="FF0000"/>
                              </a:solidFill>
                              <a:latin typeface="Cambria Math"/>
                            </a:rPr>
                            <m:t> </m:t>
                          </m:r>
                        </m:oMath>
                      </m:oMathPara>
                    </a14:m>
                    <a:endParaRPr lang="en-US" sz="2400" dirty="0"/>
                  </a:p>
                </p:txBody>
              </p:sp>
            </mc:Choice>
            <mc:Fallback xmlns="">
              <p:sp>
                <p:nvSpPr>
                  <p:cNvPr id="27" name="10-Point Star 26"/>
                  <p:cNvSpPr>
                    <a:spLocks noRot="1" noChangeAspect="1" noMove="1" noResize="1" noEditPoints="1" noAdjustHandles="1" noChangeArrowheads="1" noChangeShapeType="1" noTextEdit="1"/>
                  </p:cNvSpPr>
                  <p:nvPr/>
                </p:nvSpPr>
                <p:spPr>
                  <a:xfrm>
                    <a:off x="6172200" y="4485138"/>
                    <a:ext cx="533400" cy="491067"/>
                  </a:xfrm>
                  <a:prstGeom prst="star10">
                    <a:avLst/>
                  </a:prstGeom>
                  <a:blipFill rotWithShape="1">
                    <a:blip r:embed="rId25"/>
                    <a:stretch>
                      <a:fillRect/>
                    </a:stretch>
                  </a:blipFill>
                </p:spPr>
                <p:txBody>
                  <a:bodyPr/>
                  <a:lstStyle/>
                  <a:p>
                    <a:r>
                      <a:rPr lang="en-US">
                        <a:noFill/>
                      </a:rPr>
                      <a:t> </a:t>
                    </a:r>
                  </a:p>
                </p:txBody>
              </p:sp>
            </mc:Fallback>
          </mc:AlternateContent>
        </p:grpSp>
        <p:grpSp>
          <p:nvGrpSpPr>
            <p:cNvPr id="97" name="Group 96"/>
            <p:cNvGrpSpPr/>
            <p:nvPr/>
          </p:nvGrpSpPr>
          <p:grpSpPr>
            <a:xfrm>
              <a:off x="1600200" y="5300133"/>
              <a:ext cx="5105400" cy="494275"/>
              <a:chOff x="1600200" y="5300133"/>
              <a:chExt cx="5105400" cy="494275"/>
            </a:xfrm>
          </p:grpSpPr>
          <mc:AlternateContent xmlns:mc="http://schemas.openxmlformats.org/markup-compatibility/2006" xmlns:a14="http://schemas.microsoft.com/office/drawing/2010/main">
            <mc:Choice Requires="a14">
              <p:sp>
                <p:nvSpPr>
                  <p:cNvPr id="28" name="10-Point Star 27"/>
                  <p:cNvSpPr/>
                  <p:nvPr/>
                </p:nvSpPr>
                <p:spPr>
                  <a:xfrm>
                    <a:off x="1600200" y="53001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sSubSup>
                          <m:r>
                            <a:rPr lang="en-US" sz="2400" i="1" dirty="0">
                              <a:solidFill>
                                <a:srgbClr val="FF0000"/>
                              </a:solidFill>
                              <a:latin typeface="Cambria Math"/>
                            </a:rPr>
                            <m:t> </m:t>
                          </m:r>
                        </m:oMath>
                      </m:oMathPara>
                    </a14:m>
                    <a:endParaRPr lang="en-US" sz="2400" dirty="0"/>
                  </a:p>
                </p:txBody>
              </p:sp>
            </mc:Choice>
            <mc:Fallback xmlns="">
              <p:sp>
                <p:nvSpPr>
                  <p:cNvPr id="28" name="10-Point Star 27"/>
                  <p:cNvSpPr>
                    <a:spLocks noRot="1" noChangeAspect="1" noMove="1" noResize="1" noEditPoints="1" noAdjustHandles="1" noChangeArrowheads="1" noChangeShapeType="1" noTextEdit="1"/>
                  </p:cNvSpPr>
                  <p:nvPr/>
                </p:nvSpPr>
                <p:spPr>
                  <a:xfrm>
                    <a:off x="1600200" y="5300133"/>
                    <a:ext cx="533400" cy="491067"/>
                  </a:xfrm>
                  <a:prstGeom prst="star10">
                    <a:avLst/>
                  </a:prstGeom>
                  <a:blipFill rotWithShape="1">
                    <a:blip r:embed="rId26"/>
                    <a:stretch>
                      <a:fillRect l="-10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10-Point Star 28"/>
                  <p:cNvSpPr/>
                  <p:nvPr/>
                </p:nvSpPr>
                <p:spPr>
                  <a:xfrm>
                    <a:off x="3962400" y="5303341"/>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sSubSup>
                          <m:r>
                            <a:rPr lang="en-US" sz="2400" i="1" dirty="0">
                              <a:solidFill>
                                <a:srgbClr val="FF0000"/>
                              </a:solidFill>
                              <a:latin typeface="Cambria Math"/>
                            </a:rPr>
                            <m:t> </m:t>
                          </m:r>
                        </m:oMath>
                      </m:oMathPara>
                    </a14:m>
                    <a:endParaRPr lang="en-US" sz="2400" dirty="0"/>
                  </a:p>
                </p:txBody>
              </p:sp>
            </mc:Choice>
            <mc:Fallback xmlns="">
              <p:sp>
                <p:nvSpPr>
                  <p:cNvPr id="29" name="10-Point Star 28"/>
                  <p:cNvSpPr>
                    <a:spLocks noRot="1" noChangeAspect="1" noMove="1" noResize="1" noEditPoints="1" noAdjustHandles="1" noChangeArrowheads="1" noChangeShapeType="1" noTextEdit="1"/>
                  </p:cNvSpPr>
                  <p:nvPr/>
                </p:nvSpPr>
                <p:spPr>
                  <a:xfrm>
                    <a:off x="3962400" y="5303341"/>
                    <a:ext cx="533400" cy="491067"/>
                  </a:xfrm>
                  <a:prstGeom prst="star10">
                    <a:avLst/>
                  </a:prstGeom>
                  <a:blipFill rotWithShape="1">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10-Point Star 29"/>
                  <p:cNvSpPr/>
                  <p:nvPr/>
                </p:nvSpPr>
                <p:spPr>
                  <a:xfrm>
                    <a:off x="6172200" y="53001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sSubSup>
                          <m:r>
                            <a:rPr lang="en-US" sz="2400" i="1" dirty="0">
                              <a:solidFill>
                                <a:srgbClr val="FF0000"/>
                              </a:solidFill>
                              <a:latin typeface="Cambria Math" panose="02040503050406030204" pitchFamily="18" charset="0"/>
                            </a:rPr>
                            <m:t> </m:t>
                          </m:r>
                        </m:oMath>
                      </m:oMathPara>
                    </a14:m>
                    <a:endParaRPr lang="en-US" sz="2400" dirty="0"/>
                  </a:p>
                </p:txBody>
              </p:sp>
            </mc:Choice>
            <mc:Fallback xmlns="">
              <p:sp>
                <p:nvSpPr>
                  <p:cNvPr id="30" name="10-Point Star 29"/>
                  <p:cNvSpPr>
                    <a:spLocks noRot="1" noChangeAspect="1" noMove="1" noResize="1" noEditPoints="1" noAdjustHandles="1" noChangeArrowheads="1" noChangeShapeType="1" noTextEdit="1"/>
                  </p:cNvSpPr>
                  <p:nvPr/>
                </p:nvSpPr>
                <p:spPr>
                  <a:xfrm>
                    <a:off x="6172200" y="5300133"/>
                    <a:ext cx="533400" cy="491067"/>
                  </a:xfrm>
                  <a:prstGeom prst="star10">
                    <a:avLst/>
                  </a:prstGeom>
                  <a:blipFill rotWithShape="1">
                    <a:blip r:embed="rId28"/>
                    <a:stretch>
                      <a:fillRect l="-1099"/>
                    </a:stretch>
                  </a:blipFill>
                </p:spPr>
                <p:txBody>
                  <a:bodyPr/>
                  <a:lstStyle/>
                  <a:p>
                    <a:r>
                      <a:rPr lang="en-US">
                        <a:noFill/>
                      </a:rPr>
                      <a:t> </a:t>
                    </a:r>
                  </a:p>
                </p:txBody>
              </p:sp>
            </mc:Fallback>
          </mc:AlternateContent>
        </p:grpSp>
      </p:grpSp>
      <p:sp>
        <p:nvSpPr>
          <p:cNvPr id="79" name="TextBox 78"/>
          <p:cNvSpPr txBox="1"/>
          <p:nvPr/>
        </p:nvSpPr>
        <p:spPr>
          <a:xfrm>
            <a:off x="3048000" y="1905000"/>
            <a:ext cx="5181600" cy="369332"/>
          </a:xfrm>
          <a:prstGeom prst="rect">
            <a:avLst/>
          </a:prstGeom>
          <a:noFill/>
        </p:spPr>
        <p:txBody>
          <a:bodyPr wrap="square" rtlCol="0">
            <a:spAutoFit/>
          </a:bodyPr>
          <a:lstStyle/>
          <a:p>
            <a:endParaRPr lang="en-US" dirty="0"/>
          </a:p>
        </p:txBody>
      </p:sp>
      <p:sp>
        <p:nvSpPr>
          <p:cNvPr id="47" name="TextBox 46"/>
          <p:cNvSpPr txBox="1"/>
          <p:nvPr/>
        </p:nvSpPr>
        <p:spPr>
          <a:xfrm>
            <a:off x="304800" y="6019800"/>
            <a:ext cx="8839200" cy="584775"/>
          </a:xfrm>
          <a:prstGeom prst="rect">
            <a:avLst/>
          </a:prstGeom>
          <a:noFill/>
        </p:spPr>
        <p:txBody>
          <a:bodyPr wrap="square" rtlCol="0">
            <a:spAutoFit/>
          </a:bodyPr>
          <a:lstStyle/>
          <a:p>
            <a:r>
              <a:rPr lang="en-US" sz="3200" dirty="0" smtClean="0"/>
              <a:t>It was trivial to check if two terms are the same. </a:t>
            </a:r>
            <a:endParaRPr lang="en-US" sz="3200" dirty="0"/>
          </a:p>
        </p:txBody>
      </p:sp>
      <p:sp>
        <p:nvSpPr>
          <p:cNvPr id="48" name="Rectangle 47"/>
          <p:cNvSpPr/>
          <p:nvPr/>
        </p:nvSpPr>
        <p:spPr>
          <a:xfrm>
            <a:off x="6837026" y="1620342"/>
            <a:ext cx="2230774" cy="24129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dirty="0" smtClean="0">
                <a:solidFill>
                  <a:srgbClr val="FF0000"/>
                </a:solidFill>
              </a:rPr>
              <a:t>Check if two values come from the same set.</a:t>
            </a:r>
            <a:endParaRPr lang="en-US" sz="2800" dirty="0">
              <a:solidFill>
                <a:srgbClr val="FF0000"/>
              </a:solidFill>
            </a:endParaRPr>
          </a:p>
        </p:txBody>
      </p:sp>
      <p:sp>
        <p:nvSpPr>
          <p:cNvPr id="31" name="Slide Number Placeholder 30"/>
          <p:cNvSpPr>
            <a:spLocks noGrp="1"/>
          </p:cNvSpPr>
          <p:nvPr>
            <p:ph type="sldNum" sz="quarter" idx="12"/>
          </p:nvPr>
        </p:nvSpPr>
        <p:spPr/>
        <p:txBody>
          <a:bodyPr/>
          <a:lstStyle/>
          <a:p>
            <a:fld id="{93D2F4F8-96A9-4514-BBD0-EA5312265E95}" type="slidenum">
              <a:rPr lang="en-US" smtClean="0"/>
              <a:t>24</a:t>
            </a:fld>
            <a:endParaRPr lang="en-US"/>
          </a:p>
        </p:txBody>
      </p:sp>
    </p:spTree>
    <p:extLst>
      <p:ext uri="{BB962C8B-B14F-4D97-AF65-F5344CB8AC3E}">
        <p14:creationId xmlns:p14="http://schemas.microsoft.com/office/powerpoint/2010/main" val="266606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448" y="228600"/>
            <a:ext cx="8607552" cy="990600"/>
          </a:xfrm>
        </p:spPr>
        <p:txBody>
          <a:bodyPr>
            <a:normAutofit/>
          </a:bodyPr>
          <a:lstStyle/>
          <a:p>
            <a:r>
              <a:rPr lang="en-US" b="1" dirty="0" smtClean="0"/>
              <a:t>Multilinear Maps: Our Notion</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152400" y="1600200"/>
                <a:ext cx="8763000" cy="5105400"/>
              </a:xfrm>
            </p:spPr>
            <p:txBody>
              <a:bodyPr>
                <a:normAutofit/>
              </a:bodyPr>
              <a:lstStyle/>
              <a:p>
                <a:r>
                  <a:rPr lang="en-US" dirty="0" smtClean="0"/>
                  <a:t>Finite ring </a:t>
                </a:r>
                <a14:m>
                  <m:oMath xmlns:m="http://schemas.openxmlformats.org/officeDocument/2006/math">
                    <m:r>
                      <a:rPr lang="en-US" i="1" dirty="0" smtClean="0">
                        <a:latin typeface="Cambria Math"/>
                      </a:rPr>
                      <m:t>𝑅</m:t>
                    </m:r>
                  </m:oMath>
                </a14:m>
                <a:r>
                  <a:rPr lang="en-US" dirty="0" smtClean="0"/>
                  <a:t> and </a:t>
                </a:r>
                <a:r>
                  <a:rPr lang="en-US" dirty="0" smtClean="0">
                    <a:solidFill>
                      <a:srgbClr val="FF0000"/>
                    </a:solidFill>
                  </a:rPr>
                  <a:t>sets </a:t>
                </a:r>
                <a14:m>
                  <m:oMath xmlns:m="http://schemas.openxmlformats.org/officeDocument/2006/math">
                    <m:r>
                      <a:rPr lang="en-US" i="1" dirty="0" smtClean="0">
                        <a:solidFill>
                          <a:srgbClr val="FF0000"/>
                        </a:solidFill>
                        <a:latin typeface="Cambria Math"/>
                      </a:rPr>
                      <m:t>𝑆</m:t>
                    </m:r>
                    <m:r>
                      <a:rPr lang="en-US" i="1" baseline="-25000" dirty="0" err="1" smtClean="0">
                        <a:solidFill>
                          <a:srgbClr val="FF0000"/>
                        </a:solidFill>
                        <a:latin typeface="Cambria Math"/>
                      </a:rPr>
                      <m:t>𝑖</m:t>
                    </m:r>
                    <m:r>
                      <a:rPr lang="en-US" i="1" dirty="0" smtClean="0">
                        <a:solidFill>
                          <a:srgbClr val="FF0000"/>
                        </a:solidFill>
                        <a:latin typeface="Cambria Math"/>
                      </a:rPr>
                      <m:t> ∀</m:t>
                    </m:r>
                    <m:r>
                      <a:rPr lang="en-US" i="1" dirty="0" err="1" smtClean="0">
                        <a:solidFill>
                          <a:srgbClr val="FF0000"/>
                        </a:solidFill>
                        <a:latin typeface="Cambria Math"/>
                      </a:rPr>
                      <m:t>𝑖</m:t>
                    </m:r>
                    <m:r>
                      <a:rPr lang="en-US" i="1" dirty="0" smtClean="0">
                        <a:solidFill>
                          <a:srgbClr val="FF0000"/>
                        </a:solidFill>
                        <a:latin typeface="Cambria Math"/>
                      </a:rPr>
                      <m:t> ∈</m:t>
                    </m:r>
                    <m:d>
                      <m:dPr>
                        <m:begChr m:val="["/>
                        <m:endChr m:val="]"/>
                        <m:ctrlPr>
                          <a:rPr lang="en-US" i="1" dirty="0" smtClean="0">
                            <a:solidFill>
                              <a:srgbClr val="FF0000"/>
                            </a:solidFill>
                            <a:latin typeface="Cambria Math" panose="02040503050406030204" pitchFamily="18" charset="0"/>
                          </a:rPr>
                        </m:ctrlPr>
                      </m:dPr>
                      <m:e>
                        <m:r>
                          <a:rPr lang="en-US" i="1" dirty="0" smtClean="0">
                            <a:solidFill>
                              <a:srgbClr val="FF0000"/>
                            </a:solidFill>
                            <a:latin typeface="Cambria Math"/>
                          </a:rPr>
                          <m:t>𝑛</m:t>
                        </m:r>
                      </m:e>
                    </m:d>
                    <m:r>
                      <a:rPr lang="en-US" i="1" dirty="0" smtClean="0">
                        <a:solidFill>
                          <a:srgbClr val="FF0000"/>
                        </a:solidFill>
                        <a:latin typeface="Cambria Math"/>
                      </a:rPr>
                      <m:t>: </m:t>
                    </m:r>
                  </m:oMath>
                </a14:m>
                <a:r>
                  <a:rPr lang="en-US" dirty="0" smtClean="0"/>
                  <a:t>``level-</a:t>
                </a:r>
                <a14:m>
                  <m:oMath xmlns:m="http://schemas.openxmlformats.org/officeDocument/2006/math">
                    <m:r>
                      <a:rPr lang="en-US" i="1" dirty="0" smtClean="0">
                        <a:latin typeface="Cambria Math"/>
                      </a:rPr>
                      <m:t>𝑖</m:t>
                    </m:r>
                  </m:oMath>
                </a14:m>
                <a:r>
                  <a:rPr lang="en-US" dirty="0" smtClean="0"/>
                  <a:t> encodings” </a:t>
                </a:r>
              </a:p>
              <a:p>
                <a:r>
                  <a:rPr lang="en-US" dirty="0" smtClean="0"/>
                  <a:t>Each set</a:t>
                </a:r>
                <a14:m>
                  <m:oMath xmlns:m="http://schemas.openxmlformats.org/officeDocument/2006/math">
                    <m:r>
                      <a:rPr lang="en-US" b="0" i="0" dirty="0" smtClean="0">
                        <a:solidFill>
                          <a:srgbClr val="FF0000"/>
                        </a:solidFill>
                        <a:latin typeface="Cambria Math"/>
                      </a:rPr>
                      <m:t> </m:t>
                    </m:r>
                    <m:r>
                      <a:rPr lang="en-US" i="1" dirty="0">
                        <a:solidFill>
                          <a:srgbClr val="FF0000"/>
                        </a:solidFill>
                        <a:latin typeface="Cambria Math"/>
                      </a:rPr>
                      <m:t>𝑆</m:t>
                    </m:r>
                    <m:r>
                      <a:rPr lang="en-US" i="1" baseline="-25000" dirty="0" err="1">
                        <a:solidFill>
                          <a:srgbClr val="FF0000"/>
                        </a:solidFill>
                        <a:latin typeface="Cambria Math"/>
                      </a:rPr>
                      <m:t>𝑖</m:t>
                    </m:r>
                  </m:oMath>
                </a14:m>
                <a:r>
                  <a:rPr lang="en-US" dirty="0" smtClean="0"/>
                  <a:t> is partitioned into </a:t>
                </a:r>
                <a14:m>
                  <m:oMath xmlns:m="http://schemas.openxmlformats.org/officeDocument/2006/math">
                    <m:sSubSup>
                      <m:sSubSupPr>
                        <m:ctrlPr>
                          <a:rPr lang="en-US" b="0" i="1" dirty="0" smtClean="0">
                            <a:solidFill>
                              <a:srgbClr val="FF0000"/>
                            </a:solidFill>
                            <a:latin typeface="Cambria Math" panose="02040503050406030204" pitchFamily="18" charset="0"/>
                          </a:rPr>
                        </m:ctrlPr>
                      </m:sSubSupPr>
                      <m:e>
                        <m:r>
                          <a:rPr lang="en-US" b="0" i="1" dirty="0" smtClean="0">
                            <a:solidFill>
                              <a:srgbClr val="FF0000"/>
                            </a:solidFill>
                            <a:latin typeface="Cambria Math"/>
                          </a:rPr>
                          <m:t>𝑆</m:t>
                        </m:r>
                      </m:e>
                      <m:sub>
                        <m:r>
                          <a:rPr lang="en-US" b="0" i="1" dirty="0" smtClean="0">
                            <a:solidFill>
                              <a:srgbClr val="FF0000"/>
                            </a:solidFill>
                            <a:latin typeface="Cambria Math"/>
                          </a:rPr>
                          <m:t>𝑖</m:t>
                        </m:r>
                      </m:sub>
                      <m:sup>
                        <m:r>
                          <a:rPr lang="en-US" b="0" i="1" dirty="0" smtClean="0">
                            <a:solidFill>
                              <a:srgbClr val="FF0000"/>
                            </a:solidFill>
                            <a:latin typeface="Cambria Math"/>
                          </a:rPr>
                          <m:t>𝑎</m:t>
                        </m:r>
                      </m:sup>
                    </m:sSubSup>
                    <m:r>
                      <a:rPr lang="en-US" i="1" dirty="0" smtClean="0">
                        <a:solidFill>
                          <a:srgbClr val="FF0000"/>
                        </a:solidFill>
                        <a:latin typeface="Cambria Math"/>
                      </a:rPr>
                      <m:t> </m:t>
                    </m:r>
                  </m:oMath>
                </a14:m>
                <a:r>
                  <a:rPr lang="en-US" dirty="0" smtClean="0">
                    <a:solidFill>
                      <a:srgbClr val="FF0000"/>
                    </a:solidFill>
                  </a:rPr>
                  <a:t>for each </a:t>
                </a:r>
                <a14:m>
                  <m:oMath xmlns:m="http://schemas.openxmlformats.org/officeDocument/2006/math">
                    <m:r>
                      <a:rPr lang="en-US" i="1" dirty="0" smtClean="0">
                        <a:solidFill>
                          <a:srgbClr val="FF0000"/>
                        </a:solidFill>
                        <a:latin typeface="Cambria Math"/>
                      </a:rPr>
                      <m:t>𝑎</m:t>
                    </m:r>
                    <m:r>
                      <a:rPr lang="en-US" i="1" dirty="0" smtClean="0">
                        <a:solidFill>
                          <a:srgbClr val="FF0000"/>
                        </a:solidFill>
                        <a:latin typeface="Cambria Math"/>
                      </a:rPr>
                      <m:t> ∈</m:t>
                    </m:r>
                    <m:r>
                      <a:rPr lang="en-US" i="1" dirty="0" smtClean="0">
                        <a:solidFill>
                          <a:srgbClr val="FF0000"/>
                        </a:solidFill>
                        <a:latin typeface="Cambria Math"/>
                      </a:rPr>
                      <m:t>𝑅</m:t>
                    </m:r>
                  </m:oMath>
                </a14:m>
                <a:r>
                  <a:rPr lang="en-US" dirty="0" smtClean="0"/>
                  <a:t>:  ``level-</a:t>
                </a:r>
                <a14:m>
                  <m:oMath xmlns:m="http://schemas.openxmlformats.org/officeDocument/2006/math">
                    <m:r>
                      <a:rPr lang="en-US" i="1" dirty="0" smtClean="0">
                        <a:latin typeface="Cambria Math"/>
                      </a:rPr>
                      <m:t>𝑖</m:t>
                    </m:r>
                  </m:oMath>
                </a14:m>
                <a:r>
                  <a:rPr lang="en-US" dirty="0" smtClean="0"/>
                  <a:t> encodings of </a:t>
                </a:r>
                <a14:m>
                  <m:oMath xmlns:m="http://schemas.openxmlformats.org/officeDocument/2006/math">
                    <m:r>
                      <a:rPr lang="en-US" i="1" dirty="0" smtClean="0">
                        <a:latin typeface="Cambria Math"/>
                      </a:rPr>
                      <m:t>𝑎</m:t>
                    </m:r>
                  </m:oMath>
                </a14:m>
                <a:r>
                  <a:rPr lang="en-US" dirty="0" smtClean="0"/>
                  <a:t>”. </a:t>
                </a:r>
                <a:endParaRPr lang="en-US" i="1" dirty="0" smtClean="0">
                  <a:solidFill>
                    <a:srgbClr val="FF0000"/>
                  </a:solidFill>
                  <a:latin typeface="Cambria Math"/>
                </a:endParaRPr>
              </a:p>
              <a:p>
                <a:r>
                  <a:rPr lang="en-US" dirty="0" smtClean="0">
                    <a:solidFill>
                      <a:srgbClr val="0070C0"/>
                    </a:solidFill>
                  </a:rPr>
                  <a:t>Sampling: </a:t>
                </a:r>
                <a:r>
                  <a:rPr lang="en-US" dirty="0" smtClean="0"/>
                  <a:t>Output </a:t>
                </a:r>
                <a14:m>
                  <m:oMath xmlns:m="http://schemas.openxmlformats.org/officeDocument/2006/math">
                    <m:r>
                      <a:rPr lang="en-US" b="0" i="1" dirty="0" smtClean="0">
                        <a:latin typeface="Cambria Math"/>
                      </a:rPr>
                      <m:t>𝛼</m:t>
                    </m:r>
                    <m:r>
                      <a:rPr lang="en-US" b="0" i="1" dirty="0" smtClean="0">
                        <a:latin typeface="Cambria Math"/>
                      </a:rPr>
                      <m:t> </m:t>
                    </m:r>
                    <m:r>
                      <m:rPr>
                        <m:nor/>
                      </m:rPr>
                      <a:rPr lang="en-US" b="0" i="0" dirty="0" smtClean="0">
                        <a:latin typeface="Cambria Math"/>
                      </a:rPr>
                      <m:t>such</m:t>
                    </m:r>
                    <m:r>
                      <m:rPr>
                        <m:nor/>
                      </m:rPr>
                      <a:rPr lang="en-US" b="0" i="0" dirty="0" smtClean="0">
                        <a:latin typeface="Cambria Math"/>
                      </a:rPr>
                      <m:t> </m:t>
                    </m:r>
                    <m:r>
                      <m:rPr>
                        <m:nor/>
                      </m:rPr>
                      <a:rPr lang="en-US" b="0" i="0" dirty="0" smtClean="0">
                        <a:latin typeface="Cambria Math"/>
                      </a:rPr>
                      <m:t>that</m:t>
                    </m:r>
                    <m:r>
                      <m:rPr>
                        <m:nor/>
                      </m:rPr>
                      <a:rPr lang="en-US" b="0" i="0" dirty="0" smtClean="0">
                        <a:latin typeface="Cambria Math"/>
                      </a:rPr>
                      <m:t> </m:t>
                    </m:r>
                    <m:r>
                      <a:rPr lang="en-US" i="1" dirty="0" smtClean="0">
                        <a:latin typeface="Cambria Math"/>
                      </a:rPr>
                      <m:t>𝛼</m:t>
                    </m:r>
                    <m:r>
                      <a:rPr lang="en-US" i="1" dirty="0" smtClean="0">
                        <a:latin typeface="Cambria Math"/>
                      </a:rPr>
                      <m:t>∈</m:t>
                    </m:r>
                    <m:sSubSup>
                      <m:sSubSupPr>
                        <m:ctrlPr>
                          <a:rPr lang="en-US" i="1" dirty="0" smtClean="0">
                            <a:latin typeface="Cambria Math" panose="02040503050406030204" pitchFamily="18" charset="0"/>
                          </a:rPr>
                        </m:ctrlPr>
                      </m:sSubSupPr>
                      <m:e>
                        <m:r>
                          <a:rPr lang="en-US" i="1" dirty="0" smtClean="0">
                            <a:latin typeface="Cambria Math"/>
                          </a:rPr>
                          <m:t>𝑆</m:t>
                        </m:r>
                      </m:e>
                      <m:sub>
                        <m:r>
                          <a:rPr lang="en-US" i="1" dirty="0" smtClean="0">
                            <a:latin typeface="Cambria Math"/>
                          </a:rPr>
                          <m:t>0</m:t>
                        </m:r>
                      </m:sub>
                      <m:sup>
                        <m:r>
                          <a:rPr lang="en-US" i="1" dirty="0" smtClean="0">
                            <a:latin typeface="Cambria Math"/>
                          </a:rPr>
                          <m:t>𝑎</m:t>
                        </m:r>
                      </m:sup>
                    </m:sSubSup>
                  </m:oMath>
                </a14:m>
                <a:r>
                  <a:rPr lang="en-US" dirty="0" smtClean="0"/>
                  <a:t> for a random </a:t>
                </a:r>
                <a14:m>
                  <m:oMath xmlns:m="http://schemas.openxmlformats.org/officeDocument/2006/math">
                    <m:r>
                      <a:rPr lang="en-US" i="1" dirty="0" smtClean="0">
                        <a:latin typeface="Cambria Math"/>
                      </a:rPr>
                      <m:t>𝑎</m:t>
                    </m:r>
                  </m:oMath>
                </a14:m>
                <a:endParaRPr lang="en-US" dirty="0" smtClean="0"/>
              </a:p>
              <a:p>
                <a:r>
                  <a:rPr lang="en-US" dirty="0" smtClean="0">
                    <a:solidFill>
                      <a:srgbClr val="0070C0"/>
                    </a:solidFill>
                  </a:rPr>
                  <a:t>Equality testing(</a:t>
                </a:r>
                <a14:m>
                  <m:oMath xmlns:m="http://schemas.openxmlformats.org/officeDocument/2006/math">
                    <m:r>
                      <a:rPr lang="en-US" i="1" dirty="0" smtClean="0">
                        <a:solidFill>
                          <a:srgbClr val="0070C0"/>
                        </a:solidFill>
                        <a:latin typeface="Cambria Math"/>
                      </a:rPr>
                      <m:t>𝛼</m:t>
                    </m:r>
                    <m:r>
                      <a:rPr lang="en-US" i="1" dirty="0" smtClean="0">
                        <a:solidFill>
                          <a:srgbClr val="0070C0"/>
                        </a:solidFill>
                        <a:latin typeface="Cambria Math"/>
                      </a:rPr>
                      <m:t>,</m:t>
                    </m:r>
                    <m:r>
                      <a:rPr lang="en-US" i="1" dirty="0" smtClean="0">
                        <a:solidFill>
                          <a:srgbClr val="0070C0"/>
                        </a:solidFill>
                        <a:latin typeface="Cambria Math"/>
                      </a:rPr>
                      <m:t>𝛽</m:t>
                    </m:r>
                    <m:r>
                      <a:rPr lang="en-US" i="1" dirty="0" smtClean="0">
                        <a:solidFill>
                          <a:srgbClr val="0070C0"/>
                        </a:solidFill>
                        <a:latin typeface="Cambria Math"/>
                      </a:rPr>
                      <m:t>,</m:t>
                    </m:r>
                    <m:r>
                      <a:rPr lang="en-US" i="1" dirty="0" err="1" smtClean="0">
                        <a:solidFill>
                          <a:srgbClr val="0070C0"/>
                        </a:solidFill>
                        <a:latin typeface="Cambria Math"/>
                      </a:rPr>
                      <m:t>𝑖</m:t>
                    </m:r>
                  </m:oMath>
                </a14:m>
                <a:r>
                  <a:rPr lang="en-US" dirty="0" smtClean="0">
                    <a:solidFill>
                      <a:srgbClr val="0070C0"/>
                    </a:solidFill>
                  </a:rPr>
                  <a:t>)</a:t>
                </a:r>
                <a:r>
                  <a:rPr lang="en-US" dirty="0" smtClean="0"/>
                  <a:t>: Output </a:t>
                </a:r>
                <a14:m>
                  <m:oMath xmlns:m="http://schemas.openxmlformats.org/officeDocument/2006/math">
                    <m:r>
                      <a:rPr lang="en-US" i="1" dirty="0" smtClean="0">
                        <a:latin typeface="Cambria Math"/>
                      </a:rPr>
                      <m:t>1</m:t>
                    </m:r>
                  </m:oMath>
                </a14:m>
                <a:r>
                  <a:rPr lang="en-US" dirty="0" smtClean="0"/>
                  <a:t> </a:t>
                </a:r>
                <a:r>
                  <a:rPr lang="en-US" i="1" dirty="0" smtClean="0">
                    <a:latin typeface="+mj-lt"/>
                  </a:rPr>
                  <a:t>iff</a:t>
                </a:r>
                <a:r>
                  <a:rPr lang="en-US" dirty="0" smtClean="0"/>
                  <a:t> </a:t>
                </a:r>
                <a14:m>
                  <m:oMath xmlns:m="http://schemas.openxmlformats.org/officeDocument/2006/math">
                    <m:r>
                      <a:rPr lang="en-US" i="1" dirty="0" smtClean="0">
                        <a:latin typeface="Cambria Math"/>
                      </a:rPr>
                      <m:t>∃</m:t>
                    </m:r>
                    <m:r>
                      <a:rPr lang="en-US" i="1" dirty="0" smtClean="0">
                        <a:latin typeface="Cambria Math"/>
                      </a:rPr>
                      <m:t>𝑎</m:t>
                    </m:r>
                    <m:r>
                      <a:rPr lang="en-US" i="1" dirty="0" smtClean="0">
                        <a:latin typeface="Cambria Math"/>
                      </a:rPr>
                      <m:t> </m:t>
                    </m:r>
                  </m:oMath>
                </a14:m>
                <a:r>
                  <a:rPr lang="en-US" dirty="0" smtClean="0"/>
                  <a:t>such that </a:t>
                </a:r>
                <a14:m>
                  <m:oMath xmlns:m="http://schemas.openxmlformats.org/officeDocument/2006/math">
                    <m:r>
                      <a:rPr lang="en-US" i="1" dirty="0" smtClean="0">
                        <a:latin typeface="Cambria Math"/>
                      </a:rPr>
                      <m:t>𝛼</m:t>
                    </m:r>
                    <m:r>
                      <a:rPr lang="en-US" i="1" dirty="0" smtClean="0">
                        <a:latin typeface="Cambria Math"/>
                      </a:rPr>
                      <m:t>,</m:t>
                    </m:r>
                    <m:r>
                      <a:rPr lang="en-US" i="1" dirty="0" smtClean="0">
                        <a:latin typeface="Cambria Math"/>
                      </a:rPr>
                      <m:t>𝛽</m:t>
                    </m:r>
                    <m:r>
                      <a:rPr lang="en-US" i="1" dirty="0" smtClean="0">
                        <a:latin typeface="Cambria Math"/>
                      </a:rPr>
                      <m:t>∈</m:t>
                    </m:r>
                    <m:sSubSup>
                      <m:sSubSupPr>
                        <m:ctrlPr>
                          <a:rPr lang="en-US" i="1" dirty="0" err="1" smtClean="0">
                            <a:latin typeface="Cambria Math" panose="02040503050406030204" pitchFamily="18" charset="0"/>
                          </a:rPr>
                        </m:ctrlPr>
                      </m:sSubSupPr>
                      <m:e>
                        <m:r>
                          <a:rPr lang="en-US" i="1" dirty="0" err="1" smtClean="0">
                            <a:latin typeface="Cambria Math"/>
                          </a:rPr>
                          <m:t>𝑆</m:t>
                        </m:r>
                      </m:e>
                      <m:sub>
                        <m:r>
                          <a:rPr lang="en-US" i="1" dirty="0" err="1" smtClean="0">
                            <a:latin typeface="Cambria Math"/>
                          </a:rPr>
                          <m:t>𝑖</m:t>
                        </m:r>
                      </m:sub>
                      <m:sup>
                        <m:r>
                          <a:rPr lang="en-US" i="1" dirty="0" err="1" smtClean="0">
                            <a:latin typeface="Cambria Math"/>
                          </a:rPr>
                          <m:t>𝑎</m:t>
                        </m:r>
                      </m:sup>
                    </m:sSubSup>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152400" y="1600200"/>
                <a:ext cx="8763000" cy="5105400"/>
              </a:xfrm>
              <a:blipFill rotWithShape="1">
                <a:blip r:embed="rId3"/>
                <a:stretch>
                  <a:fillRect l="-1043" t="-191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3D2F4F8-96A9-4514-BBD0-EA5312265E95}" type="slidenum">
              <a:rPr lang="en-US" smtClean="0"/>
              <a:t>25</a:t>
            </a:fld>
            <a:endParaRPr lang="en-US"/>
          </a:p>
        </p:txBody>
      </p:sp>
    </p:spTree>
    <p:extLst>
      <p:ext uri="{BB962C8B-B14F-4D97-AF65-F5344CB8AC3E}">
        <p14:creationId xmlns:p14="http://schemas.microsoft.com/office/powerpoint/2010/main" val="10619675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Bilinear </a:t>
            </a:r>
            <a:r>
              <a:rPr lang="en-US" b="1" dirty="0"/>
              <a:t>Maps: </a:t>
            </a:r>
            <a:r>
              <a:rPr lang="en-US" b="1" dirty="0" smtClean="0">
                <a:solidFill>
                  <a:srgbClr val="FF0000"/>
                </a:solidFill>
              </a:rPr>
              <a:t>Addition</a:t>
            </a:r>
            <a:r>
              <a:rPr lang="en-US" b="1" dirty="0">
                <a:solidFill>
                  <a:srgbClr val="FF0000"/>
                </a:solidFill>
              </a:rPr>
              <a:t/>
            </a:r>
            <a:br>
              <a:rPr lang="en-US" b="1" dirty="0">
                <a:solidFill>
                  <a:srgbClr val="FF0000"/>
                </a:solidFill>
              </a:rPr>
            </a:br>
            <a:r>
              <a:rPr lang="en-US" sz="2400" dirty="0"/>
              <a:t>(Our Notion)</a:t>
            </a:r>
          </a:p>
        </p:txBody>
      </p:sp>
      <mc:AlternateContent xmlns:mc="http://schemas.openxmlformats.org/markup-compatibility/2006" xmlns:a14="http://schemas.microsoft.com/office/drawing/2010/main">
        <mc:Choice Requires="a14">
          <p:sp>
            <p:nvSpPr>
              <p:cNvPr id="4" name="TextBox 3"/>
              <p:cNvSpPr txBox="1"/>
              <p:nvPr/>
            </p:nvSpPr>
            <p:spPr>
              <a:xfrm>
                <a:off x="1022684" y="1905000"/>
                <a:ext cx="719171" cy="6227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𝑍</m:t>
                          </m:r>
                        </m:e>
                        <m:sub>
                          <m:r>
                            <a:rPr lang="en-US" sz="3200" b="0" i="1" smtClean="0">
                              <a:latin typeface="Cambria Math"/>
                            </a:rPr>
                            <m:t>𝑝</m:t>
                          </m:r>
                        </m:sub>
                      </m:sSub>
                    </m:oMath>
                  </m:oMathPara>
                </a14:m>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1022684" y="1905000"/>
                <a:ext cx="719171" cy="622735"/>
              </a:xfrm>
              <a:prstGeom prst="rect">
                <a:avLst/>
              </a:prstGeom>
              <a:blipFill rotWithShape="1">
                <a:blip r:embed="rId2"/>
                <a:stretch>
                  <a:fillRect/>
                </a:stretch>
              </a:blipFill>
            </p:spPr>
            <p:txBody>
              <a:bodyPr/>
              <a:lstStyle/>
              <a:p>
                <a:r>
                  <a:rPr lang="en-US">
                    <a:noFill/>
                  </a:rPr>
                  <a:t> </a:t>
                </a:r>
              </a:p>
            </p:txBody>
          </p:sp>
        </mc:Fallback>
      </mc:AlternateContent>
      <p:grpSp>
        <p:nvGrpSpPr>
          <p:cNvPr id="91" name="Group 90"/>
          <p:cNvGrpSpPr/>
          <p:nvPr/>
        </p:nvGrpSpPr>
        <p:grpSpPr>
          <a:xfrm>
            <a:off x="1066800" y="2583581"/>
            <a:ext cx="511872" cy="2293219"/>
            <a:chOff x="1066800" y="2583581"/>
            <a:chExt cx="511872" cy="2293219"/>
          </a:xfrm>
        </p:grpSpPr>
        <mc:AlternateContent xmlns:mc="http://schemas.openxmlformats.org/markup-compatibility/2006" xmlns:a14="http://schemas.microsoft.com/office/drawing/2010/main">
          <mc:Choice Requires="a14">
            <p:sp>
              <p:nvSpPr>
                <p:cNvPr id="5" name="TextBox 4"/>
                <p:cNvSpPr txBox="1"/>
                <p:nvPr/>
              </p:nvSpPr>
              <p:spPr>
                <a:xfrm>
                  <a:off x="1066801" y="2583581"/>
                  <a:ext cx="50526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1</m:t>
                        </m:r>
                      </m:oMath>
                    </m:oMathPara>
                  </a14:m>
                  <a:endParaRPr lang="en-US"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1066801" y="2583581"/>
                  <a:ext cx="505267" cy="58477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066800" y="3200400"/>
                  <a:ext cx="50526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2</m:t>
                        </m:r>
                      </m:oMath>
                    </m:oMathPara>
                  </a14:m>
                  <a:endParaRPr lang="en-US"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1066800" y="3200400"/>
                  <a:ext cx="505267" cy="58477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118121" y="3740898"/>
                  <a:ext cx="40588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1118121" y="3740898"/>
                  <a:ext cx="405880" cy="58477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066801" y="4292025"/>
                  <a:ext cx="51187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𝑝</m:t>
                        </m:r>
                      </m:oMath>
                    </m:oMathPara>
                  </a14:m>
                  <a:endParaRPr lang="en-US" sz="3200" dirty="0"/>
                </a:p>
              </p:txBody>
            </p:sp>
          </mc:Choice>
          <mc:Fallback xmlns="">
            <p:sp>
              <p:nvSpPr>
                <p:cNvPr id="8" name="TextBox 7"/>
                <p:cNvSpPr txBox="1">
                  <a:spLocks noRot="1" noChangeAspect="1" noMove="1" noResize="1" noEditPoints="1" noAdjustHandles="1" noChangeArrowheads="1" noChangeShapeType="1" noTextEdit="1"/>
                </p:cNvSpPr>
                <p:nvPr/>
              </p:nvSpPr>
              <p:spPr>
                <a:xfrm>
                  <a:off x="1066801" y="4292025"/>
                  <a:ext cx="511871" cy="584775"/>
                </a:xfrm>
                <a:prstGeom prst="rect">
                  <a:avLst/>
                </a:prstGeom>
                <a:blipFill rotWithShape="1">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 name="TextBox 8"/>
              <p:cNvSpPr txBox="1"/>
              <p:nvPr/>
            </p:nvSpPr>
            <p:spPr>
              <a:xfrm>
                <a:off x="3172118" y="1905000"/>
                <a:ext cx="704424"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𝐺</m:t>
                          </m:r>
                        </m:e>
                        <m:sub>
                          <m:r>
                            <a:rPr lang="en-US" sz="3200" b="0" i="1" smtClean="0">
                              <a:latin typeface="Cambria Math"/>
                            </a:rPr>
                            <m:t>1</m:t>
                          </m:r>
                        </m:sub>
                      </m:sSub>
                    </m:oMath>
                  </m:oMathPara>
                </a14:m>
                <a:endParaRPr lang="en-US"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3172118" y="1905000"/>
                <a:ext cx="704424" cy="584775"/>
              </a:xfrm>
              <a:prstGeom prst="rect">
                <a:avLst/>
              </a:prstGeom>
              <a:blipFill rotWithShape="1">
                <a:blip r:embed="rId7"/>
                <a:stretch>
                  <a:fillRect/>
                </a:stretch>
              </a:blipFill>
            </p:spPr>
            <p:txBody>
              <a:bodyPr/>
              <a:lstStyle/>
              <a:p>
                <a:r>
                  <a:rPr lang="en-US">
                    <a:noFill/>
                  </a:rPr>
                  <a:t> </a:t>
                </a:r>
              </a:p>
            </p:txBody>
          </p:sp>
        </mc:Fallback>
      </mc:AlternateContent>
      <p:grpSp>
        <p:nvGrpSpPr>
          <p:cNvPr id="92" name="Group 91"/>
          <p:cNvGrpSpPr/>
          <p:nvPr/>
        </p:nvGrpSpPr>
        <p:grpSpPr>
          <a:xfrm>
            <a:off x="3216234" y="2583581"/>
            <a:ext cx="746166" cy="2339707"/>
            <a:chOff x="3216234" y="2583581"/>
            <a:chExt cx="746166" cy="2339707"/>
          </a:xfrm>
        </p:grpSpPr>
        <mc:AlternateContent xmlns:mc="http://schemas.openxmlformats.org/markup-compatibility/2006" xmlns:a14="http://schemas.microsoft.com/office/drawing/2010/main">
          <mc:Choice Requires="a14">
            <p:sp>
              <p:nvSpPr>
                <p:cNvPr id="10" name="TextBox 9"/>
                <p:cNvSpPr txBox="1"/>
                <p:nvPr/>
              </p:nvSpPr>
              <p:spPr>
                <a:xfrm>
                  <a:off x="3216235" y="2583581"/>
                  <a:ext cx="717697" cy="5895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dirty="0" smtClean="0">
                                <a:latin typeface="Cambria Math" panose="02040503050406030204" pitchFamily="18" charset="0"/>
                              </a:rPr>
                            </m:ctrlPr>
                          </m:sSubSupPr>
                          <m:e>
                            <m:r>
                              <a:rPr lang="en-US" sz="3200" b="0" i="1" dirty="0" smtClean="0">
                                <a:latin typeface="Cambria Math"/>
                              </a:rPr>
                              <m:t>𝑔</m:t>
                            </m:r>
                          </m:e>
                          <m:sub>
                            <m:r>
                              <a:rPr lang="en-US" sz="3200" b="0" i="1" dirty="0" smtClean="0">
                                <a:latin typeface="Cambria Math"/>
                              </a:rPr>
                              <m:t>1</m:t>
                            </m:r>
                          </m:sub>
                          <m:sup>
                            <m:r>
                              <a:rPr lang="en-US" sz="3200" b="0" i="1" dirty="0" smtClean="0">
                                <a:latin typeface="Cambria Math"/>
                              </a:rPr>
                              <m:t>1</m:t>
                            </m:r>
                          </m:sup>
                        </m:sSubSup>
                      </m:oMath>
                    </m:oMathPara>
                  </a14:m>
                  <a:endParaRPr lang="en-US"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3216235" y="2583581"/>
                  <a:ext cx="717697" cy="58958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216234" y="3200400"/>
                  <a:ext cx="726481" cy="5906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1</m:t>
                            </m:r>
                          </m:sub>
                          <m:sup>
                            <m:r>
                              <a:rPr lang="en-US" sz="3200" b="0" i="1" smtClean="0">
                                <a:latin typeface="Cambria Math"/>
                              </a:rPr>
                              <m:t>2</m:t>
                            </m:r>
                          </m:sup>
                        </m:sSubSup>
                      </m:oMath>
                    </m:oMathPara>
                  </a14:m>
                  <a:endParaRPr lang="en-US" sz="3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216234" y="3200400"/>
                  <a:ext cx="726481" cy="590611"/>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267555" y="3740898"/>
                  <a:ext cx="40588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267555" y="3740898"/>
                  <a:ext cx="405880" cy="584775"/>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216235" y="4292025"/>
                  <a:ext cx="746165" cy="6312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1</m:t>
                            </m:r>
                          </m:sub>
                          <m:sup>
                            <m:r>
                              <a:rPr lang="en-US" sz="3200" b="0" i="1" smtClean="0">
                                <a:latin typeface="Cambria Math"/>
                              </a:rPr>
                              <m:t>𝑝</m:t>
                            </m:r>
                          </m:sup>
                        </m:sSubSup>
                      </m:oMath>
                    </m:oMathPara>
                  </a14:m>
                  <a:endParaRPr lang="en-US" sz="3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216235" y="4292025"/>
                  <a:ext cx="746165" cy="631263"/>
                </a:xfrm>
                <a:prstGeom prst="rect">
                  <a:avLst/>
                </a:prstGeom>
                <a:blipFill rotWithShape="1">
                  <a:blip r:embed="rId11"/>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TextBox 13"/>
              <p:cNvSpPr txBox="1"/>
              <p:nvPr/>
            </p:nvSpPr>
            <p:spPr>
              <a:xfrm>
                <a:off x="5381918" y="1905000"/>
                <a:ext cx="713913"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𝐺</m:t>
                          </m:r>
                        </m:e>
                        <m:sub>
                          <m:r>
                            <a:rPr lang="en-US" sz="3200" b="0" i="1" smtClean="0">
                              <a:latin typeface="Cambria Math"/>
                            </a:rPr>
                            <m:t>2</m:t>
                          </m:r>
                        </m:sub>
                      </m:sSub>
                    </m:oMath>
                  </m:oMathPara>
                </a14:m>
                <a:endParaRPr lang="en-US" sz="3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5381918" y="1905000"/>
                <a:ext cx="713913" cy="584775"/>
              </a:xfrm>
              <a:prstGeom prst="rect">
                <a:avLst/>
              </a:prstGeom>
              <a:blipFill rotWithShape="1">
                <a:blip r:embed="rId12"/>
                <a:stretch>
                  <a:fillRect/>
                </a:stretch>
              </a:blipFill>
            </p:spPr>
            <p:txBody>
              <a:bodyPr/>
              <a:lstStyle/>
              <a:p>
                <a:r>
                  <a:rPr lang="en-US">
                    <a:noFill/>
                  </a:rPr>
                  <a:t> </a:t>
                </a:r>
              </a:p>
            </p:txBody>
          </p:sp>
        </mc:Fallback>
      </mc:AlternateContent>
      <p:grpSp>
        <p:nvGrpSpPr>
          <p:cNvPr id="93" name="Group 92"/>
          <p:cNvGrpSpPr/>
          <p:nvPr/>
        </p:nvGrpSpPr>
        <p:grpSpPr>
          <a:xfrm>
            <a:off x="5426034" y="2583581"/>
            <a:ext cx="746166" cy="2340220"/>
            <a:chOff x="5426034" y="2583581"/>
            <a:chExt cx="746166" cy="2340220"/>
          </a:xfrm>
        </p:grpSpPr>
        <mc:AlternateContent xmlns:mc="http://schemas.openxmlformats.org/markup-compatibility/2006" xmlns:a14="http://schemas.microsoft.com/office/drawing/2010/main">
          <mc:Choice Requires="a14">
            <p:sp>
              <p:nvSpPr>
                <p:cNvPr id="15" name="TextBox 14"/>
                <p:cNvSpPr txBox="1"/>
                <p:nvPr/>
              </p:nvSpPr>
              <p:spPr>
                <a:xfrm>
                  <a:off x="5426035" y="2583581"/>
                  <a:ext cx="717697" cy="5904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1</m:t>
                            </m:r>
                          </m:sup>
                        </m:sSubSup>
                      </m:oMath>
                    </m:oMathPara>
                  </a14:m>
                  <a:endParaRPr lang="en-US" sz="3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426035" y="2583581"/>
                  <a:ext cx="717697" cy="590418"/>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426034" y="3200400"/>
                  <a:ext cx="726481" cy="5914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2</m:t>
                            </m:r>
                          </m:sup>
                        </m:sSubSup>
                      </m:oMath>
                    </m:oMathPara>
                  </a14:m>
                  <a:endParaRPr lang="en-US" sz="3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426034" y="3200400"/>
                  <a:ext cx="726481" cy="591444"/>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477355" y="3740898"/>
                  <a:ext cx="40588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5477355" y="3740898"/>
                  <a:ext cx="405880" cy="584775"/>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426035" y="4292025"/>
                  <a:ext cx="746165" cy="6317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𝑝</m:t>
                            </m:r>
                          </m:sup>
                        </m:sSubSup>
                      </m:oMath>
                    </m:oMathPara>
                  </a14:m>
                  <a:endParaRPr lang="en-US" sz="3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426035" y="4292025"/>
                  <a:ext cx="746165" cy="631776"/>
                </a:xfrm>
                <a:prstGeom prst="rect">
                  <a:avLst/>
                </a:prstGeom>
                <a:blipFill rotWithShape="1">
                  <a:blip r:embed="rId16"/>
                  <a:stretch>
                    <a:fillRect/>
                  </a:stretch>
                </a:blipFill>
              </p:spPr>
              <p:txBody>
                <a:bodyPr/>
                <a:lstStyle/>
                <a:p>
                  <a:r>
                    <a:rPr lang="en-US">
                      <a:noFill/>
                    </a:rPr>
                    <a:t> </a:t>
                  </a:r>
                </a:p>
              </p:txBody>
            </p:sp>
          </mc:Fallback>
        </mc:AlternateContent>
      </p:grpSp>
      <p:grpSp>
        <p:nvGrpSpPr>
          <p:cNvPr id="94" name="Group 93"/>
          <p:cNvGrpSpPr/>
          <p:nvPr/>
        </p:nvGrpSpPr>
        <p:grpSpPr>
          <a:xfrm>
            <a:off x="1600200" y="2590800"/>
            <a:ext cx="533400" cy="2362200"/>
            <a:chOff x="1600200" y="2590800"/>
            <a:chExt cx="533400" cy="2362200"/>
          </a:xfrm>
        </p:grpSpPr>
        <mc:AlternateContent xmlns:mc="http://schemas.openxmlformats.org/markup-compatibility/2006" xmlns:a14="http://schemas.microsoft.com/office/drawing/2010/main">
          <mc:Choice Requires="a14">
            <p:sp>
              <p:nvSpPr>
                <p:cNvPr id="19" name="10-Point Star 18"/>
                <p:cNvSpPr/>
                <p:nvPr/>
              </p:nvSpPr>
              <p:spPr>
                <a:xfrm>
                  <a:off x="1600200" y="2590800"/>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1</m:t>
                            </m:r>
                          </m:sup>
                        </m:sSubSup>
                        <m:r>
                          <a:rPr lang="en-US" sz="2400" i="1" dirty="0">
                            <a:solidFill>
                              <a:srgbClr val="FF0000"/>
                            </a:solidFill>
                            <a:latin typeface="Cambria Math"/>
                          </a:rPr>
                          <m:t> </m:t>
                        </m:r>
                      </m:oMath>
                    </m:oMathPara>
                  </a14:m>
                  <a:endParaRPr lang="en-US" sz="2400" dirty="0"/>
                </a:p>
              </p:txBody>
            </p:sp>
          </mc:Choice>
          <mc:Fallback xmlns="">
            <p:sp>
              <p:nvSpPr>
                <p:cNvPr id="19" name="10-Point Star 18"/>
                <p:cNvSpPr>
                  <a:spLocks noRot="1" noChangeAspect="1" noMove="1" noResize="1" noEditPoints="1" noAdjustHandles="1" noChangeArrowheads="1" noChangeShapeType="1" noTextEdit="1"/>
                </p:cNvSpPr>
                <p:nvPr/>
              </p:nvSpPr>
              <p:spPr>
                <a:xfrm>
                  <a:off x="1600200" y="2590800"/>
                  <a:ext cx="533400" cy="491067"/>
                </a:xfrm>
                <a:prstGeom prst="star10">
                  <a:avLst/>
                </a:prstGeom>
                <a:blipFill rotWithShape="1">
                  <a:blip r:embed="rId17"/>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10-Point Star 19"/>
                <p:cNvSpPr/>
                <p:nvPr/>
              </p:nvSpPr>
              <p:spPr>
                <a:xfrm>
                  <a:off x="1600200" y="32427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2</m:t>
                            </m:r>
                          </m:sup>
                        </m:sSubSup>
                        <m:r>
                          <a:rPr lang="en-US" sz="2400" i="1" dirty="0">
                            <a:solidFill>
                              <a:srgbClr val="FF0000"/>
                            </a:solidFill>
                            <a:latin typeface="Cambria Math"/>
                          </a:rPr>
                          <m:t> </m:t>
                        </m:r>
                      </m:oMath>
                    </m:oMathPara>
                  </a14:m>
                  <a:endParaRPr lang="en-US" sz="2400" dirty="0"/>
                </a:p>
              </p:txBody>
            </p:sp>
          </mc:Choice>
          <mc:Fallback xmlns="">
            <p:sp>
              <p:nvSpPr>
                <p:cNvPr id="20" name="10-Point Star 19"/>
                <p:cNvSpPr>
                  <a:spLocks noRot="1" noChangeAspect="1" noMove="1" noResize="1" noEditPoints="1" noAdjustHandles="1" noChangeArrowheads="1" noChangeShapeType="1" noTextEdit="1"/>
                </p:cNvSpPr>
                <p:nvPr/>
              </p:nvSpPr>
              <p:spPr>
                <a:xfrm>
                  <a:off x="1600200" y="3242733"/>
                  <a:ext cx="533400" cy="491067"/>
                </a:xfrm>
                <a:prstGeom prst="star10">
                  <a:avLst/>
                </a:prstGeom>
                <a:blipFill rotWithShape="1">
                  <a:blip r:embed="rId18"/>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10-Point Star 20"/>
                <p:cNvSpPr/>
                <p:nvPr/>
              </p:nvSpPr>
              <p:spPr>
                <a:xfrm>
                  <a:off x="1600200" y="44619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𝑝</m:t>
                            </m:r>
                          </m:sup>
                        </m:sSubSup>
                        <m:r>
                          <a:rPr lang="en-US" sz="2400" i="1" dirty="0">
                            <a:solidFill>
                              <a:srgbClr val="FF0000"/>
                            </a:solidFill>
                            <a:latin typeface="Cambria Math"/>
                          </a:rPr>
                          <m:t> </m:t>
                        </m:r>
                      </m:oMath>
                    </m:oMathPara>
                  </a14:m>
                  <a:endParaRPr lang="en-US" sz="2400" dirty="0"/>
                </a:p>
              </p:txBody>
            </p:sp>
          </mc:Choice>
          <mc:Fallback xmlns="">
            <p:sp>
              <p:nvSpPr>
                <p:cNvPr id="21" name="10-Point Star 20"/>
                <p:cNvSpPr>
                  <a:spLocks noRot="1" noChangeAspect="1" noMove="1" noResize="1" noEditPoints="1" noAdjustHandles="1" noChangeArrowheads="1" noChangeShapeType="1" noTextEdit="1"/>
                </p:cNvSpPr>
                <p:nvPr/>
              </p:nvSpPr>
              <p:spPr>
                <a:xfrm>
                  <a:off x="1600200" y="4461933"/>
                  <a:ext cx="533400" cy="491067"/>
                </a:xfrm>
                <a:prstGeom prst="star10">
                  <a:avLst/>
                </a:prstGeom>
                <a:blipFill rotWithShape="1">
                  <a:blip r:embed="rId19"/>
                  <a:stretch>
                    <a:fillRect/>
                  </a:stretch>
                </a:blipFill>
              </p:spPr>
              <p:txBody>
                <a:bodyPr/>
                <a:lstStyle/>
                <a:p>
                  <a:r>
                    <a:rPr lang="en-US">
                      <a:noFill/>
                    </a:rPr>
                    <a:t> </a:t>
                  </a:r>
                </a:p>
              </p:txBody>
            </p:sp>
          </mc:Fallback>
        </mc:AlternateContent>
      </p:grpSp>
      <p:grpSp>
        <p:nvGrpSpPr>
          <p:cNvPr id="95" name="Group 94"/>
          <p:cNvGrpSpPr/>
          <p:nvPr/>
        </p:nvGrpSpPr>
        <p:grpSpPr>
          <a:xfrm>
            <a:off x="3933932" y="2633256"/>
            <a:ext cx="533400" cy="2362200"/>
            <a:chOff x="3933932" y="2633256"/>
            <a:chExt cx="533400" cy="2362200"/>
          </a:xfrm>
        </p:grpSpPr>
        <mc:AlternateContent xmlns:mc="http://schemas.openxmlformats.org/markup-compatibility/2006" xmlns:a14="http://schemas.microsoft.com/office/drawing/2010/main">
          <mc:Choice Requires="a14">
            <p:sp>
              <p:nvSpPr>
                <p:cNvPr id="22" name="10-Point Star 21"/>
                <p:cNvSpPr/>
                <p:nvPr/>
              </p:nvSpPr>
              <p:spPr>
                <a:xfrm>
                  <a:off x="3933932" y="2633256"/>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r>
                              <a:rPr lang="en-US" sz="2400" b="0" i="1" dirty="0" smtClean="0">
                                <a:solidFill>
                                  <a:srgbClr val="FF0000"/>
                                </a:solidFill>
                                <a:latin typeface="Cambria Math"/>
                              </a:rPr>
                              <m:t>1</m:t>
                            </m:r>
                          </m:sup>
                        </m:sSubSup>
                        <m:r>
                          <a:rPr lang="en-US" sz="2400" i="1" dirty="0">
                            <a:solidFill>
                              <a:srgbClr val="FF0000"/>
                            </a:solidFill>
                            <a:latin typeface="Cambria Math"/>
                          </a:rPr>
                          <m:t> </m:t>
                        </m:r>
                      </m:oMath>
                    </m:oMathPara>
                  </a14:m>
                  <a:endParaRPr lang="en-US" sz="2400" dirty="0"/>
                </a:p>
              </p:txBody>
            </p:sp>
          </mc:Choice>
          <mc:Fallback xmlns="">
            <p:sp>
              <p:nvSpPr>
                <p:cNvPr id="22" name="10-Point Star 21"/>
                <p:cNvSpPr>
                  <a:spLocks noRot="1" noChangeAspect="1" noMove="1" noResize="1" noEditPoints="1" noAdjustHandles="1" noChangeArrowheads="1" noChangeShapeType="1" noTextEdit="1"/>
                </p:cNvSpPr>
                <p:nvPr/>
              </p:nvSpPr>
              <p:spPr>
                <a:xfrm>
                  <a:off x="3933932" y="2633256"/>
                  <a:ext cx="533400" cy="491067"/>
                </a:xfrm>
                <a:prstGeom prst="star10">
                  <a:avLst/>
                </a:prstGeom>
                <a:blipFill rotWithShape="1">
                  <a:blip r:embed="rId20"/>
                  <a:stretch>
                    <a:fillRect l="-2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10-Point Star 22"/>
                <p:cNvSpPr/>
                <p:nvPr/>
              </p:nvSpPr>
              <p:spPr>
                <a:xfrm>
                  <a:off x="3933932" y="3285189"/>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r>
                              <a:rPr lang="en-US" sz="2400" b="0" i="1" dirty="0" smtClean="0">
                                <a:solidFill>
                                  <a:srgbClr val="FF0000"/>
                                </a:solidFill>
                                <a:latin typeface="Cambria Math"/>
                              </a:rPr>
                              <m:t>2</m:t>
                            </m:r>
                          </m:sup>
                        </m:sSubSup>
                        <m:r>
                          <a:rPr lang="en-US" sz="2400" i="1" dirty="0">
                            <a:solidFill>
                              <a:srgbClr val="FF0000"/>
                            </a:solidFill>
                            <a:latin typeface="Cambria Math"/>
                          </a:rPr>
                          <m:t> </m:t>
                        </m:r>
                      </m:oMath>
                    </m:oMathPara>
                  </a14:m>
                  <a:endParaRPr lang="en-US" sz="2400" dirty="0"/>
                </a:p>
              </p:txBody>
            </p:sp>
          </mc:Choice>
          <mc:Fallback xmlns="">
            <p:sp>
              <p:nvSpPr>
                <p:cNvPr id="23" name="10-Point Star 22"/>
                <p:cNvSpPr>
                  <a:spLocks noRot="1" noChangeAspect="1" noMove="1" noResize="1" noEditPoints="1" noAdjustHandles="1" noChangeArrowheads="1" noChangeShapeType="1" noTextEdit="1"/>
                </p:cNvSpPr>
                <p:nvPr/>
              </p:nvSpPr>
              <p:spPr>
                <a:xfrm>
                  <a:off x="3933932" y="3285189"/>
                  <a:ext cx="533400" cy="491067"/>
                </a:xfrm>
                <a:prstGeom prst="star10">
                  <a:avLst/>
                </a:prstGeom>
                <a:blipFill rotWithShape="1">
                  <a:blip r:embed="rId21"/>
                  <a:stretch>
                    <a:fillRect l="-32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10-Point Star 23"/>
                <p:cNvSpPr/>
                <p:nvPr/>
              </p:nvSpPr>
              <p:spPr>
                <a:xfrm>
                  <a:off x="3933932" y="4504389"/>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r>
                              <a:rPr lang="en-US" sz="2400" b="0" i="1" dirty="0" smtClean="0">
                                <a:solidFill>
                                  <a:srgbClr val="FF0000"/>
                                </a:solidFill>
                                <a:latin typeface="Cambria Math"/>
                              </a:rPr>
                              <m:t>𝑝</m:t>
                            </m:r>
                          </m:sup>
                        </m:sSubSup>
                        <m:r>
                          <a:rPr lang="en-US" sz="2400" i="1" dirty="0">
                            <a:solidFill>
                              <a:srgbClr val="FF0000"/>
                            </a:solidFill>
                            <a:latin typeface="Cambria Math"/>
                          </a:rPr>
                          <m:t> </m:t>
                        </m:r>
                      </m:oMath>
                    </m:oMathPara>
                  </a14:m>
                  <a:endParaRPr lang="en-US" sz="2400" dirty="0"/>
                </a:p>
              </p:txBody>
            </p:sp>
          </mc:Choice>
          <mc:Fallback xmlns="">
            <p:sp>
              <p:nvSpPr>
                <p:cNvPr id="24" name="10-Point Star 23"/>
                <p:cNvSpPr>
                  <a:spLocks noRot="1" noChangeAspect="1" noMove="1" noResize="1" noEditPoints="1" noAdjustHandles="1" noChangeArrowheads="1" noChangeShapeType="1" noTextEdit="1"/>
                </p:cNvSpPr>
                <p:nvPr/>
              </p:nvSpPr>
              <p:spPr>
                <a:xfrm>
                  <a:off x="3933932" y="4504389"/>
                  <a:ext cx="533400" cy="491067"/>
                </a:xfrm>
                <a:prstGeom prst="star10">
                  <a:avLst/>
                </a:prstGeom>
                <a:blipFill rotWithShape="1">
                  <a:blip r:embed="rId22"/>
                  <a:stretch>
                    <a:fillRect/>
                  </a:stretch>
                </a:blipFill>
              </p:spPr>
              <p:txBody>
                <a:bodyPr/>
                <a:lstStyle/>
                <a:p>
                  <a:r>
                    <a:rPr lang="en-US">
                      <a:noFill/>
                    </a:rPr>
                    <a:t> </a:t>
                  </a:r>
                </a:p>
              </p:txBody>
            </p:sp>
          </mc:Fallback>
        </mc:AlternateContent>
      </p:grpSp>
      <p:grpSp>
        <p:nvGrpSpPr>
          <p:cNvPr id="96" name="Group 95"/>
          <p:cNvGrpSpPr/>
          <p:nvPr/>
        </p:nvGrpSpPr>
        <p:grpSpPr>
          <a:xfrm>
            <a:off x="6172200" y="2614005"/>
            <a:ext cx="533400" cy="2362200"/>
            <a:chOff x="6172200" y="2614005"/>
            <a:chExt cx="533400" cy="2362200"/>
          </a:xfrm>
        </p:grpSpPr>
        <mc:AlternateContent xmlns:mc="http://schemas.openxmlformats.org/markup-compatibility/2006" xmlns:a14="http://schemas.microsoft.com/office/drawing/2010/main">
          <mc:Choice Requires="a14">
            <p:sp>
              <p:nvSpPr>
                <p:cNvPr id="25" name="10-Point Star 24"/>
                <p:cNvSpPr/>
                <p:nvPr/>
              </p:nvSpPr>
              <p:spPr>
                <a:xfrm>
                  <a:off x="6172200" y="2614005"/>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r>
                              <a:rPr lang="en-US" sz="2400" b="0" i="1" dirty="0" smtClean="0">
                                <a:solidFill>
                                  <a:srgbClr val="FF0000"/>
                                </a:solidFill>
                                <a:latin typeface="Cambria Math"/>
                              </a:rPr>
                              <m:t>1</m:t>
                            </m:r>
                          </m:sup>
                        </m:sSubSup>
                        <m:r>
                          <a:rPr lang="en-US" sz="2400" i="1" dirty="0">
                            <a:solidFill>
                              <a:srgbClr val="FF0000"/>
                            </a:solidFill>
                            <a:latin typeface="Cambria Math"/>
                          </a:rPr>
                          <m:t> </m:t>
                        </m:r>
                      </m:oMath>
                    </m:oMathPara>
                  </a14:m>
                  <a:endParaRPr lang="en-US" sz="2400" dirty="0"/>
                </a:p>
              </p:txBody>
            </p:sp>
          </mc:Choice>
          <mc:Fallback xmlns="">
            <p:sp>
              <p:nvSpPr>
                <p:cNvPr id="25" name="10-Point Star 24"/>
                <p:cNvSpPr>
                  <a:spLocks noRot="1" noChangeAspect="1" noMove="1" noResize="1" noEditPoints="1" noAdjustHandles="1" noChangeArrowheads="1" noChangeShapeType="1" noTextEdit="1"/>
                </p:cNvSpPr>
                <p:nvPr/>
              </p:nvSpPr>
              <p:spPr>
                <a:xfrm>
                  <a:off x="6172200" y="2614005"/>
                  <a:ext cx="533400" cy="491067"/>
                </a:xfrm>
                <a:prstGeom prst="star10">
                  <a:avLst/>
                </a:prstGeom>
                <a:blipFill rotWithShape="1">
                  <a:blip r:embed="rId23"/>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10-Point Star 25"/>
                <p:cNvSpPr/>
                <p:nvPr/>
              </p:nvSpPr>
              <p:spPr>
                <a:xfrm>
                  <a:off x="6172200" y="3265938"/>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r>
                              <a:rPr lang="en-US" sz="2400" b="0" i="1" dirty="0" smtClean="0">
                                <a:solidFill>
                                  <a:srgbClr val="FF0000"/>
                                </a:solidFill>
                                <a:latin typeface="Cambria Math"/>
                              </a:rPr>
                              <m:t>2</m:t>
                            </m:r>
                          </m:sup>
                        </m:sSubSup>
                        <m:r>
                          <a:rPr lang="en-US" sz="2400" i="1" dirty="0">
                            <a:solidFill>
                              <a:srgbClr val="FF0000"/>
                            </a:solidFill>
                            <a:latin typeface="Cambria Math"/>
                          </a:rPr>
                          <m:t> </m:t>
                        </m:r>
                      </m:oMath>
                    </m:oMathPara>
                  </a14:m>
                  <a:endParaRPr lang="en-US" sz="2400" dirty="0"/>
                </a:p>
              </p:txBody>
            </p:sp>
          </mc:Choice>
          <mc:Fallback xmlns="">
            <p:sp>
              <p:nvSpPr>
                <p:cNvPr id="26" name="10-Point Star 25"/>
                <p:cNvSpPr>
                  <a:spLocks noRot="1" noChangeAspect="1" noMove="1" noResize="1" noEditPoints="1" noAdjustHandles="1" noChangeArrowheads="1" noChangeShapeType="1" noTextEdit="1"/>
                </p:cNvSpPr>
                <p:nvPr/>
              </p:nvSpPr>
              <p:spPr>
                <a:xfrm>
                  <a:off x="6172200" y="3265938"/>
                  <a:ext cx="533400" cy="491067"/>
                </a:xfrm>
                <a:prstGeom prst="star10">
                  <a:avLst/>
                </a:prstGeom>
                <a:blipFill rotWithShape="1">
                  <a:blip r:embed="rId24"/>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10-Point Star 26"/>
                <p:cNvSpPr/>
                <p:nvPr/>
              </p:nvSpPr>
              <p:spPr>
                <a:xfrm>
                  <a:off x="6172200" y="4485138"/>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r>
                              <a:rPr lang="en-US" sz="2400" b="0" i="1" dirty="0" smtClean="0">
                                <a:solidFill>
                                  <a:srgbClr val="FF0000"/>
                                </a:solidFill>
                                <a:latin typeface="Cambria Math"/>
                              </a:rPr>
                              <m:t>𝑝</m:t>
                            </m:r>
                          </m:sup>
                        </m:sSubSup>
                        <m:r>
                          <a:rPr lang="en-US" sz="2400" i="1" dirty="0">
                            <a:solidFill>
                              <a:srgbClr val="FF0000"/>
                            </a:solidFill>
                            <a:latin typeface="Cambria Math"/>
                          </a:rPr>
                          <m:t> </m:t>
                        </m:r>
                      </m:oMath>
                    </m:oMathPara>
                  </a14:m>
                  <a:endParaRPr lang="en-US" sz="2400" dirty="0"/>
                </a:p>
              </p:txBody>
            </p:sp>
          </mc:Choice>
          <mc:Fallback xmlns="">
            <p:sp>
              <p:nvSpPr>
                <p:cNvPr id="27" name="10-Point Star 26"/>
                <p:cNvSpPr>
                  <a:spLocks noRot="1" noChangeAspect="1" noMove="1" noResize="1" noEditPoints="1" noAdjustHandles="1" noChangeArrowheads="1" noChangeShapeType="1" noTextEdit="1"/>
                </p:cNvSpPr>
                <p:nvPr/>
              </p:nvSpPr>
              <p:spPr>
                <a:xfrm>
                  <a:off x="6172200" y="4485138"/>
                  <a:ext cx="533400" cy="491067"/>
                </a:xfrm>
                <a:prstGeom prst="star10">
                  <a:avLst/>
                </a:prstGeom>
                <a:blipFill rotWithShape="1">
                  <a:blip r:embed="rId25"/>
                  <a:stretch>
                    <a:fillRect/>
                  </a:stretch>
                </a:blipFill>
              </p:spPr>
              <p:txBody>
                <a:bodyPr/>
                <a:lstStyle/>
                <a:p>
                  <a:r>
                    <a:rPr lang="en-US">
                      <a:noFill/>
                    </a:rPr>
                    <a:t> </a:t>
                  </a:r>
                </a:p>
              </p:txBody>
            </p:sp>
          </mc:Fallback>
        </mc:AlternateContent>
      </p:grpSp>
      <p:grpSp>
        <p:nvGrpSpPr>
          <p:cNvPr id="97" name="Group 96"/>
          <p:cNvGrpSpPr/>
          <p:nvPr/>
        </p:nvGrpSpPr>
        <p:grpSpPr>
          <a:xfrm>
            <a:off x="1600200" y="5300133"/>
            <a:ext cx="5105400" cy="494275"/>
            <a:chOff x="1600200" y="5300133"/>
            <a:chExt cx="5105400" cy="494275"/>
          </a:xfrm>
        </p:grpSpPr>
        <mc:AlternateContent xmlns:mc="http://schemas.openxmlformats.org/markup-compatibility/2006" xmlns:a14="http://schemas.microsoft.com/office/drawing/2010/main">
          <mc:Choice Requires="a14">
            <p:sp>
              <p:nvSpPr>
                <p:cNvPr id="28" name="10-Point Star 27"/>
                <p:cNvSpPr/>
                <p:nvPr/>
              </p:nvSpPr>
              <p:spPr>
                <a:xfrm>
                  <a:off x="1600200" y="53001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sSubSup>
                        <m:r>
                          <a:rPr lang="en-US" sz="2400" i="1" dirty="0">
                            <a:solidFill>
                              <a:srgbClr val="FF0000"/>
                            </a:solidFill>
                            <a:latin typeface="Cambria Math"/>
                          </a:rPr>
                          <m:t> </m:t>
                        </m:r>
                      </m:oMath>
                    </m:oMathPara>
                  </a14:m>
                  <a:endParaRPr lang="en-US" sz="2400" dirty="0"/>
                </a:p>
              </p:txBody>
            </p:sp>
          </mc:Choice>
          <mc:Fallback xmlns="">
            <p:sp>
              <p:nvSpPr>
                <p:cNvPr id="28" name="10-Point Star 27"/>
                <p:cNvSpPr>
                  <a:spLocks noRot="1" noChangeAspect="1" noMove="1" noResize="1" noEditPoints="1" noAdjustHandles="1" noChangeArrowheads="1" noChangeShapeType="1" noTextEdit="1"/>
                </p:cNvSpPr>
                <p:nvPr/>
              </p:nvSpPr>
              <p:spPr>
                <a:xfrm>
                  <a:off x="1600200" y="5300133"/>
                  <a:ext cx="533400" cy="491067"/>
                </a:xfrm>
                <a:prstGeom prst="star10">
                  <a:avLst/>
                </a:prstGeom>
                <a:blipFill rotWithShape="1">
                  <a:blip r:embed="rId26"/>
                  <a:stretch>
                    <a:fillRect l="-10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10-Point Star 28"/>
                <p:cNvSpPr/>
                <p:nvPr/>
              </p:nvSpPr>
              <p:spPr>
                <a:xfrm>
                  <a:off x="3962400" y="5303341"/>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sSubSup>
                        <m:r>
                          <a:rPr lang="en-US" sz="2400" i="1" dirty="0">
                            <a:solidFill>
                              <a:srgbClr val="FF0000"/>
                            </a:solidFill>
                            <a:latin typeface="Cambria Math"/>
                          </a:rPr>
                          <m:t> </m:t>
                        </m:r>
                      </m:oMath>
                    </m:oMathPara>
                  </a14:m>
                  <a:endParaRPr lang="en-US" sz="2400" dirty="0"/>
                </a:p>
              </p:txBody>
            </p:sp>
          </mc:Choice>
          <mc:Fallback xmlns="">
            <p:sp>
              <p:nvSpPr>
                <p:cNvPr id="29" name="10-Point Star 28"/>
                <p:cNvSpPr>
                  <a:spLocks noRot="1" noChangeAspect="1" noMove="1" noResize="1" noEditPoints="1" noAdjustHandles="1" noChangeArrowheads="1" noChangeShapeType="1" noTextEdit="1"/>
                </p:cNvSpPr>
                <p:nvPr/>
              </p:nvSpPr>
              <p:spPr>
                <a:xfrm>
                  <a:off x="3962400" y="5303341"/>
                  <a:ext cx="533400" cy="491067"/>
                </a:xfrm>
                <a:prstGeom prst="star10">
                  <a:avLst/>
                </a:prstGeom>
                <a:blipFill rotWithShape="1">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10-Point Star 29"/>
                <p:cNvSpPr/>
                <p:nvPr/>
              </p:nvSpPr>
              <p:spPr>
                <a:xfrm>
                  <a:off x="6172200" y="53001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sSubSup>
                        <m:r>
                          <a:rPr lang="en-US" sz="2400" i="1" dirty="0">
                            <a:solidFill>
                              <a:srgbClr val="FF0000"/>
                            </a:solidFill>
                            <a:latin typeface="Cambria Math"/>
                          </a:rPr>
                          <m:t> </m:t>
                        </m:r>
                      </m:oMath>
                    </m:oMathPara>
                  </a14:m>
                  <a:endParaRPr lang="en-US" sz="2400" dirty="0"/>
                </a:p>
              </p:txBody>
            </p:sp>
          </mc:Choice>
          <mc:Fallback xmlns="">
            <p:sp>
              <p:nvSpPr>
                <p:cNvPr id="30" name="10-Point Star 29"/>
                <p:cNvSpPr>
                  <a:spLocks noRot="1" noChangeAspect="1" noMove="1" noResize="1" noEditPoints="1" noAdjustHandles="1" noChangeArrowheads="1" noChangeShapeType="1" noTextEdit="1"/>
                </p:cNvSpPr>
                <p:nvPr/>
              </p:nvSpPr>
              <p:spPr>
                <a:xfrm>
                  <a:off x="6172200" y="5300133"/>
                  <a:ext cx="533400" cy="491067"/>
                </a:xfrm>
                <a:prstGeom prst="star10">
                  <a:avLst/>
                </a:prstGeom>
                <a:blipFill rotWithShape="1">
                  <a:blip r:embed="rId28"/>
                  <a:stretch>
                    <a:fillRect l="-1099"/>
                  </a:stretch>
                </a:blipFill>
              </p:spPr>
              <p:txBody>
                <a:bodyPr/>
                <a:lstStyle/>
                <a:p>
                  <a:r>
                    <a:rPr lang="en-US">
                      <a:noFill/>
                    </a:rPr>
                    <a:t> </a:t>
                  </a:r>
                </a:p>
              </p:txBody>
            </p:sp>
          </mc:Fallback>
        </mc:AlternateContent>
      </p:grpSp>
      <p:grpSp>
        <p:nvGrpSpPr>
          <p:cNvPr id="98" name="Group 97"/>
          <p:cNvGrpSpPr/>
          <p:nvPr/>
        </p:nvGrpSpPr>
        <p:grpSpPr>
          <a:xfrm>
            <a:off x="2133600" y="2878373"/>
            <a:ext cx="1082636" cy="3351685"/>
            <a:chOff x="2133600" y="2878373"/>
            <a:chExt cx="1082636" cy="3351685"/>
          </a:xfrm>
        </p:grpSpPr>
        <p:cxnSp>
          <p:nvCxnSpPr>
            <p:cNvPr id="99" name="Curved Connector 98"/>
            <p:cNvCxnSpPr/>
            <p:nvPr/>
          </p:nvCxnSpPr>
          <p:spPr>
            <a:xfrm rot="10800000" flipV="1">
              <a:off x="2362201" y="2878373"/>
              <a:ext cx="854035" cy="2636827"/>
            </a:xfrm>
            <a:prstGeom prst="curvedConnector2">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00" name="Curved Connector 99"/>
            <p:cNvCxnSpPr/>
            <p:nvPr/>
          </p:nvCxnSpPr>
          <p:spPr>
            <a:xfrm rot="10800000" flipV="1">
              <a:off x="2599556" y="3495706"/>
              <a:ext cx="616679" cy="2019494"/>
            </a:xfrm>
            <a:prstGeom prst="curvedConnector2">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1" name="TextBox 100"/>
                <p:cNvSpPr txBox="1"/>
                <p:nvPr/>
              </p:nvSpPr>
              <p:spPr>
                <a:xfrm>
                  <a:off x="2133600" y="5637139"/>
                  <a:ext cx="726481" cy="5929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dirty="0" smtClean="0">
                                <a:latin typeface="Cambria Math" panose="02040503050406030204" pitchFamily="18" charset="0"/>
                              </a:rPr>
                            </m:ctrlPr>
                          </m:sSubSupPr>
                          <m:e>
                            <m:r>
                              <a:rPr lang="en-US" sz="3200" b="0" i="1" dirty="0" smtClean="0">
                                <a:latin typeface="Cambria Math"/>
                              </a:rPr>
                              <m:t>𝑔</m:t>
                            </m:r>
                          </m:e>
                          <m:sub>
                            <m:r>
                              <a:rPr lang="en-US" sz="3200" b="0" i="1" dirty="0" smtClean="0">
                                <a:latin typeface="Cambria Math"/>
                              </a:rPr>
                              <m:t>1</m:t>
                            </m:r>
                          </m:sub>
                          <m:sup>
                            <m:r>
                              <a:rPr lang="en-US" sz="3200" b="0" i="1" dirty="0" smtClean="0">
                                <a:latin typeface="Cambria Math"/>
                              </a:rPr>
                              <m:t>3</m:t>
                            </m:r>
                          </m:sup>
                        </m:sSubSup>
                      </m:oMath>
                    </m:oMathPara>
                  </a14:m>
                  <a:endParaRPr lang="en-US" sz="3200" dirty="0"/>
                </a:p>
              </p:txBody>
            </p:sp>
          </mc:Choice>
          <mc:Fallback xmlns="">
            <p:sp>
              <p:nvSpPr>
                <p:cNvPr id="101" name="TextBox 100"/>
                <p:cNvSpPr txBox="1">
                  <a:spLocks noRot="1" noChangeAspect="1" noMove="1" noResize="1" noEditPoints="1" noAdjustHandles="1" noChangeArrowheads="1" noChangeShapeType="1" noTextEdit="1"/>
                </p:cNvSpPr>
                <p:nvPr/>
              </p:nvSpPr>
              <p:spPr>
                <a:xfrm>
                  <a:off x="2133600" y="5637139"/>
                  <a:ext cx="726481" cy="592919"/>
                </a:xfrm>
                <a:prstGeom prst="rect">
                  <a:avLst/>
                </a:prstGeom>
                <a:blipFill rotWithShape="1">
                  <a:blip r:embed="rId29"/>
                  <a:stretch>
                    <a:fillRect/>
                  </a:stretch>
                </a:blipFill>
              </p:spPr>
              <p:txBody>
                <a:bodyPr/>
                <a:lstStyle/>
                <a:p>
                  <a:r>
                    <a:rPr lang="en-US">
                      <a:noFill/>
                    </a:rPr>
                    <a:t> </a:t>
                  </a:r>
                </a:p>
              </p:txBody>
            </p:sp>
          </mc:Fallback>
        </mc:AlternateContent>
      </p:grpSp>
      <p:grpSp>
        <p:nvGrpSpPr>
          <p:cNvPr id="106" name="Group 105"/>
          <p:cNvGrpSpPr/>
          <p:nvPr/>
        </p:nvGrpSpPr>
        <p:grpSpPr>
          <a:xfrm>
            <a:off x="4467332" y="2954664"/>
            <a:ext cx="1143465" cy="3293736"/>
            <a:chOff x="4467332" y="2954664"/>
            <a:chExt cx="1143465" cy="3293736"/>
          </a:xfrm>
        </p:grpSpPr>
        <p:cxnSp>
          <p:nvCxnSpPr>
            <p:cNvPr id="64" name="Curved Connector 63"/>
            <p:cNvCxnSpPr>
              <a:stCxn id="22" idx="1"/>
            </p:cNvCxnSpPr>
            <p:nvPr/>
          </p:nvCxnSpPr>
          <p:spPr>
            <a:xfrm>
              <a:off x="4467332" y="2954664"/>
              <a:ext cx="787948" cy="2531736"/>
            </a:xfrm>
            <a:prstGeom prst="curvedConnector2">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rot="4597891">
              <a:off x="3874001" y="4557420"/>
              <a:ext cx="1790558" cy="0"/>
            </a:xfrm>
            <a:prstGeom prst="straightConnector1">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5" name="Rectangle 104"/>
                <p:cNvSpPr/>
                <p:nvPr/>
              </p:nvSpPr>
              <p:spPr>
                <a:xfrm>
                  <a:off x="4724400" y="5657789"/>
                  <a:ext cx="886397" cy="5906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3200" i="1" dirty="0" smtClean="0">
                                <a:solidFill>
                                  <a:srgbClr val="FF0000"/>
                                </a:solidFill>
                                <a:latin typeface="Cambria Math" panose="02040503050406030204" pitchFamily="18" charset="0"/>
                              </a:rPr>
                            </m:ctrlPr>
                          </m:sSubSupPr>
                          <m:e>
                            <m:r>
                              <a:rPr lang="en-US" sz="3200" i="1" dirty="0" smtClean="0">
                                <a:solidFill>
                                  <a:srgbClr val="FF0000"/>
                                </a:solidFill>
                                <a:latin typeface="Cambria Math"/>
                              </a:rPr>
                              <m:t>  </m:t>
                            </m:r>
                            <m:r>
                              <a:rPr lang="en-US" sz="3200" i="1" dirty="0" smtClean="0">
                                <a:solidFill>
                                  <a:srgbClr val="FF0000"/>
                                </a:solidFill>
                                <a:latin typeface="Cambria Math"/>
                              </a:rPr>
                              <m:t>𝑆</m:t>
                            </m:r>
                          </m:e>
                          <m:sub>
                            <m:r>
                              <a:rPr lang="en-US" sz="3200" i="1" dirty="0" smtClean="0">
                                <a:solidFill>
                                  <a:srgbClr val="FF0000"/>
                                </a:solidFill>
                                <a:latin typeface="Cambria Math"/>
                              </a:rPr>
                              <m:t>1</m:t>
                            </m:r>
                          </m:sub>
                          <m:sup>
                            <m:r>
                              <a:rPr lang="en-US" sz="3200" b="0" i="1" dirty="0" smtClean="0">
                                <a:solidFill>
                                  <a:srgbClr val="FF0000"/>
                                </a:solidFill>
                                <a:latin typeface="Cambria Math"/>
                              </a:rPr>
                              <m:t>3</m:t>
                            </m:r>
                          </m:sup>
                        </m:sSubSup>
                      </m:oMath>
                    </m:oMathPara>
                  </a14:m>
                  <a:endParaRPr lang="en-US" sz="3200" dirty="0"/>
                </a:p>
              </p:txBody>
            </p:sp>
          </mc:Choice>
          <mc:Fallback xmlns="">
            <p:sp>
              <p:nvSpPr>
                <p:cNvPr id="105" name="Rectangle 104"/>
                <p:cNvSpPr>
                  <a:spLocks noRot="1" noChangeAspect="1" noMove="1" noResize="1" noEditPoints="1" noAdjustHandles="1" noChangeArrowheads="1" noChangeShapeType="1" noTextEdit="1"/>
                </p:cNvSpPr>
                <p:nvPr/>
              </p:nvSpPr>
              <p:spPr>
                <a:xfrm>
                  <a:off x="4724400" y="5657789"/>
                  <a:ext cx="886397" cy="590611"/>
                </a:xfrm>
                <a:prstGeom prst="rect">
                  <a:avLst/>
                </a:prstGeom>
                <a:blipFill rotWithShape="1">
                  <a:blip r:embed="rId30"/>
                  <a:stretch>
                    <a:fillRect/>
                  </a:stretch>
                </a:blipFill>
              </p:spPr>
              <p:txBody>
                <a:bodyPr/>
                <a:lstStyle/>
                <a:p>
                  <a:r>
                    <a:rPr lang="en-US">
                      <a:noFill/>
                    </a:rPr>
                    <a:t> </a:t>
                  </a:r>
                </a:p>
              </p:txBody>
            </p:sp>
          </mc:Fallback>
        </mc:AlternateContent>
      </p:grpSp>
      <p:sp>
        <p:nvSpPr>
          <p:cNvPr id="3" name="Slide Number Placeholder 2"/>
          <p:cNvSpPr>
            <a:spLocks noGrp="1"/>
          </p:cNvSpPr>
          <p:nvPr>
            <p:ph type="sldNum" sz="quarter" idx="12"/>
          </p:nvPr>
        </p:nvSpPr>
        <p:spPr/>
        <p:txBody>
          <a:bodyPr/>
          <a:lstStyle/>
          <a:p>
            <a:fld id="{93D2F4F8-96A9-4514-BBD0-EA5312265E95}" type="slidenum">
              <a:rPr lang="en-US" smtClean="0"/>
              <a:t>26</a:t>
            </a:fld>
            <a:endParaRPr lang="en-US"/>
          </a:p>
        </p:txBody>
      </p:sp>
    </p:spTree>
    <p:extLst>
      <p:ext uri="{BB962C8B-B14F-4D97-AF65-F5344CB8AC3E}">
        <p14:creationId xmlns:p14="http://schemas.microsoft.com/office/powerpoint/2010/main" val="392060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448" y="228600"/>
            <a:ext cx="8607552" cy="990600"/>
          </a:xfrm>
        </p:spPr>
        <p:txBody>
          <a:bodyPr>
            <a:normAutofit/>
          </a:bodyPr>
          <a:lstStyle/>
          <a:p>
            <a:r>
              <a:rPr lang="en-US" b="1" dirty="0" smtClean="0"/>
              <a:t>Multilinear Maps: Our Notion</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152400" y="1600200"/>
                <a:ext cx="8763000" cy="5105400"/>
              </a:xfrm>
            </p:spPr>
            <p:txBody>
              <a:bodyPr>
                <a:normAutofit/>
              </a:bodyPr>
              <a:lstStyle/>
              <a:p>
                <a:r>
                  <a:rPr lang="en-US" dirty="0" smtClean="0"/>
                  <a:t>Finite ring </a:t>
                </a:r>
                <a14:m>
                  <m:oMath xmlns:m="http://schemas.openxmlformats.org/officeDocument/2006/math">
                    <m:r>
                      <a:rPr lang="en-US" i="1" dirty="0" smtClean="0">
                        <a:latin typeface="Cambria Math"/>
                      </a:rPr>
                      <m:t>𝑅</m:t>
                    </m:r>
                  </m:oMath>
                </a14:m>
                <a:r>
                  <a:rPr lang="en-US" dirty="0" smtClean="0"/>
                  <a:t> and </a:t>
                </a:r>
                <a:r>
                  <a:rPr lang="en-US" dirty="0" smtClean="0">
                    <a:solidFill>
                      <a:srgbClr val="FF0000"/>
                    </a:solidFill>
                  </a:rPr>
                  <a:t>sets </a:t>
                </a:r>
                <a14:m>
                  <m:oMath xmlns:m="http://schemas.openxmlformats.org/officeDocument/2006/math">
                    <m:r>
                      <a:rPr lang="en-US" i="1" dirty="0" smtClean="0">
                        <a:solidFill>
                          <a:srgbClr val="FF0000"/>
                        </a:solidFill>
                        <a:latin typeface="Cambria Math"/>
                      </a:rPr>
                      <m:t>𝑆</m:t>
                    </m:r>
                    <m:r>
                      <a:rPr lang="en-US" i="1" baseline="-25000" dirty="0" err="1" smtClean="0">
                        <a:solidFill>
                          <a:srgbClr val="FF0000"/>
                        </a:solidFill>
                        <a:latin typeface="Cambria Math"/>
                      </a:rPr>
                      <m:t>𝑖</m:t>
                    </m:r>
                    <m:r>
                      <a:rPr lang="en-US" i="1" dirty="0" smtClean="0">
                        <a:solidFill>
                          <a:srgbClr val="FF0000"/>
                        </a:solidFill>
                        <a:latin typeface="Cambria Math"/>
                      </a:rPr>
                      <m:t> ∀</m:t>
                    </m:r>
                    <m:r>
                      <a:rPr lang="en-US" i="1" dirty="0" err="1" smtClean="0">
                        <a:solidFill>
                          <a:srgbClr val="FF0000"/>
                        </a:solidFill>
                        <a:latin typeface="Cambria Math"/>
                      </a:rPr>
                      <m:t>𝑖</m:t>
                    </m:r>
                    <m:r>
                      <a:rPr lang="en-US" i="1" dirty="0" smtClean="0">
                        <a:solidFill>
                          <a:srgbClr val="FF0000"/>
                        </a:solidFill>
                        <a:latin typeface="Cambria Math"/>
                      </a:rPr>
                      <m:t> ∈</m:t>
                    </m:r>
                    <m:d>
                      <m:dPr>
                        <m:begChr m:val="["/>
                        <m:endChr m:val="]"/>
                        <m:ctrlPr>
                          <a:rPr lang="en-US" i="1" dirty="0" smtClean="0">
                            <a:solidFill>
                              <a:srgbClr val="FF0000"/>
                            </a:solidFill>
                            <a:latin typeface="Cambria Math" panose="02040503050406030204" pitchFamily="18" charset="0"/>
                          </a:rPr>
                        </m:ctrlPr>
                      </m:dPr>
                      <m:e>
                        <m:r>
                          <a:rPr lang="en-US" i="1" dirty="0" smtClean="0">
                            <a:solidFill>
                              <a:srgbClr val="FF0000"/>
                            </a:solidFill>
                            <a:latin typeface="Cambria Math"/>
                          </a:rPr>
                          <m:t>𝑛</m:t>
                        </m:r>
                      </m:e>
                    </m:d>
                    <m:r>
                      <a:rPr lang="en-US" i="1" dirty="0" smtClean="0">
                        <a:solidFill>
                          <a:srgbClr val="FF0000"/>
                        </a:solidFill>
                        <a:latin typeface="Cambria Math"/>
                      </a:rPr>
                      <m:t>: </m:t>
                    </m:r>
                  </m:oMath>
                </a14:m>
                <a:r>
                  <a:rPr lang="en-US" dirty="0" smtClean="0"/>
                  <a:t>``level-</a:t>
                </a:r>
                <a14:m>
                  <m:oMath xmlns:m="http://schemas.openxmlformats.org/officeDocument/2006/math">
                    <m:r>
                      <a:rPr lang="en-US" i="1" dirty="0" smtClean="0">
                        <a:latin typeface="Cambria Math"/>
                      </a:rPr>
                      <m:t>𝑖</m:t>
                    </m:r>
                  </m:oMath>
                </a14:m>
                <a:r>
                  <a:rPr lang="en-US" dirty="0" smtClean="0"/>
                  <a:t> encodings” </a:t>
                </a:r>
              </a:p>
              <a:p>
                <a:r>
                  <a:rPr lang="en-US" dirty="0" smtClean="0"/>
                  <a:t>Each set</a:t>
                </a:r>
                <a14:m>
                  <m:oMath xmlns:m="http://schemas.openxmlformats.org/officeDocument/2006/math">
                    <m:r>
                      <a:rPr lang="en-US" b="0" i="0" dirty="0" smtClean="0">
                        <a:solidFill>
                          <a:srgbClr val="FF0000"/>
                        </a:solidFill>
                        <a:latin typeface="Cambria Math"/>
                      </a:rPr>
                      <m:t> </m:t>
                    </m:r>
                    <m:r>
                      <a:rPr lang="en-US" i="1" dirty="0">
                        <a:solidFill>
                          <a:srgbClr val="FF0000"/>
                        </a:solidFill>
                        <a:latin typeface="Cambria Math"/>
                      </a:rPr>
                      <m:t>𝑆</m:t>
                    </m:r>
                    <m:r>
                      <a:rPr lang="en-US" i="1" baseline="-25000" dirty="0" err="1">
                        <a:solidFill>
                          <a:srgbClr val="FF0000"/>
                        </a:solidFill>
                        <a:latin typeface="Cambria Math"/>
                      </a:rPr>
                      <m:t>𝑖</m:t>
                    </m:r>
                  </m:oMath>
                </a14:m>
                <a:r>
                  <a:rPr lang="en-US" dirty="0" smtClean="0"/>
                  <a:t> is partitioned into </a:t>
                </a:r>
                <a14:m>
                  <m:oMath xmlns:m="http://schemas.openxmlformats.org/officeDocument/2006/math">
                    <m:sSubSup>
                      <m:sSubSupPr>
                        <m:ctrlPr>
                          <a:rPr lang="en-US" b="0" i="1" dirty="0" smtClean="0">
                            <a:solidFill>
                              <a:srgbClr val="FF0000"/>
                            </a:solidFill>
                            <a:latin typeface="Cambria Math" panose="02040503050406030204" pitchFamily="18" charset="0"/>
                          </a:rPr>
                        </m:ctrlPr>
                      </m:sSubSupPr>
                      <m:e>
                        <m:r>
                          <a:rPr lang="en-US" b="0" i="1" dirty="0" smtClean="0">
                            <a:solidFill>
                              <a:srgbClr val="FF0000"/>
                            </a:solidFill>
                            <a:latin typeface="Cambria Math"/>
                          </a:rPr>
                          <m:t>𝑆</m:t>
                        </m:r>
                      </m:e>
                      <m:sub>
                        <m:r>
                          <a:rPr lang="en-US" b="0" i="1" dirty="0" smtClean="0">
                            <a:solidFill>
                              <a:srgbClr val="FF0000"/>
                            </a:solidFill>
                            <a:latin typeface="Cambria Math"/>
                          </a:rPr>
                          <m:t>𝑖</m:t>
                        </m:r>
                      </m:sub>
                      <m:sup>
                        <m:r>
                          <a:rPr lang="en-US" b="0" i="1" dirty="0" smtClean="0">
                            <a:solidFill>
                              <a:srgbClr val="FF0000"/>
                            </a:solidFill>
                            <a:latin typeface="Cambria Math"/>
                          </a:rPr>
                          <m:t>𝑎</m:t>
                        </m:r>
                      </m:sup>
                    </m:sSubSup>
                    <m:r>
                      <a:rPr lang="en-US" i="1" dirty="0" smtClean="0">
                        <a:solidFill>
                          <a:srgbClr val="FF0000"/>
                        </a:solidFill>
                        <a:latin typeface="Cambria Math"/>
                      </a:rPr>
                      <m:t> </m:t>
                    </m:r>
                  </m:oMath>
                </a14:m>
                <a:r>
                  <a:rPr lang="en-US" dirty="0" smtClean="0">
                    <a:solidFill>
                      <a:srgbClr val="FF0000"/>
                    </a:solidFill>
                  </a:rPr>
                  <a:t>for each </a:t>
                </a:r>
                <a14:m>
                  <m:oMath xmlns:m="http://schemas.openxmlformats.org/officeDocument/2006/math">
                    <m:r>
                      <a:rPr lang="en-US" i="1" dirty="0" smtClean="0">
                        <a:solidFill>
                          <a:srgbClr val="FF0000"/>
                        </a:solidFill>
                        <a:latin typeface="Cambria Math"/>
                      </a:rPr>
                      <m:t>𝑎</m:t>
                    </m:r>
                    <m:r>
                      <a:rPr lang="en-US" i="1" dirty="0" smtClean="0">
                        <a:solidFill>
                          <a:srgbClr val="FF0000"/>
                        </a:solidFill>
                        <a:latin typeface="Cambria Math"/>
                      </a:rPr>
                      <m:t> ∈</m:t>
                    </m:r>
                    <m:r>
                      <a:rPr lang="en-US" i="1" dirty="0" smtClean="0">
                        <a:solidFill>
                          <a:srgbClr val="FF0000"/>
                        </a:solidFill>
                        <a:latin typeface="Cambria Math"/>
                      </a:rPr>
                      <m:t>𝑅</m:t>
                    </m:r>
                  </m:oMath>
                </a14:m>
                <a:r>
                  <a:rPr lang="en-US" dirty="0" smtClean="0"/>
                  <a:t>:  ``level-</a:t>
                </a:r>
                <a14:m>
                  <m:oMath xmlns:m="http://schemas.openxmlformats.org/officeDocument/2006/math">
                    <m:r>
                      <a:rPr lang="en-US" i="1" dirty="0" smtClean="0">
                        <a:latin typeface="Cambria Math"/>
                      </a:rPr>
                      <m:t>𝑖</m:t>
                    </m:r>
                  </m:oMath>
                </a14:m>
                <a:r>
                  <a:rPr lang="en-US" dirty="0" smtClean="0"/>
                  <a:t> encodings of </a:t>
                </a:r>
                <a14:m>
                  <m:oMath xmlns:m="http://schemas.openxmlformats.org/officeDocument/2006/math">
                    <m:r>
                      <a:rPr lang="en-US" i="1" dirty="0" smtClean="0">
                        <a:latin typeface="Cambria Math"/>
                      </a:rPr>
                      <m:t>𝑎</m:t>
                    </m:r>
                  </m:oMath>
                </a14:m>
                <a:r>
                  <a:rPr lang="en-US" dirty="0" smtClean="0"/>
                  <a:t>”. </a:t>
                </a:r>
                <a:endParaRPr lang="en-US" i="1" dirty="0" smtClean="0">
                  <a:solidFill>
                    <a:srgbClr val="FF0000"/>
                  </a:solidFill>
                  <a:latin typeface="Cambria Math"/>
                </a:endParaRPr>
              </a:p>
              <a:p>
                <a:r>
                  <a:rPr lang="en-US" dirty="0" smtClean="0">
                    <a:solidFill>
                      <a:srgbClr val="0070C0"/>
                    </a:solidFill>
                  </a:rPr>
                  <a:t>Sampling: </a:t>
                </a:r>
                <a:r>
                  <a:rPr lang="en-US" dirty="0" smtClean="0"/>
                  <a:t>Output </a:t>
                </a:r>
                <a14:m>
                  <m:oMath xmlns:m="http://schemas.openxmlformats.org/officeDocument/2006/math">
                    <m:r>
                      <a:rPr lang="en-US" b="0" i="1" dirty="0" smtClean="0">
                        <a:latin typeface="Cambria Math"/>
                      </a:rPr>
                      <m:t>𝛼</m:t>
                    </m:r>
                    <m:r>
                      <a:rPr lang="en-US" b="0" i="1" dirty="0" smtClean="0">
                        <a:latin typeface="Cambria Math"/>
                      </a:rPr>
                      <m:t> </m:t>
                    </m:r>
                    <m:r>
                      <m:rPr>
                        <m:nor/>
                      </m:rPr>
                      <a:rPr lang="en-US" b="0" i="0" dirty="0" smtClean="0">
                        <a:latin typeface="Cambria Math"/>
                      </a:rPr>
                      <m:t>such</m:t>
                    </m:r>
                    <m:r>
                      <m:rPr>
                        <m:nor/>
                      </m:rPr>
                      <a:rPr lang="en-US" b="0" i="0" dirty="0" smtClean="0">
                        <a:latin typeface="Cambria Math"/>
                      </a:rPr>
                      <m:t> </m:t>
                    </m:r>
                    <m:r>
                      <m:rPr>
                        <m:nor/>
                      </m:rPr>
                      <a:rPr lang="en-US" b="0" i="0" dirty="0" smtClean="0">
                        <a:latin typeface="Cambria Math"/>
                      </a:rPr>
                      <m:t>that</m:t>
                    </m:r>
                    <m:r>
                      <m:rPr>
                        <m:nor/>
                      </m:rPr>
                      <a:rPr lang="en-US" b="0" i="0" dirty="0" smtClean="0">
                        <a:latin typeface="Cambria Math"/>
                      </a:rPr>
                      <m:t> </m:t>
                    </m:r>
                    <m:r>
                      <a:rPr lang="en-US" i="1" dirty="0" smtClean="0">
                        <a:latin typeface="Cambria Math"/>
                      </a:rPr>
                      <m:t>𝛼</m:t>
                    </m:r>
                    <m:r>
                      <a:rPr lang="en-US" i="1" dirty="0" smtClean="0">
                        <a:latin typeface="Cambria Math"/>
                      </a:rPr>
                      <m:t>∈</m:t>
                    </m:r>
                    <m:sSubSup>
                      <m:sSubSupPr>
                        <m:ctrlPr>
                          <a:rPr lang="en-US" i="1" dirty="0" smtClean="0">
                            <a:latin typeface="Cambria Math" panose="02040503050406030204" pitchFamily="18" charset="0"/>
                          </a:rPr>
                        </m:ctrlPr>
                      </m:sSubSupPr>
                      <m:e>
                        <m:r>
                          <a:rPr lang="en-US" i="1" dirty="0" smtClean="0">
                            <a:latin typeface="Cambria Math"/>
                          </a:rPr>
                          <m:t>𝑆</m:t>
                        </m:r>
                      </m:e>
                      <m:sub>
                        <m:r>
                          <a:rPr lang="en-US" i="1" dirty="0" smtClean="0">
                            <a:latin typeface="Cambria Math" panose="02040503050406030204" pitchFamily="18" charset="0"/>
                          </a:rPr>
                          <m:t>0</m:t>
                        </m:r>
                      </m:sub>
                      <m:sup>
                        <m:r>
                          <a:rPr lang="en-US" i="1" dirty="0" smtClean="0">
                            <a:latin typeface="Cambria Math"/>
                          </a:rPr>
                          <m:t>𝑎</m:t>
                        </m:r>
                      </m:sup>
                    </m:sSubSup>
                  </m:oMath>
                </a14:m>
                <a:r>
                  <a:rPr lang="en-US" dirty="0" smtClean="0"/>
                  <a:t> for a random </a:t>
                </a:r>
                <a14:m>
                  <m:oMath xmlns:m="http://schemas.openxmlformats.org/officeDocument/2006/math">
                    <m:r>
                      <a:rPr lang="en-US" i="1" dirty="0" smtClean="0">
                        <a:latin typeface="Cambria Math"/>
                      </a:rPr>
                      <m:t>𝑎</m:t>
                    </m:r>
                  </m:oMath>
                </a14:m>
                <a:endParaRPr lang="en-US" dirty="0" smtClean="0"/>
              </a:p>
              <a:p>
                <a:r>
                  <a:rPr lang="en-US" dirty="0" smtClean="0">
                    <a:solidFill>
                      <a:srgbClr val="0070C0"/>
                    </a:solidFill>
                  </a:rPr>
                  <a:t>Equality testing(</a:t>
                </a:r>
                <a14:m>
                  <m:oMath xmlns:m="http://schemas.openxmlformats.org/officeDocument/2006/math">
                    <m:r>
                      <a:rPr lang="en-US" i="1" dirty="0" smtClean="0">
                        <a:solidFill>
                          <a:srgbClr val="0070C0"/>
                        </a:solidFill>
                        <a:latin typeface="Cambria Math"/>
                      </a:rPr>
                      <m:t>𝛼</m:t>
                    </m:r>
                    <m:r>
                      <a:rPr lang="en-US" i="1" dirty="0" smtClean="0">
                        <a:solidFill>
                          <a:srgbClr val="0070C0"/>
                        </a:solidFill>
                        <a:latin typeface="Cambria Math"/>
                      </a:rPr>
                      <m:t>,</m:t>
                    </m:r>
                    <m:r>
                      <a:rPr lang="en-US" i="1" dirty="0" smtClean="0">
                        <a:solidFill>
                          <a:srgbClr val="0070C0"/>
                        </a:solidFill>
                        <a:latin typeface="Cambria Math"/>
                      </a:rPr>
                      <m:t>𝛽</m:t>
                    </m:r>
                    <m:r>
                      <a:rPr lang="en-US" i="1" dirty="0" smtClean="0">
                        <a:solidFill>
                          <a:srgbClr val="0070C0"/>
                        </a:solidFill>
                        <a:latin typeface="Cambria Math"/>
                      </a:rPr>
                      <m:t>,</m:t>
                    </m:r>
                    <m:r>
                      <a:rPr lang="en-US" i="1" dirty="0" err="1" smtClean="0">
                        <a:solidFill>
                          <a:srgbClr val="0070C0"/>
                        </a:solidFill>
                        <a:latin typeface="Cambria Math"/>
                      </a:rPr>
                      <m:t>𝑖</m:t>
                    </m:r>
                  </m:oMath>
                </a14:m>
                <a:r>
                  <a:rPr lang="en-US" dirty="0" smtClean="0">
                    <a:solidFill>
                      <a:srgbClr val="0070C0"/>
                    </a:solidFill>
                  </a:rPr>
                  <a:t>)</a:t>
                </a:r>
                <a:r>
                  <a:rPr lang="en-US" dirty="0" smtClean="0"/>
                  <a:t>: Output </a:t>
                </a:r>
                <a14:m>
                  <m:oMath xmlns:m="http://schemas.openxmlformats.org/officeDocument/2006/math">
                    <m:r>
                      <a:rPr lang="en-US" i="1" dirty="0" smtClean="0">
                        <a:latin typeface="Cambria Math"/>
                      </a:rPr>
                      <m:t>1</m:t>
                    </m:r>
                  </m:oMath>
                </a14:m>
                <a:r>
                  <a:rPr lang="en-US" dirty="0" smtClean="0"/>
                  <a:t> </a:t>
                </a:r>
                <a:r>
                  <a:rPr lang="en-US" i="1" dirty="0" smtClean="0">
                    <a:latin typeface="+mj-lt"/>
                  </a:rPr>
                  <a:t>iff</a:t>
                </a:r>
                <a:r>
                  <a:rPr lang="en-US" dirty="0" smtClean="0"/>
                  <a:t> </a:t>
                </a:r>
                <a14:m>
                  <m:oMath xmlns:m="http://schemas.openxmlformats.org/officeDocument/2006/math">
                    <m:r>
                      <a:rPr lang="en-US" i="1" dirty="0" smtClean="0">
                        <a:latin typeface="Cambria Math"/>
                      </a:rPr>
                      <m:t>∃</m:t>
                    </m:r>
                    <m:r>
                      <a:rPr lang="en-US" i="1" dirty="0" smtClean="0">
                        <a:latin typeface="Cambria Math"/>
                      </a:rPr>
                      <m:t>𝑎</m:t>
                    </m:r>
                    <m:r>
                      <a:rPr lang="en-US" i="1" dirty="0" smtClean="0">
                        <a:latin typeface="Cambria Math"/>
                      </a:rPr>
                      <m:t> </m:t>
                    </m:r>
                  </m:oMath>
                </a14:m>
                <a:r>
                  <a:rPr lang="en-US" dirty="0" smtClean="0"/>
                  <a:t>such that </a:t>
                </a:r>
                <a14:m>
                  <m:oMath xmlns:m="http://schemas.openxmlformats.org/officeDocument/2006/math">
                    <m:r>
                      <a:rPr lang="en-US" i="1" dirty="0" smtClean="0">
                        <a:latin typeface="Cambria Math"/>
                      </a:rPr>
                      <m:t>𝛼</m:t>
                    </m:r>
                    <m:r>
                      <a:rPr lang="en-US" i="1" dirty="0" smtClean="0">
                        <a:latin typeface="Cambria Math"/>
                      </a:rPr>
                      <m:t>,</m:t>
                    </m:r>
                    <m:r>
                      <a:rPr lang="en-US" i="1" dirty="0" smtClean="0">
                        <a:latin typeface="Cambria Math"/>
                      </a:rPr>
                      <m:t>𝛽</m:t>
                    </m:r>
                    <m:r>
                      <a:rPr lang="en-US" i="1" dirty="0" smtClean="0">
                        <a:latin typeface="Cambria Math"/>
                      </a:rPr>
                      <m:t>∈</m:t>
                    </m:r>
                    <m:sSubSup>
                      <m:sSubSupPr>
                        <m:ctrlPr>
                          <a:rPr lang="en-US" i="1" dirty="0" err="1" smtClean="0">
                            <a:latin typeface="Cambria Math" panose="02040503050406030204" pitchFamily="18" charset="0"/>
                          </a:rPr>
                        </m:ctrlPr>
                      </m:sSubSupPr>
                      <m:e>
                        <m:r>
                          <a:rPr lang="en-US" i="1" dirty="0" err="1" smtClean="0">
                            <a:latin typeface="Cambria Math"/>
                          </a:rPr>
                          <m:t>𝑆</m:t>
                        </m:r>
                      </m:e>
                      <m:sub>
                        <m:r>
                          <a:rPr lang="en-US" i="1" dirty="0" err="1" smtClean="0">
                            <a:latin typeface="Cambria Math"/>
                          </a:rPr>
                          <m:t>𝑖</m:t>
                        </m:r>
                      </m:sub>
                      <m:sup>
                        <m:r>
                          <a:rPr lang="en-US" i="1" dirty="0" err="1" smtClean="0">
                            <a:latin typeface="Cambria Math"/>
                          </a:rPr>
                          <m:t>𝑎</m:t>
                        </m:r>
                      </m:sup>
                    </m:sSubSup>
                  </m:oMath>
                </a14:m>
                <a:endParaRPr lang="en-US" dirty="0" smtClean="0"/>
              </a:p>
              <a:p>
                <a:r>
                  <a:rPr lang="en-US" sz="3200" dirty="0">
                    <a:solidFill>
                      <a:srgbClr val="FF0000"/>
                    </a:solidFill>
                  </a:rPr>
                  <a:t>Addition/Subtraction</a:t>
                </a:r>
                <a:r>
                  <a:rPr lang="en-US" sz="3200" dirty="0"/>
                  <a:t>: There are ops </a:t>
                </a:r>
                <a14:m>
                  <m:oMath xmlns:m="http://schemas.openxmlformats.org/officeDocument/2006/math">
                    <m:r>
                      <a:rPr lang="en-US" sz="3200" i="1" dirty="0">
                        <a:latin typeface="Cambria Math"/>
                      </a:rPr>
                      <m:t>+</m:t>
                    </m:r>
                  </m:oMath>
                </a14:m>
                <a:r>
                  <a:rPr lang="en-US" sz="3200" dirty="0"/>
                  <a:t> and </a:t>
                </a:r>
                <a14:m>
                  <m:oMath xmlns:m="http://schemas.openxmlformats.org/officeDocument/2006/math">
                    <m:r>
                      <a:rPr lang="en-US" sz="3200" i="1" dirty="0">
                        <a:latin typeface="Cambria Math"/>
                      </a:rPr>
                      <m:t>–</m:t>
                    </m:r>
                  </m:oMath>
                </a14:m>
                <a:r>
                  <a:rPr lang="en-US" sz="3200" dirty="0"/>
                  <a:t> such that:</a:t>
                </a:r>
              </a:p>
              <a:p>
                <a:pPr lvl="1"/>
                <a14:m>
                  <m:oMath xmlns:m="http://schemas.openxmlformats.org/officeDocument/2006/math">
                    <m:r>
                      <a:rPr lang="en-US" i="1" dirty="0">
                        <a:latin typeface="Cambria Math"/>
                      </a:rPr>
                      <m:t>∀</m:t>
                    </m:r>
                    <m:r>
                      <a:rPr lang="en-US" i="1" dirty="0">
                        <a:latin typeface="Cambria Math"/>
                      </a:rPr>
                      <m:t>𝑖</m:t>
                    </m:r>
                    <m:r>
                      <a:rPr lang="en-US" i="1" dirty="0">
                        <a:latin typeface="Cambria Math"/>
                      </a:rPr>
                      <m:t> ∈</m:t>
                    </m:r>
                    <m:d>
                      <m:dPr>
                        <m:begChr m:val="["/>
                        <m:endChr m:val="]"/>
                        <m:ctrlPr>
                          <a:rPr lang="en-US" i="1" dirty="0">
                            <a:latin typeface="Cambria Math" panose="02040503050406030204" pitchFamily="18" charset="0"/>
                          </a:rPr>
                        </m:ctrlPr>
                      </m:dPr>
                      <m:e>
                        <m:r>
                          <a:rPr lang="en-US" i="1" dirty="0">
                            <a:latin typeface="Cambria Math"/>
                          </a:rPr>
                          <m:t>𝑛</m:t>
                        </m:r>
                      </m:e>
                    </m:d>
                    <m:r>
                      <a:rPr lang="en-US" dirty="0">
                        <a:latin typeface="Cambria Math"/>
                      </a:rPr>
                      <m:t>, </m:t>
                    </m:r>
                    <m:r>
                      <a:rPr lang="en-US" i="1" dirty="0">
                        <a:latin typeface="Cambria Math"/>
                      </a:rPr>
                      <m:t>𝑎</m:t>
                    </m:r>
                    <m:r>
                      <a:rPr lang="en-US" i="1" dirty="0">
                        <a:latin typeface="Cambria Math"/>
                      </a:rPr>
                      <m:t>, </m:t>
                    </m:r>
                    <m:r>
                      <a:rPr lang="en-US" i="1" dirty="0">
                        <a:latin typeface="Cambria Math"/>
                      </a:rPr>
                      <m:t>𝑏</m:t>
                    </m:r>
                    <m:r>
                      <a:rPr lang="en-US" i="1" dirty="0">
                        <a:latin typeface="Cambria Math"/>
                      </a:rPr>
                      <m:t> ∈</m:t>
                    </m:r>
                    <m:r>
                      <a:rPr lang="en-US" i="1" dirty="0">
                        <a:latin typeface="Cambria Math"/>
                      </a:rPr>
                      <m:t>𝑅</m:t>
                    </m:r>
                    <m:r>
                      <a:rPr lang="en-US" i="1" dirty="0">
                        <a:latin typeface="Cambria Math"/>
                      </a:rPr>
                      <m:t>, </m:t>
                    </m:r>
                    <m:r>
                      <a:rPr lang="en-US" i="1" dirty="0">
                        <a:latin typeface="Cambria Math"/>
                      </a:rPr>
                      <m:t>𝛼</m:t>
                    </m:r>
                    <m:r>
                      <a:rPr lang="en-US" i="1" dirty="0">
                        <a:latin typeface="Cambria Math"/>
                      </a:rPr>
                      <m:t>∈</m:t>
                    </m:r>
                    <m:sSubSup>
                      <m:sSubSupPr>
                        <m:ctrlPr>
                          <a:rPr lang="en-US" i="1" dirty="0" err="1">
                            <a:latin typeface="Cambria Math" panose="02040503050406030204" pitchFamily="18" charset="0"/>
                          </a:rPr>
                        </m:ctrlPr>
                      </m:sSubSupPr>
                      <m:e>
                        <m:r>
                          <a:rPr lang="en-US" i="1" dirty="0" err="1">
                            <a:latin typeface="Cambria Math"/>
                          </a:rPr>
                          <m:t>𝑆</m:t>
                        </m:r>
                      </m:e>
                      <m:sub>
                        <m:r>
                          <a:rPr lang="en-US" i="1" dirty="0" err="1">
                            <a:latin typeface="Cambria Math"/>
                          </a:rPr>
                          <m:t>𝑖</m:t>
                        </m:r>
                      </m:sub>
                      <m:sup>
                        <m:r>
                          <a:rPr lang="en-US" i="1" dirty="0" err="1">
                            <a:latin typeface="Cambria Math"/>
                          </a:rPr>
                          <m:t>𝑎</m:t>
                        </m:r>
                      </m:sup>
                    </m:sSubSup>
                    <m:r>
                      <a:rPr lang="en-US" i="1" dirty="0">
                        <a:latin typeface="Cambria Math"/>
                      </a:rPr>
                      <m:t>, </m:t>
                    </m:r>
                    <m:r>
                      <a:rPr lang="en-US" i="1" dirty="0">
                        <a:latin typeface="Cambria Math"/>
                      </a:rPr>
                      <m:t>𝛽</m:t>
                    </m:r>
                    <m:r>
                      <a:rPr lang="en-US" i="1" dirty="0">
                        <a:latin typeface="Cambria Math"/>
                      </a:rPr>
                      <m:t>∈</m:t>
                    </m:r>
                    <m:sSubSup>
                      <m:sSubSupPr>
                        <m:ctrlPr>
                          <a:rPr lang="en-US" i="1" dirty="0">
                            <a:latin typeface="Cambria Math" panose="02040503050406030204" pitchFamily="18" charset="0"/>
                          </a:rPr>
                        </m:ctrlPr>
                      </m:sSubSupPr>
                      <m:e>
                        <m:r>
                          <a:rPr lang="en-US" i="1" dirty="0">
                            <a:latin typeface="Cambria Math"/>
                          </a:rPr>
                          <m:t>𝑆</m:t>
                        </m:r>
                      </m:e>
                      <m:sub>
                        <m:r>
                          <a:rPr lang="en-US" i="1" dirty="0">
                            <a:latin typeface="Cambria Math"/>
                          </a:rPr>
                          <m:t>𝑖</m:t>
                        </m:r>
                      </m:sub>
                      <m:sup>
                        <m:r>
                          <a:rPr lang="en-US" i="1" dirty="0">
                            <a:latin typeface="Cambria Math"/>
                          </a:rPr>
                          <m:t>𝑏</m:t>
                        </m:r>
                      </m:sup>
                    </m:sSubSup>
                    <m:r>
                      <a:rPr lang="en-US" i="1" dirty="0">
                        <a:latin typeface="Cambria Math"/>
                      </a:rPr>
                      <m:t>: </m:t>
                    </m:r>
                  </m:oMath>
                </a14:m>
                <a:endParaRPr lang="en-US" dirty="0"/>
              </a:p>
              <a:p>
                <a:pPr lvl="1"/>
                <a:r>
                  <a:rPr lang="en-US" dirty="0"/>
                  <a:t>We have </a:t>
                </a:r>
                <a14:m>
                  <m:oMath xmlns:m="http://schemas.openxmlformats.org/officeDocument/2006/math">
                    <m:r>
                      <a:rPr lang="en-US" i="1" dirty="0">
                        <a:latin typeface="Cambria Math"/>
                      </a:rPr>
                      <m:t>𝛼</m:t>
                    </m:r>
                    <m:r>
                      <a:rPr lang="en-US" i="1" dirty="0">
                        <a:latin typeface="Cambria Math"/>
                      </a:rPr>
                      <m:t>+</m:t>
                    </m:r>
                    <m:r>
                      <a:rPr lang="en-US" i="1" dirty="0">
                        <a:latin typeface="Cambria Math"/>
                      </a:rPr>
                      <m:t>𝛽</m:t>
                    </m:r>
                    <m:r>
                      <a:rPr lang="en-US" i="1" dirty="0">
                        <a:latin typeface="Cambria Math"/>
                      </a:rPr>
                      <m:t>∈</m:t>
                    </m:r>
                    <m:sSubSup>
                      <m:sSubSupPr>
                        <m:ctrlPr>
                          <a:rPr lang="en-US" i="1" dirty="0" err="1">
                            <a:latin typeface="Cambria Math" panose="02040503050406030204" pitchFamily="18" charset="0"/>
                          </a:rPr>
                        </m:ctrlPr>
                      </m:sSubSupPr>
                      <m:e>
                        <m:r>
                          <a:rPr lang="en-US" i="1" dirty="0" err="1">
                            <a:latin typeface="Cambria Math"/>
                          </a:rPr>
                          <m:t>𝑆</m:t>
                        </m:r>
                      </m:e>
                      <m:sub>
                        <m:r>
                          <a:rPr lang="en-US" i="1" dirty="0" err="1">
                            <a:latin typeface="Cambria Math"/>
                          </a:rPr>
                          <m:t>𝑖</m:t>
                        </m:r>
                      </m:sub>
                      <m:sup>
                        <m:r>
                          <a:rPr lang="en-US" i="1" dirty="0" err="1">
                            <a:latin typeface="Cambria Math"/>
                          </a:rPr>
                          <m:t>𝑎</m:t>
                        </m:r>
                        <m:r>
                          <a:rPr lang="en-US" i="1" dirty="0" err="1">
                            <a:latin typeface="Cambria Math"/>
                          </a:rPr>
                          <m:t>+</m:t>
                        </m:r>
                        <m:r>
                          <a:rPr lang="en-US" i="1" dirty="0" err="1">
                            <a:latin typeface="Cambria Math"/>
                          </a:rPr>
                          <m:t>𝑏</m:t>
                        </m:r>
                      </m:sup>
                    </m:sSubSup>
                  </m:oMath>
                </a14:m>
                <a:r>
                  <a:rPr lang="en-US" dirty="0"/>
                  <a:t>and </a:t>
                </a:r>
                <a14:m>
                  <m:oMath xmlns:m="http://schemas.openxmlformats.org/officeDocument/2006/math">
                    <m:r>
                      <a:rPr lang="en-US" i="1" dirty="0">
                        <a:latin typeface="Cambria Math"/>
                      </a:rPr>
                      <m:t>𝛼</m:t>
                    </m:r>
                    <m:r>
                      <a:rPr lang="en-US" i="1" dirty="0">
                        <a:latin typeface="Cambria Math"/>
                      </a:rPr>
                      <m:t>−</m:t>
                    </m:r>
                    <m:r>
                      <a:rPr lang="en-US" i="1" dirty="0">
                        <a:latin typeface="Cambria Math"/>
                      </a:rPr>
                      <m:t>𝛽</m:t>
                    </m:r>
                    <m:r>
                      <a:rPr lang="en-US" i="1" dirty="0">
                        <a:latin typeface="Cambria Math"/>
                      </a:rPr>
                      <m:t>∈</m:t>
                    </m:r>
                    <m:sSubSup>
                      <m:sSubSupPr>
                        <m:ctrlPr>
                          <a:rPr lang="en-US" i="1" dirty="0" err="1">
                            <a:latin typeface="Cambria Math" panose="02040503050406030204" pitchFamily="18" charset="0"/>
                          </a:rPr>
                        </m:ctrlPr>
                      </m:sSubSupPr>
                      <m:e>
                        <m:r>
                          <a:rPr lang="en-US" i="1" dirty="0" err="1">
                            <a:latin typeface="Cambria Math"/>
                          </a:rPr>
                          <m:t>𝑆</m:t>
                        </m:r>
                      </m:e>
                      <m:sub>
                        <m:r>
                          <a:rPr lang="en-US" i="1" dirty="0" err="1">
                            <a:latin typeface="Cambria Math"/>
                          </a:rPr>
                          <m:t>𝑖</m:t>
                        </m:r>
                      </m:sub>
                      <m:sup>
                        <m:r>
                          <a:rPr lang="en-US" i="1" dirty="0">
                            <a:latin typeface="Cambria Math"/>
                          </a:rPr>
                          <m:t>𝑎</m:t>
                        </m:r>
                        <m:r>
                          <a:rPr lang="en-US" i="1" dirty="0">
                            <a:latin typeface="Cambria Math"/>
                          </a:rPr>
                          <m:t>−</m:t>
                        </m:r>
                        <m:r>
                          <a:rPr lang="en-US" i="1" dirty="0">
                            <a:latin typeface="Cambria Math"/>
                          </a:rPr>
                          <m:t>𝑏</m:t>
                        </m:r>
                      </m:sup>
                    </m:sSubSup>
                    <m:r>
                      <a:rPr lang="en-US" i="1" dirty="0">
                        <a:latin typeface="Cambria Math"/>
                      </a:rPr>
                      <m:t>.</m:t>
                    </m:r>
                  </m:oMath>
                </a14:m>
                <a:endParaRPr lang="en-US" dirty="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152400" y="1600200"/>
                <a:ext cx="8763000" cy="5105400"/>
              </a:xfrm>
              <a:blipFill rotWithShape="1">
                <a:blip r:embed="rId3"/>
                <a:stretch>
                  <a:fillRect l="-1391" t="-1912" r="-97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3D2F4F8-96A9-4514-BBD0-EA5312265E95}" type="slidenum">
              <a:rPr lang="en-US" smtClean="0"/>
              <a:t>27</a:t>
            </a:fld>
            <a:endParaRPr lang="en-US"/>
          </a:p>
        </p:txBody>
      </p:sp>
    </p:spTree>
    <p:extLst>
      <p:ext uri="{BB962C8B-B14F-4D97-AF65-F5344CB8AC3E}">
        <p14:creationId xmlns:p14="http://schemas.microsoft.com/office/powerpoint/2010/main" val="13591296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Bilinear </a:t>
            </a:r>
            <a:r>
              <a:rPr lang="en-US" b="1" dirty="0"/>
              <a:t>Maps: </a:t>
            </a:r>
            <a:r>
              <a:rPr lang="en-US" b="1" dirty="0" smtClean="0">
                <a:solidFill>
                  <a:srgbClr val="FF0000"/>
                </a:solidFill>
              </a:rPr>
              <a:t>Multiplication</a:t>
            </a:r>
            <a:r>
              <a:rPr lang="en-US" b="1" dirty="0">
                <a:solidFill>
                  <a:srgbClr val="FF0000"/>
                </a:solidFill>
              </a:rPr>
              <a:t/>
            </a:r>
            <a:br>
              <a:rPr lang="en-US" b="1" dirty="0">
                <a:solidFill>
                  <a:srgbClr val="FF0000"/>
                </a:solidFill>
              </a:rPr>
            </a:br>
            <a:r>
              <a:rPr lang="en-US" sz="2400" dirty="0"/>
              <a:t>(Our Notion)</a:t>
            </a:r>
          </a:p>
        </p:txBody>
      </p:sp>
      <mc:AlternateContent xmlns:mc="http://schemas.openxmlformats.org/markup-compatibility/2006" xmlns:a14="http://schemas.microsoft.com/office/drawing/2010/main">
        <mc:Choice Requires="a14">
          <p:sp>
            <p:nvSpPr>
              <p:cNvPr id="4" name="TextBox 3"/>
              <p:cNvSpPr txBox="1"/>
              <p:nvPr/>
            </p:nvSpPr>
            <p:spPr>
              <a:xfrm>
                <a:off x="1022684" y="1905000"/>
                <a:ext cx="719171" cy="6227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𝑍</m:t>
                          </m:r>
                        </m:e>
                        <m:sub>
                          <m:r>
                            <a:rPr lang="en-US" sz="3200" b="0" i="1" smtClean="0">
                              <a:latin typeface="Cambria Math"/>
                            </a:rPr>
                            <m:t>𝑝</m:t>
                          </m:r>
                        </m:sub>
                      </m:sSub>
                    </m:oMath>
                  </m:oMathPara>
                </a14:m>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1022684" y="1905000"/>
                <a:ext cx="719171" cy="622735"/>
              </a:xfrm>
              <a:prstGeom prst="rect">
                <a:avLst/>
              </a:prstGeom>
              <a:blipFill rotWithShape="1">
                <a:blip r:embed="rId2"/>
                <a:stretch>
                  <a:fillRect/>
                </a:stretch>
              </a:blipFill>
            </p:spPr>
            <p:txBody>
              <a:bodyPr/>
              <a:lstStyle/>
              <a:p>
                <a:r>
                  <a:rPr lang="en-US">
                    <a:noFill/>
                  </a:rPr>
                  <a:t> </a:t>
                </a:r>
              </a:p>
            </p:txBody>
          </p:sp>
        </mc:Fallback>
      </mc:AlternateContent>
      <p:grpSp>
        <p:nvGrpSpPr>
          <p:cNvPr id="91" name="Group 90"/>
          <p:cNvGrpSpPr/>
          <p:nvPr/>
        </p:nvGrpSpPr>
        <p:grpSpPr>
          <a:xfrm>
            <a:off x="1066800" y="2583581"/>
            <a:ext cx="511872" cy="2293219"/>
            <a:chOff x="1066800" y="2583581"/>
            <a:chExt cx="511872" cy="2293219"/>
          </a:xfrm>
        </p:grpSpPr>
        <mc:AlternateContent xmlns:mc="http://schemas.openxmlformats.org/markup-compatibility/2006" xmlns:a14="http://schemas.microsoft.com/office/drawing/2010/main">
          <mc:Choice Requires="a14">
            <p:sp>
              <p:nvSpPr>
                <p:cNvPr id="5" name="TextBox 4"/>
                <p:cNvSpPr txBox="1"/>
                <p:nvPr/>
              </p:nvSpPr>
              <p:spPr>
                <a:xfrm>
                  <a:off x="1066801" y="2583581"/>
                  <a:ext cx="50526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1</m:t>
                        </m:r>
                      </m:oMath>
                    </m:oMathPara>
                  </a14:m>
                  <a:endParaRPr lang="en-US"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1066801" y="2583581"/>
                  <a:ext cx="505267" cy="58477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066800" y="3200400"/>
                  <a:ext cx="50526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2</m:t>
                        </m:r>
                      </m:oMath>
                    </m:oMathPara>
                  </a14:m>
                  <a:endParaRPr lang="en-US"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1066800" y="3200400"/>
                  <a:ext cx="505267" cy="58477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118121" y="3740898"/>
                  <a:ext cx="40588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1118121" y="3740898"/>
                  <a:ext cx="405880" cy="58477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066801" y="4292025"/>
                  <a:ext cx="51187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𝑝</m:t>
                        </m:r>
                      </m:oMath>
                    </m:oMathPara>
                  </a14:m>
                  <a:endParaRPr lang="en-US" sz="3200" dirty="0"/>
                </a:p>
              </p:txBody>
            </p:sp>
          </mc:Choice>
          <mc:Fallback xmlns="">
            <p:sp>
              <p:nvSpPr>
                <p:cNvPr id="8" name="TextBox 7"/>
                <p:cNvSpPr txBox="1">
                  <a:spLocks noRot="1" noChangeAspect="1" noMove="1" noResize="1" noEditPoints="1" noAdjustHandles="1" noChangeArrowheads="1" noChangeShapeType="1" noTextEdit="1"/>
                </p:cNvSpPr>
                <p:nvPr/>
              </p:nvSpPr>
              <p:spPr>
                <a:xfrm>
                  <a:off x="1066801" y="4292025"/>
                  <a:ext cx="511871" cy="584775"/>
                </a:xfrm>
                <a:prstGeom prst="rect">
                  <a:avLst/>
                </a:prstGeom>
                <a:blipFill rotWithShape="1">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 name="TextBox 8"/>
              <p:cNvSpPr txBox="1"/>
              <p:nvPr/>
            </p:nvSpPr>
            <p:spPr>
              <a:xfrm>
                <a:off x="3172118" y="1905000"/>
                <a:ext cx="704424"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𝐺</m:t>
                          </m:r>
                        </m:e>
                        <m:sub>
                          <m:r>
                            <a:rPr lang="en-US" sz="3200" b="0" i="1" smtClean="0">
                              <a:latin typeface="Cambria Math"/>
                            </a:rPr>
                            <m:t>1</m:t>
                          </m:r>
                        </m:sub>
                      </m:sSub>
                    </m:oMath>
                  </m:oMathPara>
                </a14:m>
                <a:endParaRPr lang="en-US"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3172118" y="1905000"/>
                <a:ext cx="704424" cy="584775"/>
              </a:xfrm>
              <a:prstGeom prst="rect">
                <a:avLst/>
              </a:prstGeom>
              <a:blipFill rotWithShape="1">
                <a:blip r:embed="rId7"/>
                <a:stretch>
                  <a:fillRect/>
                </a:stretch>
              </a:blipFill>
            </p:spPr>
            <p:txBody>
              <a:bodyPr/>
              <a:lstStyle/>
              <a:p>
                <a:r>
                  <a:rPr lang="en-US">
                    <a:noFill/>
                  </a:rPr>
                  <a:t> </a:t>
                </a:r>
              </a:p>
            </p:txBody>
          </p:sp>
        </mc:Fallback>
      </mc:AlternateContent>
      <p:grpSp>
        <p:nvGrpSpPr>
          <p:cNvPr id="92" name="Group 91"/>
          <p:cNvGrpSpPr/>
          <p:nvPr/>
        </p:nvGrpSpPr>
        <p:grpSpPr>
          <a:xfrm>
            <a:off x="3216234" y="2583581"/>
            <a:ext cx="746166" cy="2339707"/>
            <a:chOff x="3216234" y="2583581"/>
            <a:chExt cx="746166" cy="2339707"/>
          </a:xfrm>
        </p:grpSpPr>
        <mc:AlternateContent xmlns:mc="http://schemas.openxmlformats.org/markup-compatibility/2006" xmlns:a14="http://schemas.microsoft.com/office/drawing/2010/main">
          <mc:Choice Requires="a14">
            <p:sp>
              <p:nvSpPr>
                <p:cNvPr id="10" name="TextBox 9"/>
                <p:cNvSpPr txBox="1"/>
                <p:nvPr/>
              </p:nvSpPr>
              <p:spPr>
                <a:xfrm>
                  <a:off x="3216235" y="2583581"/>
                  <a:ext cx="717697" cy="5895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dirty="0" smtClean="0">
                                <a:latin typeface="Cambria Math" panose="02040503050406030204" pitchFamily="18" charset="0"/>
                              </a:rPr>
                            </m:ctrlPr>
                          </m:sSubSupPr>
                          <m:e>
                            <m:r>
                              <a:rPr lang="en-US" sz="3200" b="0" i="1" dirty="0" smtClean="0">
                                <a:latin typeface="Cambria Math"/>
                              </a:rPr>
                              <m:t>𝑔</m:t>
                            </m:r>
                          </m:e>
                          <m:sub>
                            <m:r>
                              <a:rPr lang="en-US" sz="3200" b="0" i="1" dirty="0" smtClean="0">
                                <a:latin typeface="Cambria Math"/>
                              </a:rPr>
                              <m:t>1</m:t>
                            </m:r>
                          </m:sub>
                          <m:sup>
                            <m:r>
                              <a:rPr lang="en-US" sz="3200" b="0" i="1" dirty="0" smtClean="0">
                                <a:latin typeface="Cambria Math"/>
                              </a:rPr>
                              <m:t>1</m:t>
                            </m:r>
                          </m:sup>
                        </m:sSubSup>
                      </m:oMath>
                    </m:oMathPara>
                  </a14:m>
                  <a:endParaRPr lang="en-US"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3216235" y="2583581"/>
                  <a:ext cx="717697" cy="58958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216234" y="3200400"/>
                  <a:ext cx="726481" cy="5906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1</m:t>
                            </m:r>
                          </m:sub>
                          <m:sup>
                            <m:r>
                              <a:rPr lang="en-US" sz="3200" b="0" i="1" smtClean="0">
                                <a:latin typeface="Cambria Math"/>
                              </a:rPr>
                              <m:t>2</m:t>
                            </m:r>
                          </m:sup>
                        </m:sSubSup>
                      </m:oMath>
                    </m:oMathPara>
                  </a14:m>
                  <a:endParaRPr lang="en-US" sz="3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216234" y="3200400"/>
                  <a:ext cx="726481" cy="590611"/>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267555" y="3740898"/>
                  <a:ext cx="40588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267555" y="3740898"/>
                  <a:ext cx="405880" cy="584775"/>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216235" y="4292025"/>
                  <a:ext cx="746165" cy="6312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1</m:t>
                            </m:r>
                          </m:sub>
                          <m:sup>
                            <m:r>
                              <a:rPr lang="en-US" sz="3200" b="0" i="1" smtClean="0">
                                <a:latin typeface="Cambria Math"/>
                              </a:rPr>
                              <m:t>𝑝</m:t>
                            </m:r>
                          </m:sup>
                        </m:sSubSup>
                      </m:oMath>
                    </m:oMathPara>
                  </a14:m>
                  <a:endParaRPr lang="en-US" sz="3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216235" y="4292025"/>
                  <a:ext cx="746165" cy="631263"/>
                </a:xfrm>
                <a:prstGeom prst="rect">
                  <a:avLst/>
                </a:prstGeom>
                <a:blipFill rotWithShape="1">
                  <a:blip r:embed="rId11"/>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TextBox 13"/>
              <p:cNvSpPr txBox="1"/>
              <p:nvPr/>
            </p:nvSpPr>
            <p:spPr>
              <a:xfrm>
                <a:off x="5381918" y="1905000"/>
                <a:ext cx="713913"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𝐺</m:t>
                          </m:r>
                        </m:e>
                        <m:sub>
                          <m:r>
                            <a:rPr lang="en-US" sz="3200" b="0" i="1" smtClean="0">
                              <a:latin typeface="Cambria Math"/>
                            </a:rPr>
                            <m:t>2</m:t>
                          </m:r>
                        </m:sub>
                      </m:sSub>
                    </m:oMath>
                  </m:oMathPara>
                </a14:m>
                <a:endParaRPr lang="en-US" sz="3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5381918" y="1905000"/>
                <a:ext cx="713913" cy="584775"/>
              </a:xfrm>
              <a:prstGeom prst="rect">
                <a:avLst/>
              </a:prstGeom>
              <a:blipFill rotWithShape="1">
                <a:blip r:embed="rId12"/>
                <a:stretch>
                  <a:fillRect/>
                </a:stretch>
              </a:blipFill>
            </p:spPr>
            <p:txBody>
              <a:bodyPr/>
              <a:lstStyle/>
              <a:p>
                <a:r>
                  <a:rPr lang="en-US">
                    <a:noFill/>
                  </a:rPr>
                  <a:t> </a:t>
                </a:r>
              </a:p>
            </p:txBody>
          </p:sp>
        </mc:Fallback>
      </mc:AlternateContent>
      <p:grpSp>
        <p:nvGrpSpPr>
          <p:cNvPr id="93" name="Group 92"/>
          <p:cNvGrpSpPr/>
          <p:nvPr/>
        </p:nvGrpSpPr>
        <p:grpSpPr>
          <a:xfrm>
            <a:off x="5426034" y="2583581"/>
            <a:ext cx="746166" cy="2340220"/>
            <a:chOff x="5426034" y="2583581"/>
            <a:chExt cx="746166" cy="2340220"/>
          </a:xfrm>
        </p:grpSpPr>
        <mc:AlternateContent xmlns:mc="http://schemas.openxmlformats.org/markup-compatibility/2006" xmlns:a14="http://schemas.microsoft.com/office/drawing/2010/main">
          <mc:Choice Requires="a14">
            <p:sp>
              <p:nvSpPr>
                <p:cNvPr id="15" name="TextBox 14"/>
                <p:cNvSpPr txBox="1"/>
                <p:nvPr/>
              </p:nvSpPr>
              <p:spPr>
                <a:xfrm>
                  <a:off x="5426035" y="2583581"/>
                  <a:ext cx="717697" cy="5904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1</m:t>
                            </m:r>
                          </m:sup>
                        </m:sSubSup>
                      </m:oMath>
                    </m:oMathPara>
                  </a14:m>
                  <a:endParaRPr lang="en-US" sz="3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426035" y="2583581"/>
                  <a:ext cx="717697" cy="590418"/>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426034" y="3200400"/>
                  <a:ext cx="726481" cy="5914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2</m:t>
                            </m:r>
                          </m:sup>
                        </m:sSubSup>
                      </m:oMath>
                    </m:oMathPara>
                  </a14:m>
                  <a:endParaRPr lang="en-US" sz="3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426034" y="3200400"/>
                  <a:ext cx="726481" cy="591444"/>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477355" y="3740898"/>
                  <a:ext cx="40588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5477355" y="3740898"/>
                  <a:ext cx="405880" cy="584775"/>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426035" y="4292025"/>
                  <a:ext cx="746165" cy="6317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𝑝</m:t>
                            </m:r>
                          </m:sup>
                        </m:sSubSup>
                      </m:oMath>
                    </m:oMathPara>
                  </a14:m>
                  <a:endParaRPr lang="en-US" sz="3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426035" y="4292025"/>
                  <a:ext cx="746165" cy="631776"/>
                </a:xfrm>
                <a:prstGeom prst="rect">
                  <a:avLst/>
                </a:prstGeom>
                <a:blipFill rotWithShape="1">
                  <a:blip r:embed="rId16"/>
                  <a:stretch>
                    <a:fillRect/>
                  </a:stretch>
                </a:blipFill>
              </p:spPr>
              <p:txBody>
                <a:bodyPr/>
                <a:lstStyle/>
                <a:p>
                  <a:r>
                    <a:rPr lang="en-US">
                      <a:noFill/>
                    </a:rPr>
                    <a:t> </a:t>
                  </a:r>
                </a:p>
              </p:txBody>
            </p:sp>
          </mc:Fallback>
        </mc:AlternateContent>
      </p:grpSp>
      <p:grpSp>
        <p:nvGrpSpPr>
          <p:cNvPr id="94" name="Group 93"/>
          <p:cNvGrpSpPr/>
          <p:nvPr/>
        </p:nvGrpSpPr>
        <p:grpSpPr>
          <a:xfrm>
            <a:off x="1600200" y="2590800"/>
            <a:ext cx="533400" cy="2362200"/>
            <a:chOff x="1600200" y="2590800"/>
            <a:chExt cx="533400" cy="2362200"/>
          </a:xfrm>
        </p:grpSpPr>
        <mc:AlternateContent xmlns:mc="http://schemas.openxmlformats.org/markup-compatibility/2006" xmlns:a14="http://schemas.microsoft.com/office/drawing/2010/main">
          <mc:Choice Requires="a14">
            <p:sp>
              <p:nvSpPr>
                <p:cNvPr id="19" name="10-Point Star 18"/>
                <p:cNvSpPr/>
                <p:nvPr/>
              </p:nvSpPr>
              <p:spPr>
                <a:xfrm>
                  <a:off x="1600200" y="2590800"/>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1</m:t>
                            </m:r>
                          </m:sup>
                        </m:sSubSup>
                        <m:r>
                          <a:rPr lang="en-US" sz="2400" i="1" dirty="0">
                            <a:solidFill>
                              <a:srgbClr val="FF0000"/>
                            </a:solidFill>
                            <a:latin typeface="Cambria Math"/>
                          </a:rPr>
                          <m:t> </m:t>
                        </m:r>
                      </m:oMath>
                    </m:oMathPara>
                  </a14:m>
                  <a:endParaRPr lang="en-US" sz="2400" dirty="0"/>
                </a:p>
              </p:txBody>
            </p:sp>
          </mc:Choice>
          <mc:Fallback xmlns="">
            <p:sp>
              <p:nvSpPr>
                <p:cNvPr id="19" name="10-Point Star 18"/>
                <p:cNvSpPr>
                  <a:spLocks noRot="1" noChangeAspect="1" noMove="1" noResize="1" noEditPoints="1" noAdjustHandles="1" noChangeArrowheads="1" noChangeShapeType="1" noTextEdit="1"/>
                </p:cNvSpPr>
                <p:nvPr/>
              </p:nvSpPr>
              <p:spPr>
                <a:xfrm>
                  <a:off x="1600200" y="2590800"/>
                  <a:ext cx="533400" cy="491067"/>
                </a:xfrm>
                <a:prstGeom prst="star10">
                  <a:avLst/>
                </a:prstGeom>
                <a:blipFill rotWithShape="1">
                  <a:blip r:embed="rId17"/>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10-Point Star 19"/>
                <p:cNvSpPr/>
                <p:nvPr/>
              </p:nvSpPr>
              <p:spPr>
                <a:xfrm>
                  <a:off x="1600200" y="32427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2</m:t>
                            </m:r>
                          </m:sup>
                        </m:sSubSup>
                        <m:r>
                          <a:rPr lang="en-US" sz="2400" i="1" dirty="0">
                            <a:solidFill>
                              <a:srgbClr val="FF0000"/>
                            </a:solidFill>
                            <a:latin typeface="Cambria Math"/>
                          </a:rPr>
                          <m:t> </m:t>
                        </m:r>
                      </m:oMath>
                    </m:oMathPara>
                  </a14:m>
                  <a:endParaRPr lang="en-US" sz="2400" dirty="0"/>
                </a:p>
              </p:txBody>
            </p:sp>
          </mc:Choice>
          <mc:Fallback xmlns="">
            <p:sp>
              <p:nvSpPr>
                <p:cNvPr id="20" name="10-Point Star 19"/>
                <p:cNvSpPr>
                  <a:spLocks noRot="1" noChangeAspect="1" noMove="1" noResize="1" noEditPoints="1" noAdjustHandles="1" noChangeArrowheads="1" noChangeShapeType="1" noTextEdit="1"/>
                </p:cNvSpPr>
                <p:nvPr/>
              </p:nvSpPr>
              <p:spPr>
                <a:xfrm>
                  <a:off x="1600200" y="3242733"/>
                  <a:ext cx="533400" cy="491067"/>
                </a:xfrm>
                <a:prstGeom prst="star10">
                  <a:avLst/>
                </a:prstGeom>
                <a:blipFill rotWithShape="1">
                  <a:blip r:embed="rId18"/>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10-Point Star 20"/>
                <p:cNvSpPr/>
                <p:nvPr/>
              </p:nvSpPr>
              <p:spPr>
                <a:xfrm>
                  <a:off x="1600200" y="44619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𝑝</m:t>
                            </m:r>
                          </m:sup>
                        </m:sSubSup>
                        <m:r>
                          <a:rPr lang="en-US" sz="2400" i="1" dirty="0">
                            <a:solidFill>
                              <a:srgbClr val="FF0000"/>
                            </a:solidFill>
                            <a:latin typeface="Cambria Math"/>
                          </a:rPr>
                          <m:t> </m:t>
                        </m:r>
                      </m:oMath>
                    </m:oMathPara>
                  </a14:m>
                  <a:endParaRPr lang="en-US" sz="2400" dirty="0"/>
                </a:p>
              </p:txBody>
            </p:sp>
          </mc:Choice>
          <mc:Fallback xmlns="">
            <p:sp>
              <p:nvSpPr>
                <p:cNvPr id="21" name="10-Point Star 20"/>
                <p:cNvSpPr>
                  <a:spLocks noRot="1" noChangeAspect="1" noMove="1" noResize="1" noEditPoints="1" noAdjustHandles="1" noChangeArrowheads="1" noChangeShapeType="1" noTextEdit="1"/>
                </p:cNvSpPr>
                <p:nvPr/>
              </p:nvSpPr>
              <p:spPr>
                <a:xfrm>
                  <a:off x="1600200" y="4461933"/>
                  <a:ext cx="533400" cy="491067"/>
                </a:xfrm>
                <a:prstGeom prst="star10">
                  <a:avLst/>
                </a:prstGeom>
                <a:blipFill rotWithShape="1">
                  <a:blip r:embed="rId19"/>
                  <a:stretch>
                    <a:fillRect/>
                  </a:stretch>
                </a:blipFill>
              </p:spPr>
              <p:txBody>
                <a:bodyPr/>
                <a:lstStyle/>
                <a:p>
                  <a:r>
                    <a:rPr lang="en-US">
                      <a:noFill/>
                    </a:rPr>
                    <a:t> </a:t>
                  </a:r>
                </a:p>
              </p:txBody>
            </p:sp>
          </mc:Fallback>
        </mc:AlternateContent>
      </p:grpSp>
      <p:grpSp>
        <p:nvGrpSpPr>
          <p:cNvPr id="95" name="Group 94"/>
          <p:cNvGrpSpPr/>
          <p:nvPr/>
        </p:nvGrpSpPr>
        <p:grpSpPr>
          <a:xfrm>
            <a:off x="3933932" y="2633256"/>
            <a:ext cx="533400" cy="2362200"/>
            <a:chOff x="3933932" y="2633256"/>
            <a:chExt cx="533400" cy="2362200"/>
          </a:xfrm>
        </p:grpSpPr>
        <mc:AlternateContent xmlns:mc="http://schemas.openxmlformats.org/markup-compatibility/2006" xmlns:a14="http://schemas.microsoft.com/office/drawing/2010/main">
          <mc:Choice Requires="a14">
            <p:sp>
              <p:nvSpPr>
                <p:cNvPr id="22" name="10-Point Star 21"/>
                <p:cNvSpPr/>
                <p:nvPr/>
              </p:nvSpPr>
              <p:spPr>
                <a:xfrm>
                  <a:off x="3933932" y="2633256"/>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r>
                              <a:rPr lang="en-US" sz="2400" b="0" i="1" dirty="0" smtClean="0">
                                <a:solidFill>
                                  <a:srgbClr val="FF0000"/>
                                </a:solidFill>
                                <a:latin typeface="Cambria Math"/>
                              </a:rPr>
                              <m:t>1</m:t>
                            </m:r>
                          </m:sup>
                        </m:sSubSup>
                        <m:r>
                          <a:rPr lang="en-US" sz="2400" i="1" dirty="0">
                            <a:solidFill>
                              <a:srgbClr val="FF0000"/>
                            </a:solidFill>
                            <a:latin typeface="Cambria Math"/>
                          </a:rPr>
                          <m:t> </m:t>
                        </m:r>
                      </m:oMath>
                    </m:oMathPara>
                  </a14:m>
                  <a:endParaRPr lang="en-US" sz="2400" dirty="0"/>
                </a:p>
              </p:txBody>
            </p:sp>
          </mc:Choice>
          <mc:Fallback xmlns="">
            <p:sp>
              <p:nvSpPr>
                <p:cNvPr id="22" name="10-Point Star 21"/>
                <p:cNvSpPr>
                  <a:spLocks noRot="1" noChangeAspect="1" noMove="1" noResize="1" noEditPoints="1" noAdjustHandles="1" noChangeArrowheads="1" noChangeShapeType="1" noTextEdit="1"/>
                </p:cNvSpPr>
                <p:nvPr/>
              </p:nvSpPr>
              <p:spPr>
                <a:xfrm>
                  <a:off x="3933932" y="2633256"/>
                  <a:ext cx="533400" cy="491067"/>
                </a:xfrm>
                <a:prstGeom prst="star10">
                  <a:avLst/>
                </a:prstGeom>
                <a:blipFill rotWithShape="1">
                  <a:blip r:embed="rId20"/>
                  <a:stretch>
                    <a:fillRect l="-2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10-Point Star 22"/>
                <p:cNvSpPr/>
                <p:nvPr/>
              </p:nvSpPr>
              <p:spPr>
                <a:xfrm>
                  <a:off x="3933932" y="3285189"/>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r>
                              <a:rPr lang="en-US" sz="2400" b="0" i="1" dirty="0" smtClean="0">
                                <a:solidFill>
                                  <a:srgbClr val="FF0000"/>
                                </a:solidFill>
                                <a:latin typeface="Cambria Math"/>
                              </a:rPr>
                              <m:t>2</m:t>
                            </m:r>
                          </m:sup>
                        </m:sSubSup>
                        <m:r>
                          <a:rPr lang="en-US" sz="2400" i="1" dirty="0">
                            <a:solidFill>
                              <a:srgbClr val="FF0000"/>
                            </a:solidFill>
                            <a:latin typeface="Cambria Math"/>
                          </a:rPr>
                          <m:t> </m:t>
                        </m:r>
                      </m:oMath>
                    </m:oMathPara>
                  </a14:m>
                  <a:endParaRPr lang="en-US" sz="2400" dirty="0"/>
                </a:p>
              </p:txBody>
            </p:sp>
          </mc:Choice>
          <mc:Fallback xmlns="">
            <p:sp>
              <p:nvSpPr>
                <p:cNvPr id="23" name="10-Point Star 22"/>
                <p:cNvSpPr>
                  <a:spLocks noRot="1" noChangeAspect="1" noMove="1" noResize="1" noEditPoints="1" noAdjustHandles="1" noChangeArrowheads="1" noChangeShapeType="1" noTextEdit="1"/>
                </p:cNvSpPr>
                <p:nvPr/>
              </p:nvSpPr>
              <p:spPr>
                <a:xfrm>
                  <a:off x="3933932" y="3285189"/>
                  <a:ext cx="533400" cy="491067"/>
                </a:xfrm>
                <a:prstGeom prst="star10">
                  <a:avLst/>
                </a:prstGeom>
                <a:blipFill rotWithShape="1">
                  <a:blip r:embed="rId21"/>
                  <a:stretch>
                    <a:fillRect l="-32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10-Point Star 23"/>
                <p:cNvSpPr/>
                <p:nvPr/>
              </p:nvSpPr>
              <p:spPr>
                <a:xfrm>
                  <a:off x="3933932" y="4504389"/>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r>
                              <a:rPr lang="en-US" sz="2400" b="0" i="1" dirty="0" smtClean="0">
                                <a:solidFill>
                                  <a:srgbClr val="FF0000"/>
                                </a:solidFill>
                                <a:latin typeface="Cambria Math"/>
                              </a:rPr>
                              <m:t>𝑝</m:t>
                            </m:r>
                          </m:sup>
                        </m:sSubSup>
                        <m:r>
                          <a:rPr lang="en-US" sz="2400" i="1" dirty="0">
                            <a:solidFill>
                              <a:srgbClr val="FF0000"/>
                            </a:solidFill>
                            <a:latin typeface="Cambria Math"/>
                          </a:rPr>
                          <m:t> </m:t>
                        </m:r>
                      </m:oMath>
                    </m:oMathPara>
                  </a14:m>
                  <a:endParaRPr lang="en-US" sz="2400" dirty="0"/>
                </a:p>
              </p:txBody>
            </p:sp>
          </mc:Choice>
          <mc:Fallback xmlns="">
            <p:sp>
              <p:nvSpPr>
                <p:cNvPr id="24" name="10-Point Star 23"/>
                <p:cNvSpPr>
                  <a:spLocks noRot="1" noChangeAspect="1" noMove="1" noResize="1" noEditPoints="1" noAdjustHandles="1" noChangeArrowheads="1" noChangeShapeType="1" noTextEdit="1"/>
                </p:cNvSpPr>
                <p:nvPr/>
              </p:nvSpPr>
              <p:spPr>
                <a:xfrm>
                  <a:off x="3933932" y="4504389"/>
                  <a:ext cx="533400" cy="491067"/>
                </a:xfrm>
                <a:prstGeom prst="star10">
                  <a:avLst/>
                </a:prstGeom>
                <a:blipFill rotWithShape="1">
                  <a:blip r:embed="rId22"/>
                  <a:stretch>
                    <a:fillRect/>
                  </a:stretch>
                </a:blipFill>
              </p:spPr>
              <p:txBody>
                <a:bodyPr/>
                <a:lstStyle/>
                <a:p>
                  <a:r>
                    <a:rPr lang="en-US">
                      <a:noFill/>
                    </a:rPr>
                    <a:t> </a:t>
                  </a:r>
                </a:p>
              </p:txBody>
            </p:sp>
          </mc:Fallback>
        </mc:AlternateContent>
      </p:grpSp>
      <p:grpSp>
        <p:nvGrpSpPr>
          <p:cNvPr id="96" name="Group 95"/>
          <p:cNvGrpSpPr/>
          <p:nvPr/>
        </p:nvGrpSpPr>
        <p:grpSpPr>
          <a:xfrm>
            <a:off x="6172200" y="2614005"/>
            <a:ext cx="533400" cy="2362200"/>
            <a:chOff x="6172200" y="2614005"/>
            <a:chExt cx="533400" cy="2362200"/>
          </a:xfrm>
        </p:grpSpPr>
        <mc:AlternateContent xmlns:mc="http://schemas.openxmlformats.org/markup-compatibility/2006" xmlns:a14="http://schemas.microsoft.com/office/drawing/2010/main">
          <mc:Choice Requires="a14">
            <p:sp>
              <p:nvSpPr>
                <p:cNvPr id="25" name="10-Point Star 24"/>
                <p:cNvSpPr/>
                <p:nvPr/>
              </p:nvSpPr>
              <p:spPr>
                <a:xfrm>
                  <a:off x="6172200" y="2614005"/>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r>
                              <a:rPr lang="en-US" sz="2400" b="0" i="1" dirty="0" smtClean="0">
                                <a:solidFill>
                                  <a:srgbClr val="FF0000"/>
                                </a:solidFill>
                                <a:latin typeface="Cambria Math"/>
                              </a:rPr>
                              <m:t>1</m:t>
                            </m:r>
                          </m:sup>
                        </m:sSubSup>
                        <m:r>
                          <a:rPr lang="en-US" sz="2400" i="1" dirty="0">
                            <a:solidFill>
                              <a:srgbClr val="FF0000"/>
                            </a:solidFill>
                            <a:latin typeface="Cambria Math"/>
                          </a:rPr>
                          <m:t> </m:t>
                        </m:r>
                      </m:oMath>
                    </m:oMathPara>
                  </a14:m>
                  <a:endParaRPr lang="en-US" sz="2400" dirty="0"/>
                </a:p>
              </p:txBody>
            </p:sp>
          </mc:Choice>
          <mc:Fallback xmlns="">
            <p:sp>
              <p:nvSpPr>
                <p:cNvPr id="25" name="10-Point Star 24"/>
                <p:cNvSpPr>
                  <a:spLocks noRot="1" noChangeAspect="1" noMove="1" noResize="1" noEditPoints="1" noAdjustHandles="1" noChangeArrowheads="1" noChangeShapeType="1" noTextEdit="1"/>
                </p:cNvSpPr>
                <p:nvPr/>
              </p:nvSpPr>
              <p:spPr>
                <a:xfrm>
                  <a:off x="6172200" y="2614005"/>
                  <a:ext cx="533400" cy="491067"/>
                </a:xfrm>
                <a:prstGeom prst="star10">
                  <a:avLst/>
                </a:prstGeom>
                <a:blipFill rotWithShape="1">
                  <a:blip r:embed="rId23"/>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10-Point Star 25"/>
                <p:cNvSpPr/>
                <p:nvPr/>
              </p:nvSpPr>
              <p:spPr>
                <a:xfrm>
                  <a:off x="6172200" y="3265938"/>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r>
                              <a:rPr lang="en-US" sz="2400" b="0" i="1" dirty="0" smtClean="0">
                                <a:solidFill>
                                  <a:srgbClr val="FF0000"/>
                                </a:solidFill>
                                <a:latin typeface="Cambria Math"/>
                              </a:rPr>
                              <m:t>2</m:t>
                            </m:r>
                          </m:sup>
                        </m:sSubSup>
                        <m:r>
                          <a:rPr lang="en-US" sz="2400" i="1" dirty="0">
                            <a:solidFill>
                              <a:srgbClr val="FF0000"/>
                            </a:solidFill>
                            <a:latin typeface="Cambria Math"/>
                          </a:rPr>
                          <m:t> </m:t>
                        </m:r>
                      </m:oMath>
                    </m:oMathPara>
                  </a14:m>
                  <a:endParaRPr lang="en-US" sz="2400" dirty="0"/>
                </a:p>
              </p:txBody>
            </p:sp>
          </mc:Choice>
          <mc:Fallback xmlns="">
            <p:sp>
              <p:nvSpPr>
                <p:cNvPr id="26" name="10-Point Star 25"/>
                <p:cNvSpPr>
                  <a:spLocks noRot="1" noChangeAspect="1" noMove="1" noResize="1" noEditPoints="1" noAdjustHandles="1" noChangeArrowheads="1" noChangeShapeType="1" noTextEdit="1"/>
                </p:cNvSpPr>
                <p:nvPr/>
              </p:nvSpPr>
              <p:spPr>
                <a:xfrm>
                  <a:off x="6172200" y="3265938"/>
                  <a:ext cx="533400" cy="491067"/>
                </a:xfrm>
                <a:prstGeom prst="star10">
                  <a:avLst/>
                </a:prstGeom>
                <a:blipFill rotWithShape="1">
                  <a:blip r:embed="rId24"/>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10-Point Star 26"/>
                <p:cNvSpPr/>
                <p:nvPr/>
              </p:nvSpPr>
              <p:spPr>
                <a:xfrm>
                  <a:off x="6172200" y="4485138"/>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r>
                              <a:rPr lang="en-US" sz="2400" b="0" i="1" dirty="0" smtClean="0">
                                <a:solidFill>
                                  <a:srgbClr val="FF0000"/>
                                </a:solidFill>
                                <a:latin typeface="Cambria Math"/>
                              </a:rPr>
                              <m:t>𝑝</m:t>
                            </m:r>
                          </m:sup>
                        </m:sSubSup>
                        <m:r>
                          <a:rPr lang="en-US" sz="2400" i="1" dirty="0">
                            <a:solidFill>
                              <a:srgbClr val="FF0000"/>
                            </a:solidFill>
                            <a:latin typeface="Cambria Math"/>
                          </a:rPr>
                          <m:t> </m:t>
                        </m:r>
                      </m:oMath>
                    </m:oMathPara>
                  </a14:m>
                  <a:endParaRPr lang="en-US" sz="2400" dirty="0"/>
                </a:p>
              </p:txBody>
            </p:sp>
          </mc:Choice>
          <mc:Fallback xmlns="">
            <p:sp>
              <p:nvSpPr>
                <p:cNvPr id="27" name="10-Point Star 26"/>
                <p:cNvSpPr>
                  <a:spLocks noRot="1" noChangeAspect="1" noMove="1" noResize="1" noEditPoints="1" noAdjustHandles="1" noChangeArrowheads="1" noChangeShapeType="1" noTextEdit="1"/>
                </p:cNvSpPr>
                <p:nvPr/>
              </p:nvSpPr>
              <p:spPr>
                <a:xfrm>
                  <a:off x="6172200" y="4485138"/>
                  <a:ext cx="533400" cy="491067"/>
                </a:xfrm>
                <a:prstGeom prst="star10">
                  <a:avLst/>
                </a:prstGeom>
                <a:blipFill rotWithShape="1">
                  <a:blip r:embed="rId25"/>
                  <a:stretch>
                    <a:fillRect/>
                  </a:stretch>
                </a:blipFill>
              </p:spPr>
              <p:txBody>
                <a:bodyPr/>
                <a:lstStyle/>
                <a:p>
                  <a:r>
                    <a:rPr lang="en-US">
                      <a:noFill/>
                    </a:rPr>
                    <a:t> </a:t>
                  </a:r>
                </a:p>
              </p:txBody>
            </p:sp>
          </mc:Fallback>
        </mc:AlternateContent>
      </p:grpSp>
      <p:grpSp>
        <p:nvGrpSpPr>
          <p:cNvPr id="97" name="Group 96"/>
          <p:cNvGrpSpPr/>
          <p:nvPr/>
        </p:nvGrpSpPr>
        <p:grpSpPr>
          <a:xfrm>
            <a:off x="1600200" y="5300133"/>
            <a:ext cx="5105400" cy="494275"/>
            <a:chOff x="1600200" y="5300133"/>
            <a:chExt cx="5105400" cy="494275"/>
          </a:xfrm>
        </p:grpSpPr>
        <mc:AlternateContent xmlns:mc="http://schemas.openxmlformats.org/markup-compatibility/2006" xmlns:a14="http://schemas.microsoft.com/office/drawing/2010/main">
          <mc:Choice Requires="a14">
            <p:sp>
              <p:nvSpPr>
                <p:cNvPr id="28" name="10-Point Star 27"/>
                <p:cNvSpPr/>
                <p:nvPr/>
              </p:nvSpPr>
              <p:spPr>
                <a:xfrm>
                  <a:off x="1600200" y="53001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sSubSup>
                        <m:r>
                          <a:rPr lang="en-US" sz="2400" i="1" dirty="0">
                            <a:solidFill>
                              <a:srgbClr val="FF0000"/>
                            </a:solidFill>
                            <a:latin typeface="Cambria Math"/>
                          </a:rPr>
                          <m:t> </m:t>
                        </m:r>
                      </m:oMath>
                    </m:oMathPara>
                  </a14:m>
                  <a:endParaRPr lang="en-US" sz="2400" dirty="0"/>
                </a:p>
              </p:txBody>
            </p:sp>
          </mc:Choice>
          <mc:Fallback xmlns="">
            <p:sp>
              <p:nvSpPr>
                <p:cNvPr id="28" name="10-Point Star 27"/>
                <p:cNvSpPr>
                  <a:spLocks noRot="1" noChangeAspect="1" noMove="1" noResize="1" noEditPoints="1" noAdjustHandles="1" noChangeArrowheads="1" noChangeShapeType="1" noTextEdit="1"/>
                </p:cNvSpPr>
                <p:nvPr/>
              </p:nvSpPr>
              <p:spPr>
                <a:xfrm>
                  <a:off x="1600200" y="5300133"/>
                  <a:ext cx="533400" cy="491067"/>
                </a:xfrm>
                <a:prstGeom prst="star10">
                  <a:avLst/>
                </a:prstGeom>
                <a:blipFill rotWithShape="1">
                  <a:blip r:embed="rId26"/>
                  <a:stretch>
                    <a:fillRect l="-10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10-Point Star 28"/>
                <p:cNvSpPr/>
                <p:nvPr/>
              </p:nvSpPr>
              <p:spPr>
                <a:xfrm>
                  <a:off x="3962400" y="5303341"/>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sSubSup>
                        <m:r>
                          <a:rPr lang="en-US" sz="2400" i="1" dirty="0">
                            <a:solidFill>
                              <a:srgbClr val="FF0000"/>
                            </a:solidFill>
                            <a:latin typeface="Cambria Math"/>
                          </a:rPr>
                          <m:t> </m:t>
                        </m:r>
                      </m:oMath>
                    </m:oMathPara>
                  </a14:m>
                  <a:endParaRPr lang="en-US" sz="2400" dirty="0"/>
                </a:p>
              </p:txBody>
            </p:sp>
          </mc:Choice>
          <mc:Fallback xmlns="">
            <p:sp>
              <p:nvSpPr>
                <p:cNvPr id="29" name="10-Point Star 28"/>
                <p:cNvSpPr>
                  <a:spLocks noRot="1" noChangeAspect="1" noMove="1" noResize="1" noEditPoints="1" noAdjustHandles="1" noChangeArrowheads="1" noChangeShapeType="1" noTextEdit="1"/>
                </p:cNvSpPr>
                <p:nvPr/>
              </p:nvSpPr>
              <p:spPr>
                <a:xfrm>
                  <a:off x="3962400" y="5303341"/>
                  <a:ext cx="533400" cy="491067"/>
                </a:xfrm>
                <a:prstGeom prst="star10">
                  <a:avLst/>
                </a:prstGeom>
                <a:blipFill rotWithShape="1">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10-Point Star 29"/>
                <p:cNvSpPr/>
                <p:nvPr/>
              </p:nvSpPr>
              <p:spPr>
                <a:xfrm>
                  <a:off x="6172200" y="53001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sSubSup>
                        <m:r>
                          <a:rPr lang="en-US" sz="2400" i="1" dirty="0">
                            <a:solidFill>
                              <a:srgbClr val="FF0000"/>
                            </a:solidFill>
                            <a:latin typeface="Cambria Math"/>
                          </a:rPr>
                          <m:t> </m:t>
                        </m:r>
                      </m:oMath>
                    </m:oMathPara>
                  </a14:m>
                  <a:endParaRPr lang="en-US" sz="2400" dirty="0"/>
                </a:p>
              </p:txBody>
            </p:sp>
          </mc:Choice>
          <mc:Fallback xmlns="">
            <p:sp>
              <p:nvSpPr>
                <p:cNvPr id="30" name="10-Point Star 29"/>
                <p:cNvSpPr>
                  <a:spLocks noRot="1" noChangeAspect="1" noMove="1" noResize="1" noEditPoints="1" noAdjustHandles="1" noChangeArrowheads="1" noChangeShapeType="1" noTextEdit="1"/>
                </p:cNvSpPr>
                <p:nvPr/>
              </p:nvSpPr>
              <p:spPr>
                <a:xfrm>
                  <a:off x="6172200" y="5300133"/>
                  <a:ext cx="533400" cy="491067"/>
                </a:xfrm>
                <a:prstGeom prst="star10">
                  <a:avLst/>
                </a:prstGeom>
                <a:blipFill rotWithShape="1">
                  <a:blip r:embed="rId28"/>
                  <a:stretch>
                    <a:fillRect l="-1099"/>
                  </a:stretch>
                </a:blipFill>
              </p:spPr>
              <p:txBody>
                <a:bodyPr/>
                <a:lstStyle/>
                <a:p>
                  <a:r>
                    <a:rPr lang="en-US">
                      <a:noFill/>
                    </a:rPr>
                    <a:t> </a:t>
                  </a:r>
                </a:p>
              </p:txBody>
            </p:sp>
          </mc:Fallback>
        </mc:AlternateContent>
      </p:grpSp>
      <mc:AlternateContent xmlns:mc="http://schemas.openxmlformats.org/markup-compatibility/2006" xmlns:p14="http://schemas.microsoft.com/office/powerpoint/2010/main">
        <mc:Choice Requires="p14">
          <p:contentPart p14:bwMode="auto" r:id="rId29">
            <p14:nvContentPartPr>
              <p14:cNvPr id="40" name="Ink 39"/>
              <p14:cNvContentPartPr/>
              <p14:nvPr/>
            </p14:nvContentPartPr>
            <p14:xfrm>
              <a:off x="5428573" y="3378316"/>
              <a:ext cx="360" cy="115920"/>
            </p14:xfrm>
          </p:contentPart>
        </mc:Choice>
        <mc:Fallback xmlns="">
          <p:pic>
            <p:nvPicPr>
              <p:cNvPr id="40" name="Ink 39"/>
              <p:cNvPicPr/>
              <p:nvPr/>
            </p:nvPicPr>
            <p:blipFill>
              <a:blip r:embed="rId30"/>
              <a:stretch>
                <a:fillRect/>
              </a:stretch>
            </p:blipFill>
            <p:spPr>
              <a:xfrm>
                <a:off x="5415973" y="3365716"/>
                <a:ext cx="25560" cy="141120"/>
              </a:xfrm>
              <a:prstGeom prst="rect">
                <a:avLst/>
              </a:prstGeom>
            </p:spPr>
          </p:pic>
        </mc:Fallback>
      </mc:AlternateContent>
      <p:grpSp>
        <p:nvGrpSpPr>
          <p:cNvPr id="77" name="Group 76"/>
          <p:cNvGrpSpPr/>
          <p:nvPr/>
        </p:nvGrpSpPr>
        <p:grpSpPr>
          <a:xfrm>
            <a:off x="3801960" y="2387160"/>
            <a:ext cx="1624074" cy="1108962"/>
            <a:chOff x="3801960" y="2387160"/>
            <a:chExt cx="1624074" cy="1108962"/>
          </a:xfrm>
        </p:grpSpPr>
        <p:cxnSp>
          <p:nvCxnSpPr>
            <p:cNvPr id="38" name="Curved Connector 37"/>
            <p:cNvCxnSpPr>
              <a:stCxn id="10" idx="3"/>
              <a:endCxn id="16" idx="1"/>
            </p:cNvCxnSpPr>
            <p:nvPr/>
          </p:nvCxnSpPr>
          <p:spPr>
            <a:xfrm rot="5400000" flipV="1">
              <a:off x="4371109" y="2441197"/>
              <a:ext cx="617748" cy="1492102"/>
            </a:xfrm>
            <a:prstGeom prst="curvedConnector4">
              <a:avLst>
                <a:gd name="adj1" fmla="val -110927"/>
                <a:gd name="adj2" fmla="val 86457"/>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Curved Connector 54"/>
            <p:cNvCxnSpPr/>
            <p:nvPr/>
          </p:nvCxnSpPr>
          <p:spPr>
            <a:xfrm rot="16200000">
              <a:off x="3960900" y="2228220"/>
              <a:ext cx="923760" cy="1241640"/>
            </a:xfrm>
            <a:prstGeom prst="curvedConnector3">
              <a:avLst>
                <a:gd name="adj1" fmla="val 161049"/>
              </a:avLst>
            </a:prstGeom>
            <a:ln w="252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a:off x="4292773" y="3057196"/>
            <a:ext cx="1887120" cy="941760"/>
            <a:chOff x="4292773" y="3057196"/>
            <a:chExt cx="1887120" cy="941760"/>
          </a:xfrm>
        </p:grpSpPr>
        <mc:AlternateContent xmlns:mc="http://schemas.openxmlformats.org/markup-compatibility/2006" xmlns:p14="http://schemas.microsoft.com/office/powerpoint/2010/main">
          <mc:Choice Requires="p14">
            <p:contentPart p14:bwMode="auto" r:id="rId31">
              <p14:nvContentPartPr>
                <p14:cNvPr id="71" name="Ink 70"/>
                <p14:cNvContentPartPr/>
                <p14:nvPr/>
              </p14:nvContentPartPr>
              <p14:xfrm>
                <a:off x="4412293" y="3057196"/>
                <a:ext cx="1767600" cy="862560"/>
              </p14:xfrm>
            </p:contentPart>
          </mc:Choice>
          <mc:Fallback xmlns="">
            <p:pic>
              <p:nvPicPr>
                <p:cNvPr id="71" name="Ink 70"/>
                <p:cNvPicPr/>
                <p:nvPr/>
              </p:nvPicPr>
              <p:blipFill>
                <a:blip r:embed="rId32"/>
                <a:stretch>
                  <a:fillRect/>
                </a:stretch>
              </p:blipFill>
              <p:spPr>
                <a:xfrm>
                  <a:off x="4399693" y="3044596"/>
                  <a:ext cx="1792800" cy="887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4" name="Ink 73"/>
                <p14:cNvContentPartPr/>
                <p14:nvPr/>
              </p14:nvContentPartPr>
              <p14:xfrm>
                <a:off x="4292773" y="3792316"/>
                <a:ext cx="1001520" cy="206640"/>
              </p14:xfrm>
            </p:contentPart>
          </mc:Choice>
          <mc:Fallback xmlns="">
            <p:pic>
              <p:nvPicPr>
                <p:cNvPr id="74" name="Ink 73"/>
                <p:cNvPicPr/>
                <p:nvPr/>
              </p:nvPicPr>
              <p:blipFill>
                <a:blip r:embed="rId34"/>
                <a:stretch>
                  <a:fillRect/>
                </a:stretch>
              </p:blipFill>
              <p:spPr>
                <a:xfrm>
                  <a:off x="4280173" y="3779716"/>
                  <a:ext cx="1026720" cy="231840"/>
                </a:xfrm>
                <a:prstGeom prst="rect">
                  <a:avLst/>
                </a:prstGeom>
              </p:spPr>
            </p:pic>
          </mc:Fallback>
        </mc:AlternateContent>
      </p:grpSp>
      <p:sp>
        <p:nvSpPr>
          <p:cNvPr id="3" name="Slide Number Placeholder 2"/>
          <p:cNvSpPr>
            <a:spLocks noGrp="1"/>
          </p:cNvSpPr>
          <p:nvPr>
            <p:ph type="sldNum" sz="quarter" idx="12"/>
          </p:nvPr>
        </p:nvSpPr>
        <p:spPr/>
        <p:txBody>
          <a:bodyPr/>
          <a:lstStyle/>
          <a:p>
            <a:fld id="{93D2F4F8-96A9-4514-BBD0-EA5312265E95}" type="slidenum">
              <a:rPr lang="en-US" smtClean="0"/>
              <a:t>28</a:t>
            </a:fld>
            <a:endParaRPr lang="en-US"/>
          </a:p>
        </p:txBody>
      </p:sp>
    </p:spTree>
    <p:extLst>
      <p:ext uri="{BB962C8B-B14F-4D97-AF65-F5344CB8AC3E}">
        <p14:creationId xmlns:p14="http://schemas.microsoft.com/office/powerpoint/2010/main" val="391157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448" y="228600"/>
            <a:ext cx="8607552" cy="990600"/>
          </a:xfrm>
        </p:spPr>
        <p:txBody>
          <a:bodyPr>
            <a:normAutofit/>
          </a:bodyPr>
          <a:lstStyle/>
          <a:p>
            <a:r>
              <a:rPr lang="en-US" b="1" dirty="0" smtClean="0"/>
              <a:t>Multilinear Maps: Our Notion</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152400" y="1600200"/>
                <a:ext cx="8763000" cy="5105400"/>
              </a:xfrm>
            </p:spPr>
            <p:txBody>
              <a:bodyPr>
                <a:normAutofit lnSpcReduction="10000"/>
              </a:bodyPr>
              <a:lstStyle/>
              <a:p>
                <a:r>
                  <a:rPr lang="en-US" dirty="0" smtClean="0"/>
                  <a:t>Finite ring </a:t>
                </a:r>
                <a14:m>
                  <m:oMath xmlns:m="http://schemas.openxmlformats.org/officeDocument/2006/math">
                    <m:r>
                      <a:rPr lang="en-US" i="1" dirty="0" smtClean="0">
                        <a:latin typeface="Cambria Math"/>
                      </a:rPr>
                      <m:t>𝑅</m:t>
                    </m:r>
                  </m:oMath>
                </a14:m>
                <a:r>
                  <a:rPr lang="en-US" dirty="0" smtClean="0"/>
                  <a:t> and </a:t>
                </a:r>
                <a:r>
                  <a:rPr lang="en-US" dirty="0" smtClean="0">
                    <a:solidFill>
                      <a:srgbClr val="FF0000"/>
                    </a:solidFill>
                  </a:rPr>
                  <a:t>sets </a:t>
                </a:r>
                <a14:m>
                  <m:oMath xmlns:m="http://schemas.openxmlformats.org/officeDocument/2006/math">
                    <m:r>
                      <a:rPr lang="en-US" i="1" dirty="0" smtClean="0">
                        <a:solidFill>
                          <a:srgbClr val="FF0000"/>
                        </a:solidFill>
                        <a:latin typeface="Cambria Math"/>
                      </a:rPr>
                      <m:t>𝑆</m:t>
                    </m:r>
                    <m:r>
                      <a:rPr lang="en-US" i="1" baseline="-25000" dirty="0" err="1" smtClean="0">
                        <a:solidFill>
                          <a:srgbClr val="FF0000"/>
                        </a:solidFill>
                        <a:latin typeface="Cambria Math"/>
                      </a:rPr>
                      <m:t>𝑖</m:t>
                    </m:r>
                    <m:r>
                      <a:rPr lang="en-US" i="1" dirty="0" smtClean="0">
                        <a:solidFill>
                          <a:srgbClr val="FF0000"/>
                        </a:solidFill>
                        <a:latin typeface="Cambria Math"/>
                      </a:rPr>
                      <m:t> ∀</m:t>
                    </m:r>
                    <m:r>
                      <a:rPr lang="en-US" i="1" dirty="0" err="1" smtClean="0">
                        <a:solidFill>
                          <a:srgbClr val="FF0000"/>
                        </a:solidFill>
                        <a:latin typeface="Cambria Math"/>
                      </a:rPr>
                      <m:t>𝑖</m:t>
                    </m:r>
                    <m:r>
                      <a:rPr lang="en-US" i="1" dirty="0" smtClean="0">
                        <a:solidFill>
                          <a:srgbClr val="FF0000"/>
                        </a:solidFill>
                        <a:latin typeface="Cambria Math"/>
                      </a:rPr>
                      <m:t> ∈</m:t>
                    </m:r>
                    <m:d>
                      <m:dPr>
                        <m:begChr m:val="["/>
                        <m:endChr m:val="]"/>
                        <m:ctrlPr>
                          <a:rPr lang="en-US" i="1" dirty="0" smtClean="0">
                            <a:solidFill>
                              <a:srgbClr val="FF0000"/>
                            </a:solidFill>
                            <a:latin typeface="Cambria Math" panose="02040503050406030204" pitchFamily="18" charset="0"/>
                          </a:rPr>
                        </m:ctrlPr>
                      </m:dPr>
                      <m:e>
                        <m:r>
                          <a:rPr lang="en-US" i="1" dirty="0" smtClean="0">
                            <a:solidFill>
                              <a:srgbClr val="FF0000"/>
                            </a:solidFill>
                            <a:latin typeface="Cambria Math"/>
                          </a:rPr>
                          <m:t>𝑛</m:t>
                        </m:r>
                      </m:e>
                    </m:d>
                    <m:r>
                      <a:rPr lang="en-US" i="1" dirty="0" smtClean="0">
                        <a:solidFill>
                          <a:srgbClr val="FF0000"/>
                        </a:solidFill>
                        <a:latin typeface="Cambria Math"/>
                      </a:rPr>
                      <m:t>: </m:t>
                    </m:r>
                  </m:oMath>
                </a14:m>
                <a:r>
                  <a:rPr lang="en-US" dirty="0" smtClean="0"/>
                  <a:t>``level-</a:t>
                </a:r>
                <a14:m>
                  <m:oMath xmlns:m="http://schemas.openxmlformats.org/officeDocument/2006/math">
                    <m:r>
                      <a:rPr lang="en-US" i="1" dirty="0" smtClean="0">
                        <a:latin typeface="Cambria Math"/>
                      </a:rPr>
                      <m:t>𝑖</m:t>
                    </m:r>
                  </m:oMath>
                </a14:m>
                <a:r>
                  <a:rPr lang="en-US" dirty="0" smtClean="0"/>
                  <a:t> encodings” </a:t>
                </a:r>
              </a:p>
              <a:p>
                <a:r>
                  <a:rPr lang="en-US" dirty="0" smtClean="0"/>
                  <a:t>Each set</a:t>
                </a:r>
                <a14:m>
                  <m:oMath xmlns:m="http://schemas.openxmlformats.org/officeDocument/2006/math">
                    <m:r>
                      <a:rPr lang="en-US" b="0" i="0" dirty="0" smtClean="0">
                        <a:solidFill>
                          <a:srgbClr val="FF0000"/>
                        </a:solidFill>
                        <a:latin typeface="Cambria Math"/>
                      </a:rPr>
                      <m:t> </m:t>
                    </m:r>
                    <m:r>
                      <a:rPr lang="en-US" i="1" dirty="0">
                        <a:solidFill>
                          <a:srgbClr val="FF0000"/>
                        </a:solidFill>
                        <a:latin typeface="Cambria Math"/>
                      </a:rPr>
                      <m:t>𝑆</m:t>
                    </m:r>
                    <m:r>
                      <a:rPr lang="en-US" i="1" baseline="-25000" dirty="0" err="1">
                        <a:solidFill>
                          <a:srgbClr val="FF0000"/>
                        </a:solidFill>
                        <a:latin typeface="Cambria Math"/>
                      </a:rPr>
                      <m:t>𝑖</m:t>
                    </m:r>
                  </m:oMath>
                </a14:m>
                <a:r>
                  <a:rPr lang="en-US" dirty="0" smtClean="0"/>
                  <a:t> is partitioned into </a:t>
                </a:r>
                <a14:m>
                  <m:oMath xmlns:m="http://schemas.openxmlformats.org/officeDocument/2006/math">
                    <m:sSubSup>
                      <m:sSubSupPr>
                        <m:ctrlPr>
                          <a:rPr lang="en-US" b="0" i="1" dirty="0" smtClean="0">
                            <a:solidFill>
                              <a:srgbClr val="FF0000"/>
                            </a:solidFill>
                            <a:latin typeface="Cambria Math" panose="02040503050406030204" pitchFamily="18" charset="0"/>
                          </a:rPr>
                        </m:ctrlPr>
                      </m:sSubSupPr>
                      <m:e>
                        <m:r>
                          <a:rPr lang="en-US" b="0" i="1" dirty="0" smtClean="0">
                            <a:solidFill>
                              <a:srgbClr val="FF0000"/>
                            </a:solidFill>
                            <a:latin typeface="Cambria Math"/>
                          </a:rPr>
                          <m:t>𝑆</m:t>
                        </m:r>
                      </m:e>
                      <m:sub>
                        <m:r>
                          <a:rPr lang="en-US" b="0" i="1" dirty="0" smtClean="0">
                            <a:solidFill>
                              <a:srgbClr val="FF0000"/>
                            </a:solidFill>
                            <a:latin typeface="Cambria Math"/>
                          </a:rPr>
                          <m:t>𝑖</m:t>
                        </m:r>
                      </m:sub>
                      <m:sup>
                        <m:r>
                          <a:rPr lang="en-US" b="0" i="1" dirty="0" smtClean="0">
                            <a:solidFill>
                              <a:srgbClr val="FF0000"/>
                            </a:solidFill>
                            <a:latin typeface="Cambria Math"/>
                          </a:rPr>
                          <m:t>𝑎</m:t>
                        </m:r>
                      </m:sup>
                    </m:sSubSup>
                    <m:r>
                      <a:rPr lang="en-US" i="1" dirty="0" smtClean="0">
                        <a:solidFill>
                          <a:srgbClr val="FF0000"/>
                        </a:solidFill>
                        <a:latin typeface="Cambria Math"/>
                      </a:rPr>
                      <m:t> </m:t>
                    </m:r>
                  </m:oMath>
                </a14:m>
                <a:r>
                  <a:rPr lang="en-US" dirty="0" smtClean="0">
                    <a:solidFill>
                      <a:srgbClr val="FF0000"/>
                    </a:solidFill>
                  </a:rPr>
                  <a:t>for each </a:t>
                </a:r>
                <a14:m>
                  <m:oMath xmlns:m="http://schemas.openxmlformats.org/officeDocument/2006/math">
                    <m:r>
                      <a:rPr lang="en-US" i="1" dirty="0" smtClean="0">
                        <a:solidFill>
                          <a:srgbClr val="FF0000"/>
                        </a:solidFill>
                        <a:latin typeface="Cambria Math"/>
                      </a:rPr>
                      <m:t>𝑎</m:t>
                    </m:r>
                    <m:r>
                      <a:rPr lang="en-US" i="1" dirty="0" smtClean="0">
                        <a:solidFill>
                          <a:srgbClr val="FF0000"/>
                        </a:solidFill>
                        <a:latin typeface="Cambria Math"/>
                      </a:rPr>
                      <m:t> ∈</m:t>
                    </m:r>
                    <m:r>
                      <a:rPr lang="en-US" i="1" dirty="0" smtClean="0">
                        <a:solidFill>
                          <a:srgbClr val="FF0000"/>
                        </a:solidFill>
                        <a:latin typeface="Cambria Math"/>
                      </a:rPr>
                      <m:t>𝑅</m:t>
                    </m:r>
                  </m:oMath>
                </a14:m>
                <a:r>
                  <a:rPr lang="en-US" dirty="0" smtClean="0"/>
                  <a:t>:  ``level-</a:t>
                </a:r>
                <a14:m>
                  <m:oMath xmlns:m="http://schemas.openxmlformats.org/officeDocument/2006/math">
                    <m:r>
                      <a:rPr lang="en-US" i="1" dirty="0" smtClean="0">
                        <a:latin typeface="Cambria Math"/>
                      </a:rPr>
                      <m:t>𝑖</m:t>
                    </m:r>
                  </m:oMath>
                </a14:m>
                <a:r>
                  <a:rPr lang="en-US" dirty="0" smtClean="0"/>
                  <a:t> encodings of </a:t>
                </a:r>
                <a14:m>
                  <m:oMath xmlns:m="http://schemas.openxmlformats.org/officeDocument/2006/math">
                    <m:r>
                      <a:rPr lang="en-US" i="1" dirty="0" smtClean="0">
                        <a:latin typeface="Cambria Math"/>
                      </a:rPr>
                      <m:t>𝑎</m:t>
                    </m:r>
                  </m:oMath>
                </a14:m>
                <a:r>
                  <a:rPr lang="en-US" dirty="0" smtClean="0"/>
                  <a:t>”. </a:t>
                </a:r>
                <a:endParaRPr lang="en-US" i="1" dirty="0" smtClean="0">
                  <a:solidFill>
                    <a:srgbClr val="FF0000"/>
                  </a:solidFill>
                  <a:latin typeface="Cambria Math"/>
                </a:endParaRPr>
              </a:p>
              <a:p>
                <a:r>
                  <a:rPr lang="en-US" dirty="0" smtClean="0">
                    <a:solidFill>
                      <a:srgbClr val="0070C0"/>
                    </a:solidFill>
                  </a:rPr>
                  <a:t>Sampling: </a:t>
                </a:r>
                <a:r>
                  <a:rPr lang="en-US" dirty="0" smtClean="0"/>
                  <a:t>Output </a:t>
                </a:r>
                <a14:m>
                  <m:oMath xmlns:m="http://schemas.openxmlformats.org/officeDocument/2006/math">
                    <m:r>
                      <a:rPr lang="en-US" b="0" i="1" dirty="0" smtClean="0">
                        <a:latin typeface="Cambria Math"/>
                      </a:rPr>
                      <m:t>𝛼</m:t>
                    </m:r>
                    <m:r>
                      <a:rPr lang="en-US" b="0" i="1" dirty="0" smtClean="0">
                        <a:latin typeface="Cambria Math"/>
                      </a:rPr>
                      <m:t> </m:t>
                    </m:r>
                    <m:r>
                      <m:rPr>
                        <m:nor/>
                      </m:rPr>
                      <a:rPr lang="en-US" b="0" i="0" dirty="0" smtClean="0">
                        <a:latin typeface="Cambria Math"/>
                      </a:rPr>
                      <m:t>such</m:t>
                    </m:r>
                    <m:r>
                      <m:rPr>
                        <m:nor/>
                      </m:rPr>
                      <a:rPr lang="en-US" b="0" i="0" dirty="0" smtClean="0">
                        <a:latin typeface="Cambria Math"/>
                      </a:rPr>
                      <m:t> </m:t>
                    </m:r>
                    <m:r>
                      <m:rPr>
                        <m:nor/>
                      </m:rPr>
                      <a:rPr lang="en-US" b="0" i="0" dirty="0" smtClean="0">
                        <a:latin typeface="Cambria Math"/>
                      </a:rPr>
                      <m:t>that</m:t>
                    </m:r>
                    <m:r>
                      <m:rPr>
                        <m:nor/>
                      </m:rPr>
                      <a:rPr lang="en-US" b="0" i="0" dirty="0" smtClean="0">
                        <a:latin typeface="Cambria Math"/>
                      </a:rPr>
                      <m:t> </m:t>
                    </m:r>
                    <m:r>
                      <a:rPr lang="en-US" i="1" dirty="0" smtClean="0">
                        <a:latin typeface="Cambria Math"/>
                      </a:rPr>
                      <m:t>𝛼</m:t>
                    </m:r>
                    <m:r>
                      <a:rPr lang="en-US" i="1" dirty="0" smtClean="0">
                        <a:latin typeface="Cambria Math"/>
                      </a:rPr>
                      <m:t>∈</m:t>
                    </m:r>
                    <m:sSubSup>
                      <m:sSubSupPr>
                        <m:ctrlPr>
                          <a:rPr lang="en-US" i="1" dirty="0" smtClean="0">
                            <a:latin typeface="Cambria Math" panose="02040503050406030204" pitchFamily="18" charset="0"/>
                          </a:rPr>
                        </m:ctrlPr>
                      </m:sSubSupPr>
                      <m:e>
                        <m:r>
                          <a:rPr lang="en-US" i="1" dirty="0" smtClean="0">
                            <a:latin typeface="Cambria Math"/>
                          </a:rPr>
                          <m:t>𝑆</m:t>
                        </m:r>
                      </m:e>
                      <m:sub>
                        <m:r>
                          <a:rPr lang="en-US" i="1" dirty="0" smtClean="0">
                            <a:latin typeface="Cambria Math"/>
                          </a:rPr>
                          <m:t>0</m:t>
                        </m:r>
                      </m:sub>
                      <m:sup>
                        <m:r>
                          <a:rPr lang="en-US" i="1" dirty="0" smtClean="0">
                            <a:latin typeface="Cambria Math"/>
                          </a:rPr>
                          <m:t>𝑎</m:t>
                        </m:r>
                      </m:sup>
                    </m:sSubSup>
                  </m:oMath>
                </a14:m>
                <a:r>
                  <a:rPr lang="en-US" dirty="0" smtClean="0"/>
                  <a:t> for a random </a:t>
                </a:r>
                <a14:m>
                  <m:oMath xmlns:m="http://schemas.openxmlformats.org/officeDocument/2006/math">
                    <m:r>
                      <a:rPr lang="en-US" i="1" dirty="0" smtClean="0">
                        <a:latin typeface="Cambria Math"/>
                      </a:rPr>
                      <m:t>𝑎</m:t>
                    </m:r>
                  </m:oMath>
                </a14:m>
                <a:endParaRPr lang="en-US" dirty="0" smtClean="0"/>
              </a:p>
              <a:p>
                <a:r>
                  <a:rPr lang="en-US" dirty="0" smtClean="0">
                    <a:solidFill>
                      <a:srgbClr val="0070C0"/>
                    </a:solidFill>
                  </a:rPr>
                  <a:t>Equality testing(</a:t>
                </a:r>
                <a14:m>
                  <m:oMath xmlns:m="http://schemas.openxmlformats.org/officeDocument/2006/math">
                    <m:r>
                      <a:rPr lang="en-US" i="1" dirty="0" smtClean="0">
                        <a:solidFill>
                          <a:srgbClr val="0070C0"/>
                        </a:solidFill>
                        <a:latin typeface="Cambria Math"/>
                      </a:rPr>
                      <m:t>𝛼</m:t>
                    </m:r>
                    <m:r>
                      <a:rPr lang="en-US" i="1" dirty="0" smtClean="0">
                        <a:solidFill>
                          <a:srgbClr val="0070C0"/>
                        </a:solidFill>
                        <a:latin typeface="Cambria Math"/>
                      </a:rPr>
                      <m:t>,</m:t>
                    </m:r>
                    <m:r>
                      <a:rPr lang="en-US" i="1" dirty="0" smtClean="0">
                        <a:solidFill>
                          <a:srgbClr val="0070C0"/>
                        </a:solidFill>
                        <a:latin typeface="Cambria Math"/>
                      </a:rPr>
                      <m:t>𝛽</m:t>
                    </m:r>
                    <m:r>
                      <a:rPr lang="en-US" i="1" dirty="0" smtClean="0">
                        <a:solidFill>
                          <a:srgbClr val="0070C0"/>
                        </a:solidFill>
                        <a:latin typeface="Cambria Math"/>
                      </a:rPr>
                      <m:t>,</m:t>
                    </m:r>
                    <m:r>
                      <a:rPr lang="en-US" i="1" dirty="0" err="1" smtClean="0">
                        <a:solidFill>
                          <a:srgbClr val="0070C0"/>
                        </a:solidFill>
                        <a:latin typeface="Cambria Math"/>
                      </a:rPr>
                      <m:t>𝑖</m:t>
                    </m:r>
                  </m:oMath>
                </a14:m>
                <a:r>
                  <a:rPr lang="en-US" dirty="0" smtClean="0">
                    <a:solidFill>
                      <a:srgbClr val="0070C0"/>
                    </a:solidFill>
                  </a:rPr>
                  <a:t>)</a:t>
                </a:r>
                <a:r>
                  <a:rPr lang="en-US" dirty="0" smtClean="0"/>
                  <a:t>: Output </a:t>
                </a:r>
                <a14:m>
                  <m:oMath xmlns:m="http://schemas.openxmlformats.org/officeDocument/2006/math">
                    <m:r>
                      <a:rPr lang="en-US" i="1" dirty="0" smtClean="0">
                        <a:latin typeface="Cambria Math"/>
                      </a:rPr>
                      <m:t>1</m:t>
                    </m:r>
                  </m:oMath>
                </a14:m>
                <a:r>
                  <a:rPr lang="en-US" dirty="0" smtClean="0"/>
                  <a:t> </a:t>
                </a:r>
                <a:r>
                  <a:rPr lang="en-US" i="1" dirty="0" smtClean="0">
                    <a:latin typeface="+mj-lt"/>
                  </a:rPr>
                  <a:t>iff</a:t>
                </a:r>
                <a:r>
                  <a:rPr lang="en-US" dirty="0" smtClean="0"/>
                  <a:t> </a:t>
                </a:r>
                <a14:m>
                  <m:oMath xmlns:m="http://schemas.openxmlformats.org/officeDocument/2006/math">
                    <m:r>
                      <a:rPr lang="en-US" i="1" dirty="0" smtClean="0">
                        <a:latin typeface="Cambria Math"/>
                      </a:rPr>
                      <m:t>∃</m:t>
                    </m:r>
                    <m:r>
                      <a:rPr lang="en-US" i="1" dirty="0" smtClean="0">
                        <a:latin typeface="Cambria Math"/>
                      </a:rPr>
                      <m:t>𝑎</m:t>
                    </m:r>
                    <m:r>
                      <a:rPr lang="en-US" i="1" dirty="0" smtClean="0">
                        <a:latin typeface="Cambria Math"/>
                      </a:rPr>
                      <m:t> </m:t>
                    </m:r>
                  </m:oMath>
                </a14:m>
                <a:r>
                  <a:rPr lang="en-US" dirty="0" smtClean="0"/>
                  <a:t>such that </a:t>
                </a:r>
                <a14:m>
                  <m:oMath xmlns:m="http://schemas.openxmlformats.org/officeDocument/2006/math">
                    <m:r>
                      <a:rPr lang="en-US" i="1" dirty="0" smtClean="0">
                        <a:latin typeface="Cambria Math"/>
                      </a:rPr>
                      <m:t>𝛼</m:t>
                    </m:r>
                    <m:r>
                      <a:rPr lang="en-US" i="1" dirty="0" smtClean="0">
                        <a:latin typeface="Cambria Math"/>
                      </a:rPr>
                      <m:t>,</m:t>
                    </m:r>
                    <m:r>
                      <a:rPr lang="en-US" i="1" dirty="0" smtClean="0">
                        <a:latin typeface="Cambria Math"/>
                      </a:rPr>
                      <m:t>𝛽</m:t>
                    </m:r>
                    <m:r>
                      <a:rPr lang="en-US" i="1" dirty="0" smtClean="0">
                        <a:latin typeface="Cambria Math"/>
                      </a:rPr>
                      <m:t>∈</m:t>
                    </m:r>
                    <m:sSubSup>
                      <m:sSubSupPr>
                        <m:ctrlPr>
                          <a:rPr lang="en-US" i="1" dirty="0" err="1" smtClean="0">
                            <a:latin typeface="Cambria Math" panose="02040503050406030204" pitchFamily="18" charset="0"/>
                          </a:rPr>
                        </m:ctrlPr>
                      </m:sSubSupPr>
                      <m:e>
                        <m:r>
                          <a:rPr lang="en-US" i="1" dirty="0" err="1" smtClean="0">
                            <a:latin typeface="Cambria Math"/>
                          </a:rPr>
                          <m:t>𝑆</m:t>
                        </m:r>
                      </m:e>
                      <m:sub>
                        <m:r>
                          <a:rPr lang="en-US" i="1" dirty="0" err="1" smtClean="0">
                            <a:latin typeface="Cambria Math"/>
                          </a:rPr>
                          <m:t>𝑖</m:t>
                        </m:r>
                      </m:sub>
                      <m:sup>
                        <m:r>
                          <a:rPr lang="en-US" i="1" dirty="0" err="1" smtClean="0">
                            <a:latin typeface="Cambria Math"/>
                          </a:rPr>
                          <m:t>𝑎</m:t>
                        </m:r>
                      </m:sup>
                    </m:sSubSup>
                  </m:oMath>
                </a14:m>
                <a:endParaRPr lang="en-US" dirty="0" smtClean="0"/>
              </a:p>
              <a:p>
                <a:r>
                  <a:rPr lang="en-US" sz="3200" dirty="0">
                    <a:solidFill>
                      <a:srgbClr val="FF0000"/>
                    </a:solidFill>
                  </a:rPr>
                  <a:t>Addition/Subtraction</a:t>
                </a:r>
                <a:r>
                  <a:rPr lang="en-US" sz="3200" dirty="0"/>
                  <a:t>: There are ops </a:t>
                </a:r>
                <a14:m>
                  <m:oMath xmlns:m="http://schemas.openxmlformats.org/officeDocument/2006/math">
                    <m:r>
                      <a:rPr lang="en-US" sz="3200" i="1" dirty="0">
                        <a:latin typeface="Cambria Math"/>
                      </a:rPr>
                      <m:t>+</m:t>
                    </m:r>
                  </m:oMath>
                </a14:m>
                <a:r>
                  <a:rPr lang="en-US" sz="3200" dirty="0"/>
                  <a:t> and </a:t>
                </a:r>
                <a14:m>
                  <m:oMath xmlns:m="http://schemas.openxmlformats.org/officeDocument/2006/math">
                    <m:r>
                      <a:rPr lang="en-US" sz="3200" i="1" dirty="0">
                        <a:latin typeface="Cambria Math"/>
                      </a:rPr>
                      <m:t>–</m:t>
                    </m:r>
                  </m:oMath>
                </a14:m>
                <a:r>
                  <a:rPr lang="en-US" sz="3200" dirty="0"/>
                  <a:t> such that:</a:t>
                </a:r>
              </a:p>
              <a:p>
                <a:r>
                  <a:rPr lang="en-US" sz="3200" dirty="0">
                    <a:solidFill>
                      <a:srgbClr val="FF0000"/>
                    </a:solidFill>
                  </a:rPr>
                  <a:t>Multiplication: </a:t>
                </a:r>
                <a:r>
                  <a:rPr lang="en-US" sz="3200" dirty="0"/>
                  <a:t>There is an op </a:t>
                </a:r>
                <a14:m>
                  <m:oMath xmlns:m="http://schemas.openxmlformats.org/officeDocument/2006/math">
                    <m:r>
                      <a:rPr lang="en-US" sz="3200" i="1">
                        <a:latin typeface="Cambria Math"/>
                      </a:rPr>
                      <m:t>×</m:t>
                    </m:r>
                  </m:oMath>
                </a14:m>
                <a:r>
                  <a:rPr lang="en-US" sz="3200" dirty="0">
                    <a:latin typeface="Times New Roman"/>
                    <a:cs typeface="Times New Roman"/>
                  </a:rPr>
                  <a:t> </a:t>
                </a:r>
                <a:r>
                  <a:rPr lang="en-US" sz="3200" dirty="0"/>
                  <a:t>such that</a:t>
                </a:r>
                <a:r>
                  <a:rPr lang="en-US" sz="3200" dirty="0">
                    <a:solidFill>
                      <a:srgbClr val="FF0000"/>
                    </a:solidFill>
                  </a:rPr>
                  <a:t>:</a:t>
                </a:r>
              </a:p>
              <a:p>
                <a:pPr lvl="1"/>
                <a14:m>
                  <m:oMath xmlns:m="http://schemas.openxmlformats.org/officeDocument/2006/math">
                    <m:r>
                      <a:rPr lang="en-US" i="1" dirty="0">
                        <a:latin typeface="Cambria Math"/>
                      </a:rPr>
                      <m:t>∀</m:t>
                    </m:r>
                    <m:r>
                      <a:rPr lang="en-US" i="1" dirty="0" err="1">
                        <a:latin typeface="Cambria Math"/>
                      </a:rPr>
                      <m:t>𝑖</m:t>
                    </m:r>
                    <m:r>
                      <a:rPr lang="en-US" i="1" dirty="0" err="1">
                        <a:latin typeface="Cambria Math"/>
                      </a:rPr>
                      <m:t>,</m:t>
                    </m:r>
                    <m:r>
                      <a:rPr lang="en-US" i="1" dirty="0" err="1">
                        <a:latin typeface="Cambria Math"/>
                      </a:rPr>
                      <m:t>𝑘</m:t>
                    </m:r>
                    <m:r>
                      <a:rPr lang="en-US" i="1" dirty="0">
                        <a:latin typeface="Cambria Math"/>
                      </a:rPr>
                      <m:t> </m:t>
                    </m:r>
                  </m:oMath>
                </a14:m>
                <a:r>
                  <a:rPr lang="en-US" dirty="0"/>
                  <a:t>such that </a:t>
                </a:r>
                <a14:m>
                  <m:oMath xmlns:m="http://schemas.openxmlformats.org/officeDocument/2006/math">
                    <m:r>
                      <a:rPr lang="en-US" i="1" dirty="0">
                        <a:latin typeface="Cambria Math"/>
                      </a:rPr>
                      <m:t>𝑖</m:t>
                    </m:r>
                    <m:r>
                      <a:rPr lang="en-US" i="1" dirty="0">
                        <a:latin typeface="Cambria Math"/>
                      </a:rPr>
                      <m:t>+</m:t>
                    </m:r>
                    <m:r>
                      <a:rPr lang="en-US" i="1" dirty="0">
                        <a:latin typeface="Cambria Math"/>
                      </a:rPr>
                      <m:t>𝑘</m:t>
                    </m:r>
                    <m:r>
                      <a:rPr lang="en-US" i="1" dirty="0">
                        <a:latin typeface="Cambria Math"/>
                      </a:rPr>
                      <m:t> ≤ </m:t>
                    </m:r>
                    <m:r>
                      <a:rPr lang="en-US" i="1" dirty="0">
                        <a:latin typeface="Cambria Math"/>
                      </a:rPr>
                      <m:t>𝑛</m:t>
                    </m:r>
                    <m:r>
                      <a:rPr lang="en-US" i="1" dirty="0">
                        <a:latin typeface="Cambria Math"/>
                      </a:rPr>
                      <m:t>, ∀</m:t>
                    </m:r>
                    <m:r>
                      <a:rPr lang="en-US" i="1" dirty="0">
                        <a:latin typeface="Cambria Math"/>
                      </a:rPr>
                      <m:t>𝑎</m:t>
                    </m:r>
                    <m:r>
                      <a:rPr lang="en-US" i="1" dirty="0">
                        <a:latin typeface="Cambria Math"/>
                      </a:rPr>
                      <m:t>, </m:t>
                    </m:r>
                    <m:r>
                      <a:rPr lang="en-US" i="1" dirty="0">
                        <a:latin typeface="Cambria Math"/>
                      </a:rPr>
                      <m:t>𝑏</m:t>
                    </m:r>
                    <m:r>
                      <a:rPr lang="en-US" i="1" dirty="0">
                        <a:latin typeface="Cambria Math"/>
                      </a:rPr>
                      <m:t> ∈</m:t>
                    </m:r>
                    <m:r>
                      <a:rPr lang="en-US" i="1" dirty="0">
                        <a:latin typeface="Cambria Math"/>
                      </a:rPr>
                      <m:t>𝑅</m:t>
                    </m:r>
                    <m:r>
                      <a:rPr lang="en-US" i="1" dirty="0">
                        <a:latin typeface="Cambria Math"/>
                      </a:rPr>
                      <m:t>, </m:t>
                    </m:r>
                    <m:r>
                      <a:rPr lang="en-US" i="1" dirty="0">
                        <a:latin typeface="Cambria Math"/>
                      </a:rPr>
                      <m:t>𝛼</m:t>
                    </m:r>
                    <m:r>
                      <a:rPr lang="en-US" i="1" dirty="0">
                        <a:latin typeface="Cambria Math"/>
                      </a:rPr>
                      <m:t>∈</m:t>
                    </m:r>
                    <m:sSubSup>
                      <m:sSubSupPr>
                        <m:ctrlPr>
                          <a:rPr lang="en-US" i="1" dirty="0" err="1">
                            <a:latin typeface="Cambria Math" panose="02040503050406030204" pitchFamily="18" charset="0"/>
                          </a:rPr>
                        </m:ctrlPr>
                      </m:sSubSupPr>
                      <m:e>
                        <m:r>
                          <a:rPr lang="en-US" i="1" dirty="0" err="1">
                            <a:latin typeface="Cambria Math"/>
                          </a:rPr>
                          <m:t>𝑆</m:t>
                        </m:r>
                      </m:e>
                      <m:sub>
                        <m:r>
                          <a:rPr lang="en-US" i="1" dirty="0" err="1">
                            <a:latin typeface="Cambria Math"/>
                          </a:rPr>
                          <m:t>𝑖</m:t>
                        </m:r>
                      </m:sub>
                      <m:sup>
                        <m:r>
                          <a:rPr lang="en-US" i="1" dirty="0" err="1">
                            <a:latin typeface="Cambria Math"/>
                          </a:rPr>
                          <m:t>𝑎</m:t>
                        </m:r>
                      </m:sup>
                    </m:sSubSup>
                    <m:r>
                      <a:rPr lang="en-US" i="1" dirty="0">
                        <a:latin typeface="Cambria Math"/>
                      </a:rPr>
                      <m:t>, </m:t>
                    </m:r>
                    <m:r>
                      <a:rPr lang="en-US" i="1" dirty="0">
                        <a:latin typeface="Cambria Math"/>
                      </a:rPr>
                      <m:t>𝛽</m:t>
                    </m:r>
                    <m:r>
                      <a:rPr lang="en-US" i="1" dirty="0">
                        <a:latin typeface="Cambria Math"/>
                      </a:rPr>
                      <m:t>∈</m:t>
                    </m:r>
                    <m:sSubSup>
                      <m:sSubSupPr>
                        <m:ctrlPr>
                          <a:rPr lang="en-US" i="1" dirty="0">
                            <a:latin typeface="Cambria Math" panose="02040503050406030204" pitchFamily="18" charset="0"/>
                          </a:rPr>
                        </m:ctrlPr>
                      </m:sSubSupPr>
                      <m:e>
                        <m:r>
                          <a:rPr lang="en-US" i="1" dirty="0">
                            <a:latin typeface="Cambria Math"/>
                          </a:rPr>
                          <m:t>𝑆</m:t>
                        </m:r>
                      </m:e>
                      <m:sub>
                        <m:r>
                          <a:rPr lang="en-US" b="0" i="1" dirty="0" smtClean="0">
                            <a:latin typeface="Cambria Math"/>
                          </a:rPr>
                          <m:t>𝑘</m:t>
                        </m:r>
                      </m:sub>
                      <m:sup>
                        <m:r>
                          <a:rPr lang="en-US" i="1" dirty="0">
                            <a:latin typeface="Cambria Math"/>
                          </a:rPr>
                          <m:t>𝑏</m:t>
                        </m:r>
                      </m:sup>
                    </m:sSubSup>
                    <m:r>
                      <a:rPr lang="en-US" i="1" dirty="0">
                        <a:latin typeface="Cambria Math"/>
                      </a:rPr>
                      <m:t>: </m:t>
                    </m:r>
                  </m:oMath>
                </a14:m>
                <a:endParaRPr lang="en-US" dirty="0"/>
              </a:p>
              <a:p>
                <a:pPr lvl="1"/>
                <a:r>
                  <a:rPr lang="en-US" dirty="0"/>
                  <a:t>We have </a:t>
                </a:r>
                <a14:m>
                  <m:oMath xmlns:m="http://schemas.openxmlformats.org/officeDocument/2006/math">
                    <m:r>
                      <a:rPr lang="en-US" i="1" dirty="0">
                        <a:latin typeface="Cambria Math"/>
                      </a:rPr>
                      <m:t>𝛼</m:t>
                    </m:r>
                    <m:r>
                      <a:rPr lang="en-US" i="1" dirty="0">
                        <a:latin typeface="Cambria Math"/>
                      </a:rPr>
                      <m:t>×</m:t>
                    </m:r>
                    <m:r>
                      <a:rPr lang="en-US" i="1" dirty="0">
                        <a:latin typeface="Cambria Math"/>
                      </a:rPr>
                      <m:t>𝛽</m:t>
                    </m:r>
                    <m:r>
                      <a:rPr lang="en-US" i="1" dirty="0">
                        <a:latin typeface="Cambria Math"/>
                      </a:rPr>
                      <m:t>∈</m:t>
                    </m:r>
                    <m:sSubSup>
                      <m:sSubSupPr>
                        <m:ctrlPr>
                          <a:rPr lang="en-US" i="1" dirty="0">
                            <a:latin typeface="Cambria Math" panose="02040503050406030204" pitchFamily="18" charset="0"/>
                          </a:rPr>
                        </m:ctrlPr>
                      </m:sSubSupPr>
                      <m:e>
                        <m:r>
                          <a:rPr lang="en-US" i="1" dirty="0">
                            <a:latin typeface="Cambria Math"/>
                          </a:rPr>
                          <m:t>𝑆</m:t>
                        </m:r>
                      </m:e>
                      <m:sub>
                        <m:r>
                          <a:rPr lang="en-US" i="1" dirty="0" err="1">
                            <a:latin typeface="Cambria Math"/>
                          </a:rPr>
                          <m:t>𝑖</m:t>
                        </m:r>
                        <m:r>
                          <a:rPr lang="en-US" i="1" dirty="0" err="1">
                            <a:latin typeface="Cambria Math"/>
                          </a:rPr>
                          <m:t>+</m:t>
                        </m:r>
                        <m:r>
                          <a:rPr lang="en-US" i="1" dirty="0" err="1">
                            <a:latin typeface="Cambria Math"/>
                          </a:rPr>
                          <m:t>𝑘</m:t>
                        </m:r>
                      </m:sub>
                      <m:sup>
                        <m:r>
                          <a:rPr lang="en-US" i="1" dirty="0" err="1">
                            <a:latin typeface="Cambria Math"/>
                          </a:rPr>
                          <m:t>𝑎𝑏</m:t>
                        </m:r>
                      </m:sup>
                    </m:sSubSup>
                  </m:oMath>
                </a14:m>
                <a:r>
                  <a:rPr lang="en-US" dirty="0"/>
                  <a:t>.</a:t>
                </a:r>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152400" y="1600200"/>
                <a:ext cx="8763000" cy="5105400"/>
              </a:xfrm>
              <a:blipFill rotWithShape="1">
                <a:blip r:embed="rId3"/>
                <a:stretch>
                  <a:fillRect l="-1391" t="-2628" r="-97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3D2F4F8-96A9-4514-BBD0-EA5312265E95}" type="slidenum">
              <a:rPr lang="en-US" smtClean="0"/>
              <a:t>29</a:t>
            </a:fld>
            <a:endParaRPr lang="en-US"/>
          </a:p>
        </p:txBody>
      </p:sp>
    </p:spTree>
    <p:extLst>
      <p:ext uri="{BB962C8B-B14F-4D97-AF65-F5344CB8AC3E}">
        <p14:creationId xmlns:p14="http://schemas.microsoft.com/office/powerpoint/2010/main" val="1483737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smtClean="0"/>
              <a:t>Cryptographic </a:t>
            </a:r>
            <a:r>
              <a:rPr lang="en-US" b="1" u="sng" smtClean="0">
                <a:solidFill>
                  <a:srgbClr val="FF0000"/>
                </a:solidFill>
              </a:rPr>
              <a:t>Bi</a:t>
            </a:r>
            <a:r>
              <a:rPr lang="en-US" b="1" smtClean="0"/>
              <a:t>linear Maps</a:t>
            </a:r>
            <a:br>
              <a:rPr lang="en-US" b="1" smtClean="0"/>
            </a:br>
            <a:endParaRPr lang="en-US" sz="2200" dirty="0"/>
          </a:p>
        </p:txBody>
      </p:sp>
      <p:sp>
        <p:nvSpPr>
          <p:cNvPr id="10" name="Content Placeholder 9"/>
          <p:cNvSpPr>
            <a:spLocks noGrp="1"/>
          </p:cNvSpPr>
          <p:nvPr>
            <p:ph idx="1"/>
          </p:nvPr>
        </p:nvSpPr>
        <p:spPr>
          <a:xfrm>
            <a:off x="457200" y="1600200"/>
            <a:ext cx="7924800" cy="4800600"/>
          </a:xfrm>
        </p:spPr>
        <p:txBody>
          <a:bodyPr>
            <a:normAutofit/>
          </a:bodyPr>
          <a:lstStyle/>
          <a:p>
            <a:r>
              <a:rPr lang="en-US" dirty="0" smtClean="0"/>
              <a:t>Bilinear maps  are </a:t>
            </a:r>
            <a:r>
              <a:rPr lang="en-US" dirty="0" smtClean="0">
                <a:solidFill>
                  <a:srgbClr val="FF0000"/>
                </a:solidFill>
              </a:rPr>
              <a:t>extremely</a:t>
            </a:r>
            <a:r>
              <a:rPr lang="en-US" dirty="0" smtClean="0"/>
              <a:t> useful in cryptography</a:t>
            </a:r>
          </a:p>
          <a:p>
            <a:pPr lvl="1"/>
            <a:r>
              <a:rPr lang="en-US" dirty="0" smtClean="0"/>
              <a:t>lots of applications [Joux00, BF01]</a:t>
            </a:r>
            <a:br>
              <a:rPr lang="en-US" dirty="0" smtClean="0"/>
            </a:br>
            <a:endParaRPr lang="en-US" dirty="0" smtClean="0"/>
          </a:p>
          <a:p>
            <a:r>
              <a:rPr lang="en-US" dirty="0" smtClean="0"/>
              <a:t>As the name suggests allow pairing two things together</a:t>
            </a:r>
          </a:p>
        </p:txBody>
      </p:sp>
      <p:sp>
        <p:nvSpPr>
          <p:cNvPr id="3" name="Slide Number Placeholder 2"/>
          <p:cNvSpPr>
            <a:spLocks noGrp="1"/>
          </p:cNvSpPr>
          <p:nvPr>
            <p:ph type="sldNum" sz="quarter" idx="12"/>
          </p:nvPr>
        </p:nvSpPr>
        <p:spPr/>
        <p:txBody>
          <a:bodyPr/>
          <a:lstStyle/>
          <a:p>
            <a:fld id="{93D2F4F8-96A9-4514-BBD0-EA5312265E95}" type="slidenum">
              <a:rPr lang="en-US" smtClean="0"/>
              <a:t>3</a:t>
            </a:fld>
            <a:endParaRPr lang="en-US"/>
          </a:p>
        </p:txBody>
      </p:sp>
    </p:spTree>
    <p:extLst>
      <p:ext uri="{BB962C8B-B14F-4D97-AF65-F5344CB8AC3E}">
        <p14:creationId xmlns:p14="http://schemas.microsoft.com/office/powerpoint/2010/main" val="327120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Bilinear </a:t>
            </a:r>
            <a:r>
              <a:rPr lang="en-US" b="1" dirty="0"/>
              <a:t>Maps: </a:t>
            </a:r>
            <a:r>
              <a:rPr lang="en-US" b="1" dirty="0" smtClean="0">
                <a:solidFill>
                  <a:srgbClr val="FF0000"/>
                </a:solidFill>
              </a:rPr>
              <a:t>Noisy</a:t>
            </a:r>
            <a:r>
              <a:rPr lang="en-US" b="1" dirty="0" smtClean="0"/>
              <a:t/>
            </a:r>
            <a:br>
              <a:rPr lang="en-US" b="1" dirty="0" smtClean="0"/>
            </a:br>
            <a:r>
              <a:rPr lang="en-US" sz="2400" dirty="0" smtClean="0"/>
              <a:t>(Our Notion)</a:t>
            </a:r>
            <a:endParaRPr lang="en-US" sz="2400" dirty="0"/>
          </a:p>
        </p:txBody>
      </p:sp>
      <mc:AlternateContent xmlns:mc="http://schemas.openxmlformats.org/markup-compatibility/2006" xmlns:a14="http://schemas.microsoft.com/office/drawing/2010/main">
        <mc:Choice Requires="a14">
          <p:sp>
            <p:nvSpPr>
              <p:cNvPr id="4" name="TextBox 3"/>
              <p:cNvSpPr txBox="1"/>
              <p:nvPr/>
            </p:nvSpPr>
            <p:spPr>
              <a:xfrm>
                <a:off x="1022684" y="1905000"/>
                <a:ext cx="719171" cy="6227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𝑍</m:t>
                          </m:r>
                        </m:e>
                        <m:sub>
                          <m:r>
                            <a:rPr lang="en-US" sz="3200" b="0" i="1" smtClean="0">
                              <a:latin typeface="Cambria Math"/>
                            </a:rPr>
                            <m:t>𝑝</m:t>
                          </m:r>
                        </m:sub>
                      </m:sSub>
                    </m:oMath>
                  </m:oMathPara>
                </a14:m>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1022684" y="1905000"/>
                <a:ext cx="719171" cy="622735"/>
              </a:xfrm>
              <a:prstGeom prst="rect">
                <a:avLst/>
              </a:prstGeom>
              <a:blipFill rotWithShape="1">
                <a:blip r:embed="rId2"/>
                <a:stretch>
                  <a:fillRect/>
                </a:stretch>
              </a:blipFill>
            </p:spPr>
            <p:txBody>
              <a:bodyPr/>
              <a:lstStyle/>
              <a:p>
                <a:r>
                  <a:rPr lang="en-US">
                    <a:noFill/>
                  </a:rPr>
                  <a:t> </a:t>
                </a:r>
              </a:p>
            </p:txBody>
          </p:sp>
        </mc:Fallback>
      </mc:AlternateContent>
      <p:grpSp>
        <p:nvGrpSpPr>
          <p:cNvPr id="91" name="Group 90"/>
          <p:cNvGrpSpPr/>
          <p:nvPr/>
        </p:nvGrpSpPr>
        <p:grpSpPr>
          <a:xfrm>
            <a:off x="1066800" y="2583581"/>
            <a:ext cx="511872" cy="2293219"/>
            <a:chOff x="1066800" y="2583581"/>
            <a:chExt cx="511872" cy="2293219"/>
          </a:xfrm>
        </p:grpSpPr>
        <mc:AlternateContent xmlns:mc="http://schemas.openxmlformats.org/markup-compatibility/2006" xmlns:a14="http://schemas.microsoft.com/office/drawing/2010/main">
          <mc:Choice Requires="a14">
            <p:sp>
              <p:nvSpPr>
                <p:cNvPr id="5" name="TextBox 4"/>
                <p:cNvSpPr txBox="1"/>
                <p:nvPr/>
              </p:nvSpPr>
              <p:spPr>
                <a:xfrm>
                  <a:off x="1066801" y="2583581"/>
                  <a:ext cx="50526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1</m:t>
                        </m:r>
                      </m:oMath>
                    </m:oMathPara>
                  </a14:m>
                  <a:endParaRPr lang="en-US"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1066801" y="2583581"/>
                  <a:ext cx="505267" cy="58477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066800" y="3200400"/>
                  <a:ext cx="50526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2</m:t>
                        </m:r>
                      </m:oMath>
                    </m:oMathPara>
                  </a14:m>
                  <a:endParaRPr lang="en-US"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1066800" y="3200400"/>
                  <a:ext cx="505267" cy="58477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118121" y="3740898"/>
                  <a:ext cx="40588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1118121" y="3740898"/>
                  <a:ext cx="405880" cy="58477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066801" y="4292025"/>
                  <a:ext cx="51187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𝑝</m:t>
                        </m:r>
                      </m:oMath>
                    </m:oMathPara>
                  </a14:m>
                  <a:endParaRPr lang="en-US" sz="3200" dirty="0"/>
                </a:p>
              </p:txBody>
            </p:sp>
          </mc:Choice>
          <mc:Fallback xmlns="">
            <p:sp>
              <p:nvSpPr>
                <p:cNvPr id="8" name="TextBox 7"/>
                <p:cNvSpPr txBox="1">
                  <a:spLocks noRot="1" noChangeAspect="1" noMove="1" noResize="1" noEditPoints="1" noAdjustHandles="1" noChangeArrowheads="1" noChangeShapeType="1" noTextEdit="1"/>
                </p:cNvSpPr>
                <p:nvPr/>
              </p:nvSpPr>
              <p:spPr>
                <a:xfrm>
                  <a:off x="1066801" y="4292025"/>
                  <a:ext cx="511871" cy="584775"/>
                </a:xfrm>
                <a:prstGeom prst="rect">
                  <a:avLst/>
                </a:prstGeom>
                <a:blipFill rotWithShape="1">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 name="TextBox 8"/>
              <p:cNvSpPr txBox="1"/>
              <p:nvPr/>
            </p:nvSpPr>
            <p:spPr>
              <a:xfrm>
                <a:off x="3172118" y="1905000"/>
                <a:ext cx="704424"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𝐺</m:t>
                          </m:r>
                        </m:e>
                        <m:sub>
                          <m:r>
                            <a:rPr lang="en-US" sz="3200" b="0" i="1" smtClean="0">
                              <a:latin typeface="Cambria Math"/>
                            </a:rPr>
                            <m:t>1</m:t>
                          </m:r>
                        </m:sub>
                      </m:sSub>
                    </m:oMath>
                  </m:oMathPara>
                </a14:m>
                <a:endParaRPr lang="en-US"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3172118" y="1905000"/>
                <a:ext cx="704424" cy="584775"/>
              </a:xfrm>
              <a:prstGeom prst="rect">
                <a:avLst/>
              </a:prstGeom>
              <a:blipFill rotWithShape="1">
                <a:blip r:embed="rId7"/>
                <a:stretch>
                  <a:fillRect/>
                </a:stretch>
              </a:blipFill>
            </p:spPr>
            <p:txBody>
              <a:bodyPr/>
              <a:lstStyle/>
              <a:p>
                <a:r>
                  <a:rPr lang="en-US">
                    <a:noFill/>
                  </a:rPr>
                  <a:t> </a:t>
                </a:r>
              </a:p>
            </p:txBody>
          </p:sp>
        </mc:Fallback>
      </mc:AlternateContent>
      <p:grpSp>
        <p:nvGrpSpPr>
          <p:cNvPr id="92" name="Group 91"/>
          <p:cNvGrpSpPr/>
          <p:nvPr/>
        </p:nvGrpSpPr>
        <p:grpSpPr>
          <a:xfrm>
            <a:off x="3216234" y="2583581"/>
            <a:ext cx="746166" cy="2339707"/>
            <a:chOff x="3216234" y="2583581"/>
            <a:chExt cx="746166" cy="2339707"/>
          </a:xfrm>
        </p:grpSpPr>
        <mc:AlternateContent xmlns:mc="http://schemas.openxmlformats.org/markup-compatibility/2006" xmlns:a14="http://schemas.microsoft.com/office/drawing/2010/main">
          <mc:Choice Requires="a14">
            <p:sp>
              <p:nvSpPr>
                <p:cNvPr id="10" name="TextBox 9"/>
                <p:cNvSpPr txBox="1"/>
                <p:nvPr/>
              </p:nvSpPr>
              <p:spPr>
                <a:xfrm>
                  <a:off x="3216235" y="2583581"/>
                  <a:ext cx="717697" cy="5895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dirty="0" smtClean="0">
                                <a:latin typeface="Cambria Math" panose="02040503050406030204" pitchFamily="18" charset="0"/>
                              </a:rPr>
                            </m:ctrlPr>
                          </m:sSubSupPr>
                          <m:e>
                            <m:r>
                              <a:rPr lang="en-US" sz="3200" b="0" i="1" dirty="0" smtClean="0">
                                <a:latin typeface="Cambria Math"/>
                              </a:rPr>
                              <m:t>𝑔</m:t>
                            </m:r>
                          </m:e>
                          <m:sub>
                            <m:r>
                              <a:rPr lang="en-US" sz="3200" b="0" i="1" dirty="0" smtClean="0">
                                <a:latin typeface="Cambria Math"/>
                              </a:rPr>
                              <m:t>1</m:t>
                            </m:r>
                          </m:sub>
                          <m:sup>
                            <m:r>
                              <a:rPr lang="en-US" sz="3200" b="0" i="1" dirty="0" smtClean="0">
                                <a:latin typeface="Cambria Math"/>
                              </a:rPr>
                              <m:t>1</m:t>
                            </m:r>
                          </m:sup>
                        </m:sSubSup>
                      </m:oMath>
                    </m:oMathPara>
                  </a14:m>
                  <a:endParaRPr lang="en-US"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3216235" y="2583581"/>
                  <a:ext cx="717697" cy="58958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216234" y="3200400"/>
                  <a:ext cx="726481" cy="5906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1</m:t>
                            </m:r>
                          </m:sub>
                          <m:sup>
                            <m:r>
                              <a:rPr lang="en-US" sz="3200" b="0" i="1" smtClean="0">
                                <a:latin typeface="Cambria Math"/>
                              </a:rPr>
                              <m:t>2</m:t>
                            </m:r>
                          </m:sup>
                        </m:sSubSup>
                      </m:oMath>
                    </m:oMathPara>
                  </a14:m>
                  <a:endParaRPr lang="en-US" sz="3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216234" y="3200400"/>
                  <a:ext cx="726481" cy="590611"/>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267555" y="3740898"/>
                  <a:ext cx="40588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267555" y="3740898"/>
                  <a:ext cx="405880" cy="584775"/>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216235" y="4292025"/>
                  <a:ext cx="746165" cy="6312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1</m:t>
                            </m:r>
                          </m:sub>
                          <m:sup>
                            <m:r>
                              <a:rPr lang="en-US" sz="3200" b="0" i="1" smtClean="0">
                                <a:latin typeface="Cambria Math"/>
                              </a:rPr>
                              <m:t>𝑝</m:t>
                            </m:r>
                          </m:sup>
                        </m:sSubSup>
                      </m:oMath>
                    </m:oMathPara>
                  </a14:m>
                  <a:endParaRPr lang="en-US" sz="3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216235" y="4292025"/>
                  <a:ext cx="746165" cy="631263"/>
                </a:xfrm>
                <a:prstGeom prst="rect">
                  <a:avLst/>
                </a:prstGeom>
                <a:blipFill rotWithShape="1">
                  <a:blip r:embed="rId11"/>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TextBox 13"/>
              <p:cNvSpPr txBox="1"/>
              <p:nvPr/>
            </p:nvSpPr>
            <p:spPr>
              <a:xfrm>
                <a:off x="5381918" y="1905000"/>
                <a:ext cx="713913"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𝐺</m:t>
                          </m:r>
                        </m:e>
                        <m:sub>
                          <m:r>
                            <a:rPr lang="en-US" sz="3200" b="0" i="1" smtClean="0">
                              <a:latin typeface="Cambria Math"/>
                            </a:rPr>
                            <m:t>2</m:t>
                          </m:r>
                        </m:sub>
                      </m:sSub>
                    </m:oMath>
                  </m:oMathPara>
                </a14:m>
                <a:endParaRPr lang="en-US" sz="3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5381918" y="1905000"/>
                <a:ext cx="713913" cy="584775"/>
              </a:xfrm>
              <a:prstGeom prst="rect">
                <a:avLst/>
              </a:prstGeom>
              <a:blipFill rotWithShape="1">
                <a:blip r:embed="rId12"/>
                <a:stretch>
                  <a:fillRect/>
                </a:stretch>
              </a:blipFill>
            </p:spPr>
            <p:txBody>
              <a:bodyPr/>
              <a:lstStyle/>
              <a:p>
                <a:r>
                  <a:rPr lang="en-US">
                    <a:noFill/>
                  </a:rPr>
                  <a:t> </a:t>
                </a:r>
              </a:p>
            </p:txBody>
          </p:sp>
        </mc:Fallback>
      </mc:AlternateContent>
      <p:grpSp>
        <p:nvGrpSpPr>
          <p:cNvPr id="93" name="Group 92"/>
          <p:cNvGrpSpPr/>
          <p:nvPr/>
        </p:nvGrpSpPr>
        <p:grpSpPr>
          <a:xfrm>
            <a:off x="5426034" y="2583581"/>
            <a:ext cx="746166" cy="2340220"/>
            <a:chOff x="5426034" y="2583581"/>
            <a:chExt cx="746166" cy="2340220"/>
          </a:xfrm>
        </p:grpSpPr>
        <mc:AlternateContent xmlns:mc="http://schemas.openxmlformats.org/markup-compatibility/2006" xmlns:a14="http://schemas.microsoft.com/office/drawing/2010/main">
          <mc:Choice Requires="a14">
            <p:sp>
              <p:nvSpPr>
                <p:cNvPr id="15" name="TextBox 14"/>
                <p:cNvSpPr txBox="1"/>
                <p:nvPr/>
              </p:nvSpPr>
              <p:spPr>
                <a:xfrm>
                  <a:off x="5426035" y="2583581"/>
                  <a:ext cx="717697" cy="5904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1</m:t>
                            </m:r>
                          </m:sup>
                        </m:sSubSup>
                      </m:oMath>
                    </m:oMathPara>
                  </a14:m>
                  <a:endParaRPr lang="en-US" sz="3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426035" y="2583581"/>
                  <a:ext cx="717697" cy="590418"/>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426034" y="3200400"/>
                  <a:ext cx="726481" cy="5914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2</m:t>
                            </m:r>
                          </m:sup>
                        </m:sSubSup>
                      </m:oMath>
                    </m:oMathPara>
                  </a14:m>
                  <a:endParaRPr lang="en-US" sz="3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426034" y="3200400"/>
                  <a:ext cx="726481" cy="591444"/>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477355" y="3740898"/>
                  <a:ext cx="40588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5477355" y="3740898"/>
                  <a:ext cx="405880" cy="584775"/>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426035" y="4292025"/>
                  <a:ext cx="746165" cy="6317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𝑝</m:t>
                            </m:r>
                          </m:sup>
                        </m:sSubSup>
                      </m:oMath>
                    </m:oMathPara>
                  </a14:m>
                  <a:endParaRPr lang="en-US" sz="3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426035" y="4292025"/>
                  <a:ext cx="746165" cy="631776"/>
                </a:xfrm>
                <a:prstGeom prst="rect">
                  <a:avLst/>
                </a:prstGeom>
                <a:blipFill rotWithShape="1">
                  <a:blip r:embed="rId16"/>
                  <a:stretch>
                    <a:fillRect/>
                  </a:stretch>
                </a:blipFill>
              </p:spPr>
              <p:txBody>
                <a:bodyPr/>
                <a:lstStyle/>
                <a:p>
                  <a:r>
                    <a:rPr lang="en-US">
                      <a:noFill/>
                    </a:rPr>
                    <a:t> </a:t>
                  </a:r>
                </a:p>
              </p:txBody>
            </p:sp>
          </mc:Fallback>
        </mc:AlternateContent>
      </p:grpSp>
      <p:grpSp>
        <p:nvGrpSpPr>
          <p:cNvPr id="94" name="Group 93"/>
          <p:cNvGrpSpPr/>
          <p:nvPr/>
        </p:nvGrpSpPr>
        <p:grpSpPr>
          <a:xfrm>
            <a:off x="1600200" y="2590800"/>
            <a:ext cx="533400" cy="2362200"/>
            <a:chOff x="1600200" y="2590800"/>
            <a:chExt cx="533400" cy="2362200"/>
          </a:xfrm>
        </p:grpSpPr>
        <mc:AlternateContent xmlns:mc="http://schemas.openxmlformats.org/markup-compatibility/2006" xmlns:a14="http://schemas.microsoft.com/office/drawing/2010/main">
          <mc:Choice Requires="a14">
            <p:sp>
              <p:nvSpPr>
                <p:cNvPr id="19" name="10-Point Star 18"/>
                <p:cNvSpPr/>
                <p:nvPr/>
              </p:nvSpPr>
              <p:spPr>
                <a:xfrm>
                  <a:off x="1600200" y="2590800"/>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1</m:t>
                            </m:r>
                          </m:sup>
                        </m:sSubSup>
                        <m:r>
                          <a:rPr lang="en-US" sz="2400" i="1" dirty="0">
                            <a:solidFill>
                              <a:srgbClr val="FF0000"/>
                            </a:solidFill>
                            <a:latin typeface="Cambria Math"/>
                          </a:rPr>
                          <m:t> </m:t>
                        </m:r>
                      </m:oMath>
                    </m:oMathPara>
                  </a14:m>
                  <a:endParaRPr lang="en-US" sz="2400" dirty="0"/>
                </a:p>
              </p:txBody>
            </p:sp>
          </mc:Choice>
          <mc:Fallback xmlns="">
            <p:sp>
              <p:nvSpPr>
                <p:cNvPr id="19" name="10-Point Star 18"/>
                <p:cNvSpPr>
                  <a:spLocks noRot="1" noChangeAspect="1" noMove="1" noResize="1" noEditPoints="1" noAdjustHandles="1" noChangeArrowheads="1" noChangeShapeType="1" noTextEdit="1"/>
                </p:cNvSpPr>
                <p:nvPr/>
              </p:nvSpPr>
              <p:spPr>
                <a:xfrm>
                  <a:off x="1600200" y="2590800"/>
                  <a:ext cx="533400" cy="491067"/>
                </a:xfrm>
                <a:prstGeom prst="star10">
                  <a:avLst/>
                </a:prstGeom>
                <a:blipFill rotWithShape="1">
                  <a:blip r:embed="rId17"/>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10-Point Star 19"/>
                <p:cNvSpPr/>
                <p:nvPr/>
              </p:nvSpPr>
              <p:spPr>
                <a:xfrm>
                  <a:off x="1600200" y="32427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2</m:t>
                            </m:r>
                          </m:sup>
                        </m:sSubSup>
                        <m:r>
                          <a:rPr lang="en-US" sz="2400" i="1" dirty="0">
                            <a:solidFill>
                              <a:srgbClr val="FF0000"/>
                            </a:solidFill>
                            <a:latin typeface="Cambria Math"/>
                          </a:rPr>
                          <m:t> </m:t>
                        </m:r>
                      </m:oMath>
                    </m:oMathPara>
                  </a14:m>
                  <a:endParaRPr lang="en-US" sz="2400" dirty="0"/>
                </a:p>
              </p:txBody>
            </p:sp>
          </mc:Choice>
          <mc:Fallback xmlns="">
            <p:sp>
              <p:nvSpPr>
                <p:cNvPr id="20" name="10-Point Star 19"/>
                <p:cNvSpPr>
                  <a:spLocks noRot="1" noChangeAspect="1" noMove="1" noResize="1" noEditPoints="1" noAdjustHandles="1" noChangeArrowheads="1" noChangeShapeType="1" noTextEdit="1"/>
                </p:cNvSpPr>
                <p:nvPr/>
              </p:nvSpPr>
              <p:spPr>
                <a:xfrm>
                  <a:off x="1600200" y="3242733"/>
                  <a:ext cx="533400" cy="491067"/>
                </a:xfrm>
                <a:prstGeom prst="star10">
                  <a:avLst/>
                </a:prstGeom>
                <a:blipFill rotWithShape="1">
                  <a:blip r:embed="rId18"/>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10-Point Star 20"/>
                <p:cNvSpPr/>
                <p:nvPr/>
              </p:nvSpPr>
              <p:spPr>
                <a:xfrm>
                  <a:off x="1600200" y="44619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𝑝</m:t>
                            </m:r>
                          </m:sup>
                        </m:sSubSup>
                        <m:r>
                          <a:rPr lang="en-US" sz="2400" i="1" dirty="0">
                            <a:solidFill>
                              <a:srgbClr val="FF0000"/>
                            </a:solidFill>
                            <a:latin typeface="Cambria Math"/>
                          </a:rPr>
                          <m:t> </m:t>
                        </m:r>
                      </m:oMath>
                    </m:oMathPara>
                  </a14:m>
                  <a:endParaRPr lang="en-US" sz="2400" dirty="0"/>
                </a:p>
              </p:txBody>
            </p:sp>
          </mc:Choice>
          <mc:Fallback xmlns="">
            <p:sp>
              <p:nvSpPr>
                <p:cNvPr id="21" name="10-Point Star 20"/>
                <p:cNvSpPr>
                  <a:spLocks noRot="1" noChangeAspect="1" noMove="1" noResize="1" noEditPoints="1" noAdjustHandles="1" noChangeArrowheads="1" noChangeShapeType="1" noTextEdit="1"/>
                </p:cNvSpPr>
                <p:nvPr/>
              </p:nvSpPr>
              <p:spPr>
                <a:xfrm>
                  <a:off x="1600200" y="4461933"/>
                  <a:ext cx="533400" cy="491067"/>
                </a:xfrm>
                <a:prstGeom prst="star10">
                  <a:avLst/>
                </a:prstGeom>
                <a:blipFill rotWithShape="1">
                  <a:blip r:embed="rId19"/>
                  <a:stretch>
                    <a:fillRect/>
                  </a:stretch>
                </a:blipFill>
              </p:spPr>
              <p:txBody>
                <a:bodyPr/>
                <a:lstStyle/>
                <a:p>
                  <a:r>
                    <a:rPr lang="en-US">
                      <a:noFill/>
                    </a:rPr>
                    <a:t> </a:t>
                  </a:r>
                </a:p>
              </p:txBody>
            </p:sp>
          </mc:Fallback>
        </mc:AlternateContent>
      </p:grpSp>
      <p:grpSp>
        <p:nvGrpSpPr>
          <p:cNvPr id="95" name="Group 94"/>
          <p:cNvGrpSpPr/>
          <p:nvPr/>
        </p:nvGrpSpPr>
        <p:grpSpPr>
          <a:xfrm>
            <a:off x="3933932" y="2633256"/>
            <a:ext cx="533400" cy="2362200"/>
            <a:chOff x="3933932" y="2633256"/>
            <a:chExt cx="533400" cy="2362200"/>
          </a:xfrm>
        </p:grpSpPr>
        <mc:AlternateContent xmlns:mc="http://schemas.openxmlformats.org/markup-compatibility/2006" xmlns:a14="http://schemas.microsoft.com/office/drawing/2010/main">
          <mc:Choice Requires="a14">
            <p:sp>
              <p:nvSpPr>
                <p:cNvPr id="22" name="10-Point Star 21"/>
                <p:cNvSpPr/>
                <p:nvPr/>
              </p:nvSpPr>
              <p:spPr>
                <a:xfrm>
                  <a:off x="3933932" y="2633256"/>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r>
                              <a:rPr lang="en-US" sz="2400" b="0" i="1" dirty="0" smtClean="0">
                                <a:solidFill>
                                  <a:srgbClr val="FF0000"/>
                                </a:solidFill>
                                <a:latin typeface="Cambria Math"/>
                              </a:rPr>
                              <m:t>1</m:t>
                            </m:r>
                          </m:sup>
                        </m:sSubSup>
                        <m:r>
                          <a:rPr lang="en-US" sz="2400" i="1" dirty="0">
                            <a:solidFill>
                              <a:srgbClr val="FF0000"/>
                            </a:solidFill>
                            <a:latin typeface="Cambria Math"/>
                          </a:rPr>
                          <m:t> </m:t>
                        </m:r>
                      </m:oMath>
                    </m:oMathPara>
                  </a14:m>
                  <a:endParaRPr lang="en-US" sz="2400" dirty="0"/>
                </a:p>
              </p:txBody>
            </p:sp>
          </mc:Choice>
          <mc:Fallback xmlns="">
            <p:sp>
              <p:nvSpPr>
                <p:cNvPr id="22" name="10-Point Star 21"/>
                <p:cNvSpPr>
                  <a:spLocks noRot="1" noChangeAspect="1" noMove="1" noResize="1" noEditPoints="1" noAdjustHandles="1" noChangeArrowheads="1" noChangeShapeType="1" noTextEdit="1"/>
                </p:cNvSpPr>
                <p:nvPr/>
              </p:nvSpPr>
              <p:spPr>
                <a:xfrm>
                  <a:off x="3933932" y="2633256"/>
                  <a:ext cx="533400" cy="491067"/>
                </a:xfrm>
                <a:prstGeom prst="star10">
                  <a:avLst/>
                </a:prstGeom>
                <a:blipFill rotWithShape="1">
                  <a:blip r:embed="rId20"/>
                  <a:stretch>
                    <a:fillRect l="-2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10-Point Star 22"/>
                <p:cNvSpPr/>
                <p:nvPr/>
              </p:nvSpPr>
              <p:spPr>
                <a:xfrm>
                  <a:off x="3933932" y="3285189"/>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r>
                              <a:rPr lang="en-US" sz="2400" b="0" i="1" dirty="0" smtClean="0">
                                <a:solidFill>
                                  <a:srgbClr val="FF0000"/>
                                </a:solidFill>
                                <a:latin typeface="Cambria Math"/>
                              </a:rPr>
                              <m:t>2</m:t>
                            </m:r>
                          </m:sup>
                        </m:sSubSup>
                        <m:r>
                          <a:rPr lang="en-US" sz="2400" i="1" dirty="0">
                            <a:solidFill>
                              <a:srgbClr val="FF0000"/>
                            </a:solidFill>
                            <a:latin typeface="Cambria Math"/>
                          </a:rPr>
                          <m:t> </m:t>
                        </m:r>
                      </m:oMath>
                    </m:oMathPara>
                  </a14:m>
                  <a:endParaRPr lang="en-US" sz="2400" dirty="0"/>
                </a:p>
              </p:txBody>
            </p:sp>
          </mc:Choice>
          <mc:Fallback xmlns="">
            <p:sp>
              <p:nvSpPr>
                <p:cNvPr id="23" name="10-Point Star 22"/>
                <p:cNvSpPr>
                  <a:spLocks noRot="1" noChangeAspect="1" noMove="1" noResize="1" noEditPoints="1" noAdjustHandles="1" noChangeArrowheads="1" noChangeShapeType="1" noTextEdit="1"/>
                </p:cNvSpPr>
                <p:nvPr/>
              </p:nvSpPr>
              <p:spPr>
                <a:xfrm>
                  <a:off x="3933932" y="3285189"/>
                  <a:ext cx="533400" cy="491067"/>
                </a:xfrm>
                <a:prstGeom prst="star10">
                  <a:avLst/>
                </a:prstGeom>
                <a:blipFill rotWithShape="1">
                  <a:blip r:embed="rId21"/>
                  <a:stretch>
                    <a:fillRect l="-32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10-Point Star 23"/>
                <p:cNvSpPr/>
                <p:nvPr/>
              </p:nvSpPr>
              <p:spPr>
                <a:xfrm>
                  <a:off x="3933932" y="4504389"/>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r>
                              <a:rPr lang="en-US" sz="2400" b="0" i="1" dirty="0" smtClean="0">
                                <a:solidFill>
                                  <a:srgbClr val="FF0000"/>
                                </a:solidFill>
                                <a:latin typeface="Cambria Math"/>
                              </a:rPr>
                              <m:t>𝑝</m:t>
                            </m:r>
                          </m:sup>
                        </m:sSubSup>
                        <m:r>
                          <a:rPr lang="en-US" sz="2400" i="1" dirty="0">
                            <a:solidFill>
                              <a:srgbClr val="FF0000"/>
                            </a:solidFill>
                            <a:latin typeface="Cambria Math"/>
                          </a:rPr>
                          <m:t> </m:t>
                        </m:r>
                      </m:oMath>
                    </m:oMathPara>
                  </a14:m>
                  <a:endParaRPr lang="en-US" sz="2400" dirty="0"/>
                </a:p>
              </p:txBody>
            </p:sp>
          </mc:Choice>
          <mc:Fallback xmlns="">
            <p:sp>
              <p:nvSpPr>
                <p:cNvPr id="24" name="10-Point Star 23"/>
                <p:cNvSpPr>
                  <a:spLocks noRot="1" noChangeAspect="1" noMove="1" noResize="1" noEditPoints="1" noAdjustHandles="1" noChangeArrowheads="1" noChangeShapeType="1" noTextEdit="1"/>
                </p:cNvSpPr>
                <p:nvPr/>
              </p:nvSpPr>
              <p:spPr>
                <a:xfrm>
                  <a:off x="3933932" y="4504389"/>
                  <a:ext cx="533400" cy="491067"/>
                </a:xfrm>
                <a:prstGeom prst="star10">
                  <a:avLst/>
                </a:prstGeom>
                <a:blipFill rotWithShape="1">
                  <a:blip r:embed="rId22"/>
                  <a:stretch>
                    <a:fillRect/>
                  </a:stretch>
                </a:blipFill>
              </p:spPr>
              <p:txBody>
                <a:bodyPr/>
                <a:lstStyle/>
                <a:p>
                  <a:r>
                    <a:rPr lang="en-US">
                      <a:noFill/>
                    </a:rPr>
                    <a:t> </a:t>
                  </a:r>
                </a:p>
              </p:txBody>
            </p:sp>
          </mc:Fallback>
        </mc:AlternateContent>
      </p:grpSp>
      <p:grpSp>
        <p:nvGrpSpPr>
          <p:cNvPr id="96" name="Group 95"/>
          <p:cNvGrpSpPr/>
          <p:nvPr/>
        </p:nvGrpSpPr>
        <p:grpSpPr>
          <a:xfrm>
            <a:off x="6172200" y="2614005"/>
            <a:ext cx="533400" cy="2362200"/>
            <a:chOff x="6172200" y="2614005"/>
            <a:chExt cx="533400" cy="2362200"/>
          </a:xfrm>
        </p:grpSpPr>
        <mc:AlternateContent xmlns:mc="http://schemas.openxmlformats.org/markup-compatibility/2006" xmlns:a14="http://schemas.microsoft.com/office/drawing/2010/main">
          <mc:Choice Requires="a14">
            <p:sp>
              <p:nvSpPr>
                <p:cNvPr id="25" name="10-Point Star 24"/>
                <p:cNvSpPr/>
                <p:nvPr/>
              </p:nvSpPr>
              <p:spPr>
                <a:xfrm>
                  <a:off x="6172200" y="2614005"/>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r>
                              <a:rPr lang="en-US" sz="2400" b="0" i="1" dirty="0" smtClean="0">
                                <a:solidFill>
                                  <a:srgbClr val="FF0000"/>
                                </a:solidFill>
                                <a:latin typeface="Cambria Math"/>
                              </a:rPr>
                              <m:t>1</m:t>
                            </m:r>
                          </m:sup>
                        </m:sSubSup>
                        <m:r>
                          <a:rPr lang="en-US" sz="2400" i="1" dirty="0">
                            <a:solidFill>
                              <a:srgbClr val="FF0000"/>
                            </a:solidFill>
                            <a:latin typeface="Cambria Math"/>
                          </a:rPr>
                          <m:t> </m:t>
                        </m:r>
                      </m:oMath>
                    </m:oMathPara>
                  </a14:m>
                  <a:endParaRPr lang="en-US" sz="2400" dirty="0"/>
                </a:p>
              </p:txBody>
            </p:sp>
          </mc:Choice>
          <mc:Fallback xmlns="">
            <p:sp>
              <p:nvSpPr>
                <p:cNvPr id="25" name="10-Point Star 24"/>
                <p:cNvSpPr>
                  <a:spLocks noRot="1" noChangeAspect="1" noMove="1" noResize="1" noEditPoints="1" noAdjustHandles="1" noChangeArrowheads="1" noChangeShapeType="1" noTextEdit="1"/>
                </p:cNvSpPr>
                <p:nvPr/>
              </p:nvSpPr>
              <p:spPr>
                <a:xfrm>
                  <a:off x="6172200" y="2614005"/>
                  <a:ext cx="533400" cy="491067"/>
                </a:xfrm>
                <a:prstGeom prst="star10">
                  <a:avLst/>
                </a:prstGeom>
                <a:blipFill rotWithShape="1">
                  <a:blip r:embed="rId23"/>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10-Point Star 25"/>
                <p:cNvSpPr/>
                <p:nvPr/>
              </p:nvSpPr>
              <p:spPr>
                <a:xfrm>
                  <a:off x="6172200" y="3265938"/>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r>
                              <a:rPr lang="en-US" sz="2400" b="0" i="1" dirty="0" smtClean="0">
                                <a:solidFill>
                                  <a:srgbClr val="FF0000"/>
                                </a:solidFill>
                                <a:latin typeface="Cambria Math"/>
                              </a:rPr>
                              <m:t>2</m:t>
                            </m:r>
                          </m:sup>
                        </m:sSubSup>
                        <m:r>
                          <a:rPr lang="en-US" sz="2400" i="1" dirty="0">
                            <a:solidFill>
                              <a:srgbClr val="FF0000"/>
                            </a:solidFill>
                            <a:latin typeface="Cambria Math"/>
                          </a:rPr>
                          <m:t> </m:t>
                        </m:r>
                      </m:oMath>
                    </m:oMathPara>
                  </a14:m>
                  <a:endParaRPr lang="en-US" sz="2400" dirty="0"/>
                </a:p>
              </p:txBody>
            </p:sp>
          </mc:Choice>
          <mc:Fallback xmlns="">
            <p:sp>
              <p:nvSpPr>
                <p:cNvPr id="26" name="10-Point Star 25"/>
                <p:cNvSpPr>
                  <a:spLocks noRot="1" noChangeAspect="1" noMove="1" noResize="1" noEditPoints="1" noAdjustHandles="1" noChangeArrowheads="1" noChangeShapeType="1" noTextEdit="1"/>
                </p:cNvSpPr>
                <p:nvPr/>
              </p:nvSpPr>
              <p:spPr>
                <a:xfrm>
                  <a:off x="6172200" y="3265938"/>
                  <a:ext cx="533400" cy="491067"/>
                </a:xfrm>
                <a:prstGeom prst="star10">
                  <a:avLst/>
                </a:prstGeom>
                <a:blipFill rotWithShape="1">
                  <a:blip r:embed="rId24"/>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10-Point Star 26"/>
                <p:cNvSpPr/>
                <p:nvPr/>
              </p:nvSpPr>
              <p:spPr>
                <a:xfrm>
                  <a:off x="6172200" y="4485138"/>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r>
                              <a:rPr lang="en-US" sz="2400" b="0" i="1" dirty="0" smtClean="0">
                                <a:solidFill>
                                  <a:srgbClr val="FF0000"/>
                                </a:solidFill>
                                <a:latin typeface="Cambria Math"/>
                              </a:rPr>
                              <m:t>𝑝</m:t>
                            </m:r>
                          </m:sup>
                        </m:sSubSup>
                        <m:r>
                          <a:rPr lang="en-US" sz="2400" i="1" dirty="0">
                            <a:solidFill>
                              <a:srgbClr val="FF0000"/>
                            </a:solidFill>
                            <a:latin typeface="Cambria Math"/>
                          </a:rPr>
                          <m:t> </m:t>
                        </m:r>
                      </m:oMath>
                    </m:oMathPara>
                  </a14:m>
                  <a:endParaRPr lang="en-US" sz="2400" dirty="0"/>
                </a:p>
              </p:txBody>
            </p:sp>
          </mc:Choice>
          <mc:Fallback xmlns="">
            <p:sp>
              <p:nvSpPr>
                <p:cNvPr id="27" name="10-Point Star 26"/>
                <p:cNvSpPr>
                  <a:spLocks noRot="1" noChangeAspect="1" noMove="1" noResize="1" noEditPoints="1" noAdjustHandles="1" noChangeArrowheads="1" noChangeShapeType="1" noTextEdit="1"/>
                </p:cNvSpPr>
                <p:nvPr/>
              </p:nvSpPr>
              <p:spPr>
                <a:xfrm>
                  <a:off x="6172200" y="4485138"/>
                  <a:ext cx="533400" cy="491067"/>
                </a:xfrm>
                <a:prstGeom prst="star10">
                  <a:avLst/>
                </a:prstGeom>
                <a:blipFill rotWithShape="1">
                  <a:blip r:embed="rId25"/>
                  <a:stretch>
                    <a:fillRect/>
                  </a:stretch>
                </a:blipFill>
              </p:spPr>
              <p:txBody>
                <a:bodyPr/>
                <a:lstStyle/>
                <a:p>
                  <a:r>
                    <a:rPr lang="en-US">
                      <a:noFill/>
                    </a:rPr>
                    <a:t> </a:t>
                  </a:r>
                </a:p>
              </p:txBody>
            </p:sp>
          </mc:Fallback>
        </mc:AlternateContent>
      </p:grpSp>
      <p:grpSp>
        <p:nvGrpSpPr>
          <p:cNvPr id="97" name="Group 96"/>
          <p:cNvGrpSpPr/>
          <p:nvPr/>
        </p:nvGrpSpPr>
        <p:grpSpPr>
          <a:xfrm>
            <a:off x="1600200" y="5300133"/>
            <a:ext cx="5105400" cy="494275"/>
            <a:chOff x="1600200" y="5300133"/>
            <a:chExt cx="5105400" cy="494275"/>
          </a:xfrm>
        </p:grpSpPr>
        <mc:AlternateContent xmlns:mc="http://schemas.openxmlformats.org/markup-compatibility/2006" xmlns:a14="http://schemas.microsoft.com/office/drawing/2010/main">
          <mc:Choice Requires="a14">
            <p:sp>
              <p:nvSpPr>
                <p:cNvPr id="28" name="10-Point Star 27"/>
                <p:cNvSpPr/>
                <p:nvPr/>
              </p:nvSpPr>
              <p:spPr>
                <a:xfrm>
                  <a:off x="1600200" y="53001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sSubSup>
                        <m:r>
                          <a:rPr lang="en-US" sz="2400" i="1" dirty="0">
                            <a:solidFill>
                              <a:srgbClr val="FF0000"/>
                            </a:solidFill>
                            <a:latin typeface="Cambria Math"/>
                          </a:rPr>
                          <m:t> </m:t>
                        </m:r>
                      </m:oMath>
                    </m:oMathPara>
                  </a14:m>
                  <a:endParaRPr lang="en-US" sz="2400" dirty="0"/>
                </a:p>
              </p:txBody>
            </p:sp>
          </mc:Choice>
          <mc:Fallback xmlns="">
            <p:sp>
              <p:nvSpPr>
                <p:cNvPr id="28" name="10-Point Star 27"/>
                <p:cNvSpPr>
                  <a:spLocks noRot="1" noChangeAspect="1" noMove="1" noResize="1" noEditPoints="1" noAdjustHandles="1" noChangeArrowheads="1" noChangeShapeType="1" noTextEdit="1"/>
                </p:cNvSpPr>
                <p:nvPr/>
              </p:nvSpPr>
              <p:spPr>
                <a:xfrm>
                  <a:off x="1600200" y="5300133"/>
                  <a:ext cx="533400" cy="491067"/>
                </a:xfrm>
                <a:prstGeom prst="star10">
                  <a:avLst/>
                </a:prstGeom>
                <a:blipFill rotWithShape="1">
                  <a:blip r:embed="rId26"/>
                  <a:stretch>
                    <a:fillRect l="-10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10-Point Star 28"/>
                <p:cNvSpPr/>
                <p:nvPr/>
              </p:nvSpPr>
              <p:spPr>
                <a:xfrm>
                  <a:off x="3962400" y="5303341"/>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sSubSup>
                        <m:r>
                          <a:rPr lang="en-US" sz="2400" i="1" dirty="0">
                            <a:solidFill>
                              <a:srgbClr val="FF0000"/>
                            </a:solidFill>
                            <a:latin typeface="Cambria Math"/>
                          </a:rPr>
                          <m:t> </m:t>
                        </m:r>
                      </m:oMath>
                    </m:oMathPara>
                  </a14:m>
                  <a:endParaRPr lang="en-US" sz="2400" dirty="0"/>
                </a:p>
              </p:txBody>
            </p:sp>
          </mc:Choice>
          <mc:Fallback xmlns="">
            <p:sp>
              <p:nvSpPr>
                <p:cNvPr id="29" name="10-Point Star 28"/>
                <p:cNvSpPr>
                  <a:spLocks noRot="1" noChangeAspect="1" noMove="1" noResize="1" noEditPoints="1" noAdjustHandles="1" noChangeArrowheads="1" noChangeShapeType="1" noTextEdit="1"/>
                </p:cNvSpPr>
                <p:nvPr/>
              </p:nvSpPr>
              <p:spPr>
                <a:xfrm>
                  <a:off x="3962400" y="5303341"/>
                  <a:ext cx="533400" cy="491067"/>
                </a:xfrm>
                <a:prstGeom prst="star10">
                  <a:avLst/>
                </a:prstGeom>
                <a:blipFill rotWithShape="1">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10-Point Star 29"/>
                <p:cNvSpPr/>
                <p:nvPr/>
              </p:nvSpPr>
              <p:spPr>
                <a:xfrm>
                  <a:off x="6172200" y="53001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sSubSup>
                        <m:r>
                          <a:rPr lang="en-US" sz="2400" i="1" dirty="0">
                            <a:solidFill>
                              <a:srgbClr val="FF0000"/>
                            </a:solidFill>
                            <a:latin typeface="Cambria Math"/>
                          </a:rPr>
                          <m:t> </m:t>
                        </m:r>
                      </m:oMath>
                    </m:oMathPara>
                  </a14:m>
                  <a:endParaRPr lang="en-US" sz="2400" dirty="0"/>
                </a:p>
              </p:txBody>
            </p:sp>
          </mc:Choice>
          <mc:Fallback xmlns="">
            <p:sp>
              <p:nvSpPr>
                <p:cNvPr id="30" name="10-Point Star 29"/>
                <p:cNvSpPr>
                  <a:spLocks noRot="1" noChangeAspect="1" noMove="1" noResize="1" noEditPoints="1" noAdjustHandles="1" noChangeArrowheads="1" noChangeShapeType="1" noTextEdit="1"/>
                </p:cNvSpPr>
                <p:nvPr/>
              </p:nvSpPr>
              <p:spPr>
                <a:xfrm>
                  <a:off x="6172200" y="5300133"/>
                  <a:ext cx="533400" cy="491067"/>
                </a:xfrm>
                <a:prstGeom prst="star10">
                  <a:avLst/>
                </a:prstGeom>
                <a:blipFill rotWithShape="1">
                  <a:blip r:embed="rId28"/>
                  <a:stretch>
                    <a:fillRect l="-1099"/>
                  </a:stretch>
                </a:blipFill>
              </p:spPr>
              <p:txBody>
                <a:bodyPr/>
                <a:lstStyle/>
                <a:p>
                  <a:r>
                    <a:rPr lang="en-US">
                      <a:noFill/>
                    </a:rPr>
                    <a:t> </a:t>
                  </a:r>
                </a:p>
              </p:txBody>
            </p:sp>
          </mc:Fallback>
        </mc:AlternateContent>
      </p:grpSp>
      <p:grpSp>
        <p:nvGrpSpPr>
          <p:cNvPr id="31" name="Group 30"/>
          <p:cNvGrpSpPr/>
          <p:nvPr/>
        </p:nvGrpSpPr>
        <p:grpSpPr>
          <a:xfrm>
            <a:off x="1752600" y="2760133"/>
            <a:ext cx="4829708" cy="2082800"/>
            <a:chOff x="1752600" y="2760133"/>
            <a:chExt cx="4829708" cy="2082800"/>
          </a:xfrm>
        </p:grpSpPr>
        <p:sp>
          <p:nvSpPr>
            <p:cNvPr id="3" name="Oval 2"/>
            <p:cNvSpPr/>
            <p:nvPr/>
          </p:nvSpPr>
          <p:spPr>
            <a:xfrm>
              <a:off x="1752600" y="2760133"/>
              <a:ext cx="163145" cy="13546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Oval 38"/>
            <p:cNvSpPr/>
            <p:nvPr/>
          </p:nvSpPr>
          <p:spPr>
            <a:xfrm>
              <a:off x="1752600" y="3445933"/>
              <a:ext cx="163145" cy="13546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Oval 40"/>
            <p:cNvSpPr/>
            <p:nvPr/>
          </p:nvSpPr>
          <p:spPr>
            <a:xfrm>
              <a:off x="1828800" y="4665133"/>
              <a:ext cx="163145" cy="13546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Oval 41"/>
            <p:cNvSpPr/>
            <p:nvPr/>
          </p:nvSpPr>
          <p:spPr>
            <a:xfrm>
              <a:off x="4119059" y="4707466"/>
              <a:ext cx="163145" cy="13546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 name="Oval 42"/>
            <p:cNvSpPr/>
            <p:nvPr/>
          </p:nvSpPr>
          <p:spPr>
            <a:xfrm>
              <a:off x="4119058" y="2859538"/>
              <a:ext cx="163145" cy="13546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4" name="Oval 43"/>
            <p:cNvSpPr/>
            <p:nvPr/>
          </p:nvSpPr>
          <p:spPr>
            <a:xfrm>
              <a:off x="4122025" y="3496122"/>
              <a:ext cx="163145" cy="13546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Oval 44"/>
            <p:cNvSpPr/>
            <p:nvPr/>
          </p:nvSpPr>
          <p:spPr>
            <a:xfrm>
              <a:off x="6357327" y="2836333"/>
              <a:ext cx="163145" cy="13546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 name="Oval 45"/>
            <p:cNvSpPr/>
            <p:nvPr/>
          </p:nvSpPr>
          <p:spPr>
            <a:xfrm>
              <a:off x="6357326" y="3462988"/>
              <a:ext cx="163145" cy="13546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Oval 46"/>
            <p:cNvSpPr/>
            <p:nvPr/>
          </p:nvSpPr>
          <p:spPr>
            <a:xfrm>
              <a:off x="6419163" y="4682188"/>
              <a:ext cx="163145" cy="13546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32" name="TextBox 31"/>
          <p:cNvSpPr txBox="1"/>
          <p:nvPr/>
        </p:nvSpPr>
        <p:spPr>
          <a:xfrm>
            <a:off x="6858000" y="1676400"/>
            <a:ext cx="2286000" cy="2677656"/>
          </a:xfrm>
          <a:prstGeom prst="rect">
            <a:avLst/>
          </a:prstGeom>
          <a:noFill/>
        </p:spPr>
        <p:txBody>
          <a:bodyPr wrap="square" rtlCol="0">
            <a:spAutoFit/>
          </a:bodyPr>
          <a:lstStyle/>
          <a:p>
            <a:r>
              <a:rPr lang="en-US" sz="2800" dirty="0" smtClean="0"/>
              <a:t>All operations are required to work as long as ``noise’’ level remains small.</a:t>
            </a:r>
            <a:endParaRPr lang="en-US" sz="2800" dirty="0"/>
          </a:p>
        </p:txBody>
      </p:sp>
      <p:sp>
        <p:nvSpPr>
          <p:cNvPr id="33" name="Slide Number Placeholder 32"/>
          <p:cNvSpPr>
            <a:spLocks noGrp="1"/>
          </p:cNvSpPr>
          <p:nvPr>
            <p:ph type="sldNum" sz="quarter" idx="12"/>
          </p:nvPr>
        </p:nvSpPr>
        <p:spPr/>
        <p:txBody>
          <a:bodyPr/>
          <a:lstStyle/>
          <a:p>
            <a:fld id="{93D2F4F8-96A9-4514-BBD0-EA5312265E95}" type="slidenum">
              <a:rPr lang="en-US" smtClean="0"/>
              <a:t>30</a:t>
            </a:fld>
            <a:endParaRPr lang="en-US"/>
          </a:p>
        </p:txBody>
      </p:sp>
    </p:spTree>
    <p:extLst>
      <p:ext uri="{BB962C8B-B14F-4D97-AF65-F5344CB8AC3E}">
        <p14:creationId xmlns:p14="http://schemas.microsoft.com/office/powerpoint/2010/main" val="262376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365760"/>
            <a:ext cx="8153400" cy="1325562"/>
          </a:xfrm>
        </p:spPr>
        <p:txBody>
          <a:bodyPr/>
          <a:lstStyle/>
          <a:p>
            <a:r>
              <a:rPr lang="en-US" b="1" dirty="0"/>
              <a:t>Multilinear </a:t>
            </a:r>
            <a:r>
              <a:rPr lang="en-US" b="1" dirty="0" smtClean="0"/>
              <a:t>Maps: Our Notion</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612648" y="1600200"/>
                <a:ext cx="8378952" cy="4495800"/>
              </a:xfrm>
            </p:spPr>
            <p:txBody>
              <a:bodyPr>
                <a:normAutofit/>
              </a:bodyPr>
              <a:lstStyle/>
              <a:p>
                <a:r>
                  <a:rPr lang="en-US" sz="3200" b="1" dirty="0" smtClean="0">
                    <a:solidFill>
                      <a:srgbClr val="FF0000"/>
                    </a:solidFill>
                  </a:rPr>
                  <a:t>Discrete Log</a:t>
                </a:r>
                <a:r>
                  <a:rPr lang="en-US" sz="3200" dirty="0" smtClean="0"/>
                  <a:t>: Given </a:t>
                </a:r>
                <a:r>
                  <a:rPr lang="en-US" sz="3200" dirty="0"/>
                  <a:t>level-</a:t>
                </a:r>
                <a14:m>
                  <m:oMath xmlns:m="http://schemas.openxmlformats.org/officeDocument/2006/math">
                    <m:r>
                      <a:rPr lang="en-US" sz="3200" i="1" dirty="0">
                        <a:latin typeface="Cambria Math"/>
                      </a:rPr>
                      <m:t>𝑗</m:t>
                    </m:r>
                  </m:oMath>
                </a14:m>
                <a:r>
                  <a:rPr lang="en-US" sz="3200" dirty="0"/>
                  <a:t> encoding of </a:t>
                </a:r>
                <a14:m>
                  <m:oMath xmlns:m="http://schemas.openxmlformats.org/officeDocument/2006/math">
                    <m:r>
                      <a:rPr lang="en-US" sz="3200" i="1" dirty="0">
                        <a:latin typeface="Cambria Math"/>
                      </a:rPr>
                      <m:t>𝑎</m:t>
                    </m:r>
                  </m:oMath>
                </a14:m>
                <a:r>
                  <a:rPr lang="en-US" sz="3200" dirty="0"/>
                  <a:t>, hard to compute level-</a:t>
                </a:r>
                <a14:m>
                  <m:oMath xmlns:m="http://schemas.openxmlformats.org/officeDocument/2006/math">
                    <m:r>
                      <a:rPr lang="en-US" sz="3200" b="0" i="0" dirty="0" smtClean="0">
                        <a:latin typeface="Cambria Math"/>
                      </a:rPr>
                      <m:t>(</m:t>
                    </m:r>
                    <m:r>
                      <a:rPr lang="en-US" sz="3200" i="1" dirty="0">
                        <a:latin typeface="Cambria Math"/>
                      </a:rPr>
                      <m:t>𝑗</m:t>
                    </m:r>
                  </m:oMath>
                </a14:m>
                <a:r>
                  <a:rPr lang="en-US" sz="3200" b="0" i="0" dirty="0" smtClean="0">
                    <a:latin typeface="+mj-lt"/>
                  </a:rPr>
                  <a:t>-</a:t>
                </a:r>
                <a14:m>
                  <m:oMath xmlns:m="http://schemas.openxmlformats.org/officeDocument/2006/math">
                    <m:r>
                      <a:rPr lang="en-US" sz="3200" i="1" dirty="0">
                        <a:latin typeface="Cambria Math"/>
                      </a:rPr>
                      <m:t>1</m:t>
                    </m:r>
                    <m:r>
                      <a:rPr lang="en-US" sz="3200" b="0" i="1" dirty="0" smtClean="0">
                        <a:latin typeface="Cambria Math"/>
                      </a:rPr>
                      <m:t>)</m:t>
                    </m:r>
                  </m:oMath>
                </a14:m>
                <a:r>
                  <a:rPr lang="en-US" sz="3200" dirty="0"/>
                  <a:t> encoding of </a:t>
                </a:r>
                <a14:m>
                  <m:oMath xmlns:m="http://schemas.openxmlformats.org/officeDocument/2006/math">
                    <m:r>
                      <a:rPr lang="en-US" sz="3200" i="1" dirty="0">
                        <a:latin typeface="Cambria Math"/>
                      </a:rPr>
                      <m:t>𝑎</m:t>
                    </m:r>
                  </m:oMath>
                </a14:m>
                <a:r>
                  <a:rPr lang="en-US" sz="3200" dirty="0" smtClean="0"/>
                  <a:t>.</a:t>
                </a:r>
                <a:endParaRPr lang="en-US" b="1" dirty="0" smtClean="0">
                  <a:solidFill>
                    <a:srgbClr val="FF0000"/>
                  </a:solidFill>
                </a:endParaRPr>
              </a:p>
              <a:p>
                <a:endParaRPr lang="en-US" b="1" dirty="0">
                  <a:solidFill>
                    <a:srgbClr val="FF0000"/>
                  </a:solidFill>
                </a:endParaRPr>
              </a:p>
              <a:p>
                <a:r>
                  <a:rPr lang="en-US" b="1" dirty="0" smtClean="0">
                    <a:solidFill>
                      <a:srgbClr val="FF0000"/>
                    </a:solidFill>
                  </a:rPr>
                  <a:t>n-</a:t>
                </a:r>
                <a:r>
                  <a:rPr lang="en-US" b="1" dirty="0" err="1" smtClean="0">
                    <a:solidFill>
                      <a:srgbClr val="FF0000"/>
                    </a:solidFill>
                  </a:rPr>
                  <a:t>Multilinear</a:t>
                </a:r>
                <a:r>
                  <a:rPr lang="en-US" b="1" dirty="0" smtClean="0">
                    <a:solidFill>
                      <a:srgbClr val="FF0000"/>
                    </a:solidFill>
                  </a:rPr>
                  <a:t> DDH</a:t>
                </a:r>
                <a:r>
                  <a:rPr lang="en-US" b="1" dirty="0" smtClean="0"/>
                  <a:t>: </a:t>
                </a:r>
                <a:r>
                  <a:rPr lang="en-US" dirty="0" smtClean="0"/>
                  <a:t>Given level-</a:t>
                </a:r>
                <a14:m>
                  <m:oMath xmlns:m="http://schemas.openxmlformats.org/officeDocument/2006/math">
                    <m:r>
                      <a:rPr lang="en-US" i="1" dirty="0" smtClean="0">
                        <a:latin typeface="Cambria Math"/>
                      </a:rPr>
                      <m:t>1</m:t>
                    </m:r>
                  </m:oMath>
                </a14:m>
                <a:r>
                  <a:rPr lang="en-US" dirty="0" smtClean="0"/>
                  <a:t> encodings of </a:t>
                </a:r>
                <a14:m>
                  <m:oMath xmlns:m="http://schemas.openxmlformats.org/officeDocument/2006/math">
                    <m:r>
                      <a:rPr lang="en-US" i="1" dirty="0" smtClean="0">
                        <a:latin typeface="Cambria Math"/>
                      </a:rPr>
                      <m:t>1, </m:t>
                    </m:r>
                    <m:r>
                      <a:rPr lang="en-US" i="1" dirty="0" smtClean="0">
                        <a:latin typeface="Cambria Math"/>
                      </a:rPr>
                      <m:t>𝑎</m:t>
                    </m:r>
                    <m:r>
                      <a:rPr lang="en-US" i="1" baseline="-25000" dirty="0" smtClean="0">
                        <a:latin typeface="Cambria Math"/>
                      </a:rPr>
                      <m:t>1</m:t>
                    </m:r>
                    <m:r>
                      <a:rPr lang="en-US" i="1" dirty="0" smtClean="0">
                        <a:latin typeface="Cambria Math"/>
                      </a:rPr>
                      <m:t>, …, </m:t>
                    </m:r>
                    <m:sSub>
                      <m:sSubPr>
                        <m:ctrlPr>
                          <a:rPr lang="en-US" b="0" i="1" dirty="0" smtClean="0">
                            <a:latin typeface="Cambria Math" panose="02040503050406030204" pitchFamily="18" charset="0"/>
                          </a:rPr>
                        </m:ctrlPr>
                      </m:sSubPr>
                      <m:e>
                        <m:r>
                          <a:rPr lang="en-US" b="0" i="1" dirty="0" smtClean="0">
                            <a:latin typeface="Cambria Math"/>
                          </a:rPr>
                          <m:t>𝑎</m:t>
                        </m:r>
                      </m:e>
                      <m:sub>
                        <m:r>
                          <a:rPr lang="en-US" b="0" i="1" dirty="0" smtClean="0">
                            <a:latin typeface="Cambria Math"/>
                          </a:rPr>
                          <m:t>𝑛</m:t>
                        </m:r>
                        <m:r>
                          <a:rPr lang="en-US" b="0" i="1" dirty="0" smtClean="0">
                            <a:latin typeface="Cambria Math"/>
                          </a:rPr>
                          <m:t>+1</m:t>
                        </m:r>
                      </m:sub>
                    </m:sSub>
                    <m:r>
                      <a:rPr lang="en-US" b="0" i="0" dirty="0" smtClean="0">
                        <a:latin typeface="Cambria Math"/>
                      </a:rPr>
                      <m:t> </m:t>
                    </m:r>
                  </m:oMath>
                </a14:m>
                <a:r>
                  <a:rPr lang="en-US" dirty="0" smtClean="0"/>
                  <a:t>and a level-n encoding T distinguish whether T encodes </a:t>
                </a:r>
                <a14:m>
                  <m:oMath xmlns:m="http://schemas.openxmlformats.org/officeDocument/2006/math">
                    <m:r>
                      <a:rPr lang="en-US" i="1" dirty="0" smtClean="0">
                        <a:latin typeface="Cambria Math"/>
                      </a:rPr>
                      <m:t>𝑎</m:t>
                    </m:r>
                    <m:r>
                      <a:rPr lang="en-US" i="1" baseline="-25000" dirty="0" smtClean="0">
                        <a:latin typeface="Cambria Math"/>
                      </a:rPr>
                      <m:t>1</m:t>
                    </m:r>
                    <m:r>
                      <a:rPr lang="en-US" i="1" dirty="0" smtClean="0">
                        <a:latin typeface="Cambria Math"/>
                        <a:cs typeface="Times New Roman"/>
                      </a:rPr>
                      <m:t>∙∙∙</m:t>
                    </m:r>
                    <m:sSub>
                      <m:sSubPr>
                        <m:ctrlPr>
                          <a:rPr lang="en-US" b="0" i="1" dirty="0" smtClean="0">
                            <a:latin typeface="Cambria Math" panose="02040503050406030204" pitchFamily="18" charset="0"/>
                          </a:rPr>
                        </m:ctrlPr>
                      </m:sSubPr>
                      <m:e>
                        <m:r>
                          <a:rPr lang="en-US" i="1" dirty="0" smtClean="0">
                            <a:latin typeface="Cambria Math"/>
                          </a:rPr>
                          <m:t>𝑎</m:t>
                        </m:r>
                      </m:e>
                      <m:sub>
                        <m:r>
                          <a:rPr lang="en-US" b="0" i="1" dirty="0" smtClean="0">
                            <a:latin typeface="Cambria Math"/>
                          </a:rPr>
                          <m:t>𝑛</m:t>
                        </m:r>
                        <m:r>
                          <a:rPr lang="en-US" b="0" i="1" dirty="0" smtClean="0">
                            <a:latin typeface="Cambria Math"/>
                          </a:rPr>
                          <m:t>+1</m:t>
                        </m:r>
                      </m:sub>
                    </m:sSub>
                  </m:oMath>
                </a14:m>
                <a:r>
                  <a:rPr lang="en-US" dirty="0" smtClean="0"/>
                  <a:t> or not. </a:t>
                </a:r>
              </a:p>
              <a:p>
                <a:endParaRPr lang="en-US" dirty="0"/>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612648" y="1600200"/>
                <a:ext cx="8378952" cy="4495800"/>
              </a:xfrm>
              <a:blipFill rotWithShape="1">
                <a:blip r:embed="rId2"/>
                <a:stretch>
                  <a:fillRect l="-1528" t="-271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3D2F4F8-96A9-4514-BBD0-EA5312265E95}" type="slidenum">
              <a:rPr lang="en-US" smtClean="0"/>
              <a:t>31</a:t>
            </a:fld>
            <a:endParaRPr lang="en-US"/>
          </a:p>
        </p:txBody>
      </p:sp>
    </p:spTree>
    <p:extLst>
      <p:ext uri="{BB962C8B-B14F-4D97-AF65-F5344CB8AC3E}">
        <p14:creationId xmlns:p14="http://schemas.microsoft.com/office/powerpoint/2010/main" val="206620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Content Placeholder 2"/>
          <p:cNvSpPr>
            <a:spLocks noGrp="1"/>
          </p:cNvSpPr>
          <p:nvPr>
            <p:ph idx="1"/>
          </p:nvPr>
        </p:nvSpPr>
        <p:spPr/>
        <p:txBody>
          <a:bodyPr>
            <a:normAutofit/>
          </a:bodyPr>
          <a:lstStyle/>
          <a:p>
            <a:r>
              <a:rPr lang="en-US" sz="3200" dirty="0" smtClean="0"/>
              <a:t>Bilinear Maps: Recall</a:t>
            </a:r>
          </a:p>
          <a:p>
            <a:pPr lvl="1"/>
            <a:r>
              <a:rPr lang="en-US" dirty="0" smtClean="0"/>
              <a:t>Intuitively: Multilinear Maps</a:t>
            </a:r>
          </a:p>
          <a:p>
            <a:pPr lvl="1"/>
            <a:r>
              <a:rPr lang="en-US" dirty="0" smtClean="0"/>
              <a:t>Results and Applications</a:t>
            </a:r>
          </a:p>
          <a:p>
            <a:r>
              <a:rPr lang="en-US" sz="3200" dirty="0" smtClean="0"/>
              <a:t>Definitions of Multi-linear Maps</a:t>
            </a:r>
          </a:p>
          <a:p>
            <a:pPr lvl="1"/>
            <a:r>
              <a:rPr lang="en-US" dirty="0" smtClean="0"/>
              <a:t>Classical Notion</a:t>
            </a:r>
          </a:p>
          <a:p>
            <a:pPr lvl="1"/>
            <a:r>
              <a:rPr lang="en-US" dirty="0" smtClean="0"/>
              <a:t>Our Notion</a:t>
            </a:r>
          </a:p>
          <a:p>
            <a:r>
              <a:rPr lang="en-US" sz="3200" dirty="0" smtClean="0"/>
              <a:t>GGH – Construction and Attacks</a:t>
            </a:r>
          </a:p>
          <a:p>
            <a:r>
              <a:rPr lang="en-US" sz="3200" dirty="0"/>
              <a:t>CLT – Construction and Attacks</a:t>
            </a:r>
          </a:p>
          <a:p>
            <a:endParaRPr lang="en-US" sz="3200" dirty="0" smtClean="0"/>
          </a:p>
        </p:txBody>
      </p:sp>
      <p:sp>
        <p:nvSpPr>
          <p:cNvPr id="4" name="Slide Number Placeholder 3"/>
          <p:cNvSpPr>
            <a:spLocks noGrp="1"/>
          </p:cNvSpPr>
          <p:nvPr>
            <p:ph type="sldNum" sz="quarter" idx="12"/>
          </p:nvPr>
        </p:nvSpPr>
        <p:spPr/>
        <p:txBody>
          <a:bodyPr/>
          <a:lstStyle/>
          <a:p>
            <a:fld id="{93D2F4F8-96A9-4514-BBD0-EA5312265E95}" type="slidenum">
              <a:rPr lang="en-US" smtClean="0"/>
              <a:t>32</a:t>
            </a:fld>
            <a:endParaRPr lang="en-US"/>
          </a:p>
        </p:txBody>
      </p:sp>
    </p:spTree>
    <p:extLst>
      <p:ext uri="{BB962C8B-B14F-4D97-AF65-F5344CB8AC3E}">
        <p14:creationId xmlns:p14="http://schemas.microsoft.com/office/powerpoint/2010/main" val="110737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6" end="6"/>
                                            </p:txEl>
                                          </p:spTgt>
                                        </p:tgtEl>
                                        <p:attrNameLst>
                                          <p:attrName>style.color</p:attrName>
                                        </p:attrNameLst>
                                      </p:cBhvr>
                                      <p:to>
                                        <a:schemeClr val="accent2"/>
                                      </p:to>
                                    </p:animClr>
                                    <p:animClr clrSpc="rgb" dir="cw">
                                      <p:cBhvr>
                                        <p:cTn id="7" dur="500" fill="hold"/>
                                        <p:tgtEl>
                                          <p:spTgt spid="3">
                                            <p:txEl>
                                              <p:pRg st="6" end="6"/>
                                            </p:txEl>
                                          </p:spTgt>
                                        </p:tgtEl>
                                        <p:attrNameLst>
                                          <p:attrName>fillcolor</p:attrName>
                                        </p:attrNameLst>
                                      </p:cBhvr>
                                      <p:to>
                                        <a:schemeClr val="accent2"/>
                                      </p:to>
                                    </p:animClr>
                                    <p:set>
                                      <p:cBhvr>
                                        <p:cTn id="8" dur="500" fill="hold"/>
                                        <p:tgtEl>
                                          <p:spTgt spid="3">
                                            <p:txEl>
                                              <p:pRg st="6" end="6"/>
                                            </p:txEl>
                                          </p:spTgt>
                                        </p:tgtEl>
                                        <p:attrNameLst>
                                          <p:attrName>fill.type</p:attrName>
                                        </p:attrNameLst>
                                      </p:cBhvr>
                                      <p:to>
                                        <p:strVal val="solid"/>
                                      </p:to>
                                    </p:set>
                                    <p:set>
                                      <p:cBhvr>
                                        <p:cTn id="9" dur="500" fill="hold"/>
                                        <p:tgtEl>
                                          <p:spTgt spid="3">
                                            <p:txEl>
                                              <p:pRg st="6" end="6"/>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38200" y="4648200"/>
            <a:ext cx="7848600" cy="1673225"/>
          </a:xfrm>
        </p:spPr>
        <p:txBody>
          <a:bodyPr/>
          <a:lstStyle/>
          <a:p>
            <a:r>
              <a:rPr lang="en-US" dirty="0" smtClean="0"/>
              <a:t>(Kind of like NTRU-Based FHE, but with Equality Testing)</a:t>
            </a:r>
            <a:endParaRPr lang="en-US" dirty="0"/>
          </a:p>
        </p:txBody>
      </p:sp>
      <p:sp>
        <p:nvSpPr>
          <p:cNvPr id="3" name="Title 2"/>
          <p:cNvSpPr>
            <a:spLocks noGrp="1"/>
          </p:cNvSpPr>
          <p:nvPr>
            <p:ph type="title"/>
          </p:nvPr>
        </p:nvSpPr>
        <p:spPr/>
        <p:txBody>
          <a:bodyPr/>
          <a:lstStyle/>
          <a:p>
            <a:r>
              <a:rPr lang="en-US" dirty="0" smtClean="0"/>
              <a:t>``Noisy” Multilinear Maps</a:t>
            </a:r>
            <a:endParaRPr lang="en-US" dirty="0"/>
          </a:p>
        </p:txBody>
      </p:sp>
      <p:sp>
        <p:nvSpPr>
          <p:cNvPr id="4" name="Slide Number Placeholder 3"/>
          <p:cNvSpPr>
            <a:spLocks noGrp="1"/>
          </p:cNvSpPr>
          <p:nvPr>
            <p:ph type="sldNum" sz="quarter" idx="12"/>
          </p:nvPr>
        </p:nvSpPr>
        <p:spPr/>
        <p:txBody>
          <a:bodyPr/>
          <a:lstStyle/>
          <a:p>
            <a:fld id="{93D2F4F8-96A9-4514-BBD0-EA5312265E95}" type="slidenum">
              <a:rPr lang="en-US" smtClean="0"/>
              <a:t>33</a:t>
            </a:fld>
            <a:endParaRPr lang="en-US"/>
          </a:p>
        </p:txBody>
      </p:sp>
    </p:spTree>
    <p:extLst>
      <p:ext uri="{BB962C8B-B14F-4D97-AF65-F5344CB8AC3E}">
        <p14:creationId xmlns:p14="http://schemas.microsoft.com/office/powerpoint/2010/main" val="1410554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We work in polynomial ring </a:t>
                </a:r>
                <a14:m>
                  <m:oMath xmlns:m="http://schemas.openxmlformats.org/officeDocument/2006/math">
                    <m:r>
                      <a:rPr lang="en-US" i="1" dirty="0">
                        <a:solidFill>
                          <a:srgbClr val="0070C0"/>
                        </a:solidFill>
                        <a:latin typeface="Cambria Math"/>
                      </a:rPr>
                      <m:t>𝑅</m:t>
                    </m:r>
                    <m:r>
                      <a:rPr lang="en-US" i="1" dirty="0">
                        <a:solidFill>
                          <a:srgbClr val="0070C0"/>
                        </a:solidFill>
                        <a:latin typeface="Cambria Math"/>
                      </a:rPr>
                      <m:t>=</m:t>
                    </m:r>
                    <m:r>
                      <a:rPr lang="en-US" i="1" dirty="0">
                        <a:solidFill>
                          <a:srgbClr val="0070C0"/>
                        </a:solidFill>
                        <a:latin typeface="Cambria Math"/>
                      </a:rPr>
                      <m:t>𝑍</m:t>
                    </m:r>
                    <m:r>
                      <a:rPr lang="en-US" i="1" dirty="0">
                        <a:solidFill>
                          <a:srgbClr val="0070C0"/>
                        </a:solidFill>
                        <a:latin typeface="Cambria Math"/>
                      </a:rPr>
                      <m:t>[</m:t>
                    </m:r>
                    <m:r>
                      <a:rPr lang="en-US" i="1" dirty="0">
                        <a:solidFill>
                          <a:srgbClr val="0070C0"/>
                        </a:solidFill>
                        <a:latin typeface="Cambria Math"/>
                      </a:rPr>
                      <m:t>𝑥</m:t>
                    </m:r>
                    <m:r>
                      <a:rPr lang="en-US" i="1" dirty="0">
                        <a:solidFill>
                          <a:srgbClr val="0070C0"/>
                        </a:solidFill>
                        <a:latin typeface="Cambria Math"/>
                      </a:rPr>
                      <m:t>]/</m:t>
                    </m:r>
                    <m:r>
                      <a:rPr lang="en-US" i="1" dirty="0">
                        <a:solidFill>
                          <a:srgbClr val="0070C0"/>
                        </a:solidFill>
                        <a:latin typeface="Cambria Math"/>
                      </a:rPr>
                      <m:t>𝑓</m:t>
                    </m:r>
                    <m:r>
                      <a:rPr lang="en-US" i="1" dirty="0">
                        <a:solidFill>
                          <a:srgbClr val="0070C0"/>
                        </a:solidFill>
                        <a:latin typeface="Cambria Math"/>
                      </a:rPr>
                      <m:t>(</m:t>
                    </m:r>
                    <m:r>
                      <a:rPr lang="en-US" i="1" dirty="0">
                        <a:solidFill>
                          <a:srgbClr val="0070C0"/>
                        </a:solidFill>
                        <a:latin typeface="Cambria Math"/>
                      </a:rPr>
                      <m:t>𝑥</m:t>
                    </m:r>
                    <m:r>
                      <a:rPr lang="en-US" i="1" dirty="0">
                        <a:solidFill>
                          <a:srgbClr val="0070C0"/>
                        </a:solidFill>
                        <a:latin typeface="Cambria Math"/>
                      </a:rPr>
                      <m:t>)</m:t>
                    </m:r>
                  </m:oMath>
                </a14:m>
                <a:endParaRPr lang="en-US" dirty="0">
                  <a:solidFill>
                    <a:srgbClr val="0070C0"/>
                  </a:solidFill>
                </a:endParaRPr>
              </a:p>
              <a:p>
                <a:pPr lvl="1"/>
                <a:r>
                  <a:rPr lang="en-US" dirty="0"/>
                  <a:t>E.g., </a:t>
                </a:r>
                <a14:m>
                  <m:oMath xmlns:m="http://schemas.openxmlformats.org/officeDocument/2006/math">
                    <m:r>
                      <a:rPr lang="en-US" i="1" dirty="0">
                        <a:latin typeface="Cambria Math"/>
                      </a:rPr>
                      <m:t>𝑓</m:t>
                    </m:r>
                    <m:r>
                      <a:rPr lang="en-US" i="1" dirty="0">
                        <a:latin typeface="Cambria Math"/>
                      </a:rPr>
                      <m:t>(</m:t>
                    </m:r>
                    <m:r>
                      <a:rPr lang="en-US" i="1" dirty="0">
                        <a:latin typeface="Cambria Math"/>
                      </a:rPr>
                      <m:t>𝑥</m:t>
                    </m:r>
                    <m:r>
                      <a:rPr lang="en-US" i="1" dirty="0">
                        <a:latin typeface="Cambria Math"/>
                      </a:rPr>
                      <m:t>)=</m:t>
                    </m:r>
                    <m:sSup>
                      <m:sSupPr>
                        <m:ctrlPr>
                          <a:rPr lang="en-US" i="1" dirty="0">
                            <a:latin typeface="Cambria Math" panose="02040503050406030204" pitchFamily="18" charset="0"/>
                          </a:rPr>
                        </m:ctrlPr>
                      </m:sSupPr>
                      <m:e>
                        <m:r>
                          <a:rPr lang="en-US" i="1" dirty="0">
                            <a:latin typeface="Cambria Math"/>
                          </a:rPr>
                          <m:t>𝑥</m:t>
                        </m:r>
                      </m:e>
                      <m:sup>
                        <m:r>
                          <a:rPr lang="en-US" i="1" dirty="0">
                            <a:latin typeface="Cambria Math"/>
                          </a:rPr>
                          <m:t>𝑛</m:t>
                        </m:r>
                      </m:sup>
                    </m:sSup>
                    <m:r>
                      <a:rPr lang="en-US" i="1" dirty="0">
                        <a:latin typeface="Cambria Math"/>
                      </a:rPr>
                      <m:t>+1 </m:t>
                    </m:r>
                  </m:oMath>
                </a14:m>
                <a:r>
                  <a:rPr lang="en-US" dirty="0"/>
                  <a:t>(</a:t>
                </a:r>
                <a14:m>
                  <m:oMath xmlns:m="http://schemas.openxmlformats.org/officeDocument/2006/math">
                    <m:r>
                      <a:rPr lang="en-US" i="1" dirty="0">
                        <a:latin typeface="Cambria Math"/>
                      </a:rPr>
                      <m:t>𝑛</m:t>
                    </m:r>
                  </m:oMath>
                </a14:m>
                <a:r>
                  <a:rPr lang="en-US" dirty="0"/>
                  <a:t> is a power of two</a:t>
                </a:r>
                <a:r>
                  <a:rPr lang="en-US" dirty="0" smtClean="0"/>
                  <a:t>)</a:t>
                </a:r>
              </a:p>
              <a:p>
                <a:pPr lvl="1"/>
                <a:endParaRPr lang="en-US" dirty="0" smtClean="0"/>
              </a:p>
              <a:p>
                <a:pPr lvl="1"/>
                <a:r>
                  <a:rPr lang="en-US" dirty="0" smtClean="0"/>
                  <a:t>Such </a:t>
                </a:r>
                <a14:m>
                  <m:oMath xmlns:m="http://schemas.openxmlformats.org/officeDocument/2006/math">
                    <m:sSup>
                      <m:sSupPr>
                        <m:ctrlPr>
                          <a:rPr lang="en-US" i="1" dirty="0">
                            <a:latin typeface="Cambria Math" panose="02040503050406030204" pitchFamily="18" charset="0"/>
                          </a:rPr>
                        </m:ctrlPr>
                      </m:sSupPr>
                      <m:e>
                        <m:r>
                          <a:rPr lang="en-US" i="1" dirty="0">
                            <a:latin typeface="Cambria Math"/>
                          </a:rPr>
                          <m:t>𝑥</m:t>
                        </m:r>
                      </m:e>
                      <m:sup>
                        <m:r>
                          <a:rPr lang="en-US" i="1" dirty="0">
                            <a:latin typeface="Cambria Math"/>
                          </a:rPr>
                          <m:t>𝑛</m:t>
                        </m:r>
                      </m:sup>
                    </m:sSup>
                    <m:r>
                      <a:rPr lang="en-US" i="1" dirty="0">
                        <a:latin typeface="Cambria Math"/>
                      </a:rPr>
                      <m:t>+1 </m:t>
                    </m:r>
                  </m:oMath>
                </a14:m>
                <a:r>
                  <a:rPr lang="en-US" dirty="0" smtClean="0"/>
                  <a:t>is </a:t>
                </a:r>
                <a:r>
                  <a:rPr lang="en-US" dirty="0" smtClean="0">
                    <a:solidFill>
                      <a:srgbClr val="FF0000"/>
                    </a:solidFill>
                  </a:rPr>
                  <a:t>irreducible</a:t>
                </a:r>
                <a:r>
                  <a:rPr lang="en-US" dirty="0" smtClean="0"/>
                  <a:t> over </a:t>
                </a:r>
                <a14:m>
                  <m:oMath xmlns:m="http://schemas.openxmlformats.org/officeDocument/2006/math">
                    <m:r>
                      <a:rPr lang="en-US" i="1" dirty="0" smtClean="0">
                        <a:solidFill>
                          <a:srgbClr val="0070C0"/>
                        </a:solidFill>
                        <a:latin typeface="Cambria Math" panose="02040503050406030204" pitchFamily="18" charset="0"/>
                      </a:rPr>
                      <m:t>𝑍</m:t>
                    </m:r>
                  </m:oMath>
                </a14:m>
                <a:endParaRPr lang="en-US" dirty="0" smtClean="0">
                  <a:solidFill>
                    <a:srgbClr val="0070C0"/>
                  </a:solidFill>
                </a:endParaRPr>
              </a:p>
              <a:p>
                <a:pPr marL="457200" lvl="1" indent="0">
                  <a:buNone/>
                </a:pPr>
                <a:r>
                  <a:rPr lang="en-US" dirty="0" smtClean="0"/>
                  <a:t>	</a:t>
                </a:r>
              </a:p>
              <a:p>
                <a:pPr lvl="1"/>
                <a14:m>
                  <m:oMath xmlns:m="http://schemas.openxmlformats.org/officeDocument/2006/math">
                    <m:r>
                      <a:rPr lang="en-US" i="1" dirty="0" smtClean="0">
                        <a:latin typeface="Cambria Math" panose="02040503050406030204" pitchFamily="18" charset="0"/>
                      </a:rPr>
                      <m:t>𝑎</m:t>
                    </m:r>
                    <m:r>
                      <a:rPr lang="en-US" i="1" dirty="0" err="1" smtClean="0">
                        <a:latin typeface="Cambria Math" panose="02040503050406030204" pitchFamily="18" charset="0"/>
                      </a:rPr>
                      <m:t>,</m:t>
                    </m:r>
                    <m:r>
                      <a:rPr lang="en-US" i="1" dirty="0" err="1" smtClean="0">
                        <a:latin typeface="Cambria Math" panose="02040503050406030204" pitchFamily="18" charset="0"/>
                      </a:rPr>
                      <m:t>𝑏</m:t>
                    </m:r>
                    <m:r>
                      <a:rPr lang="en-US" i="1" dirty="0" smtClean="0">
                        <a:latin typeface="Cambria Math" panose="02040503050406030204" pitchFamily="18" charset="0"/>
                      </a:rPr>
                      <m:t> ∈</m:t>
                    </m:r>
                    <m:r>
                      <a:rPr lang="en-US" i="1" dirty="0" smtClean="0">
                        <a:latin typeface="Cambria Math" panose="02040503050406030204" pitchFamily="18" charset="0"/>
                      </a:rPr>
                      <m:t>𝑅</m:t>
                    </m:r>
                  </m:oMath>
                </a14:m>
                <a:r>
                  <a:rPr lang="en-US" dirty="0" smtClean="0"/>
                  <a:t>, </a:t>
                </a: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r>
                      <a:rPr lang="en-US" b="0" i="1" smtClean="0">
                        <a:latin typeface="Cambria Math" panose="02040503050406030204" pitchFamily="18" charset="0"/>
                      </a:rPr>
                      <m:t>≤</m:t>
                    </m:r>
                    <m:r>
                      <a:rPr lang="en-US" b="0" i="1" smtClean="0">
                        <a:latin typeface="Cambria Math" panose="02040503050406030204" pitchFamily="18" charset="0"/>
                      </a:rPr>
                      <m:t>𝑝𝑜𝑙𝑦</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 </m:t>
                    </m:r>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𝑎</m:t>
                        </m: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𝑏</m:t>
                        </m:r>
                      </m:e>
                    </m:d>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176"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3D2F4F8-96A9-4514-BBD0-EA5312265E95}" type="slidenum">
              <a:rPr lang="en-US" smtClean="0"/>
              <a:t>34</a:t>
            </a:fld>
            <a:endParaRPr lang="en-US"/>
          </a:p>
        </p:txBody>
      </p:sp>
    </p:spTree>
    <p:extLst>
      <p:ext uri="{BB962C8B-B14F-4D97-AF65-F5344CB8AC3E}">
        <p14:creationId xmlns:p14="http://schemas.microsoft.com/office/powerpoint/2010/main" val="142212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G</a:t>
            </a:r>
            <a:r>
              <a:rPr lang="en-US" b="1" dirty="0" smtClean="0"/>
              <a:t>GH13 Construction</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57200" y="1447800"/>
                <a:ext cx="7620000" cy="5105400"/>
              </a:xfrm>
            </p:spPr>
            <p:txBody>
              <a:bodyPr>
                <a:normAutofit lnSpcReduction="10000"/>
              </a:bodyPr>
              <a:lstStyle/>
              <a:p>
                <a:r>
                  <a:rPr lang="en-US" dirty="0" smtClean="0"/>
                  <a:t>We work in polynomial ring </a:t>
                </a:r>
                <a14:m>
                  <m:oMath xmlns:m="http://schemas.openxmlformats.org/officeDocument/2006/math">
                    <m:r>
                      <a:rPr lang="en-US" i="1" dirty="0" smtClean="0">
                        <a:solidFill>
                          <a:srgbClr val="0070C0"/>
                        </a:solidFill>
                        <a:latin typeface="Cambria Math"/>
                      </a:rPr>
                      <m:t>𝑅</m:t>
                    </m:r>
                    <m:r>
                      <a:rPr lang="en-US" i="1" dirty="0" smtClean="0">
                        <a:solidFill>
                          <a:srgbClr val="0070C0"/>
                        </a:solidFill>
                        <a:latin typeface="Cambria Math"/>
                      </a:rPr>
                      <m:t>=</m:t>
                    </m:r>
                    <m:r>
                      <a:rPr lang="en-US" i="1" dirty="0" smtClean="0">
                        <a:solidFill>
                          <a:srgbClr val="0070C0"/>
                        </a:solidFill>
                        <a:latin typeface="Cambria Math"/>
                      </a:rPr>
                      <m:t>𝑍</m:t>
                    </m:r>
                    <m:r>
                      <a:rPr lang="en-US" i="1" dirty="0" smtClean="0">
                        <a:solidFill>
                          <a:srgbClr val="0070C0"/>
                        </a:solidFill>
                        <a:latin typeface="Cambria Math"/>
                      </a:rPr>
                      <m:t>[</m:t>
                    </m:r>
                    <m:r>
                      <a:rPr lang="en-US" b="0" i="1" dirty="0" smtClean="0">
                        <a:solidFill>
                          <a:srgbClr val="0070C0"/>
                        </a:solidFill>
                        <a:latin typeface="Cambria Math"/>
                      </a:rPr>
                      <m:t>𝑥</m:t>
                    </m:r>
                    <m:r>
                      <a:rPr lang="en-US" i="1" dirty="0" smtClean="0">
                        <a:solidFill>
                          <a:srgbClr val="0070C0"/>
                        </a:solidFill>
                        <a:latin typeface="Cambria Math"/>
                      </a:rPr>
                      <m:t>]/</m:t>
                    </m:r>
                    <m:r>
                      <a:rPr lang="en-US" b="0" i="1" dirty="0" smtClean="0">
                        <a:solidFill>
                          <a:srgbClr val="0070C0"/>
                        </a:solidFill>
                        <a:latin typeface="Cambria Math"/>
                      </a:rPr>
                      <m:t>𝑓</m:t>
                    </m:r>
                    <m:r>
                      <a:rPr lang="en-US" i="1" dirty="0" smtClean="0">
                        <a:solidFill>
                          <a:srgbClr val="0070C0"/>
                        </a:solidFill>
                        <a:latin typeface="Cambria Math"/>
                      </a:rPr>
                      <m:t>(</m:t>
                    </m:r>
                    <m:r>
                      <a:rPr lang="en-US" b="0" i="1" dirty="0" smtClean="0">
                        <a:solidFill>
                          <a:srgbClr val="0070C0"/>
                        </a:solidFill>
                        <a:latin typeface="Cambria Math"/>
                      </a:rPr>
                      <m:t>𝑥</m:t>
                    </m:r>
                    <m:r>
                      <a:rPr lang="en-US" i="1" dirty="0" smtClean="0">
                        <a:solidFill>
                          <a:srgbClr val="0070C0"/>
                        </a:solidFill>
                        <a:latin typeface="Cambria Math"/>
                      </a:rPr>
                      <m:t>)</m:t>
                    </m:r>
                  </m:oMath>
                </a14:m>
                <a:endParaRPr lang="en-US" dirty="0">
                  <a:solidFill>
                    <a:srgbClr val="0070C0"/>
                  </a:solidFill>
                </a:endParaRPr>
              </a:p>
              <a:p>
                <a:pPr lvl="1"/>
                <a:r>
                  <a:rPr lang="en-US" dirty="0" smtClean="0"/>
                  <a:t>E.g., </a:t>
                </a:r>
                <a14:m>
                  <m:oMath xmlns:m="http://schemas.openxmlformats.org/officeDocument/2006/math">
                    <m:r>
                      <a:rPr lang="en-US" i="1" dirty="0" smtClean="0">
                        <a:latin typeface="Cambria Math"/>
                      </a:rPr>
                      <m:t>𝑓</m:t>
                    </m:r>
                    <m:r>
                      <a:rPr lang="en-US" i="1" dirty="0" smtClean="0">
                        <a:latin typeface="Cambria Math"/>
                      </a:rPr>
                      <m:t>(</m:t>
                    </m:r>
                    <m:r>
                      <a:rPr lang="en-US" i="1" dirty="0" smtClean="0">
                        <a:latin typeface="Cambria Math"/>
                      </a:rPr>
                      <m:t>𝑥</m:t>
                    </m:r>
                    <m:r>
                      <a:rPr lang="en-US"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𝑥</m:t>
                        </m:r>
                      </m:e>
                      <m:sup>
                        <m:r>
                          <a:rPr lang="en-US" i="1" dirty="0" smtClean="0">
                            <a:latin typeface="Cambria Math"/>
                          </a:rPr>
                          <m:t>𝑛</m:t>
                        </m:r>
                      </m:sup>
                    </m:sSup>
                    <m:r>
                      <a:rPr lang="en-US" i="1" dirty="0" smtClean="0">
                        <a:latin typeface="Cambria Math"/>
                      </a:rPr>
                      <m:t>+1 </m:t>
                    </m:r>
                  </m:oMath>
                </a14:m>
                <a:r>
                  <a:rPr lang="en-US" dirty="0" smtClean="0"/>
                  <a:t>(</a:t>
                </a:r>
                <a14:m>
                  <m:oMath xmlns:m="http://schemas.openxmlformats.org/officeDocument/2006/math">
                    <m:r>
                      <a:rPr lang="en-US" i="1" dirty="0" smtClean="0">
                        <a:latin typeface="Cambria Math"/>
                      </a:rPr>
                      <m:t>𝑛</m:t>
                    </m:r>
                  </m:oMath>
                </a14:m>
                <a:r>
                  <a:rPr lang="en-US" dirty="0" smtClean="0"/>
                  <a:t> is a power of two)</a:t>
                </a:r>
              </a:p>
              <a:p>
                <a:pPr lvl="1"/>
                <a:r>
                  <a:rPr lang="en-US" dirty="0" smtClean="0"/>
                  <a:t>Also use </a:t>
                </a:r>
                <a14:m>
                  <m:oMath xmlns:m="http://schemas.openxmlformats.org/officeDocument/2006/math">
                    <m:r>
                      <a:rPr lang="en-US" i="1" dirty="0" smtClean="0">
                        <a:solidFill>
                          <a:srgbClr val="0070C0"/>
                        </a:solidFill>
                        <a:latin typeface="Cambria Math"/>
                      </a:rPr>
                      <m:t>𝑅</m:t>
                    </m:r>
                    <m:r>
                      <a:rPr lang="en-US" i="1" baseline="-25000" dirty="0" err="1" smtClean="0">
                        <a:solidFill>
                          <a:srgbClr val="0070C0"/>
                        </a:solidFill>
                        <a:latin typeface="Cambria Math"/>
                      </a:rPr>
                      <m:t>𝑞</m:t>
                    </m:r>
                    <m:r>
                      <a:rPr lang="en-US" i="1" dirty="0" smtClean="0">
                        <a:solidFill>
                          <a:srgbClr val="0070C0"/>
                        </a:solidFill>
                        <a:latin typeface="Cambria Math"/>
                      </a:rPr>
                      <m:t>= </m:t>
                    </m:r>
                    <m:r>
                      <a:rPr lang="en-US" i="1" dirty="0" smtClean="0">
                        <a:solidFill>
                          <a:srgbClr val="0070C0"/>
                        </a:solidFill>
                        <a:latin typeface="Cambria Math"/>
                      </a:rPr>
                      <m:t>𝑅</m:t>
                    </m:r>
                    <m:r>
                      <a:rPr lang="en-US" i="1" dirty="0" smtClean="0">
                        <a:solidFill>
                          <a:srgbClr val="0070C0"/>
                        </a:solidFill>
                        <a:latin typeface="Cambria Math"/>
                      </a:rPr>
                      <m:t>/</m:t>
                    </m:r>
                    <m:r>
                      <a:rPr lang="en-US" i="1" dirty="0" err="1" smtClean="0">
                        <a:solidFill>
                          <a:srgbClr val="0070C0"/>
                        </a:solidFill>
                        <a:latin typeface="Cambria Math"/>
                      </a:rPr>
                      <m:t>𝑞𝑅</m:t>
                    </m:r>
                    <m:r>
                      <a:rPr lang="en-US" i="1" dirty="0" smtClean="0">
                        <a:solidFill>
                          <a:srgbClr val="0070C0"/>
                        </a:solidFill>
                        <a:latin typeface="Cambria Math"/>
                      </a:rPr>
                      <m:t> =</m:t>
                    </m:r>
                    <m:r>
                      <a:rPr lang="en-US" i="1" dirty="0" smtClean="0">
                        <a:solidFill>
                          <a:srgbClr val="0070C0"/>
                        </a:solidFill>
                        <a:latin typeface="Cambria Math"/>
                      </a:rPr>
                      <m:t>𝑍</m:t>
                    </m:r>
                    <m:r>
                      <a:rPr lang="en-US" i="1" dirty="0" smtClean="0">
                        <a:solidFill>
                          <a:srgbClr val="0070C0"/>
                        </a:solidFill>
                        <a:latin typeface="Cambria Math"/>
                      </a:rPr>
                      <m:t>[</m:t>
                    </m:r>
                    <m:r>
                      <a:rPr lang="en-US" i="1" dirty="0" smtClean="0">
                        <a:solidFill>
                          <a:srgbClr val="0070C0"/>
                        </a:solidFill>
                        <a:latin typeface="Cambria Math"/>
                      </a:rPr>
                      <m:t>𝑥</m:t>
                    </m:r>
                    <m:r>
                      <a:rPr lang="en-US" i="1" dirty="0" smtClean="0">
                        <a:solidFill>
                          <a:srgbClr val="0070C0"/>
                        </a:solidFill>
                        <a:latin typeface="Cambria Math"/>
                      </a:rPr>
                      <m:t>]/(</m:t>
                    </m:r>
                    <m:r>
                      <a:rPr lang="en-US" i="1" dirty="0" smtClean="0">
                        <a:solidFill>
                          <a:srgbClr val="0070C0"/>
                        </a:solidFill>
                        <a:latin typeface="Cambria Math"/>
                      </a:rPr>
                      <m:t>𝑓</m:t>
                    </m:r>
                    <m:r>
                      <a:rPr lang="en-US" i="1" dirty="0" smtClean="0">
                        <a:solidFill>
                          <a:srgbClr val="0070C0"/>
                        </a:solidFill>
                        <a:latin typeface="Cambria Math"/>
                      </a:rPr>
                      <m:t>(</m:t>
                    </m:r>
                    <m:r>
                      <a:rPr lang="en-US" i="1" dirty="0" smtClean="0">
                        <a:solidFill>
                          <a:srgbClr val="0070C0"/>
                        </a:solidFill>
                        <a:latin typeface="Cambria Math"/>
                      </a:rPr>
                      <m:t>𝑥</m:t>
                    </m:r>
                    <m:r>
                      <a:rPr lang="en-US" i="1" dirty="0" smtClean="0">
                        <a:solidFill>
                          <a:srgbClr val="0070C0"/>
                        </a:solidFill>
                        <a:latin typeface="Cambria Math"/>
                      </a:rPr>
                      <m:t>), </m:t>
                    </m:r>
                    <m:r>
                      <a:rPr lang="en-US" i="1" dirty="0" smtClean="0">
                        <a:solidFill>
                          <a:srgbClr val="0070C0"/>
                        </a:solidFill>
                        <a:latin typeface="Cambria Math"/>
                      </a:rPr>
                      <m:t>𝑞</m:t>
                    </m:r>
                    <m:r>
                      <a:rPr lang="en-US" i="1" dirty="0" smtClean="0">
                        <a:solidFill>
                          <a:srgbClr val="0070C0"/>
                        </a:solidFill>
                        <a:latin typeface="Cambria Math"/>
                      </a:rPr>
                      <m:t>)</m:t>
                    </m:r>
                  </m:oMath>
                </a14:m>
                <a:r>
                  <a:rPr lang="en-US" dirty="0" smtClean="0">
                    <a:solidFill>
                      <a:srgbClr val="0070C0"/>
                    </a:solidFill>
                  </a:rPr>
                  <a:t> </a:t>
                </a:r>
                <a14:m>
                  <m:oMath xmlns:m="http://schemas.openxmlformats.org/officeDocument/2006/math">
                    <m:d>
                      <m:dPr>
                        <m:ctrlPr>
                          <a:rPr lang="en-US" i="1" dirty="0" smtClean="0">
                            <a:solidFill>
                              <a:schemeClr val="tx1"/>
                            </a:solidFill>
                            <a:latin typeface="Cambria Math" panose="02040503050406030204" pitchFamily="18" charset="0"/>
                          </a:rPr>
                        </m:ctrlPr>
                      </m:dPr>
                      <m:e>
                        <m:r>
                          <a:rPr lang="en-US" i="1" dirty="0" smtClean="0">
                            <a:solidFill>
                              <a:schemeClr val="tx1"/>
                            </a:solidFill>
                            <a:latin typeface="Cambria Math" panose="02040503050406030204" pitchFamily="18" charset="0"/>
                          </a:rPr>
                          <m:t>𝑞</m:t>
                        </m:r>
                        <m:r>
                          <a:rPr lang="en-US" i="1" dirty="0" smtClean="0">
                            <a:solidFill>
                              <a:schemeClr val="tx1"/>
                            </a:solidFill>
                            <a:latin typeface="Cambria Math" panose="02040503050406030204" pitchFamily="18" charset="0"/>
                          </a:rPr>
                          <m:t> ∼</m:t>
                        </m:r>
                        <m:r>
                          <a:rPr lang="en-US" b="0" i="1" dirty="0" smtClean="0">
                            <a:solidFill>
                              <a:schemeClr val="tx1"/>
                            </a:solidFill>
                            <a:latin typeface="Cambria Math" panose="02040503050406030204" pitchFamily="18" charset="0"/>
                          </a:rPr>
                          <m:t>𝑙𝑎𝑟𝑔𝑒</m:t>
                        </m:r>
                      </m:e>
                    </m:d>
                  </m:oMath>
                </a14:m>
                <a:endParaRPr lang="en-US" dirty="0" smtClean="0">
                  <a:solidFill>
                    <a:srgbClr val="0070C0"/>
                  </a:solidFill>
                </a:endParaRPr>
              </a:p>
              <a:p>
                <a:r>
                  <a:rPr lang="en-US" dirty="0" smtClean="0"/>
                  <a:t>Public parameters hide </a:t>
                </a:r>
              </a:p>
              <a:p>
                <a:pPr lvl="1"/>
                <a:r>
                  <a:rPr lang="en-US" dirty="0" smtClean="0"/>
                  <a:t>a small</a:t>
                </a:r>
                <a:r>
                  <a:rPr lang="en-US" dirty="0" smtClean="0">
                    <a:solidFill>
                      <a:srgbClr val="00B050"/>
                    </a:solidFill>
                  </a:rPr>
                  <a:t> </a:t>
                </a:r>
                <a14:m>
                  <m:oMath xmlns:m="http://schemas.openxmlformats.org/officeDocument/2006/math">
                    <m:r>
                      <a:rPr lang="en-US" b="0" i="1" smtClean="0">
                        <a:solidFill>
                          <a:srgbClr val="00B050"/>
                        </a:solidFill>
                        <a:latin typeface="Cambria Math"/>
                      </a:rPr>
                      <m:t>𝑔</m:t>
                    </m:r>
                    <m:r>
                      <a:rPr lang="en-US" b="0" i="1" smtClean="0">
                        <a:solidFill>
                          <a:schemeClr val="tx1"/>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𝑅</m:t>
                        </m:r>
                      </m:e>
                      <m:sub>
                        <m:r>
                          <a:rPr lang="en-US" b="0" i="1" smtClean="0">
                            <a:solidFill>
                              <a:srgbClr val="0070C0"/>
                            </a:solidFill>
                            <a:latin typeface="Cambria Math"/>
                          </a:rPr>
                          <m:t>𝑞</m:t>
                        </m:r>
                      </m:sub>
                    </m:sSub>
                  </m:oMath>
                </a14:m>
                <a:r>
                  <a:rPr lang="en-US" b="0" dirty="0" smtClean="0"/>
                  <a:t> </a:t>
                </a:r>
                <a14:m>
                  <m:oMath xmlns:m="http://schemas.openxmlformats.org/officeDocument/2006/math">
                    <m:r>
                      <a:rPr lang="en-US" b="0" i="0" dirty="0" smtClean="0">
                        <a:latin typeface="Cambria Math" panose="02040503050406030204" pitchFamily="18" charset="0"/>
                      </a:rPr>
                      <m:t>(</m:t>
                    </m:r>
                    <m:r>
                      <a:rPr lang="en-US" i="1" dirty="0">
                        <a:latin typeface="Cambria Math" panose="02040503050406030204" pitchFamily="18" charset="0"/>
                      </a:rPr>
                      <m:t>~ </m:t>
                    </m:r>
                    <m:r>
                      <a:rPr lang="en-US" b="0" i="1" dirty="0" smtClean="0">
                        <a:latin typeface="Cambria Math" panose="02040503050406030204" pitchFamily="18" charset="0"/>
                      </a:rPr>
                      <m:t>𝑝𝑜𝑙𝑦</m:t>
                    </m:r>
                    <m:r>
                      <a:rPr lang="en-US" b="0" i="1" dirty="0" smtClean="0">
                        <a:latin typeface="Cambria Math" panose="02040503050406030204" pitchFamily="18" charset="0"/>
                      </a:rPr>
                      <m:t>(</m:t>
                    </m:r>
                    <m:r>
                      <a:rPr lang="en-US" b="0" i="1" dirty="0" smtClean="0">
                        <a:latin typeface="Cambria Math" panose="02040503050406030204" pitchFamily="18" charset="0"/>
                      </a:rPr>
                      <m:t>𝑛</m:t>
                    </m:r>
                    <m:r>
                      <a:rPr lang="en-US" b="0" i="1" dirty="0" smtClean="0">
                        <a:latin typeface="Cambria Math" panose="02040503050406030204" pitchFamily="18" charset="0"/>
                      </a:rPr>
                      <m:t>))</m:t>
                    </m:r>
                  </m:oMath>
                </a14:m>
                <a:endParaRPr lang="en-US" b="0" dirty="0" smtClean="0"/>
              </a:p>
              <a:p>
                <a:pPr lvl="1"/>
                <a:r>
                  <a:rPr lang="en-US" dirty="0" smtClean="0"/>
                  <a:t>and a random invertible (large) </a:t>
                </a:r>
                <a14:m>
                  <m:oMath xmlns:m="http://schemas.openxmlformats.org/officeDocument/2006/math">
                    <m:r>
                      <a:rPr lang="en-US" b="0" i="1" dirty="0" smtClean="0">
                        <a:solidFill>
                          <a:srgbClr val="00B050"/>
                        </a:solidFill>
                        <a:latin typeface="Cambria Math"/>
                      </a:rPr>
                      <m:t>𝑧</m:t>
                    </m:r>
                    <m:r>
                      <a:rPr lang="en-US" b="0" i="1" dirty="0" smtClean="0">
                        <a:solidFill>
                          <a:schemeClr val="tx1"/>
                        </a:solidFill>
                        <a:latin typeface="Cambria Math"/>
                      </a:rPr>
                      <m:t>∈</m:t>
                    </m:r>
                    <m:sSub>
                      <m:sSubPr>
                        <m:ctrlPr>
                          <a:rPr lang="en-US" b="0" i="1" dirty="0" smtClean="0">
                            <a:solidFill>
                              <a:srgbClr val="0070C0"/>
                            </a:solidFill>
                            <a:latin typeface="Cambria Math" panose="02040503050406030204" pitchFamily="18" charset="0"/>
                          </a:rPr>
                        </m:ctrlPr>
                      </m:sSubPr>
                      <m:e>
                        <m:r>
                          <a:rPr lang="en-US" b="0" i="1" dirty="0" smtClean="0">
                            <a:solidFill>
                              <a:srgbClr val="0070C0"/>
                            </a:solidFill>
                            <a:latin typeface="Cambria Math"/>
                          </a:rPr>
                          <m:t>𝑅</m:t>
                        </m:r>
                      </m:e>
                      <m:sub>
                        <m:r>
                          <a:rPr lang="en-US" b="0" i="1" dirty="0" smtClean="0">
                            <a:solidFill>
                              <a:srgbClr val="0070C0"/>
                            </a:solidFill>
                            <a:latin typeface="Cambria Math"/>
                          </a:rPr>
                          <m:t>𝑞</m:t>
                        </m:r>
                      </m:sub>
                    </m:sSub>
                  </m:oMath>
                </a14:m>
                <a:endParaRPr lang="en-US" dirty="0" smtClean="0"/>
              </a:p>
              <a:p>
                <a:r>
                  <a:rPr lang="en-US" dirty="0" smtClean="0"/>
                  <a:t>Let </a:t>
                </a:r>
                <a14:m>
                  <m:oMath xmlns:m="http://schemas.openxmlformats.org/officeDocument/2006/math">
                    <m:r>
                      <a:rPr lang="en-US" i="1" dirty="0" smtClean="0">
                        <a:solidFill>
                          <a:srgbClr val="FF0000"/>
                        </a:solidFill>
                        <a:latin typeface="Cambria Math" panose="02040503050406030204" pitchFamily="18" charset="0"/>
                      </a:rPr>
                      <m:t>𝐼</m:t>
                    </m:r>
                  </m:oMath>
                </a14:m>
                <a:r>
                  <a:rPr lang="en-US" dirty="0" smtClean="0"/>
                  <a:t> be the ideal generated by </a:t>
                </a:r>
                <a:r>
                  <a:rPr lang="en-US" dirty="0" smtClean="0">
                    <a:solidFill>
                      <a:srgbClr val="00B050"/>
                    </a:solidFill>
                  </a:rPr>
                  <a:t>g</a:t>
                </a:r>
                <a:r>
                  <a:rPr lang="en-US" dirty="0" smtClean="0"/>
                  <a:t>, </a:t>
                </a:r>
                <a14:m>
                  <m:oMath xmlns:m="http://schemas.openxmlformats.org/officeDocument/2006/math">
                    <m:r>
                      <a:rPr lang="en-US" i="1" dirty="0" smtClean="0">
                        <a:solidFill>
                          <a:srgbClr val="FF0000"/>
                        </a:solidFill>
                        <a:latin typeface="Cambria Math" panose="02040503050406030204" pitchFamily="18" charset="0"/>
                      </a:rPr>
                      <m:t>𝐼</m:t>
                    </m:r>
                    <m:r>
                      <a:rPr lang="en-US" i="1" dirty="0" smtClean="0">
                        <a:solidFill>
                          <a:srgbClr val="00B050"/>
                        </a:solidFill>
                        <a:latin typeface="Cambria Math" panose="02040503050406030204" pitchFamily="18" charset="0"/>
                      </a:rPr>
                      <m:t> </m:t>
                    </m:r>
                    <m:r>
                      <a:rPr lang="en-US" i="1" dirty="0" smtClean="0">
                        <a:solidFill>
                          <a:schemeClr val="tx1"/>
                        </a:solidFill>
                        <a:latin typeface="Cambria Math" panose="02040503050406030204" pitchFamily="18" charset="0"/>
                      </a:rPr>
                      <m:t>=</m:t>
                    </m:r>
                    <m:r>
                      <a:rPr lang="en-US" i="1" dirty="0" smtClean="0">
                        <a:solidFill>
                          <a:srgbClr val="00B050"/>
                        </a:solidFill>
                        <a:latin typeface="Cambria Math" panose="02040503050406030204" pitchFamily="18" charset="0"/>
                      </a:rPr>
                      <m:t> </m:t>
                    </m:r>
                    <m:d>
                      <m:dPr>
                        <m:begChr m:val="⟨"/>
                        <m:endChr m:val="⟩"/>
                        <m:ctrlPr>
                          <a:rPr lang="en-US" i="1" smtClean="0">
                            <a:solidFill>
                              <a:srgbClr val="00B050"/>
                            </a:solidFill>
                            <a:latin typeface="Cambria Math" panose="02040503050406030204" pitchFamily="18" charset="0"/>
                          </a:rPr>
                        </m:ctrlPr>
                      </m:dPr>
                      <m:e>
                        <m:r>
                          <a:rPr lang="en-US" b="0" i="1" smtClean="0">
                            <a:solidFill>
                              <a:srgbClr val="00B050"/>
                            </a:solidFill>
                            <a:latin typeface="Cambria Math" panose="02040503050406030204" pitchFamily="18" charset="0"/>
                          </a:rPr>
                          <m:t>𝑔</m:t>
                        </m:r>
                      </m:e>
                    </m:d>
                  </m:oMath>
                </a14:m>
                <a:endParaRPr lang="en-US" i="1" dirty="0" smtClean="0">
                  <a:solidFill>
                    <a:srgbClr val="00B050"/>
                  </a:solidFill>
                  <a:latin typeface="Cambria Math" panose="02040503050406030204" pitchFamily="18" charset="0"/>
                </a:endParaRPr>
              </a:p>
              <a:p>
                <a:pPr lvl="1"/>
                <a:r>
                  <a:rPr lang="en-US" i="1" dirty="0" smtClean="0">
                    <a:latin typeface="Cambria Math" panose="02040503050406030204" pitchFamily="18" charset="0"/>
                  </a:rPr>
                  <a:t> </a:t>
                </a:r>
                <a14:m>
                  <m:oMath xmlns:m="http://schemas.openxmlformats.org/officeDocument/2006/math">
                    <m:r>
                      <a:rPr lang="en-US" i="1" dirty="0" smtClean="0">
                        <a:solidFill>
                          <a:srgbClr val="FF0000"/>
                        </a:solidFill>
                        <a:latin typeface="Cambria Math" panose="02040503050406030204" pitchFamily="18" charset="0"/>
                      </a:rPr>
                      <m:t>𝐼</m:t>
                    </m:r>
                  </m:oMath>
                </a14:m>
                <a:r>
                  <a:rPr lang="en-US" dirty="0" smtClean="0"/>
                  <a:t> also has lattice structure</a:t>
                </a:r>
              </a:p>
              <a:p>
                <a14:m>
                  <m:oMath xmlns:m="http://schemas.openxmlformats.org/officeDocument/2006/math">
                    <m:r>
                      <a:rPr lang="en-US" i="1" dirty="0" smtClean="0">
                        <a:solidFill>
                          <a:srgbClr val="00B050"/>
                        </a:solidFill>
                        <a:latin typeface="Cambria Math" panose="02040503050406030204" pitchFamily="18" charset="0"/>
                      </a:rPr>
                      <m:t>𝑔</m:t>
                    </m:r>
                  </m:oMath>
                </a14:m>
                <a:r>
                  <a:rPr lang="en-US" dirty="0"/>
                  <a:t> is required to be</a:t>
                </a:r>
              </a:p>
              <a:p>
                <a:pPr lvl="1"/>
                <a:r>
                  <a:rPr lang="en-US" dirty="0"/>
                  <a:t>Small and invertible in </a:t>
                </a:r>
                <a14:m>
                  <m:oMath xmlns:m="http://schemas.openxmlformats.org/officeDocument/2006/math">
                    <m:r>
                      <a:rPr lang="en-US" i="1" dirty="0">
                        <a:solidFill>
                          <a:srgbClr val="0070C0"/>
                        </a:solidFill>
                        <a:latin typeface="Cambria Math"/>
                      </a:rPr>
                      <m:t>𝑅</m:t>
                    </m:r>
                    <m:r>
                      <a:rPr lang="en-US" i="1" baseline="-25000" dirty="0" err="1">
                        <a:solidFill>
                          <a:srgbClr val="0070C0"/>
                        </a:solidFill>
                        <a:latin typeface="Cambria Math"/>
                      </a:rPr>
                      <m:t>𝑞</m:t>
                    </m:r>
                    <m:r>
                      <a:rPr lang="en-US" i="1" baseline="-25000" dirty="0" err="1">
                        <a:solidFill>
                          <a:srgbClr val="0070C0"/>
                        </a:solidFill>
                        <a:latin typeface="Cambria Math"/>
                      </a:rPr>
                      <m:t> </m:t>
                    </m:r>
                  </m:oMath>
                </a14:m>
                <a:endParaRPr lang="en-US" i="1" baseline="-25000" dirty="0">
                  <a:solidFill>
                    <a:srgbClr val="0070C0"/>
                  </a:solidFill>
                  <a:latin typeface="Cambria Math"/>
                </a:endParaRPr>
              </a:p>
              <a:p>
                <a:pPr lvl="1"/>
                <a14:m>
                  <m:oMath xmlns:m="http://schemas.openxmlformats.org/officeDocument/2006/math">
                    <m:r>
                      <a:rPr lang="en-US" i="1" dirty="0">
                        <a:latin typeface="Cambria Math" panose="02040503050406030204" pitchFamily="18" charset="0"/>
                      </a:rPr>
                      <m:t>|</m:t>
                    </m:r>
                    <m:r>
                      <a:rPr lang="en-US" i="1" dirty="0" smtClean="0">
                        <a:solidFill>
                          <a:srgbClr val="0070C0"/>
                        </a:solidFill>
                        <a:latin typeface="Cambria Math" panose="02040503050406030204" pitchFamily="18" charset="0"/>
                      </a:rPr>
                      <m:t>𝑅</m:t>
                    </m:r>
                    <m:r>
                      <a:rPr lang="en-US" i="1" dirty="0">
                        <a:latin typeface="Cambria Math" panose="02040503050406030204" pitchFamily="18" charset="0"/>
                      </a:rPr>
                      <m:t>/</m:t>
                    </m:r>
                    <m:r>
                      <a:rPr lang="en-US" i="1" dirty="0" smtClean="0">
                        <a:solidFill>
                          <a:srgbClr val="FF0000"/>
                        </a:solidFill>
                        <a:latin typeface="Cambria Math" panose="02040503050406030204" pitchFamily="18" charset="0"/>
                      </a:rPr>
                      <m:t>𝐼</m:t>
                    </m:r>
                    <m:r>
                      <a:rPr lang="en-US" i="1" dirty="0">
                        <a:latin typeface="Cambria Math" panose="02040503050406030204" pitchFamily="18" charset="0"/>
                      </a:rPr>
                      <m:t>|</m:t>
                    </m:r>
                  </m:oMath>
                </a14:m>
                <a:r>
                  <a:rPr lang="en-US" dirty="0"/>
                  <a:t> should be a large prime</a:t>
                </a:r>
              </a:p>
              <a:p>
                <a:pPr lvl="1"/>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𝑔</m:t>
                        </m:r>
                      </m:e>
                      <m:sup>
                        <m:r>
                          <a:rPr lang="en-US" i="1" dirty="0">
                            <a:latin typeface="Cambria Math" panose="02040503050406030204" pitchFamily="18" charset="0"/>
                          </a:rPr>
                          <m:t>−1</m:t>
                        </m:r>
                      </m:sup>
                    </m:sSup>
                    <m:r>
                      <a:rPr lang="en-US" i="1" dirty="0">
                        <a:latin typeface="Cambria Math" panose="02040503050406030204" pitchFamily="18" charset="0"/>
                      </a:rPr>
                      <m:t>∈</m:t>
                    </m:r>
                    <m:r>
                      <a:rPr lang="en-US" i="1" dirty="0">
                        <a:solidFill>
                          <a:srgbClr val="0070C0"/>
                        </a:solidFill>
                        <a:latin typeface="Cambria Math" panose="02040503050406030204" pitchFamily="18" charset="0"/>
                      </a:rPr>
                      <m:t>𝐾</m:t>
                    </m:r>
                    <m:r>
                      <a:rPr lang="en-US" i="1" dirty="0">
                        <a:solidFill>
                          <a:srgbClr val="0070C0"/>
                        </a:solidFill>
                        <a:latin typeface="Cambria Math" panose="02040503050406030204" pitchFamily="18" charset="0"/>
                      </a:rPr>
                      <m:t>=</m:t>
                    </m:r>
                    <m:r>
                      <a:rPr lang="en-US" i="1" dirty="0">
                        <a:solidFill>
                          <a:srgbClr val="0070C0"/>
                        </a:solidFill>
                        <a:latin typeface="Cambria Math" panose="02040503050406030204" pitchFamily="18" charset="0"/>
                      </a:rPr>
                      <m:t>𝑄</m:t>
                    </m:r>
                    <m:r>
                      <a:rPr lang="en-US" i="1" dirty="0">
                        <a:solidFill>
                          <a:srgbClr val="0070C0"/>
                        </a:solidFill>
                        <a:latin typeface="Cambria Math"/>
                      </a:rPr>
                      <m:t>[</m:t>
                    </m:r>
                    <m:r>
                      <a:rPr lang="en-US" i="1" dirty="0">
                        <a:solidFill>
                          <a:srgbClr val="0070C0"/>
                        </a:solidFill>
                        <a:latin typeface="Cambria Math"/>
                      </a:rPr>
                      <m:t>𝑥</m:t>
                    </m:r>
                    <m:r>
                      <a:rPr lang="en-US" i="1" dirty="0">
                        <a:solidFill>
                          <a:srgbClr val="0070C0"/>
                        </a:solidFill>
                        <a:latin typeface="Cambria Math"/>
                      </a:rPr>
                      <m:t>]/</m:t>
                    </m:r>
                    <m:r>
                      <a:rPr lang="en-US" i="1" dirty="0">
                        <a:solidFill>
                          <a:srgbClr val="0070C0"/>
                        </a:solidFill>
                        <a:latin typeface="Cambria Math"/>
                      </a:rPr>
                      <m:t>𝑓</m:t>
                    </m:r>
                    <m:r>
                      <a:rPr lang="en-US" i="1" dirty="0">
                        <a:solidFill>
                          <a:srgbClr val="0070C0"/>
                        </a:solidFill>
                        <a:latin typeface="Cambria Math"/>
                      </a:rPr>
                      <m:t>(</m:t>
                    </m:r>
                    <m:r>
                      <a:rPr lang="en-US" i="1" dirty="0">
                        <a:solidFill>
                          <a:srgbClr val="0070C0"/>
                        </a:solidFill>
                        <a:latin typeface="Cambria Math"/>
                      </a:rPr>
                      <m:t>𝑥</m:t>
                    </m:r>
                    <m:r>
                      <a:rPr lang="en-US" i="1" dirty="0">
                        <a:solidFill>
                          <a:srgbClr val="0070C0"/>
                        </a:solidFill>
                        <a:latin typeface="Cambria Math"/>
                      </a:rPr>
                      <m:t>)</m:t>
                    </m:r>
                  </m:oMath>
                </a14:m>
                <a:r>
                  <a:rPr lang="en-US" dirty="0"/>
                  <a:t> </a:t>
                </a:r>
                <a:r>
                  <a:rPr lang="en-US" dirty="0" smtClean="0"/>
                  <a:t>is not too large</a:t>
                </a:r>
                <a:endParaRPr lang="en-US" dirty="0"/>
              </a:p>
              <a:p>
                <a:endParaRPr lang="en-US" dirty="0" smtClean="0"/>
              </a:p>
              <a:p>
                <a:pPr marL="0" indent="0">
                  <a:buNone/>
                </a:pPr>
                <a:endParaRPr lang="en-US" dirty="0"/>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57200" y="1447800"/>
                <a:ext cx="7620000" cy="5105400"/>
              </a:xfrm>
              <a:blipFill rotWithShape="0">
                <a:blip r:embed="rId2"/>
                <a:stretch>
                  <a:fillRect l="-1280" t="-27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ounded Rectangular Callout 3"/>
              <p:cNvSpPr/>
              <p:nvPr/>
            </p:nvSpPr>
            <p:spPr>
              <a:xfrm>
                <a:off x="5334000" y="4267200"/>
                <a:ext cx="3657600" cy="1524000"/>
              </a:xfrm>
              <a:prstGeom prst="wedgeRoundRectCallout">
                <a:avLst>
                  <a:gd name="adj1" fmla="val -61477"/>
                  <a:gd name="adj2" fmla="val 3668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dirty="0" smtClean="0">
                    <a:solidFill>
                      <a:schemeClr val="tx1"/>
                    </a:solidFill>
                  </a:rPr>
                  <a:t>The ``scalars” that we encode are </a:t>
                </a:r>
                <a:r>
                  <a:rPr lang="en-US" sz="2400" dirty="0" err="1">
                    <a:solidFill>
                      <a:schemeClr val="tx1"/>
                    </a:solidFill>
                  </a:rPr>
                  <a:t>cosets</a:t>
                </a:r>
                <a:r>
                  <a:rPr lang="en-US" sz="2400" dirty="0">
                    <a:solidFill>
                      <a:schemeClr val="tx1"/>
                    </a:solidFill>
                  </a:rPr>
                  <a:t> of </a:t>
                </a:r>
                <a14:m>
                  <m:oMath xmlns:m="http://schemas.openxmlformats.org/officeDocument/2006/math">
                    <m:r>
                      <a:rPr lang="en-US" sz="2400" i="1" dirty="0">
                        <a:solidFill>
                          <a:srgbClr val="FF0000"/>
                        </a:solidFill>
                        <a:latin typeface="Cambria Math"/>
                      </a:rPr>
                      <m:t>𝐼</m:t>
                    </m:r>
                  </m:oMath>
                </a14:m>
                <a:r>
                  <a:rPr lang="en-US" sz="2400" dirty="0">
                    <a:solidFill>
                      <a:srgbClr val="FF0000"/>
                    </a:solidFill>
                  </a:rPr>
                  <a:t/>
                </a:r>
                <a:br>
                  <a:rPr lang="en-US" sz="2400" dirty="0">
                    <a:solidFill>
                      <a:srgbClr val="FF0000"/>
                    </a:solidFill>
                  </a:rPr>
                </a:br>
                <a:r>
                  <a:rPr lang="en-US" sz="2400" dirty="0">
                    <a:solidFill>
                      <a:schemeClr val="tx1"/>
                    </a:solidFill>
                  </a:rPr>
                  <a:t>(i.e., elements in the quotient ring </a:t>
                </a:r>
                <a14:m>
                  <m:oMath xmlns:m="http://schemas.openxmlformats.org/officeDocument/2006/math">
                    <m:r>
                      <a:rPr lang="en-US" sz="2400" i="1" dirty="0" smtClean="0">
                        <a:solidFill>
                          <a:srgbClr val="0070C0"/>
                        </a:solidFill>
                        <a:latin typeface="Cambria Math"/>
                      </a:rPr>
                      <m:t>𝑅</m:t>
                    </m:r>
                    <m:r>
                      <a:rPr lang="en-US" sz="2400" i="1" dirty="0" smtClean="0">
                        <a:solidFill>
                          <a:schemeClr val="tx1"/>
                        </a:solidFill>
                        <a:latin typeface="Cambria Math"/>
                      </a:rPr>
                      <m:t>/</m:t>
                    </m:r>
                    <m:r>
                      <a:rPr lang="en-US" sz="2400" i="1" dirty="0">
                        <a:solidFill>
                          <a:srgbClr val="FF0000"/>
                        </a:solidFill>
                        <a:latin typeface="Cambria Math"/>
                      </a:rPr>
                      <m:t>𝐼</m:t>
                    </m:r>
                  </m:oMath>
                </a14:m>
                <a:r>
                  <a:rPr lang="en-US" sz="2400" dirty="0">
                    <a:solidFill>
                      <a:schemeClr val="tx1"/>
                    </a:solidFill>
                  </a:rPr>
                  <a:t>)</a:t>
                </a:r>
              </a:p>
            </p:txBody>
          </p:sp>
        </mc:Choice>
        <mc:Fallback xmlns="">
          <p:sp>
            <p:nvSpPr>
              <p:cNvPr id="4" name="Rounded Rectangular Callout 3"/>
              <p:cNvSpPr>
                <a:spLocks noRot="1" noChangeAspect="1" noMove="1" noResize="1" noEditPoints="1" noAdjustHandles="1" noChangeArrowheads="1" noChangeShapeType="1" noTextEdit="1"/>
              </p:cNvSpPr>
              <p:nvPr/>
            </p:nvSpPr>
            <p:spPr>
              <a:xfrm>
                <a:off x="5334000" y="4267200"/>
                <a:ext cx="3657600" cy="1524000"/>
              </a:xfrm>
              <a:prstGeom prst="wedgeRoundRectCallout">
                <a:avLst>
                  <a:gd name="adj1" fmla="val -61477"/>
                  <a:gd name="adj2" fmla="val 36687"/>
                  <a:gd name="adj3" fmla="val 16667"/>
                </a:avLst>
              </a:prstGeom>
              <a:blipFill rotWithShape="0">
                <a:blip r:embed="rId3"/>
                <a:stretch>
                  <a:fillRect t="-3571" b="-9524"/>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93D2F4F8-96A9-4514-BBD0-EA5312265E95}" type="slidenum">
              <a:rPr lang="en-US" smtClean="0"/>
              <a:t>35</a:t>
            </a:fld>
            <a:endParaRPr lang="en-US"/>
          </a:p>
        </p:txBody>
      </p:sp>
    </p:spTree>
    <p:extLst>
      <p:ext uri="{BB962C8B-B14F-4D97-AF65-F5344CB8AC3E}">
        <p14:creationId xmlns:p14="http://schemas.microsoft.com/office/powerpoint/2010/main" val="186146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G</a:t>
            </a:r>
            <a:r>
              <a:rPr lang="en-US" b="1" dirty="0" smtClean="0"/>
              <a:t>GH13 </a:t>
            </a:r>
            <a:r>
              <a:rPr lang="en-US" b="1" dirty="0"/>
              <a:t>Construction</a:t>
            </a:r>
            <a:endParaRPr lang="en-US" dirty="0"/>
          </a:p>
        </p:txBody>
      </p:sp>
      <p:grpSp>
        <p:nvGrpSpPr>
          <p:cNvPr id="25" name="Group 24"/>
          <p:cNvGrpSpPr/>
          <p:nvPr/>
        </p:nvGrpSpPr>
        <p:grpSpPr>
          <a:xfrm>
            <a:off x="1600200" y="2590800"/>
            <a:ext cx="609600" cy="3200400"/>
            <a:chOff x="1600200" y="2590800"/>
            <a:chExt cx="609600" cy="3200400"/>
          </a:xfrm>
        </p:grpSpPr>
        <mc:AlternateContent xmlns:mc="http://schemas.openxmlformats.org/markup-compatibility/2006" xmlns:a14="http://schemas.microsoft.com/office/drawing/2010/main">
          <mc:Choice Requires="a14">
            <p:sp>
              <p:nvSpPr>
                <p:cNvPr id="5" name="10-Point Star 4"/>
                <p:cNvSpPr/>
                <p:nvPr/>
              </p:nvSpPr>
              <p:spPr>
                <a:xfrm>
                  <a:off x="1600200" y="2590800"/>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1</m:t>
                            </m:r>
                          </m:sup>
                        </m:sSubSup>
                        <m:r>
                          <a:rPr lang="en-US" sz="2400" i="1" dirty="0">
                            <a:solidFill>
                              <a:srgbClr val="FF0000"/>
                            </a:solidFill>
                            <a:latin typeface="Cambria Math"/>
                          </a:rPr>
                          <m:t> </m:t>
                        </m:r>
                      </m:oMath>
                    </m:oMathPara>
                  </a14:m>
                  <a:endParaRPr lang="en-US" sz="2400" dirty="0"/>
                </a:p>
              </p:txBody>
            </p:sp>
          </mc:Choice>
          <mc:Fallback xmlns="">
            <p:sp>
              <p:nvSpPr>
                <p:cNvPr id="5" name="10-Point Star 4"/>
                <p:cNvSpPr>
                  <a:spLocks noRot="1" noChangeAspect="1" noMove="1" noResize="1" noEditPoints="1" noAdjustHandles="1" noChangeArrowheads="1" noChangeShapeType="1" noTextEdit="1"/>
                </p:cNvSpPr>
                <p:nvPr/>
              </p:nvSpPr>
              <p:spPr>
                <a:xfrm>
                  <a:off x="1600200" y="2590800"/>
                  <a:ext cx="533400" cy="491067"/>
                </a:xfrm>
                <a:prstGeom prst="star10">
                  <a:avLst/>
                </a:prstGeom>
                <a:blipFill rotWithShape="1">
                  <a:blip r:embed="rId2"/>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10-Point Star 5"/>
                <p:cNvSpPr/>
                <p:nvPr/>
              </p:nvSpPr>
              <p:spPr>
                <a:xfrm>
                  <a:off x="1600200" y="32427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2</m:t>
                            </m:r>
                          </m:sup>
                        </m:sSubSup>
                        <m:r>
                          <a:rPr lang="en-US" sz="2400" i="1" dirty="0">
                            <a:solidFill>
                              <a:srgbClr val="FF0000"/>
                            </a:solidFill>
                            <a:latin typeface="Cambria Math"/>
                          </a:rPr>
                          <m:t> </m:t>
                        </m:r>
                      </m:oMath>
                    </m:oMathPara>
                  </a14:m>
                  <a:endParaRPr lang="en-US" sz="2400" dirty="0"/>
                </a:p>
              </p:txBody>
            </p:sp>
          </mc:Choice>
          <mc:Fallback xmlns="">
            <p:sp>
              <p:nvSpPr>
                <p:cNvPr id="6" name="10-Point Star 5"/>
                <p:cNvSpPr>
                  <a:spLocks noRot="1" noChangeAspect="1" noMove="1" noResize="1" noEditPoints="1" noAdjustHandles="1" noChangeArrowheads="1" noChangeShapeType="1" noTextEdit="1"/>
                </p:cNvSpPr>
                <p:nvPr/>
              </p:nvSpPr>
              <p:spPr>
                <a:xfrm>
                  <a:off x="1600200" y="3242733"/>
                  <a:ext cx="533400" cy="491067"/>
                </a:xfrm>
                <a:prstGeom prst="star10">
                  <a:avLst/>
                </a:prstGeom>
                <a:blipFill rotWithShape="1">
                  <a:blip r:embed="rId3"/>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10-Point Star 6"/>
                <p:cNvSpPr/>
                <p:nvPr/>
              </p:nvSpPr>
              <p:spPr>
                <a:xfrm>
                  <a:off x="1600200" y="44619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𝑝</m:t>
                            </m:r>
                          </m:sup>
                        </m:sSubSup>
                        <m:r>
                          <a:rPr lang="en-US" sz="2400" i="1" dirty="0">
                            <a:solidFill>
                              <a:srgbClr val="FF0000"/>
                            </a:solidFill>
                            <a:latin typeface="Cambria Math"/>
                          </a:rPr>
                          <m:t> </m:t>
                        </m:r>
                      </m:oMath>
                    </m:oMathPara>
                  </a14:m>
                  <a:endParaRPr lang="en-US" sz="2400" dirty="0"/>
                </a:p>
              </p:txBody>
            </p:sp>
          </mc:Choice>
          <mc:Fallback xmlns="">
            <p:sp>
              <p:nvSpPr>
                <p:cNvPr id="7" name="10-Point Star 6"/>
                <p:cNvSpPr>
                  <a:spLocks noRot="1" noChangeAspect="1" noMove="1" noResize="1" noEditPoints="1" noAdjustHandles="1" noChangeArrowheads="1" noChangeShapeType="1" noTextEdit="1"/>
                </p:cNvSpPr>
                <p:nvPr/>
              </p:nvSpPr>
              <p:spPr>
                <a:xfrm>
                  <a:off x="1600200" y="4461933"/>
                  <a:ext cx="533400" cy="491067"/>
                </a:xfrm>
                <a:prstGeom prst="star10">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10-Point Star 16"/>
                <p:cNvSpPr/>
                <p:nvPr/>
              </p:nvSpPr>
              <p:spPr>
                <a:xfrm>
                  <a:off x="1600200" y="53001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sSubSup>
                        <m:r>
                          <a:rPr lang="en-US" sz="2400" i="1" dirty="0">
                            <a:solidFill>
                              <a:srgbClr val="FF0000"/>
                            </a:solidFill>
                            <a:latin typeface="Cambria Math"/>
                          </a:rPr>
                          <m:t> </m:t>
                        </m:r>
                      </m:oMath>
                    </m:oMathPara>
                  </a14:m>
                  <a:endParaRPr lang="en-US" sz="2400" dirty="0"/>
                </a:p>
              </p:txBody>
            </p:sp>
          </mc:Choice>
          <mc:Fallback xmlns="">
            <p:sp>
              <p:nvSpPr>
                <p:cNvPr id="17" name="10-Point Star 16"/>
                <p:cNvSpPr>
                  <a:spLocks noRot="1" noChangeAspect="1" noMove="1" noResize="1" noEditPoints="1" noAdjustHandles="1" noChangeArrowheads="1" noChangeShapeType="1" noTextEdit="1"/>
                </p:cNvSpPr>
                <p:nvPr/>
              </p:nvSpPr>
              <p:spPr>
                <a:xfrm>
                  <a:off x="1600200" y="5300133"/>
                  <a:ext cx="533400" cy="491067"/>
                </a:xfrm>
                <a:prstGeom prst="star10">
                  <a:avLst/>
                </a:prstGeom>
                <a:blipFill rotWithShape="1">
                  <a:blip r:embed="rId5"/>
                  <a:stretch>
                    <a:fillRect l="-10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1600200" y="3886200"/>
                  <a:ext cx="609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FF0000"/>
                            </a:solidFill>
                            <a:latin typeface="Cambria Math"/>
                            <a:ea typeface="Cambria Math"/>
                          </a:rPr>
                          <m:t>⋮</m:t>
                        </m:r>
                      </m:oMath>
                    </m:oMathPara>
                  </a14:m>
                  <a:endParaRPr lang="en-US" sz="2400" dirty="0">
                    <a:solidFill>
                      <a:srgbClr val="FF0000"/>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600200" y="3886200"/>
                  <a:ext cx="609600" cy="461665"/>
                </a:xfrm>
                <a:prstGeom prst="rect">
                  <a:avLst/>
                </a:prstGeom>
                <a:blipFill rotWithShape="1">
                  <a:blip r:embed="rId6"/>
                  <a:stretch>
                    <a:fillRect/>
                  </a:stretch>
                </a:blipFill>
              </p:spPr>
              <p:txBody>
                <a:bodyPr/>
                <a:lstStyle/>
                <a:p>
                  <a:r>
                    <a:rPr lang="en-US">
                      <a:noFill/>
                    </a:rPr>
                    <a:t> </a:t>
                  </a:r>
                </a:p>
              </p:txBody>
            </p:sp>
          </mc:Fallback>
        </mc:AlternateContent>
      </p:grpSp>
      <p:grpSp>
        <p:nvGrpSpPr>
          <p:cNvPr id="26" name="Group 25"/>
          <p:cNvGrpSpPr/>
          <p:nvPr/>
        </p:nvGrpSpPr>
        <p:grpSpPr>
          <a:xfrm>
            <a:off x="3924300" y="2633256"/>
            <a:ext cx="609600" cy="3161152"/>
            <a:chOff x="3924300" y="2633256"/>
            <a:chExt cx="609600" cy="3161152"/>
          </a:xfrm>
        </p:grpSpPr>
        <mc:AlternateContent xmlns:mc="http://schemas.openxmlformats.org/markup-compatibility/2006" xmlns:a14="http://schemas.microsoft.com/office/drawing/2010/main">
          <mc:Choice Requires="a14">
            <p:sp>
              <p:nvSpPr>
                <p:cNvPr id="9" name="10-Point Star 8"/>
                <p:cNvSpPr/>
                <p:nvPr/>
              </p:nvSpPr>
              <p:spPr>
                <a:xfrm>
                  <a:off x="3933932" y="2633256"/>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r>
                              <a:rPr lang="en-US" sz="2400" b="0" i="1" dirty="0" smtClean="0">
                                <a:solidFill>
                                  <a:srgbClr val="FF0000"/>
                                </a:solidFill>
                                <a:latin typeface="Cambria Math"/>
                              </a:rPr>
                              <m:t>1</m:t>
                            </m:r>
                          </m:sup>
                        </m:sSubSup>
                        <m:r>
                          <a:rPr lang="en-US" sz="2400" i="1" dirty="0">
                            <a:solidFill>
                              <a:srgbClr val="FF0000"/>
                            </a:solidFill>
                            <a:latin typeface="Cambria Math"/>
                          </a:rPr>
                          <m:t> </m:t>
                        </m:r>
                      </m:oMath>
                    </m:oMathPara>
                  </a14:m>
                  <a:endParaRPr lang="en-US" sz="2400" dirty="0"/>
                </a:p>
              </p:txBody>
            </p:sp>
          </mc:Choice>
          <mc:Fallback xmlns="">
            <p:sp>
              <p:nvSpPr>
                <p:cNvPr id="9" name="10-Point Star 8"/>
                <p:cNvSpPr>
                  <a:spLocks noRot="1" noChangeAspect="1" noMove="1" noResize="1" noEditPoints="1" noAdjustHandles="1" noChangeArrowheads="1" noChangeShapeType="1" noTextEdit="1"/>
                </p:cNvSpPr>
                <p:nvPr/>
              </p:nvSpPr>
              <p:spPr>
                <a:xfrm>
                  <a:off x="3933932" y="2633256"/>
                  <a:ext cx="533400" cy="491067"/>
                </a:xfrm>
                <a:prstGeom prst="star10">
                  <a:avLst/>
                </a:prstGeom>
                <a:blipFill rotWithShape="1">
                  <a:blip r:embed="rId7"/>
                  <a:stretch>
                    <a:fillRect l="-2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10-Point Star 9"/>
                <p:cNvSpPr/>
                <p:nvPr/>
              </p:nvSpPr>
              <p:spPr>
                <a:xfrm>
                  <a:off x="3933932" y="3285189"/>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r>
                              <a:rPr lang="en-US" sz="2400" b="0" i="1" dirty="0" smtClean="0">
                                <a:solidFill>
                                  <a:srgbClr val="FF0000"/>
                                </a:solidFill>
                                <a:latin typeface="Cambria Math"/>
                              </a:rPr>
                              <m:t>2</m:t>
                            </m:r>
                          </m:sup>
                        </m:sSubSup>
                        <m:r>
                          <a:rPr lang="en-US" sz="2400" i="1" dirty="0">
                            <a:solidFill>
                              <a:srgbClr val="FF0000"/>
                            </a:solidFill>
                            <a:latin typeface="Cambria Math"/>
                          </a:rPr>
                          <m:t> </m:t>
                        </m:r>
                      </m:oMath>
                    </m:oMathPara>
                  </a14:m>
                  <a:endParaRPr lang="en-US" sz="2400" dirty="0"/>
                </a:p>
              </p:txBody>
            </p:sp>
          </mc:Choice>
          <mc:Fallback xmlns="">
            <p:sp>
              <p:nvSpPr>
                <p:cNvPr id="10" name="10-Point Star 9"/>
                <p:cNvSpPr>
                  <a:spLocks noRot="1" noChangeAspect="1" noMove="1" noResize="1" noEditPoints="1" noAdjustHandles="1" noChangeArrowheads="1" noChangeShapeType="1" noTextEdit="1"/>
                </p:cNvSpPr>
                <p:nvPr/>
              </p:nvSpPr>
              <p:spPr>
                <a:xfrm>
                  <a:off x="3933932" y="3285189"/>
                  <a:ext cx="533400" cy="491067"/>
                </a:xfrm>
                <a:prstGeom prst="star10">
                  <a:avLst/>
                </a:prstGeom>
                <a:blipFill rotWithShape="1">
                  <a:blip r:embed="rId8"/>
                  <a:stretch>
                    <a:fillRect l="-32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10-Point Star 10"/>
                <p:cNvSpPr/>
                <p:nvPr/>
              </p:nvSpPr>
              <p:spPr>
                <a:xfrm>
                  <a:off x="3933932" y="4504389"/>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r>
                              <a:rPr lang="en-US" sz="2400" b="0" i="1" dirty="0" smtClean="0">
                                <a:solidFill>
                                  <a:srgbClr val="FF0000"/>
                                </a:solidFill>
                                <a:latin typeface="Cambria Math"/>
                              </a:rPr>
                              <m:t>𝑝</m:t>
                            </m:r>
                          </m:sup>
                        </m:sSubSup>
                        <m:r>
                          <a:rPr lang="en-US" sz="2400" i="1" dirty="0">
                            <a:solidFill>
                              <a:srgbClr val="FF0000"/>
                            </a:solidFill>
                            <a:latin typeface="Cambria Math"/>
                          </a:rPr>
                          <m:t> </m:t>
                        </m:r>
                      </m:oMath>
                    </m:oMathPara>
                  </a14:m>
                  <a:endParaRPr lang="en-US" sz="2400" dirty="0"/>
                </a:p>
              </p:txBody>
            </p:sp>
          </mc:Choice>
          <mc:Fallback xmlns="">
            <p:sp>
              <p:nvSpPr>
                <p:cNvPr id="11" name="10-Point Star 10"/>
                <p:cNvSpPr>
                  <a:spLocks noRot="1" noChangeAspect="1" noMove="1" noResize="1" noEditPoints="1" noAdjustHandles="1" noChangeArrowheads="1" noChangeShapeType="1" noTextEdit="1"/>
                </p:cNvSpPr>
                <p:nvPr/>
              </p:nvSpPr>
              <p:spPr>
                <a:xfrm>
                  <a:off x="3933932" y="4504389"/>
                  <a:ext cx="533400" cy="491067"/>
                </a:xfrm>
                <a:prstGeom prst="star10">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10-Point Star 17"/>
                <p:cNvSpPr/>
                <p:nvPr/>
              </p:nvSpPr>
              <p:spPr>
                <a:xfrm>
                  <a:off x="3962400" y="5303341"/>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sSubSup>
                        <m:r>
                          <a:rPr lang="en-US" sz="2400" i="1" dirty="0">
                            <a:solidFill>
                              <a:srgbClr val="FF0000"/>
                            </a:solidFill>
                            <a:latin typeface="Cambria Math"/>
                          </a:rPr>
                          <m:t> </m:t>
                        </m:r>
                      </m:oMath>
                    </m:oMathPara>
                  </a14:m>
                  <a:endParaRPr lang="en-US" sz="2400" dirty="0"/>
                </a:p>
              </p:txBody>
            </p:sp>
          </mc:Choice>
          <mc:Fallback xmlns="">
            <p:sp>
              <p:nvSpPr>
                <p:cNvPr id="18" name="10-Point Star 17"/>
                <p:cNvSpPr>
                  <a:spLocks noRot="1" noChangeAspect="1" noMove="1" noResize="1" noEditPoints="1" noAdjustHandles="1" noChangeArrowheads="1" noChangeShapeType="1" noTextEdit="1"/>
                </p:cNvSpPr>
                <p:nvPr/>
              </p:nvSpPr>
              <p:spPr>
                <a:xfrm>
                  <a:off x="3962400" y="5303341"/>
                  <a:ext cx="533400" cy="491067"/>
                </a:xfrm>
                <a:prstGeom prst="star10">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924300" y="3886200"/>
                  <a:ext cx="609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FF0000"/>
                            </a:solidFill>
                            <a:latin typeface="Cambria Math"/>
                            <a:ea typeface="Cambria Math"/>
                          </a:rPr>
                          <m:t>⋮</m:t>
                        </m:r>
                      </m:oMath>
                    </m:oMathPara>
                  </a14:m>
                  <a:endParaRPr lang="en-US" sz="2400" dirty="0">
                    <a:solidFill>
                      <a:srgbClr val="FF000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924300" y="3886200"/>
                  <a:ext cx="609600" cy="461665"/>
                </a:xfrm>
                <a:prstGeom prst="rect">
                  <a:avLst/>
                </a:prstGeom>
                <a:blipFill rotWithShape="1">
                  <a:blip r:embed="rId11"/>
                  <a:stretch>
                    <a:fillRect/>
                  </a:stretch>
                </a:blipFill>
              </p:spPr>
              <p:txBody>
                <a:bodyPr/>
                <a:lstStyle/>
                <a:p>
                  <a:r>
                    <a:rPr lang="en-US">
                      <a:noFill/>
                    </a:rPr>
                    <a:t> </a:t>
                  </a:r>
                </a:p>
              </p:txBody>
            </p:sp>
          </mc:Fallback>
        </mc:AlternateContent>
      </p:grpSp>
      <p:grpSp>
        <p:nvGrpSpPr>
          <p:cNvPr id="27" name="Group 26"/>
          <p:cNvGrpSpPr/>
          <p:nvPr/>
        </p:nvGrpSpPr>
        <p:grpSpPr>
          <a:xfrm>
            <a:off x="6172200" y="2614005"/>
            <a:ext cx="609600" cy="3177195"/>
            <a:chOff x="6172200" y="2614005"/>
            <a:chExt cx="609600" cy="3177195"/>
          </a:xfrm>
        </p:grpSpPr>
        <mc:AlternateContent xmlns:mc="http://schemas.openxmlformats.org/markup-compatibility/2006" xmlns:a14="http://schemas.microsoft.com/office/drawing/2010/main">
          <mc:Choice Requires="a14">
            <p:sp>
              <p:nvSpPr>
                <p:cNvPr id="13" name="10-Point Star 12"/>
                <p:cNvSpPr/>
                <p:nvPr/>
              </p:nvSpPr>
              <p:spPr>
                <a:xfrm>
                  <a:off x="6172200" y="2614005"/>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r>
                              <a:rPr lang="en-US" sz="2400" b="0" i="1" dirty="0" smtClean="0">
                                <a:solidFill>
                                  <a:srgbClr val="FF0000"/>
                                </a:solidFill>
                                <a:latin typeface="Cambria Math"/>
                              </a:rPr>
                              <m:t>1</m:t>
                            </m:r>
                          </m:sup>
                        </m:sSubSup>
                        <m:r>
                          <a:rPr lang="en-US" sz="2400" i="1" dirty="0">
                            <a:solidFill>
                              <a:srgbClr val="FF0000"/>
                            </a:solidFill>
                            <a:latin typeface="Cambria Math"/>
                          </a:rPr>
                          <m:t> </m:t>
                        </m:r>
                      </m:oMath>
                    </m:oMathPara>
                  </a14:m>
                  <a:endParaRPr lang="en-US" sz="2400" dirty="0"/>
                </a:p>
              </p:txBody>
            </p:sp>
          </mc:Choice>
          <mc:Fallback xmlns="">
            <p:sp>
              <p:nvSpPr>
                <p:cNvPr id="13" name="10-Point Star 12"/>
                <p:cNvSpPr>
                  <a:spLocks noRot="1" noChangeAspect="1" noMove="1" noResize="1" noEditPoints="1" noAdjustHandles="1" noChangeArrowheads="1" noChangeShapeType="1" noTextEdit="1"/>
                </p:cNvSpPr>
                <p:nvPr/>
              </p:nvSpPr>
              <p:spPr>
                <a:xfrm>
                  <a:off x="6172200" y="2614005"/>
                  <a:ext cx="533400" cy="491067"/>
                </a:xfrm>
                <a:prstGeom prst="star10">
                  <a:avLst/>
                </a:prstGeom>
                <a:blipFill rotWithShape="1">
                  <a:blip r:embed="rId12"/>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10-Point Star 13"/>
                <p:cNvSpPr/>
                <p:nvPr/>
              </p:nvSpPr>
              <p:spPr>
                <a:xfrm>
                  <a:off x="6172200" y="3265938"/>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r>
                              <a:rPr lang="en-US" sz="2400" b="0" i="1" dirty="0" smtClean="0">
                                <a:solidFill>
                                  <a:srgbClr val="FF0000"/>
                                </a:solidFill>
                                <a:latin typeface="Cambria Math"/>
                              </a:rPr>
                              <m:t>2</m:t>
                            </m:r>
                          </m:sup>
                        </m:sSubSup>
                        <m:r>
                          <a:rPr lang="en-US" sz="2400" i="1" dirty="0">
                            <a:solidFill>
                              <a:srgbClr val="FF0000"/>
                            </a:solidFill>
                            <a:latin typeface="Cambria Math"/>
                          </a:rPr>
                          <m:t> </m:t>
                        </m:r>
                      </m:oMath>
                    </m:oMathPara>
                  </a14:m>
                  <a:endParaRPr lang="en-US" sz="2400" dirty="0"/>
                </a:p>
              </p:txBody>
            </p:sp>
          </mc:Choice>
          <mc:Fallback xmlns="">
            <p:sp>
              <p:nvSpPr>
                <p:cNvPr id="14" name="10-Point Star 13"/>
                <p:cNvSpPr>
                  <a:spLocks noRot="1" noChangeAspect="1" noMove="1" noResize="1" noEditPoints="1" noAdjustHandles="1" noChangeArrowheads="1" noChangeShapeType="1" noTextEdit="1"/>
                </p:cNvSpPr>
                <p:nvPr/>
              </p:nvSpPr>
              <p:spPr>
                <a:xfrm>
                  <a:off x="6172200" y="3265938"/>
                  <a:ext cx="533400" cy="491067"/>
                </a:xfrm>
                <a:prstGeom prst="star10">
                  <a:avLst/>
                </a:prstGeom>
                <a:blipFill rotWithShape="1">
                  <a:blip r:embed="rId13"/>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10-Point Star 14"/>
                <p:cNvSpPr/>
                <p:nvPr/>
              </p:nvSpPr>
              <p:spPr>
                <a:xfrm>
                  <a:off x="6172200" y="4485138"/>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r>
                              <a:rPr lang="en-US" sz="2400" b="0" i="1" dirty="0" smtClean="0">
                                <a:solidFill>
                                  <a:srgbClr val="FF0000"/>
                                </a:solidFill>
                                <a:latin typeface="Cambria Math"/>
                              </a:rPr>
                              <m:t>𝑝</m:t>
                            </m:r>
                          </m:sup>
                        </m:sSubSup>
                        <m:r>
                          <a:rPr lang="en-US" sz="2400" i="1" dirty="0">
                            <a:solidFill>
                              <a:srgbClr val="FF0000"/>
                            </a:solidFill>
                            <a:latin typeface="Cambria Math"/>
                          </a:rPr>
                          <m:t> </m:t>
                        </m:r>
                      </m:oMath>
                    </m:oMathPara>
                  </a14:m>
                  <a:endParaRPr lang="en-US" sz="2400" dirty="0"/>
                </a:p>
              </p:txBody>
            </p:sp>
          </mc:Choice>
          <mc:Fallback xmlns="">
            <p:sp>
              <p:nvSpPr>
                <p:cNvPr id="15" name="10-Point Star 14"/>
                <p:cNvSpPr>
                  <a:spLocks noRot="1" noChangeAspect="1" noMove="1" noResize="1" noEditPoints="1" noAdjustHandles="1" noChangeArrowheads="1" noChangeShapeType="1" noTextEdit="1"/>
                </p:cNvSpPr>
                <p:nvPr/>
              </p:nvSpPr>
              <p:spPr>
                <a:xfrm>
                  <a:off x="6172200" y="4485138"/>
                  <a:ext cx="533400" cy="491067"/>
                </a:xfrm>
                <a:prstGeom prst="star10">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10-Point Star 18"/>
                <p:cNvSpPr/>
                <p:nvPr/>
              </p:nvSpPr>
              <p:spPr>
                <a:xfrm>
                  <a:off x="6172200" y="53001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sSubSup>
                        <m:r>
                          <a:rPr lang="en-US" sz="2400" i="1" dirty="0">
                            <a:solidFill>
                              <a:srgbClr val="FF0000"/>
                            </a:solidFill>
                            <a:latin typeface="Cambria Math"/>
                          </a:rPr>
                          <m:t> </m:t>
                        </m:r>
                      </m:oMath>
                    </m:oMathPara>
                  </a14:m>
                  <a:endParaRPr lang="en-US" sz="2400" dirty="0"/>
                </a:p>
              </p:txBody>
            </p:sp>
          </mc:Choice>
          <mc:Fallback xmlns="">
            <p:sp>
              <p:nvSpPr>
                <p:cNvPr id="19" name="10-Point Star 18"/>
                <p:cNvSpPr>
                  <a:spLocks noRot="1" noChangeAspect="1" noMove="1" noResize="1" noEditPoints="1" noAdjustHandles="1" noChangeArrowheads="1" noChangeShapeType="1" noTextEdit="1"/>
                </p:cNvSpPr>
                <p:nvPr/>
              </p:nvSpPr>
              <p:spPr>
                <a:xfrm>
                  <a:off x="6172200" y="5300133"/>
                  <a:ext cx="533400" cy="491067"/>
                </a:xfrm>
                <a:prstGeom prst="star10">
                  <a:avLst/>
                </a:prstGeom>
                <a:blipFill rotWithShape="1">
                  <a:blip r:embed="rId15"/>
                  <a:stretch>
                    <a:fillRect l="-10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6172200" y="3886199"/>
                  <a:ext cx="609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FF0000"/>
                            </a:solidFill>
                            <a:latin typeface="Cambria Math"/>
                            <a:ea typeface="Cambria Math"/>
                          </a:rPr>
                          <m:t>⋮</m:t>
                        </m:r>
                      </m:oMath>
                    </m:oMathPara>
                  </a14:m>
                  <a:endParaRPr lang="en-US" sz="2400" dirty="0">
                    <a:solidFill>
                      <a:srgbClr val="FF0000"/>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6172200" y="3886199"/>
                  <a:ext cx="609600" cy="461665"/>
                </a:xfrm>
                <a:prstGeom prst="rect">
                  <a:avLst/>
                </a:prstGeom>
                <a:blipFill rotWithShape="1">
                  <a:blip r:embed="rId16"/>
                  <a:stretch>
                    <a:fillRect/>
                  </a:stretch>
                </a:blipFill>
              </p:spPr>
              <p:txBody>
                <a:bodyPr/>
                <a:lstStyle/>
                <a:p>
                  <a:r>
                    <a:rPr lang="en-US">
                      <a:noFill/>
                    </a:rPr>
                    <a:t> </a:t>
                  </a:r>
                </a:p>
              </p:txBody>
            </p:sp>
          </mc:Fallback>
        </mc:AlternateContent>
      </p:grpSp>
      <p:grpSp>
        <p:nvGrpSpPr>
          <p:cNvPr id="32" name="Group 31"/>
          <p:cNvGrpSpPr/>
          <p:nvPr/>
        </p:nvGrpSpPr>
        <p:grpSpPr>
          <a:xfrm>
            <a:off x="2286000" y="2667000"/>
            <a:ext cx="914400" cy="2328456"/>
            <a:chOff x="2286000" y="2667000"/>
            <a:chExt cx="914400" cy="2250125"/>
          </a:xfrm>
        </p:grpSpPr>
        <mc:AlternateContent xmlns:mc="http://schemas.openxmlformats.org/markup-compatibility/2006" xmlns:a14="http://schemas.microsoft.com/office/drawing/2010/main">
          <mc:Choice Requires="a14">
            <p:sp>
              <p:nvSpPr>
                <p:cNvPr id="28" name="TextBox 27"/>
                <p:cNvSpPr txBox="1"/>
                <p:nvPr/>
              </p:nvSpPr>
              <p:spPr>
                <a:xfrm>
                  <a:off x="2286000" y="2667000"/>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dirty="0" smtClean="0">
                            <a:latin typeface="Cambria Math"/>
                          </a:rPr>
                          <m:t>1+ </m:t>
                        </m:r>
                        <m:r>
                          <a:rPr lang="en-US" sz="2400" i="1" dirty="0" smtClean="0">
                            <a:latin typeface="Cambria Math"/>
                          </a:rPr>
                          <m:t>𝐼</m:t>
                        </m:r>
                      </m:oMath>
                    </m:oMathPara>
                  </a14:m>
                  <a:endParaRPr lang="en-US" sz="2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2286000" y="2667000"/>
                  <a:ext cx="914400" cy="461665"/>
                </a:xfrm>
                <a:prstGeom prst="rect">
                  <a:avLst/>
                </a:prstGeom>
                <a:blipFill rotWithShape="1">
                  <a:blip r:embed="rId25"/>
                  <a:stretch>
                    <a:fillRect l="-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286000" y="3195935"/>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a:rPr>
                          <m:t>2</m:t>
                        </m:r>
                        <m:r>
                          <a:rPr lang="en-US" sz="2400" i="1" dirty="0" smtClean="0">
                            <a:latin typeface="Cambria Math"/>
                          </a:rPr>
                          <m:t>+ </m:t>
                        </m:r>
                        <m:r>
                          <a:rPr lang="en-US" sz="2400" i="1" dirty="0" smtClean="0">
                            <a:latin typeface="Cambria Math"/>
                          </a:rPr>
                          <m:t>𝐼</m:t>
                        </m:r>
                      </m:oMath>
                    </m:oMathPara>
                  </a14:m>
                  <a:endParaRPr lang="en-US" sz="2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2286000" y="3195935"/>
                  <a:ext cx="914400" cy="461665"/>
                </a:xfrm>
                <a:prstGeom prst="rect">
                  <a:avLst/>
                </a:prstGeom>
                <a:blipFill rotWithShape="1">
                  <a:blip r:embed="rId26"/>
                  <a:stretch>
                    <a:fillRect l="-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2286000" y="4455460"/>
                  <a:ext cx="3048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dirty="0" smtClean="0">
                            <a:latin typeface="Cambria Math"/>
                          </a:rPr>
                          <m:t> </m:t>
                        </m:r>
                        <m:r>
                          <a:rPr lang="en-US" sz="2400" i="1" dirty="0" smtClean="0">
                            <a:latin typeface="Cambria Math"/>
                          </a:rPr>
                          <m:t>𝐼</m:t>
                        </m:r>
                      </m:oMath>
                    </m:oMathPara>
                  </a14:m>
                  <a:endParaRPr lang="en-US" sz="2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2286000" y="4455460"/>
                  <a:ext cx="304800" cy="461665"/>
                </a:xfrm>
                <a:prstGeom prst="rect">
                  <a:avLst/>
                </a:prstGeom>
                <a:blipFill rotWithShape="1">
                  <a:blip r:embed="rId27"/>
                  <a:stretch>
                    <a:fillRect r="-2400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1" name="Content Placeholder 2"/>
              <p:cNvSpPr>
                <a:spLocks noGrp="1"/>
              </p:cNvSpPr>
              <p:nvPr>
                <p:ph sz="quarter" idx="1"/>
              </p:nvPr>
            </p:nvSpPr>
            <p:spPr>
              <a:xfrm>
                <a:off x="457200" y="1447800"/>
                <a:ext cx="7620000" cy="5105400"/>
              </a:xfrm>
            </p:spPr>
            <p:txBody>
              <a:bodyPr>
                <a:normAutofit/>
              </a:bodyPr>
              <a:lstStyle/>
              <a:p>
                <a14:m>
                  <m:oMath xmlns:m="http://schemas.openxmlformats.org/officeDocument/2006/math">
                    <m:r>
                      <a:rPr lang="en-US" i="1" dirty="0" smtClean="0">
                        <a:solidFill>
                          <a:srgbClr val="0070C0"/>
                        </a:solidFill>
                        <a:latin typeface="Cambria Math"/>
                      </a:rPr>
                      <m:t>𝑅</m:t>
                    </m:r>
                    <m:r>
                      <a:rPr lang="en-US" i="1" dirty="0" smtClean="0">
                        <a:solidFill>
                          <a:srgbClr val="0070C0"/>
                        </a:solidFill>
                        <a:latin typeface="Cambria Math"/>
                      </a:rPr>
                      <m:t>=</m:t>
                    </m:r>
                    <m:r>
                      <a:rPr lang="en-US" i="1" dirty="0" smtClean="0">
                        <a:solidFill>
                          <a:srgbClr val="0070C0"/>
                        </a:solidFill>
                        <a:latin typeface="Cambria Math"/>
                      </a:rPr>
                      <m:t>𝑍</m:t>
                    </m:r>
                    <m:r>
                      <a:rPr lang="en-US" i="1" dirty="0" smtClean="0">
                        <a:solidFill>
                          <a:srgbClr val="0070C0"/>
                        </a:solidFill>
                        <a:latin typeface="Cambria Math"/>
                      </a:rPr>
                      <m:t>[</m:t>
                    </m:r>
                    <m:r>
                      <a:rPr lang="en-US" b="0" i="1" dirty="0" smtClean="0">
                        <a:solidFill>
                          <a:srgbClr val="0070C0"/>
                        </a:solidFill>
                        <a:latin typeface="Cambria Math"/>
                      </a:rPr>
                      <m:t>𝑥</m:t>
                    </m:r>
                    <m:r>
                      <a:rPr lang="en-US" i="1" dirty="0" smtClean="0">
                        <a:solidFill>
                          <a:srgbClr val="0070C0"/>
                        </a:solidFill>
                        <a:latin typeface="Cambria Math"/>
                      </a:rPr>
                      <m:t>]/</m:t>
                    </m:r>
                    <m:r>
                      <a:rPr lang="en-US" b="0" i="1" dirty="0" smtClean="0">
                        <a:solidFill>
                          <a:srgbClr val="0070C0"/>
                        </a:solidFill>
                        <a:latin typeface="Cambria Math"/>
                      </a:rPr>
                      <m:t>𝑓</m:t>
                    </m:r>
                    <m:d>
                      <m:dPr>
                        <m:ctrlPr>
                          <a:rPr lang="en-US" b="0" i="1" dirty="0" smtClean="0">
                            <a:solidFill>
                              <a:srgbClr val="0070C0"/>
                            </a:solidFill>
                            <a:latin typeface="Cambria Math" panose="02040503050406030204" pitchFamily="18" charset="0"/>
                          </a:rPr>
                        </m:ctrlPr>
                      </m:dPr>
                      <m:e>
                        <m:r>
                          <a:rPr lang="en-US" b="0" i="1" dirty="0" smtClean="0">
                            <a:solidFill>
                              <a:srgbClr val="0070C0"/>
                            </a:solidFill>
                            <a:latin typeface="Cambria Math"/>
                          </a:rPr>
                          <m:t>𝑥</m:t>
                        </m:r>
                      </m:e>
                    </m:d>
                    <m:r>
                      <m:rPr>
                        <m:nor/>
                      </m:rPr>
                      <a:rPr lang="en-US" b="0" i="0" dirty="0" smtClean="0">
                        <a:solidFill>
                          <a:srgbClr val="0070C0"/>
                        </a:solidFill>
                        <a:latin typeface="Cambria Math"/>
                      </a:rPr>
                      <m:t>   </m:t>
                    </m:r>
                    <m:r>
                      <m:rPr>
                        <m:nor/>
                      </m:rPr>
                      <a:rPr lang="en-US" b="0" i="0" dirty="0" smtClean="0">
                        <a:solidFill>
                          <a:schemeClr val="tx1"/>
                        </a:solidFill>
                        <a:latin typeface="Cambria Math"/>
                      </a:rPr>
                      <m:t>and</m:t>
                    </m:r>
                    <m:r>
                      <m:rPr>
                        <m:nor/>
                      </m:rPr>
                      <a:rPr lang="en-US" b="0" i="0" dirty="0" smtClean="0">
                        <a:solidFill>
                          <a:srgbClr val="0070C0"/>
                        </a:solidFill>
                        <a:latin typeface="Cambria Math"/>
                      </a:rPr>
                      <m:t> </m:t>
                    </m:r>
                    <m:r>
                      <a:rPr lang="en-US" i="1" dirty="0" smtClean="0">
                        <a:solidFill>
                          <a:srgbClr val="0070C0"/>
                        </a:solidFill>
                        <a:latin typeface="Cambria Math"/>
                      </a:rPr>
                      <m:t>𝑅</m:t>
                    </m:r>
                    <m:r>
                      <a:rPr lang="en-US" i="1" baseline="-25000" dirty="0" err="1" smtClean="0">
                        <a:solidFill>
                          <a:srgbClr val="0070C0"/>
                        </a:solidFill>
                        <a:latin typeface="Cambria Math"/>
                      </a:rPr>
                      <m:t>𝑞</m:t>
                    </m:r>
                    <m:r>
                      <a:rPr lang="en-US" i="1" dirty="0" smtClean="0">
                        <a:solidFill>
                          <a:srgbClr val="0070C0"/>
                        </a:solidFill>
                        <a:latin typeface="Cambria Math"/>
                      </a:rPr>
                      <m:t>= </m:t>
                    </m:r>
                    <m:r>
                      <a:rPr lang="en-US" i="1" dirty="0" smtClean="0">
                        <a:solidFill>
                          <a:srgbClr val="0070C0"/>
                        </a:solidFill>
                        <a:latin typeface="Cambria Math"/>
                      </a:rPr>
                      <m:t>𝑅</m:t>
                    </m:r>
                    <m:r>
                      <a:rPr lang="en-US" i="1" dirty="0" smtClean="0">
                        <a:solidFill>
                          <a:srgbClr val="0070C0"/>
                        </a:solidFill>
                        <a:latin typeface="Cambria Math"/>
                      </a:rPr>
                      <m:t>/</m:t>
                    </m:r>
                    <m:r>
                      <a:rPr lang="en-US" i="1" dirty="0" err="1" smtClean="0">
                        <a:solidFill>
                          <a:srgbClr val="0070C0"/>
                        </a:solidFill>
                        <a:latin typeface="Cambria Math"/>
                      </a:rPr>
                      <m:t>𝑞𝑅</m:t>
                    </m:r>
                  </m:oMath>
                </a14:m>
                <a:endParaRPr lang="en-US" dirty="0" smtClean="0"/>
              </a:p>
              <a:p>
                <a:pPr marL="228600" lvl="1">
                  <a:spcBef>
                    <a:spcPts val="1000"/>
                  </a:spcBef>
                </a:pPr>
                <a:r>
                  <a:rPr lang="en-US" dirty="0" smtClean="0"/>
                  <a:t>Small</a:t>
                </a:r>
                <a:r>
                  <a:rPr lang="en-US" dirty="0" smtClean="0">
                    <a:solidFill>
                      <a:srgbClr val="00B050"/>
                    </a:solidFill>
                  </a:rPr>
                  <a:t> </a:t>
                </a:r>
                <a14:m>
                  <m:oMath xmlns:m="http://schemas.openxmlformats.org/officeDocument/2006/math">
                    <m:r>
                      <a:rPr lang="en-US" b="0" i="1" smtClean="0">
                        <a:solidFill>
                          <a:srgbClr val="00B050"/>
                        </a:solidFill>
                        <a:latin typeface="Cambria Math"/>
                      </a:rPr>
                      <m:t>𝑔</m:t>
                    </m:r>
                    <m:r>
                      <a:rPr lang="en-US" b="0" i="1" smtClean="0">
                        <a:solidFill>
                          <a:srgbClr val="00B050"/>
                        </a:solidFill>
                        <a:latin typeface="Cambria Math"/>
                      </a:rPr>
                      <m:t>∈</m:t>
                    </m:r>
                    <m:sSub>
                      <m:sSubPr>
                        <m:ctrlPr>
                          <a:rPr lang="en-US" b="0" i="1" smtClean="0">
                            <a:solidFill>
                              <a:srgbClr val="00B050"/>
                            </a:solidFill>
                            <a:latin typeface="Cambria Math" panose="02040503050406030204" pitchFamily="18" charset="0"/>
                          </a:rPr>
                        </m:ctrlPr>
                      </m:sSubPr>
                      <m:e>
                        <m:r>
                          <a:rPr lang="en-US" b="0" i="1" smtClean="0">
                            <a:solidFill>
                              <a:srgbClr val="00B050"/>
                            </a:solidFill>
                            <a:latin typeface="Cambria Math"/>
                          </a:rPr>
                          <m:t>𝑅</m:t>
                        </m:r>
                      </m:e>
                      <m:sub>
                        <m:r>
                          <a:rPr lang="en-US" b="0" i="1" smtClean="0">
                            <a:solidFill>
                              <a:srgbClr val="00B050"/>
                            </a:solidFill>
                            <a:latin typeface="Cambria Math"/>
                          </a:rPr>
                          <m:t>𝑞</m:t>
                        </m:r>
                      </m:sub>
                    </m:sSub>
                  </m:oMath>
                </a14:m>
                <a:r>
                  <a:rPr lang="en-US" b="0" dirty="0" smtClean="0"/>
                  <a:t> </a:t>
                </a:r>
                <a:r>
                  <a:rPr lang="en-US" dirty="0"/>
                  <a:t>defines a principal ideal </a:t>
                </a:r>
                <a14:m>
                  <m:oMath xmlns:m="http://schemas.openxmlformats.org/officeDocument/2006/math">
                    <m:r>
                      <a:rPr lang="en-US" i="1" dirty="0">
                        <a:latin typeface="Cambria Math"/>
                      </a:rPr>
                      <m:t>𝐼</m:t>
                    </m:r>
                    <m:r>
                      <a:rPr lang="en-US" i="1" dirty="0">
                        <a:latin typeface="Cambria Math"/>
                      </a:rPr>
                      <m:t>=(</m:t>
                    </m:r>
                    <m:r>
                      <a:rPr lang="en-US" i="1" dirty="0">
                        <a:latin typeface="Cambria Math"/>
                      </a:rPr>
                      <m:t>𝑔</m:t>
                    </m:r>
                    <m:r>
                      <a:rPr lang="en-US" i="1" dirty="0">
                        <a:latin typeface="Cambria Math"/>
                      </a:rPr>
                      <m:t>) </m:t>
                    </m:r>
                  </m:oMath>
                </a14:m>
                <a:r>
                  <a:rPr lang="en-US" dirty="0"/>
                  <a:t>over </a:t>
                </a:r>
                <a14:m>
                  <m:oMath xmlns:m="http://schemas.openxmlformats.org/officeDocument/2006/math">
                    <m:r>
                      <a:rPr lang="en-US" i="1" dirty="0" smtClean="0">
                        <a:solidFill>
                          <a:srgbClr val="0070C0"/>
                        </a:solidFill>
                        <a:latin typeface="Cambria Math"/>
                      </a:rPr>
                      <m:t>𝑅</m:t>
                    </m:r>
                  </m:oMath>
                </a14:m>
                <a:r>
                  <a:rPr lang="en-US" b="0" dirty="0" smtClean="0"/>
                  <a:t/>
                </a:r>
                <a:br>
                  <a:rPr lang="en-US" b="0" dirty="0" smtClean="0"/>
                </a:br>
                <a:endParaRPr lang="en-US" b="0" dirty="0" smtClean="0"/>
              </a:p>
              <a:p>
                <a:pPr marL="228600" lvl="1">
                  <a:spcBef>
                    <a:spcPts val="1000"/>
                  </a:spcBef>
                </a:pPr>
                <a:endParaRPr lang="en-US" dirty="0" smtClean="0"/>
              </a:p>
              <a:p>
                <a:pPr marL="228600" lvl="1">
                  <a:spcBef>
                    <a:spcPts val="1000"/>
                  </a:spcBef>
                </a:pPr>
                <a:endParaRPr lang="en-US" dirty="0"/>
              </a:p>
              <a:p>
                <a:pPr marL="228600" lvl="1">
                  <a:spcBef>
                    <a:spcPts val="1000"/>
                  </a:spcBef>
                </a:pPr>
                <a:endParaRPr lang="en-US" dirty="0" smtClean="0"/>
              </a:p>
              <a:p>
                <a:pPr marL="228600" lvl="1">
                  <a:spcBef>
                    <a:spcPts val="1000"/>
                  </a:spcBef>
                </a:pPr>
                <a:endParaRPr lang="en-US" dirty="0"/>
              </a:p>
              <a:p>
                <a:pPr marL="228600" lvl="1">
                  <a:spcBef>
                    <a:spcPts val="1000"/>
                  </a:spcBef>
                </a:pPr>
                <a:endParaRPr lang="en-US" dirty="0" smtClean="0"/>
              </a:p>
              <a:p>
                <a:pPr marL="228600" lvl="1">
                  <a:spcBef>
                    <a:spcPts val="1000"/>
                  </a:spcBef>
                </a:pPr>
                <a:endParaRPr lang="en-US" dirty="0"/>
              </a:p>
              <a:p>
                <a:pPr marL="228600" lvl="1">
                  <a:spcBef>
                    <a:spcPts val="1000"/>
                  </a:spcBef>
                </a:pPr>
                <a:endParaRPr lang="en-US" dirty="0" smtClean="0"/>
              </a:p>
              <a:p>
                <a:pPr marL="228600" lvl="1">
                  <a:spcBef>
                    <a:spcPts val="1000"/>
                  </a:spcBef>
                </a:pPr>
                <a:r>
                  <a:rPr lang="en-US" dirty="0" smtClean="0"/>
                  <a:t>A </a:t>
                </a:r>
                <a:r>
                  <a:rPr lang="en-US" dirty="0"/>
                  <a:t>random (large) </a:t>
                </a:r>
                <a14:m>
                  <m:oMath xmlns:m="http://schemas.openxmlformats.org/officeDocument/2006/math">
                    <m:r>
                      <a:rPr lang="en-US" i="1" dirty="0">
                        <a:solidFill>
                          <a:srgbClr val="00B050"/>
                        </a:solidFill>
                        <a:latin typeface="Cambria Math"/>
                      </a:rPr>
                      <m:t>𝑧</m:t>
                    </m:r>
                    <m:r>
                      <a:rPr lang="en-US" i="1" dirty="0">
                        <a:solidFill>
                          <a:srgbClr val="00B050"/>
                        </a:solidFill>
                        <a:latin typeface="Cambria Math"/>
                      </a:rPr>
                      <m:t>∈</m:t>
                    </m:r>
                    <m:sSub>
                      <m:sSubPr>
                        <m:ctrlPr>
                          <a:rPr lang="en-US" i="1" dirty="0" smtClean="0">
                            <a:solidFill>
                              <a:srgbClr val="0070C0"/>
                            </a:solidFill>
                            <a:latin typeface="Cambria Math" panose="02040503050406030204" pitchFamily="18" charset="0"/>
                          </a:rPr>
                        </m:ctrlPr>
                      </m:sSubPr>
                      <m:e>
                        <m:r>
                          <a:rPr lang="en-US" i="1" dirty="0">
                            <a:solidFill>
                              <a:srgbClr val="0070C0"/>
                            </a:solidFill>
                            <a:latin typeface="Cambria Math"/>
                          </a:rPr>
                          <m:t>𝑅</m:t>
                        </m:r>
                      </m:e>
                      <m:sub>
                        <m:r>
                          <a:rPr lang="en-US" i="1" dirty="0">
                            <a:solidFill>
                              <a:srgbClr val="0070C0"/>
                            </a:solidFill>
                            <a:latin typeface="Cambria Math"/>
                          </a:rPr>
                          <m:t>𝑞</m:t>
                        </m:r>
                      </m:sub>
                    </m:sSub>
                  </m:oMath>
                </a14:m>
                <a:endParaRPr lang="en-US" dirty="0" smtClean="0"/>
              </a:p>
            </p:txBody>
          </p:sp>
        </mc:Choice>
        <mc:Fallback xmlns="">
          <p:sp>
            <p:nvSpPr>
              <p:cNvPr id="31" name="Content Placeholder 2"/>
              <p:cNvSpPr>
                <a:spLocks noGrp="1" noRot="1" noChangeAspect="1" noMove="1" noResize="1" noEditPoints="1" noAdjustHandles="1" noChangeArrowheads="1" noChangeShapeType="1" noTextEdit="1"/>
              </p:cNvSpPr>
              <p:nvPr>
                <p:ph sz="quarter" idx="1"/>
              </p:nvPr>
            </p:nvSpPr>
            <p:spPr>
              <a:xfrm>
                <a:off x="457200" y="1447800"/>
                <a:ext cx="7620000" cy="5105400"/>
              </a:xfrm>
              <a:blipFill rotWithShape="0">
                <a:blip r:embed="rId28"/>
                <a:stretch>
                  <a:fillRect l="-960"/>
                </a:stretch>
              </a:blipFill>
            </p:spPr>
            <p:txBody>
              <a:bodyPr/>
              <a:lstStyle/>
              <a:p>
                <a:r>
                  <a:rPr lang="en-US">
                    <a:noFill/>
                  </a:rPr>
                  <a:t> </a:t>
                </a:r>
              </a:p>
            </p:txBody>
          </p:sp>
        </mc:Fallback>
      </mc:AlternateContent>
      <p:grpSp>
        <p:nvGrpSpPr>
          <p:cNvPr id="56" name="Group 55"/>
          <p:cNvGrpSpPr/>
          <p:nvPr/>
        </p:nvGrpSpPr>
        <p:grpSpPr>
          <a:xfrm>
            <a:off x="3128040" y="2296180"/>
            <a:ext cx="2510760" cy="1781567"/>
            <a:chOff x="3128040" y="2296180"/>
            <a:chExt cx="2510760" cy="1781567"/>
          </a:xfrm>
        </p:grpSpPr>
        <mc:AlternateContent xmlns:mc="http://schemas.openxmlformats.org/markup-compatibility/2006" xmlns:a14="http://schemas.microsoft.com/office/drawing/2010/main">
          <mc:Choice Requires="a14">
            <p:sp>
              <p:nvSpPr>
                <p:cNvPr id="37" name="TextBox 36"/>
                <p:cNvSpPr txBox="1"/>
                <p:nvPr/>
              </p:nvSpPr>
              <p:spPr>
                <a:xfrm>
                  <a:off x="4724400" y="3237452"/>
                  <a:ext cx="914400" cy="8402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00B050"/>
                                </a:solidFill>
                                <a:latin typeface="Cambria Math" panose="02040503050406030204" pitchFamily="18" charset="0"/>
                              </a:rPr>
                            </m:ctrlPr>
                          </m:sSubPr>
                          <m:e>
                            <m:d>
                              <m:dPr>
                                <m:begChr m:val="["/>
                                <m:endChr m:val="]"/>
                                <m:ctrlPr>
                                  <a:rPr lang="en-US" sz="2400" i="1" smtClean="0">
                                    <a:solidFill>
                                      <a:srgbClr val="00B050"/>
                                    </a:solidFill>
                                    <a:latin typeface="Cambria Math" panose="02040503050406030204" pitchFamily="18" charset="0"/>
                                  </a:rPr>
                                </m:ctrlPr>
                              </m:dPr>
                              <m:e>
                                <m:f>
                                  <m:fPr>
                                    <m:ctrlPr>
                                      <a:rPr lang="en-US" sz="2400" i="1" smtClean="0">
                                        <a:solidFill>
                                          <a:srgbClr val="00B050"/>
                                        </a:solidFill>
                                        <a:latin typeface="Cambria Math" panose="02040503050406030204" pitchFamily="18" charset="0"/>
                                      </a:rPr>
                                    </m:ctrlPr>
                                  </m:fPr>
                                  <m:num>
                                    <m:r>
                                      <a:rPr lang="en-US" sz="2400" b="0" i="1" smtClean="0">
                                        <a:solidFill>
                                          <a:srgbClr val="00B050"/>
                                        </a:solidFill>
                                        <a:latin typeface="Cambria Math"/>
                                      </a:rPr>
                                      <m:t>𝑐</m:t>
                                    </m:r>
                                  </m:num>
                                  <m:den>
                                    <m:r>
                                      <a:rPr lang="en-US" sz="2400" b="0" i="1" smtClean="0">
                                        <a:solidFill>
                                          <a:srgbClr val="00B050"/>
                                        </a:solidFill>
                                        <a:latin typeface="Cambria Math"/>
                                      </a:rPr>
                                      <m:t>𝑧</m:t>
                                    </m:r>
                                  </m:den>
                                </m:f>
                              </m:e>
                            </m:d>
                          </m:e>
                          <m:sub>
                            <m:r>
                              <a:rPr lang="en-US" sz="2400" i="1" smtClean="0">
                                <a:solidFill>
                                  <a:srgbClr val="00B050"/>
                                </a:solidFill>
                                <a:latin typeface="Cambria Math"/>
                              </a:rPr>
                              <m:t>𝑞</m:t>
                            </m:r>
                          </m:sub>
                        </m:sSub>
                      </m:oMath>
                    </m:oMathPara>
                  </a14:m>
                  <a:endParaRPr lang="en-US" sz="2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4724400" y="3237452"/>
                  <a:ext cx="914400" cy="840295"/>
                </a:xfrm>
                <a:prstGeom prst="rect">
                  <a:avLst/>
                </a:prstGeom>
                <a:blipFill rotWithShape="1">
                  <a:blip r:embed="rId21"/>
                  <a:stretch>
                    <a:fillRect/>
                  </a:stretch>
                </a:blipFill>
              </p:spPr>
              <p:txBody>
                <a:bodyPr/>
                <a:lstStyle/>
                <a:p>
                  <a:r>
                    <a:rPr lang="en-US">
                      <a:noFill/>
                    </a:rPr>
                    <a:t> </a:t>
                  </a:r>
                </a:p>
              </p:txBody>
            </p:sp>
          </mc:Fallback>
        </mc:AlternateContent>
        <p:cxnSp>
          <p:nvCxnSpPr>
            <p:cNvPr id="50" name="Curved Connector 49"/>
            <p:cNvCxnSpPr>
              <a:endCxn id="37" idx="0"/>
            </p:cNvCxnSpPr>
            <p:nvPr/>
          </p:nvCxnSpPr>
          <p:spPr>
            <a:xfrm rot="5400000" flipV="1">
              <a:off x="4104974" y="2160826"/>
              <a:ext cx="99692" cy="2053560"/>
            </a:xfrm>
            <a:prstGeom prst="curvedConnector3">
              <a:avLst>
                <a:gd name="adj1" fmla="val -722262"/>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p:cNvSpPr txBox="1"/>
                <p:nvPr/>
              </p:nvSpPr>
              <p:spPr>
                <a:xfrm>
                  <a:off x="4714768" y="2296180"/>
                  <a:ext cx="54303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dirty="0" smtClean="0">
                            <a:solidFill>
                              <a:srgbClr val="00B050"/>
                            </a:solidFill>
                            <a:latin typeface="Cambria Math"/>
                          </a:rPr>
                          <m:t>𝑐</m:t>
                        </m:r>
                      </m:oMath>
                    </m:oMathPara>
                  </a14:m>
                  <a:endParaRPr lang="en-US" sz="2800" dirty="0">
                    <a:solidFill>
                      <a:srgbClr val="00B050"/>
                    </a:solidFill>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4714768" y="2296180"/>
                  <a:ext cx="543032" cy="523220"/>
                </a:xfrm>
                <a:prstGeom prst="rect">
                  <a:avLst/>
                </a:prstGeom>
                <a:blipFill rotWithShape="1">
                  <a:blip r:embed="rId22"/>
                  <a:stretch>
                    <a:fillRect/>
                  </a:stretch>
                </a:blipFill>
              </p:spPr>
              <p:txBody>
                <a:bodyPr/>
                <a:lstStyle/>
                <a:p>
                  <a:r>
                    <a:rPr lang="en-US">
                      <a:noFill/>
                    </a:rPr>
                    <a:t> </a:t>
                  </a:r>
                </a:p>
              </p:txBody>
            </p:sp>
          </mc:Fallback>
        </mc:AlternateContent>
      </p:grpSp>
      <p:grpSp>
        <p:nvGrpSpPr>
          <p:cNvPr id="59" name="Group 58"/>
          <p:cNvGrpSpPr/>
          <p:nvPr/>
        </p:nvGrpSpPr>
        <p:grpSpPr>
          <a:xfrm>
            <a:off x="5562600" y="3203780"/>
            <a:ext cx="2510760" cy="939987"/>
            <a:chOff x="3128040" y="3137760"/>
            <a:chExt cx="2510760" cy="939987"/>
          </a:xfrm>
        </p:grpSpPr>
        <mc:AlternateContent xmlns:mc="http://schemas.openxmlformats.org/markup-compatibility/2006" xmlns:a14="http://schemas.microsoft.com/office/drawing/2010/main">
          <mc:Choice Requires="a14">
            <p:sp>
              <p:nvSpPr>
                <p:cNvPr id="60" name="TextBox 59"/>
                <p:cNvSpPr txBox="1"/>
                <p:nvPr/>
              </p:nvSpPr>
              <p:spPr>
                <a:xfrm>
                  <a:off x="4724400" y="3237452"/>
                  <a:ext cx="914400" cy="8402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solidFill>
                                  <a:srgbClr val="00B050"/>
                                </a:solidFill>
                                <a:latin typeface="Cambria Math" panose="02040503050406030204" pitchFamily="18" charset="0"/>
                              </a:rPr>
                            </m:ctrlPr>
                          </m:sSubPr>
                          <m:e>
                            <m:d>
                              <m:dPr>
                                <m:begChr m:val="["/>
                                <m:endChr m:val="]"/>
                                <m:ctrlPr>
                                  <a:rPr lang="en-US" sz="2400" b="0" i="1" dirty="0" smtClean="0">
                                    <a:solidFill>
                                      <a:srgbClr val="00B050"/>
                                    </a:solidFill>
                                    <a:latin typeface="Cambria Math" panose="02040503050406030204" pitchFamily="18" charset="0"/>
                                  </a:rPr>
                                </m:ctrlPr>
                              </m:dPr>
                              <m:e>
                                <m:f>
                                  <m:fPr>
                                    <m:ctrlPr>
                                      <a:rPr lang="en-US" sz="2400" b="0" i="1" dirty="0" smtClean="0">
                                        <a:solidFill>
                                          <a:srgbClr val="00B050"/>
                                        </a:solidFill>
                                        <a:latin typeface="Cambria Math" panose="02040503050406030204" pitchFamily="18" charset="0"/>
                                      </a:rPr>
                                    </m:ctrlPr>
                                  </m:fPr>
                                  <m:num>
                                    <m:r>
                                      <a:rPr lang="en-US" sz="2400" b="0" i="1" dirty="0" smtClean="0">
                                        <a:solidFill>
                                          <a:srgbClr val="00B050"/>
                                        </a:solidFill>
                                        <a:latin typeface="Cambria Math"/>
                                      </a:rPr>
                                      <m:t>𝑐</m:t>
                                    </m:r>
                                  </m:num>
                                  <m:den>
                                    <m:sSup>
                                      <m:sSupPr>
                                        <m:ctrlPr>
                                          <a:rPr lang="en-US" sz="2400" b="0" i="1" dirty="0" smtClean="0">
                                            <a:solidFill>
                                              <a:srgbClr val="00B050"/>
                                            </a:solidFill>
                                            <a:latin typeface="Cambria Math" panose="02040503050406030204" pitchFamily="18" charset="0"/>
                                          </a:rPr>
                                        </m:ctrlPr>
                                      </m:sSupPr>
                                      <m:e>
                                        <m:r>
                                          <a:rPr lang="en-US" sz="2400" b="0" i="1" dirty="0" smtClean="0">
                                            <a:solidFill>
                                              <a:srgbClr val="00B050"/>
                                            </a:solidFill>
                                            <a:latin typeface="Cambria Math"/>
                                          </a:rPr>
                                          <m:t>𝑧</m:t>
                                        </m:r>
                                      </m:e>
                                      <m:sup>
                                        <m:r>
                                          <a:rPr lang="en-US" sz="2400" b="0" i="1" dirty="0" smtClean="0">
                                            <a:solidFill>
                                              <a:srgbClr val="00B050"/>
                                            </a:solidFill>
                                            <a:latin typeface="Cambria Math"/>
                                          </a:rPr>
                                          <m:t>2</m:t>
                                        </m:r>
                                      </m:sup>
                                    </m:sSup>
                                  </m:den>
                                </m:f>
                              </m:e>
                            </m:d>
                          </m:e>
                          <m:sub>
                            <m:r>
                              <a:rPr lang="en-US" sz="2400" i="1" dirty="0" smtClean="0">
                                <a:solidFill>
                                  <a:srgbClr val="00B050"/>
                                </a:solidFill>
                                <a:latin typeface="Cambria Math"/>
                              </a:rPr>
                              <m:t>𝑞</m:t>
                            </m:r>
                          </m:sub>
                        </m:sSub>
                      </m:oMath>
                    </m:oMathPara>
                  </a14:m>
                  <a:endParaRPr lang="en-US" sz="2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4724400" y="3237452"/>
                  <a:ext cx="914400" cy="840295"/>
                </a:xfrm>
                <a:prstGeom prst="rect">
                  <a:avLst/>
                </a:prstGeom>
                <a:blipFill rotWithShape="1">
                  <a:blip r:embed="rId23"/>
                  <a:stretch>
                    <a:fillRect/>
                  </a:stretch>
                </a:blipFill>
              </p:spPr>
              <p:txBody>
                <a:bodyPr/>
                <a:lstStyle/>
                <a:p>
                  <a:r>
                    <a:rPr lang="en-US">
                      <a:noFill/>
                    </a:rPr>
                    <a:t> </a:t>
                  </a:r>
                </a:p>
              </p:txBody>
            </p:sp>
          </mc:Fallback>
        </mc:AlternateContent>
        <p:cxnSp>
          <p:nvCxnSpPr>
            <p:cNvPr id="61" name="Curved Connector 60"/>
            <p:cNvCxnSpPr>
              <a:endCxn id="60" idx="0"/>
            </p:cNvCxnSpPr>
            <p:nvPr/>
          </p:nvCxnSpPr>
          <p:spPr>
            <a:xfrm rot="5400000" flipV="1">
              <a:off x="4104974" y="2160826"/>
              <a:ext cx="99692" cy="2053560"/>
            </a:xfrm>
            <a:prstGeom prst="curvedConnector3">
              <a:avLst>
                <a:gd name="adj1" fmla="val -722262"/>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3" name="TextBox 62"/>
              <p:cNvSpPr txBox="1"/>
              <p:nvPr/>
            </p:nvSpPr>
            <p:spPr>
              <a:xfrm>
                <a:off x="0" y="3081867"/>
                <a:ext cx="15240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dirty="0" smtClean="0">
                          <a:latin typeface="Cambria Math"/>
                        </a:rPr>
                        <m:t>+</m:t>
                      </m:r>
                      <m:r>
                        <m:rPr>
                          <m:nor/>
                        </m:rPr>
                        <a:rPr lang="en-US" sz="2400" i="0" dirty="0" smtClean="0">
                          <a:latin typeface="Cambria Math"/>
                        </a:rPr>
                        <m:t> </m:t>
                      </m:r>
                      <m:r>
                        <m:rPr>
                          <m:nor/>
                        </m:rPr>
                        <a:rPr lang="en-US" sz="2400" b="0" i="0" dirty="0" smtClean="0">
                          <a:latin typeface="Cambria Math"/>
                        </a:rPr>
                        <m:t>and</m:t>
                      </m:r>
                      <m:r>
                        <m:rPr>
                          <m:nor/>
                        </m:rPr>
                        <a:rPr lang="en-US" sz="2400" b="0" i="0" dirty="0" smtClean="0">
                          <a:latin typeface="Cambria Math"/>
                        </a:rPr>
                        <m:t> </m:t>
                      </m:r>
                      <m:r>
                        <a:rPr lang="en-US" sz="2400" i="1" dirty="0" smtClean="0">
                          <a:latin typeface="Cambria Math"/>
                        </a:rPr>
                        <m:t>×</m:t>
                      </m:r>
                    </m:oMath>
                  </m:oMathPara>
                </a14:m>
                <a:endParaRPr lang="en-US" sz="2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0" y="3081867"/>
                <a:ext cx="1524000" cy="461665"/>
              </a:xfrm>
              <a:prstGeom prst="rect">
                <a:avLst/>
              </a:prstGeom>
              <a:blipFill rotWithShape="1">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4648200" y="6015335"/>
                <a:ext cx="4267200" cy="461665"/>
              </a:xfrm>
              <a:prstGeom prst="rect">
                <a:avLst/>
              </a:prstGeom>
              <a:noFill/>
            </p:spPr>
            <p:txBody>
              <a:bodyPr wrap="square" rtlCol="0">
                <a:spAutoFit/>
              </a:bodyPr>
              <a:lstStyle/>
              <a:p>
                <a14:m>
                  <m:oMath xmlns:m="http://schemas.openxmlformats.org/officeDocument/2006/math">
                    <m:r>
                      <a:rPr lang="en-US" sz="2400" i="1" dirty="0" smtClean="0">
                        <a:solidFill>
                          <a:srgbClr val="00B050"/>
                        </a:solidFill>
                        <a:latin typeface="Cambria Math"/>
                      </a:rPr>
                      <m:t>𝑐</m:t>
                    </m:r>
                  </m:oMath>
                </a14:m>
                <a:r>
                  <a:rPr lang="en-US" sz="2400" dirty="0" smtClean="0"/>
                  <a:t> should have </a:t>
                </a:r>
                <a:r>
                  <a:rPr lang="en-US" sz="2400" dirty="0" smtClean="0">
                    <a:solidFill>
                      <a:srgbClr val="FF0000"/>
                    </a:solidFill>
                  </a:rPr>
                  <a:t>small </a:t>
                </a:r>
                <a:r>
                  <a:rPr lang="en-US" sz="2400" dirty="0" smtClean="0"/>
                  <a:t>coefficients</a:t>
                </a:r>
                <a:endParaRPr lang="en-US" sz="2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4648200" y="6015335"/>
                <a:ext cx="4267200" cy="461665"/>
              </a:xfrm>
              <a:prstGeom prst="rect">
                <a:avLst/>
              </a:prstGeom>
              <a:blipFill rotWithShape="1">
                <a:blip r:embed="rId30"/>
                <a:stretch>
                  <a:fillRect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Rectangle 64"/>
              <p:cNvSpPr/>
              <p:nvPr/>
            </p:nvSpPr>
            <p:spPr>
              <a:xfrm>
                <a:off x="304800" y="4347865"/>
                <a:ext cx="8305800" cy="151953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t>If </a:t>
                </a:r>
                <a14:m>
                  <m:oMath xmlns:m="http://schemas.openxmlformats.org/officeDocument/2006/math">
                    <m:r>
                      <a:rPr lang="en-US" sz="2400" i="1" dirty="0" smtClean="0">
                        <a:latin typeface="Cambria Math"/>
                      </a:rPr>
                      <m:t>𝑐</m:t>
                    </m:r>
                    <m:r>
                      <a:rPr lang="en-US" sz="2400" i="1" dirty="0" smtClean="0">
                        <a:latin typeface="Cambria Math"/>
                      </a:rPr>
                      <m:t> ∈ </m:t>
                    </m:r>
                    <m:r>
                      <a:rPr lang="en-US" sz="2400" i="1" dirty="0" err="1">
                        <a:latin typeface="Cambria Math"/>
                      </a:rPr>
                      <m:t>𝑠</m:t>
                    </m:r>
                    <m:r>
                      <a:rPr lang="en-US" sz="2400" i="1" dirty="0" err="1" smtClean="0">
                        <a:latin typeface="Cambria Math"/>
                      </a:rPr>
                      <m:t>+</m:t>
                    </m:r>
                    <m:r>
                      <a:rPr lang="en-US" sz="2400" i="1" dirty="0" err="1" smtClean="0">
                        <a:latin typeface="Cambria Math"/>
                      </a:rPr>
                      <m:t>𝐼</m:t>
                    </m:r>
                    <m:r>
                      <a:rPr lang="en-US" sz="2400" i="1" dirty="0">
                        <a:latin typeface="Cambria Math"/>
                      </a:rPr>
                      <m:t>, </m:t>
                    </m:r>
                    <m:r>
                      <a:rPr lang="en-US" sz="2400" i="1" dirty="0">
                        <a:latin typeface="Cambria Math"/>
                      </a:rPr>
                      <m:t>𝑑</m:t>
                    </m:r>
                    <m:r>
                      <a:rPr lang="en-US" sz="2400" i="1" dirty="0" smtClean="0">
                        <a:latin typeface="Cambria Math"/>
                      </a:rPr>
                      <m:t> </m:t>
                    </m:r>
                    <m:r>
                      <a:rPr lang="en-US" sz="2400" i="1" dirty="0">
                        <a:latin typeface="Cambria Math"/>
                      </a:rPr>
                      <m:t>∈ </m:t>
                    </m:r>
                    <m:r>
                      <a:rPr lang="en-US" sz="2400" i="1" dirty="0" err="1">
                        <a:latin typeface="Cambria Math"/>
                      </a:rPr>
                      <m:t>𝑡</m:t>
                    </m:r>
                    <m:r>
                      <a:rPr lang="en-US" sz="2400" i="1" dirty="0" err="1" smtClean="0">
                        <a:latin typeface="Cambria Math"/>
                      </a:rPr>
                      <m:t>+</m:t>
                    </m:r>
                    <m:r>
                      <a:rPr lang="en-US" sz="2400" i="1" dirty="0" err="1" smtClean="0">
                        <a:latin typeface="Cambria Math"/>
                      </a:rPr>
                      <m:t>𝐼</m:t>
                    </m:r>
                  </m:oMath>
                </a14:m>
                <a:r>
                  <a:rPr lang="en-US" sz="2400" dirty="0"/>
                  <a:t>, </a:t>
                </a:r>
                <a:r>
                  <a:rPr lang="en-US" sz="2400" dirty="0" smtClean="0"/>
                  <a:t>are both short then,</a:t>
                </a:r>
                <a:r>
                  <a:rPr lang="en-US" sz="2400" dirty="0"/>
                  <a:t/>
                </a:r>
                <a:br>
                  <a:rPr lang="en-US" sz="2400" dirty="0"/>
                </a:br>
                <a:r>
                  <a:rPr lang="en-US" sz="2400" dirty="0"/>
                  <a:t>  </a:t>
                </a:r>
                <a14:m>
                  <m:oMath xmlns:m="http://schemas.openxmlformats.org/officeDocument/2006/math">
                    <m:sSub>
                      <m:sSubPr>
                        <m:ctrlPr>
                          <a:rPr lang="en-US" sz="2400" i="1" dirty="0" smtClean="0">
                            <a:latin typeface="Cambria Math" panose="02040503050406030204" pitchFamily="18" charset="0"/>
                          </a:rPr>
                        </m:ctrlPr>
                      </m:sSubPr>
                      <m:e>
                        <m:d>
                          <m:dPr>
                            <m:begChr m:val="["/>
                            <m:endChr m:val="]"/>
                            <m:ctrlPr>
                              <a:rPr lang="en-US" sz="2400" i="1" dirty="0" smtClean="0">
                                <a:latin typeface="Cambria Math" panose="02040503050406030204" pitchFamily="18" charset="0"/>
                              </a:rPr>
                            </m:ctrlPr>
                          </m:dPr>
                          <m:e>
                            <m:f>
                              <m:fPr>
                                <m:ctrlPr>
                                  <a:rPr lang="en-US" sz="2400" i="1" dirty="0" smtClean="0">
                                    <a:latin typeface="Cambria Math" panose="02040503050406030204" pitchFamily="18" charset="0"/>
                                  </a:rPr>
                                </m:ctrlPr>
                              </m:fPr>
                              <m:num>
                                <m:r>
                                  <a:rPr lang="en-US" sz="2400" i="1" dirty="0" smtClean="0">
                                    <a:latin typeface="Cambria Math"/>
                                  </a:rPr>
                                  <m:t>𝑐</m:t>
                                </m:r>
                              </m:num>
                              <m:den>
                                <m:r>
                                  <a:rPr lang="en-US" sz="2400" i="1" dirty="0" smtClean="0">
                                    <a:latin typeface="Cambria Math"/>
                                  </a:rPr>
                                  <m:t>𝑧</m:t>
                                </m:r>
                              </m:den>
                            </m:f>
                            <m:r>
                              <a:rPr lang="en-US" sz="2400" b="0" i="1" dirty="0" smtClean="0">
                                <a:latin typeface="Cambria Math"/>
                                <a:ea typeface="Cambria Math"/>
                              </a:rPr>
                              <m:t>+</m:t>
                            </m:r>
                            <m:f>
                              <m:fPr>
                                <m:ctrlPr>
                                  <a:rPr lang="en-US" sz="2400" i="1" dirty="0" smtClean="0">
                                    <a:latin typeface="Cambria Math" panose="02040503050406030204" pitchFamily="18" charset="0"/>
                                  </a:rPr>
                                </m:ctrlPr>
                              </m:fPr>
                              <m:num>
                                <m:r>
                                  <a:rPr lang="en-US" sz="2400" i="1" dirty="0" smtClean="0">
                                    <a:latin typeface="Cambria Math"/>
                                  </a:rPr>
                                  <m:t>𝑑</m:t>
                                </m:r>
                              </m:num>
                              <m:den>
                                <m:r>
                                  <a:rPr lang="en-US" sz="2400" i="1" dirty="0" smtClean="0">
                                    <a:latin typeface="Cambria Math"/>
                                  </a:rPr>
                                  <m:t>𝑧</m:t>
                                </m:r>
                              </m:den>
                            </m:f>
                          </m:e>
                        </m:d>
                      </m:e>
                      <m:sub>
                        <m:r>
                          <a:rPr lang="en-US" sz="2400" i="1" dirty="0" smtClean="0">
                            <a:latin typeface="Cambria Math"/>
                          </a:rPr>
                          <m:t>𝑞</m:t>
                        </m:r>
                      </m:sub>
                    </m:sSub>
                  </m:oMath>
                </a14:m>
                <a:r>
                  <a:rPr lang="en-US" sz="2400" dirty="0"/>
                  <a:t>has the </a:t>
                </a:r>
                <a:r>
                  <a:rPr lang="en-US" sz="2400" dirty="0" smtClean="0"/>
                  <a:t>form </a:t>
                </a:r>
                <a14:m>
                  <m:oMath xmlns:m="http://schemas.openxmlformats.org/officeDocument/2006/math">
                    <m:sSub>
                      <m:sSubPr>
                        <m:ctrlPr>
                          <a:rPr lang="en-US" sz="2400" i="1" dirty="0" smtClean="0">
                            <a:latin typeface="Cambria Math" panose="02040503050406030204" pitchFamily="18" charset="0"/>
                          </a:rPr>
                        </m:ctrlPr>
                      </m:sSubPr>
                      <m:e>
                        <m:d>
                          <m:dPr>
                            <m:begChr m:val="["/>
                            <m:endChr m:val="]"/>
                            <m:ctrlPr>
                              <a:rPr lang="en-US" sz="2400" i="1" dirty="0" smtClean="0">
                                <a:latin typeface="Cambria Math" panose="02040503050406030204" pitchFamily="18" charset="0"/>
                              </a:rPr>
                            </m:ctrlPr>
                          </m:dPr>
                          <m:e>
                            <m:f>
                              <m:fPr>
                                <m:ctrlPr>
                                  <a:rPr lang="en-US" sz="2400" i="1" dirty="0" smtClean="0">
                                    <a:latin typeface="Cambria Math" panose="02040503050406030204" pitchFamily="18" charset="0"/>
                                  </a:rPr>
                                </m:ctrlPr>
                              </m:fPr>
                              <m:num>
                                <m:r>
                                  <a:rPr lang="en-US" sz="2400" i="1" dirty="0" smtClean="0">
                                    <a:latin typeface="Cambria Math"/>
                                  </a:rPr>
                                  <m:t>𝑐</m:t>
                                </m:r>
                                <m:r>
                                  <a:rPr lang="en-US" sz="2400" b="0" i="1" dirty="0" smtClean="0">
                                    <a:latin typeface="Cambria Math"/>
                                    <a:ea typeface="Cambria Math"/>
                                  </a:rPr>
                                  <m:t>+</m:t>
                                </m:r>
                                <m:r>
                                  <a:rPr lang="en-US" sz="2400" i="1" dirty="0" smtClean="0">
                                    <a:latin typeface="Cambria Math"/>
                                  </a:rPr>
                                  <m:t>𝑑</m:t>
                                </m:r>
                              </m:num>
                              <m:den>
                                <m:r>
                                  <a:rPr lang="en-US" sz="2400" b="0" i="1" dirty="0" smtClean="0">
                                    <a:latin typeface="Cambria Math"/>
                                  </a:rPr>
                                  <m:t>𝑧</m:t>
                                </m:r>
                              </m:den>
                            </m:f>
                          </m:e>
                        </m:d>
                      </m:e>
                      <m:sub>
                        <m:r>
                          <a:rPr lang="en-US" sz="2400" i="1" dirty="0" smtClean="0">
                            <a:latin typeface="Cambria Math"/>
                          </a:rPr>
                          <m:t>𝑞</m:t>
                        </m:r>
                      </m:sub>
                    </m:sSub>
                  </m:oMath>
                </a14:m>
                <a:r>
                  <a:rPr lang="en-US" sz="2400" dirty="0" smtClean="0"/>
                  <a:t>, </a:t>
                </a:r>
                <a:r>
                  <a:rPr lang="en-US" sz="2400" dirty="0"/>
                  <a:t/>
                </a:r>
                <a:br>
                  <a:rPr lang="en-US" sz="2400" dirty="0"/>
                </a:br>
                <a:r>
                  <a:rPr lang="en-US" sz="2400" dirty="0"/>
                  <a:t>  where </a:t>
                </a:r>
                <a14:m>
                  <m:oMath xmlns:m="http://schemas.openxmlformats.org/officeDocument/2006/math">
                    <m:r>
                      <a:rPr lang="en-US" sz="2400" i="1" dirty="0" smtClean="0">
                        <a:latin typeface="Cambria Math"/>
                      </a:rPr>
                      <m:t>𝑐</m:t>
                    </m:r>
                    <m:r>
                      <a:rPr lang="en-US" sz="2400" b="0" i="1" dirty="0" smtClean="0">
                        <a:latin typeface="Cambria Math"/>
                        <a:ea typeface="Cambria Math"/>
                      </a:rPr>
                      <m:t>+</m:t>
                    </m:r>
                    <m:r>
                      <a:rPr lang="en-US" sz="2400" i="1" dirty="0" smtClean="0">
                        <a:latin typeface="Cambria Math"/>
                      </a:rPr>
                      <m:t>𝑑</m:t>
                    </m:r>
                    <m:r>
                      <a:rPr lang="en-US" sz="2400" i="1" dirty="0" smtClean="0">
                        <a:latin typeface="Cambria Math"/>
                      </a:rPr>
                      <m:t> </m:t>
                    </m:r>
                  </m:oMath>
                </a14:m>
                <a:r>
                  <a:rPr lang="en-US" sz="2400" dirty="0" smtClean="0"/>
                  <a:t>is </a:t>
                </a:r>
                <a:r>
                  <a:rPr lang="en-US" sz="2400" dirty="0"/>
                  <a:t>still short and </a:t>
                </a:r>
                <a14:m>
                  <m:oMath xmlns:m="http://schemas.openxmlformats.org/officeDocument/2006/math">
                    <m:r>
                      <a:rPr lang="en-US" sz="2400" i="1" dirty="0" smtClean="0">
                        <a:latin typeface="Cambria Math"/>
                      </a:rPr>
                      <m:t>𝑐</m:t>
                    </m:r>
                    <m:r>
                      <a:rPr lang="en-US" sz="2400" b="0" i="1" dirty="0" smtClean="0">
                        <a:latin typeface="Cambria Math"/>
                        <a:ea typeface="Cambria Math"/>
                      </a:rPr>
                      <m:t>+</m:t>
                    </m:r>
                    <m:r>
                      <a:rPr lang="en-US" sz="2400" i="1" dirty="0" smtClean="0">
                        <a:latin typeface="Cambria Math"/>
                      </a:rPr>
                      <m:t>𝑑</m:t>
                    </m:r>
                    <m:r>
                      <a:rPr lang="en-US" sz="2400" i="1" dirty="0" smtClean="0">
                        <a:latin typeface="Cambria Math"/>
                      </a:rPr>
                      <m:t>∈ </m:t>
                    </m:r>
                    <m:r>
                      <a:rPr lang="en-US" sz="2400" i="1" dirty="0" err="1" smtClean="0">
                        <a:latin typeface="Cambria Math"/>
                      </a:rPr>
                      <m:t>𝑠</m:t>
                    </m:r>
                    <m:r>
                      <a:rPr lang="en-US" sz="2400" b="0" i="1" dirty="0" smtClean="0">
                        <a:latin typeface="Cambria Math"/>
                        <a:ea typeface="Cambria Math"/>
                      </a:rPr>
                      <m:t>+</m:t>
                    </m:r>
                    <m:r>
                      <a:rPr lang="en-US" sz="2400" i="1" dirty="0" err="1" smtClean="0">
                        <a:latin typeface="Cambria Math"/>
                      </a:rPr>
                      <m:t>𝑡</m:t>
                    </m:r>
                    <m:r>
                      <a:rPr lang="en-US" sz="2400" i="1" dirty="0" err="1" smtClean="0">
                        <a:latin typeface="Cambria Math"/>
                      </a:rPr>
                      <m:t>+</m:t>
                    </m:r>
                    <m:r>
                      <a:rPr lang="en-US" sz="2400" i="1" dirty="0" err="1" smtClean="0">
                        <a:latin typeface="Cambria Math"/>
                      </a:rPr>
                      <m:t>𝐼</m:t>
                    </m:r>
                  </m:oMath>
                </a14:m>
                <a:endParaRPr lang="en-US" sz="2400" dirty="0"/>
              </a:p>
            </p:txBody>
          </p:sp>
        </mc:Choice>
        <mc:Fallback xmlns="">
          <p:sp>
            <p:nvSpPr>
              <p:cNvPr id="65" name="Rectangle 64"/>
              <p:cNvSpPr>
                <a:spLocks noRot="1" noChangeAspect="1" noMove="1" noResize="1" noEditPoints="1" noAdjustHandles="1" noChangeArrowheads="1" noChangeShapeType="1" noTextEdit="1"/>
              </p:cNvSpPr>
              <p:nvPr/>
            </p:nvSpPr>
            <p:spPr>
              <a:xfrm>
                <a:off x="304800" y="4347865"/>
                <a:ext cx="8305800" cy="1519535"/>
              </a:xfrm>
              <a:prstGeom prst="rect">
                <a:avLst/>
              </a:prstGeom>
              <a:blipFill rotWithShape="1">
                <a:blip r:embed="rId31"/>
                <a:stretch>
                  <a:fillRect t="-794" b="-63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304800" y="4354108"/>
                <a:ext cx="8305800" cy="151953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t>If </a:t>
                </a:r>
                <a14:m>
                  <m:oMath xmlns:m="http://schemas.openxmlformats.org/officeDocument/2006/math">
                    <m:r>
                      <a:rPr lang="en-US" sz="2400" i="1" dirty="0" smtClean="0">
                        <a:latin typeface="Cambria Math"/>
                      </a:rPr>
                      <m:t>𝑐</m:t>
                    </m:r>
                    <m:r>
                      <a:rPr lang="en-US" sz="2400" i="1" dirty="0" smtClean="0">
                        <a:latin typeface="Cambria Math"/>
                      </a:rPr>
                      <m:t> ∈ </m:t>
                    </m:r>
                    <m:r>
                      <a:rPr lang="en-US" sz="2400" i="1" dirty="0" err="1">
                        <a:latin typeface="Cambria Math"/>
                      </a:rPr>
                      <m:t>𝑠</m:t>
                    </m:r>
                    <m:r>
                      <a:rPr lang="en-US" sz="2400" i="1" dirty="0" err="1" smtClean="0">
                        <a:latin typeface="Cambria Math"/>
                      </a:rPr>
                      <m:t>+</m:t>
                    </m:r>
                    <m:r>
                      <a:rPr lang="en-US" sz="2400" i="1" dirty="0" err="1" smtClean="0">
                        <a:latin typeface="Cambria Math"/>
                      </a:rPr>
                      <m:t>𝐼</m:t>
                    </m:r>
                    <m:r>
                      <a:rPr lang="en-US" sz="2400" i="1" dirty="0">
                        <a:latin typeface="Cambria Math"/>
                      </a:rPr>
                      <m:t>, </m:t>
                    </m:r>
                    <m:r>
                      <a:rPr lang="en-US" sz="2400" i="1" dirty="0">
                        <a:latin typeface="Cambria Math"/>
                      </a:rPr>
                      <m:t>𝑑</m:t>
                    </m:r>
                    <m:r>
                      <a:rPr lang="en-US" sz="2400" i="1" dirty="0" smtClean="0">
                        <a:latin typeface="Cambria Math"/>
                      </a:rPr>
                      <m:t> </m:t>
                    </m:r>
                    <m:r>
                      <a:rPr lang="en-US" sz="2400" i="1" dirty="0">
                        <a:latin typeface="Cambria Math"/>
                      </a:rPr>
                      <m:t>∈ </m:t>
                    </m:r>
                    <m:r>
                      <a:rPr lang="en-US" sz="2400" i="1" dirty="0" err="1">
                        <a:latin typeface="Cambria Math"/>
                      </a:rPr>
                      <m:t>𝑡</m:t>
                    </m:r>
                    <m:r>
                      <a:rPr lang="en-US" sz="2400" i="1" dirty="0" err="1" smtClean="0">
                        <a:latin typeface="Cambria Math"/>
                      </a:rPr>
                      <m:t>+</m:t>
                    </m:r>
                    <m:r>
                      <a:rPr lang="en-US" sz="2400" i="1" dirty="0" err="1" smtClean="0">
                        <a:latin typeface="Cambria Math"/>
                      </a:rPr>
                      <m:t>𝐼</m:t>
                    </m:r>
                  </m:oMath>
                </a14:m>
                <a:r>
                  <a:rPr lang="en-US" sz="2400" dirty="0"/>
                  <a:t>, </a:t>
                </a:r>
                <a:r>
                  <a:rPr lang="en-US" sz="2400" dirty="0" smtClean="0"/>
                  <a:t>are both short then,</a:t>
                </a:r>
                <a:r>
                  <a:rPr lang="en-US" sz="2400" dirty="0"/>
                  <a:t/>
                </a:r>
                <a:br>
                  <a:rPr lang="en-US" sz="2400" dirty="0"/>
                </a:br>
                <a14:m>
                  <m:oMath xmlns:m="http://schemas.openxmlformats.org/officeDocument/2006/math">
                    <m:sSub>
                      <m:sSubPr>
                        <m:ctrlPr>
                          <a:rPr lang="en-US" sz="2400" i="1" dirty="0" smtClean="0">
                            <a:latin typeface="Cambria Math" panose="02040503050406030204" pitchFamily="18" charset="0"/>
                          </a:rPr>
                        </m:ctrlPr>
                      </m:sSubPr>
                      <m:e>
                        <m:d>
                          <m:dPr>
                            <m:begChr m:val="["/>
                            <m:endChr m:val="]"/>
                            <m:ctrlPr>
                              <a:rPr lang="en-US" sz="2400" i="1" dirty="0" smtClean="0">
                                <a:latin typeface="Cambria Math" panose="02040503050406030204" pitchFamily="18" charset="0"/>
                              </a:rPr>
                            </m:ctrlPr>
                          </m:dPr>
                          <m:e>
                            <m:f>
                              <m:fPr>
                                <m:ctrlPr>
                                  <a:rPr lang="en-US" sz="2400" i="1" dirty="0" smtClean="0">
                                    <a:latin typeface="Cambria Math" panose="02040503050406030204" pitchFamily="18" charset="0"/>
                                  </a:rPr>
                                </m:ctrlPr>
                              </m:fPr>
                              <m:num>
                                <m:r>
                                  <a:rPr lang="en-US" sz="2400" i="1" dirty="0" smtClean="0">
                                    <a:latin typeface="Cambria Math"/>
                                  </a:rPr>
                                  <m:t>𝑐</m:t>
                                </m:r>
                              </m:num>
                              <m:den>
                                <m:r>
                                  <a:rPr lang="en-US" sz="2400" i="1" dirty="0" smtClean="0">
                                    <a:latin typeface="Cambria Math"/>
                                  </a:rPr>
                                  <m:t>𝑧</m:t>
                                </m:r>
                              </m:den>
                            </m:f>
                            <m:r>
                              <a:rPr lang="en-US" sz="2400" i="1" dirty="0">
                                <a:latin typeface="Cambria Math"/>
                                <a:ea typeface="Cambria Math"/>
                              </a:rPr>
                              <m:t>×</m:t>
                            </m:r>
                            <m:f>
                              <m:fPr>
                                <m:ctrlPr>
                                  <a:rPr lang="en-US" sz="2400" i="1" dirty="0" smtClean="0">
                                    <a:latin typeface="Cambria Math" panose="02040503050406030204" pitchFamily="18" charset="0"/>
                                  </a:rPr>
                                </m:ctrlPr>
                              </m:fPr>
                              <m:num>
                                <m:r>
                                  <a:rPr lang="en-US" sz="2400" i="1" dirty="0" smtClean="0">
                                    <a:latin typeface="Cambria Math"/>
                                  </a:rPr>
                                  <m:t>𝑑</m:t>
                                </m:r>
                              </m:num>
                              <m:den>
                                <m:r>
                                  <a:rPr lang="en-US" sz="2400" i="1" dirty="0" smtClean="0">
                                    <a:latin typeface="Cambria Math"/>
                                  </a:rPr>
                                  <m:t>𝑧</m:t>
                                </m:r>
                              </m:den>
                            </m:f>
                          </m:e>
                        </m:d>
                      </m:e>
                      <m:sub>
                        <m:r>
                          <a:rPr lang="en-US" sz="2400" i="1" dirty="0" smtClean="0">
                            <a:latin typeface="Cambria Math"/>
                          </a:rPr>
                          <m:t>𝑞</m:t>
                        </m:r>
                      </m:sub>
                    </m:sSub>
                  </m:oMath>
                </a14:m>
                <a:r>
                  <a:rPr lang="en-US" sz="2400" dirty="0"/>
                  <a:t>has the </a:t>
                </a:r>
                <a:r>
                  <a:rPr lang="en-US" sz="2400" dirty="0" smtClean="0"/>
                  <a:t>form </a:t>
                </a:r>
                <a14:m>
                  <m:oMath xmlns:m="http://schemas.openxmlformats.org/officeDocument/2006/math">
                    <m:sSub>
                      <m:sSubPr>
                        <m:ctrlPr>
                          <a:rPr lang="en-US" sz="2400" i="1" dirty="0" smtClean="0">
                            <a:latin typeface="Cambria Math" panose="02040503050406030204" pitchFamily="18" charset="0"/>
                          </a:rPr>
                        </m:ctrlPr>
                      </m:sSubPr>
                      <m:e>
                        <m:d>
                          <m:dPr>
                            <m:begChr m:val="["/>
                            <m:endChr m:val="]"/>
                            <m:ctrlPr>
                              <a:rPr lang="en-US" sz="2400" i="1" dirty="0" smtClean="0">
                                <a:latin typeface="Cambria Math" panose="02040503050406030204" pitchFamily="18" charset="0"/>
                              </a:rPr>
                            </m:ctrlPr>
                          </m:dPr>
                          <m:e>
                            <m:f>
                              <m:fPr>
                                <m:ctrlPr>
                                  <a:rPr lang="en-US" sz="2400" i="1" dirty="0" smtClean="0">
                                    <a:latin typeface="Cambria Math" panose="02040503050406030204" pitchFamily="18" charset="0"/>
                                  </a:rPr>
                                </m:ctrlPr>
                              </m:fPr>
                              <m:num>
                                <m:r>
                                  <a:rPr lang="en-US" sz="2400" i="1" dirty="0" smtClean="0">
                                    <a:latin typeface="Cambria Math"/>
                                  </a:rPr>
                                  <m:t>𝑐</m:t>
                                </m:r>
                                <m:r>
                                  <a:rPr lang="en-US" sz="2400" i="1" dirty="0">
                                    <a:latin typeface="Cambria Math"/>
                                    <a:ea typeface="Cambria Math"/>
                                  </a:rPr>
                                  <m:t>×</m:t>
                                </m:r>
                                <m:r>
                                  <a:rPr lang="en-US" sz="2400" i="1" dirty="0" smtClean="0">
                                    <a:latin typeface="Cambria Math"/>
                                  </a:rPr>
                                  <m:t>𝑑</m:t>
                                </m:r>
                              </m:num>
                              <m:den>
                                <m:sSup>
                                  <m:sSupPr>
                                    <m:ctrlPr>
                                      <a:rPr lang="en-US" sz="2400" i="1" dirty="0" smtClean="0">
                                        <a:latin typeface="Cambria Math" panose="02040503050406030204" pitchFamily="18" charset="0"/>
                                      </a:rPr>
                                    </m:ctrlPr>
                                  </m:sSupPr>
                                  <m:e>
                                    <m:r>
                                      <a:rPr lang="en-US" sz="2400" i="1" dirty="0" smtClean="0">
                                        <a:latin typeface="Cambria Math"/>
                                      </a:rPr>
                                      <m:t>𝑧</m:t>
                                    </m:r>
                                  </m:e>
                                  <m:sup>
                                    <m:r>
                                      <a:rPr lang="en-US" sz="2400" i="1" dirty="0" smtClean="0">
                                        <a:latin typeface="Cambria Math"/>
                                      </a:rPr>
                                      <m:t>2</m:t>
                                    </m:r>
                                  </m:sup>
                                </m:sSup>
                              </m:den>
                            </m:f>
                          </m:e>
                        </m:d>
                      </m:e>
                      <m:sub>
                        <m:r>
                          <a:rPr lang="en-US" sz="2400" i="1" dirty="0" smtClean="0">
                            <a:latin typeface="Cambria Math"/>
                          </a:rPr>
                          <m:t>𝑞</m:t>
                        </m:r>
                      </m:sub>
                    </m:sSub>
                  </m:oMath>
                </a14:m>
                <a:r>
                  <a:rPr lang="en-US" sz="2400" dirty="0" smtClean="0"/>
                  <a:t>,                         </a:t>
                </a:r>
                <a:r>
                  <a:rPr lang="en-US" sz="2400" dirty="0"/>
                  <a:t/>
                </a:r>
                <a:br>
                  <a:rPr lang="en-US" sz="2400" dirty="0"/>
                </a:br>
                <a:r>
                  <a:rPr lang="en-US" sz="2400" dirty="0"/>
                  <a:t>  where </a:t>
                </a:r>
                <a14:m>
                  <m:oMath xmlns:m="http://schemas.openxmlformats.org/officeDocument/2006/math">
                    <m:r>
                      <a:rPr lang="en-US" sz="2400" i="1" dirty="0" smtClean="0">
                        <a:latin typeface="Cambria Math"/>
                      </a:rPr>
                      <m:t>𝑐</m:t>
                    </m:r>
                    <m:r>
                      <a:rPr lang="en-US" sz="2400" i="1" dirty="0">
                        <a:latin typeface="Cambria Math"/>
                        <a:ea typeface="Cambria Math"/>
                      </a:rPr>
                      <m:t>×</m:t>
                    </m:r>
                    <m:r>
                      <a:rPr lang="en-US" sz="2400" i="1" dirty="0" smtClean="0">
                        <a:latin typeface="Cambria Math"/>
                      </a:rPr>
                      <m:t>𝑑</m:t>
                    </m:r>
                    <m:r>
                      <a:rPr lang="en-US" sz="2400" i="1" dirty="0" smtClean="0">
                        <a:latin typeface="Cambria Math"/>
                      </a:rPr>
                      <m:t> </m:t>
                    </m:r>
                  </m:oMath>
                </a14:m>
                <a:r>
                  <a:rPr lang="en-US" sz="2400" dirty="0" smtClean="0"/>
                  <a:t>is </a:t>
                </a:r>
                <a:r>
                  <a:rPr lang="en-US" sz="2400" dirty="0"/>
                  <a:t>still short and </a:t>
                </a:r>
                <a14:m>
                  <m:oMath xmlns:m="http://schemas.openxmlformats.org/officeDocument/2006/math">
                    <m:r>
                      <a:rPr lang="en-US" sz="2400" i="1" dirty="0" smtClean="0">
                        <a:latin typeface="Cambria Math"/>
                      </a:rPr>
                      <m:t>𝑐</m:t>
                    </m:r>
                    <m:r>
                      <a:rPr lang="en-US" sz="2400" i="1" dirty="0">
                        <a:latin typeface="Cambria Math"/>
                        <a:ea typeface="Cambria Math"/>
                      </a:rPr>
                      <m:t>×</m:t>
                    </m:r>
                    <m:r>
                      <a:rPr lang="en-US" sz="2400" i="1" dirty="0" smtClean="0">
                        <a:latin typeface="Cambria Math"/>
                      </a:rPr>
                      <m:t>𝑑</m:t>
                    </m:r>
                    <m:r>
                      <a:rPr lang="en-US" sz="2400" i="1" dirty="0" smtClean="0">
                        <a:latin typeface="Cambria Math"/>
                      </a:rPr>
                      <m:t>∈ </m:t>
                    </m:r>
                    <m:r>
                      <a:rPr lang="en-US" sz="2400" i="1" dirty="0" err="1" smtClean="0">
                        <a:latin typeface="Cambria Math"/>
                      </a:rPr>
                      <m:t>𝑠</m:t>
                    </m:r>
                    <m:r>
                      <a:rPr lang="en-US" sz="2400" i="1" dirty="0" smtClean="0">
                        <a:latin typeface="Cambria Math"/>
                        <a:ea typeface="Cambria Math"/>
                      </a:rPr>
                      <m:t>∙</m:t>
                    </m:r>
                    <m:r>
                      <a:rPr lang="en-US" sz="2400" i="1" dirty="0" err="1" smtClean="0">
                        <a:latin typeface="Cambria Math"/>
                      </a:rPr>
                      <m:t>𝑡</m:t>
                    </m:r>
                    <m:r>
                      <a:rPr lang="en-US" sz="2400" i="1" dirty="0" err="1" smtClean="0">
                        <a:latin typeface="Cambria Math"/>
                      </a:rPr>
                      <m:t>+</m:t>
                    </m:r>
                    <m:r>
                      <a:rPr lang="en-US" sz="2400" i="1" dirty="0" err="1" smtClean="0">
                        <a:latin typeface="Cambria Math"/>
                      </a:rPr>
                      <m:t>𝐼</m:t>
                    </m:r>
                  </m:oMath>
                </a14:m>
                <a:endParaRPr lang="en-US" sz="2400" dirty="0"/>
              </a:p>
            </p:txBody>
          </p:sp>
        </mc:Choice>
        <mc:Fallback xmlns="">
          <p:sp>
            <p:nvSpPr>
              <p:cNvPr id="39" name="Rectangle 38"/>
              <p:cNvSpPr>
                <a:spLocks noRot="1" noChangeAspect="1" noMove="1" noResize="1" noEditPoints="1" noAdjustHandles="1" noChangeArrowheads="1" noChangeShapeType="1" noTextEdit="1"/>
              </p:cNvSpPr>
              <p:nvPr/>
            </p:nvSpPr>
            <p:spPr>
              <a:xfrm>
                <a:off x="304800" y="4354108"/>
                <a:ext cx="8305800" cy="1519535"/>
              </a:xfrm>
              <a:prstGeom prst="rect">
                <a:avLst/>
              </a:prstGeom>
              <a:blipFill rotWithShape="1">
                <a:blip r:embed="rId32"/>
                <a:stretch>
                  <a:fillRect t="-794" b="-6349"/>
                </a:stretch>
              </a:blipFill>
            </p:spPr>
            <p:txBody>
              <a:bodyPr/>
              <a:lstStyle/>
              <a:p>
                <a:r>
                  <a:rPr lang="en-US">
                    <a:noFill/>
                  </a:rPr>
                  <a:t> </a:t>
                </a:r>
              </a:p>
            </p:txBody>
          </p:sp>
        </mc:Fallback>
      </mc:AlternateContent>
      <p:sp>
        <p:nvSpPr>
          <p:cNvPr id="3" name="TextBox 2"/>
          <p:cNvSpPr txBox="1"/>
          <p:nvPr/>
        </p:nvSpPr>
        <p:spPr>
          <a:xfrm rot="19421798">
            <a:off x="70406" y="4633269"/>
            <a:ext cx="2133600" cy="461665"/>
          </a:xfrm>
          <a:prstGeom prst="rect">
            <a:avLst/>
          </a:prstGeom>
          <a:noFill/>
        </p:spPr>
        <p:txBody>
          <a:bodyPr wrap="square" rtlCol="0">
            <a:spAutoFit/>
          </a:bodyPr>
          <a:lstStyle/>
          <a:p>
            <a:r>
              <a:rPr lang="en-US" sz="2400" dirty="0">
                <a:solidFill>
                  <a:srgbClr val="FF0000"/>
                </a:solidFill>
              </a:rPr>
              <a:t>Multiplication</a:t>
            </a:r>
          </a:p>
        </p:txBody>
      </p:sp>
      <p:sp>
        <p:nvSpPr>
          <p:cNvPr id="4" name="Rectangle 3"/>
          <p:cNvSpPr/>
          <p:nvPr/>
        </p:nvSpPr>
        <p:spPr>
          <a:xfrm rot="18959267">
            <a:off x="285794" y="4637982"/>
            <a:ext cx="1253869" cy="461665"/>
          </a:xfrm>
          <a:prstGeom prst="rect">
            <a:avLst/>
          </a:prstGeom>
        </p:spPr>
        <p:txBody>
          <a:bodyPr wrap="none">
            <a:spAutoFit/>
          </a:bodyPr>
          <a:lstStyle/>
          <a:p>
            <a:r>
              <a:rPr lang="en-US" sz="2400" dirty="0" smtClean="0">
                <a:solidFill>
                  <a:srgbClr val="FF0000"/>
                </a:solidFill>
              </a:rPr>
              <a:t>Addition</a:t>
            </a:r>
          </a:p>
        </p:txBody>
      </p:sp>
      <p:sp>
        <p:nvSpPr>
          <p:cNvPr id="8" name="Slide Number Placeholder 7"/>
          <p:cNvSpPr>
            <a:spLocks noGrp="1"/>
          </p:cNvSpPr>
          <p:nvPr>
            <p:ph type="sldNum" sz="quarter" idx="12"/>
          </p:nvPr>
        </p:nvSpPr>
        <p:spPr/>
        <p:txBody>
          <a:bodyPr/>
          <a:lstStyle/>
          <a:p>
            <a:fld id="{93D2F4F8-96A9-4514-BBD0-EA5312265E95}" type="slidenum">
              <a:rPr lang="en-US" smtClean="0"/>
              <a:t>36</a:t>
            </a:fld>
            <a:endParaRPr lang="en-US"/>
          </a:p>
        </p:txBody>
      </p:sp>
    </p:spTree>
    <p:extLst>
      <p:ext uri="{BB962C8B-B14F-4D97-AF65-F5344CB8AC3E}">
        <p14:creationId xmlns:p14="http://schemas.microsoft.com/office/powerpoint/2010/main" val="210658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6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3" grpId="1"/>
      <p:bldP spid="64" grpId="0"/>
      <p:bldP spid="65" grpId="0" animBg="1"/>
      <p:bldP spid="39" grpId="0" animBg="1"/>
      <p:bldP spid="3" grpId="0"/>
      <p:bldP spid="4" grpId="0"/>
      <p:bldP spid="4"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G</a:t>
            </a:r>
            <a:r>
              <a:rPr lang="en-US" b="1" dirty="0" smtClean="0"/>
              <a:t>GH13 Construction </a:t>
            </a:r>
            <a:r>
              <a:rPr lang="en-US" dirty="0" smtClean="0"/>
              <a:t>(in general)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57200" y="1600200"/>
                <a:ext cx="7772400" cy="4800600"/>
              </a:xfrm>
            </p:spPr>
            <p:txBody>
              <a:bodyPr>
                <a:normAutofit/>
              </a:bodyPr>
              <a:lstStyle/>
              <a:p>
                <a:r>
                  <a:rPr lang="en-US" dirty="0" smtClean="0"/>
                  <a:t>In general, ``level-k encoding” of a </a:t>
                </a:r>
                <a:r>
                  <a:rPr lang="en-US" dirty="0" err="1" smtClean="0"/>
                  <a:t>coset</a:t>
                </a:r>
                <a:r>
                  <a:rPr lang="en-US" dirty="0" smtClean="0"/>
                  <a:t> </a:t>
                </a:r>
                <a14:m>
                  <m:oMath xmlns:m="http://schemas.openxmlformats.org/officeDocument/2006/math">
                    <m:r>
                      <a:rPr lang="en-US" i="1" dirty="0" smtClean="0">
                        <a:latin typeface="Cambria Math"/>
                      </a:rPr>
                      <m:t>𝑠</m:t>
                    </m:r>
                    <m:r>
                      <a:rPr lang="en-US" i="1" dirty="0" smtClean="0">
                        <a:latin typeface="Cambria Math"/>
                      </a:rPr>
                      <m:t>+</m:t>
                    </m:r>
                    <m:r>
                      <a:rPr lang="en-US" i="1" dirty="0" smtClean="0">
                        <a:latin typeface="Cambria Math"/>
                      </a:rPr>
                      <m:t>𝐼</m:t>
                    </m:r>
                    <m:r>
                      <a:rPr lang="en-US" i="1" dirty="0" smtClean="0">
                        <a:latin typeface="Cambria Math"/>
                      </a:rPr>
                      <m:t> </m:t>
                    </m:r>
                  </m:oMath>
                </a14:m>
                <a:r>
                  <a:rPr lang="en-US" dirty="0" smtClean="0"/>
                  <a:t>has the form </a:t>
                </a:r>
                <a14:m>
                  <m:oMath xmlns:m="http://schemas.openxmlformats.org/officeDocument/2006/math">
                    <m:sSub>
                      <m:sSubPr>
                        <m:ctrlPr>
                          <a:rPr lang="en-US" b="0" i="1" dirty="0" smtClean="0">
                            <a:solidFill>
                              <a:srgbClr val="00B050"/>
                            </a:solidFill>
                            <a:latin typeface="Cambria Math" panose="02040503050406030204" pitchFamily="18" charset="0"/>
                          </a:rPr>
                        </m:ctrlPr>
                      </m:sSubPr>
                      <m:e>
                        <m:d>
                          <m:dPr>
                            <m:begChr m:val="["/>
                            <m:endChr m:val="]"/>
                            <m:ctrlPr>
                              <a:rPr lang="en-US" i="1" dirty="0" smtClean="0">
                                <a:solidFill>
                                  <a:srgbClr val="00B050"/>
                                </a:solidFill>
                                <a:latin typeface="Cambria Math" panose="02040503050406030204" pitchFamily="18" charset="0"/>
                              </a:rPr>
                            </m:ctrlPr>
                          </m:dPr>
                          <m:e>
                            <m:f>
                              <m:fPr>
                                <m:ctrlPr>
                                  <a:rPr lang="en-US" i="1" dirty="0" smtClean="0">
                                    <a:solidFill>
                                      <a:srgbClr val="00B050"/>
                                    </a:solidFill>
                                    <a:latin typeface="Cambria Math" panose="02040503050406030204" pitchFamily="18" charset="0"/>
                                  </a:rPr>
                                </m:ctrlPr>
                              </m:fPr>
                              <m:num>
                                <m:r>
                                  <a:rPr lang="en-US" i="1" dirty="0" smtClean="0">
                                    <a:solidFill>
                                      <a:srgbClr val="00B050"/>
                                    </a:solidFill>
                                    <a:latin typeface="Cambria Math"/>
                                  </a:rPr>
                                  <m:t>𝑐</m:t>
                                </m:r>
                              </m:num>
                              <m:den>
                                <m:r>
                                  <a:rPr lang="en-US" i="1" dirty="0" err="1" smtClean="0">
                                    <a:solidFill>
                                      <a:srgbClr val="00B050"/>
                                    </a:solidFill>
                                    <a:latin typeface="Cambria Math"/>
                                  </a:rPr>
                                  <m:t>𝑧</m:t>
                                </m:r>
                                <m:r>
                                  <a:rPr lang="en-US" i="1" baseline="30000" dirty="0" err="1" smtClean="0">
                                    <a:solidFill>
                                      <a:srgbClr val="00B050"/>
                                    </a:solidFill>
                                    <a:latin typeface="Cambria Math"/>
                                  </a:rPr>
                                  <m:t>𝑘</m:t>
                                </m:r>
                              </m:den>
                            </m:f>
                          </m:e>
                        </m:d>
                      </m:e>
                      <m:sub>
                        <m:r>
                          <a:rPr lang="en-US" b="0" i="1" dirty="0" smtClean="0">
                            <a:solidFill>
                              <a:srgbClr val="00B050"/>
                            </a:solidFill>
                            <a:latin typeface="Cambria Math"/>
                          </a:rPr>
                          <m:t>𝑞</m:t>
                        </m:r>
                      </m:sub>
                    </m:sSub>
                  </m:oMath>
                </a14:m>
                <a:r>
                  <a:rPr lang="en-US" dirty="0" smtClean="0"/>
                  <a:t>for a short </a:t>
                </a:r>
                <a14:m>
                  <m:oMath xmlns:m="http://schemas.openxmlformats.org/officeDocument/2006/math">
                    <m:r>
                      <a:rPr lang="en-US" b="0" i="1" smtClean="0">
                        <a:latin typeface="Cambria Math"/>
                      </a:rPr>
                      <m:t>𝑐</m:t>
                    </m:r>
                    <m:r>
                      <a:rPr lang="en-US" b="0" i="1" smtClean="0">
                        <a:latin typeface="Cambria Math"/>
                      </a:rPr>
                      <m:t>∈</m:t>
                    </m:r>
                    <m:r>
                      <a:rPr lang="en-US" b="0" i="1" smtClean="0">
                        <a:latin typeface="Cambria Math"/>
                      </a:rPr>
                      <m:t>𝑠</m:t>
                    </m:r>
                    <m:r>
                      <a:rPr lang="en-US" b="0" i="1" smtClean="0">
                        <a:latin typeface="Cambria Math"/>
                      </a:rPr>
                      <m:t>+</m:t>
                    </m:r>
                    <m:r>
                      <a:rPr lang="en-US" b="0" i="1" smtClean="0">
                        <a:latin typeface="Cambria Math"/>
                      </a:rPr>
                      <m:t>𝐼</m:t>
                    </m:r>
                  </m:oMath>
                </a14:m>
                <a:endParaRPr lang="en-US" dirty="0" smtClean="0"/>
              </a:p>
              <a:p>
                <a:r>
                  <a:rPr lang="en-US" dirty="0" smtClean="0">
                    <a:solidFill>
                      <a:srgbClr val="FF0000"/>
                    </a:solidFill>
                  </a:rPr>
                  <a:t>Addition: </a:t>
                </a:r>
                <a:r>
                  <a:rPr lang="en-US" dirty="0" smtClean="0"/>
                  <a:t>Add encodings </a:t>
                </a:r>
                <a14:m>
                  <m:oMath xmlns:m="http://schemas.openxmlformats.org/officeDocument/2006/math">
                    <m:sSub>
                      <m:sSubPr>
                        <m:ctrlPr>
                          <a:rPr lang="en-US" i="1" dirty="0">
                            <a:solidFill>
                              <a:srgbClr val="00B050"/>
                            </a:solidFill>
                            <a:latin typeface="Cambria Math" panose="02040503050406030204" pitchFamily="18" charset="0"/>
                          </a:rPr>
                        </m:ctrlPr>
                      </m:sSubPr>
                      <m:e>
                        <m:r>
                          <a:rPr lang="en-US" i="1" dirty="0">
                            <a:solidFill>
                              <a:srgbClr val="00B050"/>
                            </a:solidFill>
                            <a:latin typeface="Cambria Math"/>
                          </a:rPr>
                          <m:t>𝑢</m:t>
                        </m:r>
                      </m:e>
                      <m:sub>
                        <m:r>
                          <a:rPr lang="en-US" i="1" dirty="0">
                            <a:solidFill>
                              <a:srgbClr val="00B050"/>
                            </a:solidFill>
                            <a:latin typeface="Cambria Math"/>
                          </a:rPr>
                          <m:t>𝑖</m:t>
                        </m:r>
                      </m:sub>
                    </m:sSub>
                    <m:r>
                      <a:rPr lang="en-US" i="1" dirty="0">
                        <a:solidFill>
                          <a:srgbClr val="00B050"/>
                        </a:solidFill>
                        <a:latin typeface="Cambria Math"/>
                      </a:rPr>
                      <m:t>=</m:t>
                    </m:r>
                    <m:sSub>
                      <m:sSubPr>
                        <m:ctrlPr>
                          <a:rPr lang="en-US" i="1" dirty="0">
                            <a:solidFill>
                              <a:srgbClr val="00B050"/>
                            </a:solidFill>
                            <a:latin typeface="Cambria Math" panose="02040503050406030204" pitchFamily="18" charset="0"/>
                          </a:rPr>
                        </m:ctrlPr>
                      </m:sSubPr>
                      <m:e>
                        <m:d>
                          <m:dPr>
                            <m:begChr m:val="["/>
                            <m:endChr m:val="]"/>
                            <m:ctrlPr>
                              <a:rPr lang="en-US" i="1" dirty="0">
                                <a:solidFill>
                                  <a:srgbClr val="00B050"/>
                                </a:solidFill>
                                <a:latin typeface="Cambria Math" panose="02040503050406030204" pitchFamily="18" charset="0"/>
                              </a:rPr>
                            </m:ctrlPr>
                          </m:dPr>
                          <m:e>
                            <m:f>
                              <m:fPr>
                                <m:ctrlPr>
                                  <a:rPr lang="en-US" i="1" dirty="0">
                                    <a:solidFill>
                                      <a:srgbClr val="00B050"/>
                                    </a:solidFill>
                                    <a:latin typeface="Cambria Math" panose="02040503050406030204" pitchFamily="18" charset="0"/>
                                  </a:rPr>
                                </m:ctrlPr>
                              </m:fPr>
                              <m:num>
                                <m:sSub>
                                  <m:sSubPr>
                                    <m:ctrlPr>
                                      <a:rPr lang="en-US" i="1" dirty="0" err="1">
                                        <a:solidFill>
                                          <a:srgbClr val="00B050"/>
                                        </a:solidFill>
                                        <a:latin typeface="Cambria Math" panose="02040503050406030204" pitchFamily="18" charset="0"/>
                                      </a:rPr>
                                    </m:ctrlPr>
                                  </m:sSubPr>
                                  <m:e>
                                    <m:r>
                                      <a:rPr lang="en-US" i="1" dirty="0" err="1">
                                        <a:solidFill>
                                          <a:srgbClr val="00B050"/>
                                        </a:solidFill>
                                        <a:latin typeface="Cambria Math"/>
                                      </a:rPr>
                                      <m:t>𝑐</m:t>
                                    </m:r>
                                  </m:e>
                                  <m:sub>
                                    <m:r>
                                      <a:rPr lang="en-US" i="1" dirty="0" err="1">
                                        <a:solidFill>
                                          <a:srgbClr val="00B050"/>
                                        </a:solidFill>
                                        <a:latin typeface="Cambria Math"/>
                                      </a:rPr>
                                      <m:t>𝑖</m:t>
                                    </m:r>
                                  </m:sub>
                                </m:sSub>
                              </m:num>
                              <m:den>
                                <m:sSup>
                                  <m:sSupPr>
                                    <m:ctrlPr>
                                      <a:rPr lang="en-US" i="1" dirty="0">
                                        <a:solidFill>
                                          <a:srgbClr val="00B050"/>
                                        </a:solidFill>
                                        <a:latin typeface="Cambria Math" panose="02040503050406030204" pitchFamily="18" charset="0"/>
                                      </a:rPr>
                                    </m:ctrlPr>
                                  </m:sSupPr>
                                  <m:e>
                                    <m:r>
                                      <a:rPr lang="en-US" i="1" dirty="0" err="1">
                                        <a:solidFill>
                                          <a:srgbClr val="00B050"/>
                                        </a:solidFill>
                                        <a:latin typeface="Cambria Math"/>
                                      </a:rPr>
                                      <m:t>𝑧</m:t>
                                    </m:r>
                                  </m:e>
                                  <m:sup>
                                    <m:r>
                                      <a:rPr lang="en-US" b="0" i="1" dirty="0" smtClean="0">
                                        <a:solidFill>
                                          <a:srgbClr val="00B050"/>
                                        </a:solidFill>
                                        <a:latin typeface="Cambria Math"/>
                                      </a:rPr>
                                      <m:t>𝑗</m:t>
                                    </m:r>
                                  </m:sup>
                                </m:sSup>
                              </m:den>
                            </m:f>
                          </m:e>
                        </m:d>
                      </m:e>
                      <m:sub>
                        <m:r>
                          <a:rPr lang="en-US" i="1" dirty="0">
                            <a:solidFill>
                              <a:srgbClr val="00B050"/>
                            </a:solidFill>
                            <a:latin typeface="Cambria Math"/>
                          </a:rPr>
                          <m:t>𝑞</m:t>
                        </m:r>
                      </m:sub>
                    </m:sSub>
                  </m:oMath>
                </a14:m>
                <a:endParaRPr lang="en-US" dirty="0" smtClean="0">
                  <a:solidFill>
                    <a:srgbClr val="FF0000"/>
                  </a:solidFill>
                </a:endParaRPr>
              </a:p>
              <a:p>
                <a:pPr lvl="1"/>
                <a:r>
                  <a:rPr lang="en-US" dirty="0"/>
                  <a:t>as long as </a:t>
                </a:r>
                <a:r>
                  <a:rPr lang="en-US" i="0" dirty="0" smtClean="0">
                    <a:solidFill>
                      <a:srgbClr val="00B050"/>
                    </a:solidFill>
                    <a:latin typeface="+mj-lt"/>
                  </a:rPr>
                  <a:t>|</a:t>
                </a:r>
                <a14:m>
                  <m:oMath xmlns:m="http://schemas.openxmlformats.org/officeDocument/2006/math">
                    <m:nary>
                      <m:naryPr>
                        <m:chr m:val="∑"/>
                        <m:limLoc m:val="subSup"/>
                        <m:supHide m:val="on"/>
                        <m:ctrlPr>
                          <a:rPr lang="en-US" i="1" dirty="0" smtClean="0">
                            <a:solidFill>
                              <a:srgbClr val="00B050"/>
                            </a:solidFill>
                            <a:latin typeface="Cambria Math" panose="02040503050406030204" pitchFamily="18" charset="0"/>
                          </a:rPr>
                        </m:ctrlPr>
                      </m:naryPr>
                      <m:sub>
                        <m:r>
                          <m:rPr>
                            <m:brk m:alnAt="9"/>
                          </m:rPr>
                          <a:rPr lang="en-US" b="0" i="1" dirty="0" smtClean="0">
                            <a:solidFill>
                              <a:srgbClr val="00B050"/>
                            </a:solidFill>
                            <a:latin typeface="Cambria Math"/>
                          </a:rPr>
                          <m:t>𝑖</m:t>
                        </m:r>
                      </m:sub>
                      <m:sup/>
                      <m:e>
                        <m:r>
                          <a:rPr lang="en-US" b="0" i="1" dirty="0" smtClean="0">
                            <a:solidFill>
                              <a:srgbClr val="00B050"/>
                            </a:solidFill>
                            <a:latin typeface="Cambria Math"/>
                          </a:rPr>
                          <m:t>𝑐</m:t>
                        </m:r>
                        <m:r>
                          <a:rPr lang="en-US" b="0" i="1" dirty="0" smtClean="0">
                            <a:solidFill>
                              <a:srgbClr val="00B050"/>
                            </a:solidFill>
                            <a:latin typeface="Cambria Math"/>
                          </a:rPr>
                          <m:t>_</m:t>
                        </m:r>
                        <m:r>
                          <a:rPr lang="en-US" b="0" i="1" dirty="0" smtClean="0">
                            <a:solidFill>
                              <a:srgbClr val="00B050"/>
                            </a:solidFill>
                            <a:latin typeface="Cambria Math"/>
                          </a:rPr>
                          <m:t>𝑖</m:t>
                        </m:r>
                      </m:e>
                    </m:nary>
                    <m:r>
                      <a:rPr lang="en-US" i="1" dirty="0" smtClean="0">
                        <a:solidFill>
                          <a:srgbClr val="00B050"/>
                        </a:solidFill>
                        <a:latin typeface="Cambria Math"/>
                      </a:rPr>
                      <m:t> </m:t>
                    </m:r>
                  </m:oMath>
                </a14:m>
                <a:r>
                  <a:rPr lang="en-US" i="0" dirty="0">
                    <a:solidFill>
                      <a:srgbClr val="00B050"/>
                    </a:solidFill>
                    <a:latin typeface="+mj-lt"/>
                  </a:rPr>
                  <a:t>|</a:t>
                </a:r>
                <a14:m>
                  <m:oMath xmlns:m="http://schemas.openxmlformats.org/officeDocument/2006/math">
                    <m:r>
                      <a:rPr lang="en-US" i="1" dirty="0">
                        <a:solidFill>
                          <a:srgbClr val="00B050"/>
                        </a:solidFill>
                        <a:latin typeface="Cambria Math"/>
                      </a:rPr>
                      <m:t>≪</m:t>
                    </m:r>
                    <m:r>
                      <a:rPr lang="en-US" i="1" dirty="0">
                        <a:solidFill>
                          <a:srgbClr val="00B050"/>
                        </a:solidFill>
                        <a:latin typeface="Cambria Math"/>
                      </a:rPr>
                      <m:t>𝑞</m:t>
                    </m:r>
                  </m:oMath>
                </a14:m>
                <a:endParaRPr lang="en-US" dirty="0" smtClean="0">
                  <a:solidFill>
                    <a:srgbClr val="FF0000"/>
                  </a:solidFill>
                </a:endParaRPr>
              </a:p>
              <a:p>
                <a:r>
                  <a:rPr lang="en-US" u="sng" dirty="0" smtClean="0">
                    <a:solidFill>
                      <a:srgbClr val="FF0000"/>
                    </a:solidFill>
                  </a:rPr>
                  <a:t>Multi-linear</a:t>
                </a:r>
                <a:r>
                  <a:rPr lang="en-US" dirty="0" smtClean="0"/>
                  <a:t>: Multiply encodings </a:t>
                </a:r>
                <a14:m>
                  <m:oMath xmlns:m="http://schemas.openxmlformats.org/officeDocument/2006/math">
                    <m:sSub>
                      <m:sSubPr>
                        <m:ctrlPr>
                          <a:rPr lang="en-US" b="0" i="1" dirty="0" smtClean="0">
                            <a:solidFill>
                              <a:srgbClr val="00B050"/>
                            </a:solidFill>
                            <a:latin typeface="Cambria Math" panose="02040503050406030204" pitchFamily="18" charset="0"/>
                          </a:rPr>
                        </m:ctrlPr>
                      </m:sSubPr>
                      <m:e>
                        <m:r>
                          <a:rPr lang="en-US" b="0" i="1" dirty="0" smtClean="0">
                            <a:solidFill>
                              <a:srgbClr val="00B050"/>
                            </a:solidFill>
                            <a:latin typeface="Cambria Math"/>
                          </a:rPr>
                          <m:t>𝑢</m:t>
                        </m:r>
                      </m:e>
                      <m:sub>
                        <m:r>
                          <a:rPr lang="en-US" b="0" i="1" dirty="0" smtClean="0">
                            <a:solidFill>
                              <a:srgbClr val="00B050"/>
                            </a:solidFill>
                            <a:latin typeface="Cambria Math"/>
                          </a:rPr>
                          <m:t>𝑖</m:t>
                        </m:r>
                      </m:sub>
                    </m:sSub>
                    <m:r>
                      <a:rPr lang="en-US" b="0" i="1" dirty="0" smtClean="0">
                        <a:solidFill>
                          <a:srgbClr val="00B050"/>
                        </a:solidFill>
                        <a:latin typeface="Cambria Math"/>
                      </a:rPr>
                      <m:t>=</m:t>
                    </m:r>
                    <m:sSub>
                      <m:sSubPr>
                        <m:ctrlPr>
                          <a:rPr lang="en-US" b="0" i="1" dirty="0" smtClean="0">
                            <a:solidFill>
                              <a:srgbClr val="00B050"/>
                            </a:solidFill>
                            <a:latin typeface="Cambria Math" panose="02040503050406030204" pitchFamily="18" charset="0"/>
                          </a:rPr>
                        </m:ctrlPr>
                      </m:sSubPr>
                      <m:e>
                        <m:d>
                          <m:dPr>
                            <m:begChr m:val="["/>
                            <m:endChr m:val="]"/>
                            <m:ctrlPr>
                              <a:rPr lang="en-US" b="0" i="1" dirty="0" smtClean="0">
                                <a:solidFill>
                                  <a:srgbClr val="00B050"/>
                                </a:solidFill>
                                <a:latin typeface="Cambria Math" panose="02040503050406030204" pitchFamily="18" charset="0"/>
                              </a:rPr>
                            </m:ctrlPr>
                          </m:dPr>
                          <m:e>
                            <m:f>
                              <m:fPr>
                                <m:ctrlPr>
                                  <a:rPr lang="en-US" b="0" i="1" dirty="0" smtClean="0">
                                    <a:solidFill>
                                      <a:srgbClr val="00B050"/>
                                    </a:solidFill>
                                    <a:latin typeface="Cambria Math" panose="02040503050406030204" pitchFamily="18" charset="0"/>
                                  </a:rPr>
                                </m:ctrlPr>
                              </m:fPr>
                              <m:num>
                                <m:sSub>
                                  <m:sSubPr>
                                    <m:ctrlPr>
                                      <a:rPr lang="en-US" b="0" i="1" dirty="0" err="1" smtClean="0">
                                        <a:solidFill>
                                          <a:srgbClr val="00B050"/>
                                        </a:solidFill>
                                        <a:latin typeface="Cambria Math" panose="02040503050406030204" pitchFamily="18" charset="0"/>
                                      </a:rPr>
                                    </m:ctrlPr>
                                  </m:sSubPr>
                                  <m:e>
                                    <m:r>
                                      <a:rPr lang="en-US" b="0" i="1" dirty="0" err="1" smtClean="0">
                                        <a:solidFill>
                                          <a:srgbClr val="00B050"/>
                                        </a:solidFill>
                                        <a:latin typeface="Cambria Math"/>
                                      </a:rPr>
                                      <m:t>𝑐</m:t>
                                    </m:r>
                                  </m:e>
                                  <m:sub>
                                    <m:r>
                                      <a:rPr lang="en-US" b="0" i="1" dirty="0" err="1" smtClean="0">
                                        <a:solidFill>
                                          <a:srgbClr val="00B050"/>
                                        </a:solidFill>
                                        <a:latin typeface="Cambria Math"/>
                                      </a:rPr>
                                      <m:t>𝑖</m:t>
                                    </m:r>
                                  </m:sub>
                                </m:sSub>
                              </m:num>
                              <m:den>
                                <m:sSup>
                                  <m:sSupPr>
                                    <m:ctrlPr>
                                      <a:rPr lang="en-US" b="0" i="1" dirty="0" smtClean="0">
                                        <a:solidFill>
                                          <a:srgbClr val="00B050"/>
                                        </a:solidFill>
                                        <a:latin typeface="Cambria Math" panose="02040503050406030204" pitchFamily="18" charset="0"/>
                                      </a:rPr>
                                    </m:ctrlPr>
                                  </m:sSupPr>
                                  <m:e>
                                    <m:r>
                                      <a:rPr lang="en-US" b="0" i="1" dirty="0" err="1" smtClean="0">
                                        <a:solidFill>
                                          <a:srgbClr val="00B050"/>
                                        </a:solidFill>
                                        <a:latin typeface="Cambria Math"/>
                                      </a:rPr>
                                      <m:t>𝑧</m:t>
                                    </m:r>
                                  </m:e>
                                  <m:sup>
                                    <m:sSub>
                                      <m:sSubPr>
                                        <m:ctrlPr>
                                          <a:rPr lang="en-US" b="0" i="1" dirty="0" err="1" smtClean="0">
                                            <a:solidFill>
                                              <a:srgbClr val="00B050"/>
                                            </a:solidFill>
                                            <a:latin typeface="Cambria Math" panose="02040503050406030204" pitchFamily="18" charset="0"/>
                                          </a:rPr>
                                        </m:ctrlPr>
                                      </m:sSubPr>
                                      <m:e>
                                        <m:r>
                                          <a:rPr lang="en-US" b="0" i="1" dirty="0" err="1" smtClean="0">
                                            <a:solidFill>
                                              <a:srgbClr val="00B050"/>
                                            </a:solidFill>
                                            <a:latin typeface="Cambria Math"/>
                                          </a:rPr>
                                          <m:t>𝑗</m:t>
                                        </m:r>
                                      </m:e>
                                      <m:sub>
                                        <m:r>
                                          <a:rPr lang="en-US" b="0" i="1" dirty="0" err="1" smtClean="0">
                                            <a:solidFill>
                                              <a:srgbClr val="00B050"/>
                                            </a:solidFill>
                                            <a:latin typeface="Cambria Math"/>
                                          </a:rPr>
                                          <m:t>𝑖</m:t>
                                        </m:r>
                                      </m:sub>
                                    </m:sSub>
                                  </m:sup>
                                </m:sSup>
                              </m:den>
                            </m:f>
                          </m:e>
                        </m:d>
                      </m:e>
                      <m:sub>
                        <m:r>
                          <a:rPr lang="en-US" b="0" i="1" dirty="0" smtClean="0">
                            <a:solidFill>
                              <a:srgbClr val="00B050"/>
                            </a:solidFill>
                            <a:latin typeface="Cambria Math"/>
                          </a:rPr>
                          <m:t>𝑞</m:t>
                        </m:r>
                      </m:sub>
                    </m:sSub>
                  </m:oMath>
                </a14:m>
                <a:endParaRPr lang="en-US" b="0" dirty="0" smtClean="0">
                  <a:solidFill>
                    <a:srgbClr val="00B050"/>
                  </a:solidFill>
                </a:endParaRPr>
              </a:p>
              <a:p>
                <a:pPr lvl="1"/>
                <a:r>
                  <a:rPr lang="en-US" dirty="0" smtClean="0"/>
                  <a:t> to get an encoding of the product at level </a:t>
                </a:r>
                <a14:m>
                  <m:oMath xmlns:m="http://schemas.openxmlformats.org/officeDocument/2006/math">
                    <m:nary>
                      <m:naryPr>
                        <m:chr m:val="∑"/>
                        <m:supHide m:val="on"/>
                        <m:ctrlPr>
                          <a:rPr lang="en-US" b="0" i="1" smtClean="0">
                            <a:solidFill>
                              <a:srgbClr val="00B050"/>
                            </a:solidFill>
                            <a:latin typeface="Cambria Math" panose="02040503050406030204" pitchFamily="18" charset="0"/>
                          </a:rPr>
                        </m:ctrlPr>
                      </m:naryPr>
                      <m:sub>
                        <m:r>
                          <m:rPr>
                            <m:brk m:alnAt="25"/>
                          </m:rPr>
                          <a:rPr lang="en-US" b="0" i="1" smtClean="0">
                            <a:solidFill>
                              <a:srgbClr val="00B050"/>
                            </a:solidFill>
                            <a:latin typeface="Cambria Math"/>
                          </a:rPr>
                          <m:t>𝑖</m:t>
                        </m:r>
                      </m:sub>
                      <m:sup/>
                      <m:e>
                        <m:sSub>
                          <m:sSubPr>
                            <m:ctrlPr>
                              <a:rPr lang="en-US" b="0" i="1" smtClean="0">
                                <a:solidFill>
                                  <a:srgbClr val="00B050"/>
                                </a:solidFill>
                                <a:latin typeface="Cambria Math" panose="02040503050406030204" pitchFamily="18" charset="0"/>
                              </a:rPr>
                            </m:ctrlPr>
                          </m:sSubPr>
                          <m:e>
                            <m:r>
                              <a:rPr lang="en-US" b="0" i="1" smtClean="0">
                                <a:solidFill>
                                  <a:srgbClr val="00B050"/>
                                </a:solidFill>
                                <a:latin typeface="Cambria Math"/>
                              </a:rPr>
                              <m:t>𝑗</m:t>
                            </m:r>
                          </m:e>
                          <m:sub>
                            <m:r>
                              <a:rPr lang="en-US" b="0" i="1" smtClean="0">
                                <a:solidFill>
                                  <a:srgbClr val="00B050"/>
                                </a:solidFill>
                                <a:latin typeface="Cambria Math"/>
                              </a:rPr>
                              <m:t>𝑖</m:t>
                            </m:r>
                          </m:sub>
                        </m:sSub>
                        <m:r>
                          <a:rPr lang="en-US" b="0" i="1" smtClean="0">
                            <a:solidFill>
                              <a:srgbClr val="00B050"/>
                            </a:solidFill>
                            <a:latin typeface="Cambria Math"/>
                          </a:rPr>
                          <m:t> </m:t>
                        </m:r>
                      </m:e>
                    </m:nary>
                  </m:oMath>
                </a14:m>
                <a:endParaRPr lang="en-US" dirty="0" smtClean="0"/>
              </a:p>
              <a:p>
                <a:pPr lvl="1"/>
                <a:r>
                  <a:rPr lang="en-US" dirty="0" smtClean="0"/>
                  <a:t>as long as </a:t>
                </a:r>
                <a14:m>
                  <m:oMath xmlns:m="http://schemas.openxmlformats.org/officeDocument/2006/math">
                    <m:d>
                      <m:dPr>
                        <m:begChr m:val="|"/>
                        <m:endChr m:val="|"/>
                        <m:ctrlPr>
                          <a:rPr lang="en-US" b="0" i="1" dirty="0" smtClean="0">
                            <a:solidFill>
                              <a:srgbClr val="00B050"/>
                            </a:solidFill>
                            <a:latin typeface="Cambria Math" panose="02040503050406030204" pitchFamily="18" charset="0"/>
                          </a:rPr>
                        </m:ctrlPr>
                      </m:dPr>
                      <m:e>
                        <m:nary>
                          <m:naryPr>
                            <m:chr m:val="∏"/>
                            <m:supHide m:val="on"/>
                            <m:ctrlPr>
                              <a:rPr lang="en-US" i="1" dirty="0">
                                <a:solidFill>
                                  <a:srgbClr val="00B050"/>
                                </a:solidFill>
                                <a:latin typeface="Cambria Math" panose="02040503050406030204" pitchFamily="18" charset="0"/>
                              </a:rPr>
                            </m:ctrlPr>
                          </m:naryPr>
                          <m:sub>
                            <m:r>
                              <a:rPr lang="en-US" i="1" dirty="0">
                                <a:solidFill>
                                  <a:srgbClr val="00B050"/>
                                </a:solidFill>
                                <a:latin typeface="Cambria Math"/>
                              </a:rPr>
                              <m:t>𝑖</m:t>
                            </m:r>
                          </m:sub>
                          <m:sup/>
                          <m:e>
                            <m:sSub>
                              <m:sSubPr>
                                <m:ctrlPr>
                                  <a:rPr lang="en-US" i="1" dirty="0">
                                    <a:solidFill>
                                      <a:srgbClr val="00B050"/>
                                    </a:solidFill>
                                    <a:latin typeface="Cambria Math" panose="02040503050406030204" pitchFamily="18" charset="0"/>
                                  </a:rPr>
                                </m:ctrlPr>
                              </m:sSubPr>
                              <m:e>
                                <m:r>
                                  <a:rPr lang="en-US" i="1" dirty="0">
                                    <a:solidFill>
                                      <a:srgbClr val="00B050"/>
                                    </a:solidFill>
                                    <a:latin typeface="Cambria Math"/>
                                  </a:rPr>
                                  <m:t>𝑐</m:t>
                                </m:r>
                              </m:e>
                              <m:sub>
                                <m:r>
                                  <a:rPr lang="en-US" i="1" dirty="0">
                                    <a:solidFill>
                                      <a:srgbClr val="00B050"/>
                                    </a:solidFill>
                                    <a:latin typeface="Cambria Math"/>
                                  </a:rPr>
                                  <m:t>𝑖</m:t>
                                </m:r>
                              </m:sub>
                            </m:sSub>
                          </m:e>
                        </m:nary>
                      </m:e>
                    </m:d>
                    <m:r>
                      <a:rPr lang="en-US" b="0" i="1" dirty="0" smtClean="0">
                        <a:solidFill>
                          <a:srgbClr val="00B050"/>
                        </a:solidFill>
                        <a:latin typeface="Cambria Math"/>
                      </a:rPr>
                      <m:t>≪</m:t>
                    </m:r>
                    <m:r>
                      <a:rPr lang="en-US" b="0" i="1" dirty="0" smtClean="0">
                        <a:solidFill>
                          <a:srgbClr val="00B050"/>
                        </a:solidFill>
                        <a:latin typeface="Cambria Math"/>
                      </a:rPr>
                      <m:t>𝑞</m:t>
                    </m:r>
                  </m:oMath>
                </a14:m>
                <a:endParaRPr lang="en-US" dirty="0" smtClean="0">
                  <a:solidFill>
                    <a:srgbClr val="00B050"/>
                  </a:solidFill>
                </a:endParaRPr>
              </a:p>
              <a:p>
                <a:r>
                  <a:rPr lang="en-US" dirty="0" smtClean="0"/>
                  <a:t>``Somewhat </a:t>
                </a:r>
                <a:r>
                  <a:rPr lang="en-US" dirty="0" err="1" smtClean="0"/>
                  <a:t>homomorphic</a:t>
                </a:r>
                <a:r>
                  <a:rPr lang="en-US" dirty="0" smtClean="0"/>
                  <a:t>” encoding</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57200" y="1600200"/>
                <a:ext cx="7772400" cy="4800600"/>
              </a:xfrm>
              <a:blipFill rotWithShape="1">
                <a:blip r:embed="rId2"/>
                <a:stretch>
                  <a:fillRect l="-1176" t="-2033" r="-314" b="-254"/>
                </a:stretch>
              </a:blipFill>
            </p:spPr>
            <p:txBody>
              <a:bodyPr/>
              <a:lstStyle/>
              <a:p>
                <a:r>
                  <a:rPr lang="en-US">
                    <a:noFill/>
                  </a:rPr>
                  <a:t> </a:t>
                </a:r>
              </a:p>
            </p:txBody>
          </p:sp>
        </mc:Fallback>
      </mc:AlternateContent>
      <p:sp>
        <p:nvSpPr>
          <p:cNvPr id="5" name="TextBox 4"/>
          <p:cNvSpPr txBox="1"/>
          <p:nvPr/>
        </p:nvSpPr>
        <p:spPr>
          <a:xfrm>
            <a:off x="1219200" y="6096000"/>
            <a:ext cx="7467600" cy="861774"/>
          </a:xfrm>
          <a:prstGeom prst="rect">
            <a:avLst/>
          </a:prstGeom>
          <a:noFill/>
        </p:spPr>
        <p:txBody>
          <a:bodyPr wrap="square" rtlCol="0">
            <a:spAutoFit/>
          </a:bodyPr>
          <a:lstStyle/>
          <a:p>
            <a:r>
              <a:rPr lang="en-US" sz="3200" dirty="0">
                <a:solidFill>
                  <a:srgbClr val="FF0000"/>
                </a:solidFill>
              </a:rPr>
              <a:t>Sampling and equality check?</a:t>
            </a:r>
          </a:p>
          <a:p>
            <a:endParaRPr lang="en-US" dirty="0"/>
          </a:p>
        </p:txBody>
      </p:sp>
      <p:sp>
        <p:nvSpPr>
          <p:cNvPr id="4" name="Slide Number Placeholder 3"/>
          <p:cNvSpPr>
            <a:spLocks noGrp="1"/>
          </p:cNvSpPr>
          <p:nvPr>
            <p:ph type="sldNum" sz="quarter" idx="12"/>
          </p:nvPr>
        </p:nvSpPr>
        <p:spPr/>
        <p:txBody>
          <a:bodyPr/>
          <a:lstStyle/>
          <a:p>
            <a:fld id="{93D2F4F8-96A9-4514-BBD0-EA5312265E95}" type="slidenum">
              <a:rPr lang="en-US" smtClean="0"/>
              <a:t>37</a:t>
            </a:fld>
            <a:endParaRPr lang="en-US"/>
          </a:p>
        </p:txBody>
      </p:sp>
    </p:spTree>
    <p:extLst>
      <p:ext uri="{BB962C8B-B14F-4D97-AF65-F5344CB8AC3E}">
        <p14:creationId xmlns:p14="http://schemas.microsoft.com/office/powerpoint/2010/main" val="379983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Bilinear </a:t>
            </a:r>
            <a:r>
              <a:rPr lang="en-US" b="1" dirty="0"/>
              <a:t>Maps: </a:t>
            </a:r>
            <a:r>
              <a:rPr lang="en-US" b="1" dirty="0" smtClean="0">
                <a:solidFill>
                  <a:srgbClr val="FF0000"/>
                </a:solidFill>
              </a:rPr>
              <a:t>Sampling</a:t>
            </a:r>
            <a:r>
              <a:rPr lang="en-US" b="1" dirty="0">
                <a:solidFill>
                  <a:srgbClr val="FF0000"/>
                </a:solidFill>
              </a:rPr>
              <a:t/>
            </a:r>
            <a:br>
              <a:rPr lang="en-US" b="1" dirty="0">
                <a:solidFill>
                  <a:srgbClr val="FF0000"/>
                </a:solidFill>
              </a:rPr>
            </a:br>
            <a:r>
              <a:rPr lang="en-US" sz="2400" dirty="0"/>
              <a:t>(Our Notion)</a:t>
            </a:r>
          </a:p>
        </p:txBody>
      </p:sp>
      <p:grpSp>
        <p:nvGrpSpPr>
          <p:cNvPr id="3" name="Group 2"/>
          <p:cNvGrpSpPr/>
          <p:nvPr/>
        </p:nvGrpSpPr>
        <p:grpSpPr>
          <a:xfrm>
            <a:off x="1022684" y="1905000"/>
            <a:ext cx="5682916" cy="3889408"/>
            <a:chOff x="1022684" y="1905000"/>
            <a:chExt cx="5682916" cy="3889408"/>
          </a:xfrm>
        </p:grpSpPr>
        <mc:AlternateContent xmlns:mc="http://schemas.openxmlformats.org/markup-compatibility/2006" xmlns:a14="http://schemas.microsoft.com/office/drawing/2010/main">
          <mc:Choice Requires="a14">
            <p:sp>
              <p:nvSpPr>
                <p:cNvPr id="4" name="TextBox 3"/>
                <p:cNvSpPr txBox="1"/>
                <p:nvPr/>
              </p:nvSpPr>
              <p:spPr>
                <a:xfrm>
                  <a:off x="1022684" y="1905000"/>
                  <a:ext cx="719171" cy="6227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𝑍</m:t>
                            </m:r>
                          </m:e>
                          <m:sub>
                            <m:r>
                              <a:rPr lang="en-US" sz="3200" b="0" i="1" smtClean="0">
                                <a:latin typeface="Cambria Math"/>
                              </a:rPr>
                              <m:t>𝑝</m:t>
                            </m:r>
                          </m:sub>
                        </m:sSub>
                      </m:oMath>
                    </m:oMathPara>
                  </a14:m>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1022684" y="1905000"/>
                  <a:ext cx="719171" cy="622735"/>
                </a:xfrm>
                <a:prstGeom prst="rect">
                  <a:avLst/>
                </a:prstGeom>
                <a:blipFill rotWithShape="0">
                  <a:blip r:embed="rId2"/>
                  <a:stretch>
                    <a:fillRect/>
                  </a:stretch>
                </a:blipFill>
              </p:spPr>
              <p:txBody>
                <a:bodyPr/>
                <a:lstStyle/>
                <a:p>
                  <a:r>
                    <a:rPr lang="en-US">
                      <a:noFill/>
                    </a:rPr>
                    <a:t> </a:t>
                  </a:r>
                </a:p>
              </p:txBody>
            </p:sp>
          </mc:Fallback>
        </mc:AlternateContent>
        <p:grpSp>
          <p:nvGrpSpPr>
            <p:cNvPr id="91" name="Group 90"/>
            <p:cNvGrpSpPr/>
            <p:nvPr/>
          </p:nvGrpSpPr>
          <p:grpSpPr>
            <a:xfrm>
              <a:off x="1066800" y="2583581"/>
              <a:ext cx="511872" cy="2293219"/>
              <a:chOff x="1066800" y="2583581"/>
              <a:chExt cx="511872" cy="2293219"/>
            </a:xfrm>
          </p:grpSpPr>
          <mc:AlternateContent xmlns:mc="http://schemas.openxmlformats.org/markup-compatibility/2006" xmlns:a14="http://schemas.microsoft.com/office/drawing/2010/main">
            <mc:Choice Requires="a14">
              <p:sp>
                <p:nvSpPr>
                  <p:cNvPr id="5" name="TextBox 4"/>
                  <p:cNvSpPr txBox="1"/>
                  <p:nvPr/>
                </p:nvSpPr>
                <p:spPr>
                  <a:xfrm>
                    <a:off x="1066801" y="2583581"/>
                    <a:ext cx="50526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1</m:t>
                          </m:r>
                        </m:oMath>
                      </m:oMathPara>
                    </a14:m>
                    <a:endParaRPr lang="en-US"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1066801" y="2583581"/>
                    <a:ext cx="505267" cy="584775"/>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066800" y="3200400"/>
                    <a:ext cx="50526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2</m:t>
                          </m:r>
                        </m:oMath>
                      </m:oMathPara>
                    </a14:m>
                    <a:endParaRPr lang="en-US"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1066800" y="3200400"/>
                    <a:ext cx="505267" cy="584775"/>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118121" y="3740898"/>
                    <a:ext cx="40588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1118121" y="3740898"/>
                    <a:ext cx="405880" cy="584775"/>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066801" y="4292025"/>
                    <a:ext cx="51187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𝑝</m:t>
                          </m:r>
                        </m:oMath>
                      </m:oMathPara>
                    </a14:m>
                    <a:endParaRPr lang="en-US" sz="3200" dirty="0"/>
                  </a:p>
                </p:txBody>
              </p:sp>
            </mc:Choice>
            <mc:Fallback xmlns="">
              <p:sp>
                <p:nvSpPr>
                  <p:cNvPr id="8" name="TextBox 7"/>
                  <p:cNvSpPr txBox="1">
                    <a:spLocks noRot="1" noChangeAspect="1" noMove="1" noResize="1" noEditPoints="1" noAdjustHandles="1" noChangeArrowheads="1" noChangeShapeType="1" noTextEdit="1"/>
                  </p:cNvSpPr>
                  <p:nvPr/>
                </p:nvSpPr>
                <p:spPr>
                  <a:xfrm>
                    <a:off x="1066801" y="4292025"/>
                    <a:ext cx="511871" cy="584775"/>
                  </a:xfrm>
                  <a:prstGeom prst="rect">
                    <a:avLst/>
                  </a:prstGeom>
                  <a:blipFill rotWithShape="0">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 name="TextBox 8"/>
                <p:cNvSpPr txBox="1"/>
                <p:nvPr/>
              </p:nvSpPr>
              <p:spPr>
                <a:xfrm>
                  <a:off x="3172118" y="1905000"/>
                  <a:ext cx="704424"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𝐺</m:t>
                            </m:r>
                          </m:e>
                          <m:sub>
                            <m:r>
                              <a:rPr lang="en-US" sz="3200" b="0" i="1" smtClean="0">
                                <a:latin typeface="Cambria Math"/>
                              </a:rPr>
                              <m:t>1</m:t>
                            </m:r>
                          </m:sub>
                        </m:sSub>
                      </m:oMath>
                    </m:oMathPara>
                  </a14:m>
                  <a:endParaRPr lang="en-US"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3172118" y="1905000"/>
                  <a:ext cx="704424" cy="584775"/>
                </a:xfrm>
                <a:prstGeom prst="rect">
                  <a:avLst/>
                </a:prstGeom>
                <a:blipFill rotWithShape="0">
                  <a:blip r:embed="rId7"/>
                  <a:stretch>
                    <a:fillRect/>
                  </a:stretch>
                </a:blipFill>
              </p:spPr>
              <p:txBody>
                <a:bodyPr/>
                <a:lstStyle/>
                <a:p>
                  <a:r>
                    <a:rPr lang="en-US">
                      <a:noFill/>
                    </a:rPr>
                    <a:t> </a:t>
                  </a:r>
                </a:p>
              </p:txBody>
            </p:sp>
          </mc:Fallback>
        </mc:AlternateContent>
        <p:grpSp>
          <p:nvGrpSpPr>
            <p:cNvPr id="92" name="Group 91"/>
            <p:cNvGrpSpPr/>
            <p:nvPr/>
          </p:nvGrpSpPr>
          <p:grpSpPr>
            <a:xfrm>
              <a:off x="3216234" y="2583581"/>
              <a:ext cx="746166" cy="2339707"/>
              <a:chOff x="3216234" y="2583581"/>
              <a:chExt cx="746166" cy="2339707"/>
            </a:xfrm>
          </p:grpSpPr>
          <mc:AlternateContent xmlns:mc="http://schemas.openxmlformats.org/markup-compatibility/2006" xmlns:a14="http://schemas.microsoft.com/office/drawing/2010/main">
            <mc:Choice Requires="a14">
              <p:sp>
                <p:nvSpPr>
                  <p:cNvPr id="10" name="TextBox 9"/>
                  <p:cNvSpPr txBox="1"/>
                  <p:nvPr/>
                </p:nvSpPr>
                <p:spPr>
                  <a:xfrm>
                    <a:off x="3216235" y="2583581"/>
                    <a:ext cx="717697" cy="5895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dirty="0" smtClean="0">
                                  <a:latin typeface="Cambria Math" panose="02040503050406030204" pitchFamily="18" charset="0"/>
                                </a:rPr>
                              </m:ctrlPr>
                            </m:sSubSupPr>
                            <m:e>
                              <m:r>
                                <a:rPr lang="en-US" sz="3200" b="0" i="1" dirty="0" smtClean="0">
                                  <a:latin typeface="Cambria Math"/>
                                </a:rPr>
                                <m:t>𝑔</m:t>
                              </m:r>
                            </m:e>
                            <m:sub>
                              <m:r>
                                <a:rPr lang="en-US" sz="3200" b="0" i="1" dirty="0" smtClean="0">
                                  <a:latin typeface="Cambria Math"/>
                                </a:rPr>
                                <m:t>1</m:t>
                              </m:r>
                            </m:sub>
                            <m:sup>
                              <m:r>
                                <a:rPr lang="en-US" sz="3200" b="0" i="1" dirty="0" smtClean="0">
                                  <a:latin typeface="Cambria Math"/>
                                </a:rPr>
                                <m:t>1</m:t>
                              </m:r>
                            </m:sup>
                          </m:sSubSup>
                        </m:oMath>
                      </m:oMathPara>
                    </a14:m>
                    <a:endParaRPr lang="en-US"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3216235" y="2583581"/>
                    <a:ext cx="717697" cy="589585"/>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216234" y="3200400"/>
                    <a:ext cx="726481" cy="5906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1</m:t>
                              </m:r>
                            </m:sub>
                            <m:sup>
                              <m:r>
                                <a:rPr lang="en-US" sz="3200" b="0" i="1" smtClean="0">
                                  <a:latin typeface="Cambria Math"/>
                                </a:rPr>
                                <m:t>2</m:t>
                              </m:r>
                            </m:sup>
                          </m:sSubSup>
                        </m:oMath>
                      </m:oMathPara>
                    </a14:m>
                    <a:endParaRPr lang="en-US" sz="3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216234" y="3200400"/>
                    <a:ext cx="726481" cy="590611"/>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267555" y="3740898"/>
                    <a:ext cx="40588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267555" y="3740898"/>
                    <a:ext cx="405880" cy="584775"/>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216235" y="4292025"/>
                    <a:ext cx="746165" cy="6312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1</m:t>
                              </m:r>
                            </m:sub>
                            <m:sup>
                              <m:r>
                                <a:rPr lang="en-US" sz="3200" b="0" i="1" smtClean="0">
                                  <a:latin typeface="Cambria Math"/>
                                </a:rPr>
                                <m:t>𝑝</m:t>
                              </m:r>
                            </m:sup>
                          </m:sSubSup>
                        </m:oMath>
                      </m:oMathPara>
                    </a14:m>
                    <a:endParaRPr lang="en-US" sz="3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216235" y="4292025"/>
                    <a:ext cx="746165" cy="631263"/>
                  </a:xfrm>
                  <a:prstGeom prst="rect">
                    <a:avLst/>
                  </a:prstGeom>
                  <a:blipFill rotWithShape="0">
                    <a:blip r:embed="rId11"/>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TextBox 13"/>
                <p:cNvSpPr txBox="1"/>
                <p:nvPr/>
              </p:nvSpPr>
              <p:spPr>
                <a:xfrm>
                  <a:off x="5381918" y="1905000"/>
                  <a:ext cx="713913"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𝐺</m:t>
                            </m:r>
                          </m:e>
                          <m:sub>
                            <m:r>
                              <a:rPr lang="en-US" sz="3200" b="0" i="1" smtClean="0">
                                <a:latin typeface="Cambria Math"/>
                              </a:rPr>
                              <m:t>2</m:t>
                            </m:r>
                          </m:sub>
                        </m:sSub>
                      </m:oMath>
                    </m:oMathPara>
                  </a14:m>
                  <a:endParaRPr lang="en-US" sz="3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5381918" y="1905000"/>
                  <a:ext cx="713913" cy="584775"/>
                </a:xfrm>
                <a:prstGeom prst="rect">
                  <a:avLst/>
                </a:prstGeom>
                <a:blipFill rotWithShape="0">
                  <a:blip r:embed="rId12"/>
                  <a:stretch>
                    <a:fillRect/>
                  </a:stretch>
                </a:blipFill>
              </p:spPr>
              <p:txBody>
                <a:bodyPr/>
                <a:lstStyle/>
                <a:p>
                  <a:r>
                    <a:rPr lang="en-US">
                      <a:noFill/>
                    </a:rPr>
                    <a:t> </a:t>
                  </a:r>
                </a:p>
              </p:txBody>
            </p:sp>
          </mc:Fallback>
        </mc:AlternateContent>
        <p:grpSp>
          <p:nvGrpSpPr>
            <p:cNvPr id="93" name="Group 92"/>
            <p:cNvGrpSpPr/>
            <p:nvPr/>
          </p:nvGrpSpPr>
          <p:grpSpPr>
            <a:xfrm>
              <a:off x="5426034" y="2583581"/>
              <a:ext cx="746166" cy="2340220"/>
              <a:chOff x="5426034" y="2583581"/>
              <a:chExt cx="746166" cy="2340220"/>
            </a:xfrm>
          </p:grpSpPr>
          <mc:AlternateContent xmlns:mc="http://schemas.openxmlformats.org/markup-compatibility/2006" xmlns:a14="http://schemas.microsoft.com/office/drawing/2010/main">
            <mc:Choice Requires="a14">
              <p:sp>
                <p:nvSpPr>
                  <p:cNvPr id="15" name="TextBox 14"/>
                  <p:cNvSpPr txBox="1"/>
                  <p:nvPr/>
                </p:nvSpPr>
                <p:spPr>
                  <a:xfrm>
                    <a:off x="5426035" y="2583581"/>
                    <a:ext cx="717697" cy="5904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1</m:t>
                              </m:r>
                            </m:sup>
                          </m:sSubSup>
                        </m:oMath>
                      </m:oMathPara>
                    </a14:m>
                    <a:endParaRPr lang="en-US" sz="3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426035" y="2583581"/>
                    <a:ext cx="717697" cy="590418"/>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426034" y="3200400"/>
                    <a:ext cx="726481" cy="5914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2</m:t>
                              </m:r>
                            </m:sup>
                          </m:sSubSup>
                        </m:oMath>
                      </m:oMathPara>
                    </a14:m>
                    <a:endParaRPr lang="en-US" sz="3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426034" y="3200400"/>
                    <a:ext cx="726481" cy="591444"/>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477355" y="3740898"/>
                    <a:ext cx="40588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5477355" y="3740898"/>
                    <a:ext cx="405880" cy="584775"/>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426035" y="4292025"/>
                    <a:ext cx="746165" cy="6317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𝑝</m:t>
                              </m:r>
                            </m:sup>
                          </m:sSubSup>
                        </m:oMath>
                      </m:oMathPara>
                    </a14:m>
                    <a:endParaRPr lang="en-US" sz="3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426035" y="4292025"/>
                    <a:ext cx="746165" cy="631776"/>
                  </a:xfrm>
                  <a:prstGeom prst="rect">
                    <a:avLst/>
                  </a:prstGeom>
                  <a:blipFill rotWithShape="0">
                    <a:blip r:embed="rId16"/>
                    <a:stretch>
                      <a:fillRect/>
                    </a:stretch>
                  </a:blipFill>
                </p:spPr>
                <p:txBody>
                  <a:bodyPr/>
                  <a:lstStyle/>
                  <a:p>
                    <a:r>
                      <a:rPr lang="en-US">
                        <a:noFill/>
                      </a:rPr>
                      <a:t> </a:t>
                    </a:r>
                  </a:p>
                </p:txBody>
              </p:sp>
            </mc:Fallback>
          </mc:AlternateContent>
        </p:grpSp>
        <p:grpSp>
          <p:nvGrpSpPr>
            <p:cNvPr id="94" name="Group 93"/>
            <p:cNvGrpSpPr/>
            <p:nvPr/>
          </p:nvGrpSpPr>
          <p:grpSpPr>
            <a:xfrm>
              <a:off x="1600200" y="2590800"/>
              <a:ext cx="533400" cy="2362200"/>
              <a:chOff x="1600200" y="2590800"/>
              <a:chExt cx="533400" cy="2362200"/>
            </a:xfrm>
          </p:grpSpPr>
          <mc:AlternateContent xmlns:mc="http://schemas.openxmlformats.org/markup-compatibility/2006" xmlns:a14="http://schemas.microsoft.com/office/drawing/2010/main">
            <mc:Choice Requires="a14">
              <p:sp>
                <p:nvSpPr>
                  <p:cNvPr id="19" name="10-Point Star 18"/>
                  <p:cNvSpPr/>
                  <p:nvPr/>
                </p:nvSpPr>
                <p:spPr>
                  <a:xfrm>
                    <a:off x="1600200" y="2590800"/>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1</m:t>
                              </m:r>
                            </m:sup>
                          </m:sSubSup>
                          <m:r>
                            <a:rPr lang="en-US" sz="2400" i="1" dirty="0">
                              <a:solidFill>
                                <a:srgbClr val="FF0000"/>
                              </a:solidFill>
                              <a:latin typeface="Cambria Math"/>
                            </a:rPr>
                            <m:t> </m:t>
                          </m:r>
                        </m:oMath>
                      </m:oMathPara>
                    </a14:m>
                    <a:endParaRPr lang="en-US" sz="2400" dirty="0"/>
                  </a:p>
                </p:txBody>
              </p:sp>
            </mc:Choice>
            <mc:Fallback xmlns="">
              <p:sp>
                <p:nvSpPr>
                  <p:cNvPr id="19" name="10-Point Star 18"/>
                  <p:cNvSpPr>
                    <a:spLocks noRot="1" noChangeAspect="1" noMove="1" noResize="1" noEditPoints="1" noAdjustHandles="1" noChangeArrowheads="1" noChangeShapeType="1" noTextEdit="1"/>
                  </p:cNvSpPr>
                  <p:nvPr/>
                </p:nvSpPr>
                <p:spPr>
                  <a:xfrm>
                    <a:off x="1600200" y="2590800"/>
                    <a:ext cx="533400" cy="491067"/>
                  </a:xfrm>
                  <a:prstGeom prst="star10">
                    <a:avLst/>
                  </a:prstGeom>
                  <a:blipFill rotWithShape="0">
                    <a:blip r:embed="rId17"/>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10-Point Star 19"/>
                  <p:cNvSpPr/>
                  <p:nvPr/>
                </p:nvSpPr>
                <p:spPr>
                  <a:xfrm>
                    <a:off x="1600200" y="32427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2</m:t>
                              </m:r>
                            </m:sup>
                          </m:sSubSup>
                          <m:r>
                            <a:rPr lang="en-US" sz="2400" i="1" dirty="0">
                              <a:solidFill>
                                <a:srgbClr val="FF0000"/>
                              </a:solidFill>
                              <a:latin typeface="Cambria Math"/>
                            </a:rPr>
                            <m:t> </m:t>
                          </m:r>
                        </m:oMath>
                      </m:oMathPara>
                    </a14:m>
                    <a:endParaRPr lang="en-US" sz="2400" dirty="0"/>
                  </a:p>
                </p:txBody>
              </p:sp>
            </mc:Choice>
            <mc:Fallback xmlns="">
              <p:sp>
                <p:nvSpPr>
                  <p:cNvPr id="20" name="10-Point Star 19"/>
                  <p:cNvSpPr>
                    <a:spLocks noRot="1" noChangeAspect="1" noMove="1" noResize="1" noEditPoints="1" noAdjustHandles="1" noChangeArrowheads="1" noChangeShapeType="1" noTextEdit="1"/>
                  </p:cNvSpPr>
                  <p:nvPr/>
                </p:nvSpPr>
                <p:spPr>
                  <a:xfrm>
                    <a:off x="1600200" y="3242733"/>
                    <a:ext cx="533400" cy="491067"/>
                  </a:xfrm>
                  <a:prstGeom prst="star10">
                    <a:avLst/>
                  </a:prstGeom>
                  <a:blipFill rotWithShape="0">
                    <a:blip r:embed="rId18"/>
                    <a:stretch>
                      <a:fillRect l="-43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10-Point Star 20"/>
                  <p:cNvSpPr/>
                  <p:nvPr/>
                </p:nvSpPr>
                <p:spPr>
                  <a:xfrm>
                    <a:off x="1600200" y="44619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𝑝</m:t>
                              </m:r>
                            </m:sup>
                          </m:sSubSup>
                          <m:r>
                            <a:rPr lang="en-US" sz="2400" i="1" dirty="0">
                              <a:solidFill>
                                <a:srgbClr val="FF0000"/>
                              </a:solidFill>
                              <a:latin typeface="Cambria Math"/>
                            </a:rPr>
                            <m:t> </m:t>
                          </m:r>
                        </m:oMath>
                      </m:oMathPara>
                    </a14:m>
                    <a:endParaRPr lang="en-US" sz="2400" dirty="0"/>
                  </a:p>
                </p:txBody>
              </p:sp>
            </mc:Choice>
            <mc:Fallback xmlns="">
              <p:sp>
                <p:nvSpPr>
                  <p:cNvPr id="21" name="10-Point Star 20"/>
                  <p:cNvSpPr>
                    <a:spLocks noRot="1" noChangeAspect="1" noMove="1" noResize="1" noEditPoints="1" noAdjustHandles="1" noChangeArrowheads="1" noChangeShapeType="1" noTextEdit="1"/>
                  </p:cNvSpPr>
                  <p:nvPr/>
                </p:nvSpPr>
                <p:spPr>
                  <a:xfrm>
                    <a:off x="1600200" y="4461933"/>
                    <a:ext cx="533400" cy="491067"/>
                  </a:xfrm>
                  <a:prstGeom prst="star10">
                    <a:avLst/>
                  </a:prstGeom>
                  <a:blipFill rotWithShape="0">
                    <a:blip r:embed="rId19"/>
                    <a:stretch>
                      <a:fillRect/>
                    </a:stretch>
                  </a:blipFill>
                </p:spPr>
                <p:txBody>
                  <a:bodyPr/>
                  <a:lstStyle/>
                  <a:p>
                    <a:r>
                      <a:rPr lang="en-US">
                        <a:noFill/>
                      </a:rPr>
                      <a:t> </a:t>
                    </a:r>
                  </a:p>
                </p:txBody>
              </p:sp>
            </mc:Fallback>
          </mc:AlternateContent>
        </p:grpSp>
        <p:grpSp>
          <p:nvGrpSpPr>
            <p:cNvPr id="95" name="Group 94"/>
            <p:cNvGrpSpPr/>
            <p:nvPr/>
          </p:nvGrpSpPr>
          <p:grpSpPr>
            <a:xfrm>
              <a:off x="3933932" y="2633256"/>
              <a:ext cx="533400" cy="2362200"/>
              <a:chOff x="3933932" y="2633256"/>
              <a:chExt cx="533400" cy="2362200"/>
            </a:xfrm>
          </p:grpSpPr>
          <mc:AlternateContent xmlns:mc="http://schemas.openxmlformats.org/markup-compatibility/2006" xmlns:a14="http://schemas.microsoft.com/office/drawing/2010/main">
            <mc:Choice Requires="a14">
              <p:sp>
                <p:nvSpPr>
                  <p:cNvPr id="22" name="10-Point Star 21"/>
                  <p:cNvSpPr/>
                  <p:nvPr/>
                </p:nvSpPr>
                <p:spPr>
                  <a:xfrm>
                    <a:off x="3933932" y="2633256"/>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r>
                                <a:rPr lang="en-US" sz="2400" b="0" i="1" dirty="0" smtClean="0">
                                  <a:solidFill>
                                    <a:srgbClr val="FF0000"/>
                                  </a:solidFill>
                                  <a:latin typeface="Cambria Math"/>
                                </a:rPr>
                                <m:t>1</m:t>
                              </m:r>
                            </m:sup>
                          </m:sSubSup>
                          <m:r>
                            <a:rPr lang="en-US" sz="2400" i="1" dirty="0">
                              <a:solidFill>
                                <a:srgbClr val="FF0000"/>
                              </a:solidFill>
                              <a:latin typeface="Cambria Math"/>
                            </a:rPr>
                            <m:t> </m:t>
                          </m:r>
                        </m:oMath>
                      </m:oMathPara>
                    </a14:m>
                    <a:endParaRPr lang="en-US" sz="2400" dirty="0"/>
                  </a:p>
                </p:txBody>
              </p:sp>
            </mc:Choice>
            <mc:Fallback xmlns="">
              <p:sp>
                <p:nvSpPr>
                  <p:cNvPr id="22" name="10-Point Star 21"/>
                  <p:cNvSpPr>
                    <a:spLocks noRot="1" noChangeAspect="1" noMove="1" noResize="1" noEditPoints="1" noAdjustHandles="1" noChangeArrowheads="1" noChangeShapeType="1" noTextEdit="1"/>
                  </p:cNvSpPr>
                  <p:nvPr/>
                </p:nvSpPr>
                <p:spPr>
                  <a:xfrm>
                    <a:off x="3933932" y="2633256"/>
                    <a:ext cx="533400" cy="491067"/>
                  </a:xfrm>
                  <a:prstGeom prst="star10">
                    <a:avLst/>
                  </a:prstGeom>
                  <a:blipFill rotWithShape="0">
                    <a:blip r:embed="rId20"/>
                    <a:stretch>
                      <a:fillRect l="-32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10-Point Star 22"/>
                  <p:cNvSpPr/>
                  <p:nvPr/>
                </p:nvSpPr>
                <p:spPr>
                  <a:xfrm>
                    <a:off x="3933932" y="3285189"/>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r>
                                <a:rPr lang="en-US" sz="2400" b="0" i="1" dirty="0" smtClean="0">
                                  <a:solidFill>
                                    <a:srgbClr val="FF0000"/>
                                  </a:solidFill>
                                  <a:latin typeface="Cambria Math"/>
                                </a:rPr>
                                <m:t>2</m:t>
                              </m:r>
                            </m:sup>
                          </m:sSubSup>
                          <m:r>
                            <a:rPr lang="en-US" sz="2400" i="1" dirty="0">
                              <a:solidFill>
                                <a:srgbClr val="FF0000"/>
                              </a:solidFill>
                              <a:latin typeface="Cambria Math"/>
                            </a:rPr>
                            <m:t> </m:t>
                          </m:r>
                        </m:oMath>
                      </m:oMathPara>
                    </a14:m>
                    <a:endParaRPr lang="en-US" sz="2400" dirty="0"/>
                  </a:p>
                </p:txBody>
              </p:sp>
            </mc:Choice>
            <mc:Fallback xmlns="">
              <p:sp>
                <p:nvSpPr>
                  <p:cNvPr id="23" name="10-Point Star 22"/>
                  <p:cNvSpPr>
                    <a:spLocks noRot="1" noChangeAspect="1" noMove="1" noResize="1" noEditPoints="1" noAdjustHandles="1" noChangeArrowheads="1" noChangeShapeType="1" noTextEdit="1"/>
                  </p:cNvSpPr>
                  <p:nvPr/>
                </p:nvSpPr>
                <p:spPr>
                  <a:xfrm>
                    <a:off x="3933932" y="3285189"/>
                    <a:ext cx="533400" cy="491067"/>
                  </a:xfrm>
                  <a:prstGeom prst="star10">
                    <a:avLst/>
                  </a:prstGeom>
                  <a:blipFill rotWithShape="0">
                    <a:blip r:embed="rId21"/>
                    <a:stretch>
                      <a:fillRect l="-32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10-Point Star 23"/>
                  <p:cNvSpPr/>
                  <p:nvPr/>
                </p:nvSpPr>
                <p:spPr>
                  <a:xfrm>
                    <a:off x="3933932" y="4504389"/>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r>
                                <a:rPr lang="en-US" sz="2400" b="0" i="1" dirty="0" smtClean="0">
                                  <a:solidFill>
                                    <a:srgbClr val="FF0000"/>
                                  </a:solidFill>
                                  <a:latin typeface="Cambria Math"/>
                                </a:rPr>
                                <m:t>𝑝</m:t>
                              </m:r>
                            </m:sup>
                          </m:sSubSup>
                          <m:r>
                            <a:rPr lang="en-US" sz="2400" i="1" dirty="0">
                              <a:solidFill>
                                <a:srgbClr val="FF0000"/>
                              </a:solidFill>
                              <a:latin typeface="Cambria Math"/>
                            </a:rPr>
                            <m:t> </m:t>
                          </m:r>
                        </m:oMath>
                      </m:oMathPara>
                    </a14:m>
                    <a:endParaRPr lang="en-US" sz="2400" dirty="0"/>
                  </a:p>
                </p:txBody>
              </p:sp>
            </mc:Choice>
            <mc:Fallback xmlns="">
              <p:sp>
                <p:nvSpPr>
                  <p:cNvPr id="24" name="10-Point Star 23"/>
                  <p:cNvSpPr>
                    <a:spLocks noRot="1" noChangeAspect="1" noMove="1" noResize="1" noEditPoints="1" noAdjustHandles="1" noChangeArrowheads="1" noChangeShapeType="1" noTextEdit="1"/>
                  </p:cNvSpPr>
                  <p:nvPr/>
                </p:nvSpPr>
                <p:spPr>
                  <a:xfrm>
                    <a:off x="3933932" y="4504389"/>
                    <a:ext cx="533400" cy="491067"/>
                  </a:xfrm>
                  <a:prstGeom prst="star10">
                    <a:avLst/>
                  </a:prstGeom>
                  <a:blipFill rotWithShape="0">
                    <a:blip r:embed="rId22"/>
                    <a:stretch>
                      <a:fillRect/>
                    </a:stretch>
                  </a:blipFill>
                </p:spPr>
                <p:txBody>
                  <a:bodyPr/>
                  <a:lstStyle/>
                  <a:p>
                    <a:r>
                      <a:rPr lang="en-US">
                        <a:noFill/>
                      </a:rPr>
                      <a:t> </a:t>
                    </a:r>
                  </a:p>
                </p:txBody>
              </p:sp>
            </mc:Fallback>
          </mc:AlternateContent>
        </p:grpSp>
        <p:grpSp>
          <p:nvGrpSpPr>
            <p:cNvPr id="96" name="Group 95"/>
            <p:cNvGrpSpPr/>
            <p:nvPr/>
          </p:nvGrpSpPr>
          <p:grpSpPr>
            <a:xfrm>
              <a:off x="6172200" y="2614005"/>
              <a:ext cx="533400" cy="2362200"/>
              <a:chOff x="6172200" y="2614005"/>
              <a:chExt cx="533400" cy="2362200"/>
            </a:xfrm>
          </p:grpSpPr>
          <mc:AlternateContent xmlns:mc="http://schemas.openxmlformats.org/markup-compatibility/2006" xmlns:a14="http://schemas.microsoft.com/office/drawing/2010/main">
            <mc:Choice Requires="a14">
              <p:sp>
                <p:nvSpPr>
                  <p:cNvPr id="25" name="10-Point Star 24"/>
                  <p:cNvSpPr/>
                  <p:nvPr/>
                </p:nvSpPr>
                <p:spPr>
                  <a:xfrm>
                    <a:off x="6172200" y="2614005"/>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r>
                                <a:rPr lang="en-US" sz="2400" b="0" i="1" dirty="0" smtClean="0">
                                  <a:solidFill>
                                    <a:srgbClr val="FF0000"/>
                                  </a:solidFill>
                                  <a:latin typeface="Cambria Math"/>
                                </a:rPr>
                                <m:t>1</m:t>
                              </m:r>
                            </m:sup>
                          </m:sSubSup>
                          <m:r>
                            <a:rPr lang="en-US" sz="2400" i="1" dirty="0">
                              <a:solidFill>
                                <a:srgbClr val="FF0000"/>
                              </a:solidFill>
                              <a:latin typeface="Cambria Math"/>
                            </a:rPr>
                            <m:t> </m:t>
                          </m:r>
                        </m:oMath>
                      </m:oMathPara>
                    </a14:m>
                    <a:endParaRPr lang="en-US" sz="2400" dirty="0"/>
                  </a:p>
                </p:txBody>
              </p:sp>
            </mc:Choice>
            <mc:Fallback xmlns="">
              <p:sp>
                <p:nvSpPr>
                  <p:cNvPr id="25" name="10-Point Star 24"/>
                  <p:cNvSpPr>
                    <a:spLocks noRot="1" noChangeAspect="1" noMove="1" noResize="1" noEditPoints="1" noAdjustHandles="1" noChangeArrowheads="1" noChangeShapeType="1" noTextEdit="1"/>
                  </p:cNvSpPr>
                  <p:nvPr/>
                </p:nvSpPr>
                <p:spPr>
                  <a:xfrm>
                    <a:off x="6172200" y="2614005"/>
                    <a:ext cx="533400" cy="491067"/>
                  </a:xfrm>
                  <a:prstGeom prst="star10">
                    <a:avLst/>
                  </a:prstGeom>
                  <a:blipFill rotWithShape="0">
                    <a:blip r:embed="rId23"/>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10-Point Star 25"/>
                  <p:cNvSpPr/>
                  <p:nvPr/>
                </p:nvSpPr>
                <p:spPr>
                  <a:xfrm>
                    <a:off x="6172200" y="3265938"/>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r>
                                <a:rPr lang="en-US" sz="2400" b="0" i="1" dirty="0" smtClean="0">
                                  <a:solidFill>
                                    <a:srgbClr val="FF0000"/>
                                  </a:solidFill>
                                  <a:latin typeface="Cambria Math"/>
                                </a:rPr>
                                <m:t>2</m:t>
                              </m:r>
                            </m:sup>
                          </m:sSubSup>
                          <m:r>
                            <a:rPr lang="en-US" sz="2400" i="1" dirty="0">
                              <a:solidFill>
                                <a:srgbClr val="FF0000"/>
                              </a:solidFill>
                              <a:latin typeface="Cambria Math"/>
                            </a:rPr>
                            <m:t> </m:t>
                          </m:r>
                        </m:oMath>
                      </m:oMathPara>
                    </a14:m>
                    <a:endParaRPr lang="en-US" sz="2400" dirty="0"/>
                  </a:p>
                </p:txBody>
              </p:sp>
            </mc:Choice>
            <mc:Fallback xmlns="">
              <p:sp>
                <p:nvSpPr>
                  <p:cNvPr id="26" name="10-Point Star 25"/>
                  <p:cNvSpPr>
                    <a:spLocks noRot="1" noChangeAspect="1" noMove="1" noResize="1" noEditPoints="1" noAdjustHandles="1" noChangeArrowheads="1" noChangeShapeType="1" noTextEdit="1"/>
                  </p:cNvSpPr>
                  <p:nvPr/>
                </p:nvSpPr>
                <p:spPr>
                  <a:xfrm>
                    <a:off x="6172200" y="3265938"/>
                    <a:ext cx="533400" cy="491067"/>
                  </a:xfrm>
                  <a:prstGeom prst="star10">
                    <a:avLst/>
                  </a:prstGeom>
                  <a:blipFill rotWithShape="0">
                    <a:blip r:embed="rId24"/>
                    <a:stretch>
                      <a:fillRect l="-43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10-Point Star 26"/>
                  <p:cNvSpPr/>
                  <p:nvPr/>
                </p:nvSpPr>
                <p:spPr>
                  <a:xfrm>
                    <a:off x="6172200" y="4485138"/>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r>
                                <a:rPr lang="en-US" sz="2400" b="0" i="1" dirty="0" smtClean="0">
                                  <a:solidFill>
                                    <a:srgbClr val="FF0000"/>
                                  </a:solidFill>
                                  <a:latin typeface="Cambria Math"/>
                                </a:rPr>
                                <m:t>𝑝</m:t>
                              </m:r>
                            </m:sup>
                          </m:sSubSup>
                          <m:r>
                            <a:rPr lang="en-US" sz="2400" i="1" dirty="0">
                              <a:solidFill>
                                <a:srgbClr val="FF0000"/>
                              </a:solidFill>
                              <a:latin typeface="Cambria Math"/>
                            </a:rPr>
                            <m:t> </m:t>
                          </m:r>
                        </m:oMath>
                      </m:oMathPara>
                    </a14:m>
                    <a:endParaRPr lang="en-US" sz="2400" dirty="0"/>
                  </a:p>
                </p:txBody>
              </p:sp>
            </mc:Choice>
            <mc:Fallback xmlns="">
              <p:sp>
                <p:nvSpPr>
                  <p:cNvPr id="27" name="10-Point Star 26"/>
                  <p:cNvSpPr>
                    <a:spLocks noRot="1" noChangeAspect="1" noMove="1" noResize="1" noEditPoints="1" noAdjustHandles="1" noChangeArrowheads="1" noChangeShapeType="1" noTextEdit="1"/>
                  </p:cNvSpPr>
                  <p:nvPr/>
                </p:nvSpPr>
                <p:spPr>
                  <a:xfrm>
                    <a:off x="6172200" y="4485138"/>
                    <a:ext cx="533400" cy="491067"/>
                  </a:xfrm>
                  <a:prstGeom prst="star10">
                    <a:avLst/>
                  </a:prstGeom>
                  <a:blipFill rotWithShape="0">
                    <a:blip r:embed="rId25"/>
                    <a:stretch>
                      <a:fillRect/>
                    </a:stretch>
                  </a:blipFill>
                </p:spPr>
                <p:txBody>
                  <a:bodyPr/>
                  <a:lstStyle/>
                  <a:p>
                    <a:r>
                      <a:rPr lang="en-US">
                        <a:noFill/>
                      </a:rPr>
                      <a:t> </a:t>
                    </a:r>
                  </a:p>
                </p:txBody>
              </p:sp>
            </mc:Fallback>
          </mc:AlternateContent>
        </p:grpSp>
        <p:grpSp>
          <p:nvGrpSpPr>
            <p:cNvPr id="97" name="Group 96"/>
            <p:cNvGrpSpPr/>
            <p:nvPr/>
          </p:nvGrpSpPr>
          <p:grpSpPr>
            <a:xfrm>
              <a:off x="1600200" y="5300133"/>
              <a:ext cx="5105400" cy="494275"/>
              <a:chOff x="1600200" y="5300133"/>
              <a:chExt cx="5105400" cy="494275"/>
            </a:xfrm>
          </p:grpSpPr>
          <mc:AlternateContent xmlns:mc="http://schemas.openxmlformats.org/markup-compatibility/2006" xmlns:a14="http://schemas.microsoft.com/office/drawing/2010/main">
            <mc:Choice Requires="a14">
              <p:sp>
                <p:nvSpPr>
                  <p:cNvPr id="28" name="10-Point Star 27"/>
                  <p:cNvSpPr/>
                  <p:nvPr/>
                </p:nvSpPr>
                <p:spPr>
                  <a:xfrm>
                    <a:off x="1600200" y="53001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sSubSup>
                          <m:r>
                            <a:rPr lang="en-US" sz="2400" i="1" dirty="0">
                              <a:solidFill>
                                <a:srgbClr val="FF0000"/>
                              </a:solidFill>
                              <a:latin typeface="Cambria Math"/>
                            </a:rPr>
                            <m:t> </m:t>
                          </m:r>
                        </m:oMath>
                      </m:oMathPara>
                    </a14:m>
                    <a:endParaRPr lang="en-US" sz="2400" dirty="0"/>
                  </a:p>
                </p:txBody>
              </p:sp>
            </mc:Choice>
            <mc:Fallback xmlns="">
              <p:sp>
                <p:nvSpPr>
                  <p:cNvPr id="28" name="10-Point Star 27"/>
                  <p:cNvSpPr>
                    <a:spLocks noRot="1" noChangeAspect="1" noMove="1" noResize="1" noEditPoints="1" noAdjustHandles="1" noChangeArrowheads="1" noChangeShapeType="1" noTextEdit="1"/>
                  </p:cNvSpPr>
                  <p:nvPr/>
                </p:nvSpPr>
                <p:spPr>
                  <a:xfrm>
                    <a:off x="1600200" y="5300133"/>
                    <a:ext cx="533400" cy="491067"/>
                  </a:xfrm>
                  <a:prstGeom prst="star10">
                    <a:avLst/>
                  </a:prstGeom>
                  <a:blipFill rotWithShape="0">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10-Point Star 28"/>
                  <p:cNvSpPr/>
                  <p:nvPr/>
                </p:nvSpPr>
                <p:spPr>
                  <a:xfrm>
                    <a:off x="3962400" y="5303341"/>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sSubSup>
                          <m:r>
                            <a:rPr lang="en-US" sz="2400" i="1" dirty="0">
                              <a:solidFill>
                                <a:srgbClr val="FF0000"/>
                              </a:solidFill>
                              <a:latin typeface="Cambria Math"/>
                            </a:rPr>
                            <m:t> </m:t>
                          </m:r>
                        </m:oMath>
                      </m:oMathPara>
                    </a14:m>
                    <a:endParaRPr lang="en-US" sz="2400" dirty="0"/>
                  </a:p>
                </p:txBody>
              </p:sp>
            </mc:Choice>
            <mc:Fallback xmlns="">
              <p:sp>
                <p:nvSpPr>
                  <p:cNvPr id="29" name="10-Point Star 28"/>
                  <p:cNvSpPr>
                    <a:spLocks noRot="1" noChangeAspect="1" noMove="1" noResize="1" noEditPoints="1" noAdjustHandles="1" noChangeArrowheads="1" noChangeShapeType="1" noTextEdit="1"/>
                  </p:cNvSpPr>
                  <p:nvPr/>
                </p:nvSpPr>
                <p:spPr>
                  <a:xfrm>
                    <a:off x="3962400" y="5303341"/>
                    <a:ext cx="533400" cy="491067"/>
                  </a:xfrm>
                  <a:prstGeom prst="star10">
                    <a:avLst/>
                  </a:prstGeom>
                  <a:blipFill rotWithShape="0">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10-Point Star 29"/>
                  <p:cNvSpPr/>
                  <p:nvPr/>
                </p:nvSpPr>
                <p:spPr>
                  <a:xfrm>
                    <a:off x="6172200" y="53001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sSubSup>
                          <m:r>
                            <a:rPr lang="en-US" sz="2400" i="1" dirty="0">
                              <a:solidFill>
                                <a:srgbClr val="FF0000"/>
                              </a:solidFill>
                              <a:latin typeface="Cambria Math"/>
                            </a:rPr>
                            <m:t> </m:t>
                          </m:r>
                        </m:oMath>
                      </m:oMathPara>
                    </a14:m>
                    <a:endParaRPr lang="en-US" sz="2400" dirty="0"/>
                  </a:p>
                </p:txBody>
              </p:sp>
            </mc:Choice>
            <mc:Fallback xmlns="">
              <p:sp>
                <p:nvSpPr>
                  <p:cNvPr id="30" name="10-Point Star 29"/>
                  <p:cNvSpPr>
                    <a:spLocks noRot="1" noChangeAspect="1" noMove="1" noResize="1" noEditPoints="1" noAdjustHandles="1" noChangeArrowheads="1" noChangeShapeType="1" noTextEdit="1"/>
                  </p:cNvSpPr>
                  <p:nvPr/>
                </p:nvSpPr>
                <p:spPr>
                  <a:xfrm>
                    <a:off x="6172200" y="5300133"/>
                    <a:ext cx="533400" cy="491067"/>
                  </a:xfrm>
                  <a:prstGeom prst="star10">
                    <a:avLst/>
                  </a:prstGeom>
                  <a:blipFill rotWithShape="0">
                    <a:blip r:embed="rId28"/>
                    <a:stretch>
                      <a:fillRect/>
                    </a:stretch>
                  </a:blipFill>
                </p:spPr>
                <p:txBody>
                  <a:bodyPr/>
                  <a:lstStyle/>
                  <a:p>
                    <a:r>
                      <a:rPr lang="en-US">
                        <a:noFill/>
                      </a:rPr>
                      <a:t> </a:t>
                    </a:r>
                  </a:p>
                </p:txBody>
              </p:sp>
            </mc:Fallback>
          </mc:AlternateContent>
        </p:grpSp>
      </p:grpSp>
      <p:grpSp>
        <p:nvGrpSpPr>
          <p:cNvPr id="108" name="Group 107"/>
          <p:cNvGrpSpPr/>
          <p:nvPr/>
        </p:nvGrpSpPr>
        <p:grpSpPr>
          <a:xfrm>
            <a:off x="304800" y="2430360"/>
            <a:ext cx="7924800" cy="4212175"/>
            <a:chOff x="304800" y="2430360"/>
            <a:chExt cx="7924800" cy="4212175"/>
          </a:xfrm>
        </p:grpSpPr>
        <p:sp>
          <p:nvSpPr>
            <p:cNvPr id="65" name="Oval 64"/>
            <p:cNvSpPr/>
            <p:nvPr/>
          </p:nvSpPr>
          <p:spPr>
            <a:xfrm>
              <a:off x="959940" y="2430360"/>
              <a:ext cx="696240" cy="2558160"/>
            </a:xfrm>
            <a:prstGeom prst="ellipse">
              <a:avLst/>
            </a:prstGeom>
            <a:noFill/>
            <a:ln w="252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cxnSp>
          <p:nvCxnSpPr>
            <p:cNvPr id="68" name="Straight Connector 67"/>
            <p:cNvCxnSpPr>
              <a:stCxn id="8" idx="2"/>
            </p:cNvCxnSpPr>
            <p:nvPr/>
          </p:nvCxnSpPr>
          <p:spPr>
            <a:xfrm flipH="1">
              <a:off x="490681" y="4876800"/>
              <a:ext cx="832056" cy="936839"/>
            </a:xfrm>
            <a:prstGeom prst="line">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TextBox 68"/>
                <p:cNvSpPr txBox="1"/>
                <p:nvPr/>
              </p:nvSpPr>
              <p:spPr>
                <a:xfrm>
                  <a:off x="304800" y="6019800"/>
                  <a:ext cx="7924800" cy="622735"/>
                </a:xfrm>
                <a:prstGeom prst="rect">
                  <a:avLst/>
                </a:prstGeom>
                <a:noFill/>
              </p:spPr>
              <p:txBody>
                <a:bodyPr wrap="square" rtlCol="0">
                  <a:spAutoFit/>
                </a:bodyPr>
                <a:lstStyle/>
                <a:p>
                  <a:r>
                    <a:rPr lang="en-US" sz="3200" dirty="0" smtClean="0"/>
                    <a:t>It was easy to sample uniformly  from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𝑍</m:t>
                          </m:r>
                        </m:e>
                        <m:sub>
                          <m:r>
                            <a:rPr lang="en-US" sz="3200" b="0" i="1" smtClean="0">
                              <a:latin typeface="Cambria Math"/>
                            </a:rPr>
                            <m:t>𝑝</m:t>
                          </m:r>
                        </m:sub>
                      </m:sSub>
                    </m:oMath>
                  </a14:m>
                  <a:r>
                    <a:rPr lang="en-US" sz="3200" dirty="0" smtClean="0"/>
                    <a:t>.</a:t>
                  </a:r>
                  <a:endParaRPr lang="en-US" sz="3200" dirty="0"/>
                </a:p>
              </p:txBody>
            </p:sp>
          </mc:Choice>
          <mc:Fallback xmlns="">
            <p:sp>
              <p:nvSpPr>
                <p:cNvPr id="69" name="TextBox 68"/>
                <p:cNvSpPr txBox="1">
                  <a:spLocks noRot="1" noChangeAspect="1" noMove="1" noResize="1" noEditPoints="1" noAdjustHandles="1" noChangeArrowheads="1" noChangeShapeType="1" noTextEdit="1"/>
                </p:cNvSpPr>
                <p:nvPr/>
              </p:nvSpPr>
              <p:spPr>
                <a:xfrm>
                  <a:off x="304800" y="6019800"/>
                  <a:ext cx="7924800" cy="622735"/>
                </a:xfrm>
                <a:prstGeom prst="rect">
                  <a:avLst/>
                </a:prstGeom>
                <a:blipFill rotWithShape="0">
                  <a:blip r:embed="rId29"/>
                  <a:stretch>
                    <a:fillRect l="-1923" t="-11765" b="-25490"/>
                  </a:stretch>
                </a:blipFill>
              </p:spPr>
              <p:txBody>
                <a:bodyPr/>
                <a:lstStyle/>
                <a:p>
                  <a:r>
                    <a:rPr lang="en-US">
                      <a:noFill/>
                    </a:rPr>
                    <a:t> </a:t>
                  </a:r>
                </a:p>
              </p:txBody>
            </p:sp>
          </mc:Fallback>
        </mc:AlternateContent>
      </p:grpSp>
      <p:sp>
        <p:nvSpPr>
          <p:cNvPr id="79" name="TextBox 78"/>
          <p:cNvSpPr txBox="1"/>
          <p:nvPr/>
        </p:nvSpPr>
        <p:spPr>
          <a:xfrm>
            <a:off x="3048000" y="1905000"/>
            <a:ext cx="5181600" cy="369332"/>
          </a:xfrm>
          <a:prstGeom prst="rect">
            <a:avLst/>
          </a:prstGeom>
          <a:noFill/>
        </p:spPr>
        <p:txBody>
          <a:bodyPr wrap="square" rtlCol="0">
            <a:spAutoFit/>
          </a:bodyPr>
          <a:lstStyle/>
          <a:p>
            <a:endParaRPr lang="en-US" dirty="0"/>
          </a:p>
        </p:txBody>
      </p:sp>
      <p:grpSp>
        <p:nvGrpSpPr>
          <p:cNvPr id="109" name="Group 108"/>
          <p:cNvGrpSpPr/>
          <p:nvPr/>
        </p:nvGrpSpPr>
        <p:grpSpPr>
          <a:xfrm>
            <a:off x="1410840" y="2878789"/>
            <a:ext cx="6779369" cy="3295211"/>
            <a:chOff x="1410840" y="2878789"/>
            <a:chExt cx="6779369" cy="3295211"/>
          </a:xfrm>
        </p:grpSpPr>
        <p:sp>
          <p:nvSpPr>
            <p:cNvPr id="78" name="Oval 77"/>
            <p:cNvSpPr/>
            <p:nvPr/>
          </p:nvSpPr>
          <p:spPr>
            <a:xfrm>
              <a:off x="1410840" y="5094360"/>
              <a:ext cx="1079640" cy="1079640"/>
            </a:xfrm>
            <a:prstGeom prst="ellipse">
              <a:avLst/>
            </a:prstGeom>
            <a:noFill/>
            <a:ln w="25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mc:AlternateContent xmlns:mc="http://schemas.openxmlformats.org/markup-compatibility/2006" xmlns:a14="http://schemas.microsoft.com/office/drawing/2010/main">
          <mc:Choice Requires="a14">
            <p:sp>
              <p:nvSpPr>
                <p:cNvPr id="80" name="Rectangle 79"/>
                <p:cNvSpPr/>
                <p:nvPr/>
              </p:nvSpPr>
              <p:spPr>
                <a:xfrm>
                  <a:off x="3180139" y="2878789"/>
                  <a:ext cx="5010070" cy="199801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dirty="0" smtClean="0">
                      <a:solidFill>
                        <a:srgbClr val="FF0000"/>
                      </a:solidFill>
                    </a:rPr>
                    <a:t>I should be efficient to sample </a:t>
                  </a:r>
                  <a14:m>
                    <m:oMath xmlns:m="http://schemas.openxmlformats.org/officeDocument/2006/math">
                      <m:r>
                        <a:rPr lang="en-US" sz="2800" i="1" dirty="0">
                          <a:solidFill>
                            <a:srgbClr val="FF0000"/>
                          </a:solidFill>
                          <a:latin typeface="Cambria Math"/>
                        </a:rPr>
                        <m:t>𝛼</m:t>
                      </m:r>
                      <m:r>
                        <a:rPr lang="en-US" sz="2800" i="1" dirty="0">
                          <a:solidFill>
                            <a:srgbClr val="FF0000"/>
                          </a:solidFill>
                          <a:latin typeface="Cambria Math"/>
                        </a:rPr>
                        <m:t>←</m:t>
                      </m:r>
                      <m:sSub>
                        <m:sSubPr>
                          <m:ctrlPr>
                            <a:rPr lang="en-US" sz="2800" i="1" dirty="0">
                              <a:solidFill>
                                <a:srgbClr val="FF0000"/>
                              </a:solidFill>
                              <a:latin typeface="Cambria Math" panose="02040503050406030204" pitchFamily="18" charset="0"/>
                            </a:rPr>
                          </m:ctrlPr>
                        </m:sSubPr>
                        <m:e>
                          <m:r>
                            <a:rPr lang="en-US" sz="2800" i="1" dirty="0">
                              <a:solidFill>
                                <a:srgbClr val="FF0000"/>
                              </a:solidFill>
                              <a:latin typeface="Cambria Math"/>
                            </a:rPr>
                            <m:t>𝑆</m:t>
                          </m:r>
                        </m:e>
                        <m:sub>
                          <m:r>
                            <a:rPr lang="en-US" sz="2800" i="1" dirty="0">
                              <a:solidFill>
                                <a:srgbClr val="FF0000"/>
                              </a:solidFill>
                              <a:latin typeface="Cambria Math"/>
                            </a:rPr>
                            <m:t>0</m:t>
                          </m:r>
                        </m:sub>
                      </m:sSub>
                    </m:oMath>
                  </a14:m>
                  <a:r>
                    <a:rPr lang="en-US" sz="2800" dirty="0">
                      <a:solidFill>
                        <a:srgbClr val="FF0000"/>
                      </a:solidFill>
                    </a:rPr>
                    <a:t> such that </a:t>
                  </a:r>
                  <a14:m>
                    <m:oMath xmlns:m="http://schemas.openxmlformats.org/officeDocument/2006/math">
                      <m:r>
                        <a:rPr lang="en-US" sz="2800" i="1" dirty="0">
                          <a:solidFill>
                            <a:srgbClr val="FF0000"/>
                          </a:solidFill>
                          <a:latin typeface="Cambria Math"/>
                        </a:rPr>
                        <m:t>𝛼</m:t>
                      </m:r>
                      <m:r>
                        <a:rPr lang="en-US" sz="2800" i="1" dirty="0">
                          <a:solidFill>
                            <a:srgbClr val="FF0000"/>
                          </a:solidFill>
                          <a:latin typeface="Cambria Math"/>
                        </a:rPr>
                        <m:t>∈</m:t>
                      </m:r>
                      <m:sSubSup>
                        <m:sSubSupPr>
                          <m:ctrlPr>
                            <a:rPr lang="en-US" sz="2800" i="1" dirty="0">
                              <a:solidFill>
                                <a:srgbClr val="FF0000"/>
                              </a:solidFill>
                              <a:latin typeface="Cambria Math" panose="02040503050406030204" pitchFamily="18" charset="0"/>
                            </a:rPr>
                          </m:ctrlPr>
                        </m:sSubSupPr>
                        <m:e>
                          <m:r>
                            <a:rPr lang="en-US" sz="2800" i="1" dirty="0">
                              <a:solidFill>
                                <a:srgbClr val="FF0000"/>
                              </a:solidFill>
                              <a:latin typeface="Cambria Math"/>
                            </a:rPr>
                            <m:t>𝑆</m:t>
                          </m:r>
                        </m:e>
                        <m:sub>
                          <m:r>
                            <a:rPr lang="en-US" sz="2800" i="1" dirty="0">
                              <a:solidFill>
                                <a:srgbClr val="FF0000"/>
                              </a:solidFill>
                              <a:latin typeface="Cambria Math"/>
                            </a:rPr>
                            <m:t>0</m:t>
                          </m:r>
                        </m:sub>
                        <m:sup>
                          <m:r>
                            <a:rPr lang="en-US" sz="2800" i="1" dirty="0">
                              <a:solidFill>
                                <a:srgbClr val="FF0000"/>
                              </a:solidFill>
                              <a:latin typeface="Cambria Math"/>
                            </a:rPr>
                            <m:t>𝑎</m:t>
                          </m:r>
                        </m:sup>
                      </m:sSubSup>
                    </m:oMath>
                  </a14:m>
                  <a:r>
                    <a:rPr lang="en-US" sz="2800" dirty="0">
                      <a:solidFill>
                        <a:srgbClr val="FF0000"/>
                      </a:solidFill>
                    </a:rPr>
                    <a:t> for a </a:t>
                  </a:r>
                  <a:r>
                    <a:rPr lang="en-US" sz="2800" dirty="0" smtClean="0">
                      <a:solidFill>
                        <a:srgbClr val="FF0000"/>
                      </a:solidFill>
                    </a:rPr>
                    <a:t>u</a:t>
                  </a:r>
                  <a14:m>
                    <m:oMath xmlns:m="http://schemas.openxmlformats.org/officeDocument/2006/math">
                      <m:r>
                        <m:rPr>
                          <m:sty m:val="p"/>
                        </m:rPr>
                        <a:rPr lang="en-US" sz="2800" b="0" i="0" dirty="0" smtClean="0">
                          <a:solidFill>
                            <a:srgbClr val="FF0000"/>
                          </a:solidFill>
                          <a:latin typeface="Cambria Math"/>
                        </a:rPr>
                        <m:t>niform</m:t>
                      </m:r>
                      <m:r>
                        <a:rPr lang="en-US" sz="2800" b="0" i="0" dirty="0" smtClean="0">
                          <a:solidFill>
                            <a:srgbClr val="FF0000"/>
                          </a:solidFill>
                          <a:latin typeface="Cambria Math"/>
                        </a:rPr>
                        <m:t> </m:t>
                      </m:r>
                      <m:r>
                        <a:rPr lang="en-US" sz="2800" i="1" dirty="0" smtClean="0">
                          <a:solidFill>
                            <a:srgbClr val="FF0000"/>
                          </a:solidFill>
                          <a:latin typeface="Cambria Math"/>
                        </a:rPr>
                        <m:t>𝑎</m:t>
                      </m:r>
                      <m:r>
                        <a:rPr lang="en-US" sz="2800" b="0" i="1" dirty="0" smtClean="0">
                          <a:solidFill>
                            <a:srgbClr val="FF0000"/>
                          </a:solidFill>
                          <a:latin typeface="Cambria Math"/>
                        </a:rPr>
                        <m:t>. </m:t>
                      </m:r>
                    </m:oMath>
                  </a14:m>
                  <a:r>
                    <a:rPr lang="en-US" sz="2800" dirty="0" smtClean="0">
                      <a:solidFill>
                        <a:srgbClr val="FF0000"/>
                      </a:solidFill>
                    </a:rPr>
                    <a:t>It </a:t>
                  </a:r>
                  <a:r>
                    <a:rPr lang="en-US" sz="2800" dirty="0">
                      <a:solidFill>
                        <a:srgbClr val="FF0000"/>
                      </a:solidFill>
                    </a:rPr>
                    <a:t>may not be </a:t>
                  </a:r>
                  <a:r>
                    <a:rPr lang="en-US" sz="2800" dirty="0" smtClean="0">
                      <a:solidFill>
                        <a:srgbClr val="FF0000"/>
                      </a:solidFill>
                    </a:rPr>
                    <a:t>uniform in </a:t>
                  </a:r>
                  <a14:m>
                    <m:oMath xmlns:m="http://schemas.openxmlformats.org/officeDocument/2006/math">
                      <m:sSub>
                        <m:sSubPr>
                          <m:ctrlPr>
                            <a:rPr lang="en-US" sz="2800" i="1" dirty="0">
                              <a:solidFill>
                                <a:srgbClr val="FF0000"/>
                              </a:solidFill>
                              <a:latin typeface="Cambria Math" panose="02040503050406030204" pitchFamily="18" charset="0"/>
                            </a:rPr>
                          </m:ctrlPr>
                        </m:sSubPr>
                        <m:e>
                          <m:r>
                            <a:rPr lang="en-US" sz="2800" i="1" dirty="0">
                              <a:solidFill>
                                <a:srgbClr val="FF0000"/>
                              </a:solidFill>
                              <a:latin typeface="Cambria Math"/>
                            </a:rPr>
                            <m:t>𝑆</m:t>
                          </m:r>
                        </m:e>
                        <m:sub>
                          <m:r>
                            <a:rPr lang="en-US" sz="2800" i="1" dirty="0">
                              <a:solidFill>
                                <a:srgbClr val="FF0000"/>
                              </a:solidFill>
                              <a:latin typeface="Cambria Math"/>
                            </a:rPr>
                            <m:t>0</m:t>
                          </m:r>
                        </m:sub>
                      </m:sSub>
                    </m:oMath>
                  </a14:m>
                  <a:r>
                    <a:rPr lang="en-US" sz="2800" dirty="0" smtClean="0">
                      <a:solidFill>
                        <a:srgbClr val="FF0000"/>
                      </a:solidFill>
                    </a:rPr>
                    <a:t> or </a:t>
                  </a:r>
                  <a14:m>
                    <m:oMath xmlns:m="http://schemas.openxmlformats.org/officeDocument/2006/math">
                      <m:sSubSup>
                        <m:sSubSupPr>
                          <m:ctrlPr>
                            <a:rPr lang="en-US" sz="2800" i="1" dirty="0">
                              <a:solidFill>
                                <a:srgbClr val="FF0000"/>
                              </a:solidFill>
                              <a:latin typeface="Cambria Math" panose="02040503050406030204" pitchFamily="18" charset="0"/>
                            </a:rPr>
                          </m:ctrlPr>
                        </m:sSubSupPr>
                        <m:e>
                          <m:r>
                            <a:rPr lang="en-US" sz="2800" i="1" dirty="0">
                              <a:solidFill>
                                <a:srgbClr val="FF0000"/>
                              </a:solidFill>
                              <a:latin typeface="Cambria Math"/>
                            </a:rPr>
                            <m:t>𝑆</m:t>
                          </m:r>
                        </m:e>
                        <m:sub>
                          <m:r>
                            <a:rPr lang="en-US" sz="2800" i="1" dirty="0">
                              <a:solidFill>
                                <a:srgbClr val="FF0000"/>
                              </a:solidFill>
                              <a:latin typeface="Cambria Math"/>
                            </a:rPr>
                            <m:t>0</m:t>
                          </m:r>
                        </m:sub>
                        <m:sup>
                          <m:r>
                            <a:rPr lang="en-US" sz="2800" i="1" dirty="0">
                              <a:solidFill>
                                <a:srgbClr val="FF0000"/>
                              </a:solidFill>
                              <a:latin typeface="Cambria Math"/>
                            </a:rPr>
                            <m:t>𝑎</m:t>
                          </m:r>
                        </m:sup>
                      </m:sSubSup>
                    </m:oMath>
                  </a14:m>
                  <a:r>
                    <a:rPr lang="en-US" sz="2800" dirty="0" smtClean="0">
                      <a:solidFill>
                        <a:srgbClr val="FF0000"/>
                      </a:solidFill>
                    </a:rPr>
                    <a:t>.</a:t>
                  </a:r>
                  <a:endParaRPr lang="en-US" sz="2800" dirty="0">
                    <a:solidFill>
                      <a:srgbClr val="FF0000"/>
                    </a:solidFill>
                  </a:endParaRPr>
                </a:p>
              </p:txBody>
            </p:sp>
          </mc:Choice>
          <mc:Fallback xmlns="">
            <p:sp>
              <p:nvSpPr>
                <p:cNvPr id="80" name="Rectangle 79"/>
                <p:cNvSpPr>
                  <a:spLocks noRot="1" noChangeAspect="1" noMove="1" noResize="1" noEditPoints="1" noAdjustHandles="1" noChangeArrowheads="1" noChangeShapeType="1" noTextEdit="1"/>
                </p:cNvSpPr>
                <p:nvPr/>
              </p:nvSpPr>
              <p:spPr>
                <a:xfrm>
                  <a:off x="3180139" y="2878789"/>
                  <a:ext cx="5010070" cy="1998011"/>
                </a:xfrm>
                <a:prstGeom prst="rect">
                  <a:avLst/>
                </a:prstGeom>
                <a:blipFill rotWithShape="0">
                  <a:blip r:embed="rId30"/>
                  <a:stretch>
                    <a:fillRect l="-2427" r="-3519" b="-3636"/>
                  </a:stretch>
                </a:blipFill>
              </p:spPr>
              <p:txBody>
                <a:bodyPr/>
                <a:lstStyle/>
                <a:p>
                  <a:r>
                    <a:rPr lang="en-US">
                      <a:noFill/>
                    </a:rPr>
                    <a:t> </a:t>
                  </a:r>
                </a:p>
              </p:txBody>
            </p:sp>
          </mc:Fallback>
        </mc:AlternateContent>
        <p:cxnSp>
          <p:nvCxnSpPr>
            <p:cNvPr id="107" name="Straight Connector 106"/>
            <p:cNvCxnSpPr>
              <a:stCxn id="78" idx="7"/>
            </p:cNvCxnSpPr>
            <p:nvPr/>
          </p:nvCxnSpPr>
          <p:spPr>
            <a:xfrm flipV="1">
              <a:off x="2332370" y="4923360"/>
              <a:ext cx="883870" cy="329110"/>
            </a:xfrm>
            <a:prstGeom prst="line">
              <a:avLst/>
            </a:prstGeom>
            <a:ln w="252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1" name="Slide Number Placeholder 30"/>
          <p:cNvSpPr>
            <a:spLocks noGrp="1"/>
          </p:cNvSpPr>
          <p:nvPr>
            <p:ph type="sldNum" sz="quarter" idx="12"/>
          </p:nvPr>
        </p:nvSpPr>
        <p:spPr/>
        <p:txBody>
          <a:bodyPr/>
          <a:lstStyle/>
          <a:p>
            <a:fld id="{93D2F4F8-96A9-4514-BBD0-EA5312265E95}" type="slidenum">
              <a:rPr lang="en-US" smtClean="0"/>
              <a:t>38</a:t>
            </a:fld>
            <a:endParaRPr lang="en-US"/>
          </a:p>
        </p:txBody>
      </p:sp>
    </p:spTree>
    <p:extLst>
      <p:ext uri="{BB962C8B-B14F-4D97-AF65-F5344CB8AC3E}">
        <p14:creationId xmlns:p14="http://schemas.microsoft.com/office/powerpoint/2010/main" val="407802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Sampling</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57200" y="1447800"/>
                <a:ext cx="8077200" cy="5181600"/>
              </a:xfrm>
            </p:spPr>
            <p:txBody>
              <a:bodyPr>
                <a:normAutofit/>
              </a:bodyPr>
              <a:lstStyle/>
              <a:p>
                <a:pPr marL="0" indent="0">
                  <a:buNone/>
                </a:pPr>
                <a:endParaRPr lang="en-US" dirty="0" smtClean="0"/>
              </a:p>
              <a:p>
                <a:pPr marL="228600" lvl="1">
                  <a:spcBef>
                    <a:spcPts val="1000"/>
                  </a:spcBef>
                </a:pPr>
                <a:r>
                  <a:rPr lang="en-US" sz="2800" dirty="0" smtClean="0">
                    <a:solidFill>
                      <a:srgbClr val="FF0000"/>
                    </a:solidFill>
                  </a:rPr>
                  <a:t>Sampling</a:t>
                </a:r>
                <a:r>
                  <a:rPr lang="en-US" sz="2800" dirty="0" smtClean="0"/>
                  <a:t>: Sample small </a:t>
                </a:r>
                <a14:m>
                  <m:oMath xmlns:m="http://schemas.openxmlformats.org/officeDocument/2006/math">
                    <m:r>
                      <a:rPr lang="en-US" sz="2800" i="1" dirty="0">
                        <a:latin typeface="Cambria Math"/>
                      </a:rPr>
                      <m:t>𝑐</m:t>
                    </m:r>
                    <m:r>
                      <a:rPr lang="en-US" sz="2800" i="1" dirty="0" err="1">
                        <a:latin typeface="Cambria Math"/>
                      </a:rPr>
                      <m:t>←</m:t>
                    </m:r>
                    <m:sSub>
                      <m:sSubPr>
                        <m:ctrlPr>
                          <a:rPr lang="en-US" sz="2800" b="0" i="1" dirty="0" smtClean="0">
                            <a:solidFill>
                              <a:srgbClr val="0070C0"/>
                            </a:solidFill>
                            <a:latin typeface="Cambria Math" panose="02040503050406030204" pitchFamily="18" charset="0"/>
                          </a:rPr>
                        </m:ctrlPr>
                      </m:sSubPr>
                      <m:e>
                        <m:r>
                          <a:rPr lang="en-US" sz="2800" i="1" dirty="0" smtClean="0">
                            <a:solidFill>
                              <a:srgbClr val="0070C0"/>
                            </a:solidFill>
                            <a:latin typeface="Cambria Math" panose="02040503050406030204" pitchFamily="18" charset="0"/>
                          </a:rPr>
                          <m:t>𝑅</m:t>
                        </m:r>
                      </m:e>
                      <m:sub>
                        <m:r>
                          <a:rPr lang="en-US" sz="2800" b="0" i="1" dirty="0" smtClean="0">
                            <a:solidFill>
                              <a:srgbClr val="0070C0"/>
                            </a:solidFill>
                            <a:latin typeface="Cambria Math" panose="02040503050406030204" pitchFamily="18" charset="0"/>
                          </a:rPr>
                          <m:t>𝑞</m:t>
                        </m:r>
                      </m:sub>
                    </m:sSub>
                  </m:oMath>
                </a14:m>
                <a:r>
                  <a:rPr lang="en-US" sz="2800" dirty="0" smtClean="0"/>
                  <a:t>, but larger than </a:t>
                </a:r>
                <a14:m>
                  <m:oMath xmlns:m="http://schemas.openxmlformats.org/officeDocument/2006/math">
                    <m:r>
                      <a:rPr lang="en-US" sz="2800" i="1" dirty="0" smtClean="0">
                        <a:solidFill>
                          <a:srgbClr val="00B050"/>
                        </a:solidFill>
                        <a:latin typeface="Cambria Math" panose="02040503050406030204" pitchFamily="18" charset="0"/>
                      </a:rPr>
                      <m:t>𝑔</m:t>
                    </m:r>
                  </m:oMath>
                </a14:m>
                <a:r>
                  <a:rPr lang="en-US" sz="2800" dirty="0" smtClean="0"/>
                  <a:t> then </a:t>
                </a:r>
                <a14:m>
                  <m:oMath xmlns:m="http://schemas.openxmlformats.org/officeDocument/2006/math">
                    <m:r>
                      <a:rPr lang="en-US" sz="2800" b="0" i="1" dirty="0" smtClean="0">
                        <a:latin typeface="Cambria Math"/>
                      </a:rPr>
                      <m:t>𝑐</m:t>
                    </m:r>
                  </m:oMath>
                </a14:m>
                <a:r>
                  <a:rPr lang="en-US" sz="2800" dirty="0"/>
                  <a:t> encodes a random </a:t>
                </a:r>
                <a:r>
                  <a:rPr lang="en-US" sz="2800" dirty="0" err="1" smtClean="0"/>
                  <a:t>coset</a:t>
                </a:r>
                <a:r>
                  <a:rPr lang="en-US" sz="2800" dirty="0" smtClean="0"/>
                  <a:t>. </a:t>
                </a:r>
              </a:p>
              <a:p>
                <a:pPr marL="685800" lvl="2">
                  <a:spcBef>
                    <a:spcPts val="1000"/>
                  </a:spcBef>
                </a:pPr>
                <a:r>
                  <a:rPr lang="en-US" sz="2400" dirty="0" smtClean="0"/>
                  <a:t>Why should this work?</a:t>
                </a:r>
              </a:p>
              <a:p>
                <a:pPr marL="685800" lvl="2">
                  <a:spcBef>
                    <a:spcPts val="1000"/>
                  </a:spcBef>
                </a:pPr>
                <a14:m>
                  <m:oMath xmlns:m="http://schemas.openxmlformats.org/officeDocument/2006/math">
                    <m:r>
                      <m:rPr>
                        <m:nor/>
                      </m:rPr>
                      <a:rPr lang="en-US" sz="2400" i="0" dirty="0" smtClean="0">
                        <a:solidFill>
                          <a:schemeClr val="tx1"/>
                        </a:solidFill>
                        <a:latin typeface="Cambria Math"/>
                      </a:rPr>
                      <m:t>Recall</m:t>
                    </m:r>
                    <m:r>
                      <m:rPr>
                        <m:nor/>
                      </m:rPr>
                      <a:rPr lang="en-US" sz="2400" i="0" dirty="0" smtClean="0">
                        <a:solidFill>
                          <a:srgbClr val="FF0000"/>
                        </a:solidFill>
                        <a:latin typeface="Cambria Math"/>
                      </a:rPr>
                      <m:t> </m:t>
                    </m:r>
                    <m:r>
                      <a:rPr lang="en-US" sz="2400" i="1" dirty="0" smtClean="0">
                        <a:solidFill>
                          <a:srgbClr val="FF0000"/>
                        </a:solidFill>
                        <a:latin typeface="Cambria Math"/>
                      </a:rPr>
                      <m:t>𝐼</m:t>
                    </m:r>
                    <m:r>
                      <a:rPr lang="en-US" sz="2400" i="1" dirty="0" smtClean="0">
                        <a:solidFill>
                          <a:srgbClr val="FF0000"/>
                        </a:solidFill>
                        <a:latin typeface="Cambria Math"/>
                      </a:rPr>
                      <m:t> = </m:t>
                    </m:r>
                    <m:d>
                      <m:dPr>
                        <m:ctrlPr>
                          <a:rPr lang="en-US" sz="2400" i="1" dirty="0" smtClean="0">
                            <a:solidFill>
                              <a:srgbClr val="00B050"/>
                            </a:solidFill>
                            <a:latin typeface="Cambria Math" panose="02040503050406030204" pitchFamily="18" charset="0"/>
                          </a:rPr>
                        </m:ctrlPr>
                      </m:dPr>
                      <m:e>
                        <m:r>
                          <a:rPr lang="en-US" sz="2400" i="1" dirty="0" smtClean="0">
                            <a:solidFill>
                              <a:srgbClr val="00B050"/>
                            </a:solidFill>
                            <a:latin typeface="Cambria Math"/>
                          </a:rPr>
                          <m:t>𝑔</m:t>
                        </m:r>
                      </m:e>
                    </m:d>
                  </m:oMath>
                </a14:m>
                <a:r>
                  <a:rPr lang="en-US" sz="2400" dirty="0" smtClean="0"/>
                  <a:t> -- vector with </a:t>
                </a:r>
                <a:r>
                  <a:rPr lang="en-US" sz="2400" dirty="0" smtClean="0">
                    <a:solidFill>
                      <a:srgbClr val="FF0000"/>
                    </a:solidFill>
                  </a:rPr>
                  <a:t>tiny</a:t>
                </a:r>
                <a:r>
                  <a:rPr lang="en-US" sz="2400" dirty="0" smtClean="0"/>
                  <a:t> coefficients</a:t>
                </a:r>
              </a:p>
              <a:p>
                <a:pPr marL="685800" lvl="2">
                  <a:spcBef>
                    <a:spcPts val="1000"/>
                  </a:spcBef>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57200" y="1447800"/>
                <a:ext cx="8077200" cy="5181600"/>
              </a:xfrm>
              <a:blipFill rotWithShape="0">
                <a:blip r:embed="rId2"/>
                <a:stretch>
                  <a:fillRect l="-1208"/>
                </a:stretch>
              </a:blipFill>
            </p:spPr>
            <p:txBody>
              <a:bodyPr/>
              <a:lstStyle/>
              <a:p>
                <a:r>
                  <a:rPr lang="en-US">
                    <a:noFill/>
                  </a:rPr>
                  <a:t> </a:t>
                </a:r>
              </a:p>
            </p:txBody>
          </p:sp>
        </mc:Fallback>
      </mc:AlternateContent>
      <p:sp>
        <p:nvSpPr>
          <p:cNvPr id="101" name="Rectangle 100"/>
          <p:cNvSpPr/>
          <p:nvPr/>
        </p:nvSpPr>
        <p:spPr>
          <a:xfrm>
            <a:off x="4120908" y="5414437"/>
            <a:ext cx="615708" cy="302682"/>
          </a:xfrm>
          <a:prstGeom prst="rect">
            <a:avLst/>
          </a:prstGeom>
          <a:noFill/>
          <a:ln w="252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09" name="Rectangle 108"/>
          <p:cNvSpPr/>
          <p:nvPr/>
        </p:nvSpPr>
        <p:spPr>
          <a:xfrm>
            <a:off x="4736616" y="5414437"/>
            <a:ext cx="615708" cy="302682"/>
          </a:xfrm>
          <a:prstGeom prst="rect">
            <a:avLst/>
          </a:prstGeom>
          <a:noFill/>
          <a:ln w="25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10" name="Rectangle 109"/>
          <p:cNvSpPr/>
          <p:nvPr/>
        </p:nvSpPr>
        <p:spPr>
          <a:xfrm>
            <a:off x="4120908" y="5107083"/>
            <a:ext cx="615708" cy="302682"/>
          </a:xfrm>
          <a:prstGeom prst="rect">
            <a:avLst/>
          </a:prstGeom>
          <a:noFill/>
          <a:ln w="25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11" name="Rectangle 110"/>
          <p:cNvSpPr/>
          <p:nvPr/>
        </p:nvSpPr>
        <p:spPr>
          <a:xfrm>
            <a:off x="3505200" y="5414437"/>
            <a:ext cx="615708" cy="302682"/>
          </a:xfrm>
          <a:prstGeom prst="rect">
            <a:avLst/>
          </a:prstGeom>
          <a:noFill/>
          <a:ln w="25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12" name="Rectangle 111"/>
          <p:cNvSpPr/>
          <p:nvPr/>
        </p:nvSpPr>
        <p:spPr>
          <a:xfrm>
            <a:off x="4121721" y="5717118"/>
            <a:ext cx="615708" cy="302682"/>
          </a:xfrm>
          <a:prstGeom prst="rect">
            <a:avLst/>
          </a:prstGeom>
          <a:noFill/>
          <a:ln w="25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13" name="Rectangle 112"/>
          <p:cNvSpPr/>
          <p:nvPr/>
        </p:nvSpPr>
        <p:spPr>
          <a:xfrm>
            <a:off x="4737429" y="5111755"/>
            <a:ext cx="615708" cy="302682"/>
          </a:xfrm>
          <a:prstGeom prst="rect">
            <a:avLst/>
          </a:prstGeom>
          <a:noFill/>
          <a:ln w="252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14" name="Rectangle 113"/>
          <p:cNvSpPr/>
          <p:nvPr/>
        </p:nvSpPr>
        <p:spPr>
          <a:xfrm>
            <a:off x="3505200" y="5111755"/>
            <a:ext cx="615708" cy="302682"/>
          </a:xfrm>
          <a:prstGeom prst="rect">
            <a:avLst/>
          </a:prstGeom>
          <a:noFill/>
          <a:ln w="25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15" name="Rectangle 114"/>
          <p:cNvSpPr/>
          <p:nvPr/>
        </p:nvSpPr>
        <p:spPr>
          <a:xfrm>
            <a:off x="4736616" y="5717118"/>
            <a:ext cx="615708" cy="302682"/>
          </a:xfrm>
          <a:prstGeom prst="rect">
            <a:avLst/>
          </a:prstGeom>
          <a:noFill/>
          <a:ln w="25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17" name="Oval 116"/>
          <p:cNvSpPr/>
          <p:nvPr/>
        </p:nvSpPr>
        <p:spPr>
          <a:xfrm>
            <a:off x="3285762" y="4419600"/>
            <a:ext cx="2286000" cy="23622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93D2F4F8-96A9-4514-BBD0-EA5312265E95}" type="slidenum">
              <a:rPr lang="en-US" smtClean="0"/>
              <a:t>39</a:t>
            </a:fld>
            <a:endParaRPr lang="en-US"/>
          </a:p>
        </p:txBody>
      </p:sp>
    </p:spTree>
    <p:extLst>
      <p:ext uri="{BB962C8B-B14F-4D97-AF65-F5344CB8AC3E}">
        <p14:creationId xmlns:p14="http://schemas.microsoft.com/office/powerpoint/2010/main" val="155295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9" grpId="0" animBg="1"/>
      <p:bldP spid="110" grpId="0" animBg="1"/>
      <p:bldP spid="111" grpId="0" animBg="1"/>
      <p:bldP spid="112" grpId="0" animBg="1"/>
      <p:bldP spid="113" grpId="0" animBg="1"/>
      <p:bldP spid="114" grpId="0" animBg="1"/>
      <p:bldP spid="115" grpId="0" animBg="1"/>
      <p:bldP spid="1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solidFill>
                  <a:srgbClr val="FF0000"/>
                </a:solidFill>
              </a:rPr>
              <a:t>Bi</a:t>
            </a:r>
            <a:r>
              <a:rPr lang="en-US" b="1" dirty="0" smtClean="0"/>
              <a:t>linear Maps – Definitions</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Cryptographic bilinear map</a:t>
                </a:r>
              </a:p>
              <a:p>
                <a:pPr lvl="1"/>
                <a:r>
                  <a:rPr lang="en-US" dirty="0" smtClean="0"/>
                  <a:t>Groups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𝐺</m:t>
                        </m:r>
                      </m:e>
                      <m:sub>
                        <m:r>
                          <a:rPr lang="en-US" b="0" i="1" smtClean="0">
                            <a:latin typeface="Cambria Math"/>
                          </a:rPr>
                          <m:t>1</m:t>
                        </m:r>
                      </m:sub>
                    </m:sSub>
                  </m:oMath>
                </a14:m>
                <a:r>
                  <a:rPr lang="en-US" dirty="0" smtClean="0"/>
                  <a:t> 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𝐺</m:t>
                        </m:r>
                      </m:e>
                      <m:sub>
                        <m:r>
                          <a:rPr lang="en-US" b="0" i="1" smtClean="0">
                            <a:latin typeface="Cambria Math"/>
                          </a:rPr>
                          <m:t>2</m:t>
                        </m:r>
                      </m:sub>
                    </m:sSub>
                  </m:oMath>
                </a14:m>
                <a:r>
                  <a:rPr lang="en-US" dirty="0" smtClean="0"/>
                  <a:t> </a:t>
                </a:r>
                <a:r>
                  <a:rPr lang="en-US" dirty="0"/>
                  <a:t>of order </a:t>
                </a:r>
                <a14:m>
                  <m:oMath xmlns:m="http://schemas.openxmlformats.org/officeDocument/2006/math">
                    <m:r>
                      <a:rPr lang="en-US" b="0" i="1" dirty="0" smtClean="0">
                        <a:latin typeface="Cambria Math"/>
                      </a:rPr>
                      <m:t>𝑝</m:t>
                    </m:r>
                  </m:oMath>
                </a14:m>
                <a:r>
                  <a:rPr lang="en-US" dirty="0"/>
                  <a:t> with </a:t>
                </a:r>
                <a:r>
                  <a:rPr lang="en-US" dirty="0" smtClean="0"/>
                  <a:t>generators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𝑔</m:t>
                        </m:r>
                      </m:e>
                      <m:sub>
                        <m:r>
                          <a:rPr lang="en-US" b="0" i="1" smtClean="0">
                            <a:latin typeface="Cambria Math"/>
                          </a:rPr>
                          <m:t>1</m:t>
                        </m:r>
                      </m:sub>
                    </m:sSub>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𝑔</m:t>
                        </m:r>
                      </m:e>
                      <m:sub>
                        <m:r>
                          <a:rPr lang="en-US" b="0" i="1" smtClean="0">
                            <a:latin typeface="Cambria Math"/>
                          </a:rPr>
                          <m:t>2</m:t>
                        </m:r>
                      </m:sub>
                    </m:sSub>
                    <m:r>
                      <a:rPr lang="en-US" b="0" i="1" smtClean="0">
                        <a:latin typeface="Cambria Math"/>
                      </a:rPr>
                      <m:t>=</m:t>
                    </m:r>
                    <m:r>
                      <a:rPr lang="en-US" b="0" i="1" smtClean="0">
                        <a:latin typeface="Cambria Math"/>
                      </a:rPr>
                      <m:t>𝑒</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𝑔</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𝑔</m:t>
                            </m:r>
                          </m:e>
                          <m:sub>
                            <m:r>
                              <a:rPr lang="en-US" b="0" i="1" smtClean="0">
                                <a:latin typeface="Cambria Math"/>
                              </a:rPr>
                              <m:t>1</m:t>
                            </m:r>
                          </m:sub>
                        </m:sSub>
                      </m:e>
                    </m:d>
                  </m:oMath>
                </a14:m>
                <a:r>
                  <a:rPr lang="en-US" dirty="0" smtClean="0"/>
                  <a:t>and </a:t>
                </a:r>
                <a:r>
                  <a:rPr lang="en-US" dirty="0">
                    <a:solidFill>
                      <a:srgbClr val="FF0000"/>
                    </a:solidFill>
                  </a:rPr>
                  <a:t>a bilinear map </a:t>
                </a:r>
                <a14:m>
                  <m:oMath xmlns:m="http://schemas.openxmlformats.org/officeDocument/2006/math">
                    <m:r>
                      <a:rPr lang="en-US" b="0" i="1" smtClean="0">
                        <a:latin typeface="Cambria Math"/>
                      </a:rPr>
                      <m:t>𝑒</m:t>
                    </m:r>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𝐺</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𝐺</m:t>
                        </m:r>
                      </m:e>
                      <m:sub>
                        <m:r>
                          <a:rPr lang="en-US" b="0" i="1" smtClean="0">
                            <a:latin typeface="Cambria Math"/>
                            <a:ea typeface="Cambria Math"/>
                          </a:rPr>
                          <m:t>1</m:t>
                        </m:r>
                      </m:sub>
                    </m:sSub>
                    <m:r>
                      <a:rPr lang="en-US" b="0" i="1" smtClean="0">
                        <a:latin typeface="Cambria Math"/>
                        <a:ea typeface="Cambria Math"/>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 </m:t>
                        </m:r>
                        <m:r>
                          <a:rPr lang="en-US" b="0" i="1" smtClean="0">
                            <a:latin typeface="Cambria Math"/>
                            <a:ea typeface="Cambria Math"/>
                          </a:rPr>
                          <m:t>𝐺</m:t>
                        </m:r>
                      </m:e>
                      <m:sub>
                        <m:r>
                          <a:rPr lang="en-US" b="0" i="1" smtClean="0">
                            <a:latin typeface="Cambria Math"/>
                            <a:ea typeface="Cambria Math"/>
                          </a:rPr>
                          <m:t>2</m:t>
                        </m:r>
                      </m:sub>
                    </m:sSub>
                  </m:oMath>
                </a14:m>
                <a:r>
                  <a:rPr lang="en-US" dirty="0" smtClean="0"/>
                  <a:t> such that </a:t>
                </a:r>
              </a:p>
              <a:p>
                <a:pPr marL="457200" lvl="1" indent="0">
                  <a:buNone/>
                </a:pPr>
                <a:endParaRPr lang="en-US" i="1" dirty="0" smtClean="0">
                  <a:latin typeface="Cambria Math"/>
                  <a:ea typeface="Cambria Math"/>
                </a:endParaRPr>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a:ea typeface="Cambria Math"/>
                        </a:rPr>
                        <m:t>                     </m:t>
                      </m:r>
                      <m:r>
                        <a:rPr lang="en-US" i="1" smtClean="0">
                          <a:latin typeface="Cambria Math"/>
                          <a:ea typeface="Cambria Math"/>
                        </a:rPr>
                        <m:t>∀</m:t>
                      </m:r>
                      <m:r>
                        <a:rPr lang="en-US" b="0" i="1" smtClean="0">
                          <a:latin typeface="Cambria Math"/>
                          <a:ea typeface="Cambria Math"/>
                        </a:rPr>
                        <m:t> </m:t>
                      </m:r>
                      <m:r>
                        <a:rPr lang="en-US" b="0" i="1" smtClean="0">
                          <a:latin typeface="Cambria Math"/>
                          <a:ea typeface="Cambria Math"/>
                        </a:rPr>
                        <m:t>𝑎</m:t>
                      </m:r>
                      <m:r>
                        <a:rPr lang="en-US" b="0" i="1" smtClean="0">
                          <a:latin typeface="Cambria Math"/>
                          <a:ea typeface="Cambria Math"/>
                        </a:rPr>
                        <m:t>,</m:t>
                      </m:r>
                      <m:r>
                        <a:rPr lang="en-US" b="0" i="1" smtClean="0">
                          <a:latin typeface="Cambria Math"/>
                          <a:ea typeface="Cambria Math"/>
                        </a:rPr>
                        <m:t>𝑏</m:t>
                      </m:r>
                      <m:r>
                        <a:rPr lang="en-US" b="0" i="1" smtClean="0">
                          <a:latin typeface="Cambria Math"/>
                          <a:ea typeface="Cambria Math"/>
                        </a:rPr>
                        <m:t> ∈ </m:t>
                      </m:r>
                      <m:sSubSup>
                        <m:sSubSupPr>
                          <m:ctrlPr>
                            <a:rPr lang="en-US" b="0" i="1" smtClean="0">
                              <a:latin typeface="Cambria Math" panose="02040503050406030204" pitchFamily="18" charset="0"/>
                              <a:ea typeface="Cambria Math"/>
                            </a:rPr>
                          </m:ctrlPr>
                        </m:sSubSupPr>
                        <m:e>
                          <m:r>
                            <a:rPr lang="en-US" b="0" i="1" smtClean="0">
                              <a:latin typeface="Cambria Math"/>
                              <a:ea typeface="Cambria Math"/>
                            </a:rPr>
                            <m:t>𝑍</m:t>
                          </m:r>
                        </m:e>
                        <m:sub>
                          <m:r>
                            <a:rPr lang="en-US" b="0" i="1" smtClean="0">
                              <a:latin typeface="Cambria Math"/>
                              <a:ea typeface="Cambria Math"/>
                            </a:rPr>
                            <m:t>𝑝</m:t>
                          </m:r>
                        </m:sub>
                        <m:sup/>
                      </m:sSubSup>
                      <m:r>
                        <a:rPr lang="en-US" b="0" i="1" smtClean="0">
                          <a:latin typeface="Cambria Math"/>
                          <a:ea typeface="Cambria Math"/>
                        </a:rPr>
                        <m:t>,  </m:t>
                      </m:r>
                      <m:r>
                        <a:rPr lang="en-US" b="0" i="1" smtClean="0">
                          <a:latin typeface="Cambria Math"/>
                          <a:ea typeface="Cambria Math"/>
                        </a:rPr>
                        <m:t>𝑒</m:t>
                      </m:r>
                      <m:d>
                        <m:dPr>
                          <m:ctrlPr>
                            <a:rPr lang="en-US" b="0" i="1" smtClean="0">
                              <a:latin typeface="Cambria Math" panose="02040503050406030204" pitchFamily="18" charset="0"/>
                              <a:ea typeface="Cambria Math"/>
                            </a:rPr>
                          </m:ctrlPr>
                        </m:dPr>
                        <m:e>
                          <m:sSubSup>
                            <m:sSubSupPr>
                              <m:ctrlPr>
                                <a:rPr lang="en-US" b="0" i="1" dirty="0" smtClean="0">
                                  <a:latin typeface="Cambria Math" panose="02040503050406030204" pitchFamily="18" charset="0"/>
                                </a:rPr>
                              </m:ctrlPr>
                            </m:sSubSupPr>
                            <m:e>
                              <m:r>
                                <a:rPr lang="en-US" i="1" dirty="0" smtClean="0">
                                  <a:latin typeface="Cambria Math"/>
                                </a:rPr>
                                <m:t>𝑔</m:t>
                              </m:r>
                            </m:e>
                            <m:sub>
                              <m:r>
                                <a:rPr lang="en-US" b="0" i="1" dirty="0" smtClean="0">
                                  <a:latin typeface="Cambria Math"/>
                                </a:rPr>
                                <m:t>1</m:t>
                              </m:r>
                            </m:sub>
                            <m:sup>
                              <m:r>
                                <a:rPr lang="en-US" b="0" i="1" dirty="0" smtClean="0">
                                  <a:latin typeface="Cambria Math"/>
                                </a:rPr>
                                <m:t>𝑎</m:t>
                              </m:r>
                            </m:sup>
                          </m:sSubSup>
                          <m:r>
                            <a:rPr lang="en-US" b="0" i="1" dirty="0" smtClean="0">
                              <a:latin typeface="Cambria Math"/>
                            </a:rPr>
                            <m:t>,</m:t>
                          </m:r>
                          <m:sSubSup>
                            <m:sSubSupPr>
                              <m:ctrlPr>
                                <a:rPr lang="en-US" b="0" i="1" dirty="0" smtClean="0">
                                  <a:latin typeface="Cambria Math" panose="02040503050406030204" pitchFamily="18" charset="0"/>
                                </a:rPr>
                              </m:ctrlPr>
                            </m:sSubSupPr>
                            <m:e>
                              <m:r>
                                <a:rPr lang="en-US" b="0" i="1" dirty="0" smtClean="0">
                                  <a:latin typeface="Cambria Math"/>
                                </a:rPr>
                                <m:t>𝑔</m:t>
                              </m:r>
                            </m:e>
                            <m:sub>
                              <m:r>
                                <a:rPr lang="en-US" b="0" i="1" dirty="0" smtClean="0">
                                  <a:latin typeface="Cambria Math"/>
                                </a:rPr>
                                <m:t>1</m:t>
                              </m:r>
                            </m:sub>
                            <m:sup>
                              <m:r>
                                <a:rPr lang="en-US" b="0" i="1" dirty="0" smtClean="0">
                                  <a:latin typeface="Cambria Math"/>
                                </a:rPr>
                                <m:t>𝑏</m:t>
                              </m:r>
                            </m:sup>
                          </m:sSubSup>
                        </m:e>
                      </m:d>
                      <m:r>
                        <a:rPr lang="en-US" b="0" i="1" smtClean="0">
                          <a:latin typeface="Cambria Math"/>
                          <a:ea typeface="Cambria Math"/>
                        </a:rPr>
                        <m:t>=</m:t>
                      </m:r>
                      <m:sSubSup>
                        <m:sSubSupPr>
                          <m:ctrlPr>
                            <a:rPr lang="en-US" b="0" i="1" smtClean="0">
                              <a:latin typeface="Cambria Math" panose="02040503050406030204" pitchFamily="18" charset="0"/>
                              <a:ea typeface="Cambria Math"/>
                            </a:rPr>
                          </m:ctrlPr>
                        </m:sSubSupPr>
                        <m:e>
                          <m:r>
                            <a:rPr lang="en-US" b="0" i="1" smtClean="0">
                              <a:latin typeface="Cambria Math"/>
                              <a:ea typeface="Cambria Math"/>
                            </a:rPr>
                            <m:t>𝑔</m:t>
                          </m:r>
                        </m:e>
                        <m:sub>
                          <m:r>
                            <a:rPr lang="en-US" b="0" i="1" smtClean="0">
                              <a:latin typeface="Cambria Math"/>
                              <a:ea typeface="Cambria Math"/>
                            </a:rPr>
                            <m:t>2</m:t>
                          </m:r>
                        </m:sub>
                        <m:sup>
                          <m:r>
                            <a:rPr lang="en-US" b="0" i="1" smtClean="0">
                              <a:latin typeface="Cambria Math"/>
                              <a:ea typeface="Cambria Math"/>
                            </a:rPr>
                            <m:t>𝑎𝑏</m:t>
                          </m:r>
                        </m:sup>
                      </m:sSubSup>
                    </m:oMath>
                  </m:oMathPara>
                </a14:m>
                <a:endParaRPr lang="en-US" dirty="0" smtClean="0"/>
              </a:p>
              <a:p>
                <a:r>
                  <a:rPr lang="en-US" dirty="0" smtClean="0"/>
                  <a:t>Instantiation</a:t>
                </a:r>
                <a:r>
                  <a:rPr lang="en-US" dirty="0"/>
                  <a:t>: </a:t>
                </a:r>
                <a:r>
                  <a:rPr lang="en-US" dirty="0">
                    <a:solidFill>
                      <a:srgbClr val="0070C0"/>
                    </a:solidFill>
                  </a:rPr>
                  <a:t>Weil or Tate pairings </a:t>
                </a:r>
                <a:r>
                  <a:rPr lang="en-US" dirty="0"/>
                  <a:t>over elliptic curves.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76"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loud Callout 5"/>
              <p:cNvSpPr/>
              <p:nvPr/>
            </p:nvSpPr>
            <p:spPr>
              <a:xfrm>
                <a:off x="-76200" y="4876800"/>
                <a:ext cx="4343400" cy="2057400"/>
              </a:xfrm>
              <a:prstGeom prst="cloudCallout">
                <a:avLst>
                  <a:gd name="adj1" fmla="val 44343"/>
                  <a:gd name="adj2" fmla="val -94191"/>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sz="2800" b="0" i="0" dirty="0" smtClean="0">
                          <a:solidFill>
                            <a:srgbClr val="FF0000"/>
                          </a:solidFill>
                          <a:latin typeface="Cambria Math"/>
                        </a:rPr>
                        <m:t>CDH</m:t>
                      </m:r>
                      <m:r>
                        <m:rPr>
                          <m:nor/>
                        </m:rPr>
                        <a:rPr lang="en-US" sz="2800" b="0" i="0" dirty="0" smtClean="0">
                          <a:latin typeface="Cambria Math"/>
                        </a:rPr>
                        <m:t> </m:t>
                      </m:r>
                      <m:r>
                        <m:rPr>
                          <m:nor/>
                        </m:rPr>
                        <a:rPr lang="en-US" sz="2800" b="0" i="0" dirty="0" smtClean="0">
                          <a:latin typeface="Cambria Math"/>
                        </a:rPr>
                        <m:t>is</m:t>
                      </m:r>
                      <m:r>
                        <m:rPr>
                          <m:nor/>
                        </m:rPr>
                        <a:rPr lang="en-US" sz="2800" b="0" i="0" dirty="0" smtClean="0">
                          <a:latin typeface="Cambria Math"/>
                        </a:rPr>
                        <m:t> </m:t>
                      </m:r>
                      <m:r>
                        <m:rPr>
                          <m:nor/>
                        </m:rPr>
                        <a:rPr lang="en-US" sz="2800" b="0" i="0" dirty="0" smtClean="0">
                          <a:latin typeface="Cambria Math"/>
                        </a:rPr>
                        <m:t>hard</m:t>
                      </m:r>
                    </m:oMath>
                  </m:oMathPara>
                </a14:m>
                <a:endParaRPr lang="en-US" sz="2800" dirty="0" smtClean="0"/>
              </a:p>
              <a:p>
                <a:pPr algn="ctr"/>
                <a:r>
                  <a:rPr lang="en-US" sz="2800" b="0" dirty="0" smtClean="0">
                    <a:ea typeface="Cambria Math"/>
                  </a:rPr>
                  <a:t>Given </a:t>
                </a:r>
                <a14:m>
                  <m:oMath xmlns:m="http://schemas.openxmlformats.org/officeDocument/2006/math">
                    <m:sSubSup>
                      <m:sSubSupPr>
                        <m:ctrlPr>
                          <a:rPr lang="en-US" sz="2800" b="0" i="1" smtClean="0">
                            <a:latin typeface="Cambria Math" panose="02040503050406030204" pitchFamily="18" charset="0"/>
                            <a:ea typeface="Cambria Math"/>
                          </a:rPr>
                        </m:ctrlPr>
                      </m:sSubSupPr>
                      <m:e>
                        <m:r>
                          <a:rPr lang="en-US" sz="2800" b="0" i="1" smtClean="0">
                            <a:latin typeface="Cambria Math"/>
                            <a:ea typeface="Cambria Math"/>
                          </a:rPr>
                          <m:t>𝑔</m:t>
                        </m:r>
                      </m:e>
                      <m:sub>
                        <m:r>
                          <a:rPr lang="en-US" sz="2800" b="0" i="1" smtClean="0">
                            <a:latin typeface="Cambria Math"/>
                            <a:ea typeface="Cambria Math"/>
                          </a:rPr>
                          <m:t>1</m:t>
                        </m:r>
                      </m:sub>
                      <m:sup>
                        <m:r>
                          <a:rPr lang="en-US" sz="2800" b="0" i="1" smtClean="0">
                            <a:latin typeface="Cambria Math"/>
                            <a:ea typeface="Cambria Math"/>
                          </a:rPr>
                          <m:t>𝑎</m:t>
                        </m:r>
                      </m:sup>
                    </m:sSubSup>
                    <m:r>
                      <a:rPr lang="en-US" sz="2800" b="0" i="1" smtClean="0">
                        <a:latin typeface="Cambria Math"/>
                        <a:ea typeface="Cambria Math"/>
                      </a:rPr>
                      <m:t>, </m:t>
                    </m:r>
                    <m:sSubSup>
                      <m:sSubSupPr>
                        <m:ctrlPr>
                          <a:rPr lang="en-US" sz="2800" b="0" i="1" smtClean="0">
                            <a:latin typeface="Cambria Math" panose="02040503050406030204" pitchFamily="18" charset="0"/>
                            <a:ea typeface="Cambria Math"/>
                          </a:rPr>
                        </m:ctrlPr>
                      </m:sSubSupPr>
                      <m:e>
                        <m:r>
                          <a:rPr lang="en-US" sz="2800" b="0" i="1" smtClean="0">
                            <a:latin typeface="Cambria Math"/>
                            <a:ea typeface="Cambria Math"/>
                          </a:rPr>
                          <m:t>𝑔</m:t>
                        </m:r>
                      </m:e>
                      <m:sub>
                        <m:r>
                          <a:rPr lang="en-US" sz="2800" b="0" i="1" smtClean="0">
                            <a:latin typeface="Cambria Math"/>
                            <a:ea typeface="Cambria Math"/>
                          </a:rPr>
                          <m:t>1</m:t>
                        </m:r>
                      </m:sub>
                      <m:sup>
                        <m:r>
                          <a:rPr lang="en-US" sz="2800" b="0" i="1" smtClean="0">
                            <a:latin typeface="Cambria Math"/>
                            <a:ea typeface="Cambria Math"/>
                          </a:rPr>
                          <m:t>𝑏</m:t>
                        </m:r>
                      </m:sup>
                    </m:sSubSup>
                  </m:oMath>
                </a14:m>
                <a:r>
                  <a:rPr lang="en-US" sz="2800" dirty="0" smtClean="0"/>
                  <a:t>hard to get </a:t>
                </a:r>
                <a14:m>
                  <m:oMath xmlns:m="http://schemas.openxmlformats.org/officeDocument/2006/math">
                    <m:sSubSup>
                      <m:sSubSupPr>
                        <m:ctrlPr>
                          <a:rPr lang="en-US" sz="2800" b="0" i="1" smtClean="0">
                            <a:latin typeface="Cambria Math" panose="02040503050406030204" pitchFamily="18" charset="0"/>
                          </a:rPr>
                        </m:ctrlPr>
                      </m:sSubSupPr>
                      <m:e>
                        <m:r>
                          <a:rPr lang="en-US" sz="2800" b="0" i="1" smtClean="0">
                            <a:latin typeface="Cambria Math"/>
                          </a:rPr>
                          <m:t>𝑔</m:t>
                        </m:r>
                      </m:e>
                      <m:sub>
                        <m:r>
                          <a:rPr lang="en-US" sz="2800" b="0" i="1" smtClean="0">
                            <a:latin typeface="Cambria Math"/>
                          </a:rPr>
                          <m:t>1</m:t>
                        </m:r>
                      </m:sub>
                      <m:sup>
                        <m:r>
                          <a:rPr lang="en-US" sz="2800" b="0" i="1" smtClean="0">
                            <a:latin typeface="Cambria Math"/>
                          </a:rPr>
                          <m:t>𝑎𝑏</m:t>
                        </m:r>
                      </m:sup>
                    </m:sSubSup>
                  </m:oMath>
                </a14:m>
                <a:endParaRPr lang="en-US" sz="2800" dirty="0"/>
              </a:p>
            </p:txBody>
          </p:sp>
        </mc:Choice>
        <mc:Fallback xmlns="">
          <p:sp>
            <p:nvSpPr>
              <p:cNvPr id="6" name="Cloud Callout 5"/>
              <p:cNvSpPr>
                <a:spLocks noRot="1" noChangeAspect="1" noMove="1" noResize="1" noEditPoints="1" noAdjustHandles="1" noChangeArrowheads="1" noChangeShapeType="1" noTextEdit="1"/>
              </p:cNvSpPr>
              <p:nvPr/>
            </p:nvSpPr>
            <p:spPr>
              <a:xfrm>
                <a:off x="-76200" y="4876800"/>
                <a:ext cx="4343400" cy="2057400"/>
              </a:xfrm>
              <a:prstGeom prst="cloudCallout">
                <a:avLst>
                  <a:gd name="adj1" fmla="val 44343"/>
                  <a:gd name="adj2" fmla="val -94191"/>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loud Callout 6"/>
              <p:cNvSpPr/>
              <p:nvPr/>
            </p:nvSpPr>
            <p:spPr>
              <a:xfrm>
                <a:off x="3975234" y="3907856"/>
                <a:ext cx="5486400" cy="3331143"/>
              </a:xfrm>
              <a:prstGeom prst="cloudCallout">
                <a:avLst>
                  <a:gd name="adj1" fmla="val -42840"/>
                  <a:gd name="adj2" fmla="val -4586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smtClean="0">
                    <a:solidFill>
                      <a:srgbClr val="FF0000"/>
                    </a:solidFill>
                  </a:rPr>
                  <a:t>DDH</a:t>
                </a:r>
                <a:r>
                  <a:rPr lang="en-US" sz="2800" dirty="0" smtClean="0"/>
                  <a:t> is easy</a:t>
                </a:r>
              </a:p>
              <a:p>
                <a:pPr algn="ctr"/>
                <a:r>
                  <a:rPr lang="en-US" sz="2800" dirty="0">
                    <a:ea typeface="Cambria Math"/>
                  </a:rPr>
                  <a:t>Given </a:t>
                </a:r>
                <a14:m>
                  <m:oMath xmlns:m="http://schemas.openxmlformats.org/officeDocument/2006/math">
                    <m:sSubSup>
                      <m:sSubSupPr>
                        <m:ctrlPr>
                          <a:rPr lang="en-US" sz="2800" b="0" i="1" smtClean="0">
                            <a:latin typeface="Cambria Math" panose="02040503050406030204" pitchFamily="18" charset="0"/>
                            <a:ea typeface="Cambria Math"/>
                          </a:rPr>
                        </m:ctrlPr>
                      </m:sSubSupPr>
                      <m:e>
                        <m:r>
                          <a:rPr lang="en-US" sz="2800" b="0" i="1" smtClean="0">
                            <a:latin typeface="Cambria Math"/>
                            <a:ea typeface="Cambria Math"/>
                          </a:rPr>
                          <m:t>𝑔</m:t>
                        </m:r>
                      </m:e>
                      <m:sub>
                        <m:r>
                          <a:rPr lang="en-US" sz="2800" b="0" i="1" smtClean="0">
                            <a:latin typeface="Cambria Math"/>
                            <a:ea typeface="Cambria Math"/>
                          </a:rPr>
                          <m:t>1</m:t>
                        </m:r>
                      </m:sub>
                      <m:sup>
                        <m:r>
                          <a:rPr lang="en-US" sz="2800" b="0" i="1" smtClean="0">
                            <a:latin typeface="Cambria Math"/>
                            <a:ea typeface="Cambria Math"/>
                          </a:rPr>
                          <m:t>𝑎</m:t>
                        </m:r>
                      </m:sup>
                    </m:sSubSup>
                    <m:r>
                      <a:rPr lang="en-US" sz="2800" i="1">
                        <a:latin typeface="Cambria Math"/>
                        <a:ea typeface="Cambria Math"/>
                      </a:rPr>
                      <m:t>, </m:t>
                    </m:r>
                    <m:sSubSup>
                      <m:sSubSupPr>
                        <m:ctrlPr>
                          <a:rPr lang="en-US" sz="2800" b="0" i="1" smtClean="0">
                            <a:latin typeface="Cambria Math" panose="02040503050406030204" pitchFamily="18" charset="0"/>
                            <a:ea typeface="Cambria Math"/>
                          </a:rPr>
                        </m:ctrlPr>
                      </m:sSubSupPr>
                      <m:e>
                        <m:r>
                          <a:rPr lang="en-US" sz="2800" b="0" i="1" smtClean="0">
                            <a:latin typeface="Cambria Math"/>
                            <a:ea typeface="Cambria Math"/>
                          </a:rPr>
                          <m:t>𝑔</m:t>
                        </m:r>
                      </m:e>
                      <m:sub>
                        <m:r>
                          <a:rPr lang="en-US" sz="2800" b="0" i="1" smtClean="0">
                            <a:latin typeface="Cambria Math"/>
                            <a:ea typeface="Cambria Math"/>
                          </a:rPr>
                          <m:t>1</m:t>
                        </m:r>
                      </m:sub>
                      <m:sup>
                        <m:r>
                          <a:rPr lang="en-US" sz="2800" b="0" i="1" smtClean="0">
                            <a:latin typeface="Cambria Math"/>
                            <a:ea typeface="Cambria Math"/>
                          </a:rPr>
                          <m:t>𝑏</m:t>
                        </m:r>
                      </m:sup>
                    </m:sSubSup>
                    <m:r>
                      <a:rPr lang="en-US" sz="2800">
                        <a:latin typeface="Cambria Math"/>
                        <a:ea typeface="Cambria Math"/>
                      </a:rPr>
                      <m:t>, </m:t>
                    </m:r>
                    <m:r>
                      <a:rPr lang="en-US" sz="2800" i="1">
                        <a:latin typeface="Cambria Math"/>
                        <a:ea typeface="Cambria Math"/>
                      </a:rPr>
                      <m:t>𝑇</m:t>
                    </m:r>
                    <m:r>
                      <a:rPr lang="en-US" sz="2800" i="1">
                        <a:latin typeface="Cambria Math"/>
                        <a:ea typeface="Cambria Math"/>
                      </a:rPr>
                      <m:t> </m:t>
                    </m:r>
                  </m:oMath>
                </a14:m>
                <a:endParaRPr lang="en-US" sz="2800" i="1" dirty="0" smtClean="0">
                  <a:latin typeface="Cambria Math"/>
                  <a:ea typeface="Cambria Math"/>
                </a:endParaRPr>
              </a:p>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a:ea typeface="Cambria Math"/>
                        </a:rPr>
                        <m:t>𝑇</m:t>
                      </m:r>
                      <m:r>
                        <a:rPr lang="en-US" sz="2800" b="0" i="1" smtClean="0">
                          <a:solidFill>
                            <a:srgbClr val="FF0000"/>
                          </a:solidFill>
                          <a:latin typeface="Cambria Math"/>
                          <a:ea typeface="Cambria Math"/>
                        </a:rPr>
                        <m:t> </m:t>
                      </m:r>
                      <m:sSup>
                        <m:sSupPr>
                          <m:ctrlPr>
                            <a:rPr lang="en-US" sz="2800" i="1">
                              <a:solidFill>
                                <a:srgbClr val="FF0000"/>
                              </a:solidFill>
                              <a:latin typeface="Cambria Math" panose="02040503050406030204" pitchFamily="18" charset="0"/>
                            </a:rPr>
                          </m:ctrlPr>
                        </m:sSupPr>
                        <m:e>
                          <m:r>
                            <a:rPr lang="en-US" sz="2800" b="0" i="1" smtClean="0">
                              <a:solidFill>
                                <a:srgbClr val="FF0000"/>
                              </a:solidFill>
                              <a:latin typeface="Cambria Math"/>
                            </a:rPr>
                            <m:t> </m:t>
                          </m:r>
                          <m:limUpp>
                            <m:limUppPr>
                              <m:ctrlPr>
                                <a:rPr lang="en-US" sz="2800" b="0" i="1" smtClean="0">
                                  <a:solidFill>
                                    <a:srgbClr val="FF0000"/>
                                  </a:solidFill>
                                  <a:latin typeface="Cambria Math" panose="02040503050406030204" pitchFamily="18" charset="0"/>
                                </a:rPr>
                              </m:ctrlPr>
                            </m:limUppPr>
                            <m:e>
                              <m:groupChr>
                                <m:groupChrPr>
                                  <m:chr m:val="⏞"/>
                                  <m:pos m:val="top"/>
                                  <m:vertJc m:val="bot"/>
                                  <m:ctrlPr>
                                    <a:rPr lang="en-US" sz="2800" b="0" i="1" smtClean="0">
                                      <a:solidFill>
                                        <a:srgbClr val="FF0000"/>
                                      </a:solidFill>
                                      <a:latin typeface="Cambria Math" panose="02040503050406030204" pitchFamily="18" charset="0"/>
                                    </a:rPr>
                                  </m:ctrlPr>
                                </m:groupChrPr>
                                <m:e>
                                  <m:r>
                                    <m:rPr>
                                      <m:brk/>
                                    </m:rPr>
                                    <a:rPr lang="en-US" sz="2800" b="0" i="1" smtClean="0">
                                      <a:solidFill>
                                        <a:srgbClr val="FF0000"/>
                                      </a:solidFill>
                                      <a:latin typeface="Cambria Math"/>
                                    </a:rPr>
                                    <m:t>=</m:t>
                                  </m:r>
                                </m:e>
                              </m:groupChr>
                            </m:e>
                            <m:lim>
                              <m:r>
                                <a:rPr lang="en-US" sz="2800" b="0" i="1" smtClean="0">
                                  <a:solidFill>
                                    <a:srgbClr val="FF0000"/>
                                  </a:solidFill>
                                  <a:latin typeface="Cambria Math"/>
                                </a:rPr>
                                <m:t>?</m:t>
                              </m:r>
                            </m:lim>
                          </m:limUpp>
                          <m:r>
                            <a:rPr lang="en-US" sz="2800" b="0" i="1" smtClean="0">
                              <a:solidFill>
                                <a:srgbClr val="FF0000"/>
                              </a:solidFill>
                              <a:latin typeface="Cambria Math"/>
                            </a:rPr>
                            <m:t> </m:t>
                          </m:r>
                        </m:e>
                        <m:sup/>
                      </m:sSup>
                      <m:sSubSup>
                        <m:sSubSupPr>
                          <m:ctrlPr>
                            <a:rPr lang="en-US" sz="2800" b="0" i="1" smtClean="0">
                              <a:solidFill>
                                <a:srgbClr val="FF0000"/>
                              </a:solidFill>
                              <a:latin typeface="Cambria Math" panose="02040503050406030204" pitchFamily="18" charset="0"/>
                            </a:rPr>
                          </m:ctrlPr>
                        </m:sSubSupPr>
                        <m:e>
                          <m:r>
                            <a:rPr lang="en-US" sz="2800" b="0" i="1" smtClean="0">
                              <a:solidFill>
                                <a:srgbClr val="FF0000"/>
                              </a:solidFill>
                              <a:latin typeface="Cambria Math"/>
                            </a:rPr>
                            <m:t>𝑔</m:t>
                          </m:r>
                        </m:e>
                        <m:sub>
                          <m:r>
                            <a:rPr lang="en-US" sz="2800" b="0" i="1" smtClean="0">
                              <a:solidFill>
                                <a:srgbClr val="FF0000"/>
                              </a:solidFill>
                              <a:latin typeface="Cambria Math"/>
                            </a:rPr>
                            <m:t>1</m:t>
                          </m:r>
                        </m:sub>
                        <m:sup>
                          <m:r>
                            <a:rPr lang="en-US" sz="2800" b="0" i="1" smtClean="0">
                              <a:solidFill>
                                <a:srgbClr val="FF0000"/>
                              </a:solidFill>
                              <a:latin typeface="Cambria Math"/>
                            </a:rPr>
                            <m:t>𝑎𝑏</m:t>
                          </m:r>
                        </m:sup>
                      </m:sSubSup>
                    </m:oMath>
                  </m:oMathPara>
                </a14:m>
                <a:endParaRPr lang="en-US" sz="2800" dirty="0" smtClean="0">
                  <a:solidFill>
                    <a:srgbClr val="FF0000"/>
                  </a:solidFill>
                </a:endParaRPr>
              </a:p>
              <a:p>
                <a:pPr algn="ctr"/>
                <a14:m>
                  <m:oMathPara xmlns:m="http://schemas.openxmlformats.org/officeDocument/2006/math">
                    <m:oMathParaPr>
                      <m:jc m:val="centerGroup"/>
                    </m:oMathParaPr>
                    <m:oMath xmlns:m="http://schemas.openxmlformats.org/officeDocument/2006/math">
                      <m:r>
                        <a:rPr lang="en-US" sz="2800" i="1" dirty="0" smtClean="0">
                          <a:solidFill>
                            <a:srgbClr val="0070C0"/>
                          </a:solidFill>
                          <a:latin typeface="Cambria Math"/>
                          <a:ea typeface="Cambria Math"/>
                        </a:rPr>
                        <m:t>𝑒</m:t>
                      </m:r>
                      <m:d>
                        <m:dPr>
                          <m:ctrlPr>
                            <a:rPr lang="en-US" sz="2800" i="1" dirty="0" smtClean="0">
                              <a:solidFill>
                                <a:srgbClr val="0070C0"/>
                              </a:solidFill>
                              <a:latin typeface="Cambria Math" panose="02040503050406030204" pitchFamily="18" charset="0"/>
                              <a:ea typeface="Cambria Math"/>
                            </a:rPr>
                          </m:ctrlPr>
                        </m:dPr>
                        <m:e>
                          <m:sSubSup>
                            <m:sSubSupPr>
                              <m:ctrlPr>
                                <a:rPr lang="en-US" sz="2800" b="0" i="1" dirty="0" smtClean="0">
                                  <a:solidFill>
                                    <a:srgbClr val="0070C0"/>
                                  </a:solidFill>
                                  <a:latin typeface="Cambria Math" panose="02040503050406030204" pitchFamily="18" charset="0"/>
                                  <a:ea typeface="Cambria Math"/>
                                </a:rPr>
                              </m:ctrlPr>
                            </m:sSubSupPr>
                            <m:e>
                              <m:r>
                                <a:rPr lang="en-US" sz="2800" b="0" i="1" dirty="0" smtClean="0">
                                  <a:solidFill>
                                    <a:srgbClr val="0070C0"/>
                                  </a:solidFill>
                                  <a:latin typeface="Cambria Math"/>
                                </a:rPr>
                                <m:t>𝑔</m:t>
                              </m:r>
                            </m:e>
                            <m:sub>
                              <m:r>
                                <a:rPr lang="en-US" sz="2800" b="0" i="1" dirty="0" smtClean="0">
                                  <a:solidFill>
                                    <a:srgbClr val="0070C0"/>
                                  </a:solidFill>
                                  <a:latin typeface="Cambria Math"/>
                                </a:rPr>
                                <m:t>1</m:t>
                              </m:r>
                            </m:sub>
                            <m:sup>
                              <m:r>
                                <a:rPr lang="en-US" sz="2800" b="0" i="1" dirty="0" smtClean="0">
                                  <a:solidFill>
                                    <a:srgbClr val="0070C0"/>
                                  </a:solidFill>
                                  <a:latin typeface="Cambria Math"/>
                                </a:rPr>
                                <m:t>𝑎</m:t>
                              </m:r>
                            </m:sup>
                          </m:sSubSup>
                          <m:r>
                            <a:rPr lang="en-US" sz="2800" i="1" dirty="0">
                              <a:solidFill>
                                <a:srgbClr val="0070C0"/>
                              </a:solidFill>
                              <a:latin typeface="Cambria Math"/>
                            </a:rPr>
                            <m:t>, </m:t>
                          </m:r>
                          <m:sSubSup>
                            <m:sSubSupPr>
                              <m:ctrlPr>
                                <a:rPr lang="en-US" sz="2800" b="0" i="1" dirty="0" smtClean="0">
                                  <a:solidFill>
                                    <a:srgbClr val="0070C0"/>
                                  </a:solidFill>
                                  <a:latin typeface="Cambria Math" panose="02040503050406030204" pitchFamily="18" charset="0"/>
                                </a:rPr>
                              </m:ctrlPr>
                            </m:sSubSupPr>
                            <m:e>
                              <m:r>
                                <a:rPr lang="en-US" sz="2800" b="0" i="1" dirty="0" smtClean="0">
                                  <a:solidFill>
                                    <a:srgbClr val="0070C0"/>
                                  </a:solidFill>
                                  <a:latin typeface="Cambria Math"/>
                                </a:rPr>
                                <m:t>𝑔</m:t>
                              </m:r>
                            </m:e>
                            <m:sub>
                              <m:r>
                                <a:rPr lang="en-US" sz="2800" b="0" i="1" dirty="0" smtClean="0">
                                  <a:solidFill>
                                    <a:srgbClr val="0070C0"/>
                                  </a:solidFill>
                                  <a:latin typeface="Cambria Math"/>
                                </a:rPr>
                                <m:t>1</m:t>
                              </m:r>
                            </m:sub>
                            <m:sup>
                              <m:r>
                                <a:rPr lang="en-US" sz="2800" b="0" i="1" dirty="0" smtClean="0">
                                  <a:solidFill>
                                    <a:srgbClr val="0070C0"/>
                                  </a:solidFill>
                                  <a:latin typeface="Cambria Math"/>
                                </a:rPr>
                                <m:t>𝑏</m:t>
                              </m:r>
                            </m:sup>
                          </m:sSubSup>
                        </m:e>
                      </m:d>
                      <m:r>
                        <a:rPr lang="en-US" sz="2800" i="1" dirty="0" smtClean="0">
                          <a:solidFill>
                            <a:srgbClr val="0070C0"/>
                          </a:solidFill>
                          <a:latin typeface="Cambria Math"/>
                          <a:ea typeface="Cambria Math"/>
                        </a:rPr>
                        <m:t>=</m:t>
                      </m:r>
                      <m:r>
                        <a:rPr lang="en-US" sz="2800" i="1" dirty="0" smtClean="0">
                          <a:solidFill>
                            <a:srgbClr val="0070C0"/>
                          </a:solidFill>
                          <a:latin typeface="Cambria Math"/>
                          <a:ea typeface="Cambria Math"/>
                        </a:rPr>
                        <m:t>𝑒</m:t>
                      </m:r>
                      <m:d>
                        <m:dPr>
                          <m:ctrlPr>
                            <a:rPr lang="en-US" sz="2800" i="1" dirty="0" smtClean="0">
                              <a:solidFill>
                                <a:srgbClr val="0070C0"/>
                              </a:solidFill>
                              <a:latin typeface="Cambria Math" panose="02040503050406030204" pitchFamily="18" charset="0"/>
                              <a:ea typeface="Cambria Math"/>
                            </a:rPr>
                          </m:ctrlPr>
                        </m:dPr>
                        <m:e>
                          <m:sSub>
                            <m:sSubPr>
                              <m:ctrlPr>
                                <a:rPr lang="en-US" sz="2800" b="0" i="1" dirty="0" smtClean="0">
                                  <a:solidFill>
                                    <a:srgbClr val="0070C0"/>
                                  </a:solidFill>
                                  <a:latin typeface="Cambria Math" panose="02040503050406030204" pitchFamily="18" charset="0"/>
                                  <a:ea typeface="Cambria Math"/>
                                </a:rPr>
                              </m:ctrlPr>
                            </m:sSubPr>
                            <m:e>
                              <m:r>
                                <a:rPr lang="en-US" sz="2800" b="0" i="1" dirty="0" smtClean="0">
                                  <a:solidFill>
                                    <a:srgbClr val="0070C0"/>
                                  </a:solidFill>
                                  <a:latin typeface="Cambria Math"/>
                                </a:rPr>
                                <m:t>𝑔</m:t>
                              </m:r>
                            </m:e>
                            <m:sub>
                              <m:r>
                                <a:rPr lang="en-US" sz="2800" b="0" i="1" dirty="0" smtClean="0">
                                  <a:solidFill>
                                    <a:srgbClr val="0070C0"/>
                                  </a:solidFill>
                                  <a:latin typeface="Cambria Math"/>
                                </a:rPr>
                                <m:t>1</m:t>
                              </m:r>
                            </m:sub>
                          </m:sSub>
                          <m:r>
                            <a:rPr lang="en-US" sz="2800" b="0" i="1" dirty="0" smtClean="0">
                              <a:solidFill>
                                <a:srgbClr val="0070C0"/>
                              </a:solidFill>
                              <a:latin typeface="Cambria Math"/>
                            </a:rPr>
                            <m:t>,</m:t>
                          </m:r>
                          <m:r>
                            <a:rPr lang="en-US" sz="2800" i="1" dirty="0">
                              <a:solidFill>
                                <a:srgbClr val="0070C0"/>
                              </a:solidFill>
                              <a:latin typeface="Cambria Math"/>
                            </a:rPr>
                            <m:t> </m:t>
                          </m:r>
                          <m:r>
                            <a:rPr lang="en-US" sz="2800" b="0" i="1" dirty="0" smtClean="0">
                              <a:solidFill>
                                <a:srgbClr val="0070C0"/>
                              </a:solidFill>
                              <a:latin typeface="Cambria Math"/>
                            </a:rPr>
                            <m:t>𝑇</m:t>
                          </m:r>
                        </m:e>
                      </m:d>
                    </m:oMath>
                  </m:oMathPara>
                </a14:m>
                <a:endParaRPr lang="en-US" sz="2800" dirty="0" smtClean="0">
                  <a:solidFill>
                    <a:srgbClr val="0070C0"/>
                  </a:solidFill>
                </a:endParaRPr>
              </a:p>
              <a:p>
                <a:pPr algn="ctr"/>
                <a:endParaRPr lang="en-US" sz="2800" dirty="0"/>
              </a:p>
            </p:txBody>
          </p:sp>
        </mc:Choice>
        <mc:Fallback xmlns="">
          <p:sp>
            <p:nvSpPr>
              <p:cNvPr id="7" name="Cloud Callout 6"/>
              <p:cNvSpPr>
                <a:spLocks noRot="1" noChangeAspect="1" noMove="1" noResize="1" noEditPoints="1" noAdjustHandles="1" noChangeArrowheads="1" noChangeShapeType="1" noTextEdit="1"/>
              </p:cNvSpPr>
              <p:nvPr/>
            </p:nvSpPr>
            <p:spPr>
              <a:xfrm>
                <a:off x="3975234" y="3907856"/>
                <a:ext cx="5486400" cy="3331143"/>
              </a:xfrm>
              <a:prstGeom prst="cloudCallout">
                <a:avLst>
                  <a:gd name="adj1" fmla="val -42840"/>
                  <a:gd name="adj2" fmla="val -45862"/>
                </a:avLst>
              </a:prstGeom>
              <a:blipFill rotWithShape="1">
                <a:blip r:embed="rId4"/>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3D2F4F8-96A9-4514-BBD0-EA5312265E95}" type="slidenum">
              <a:rPr lang="en-US" smtClean="0"/>
              <a:t>4</a:t>
            </a:fld>
            <a:endParaRPr lang="en-US"/>
          </a:p>
        </p:txBody>
      </p:sp>
    </p:spTree>
    <p:extLst>
      <p:ext uri="{BB962C8B-B14F-4D97-AF65-F5344CB8AC3E}">
        <p14:creationId xmlns:p14="http://schemas.microsoft.com/office/powerpoint/2010/main" val="286831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Encoding this random </a:t>
            </a:r>
            <a:r>
              <a:rPr lang="en-US" b="1" dirty="0" err="1" smtClean="0"/>
              <a:t>coset</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57200" y="1447800"/>
                <a:ext cx="8077200" cy="5181600"/>
              </a:xfrm>
            </p:spPr>
            <p:txBody>
              <a:bodyPr>
                <a:normAutofit/>
              </a:bodyPr>
              <a:lstStyle/>
              <a:p>
                <a:r>
                  <a:rPr lang="en-US" dirty="0" smtClean="0"/>
                  <a:t>Publish an encoding of 1:</a:t>
                </a:r>
              </a:p>
              <a:p>
                <a:pPr lvl="1"/>
                <a14:m>
                  <m:oMath xmlns:m="http://schemas.openxmlformats.org/officeDocument/2006/math">
                    <m:r>
                      <a:rPr lang="en-US" b="0" i="1" dirty="0" smtClean="0">
                        <a:solidFill>
                          <a:srgbClr val="00B050"/>
                        </a:solidFill>
                        <a:latin typeface="Cambria Math"/>
                      </a:rPr>
                      <m:t>𝑦</m:t>
                    </m:r>
                    <m:r>
                      <a:rPr lang="en-US" b="0" i="1" dirty="0" smtClean="0">
                        <a:solidFill>
                          <a:srgbClr val="00B050"/>
                        </a:solidFill>
                        <a:latin typeface="Cambria Math"/>
                      </a:rPr>
                      <m:t>=</m:t>
                    </m:r>
                    <m:sSub>
                      <m:sSubPr>
                        <m:ctrlPr>
                          <a:rPr lang="en-US" b="0" i="1" dirty="0" smtClean="0">
                            <a:solidFill>
                              <a:srgbClr val="00B050"/>
                            </a:solidFill>
                            <a:latin typeface="Cambria Math" panose="02040503050406030204" pitchFamily="18" charset="0"/>
                          </a:rPr>
                        </m:ctrlPr>
                      </m:sSubPr>
                      <m:e>
                        <m:d>
                          <m:dPr>
                            <m:begChr m:val="["/>
                            <m:endChr m:val="]"/>
                            <m:ctrlPr>
                              <a:rPr lang="en-US" b="0" i="1" dirty="0" smtClean="0">
                                <a:solidFill>
                                  <a:srgbClr val="00B050"/>
                                </a:solidFill>
                                <a:latin typeface="Cambria Math" panose="02040503050406030204" pitchFamily="18" charset="0"/>
                              </a:rPr>
                            </m:ctrlPr>
                          </m:dPr>
                          <m:e>
                            <m:f>
                              <m:fPr>
                                <m:type m:val="lin"/>
                                <m:ctrlPr>
                                  <a:rPr lang="en-US" b="0" i="1" dirty="0" err="1" smtClean="0">
                                    <a:solidFill>
                                      <a:srgbClr val="00B050"/>
                                    </a:solidFill>
                                    <a:latin typeface="Cambria Math" panose="02040503050406030204" pitchFamily="18" charset="0"/>
                                  </a:rPr>
                                </m:ctrlPr>
                              </m:fPr>
                              <m:num>
                                <m:r>
                                  <a:rPr lang="en-US" b="0" i="1" dirty="0" err="1" smtClean="0">
                                    <a:solidFill>
                                      <a:srgbClr val="00B050"/>
                                    </a:solidFill>
                                    <a:latin typeface="Cambria Math"/>
                                  </a:rPr>
                                  <m:t>𝑎</m:t>
                                </m:r>
                              </m:num>
                              <m:den>
                                <m:r>
                                  <a:rPr lang="en-US" b="0" i="1" dirty="0" err="1" smtClean="0">
                                    <a:solidFill>
                                      <a:srgbClr val="00B050"/>
                                    </a:solidFill>
                                    <a:latin typeface="Cambria Math"/>
                                  </a:rPr>
                                  <m:t>𝑧</m:t>
                                </m:r>
                              </m:den>
                            </m:f>
                          </m:e>
                        </m:d>
                      </m:e>
                      <m:sub>
                        <m:r>
                          <a:rPr lang="en-US" b="0" i="1" dirty="0" smtClean="0">
                            <a:solidFill>
                              <a:srgbClr val="00B050"/>
                            </a:solidFill>
                            <a:latin typeface="Cambria Math"/>
                          </a:rPr>
                          <m:t>𝑞</m:t>
                        </m:r>
                      </m:sub>
                    </m:sSub>
                  </m:oMath>
                </a14:m>
                <a:endParaRPr lang="en-US" dirty="0" smtClean="0"/>
              </a:p>
              <a:p>
                <a:pPr marL="228600" lvl="1">
                  <a:spcBef>
                    <a:spcPts val="1000"/>
                  </a:spcBef>
                </a:pPr>
                <a:r>
                  <a:rPr lang="en-US" sz="2800" dirty="0" smtClean="0">
                    <a:solidFill>
                      <a:srgbClr val="FF0000"/>
                    </a:solidFill>
                  </a:rPr>
                  <a:t>Sampling</a:t>
                </a:r>
                <a:r>
                  <a:rPr lang="en-US" sz="2800" dirty="0" smtClean="0"/>
                  <a:t>: </a:t>
                </a:r>
                <a:r>
                  <a:rPr lang="en-US" sz="2800" dirty="0"/>
                  <a:t>If </a:t>
                </a:r>
                <a14:m>
                  <m:oMath xmlns:m="http://schemas.openxmlformats.org/officeDocument/2006/math">
                    <m:r>
                      <a:rPr lang="en-US" sz="2800" i="1" dirty="0">
                        <a:latin typeface="Cambria Math"/>
                      </a:rPr>
                      <m:t>𝑐</m:t>
                    </m:r>
                    <m:r>
                      <a:rPr lang="en-US" sz="2800" i="1" dirty="0" err="1">
                        <a:latin typeface="Cambria Math"/>
                      </a:rPr>
                      <m:t>←</m:t>
                    </m:r>
                    <m:sSub>
                      <m:sSubPr>
                        <m:ctrlPr>
                          <a:rPr lang="en-US" sz="2800" i="1" dirty="0">
                            <a:solidFill>
                              <a:srgbClr val="0070C0"/>
                            </a:solidFill>
                            <a:latin typeface="Cambria Math" panose="02040503050406030204" pitchFamily="18" charset="0"/>
                          </a:rPr>
                        </m:ctrlPr>
                      </m:sSubPr>
                      <m:e>
                        <m:r>
                          <a:rPr lang="en-US" sz="2800" i="1" dirty="0">
                            <a:solidFill>
                              <a:srgbClr val="0070C0"/>
                            </a:solidFill>
                            <a:latin typeface="Cambria Math" panose="02040503050406030204" pitchFamily="18" charset="0"/>
                          </a:rPr>
                          <m:t>𝑅</m:t>
                        </m:r>
                      </m:e>
                      <m:sub>
                        <m:r>
                          <a:rPr lang="en-US" sz="2800" i="1" dirty="0">
                            <a:solidFill>
                              <a:srgbClr val="0070C0"/>
                            </a:solidFill>
                            <a:latin typeface="Cambria Math" panose="02040503050406030204" pitchFamily="18" charset="0"/>
                          </a:rPr>
                          <m:t>𝑞</m:t>
                        </m:r>
                      </m:sub>
                    </m:sSub>
                  </m:oMath>
                </a14:m>
                <a:r>
                  <a:rPr lang="en-US" sz="2800" dirty="0" smtClean="0"/>
                  <a:t> (wide enough), then </a:t>
                </a:r>
                <a14:m>
                  <m:oMath xmlns:m="http://schemas.openxmlformats.org/officeDocument/2006/math">
                    <m:r>
                      <a:rPr lang="en-US" sz="2800" b="0" i="1" dirty="0" smtClean="0">
                        <a:latin typeface="Cambria Math"/>
                      </a:rPr>
                      <m:t>𝑐</m:t>
                    </m:r>
                  </m:oMath>
                </a14:m>
                <a:r>
                  <a:rPr lang="en-US" sz="2800" dirty="0"/>
                  <a:t> encodes a random </a:t>
                </a:r>
                <a:r>
                  <a:rPr lang="en-US" sz="2800" dirty="0" err="1" smtClean="0"/>
                  <a:t>coset</a:t>
                </a:r>
                <a:r>
                  <a:rPr lang="en-US" sz="2800" dirty="0" smtClean="0"/>
                  <a:t>. </a:t>
                </a:r>
              </a:p>
              <a:p>
                <a:pPr marL="685800" lvl="2">
                  <a:spcBef>
                    <a:spcPts val="1000"/>
                  </a:spcBef>
                </a:pPr>
                <a:r>
                  <a:rPr lang="en-US" sz="2400" dirty="0" smtClean="0"/>
                  <a:t>Don’t know how to encode specific elements</a:t>
                </a:r>
              </a:p>
              <a:p>
                <a:pPr marL="685800" lvl="2">
                  <a:spcBef>
                    <a:spcPts val="1000"/>
                  </a:spcBef>
                </a:pPr>
                <a:endParaRPr lang="en-US" dirty="0" smtClean="0"/>
              </a:p>
              <a:p>
                <a:r>
                  <a:rPr lang="en-US" dirty="0" smtClean="0"/>
                  <a:t>Given this short </a:t>
                </a:r>
                <a14:m>
                  <m:oMath xmlns:m="http://schemas.openxmlformats.org/officeDocument/2006/math">
                    <m:r>
                      <a:rPr lang="en-US" b="0" i="1" smtClean="0">
                        <a:latin typeface="Cambria Math"/>
                      </a:rPr>
                      <m:t>𝑐</m:t>
                    </m:r>
                  </m:oMath>
                </a14:m>
                <a:r>
                  <a:rPr lang="en-US" dirty="0" smtClean="0"/>
                  <a:t>, set </a:t>
                </a:r>
                <a14:m>
                  <m:oMath xmlns:m="http://schemas.openxmlformats.org/officeDocument/2006/math">
                    <m:r>
                      <a:rPr lang="en-US" i="1" dirty="0" smtClean="0">
                        <a:solidFill>
                          <a:srgbClr val="00B050"/>
                        </a:solidFill>
                        <a:latin typeface="Cambria Math"/>
                      </a:rPr>
                      <m:t>𝑢</m:t>
                    </m:r>
                    <m:r>
                      <a:rPr lang="en-US" i="1" dirty="0" smtClean="0">
                        <a:solidFill>
                          <a:srgbClr val="00B050"/>
                        </a:solidFill>
                        <a:latin typeface="Cambria Math"/>
                      </a:rPr>
                      <m:t>=[</m:t>
                    </m:r>
                    <m:r>
                      <a:rPr lang="en-US" i="1" dirty="0" smtClean="0">
                        <a:solidFill>
                          <a:srgbClr val="00B050"/>
                        </a:solidFill>
                        <a:latin typeface="Cambria Math"/>
                      </a:rPr>
                      <m:t>𝑐</m:t>
                    </m:r>
                    <m:r>
                      <a:rPr lang="en-US" i="1" dirty="0" smtClean="0">
                        <a:solidFill>
                          <a:srgbClr val="00B050"/>
                        </a:solidFill>
                        <a:latin typeface="Cambria Math"/>
                      </a:rPr>
                      <m:t>·</m:t>
                    </m:r>
                    <m:r>
                      <a:rPr lang="en-US" i="1" dirty="0" smtClean="0">
                        <a:solidFill>
                          <a:srgbClr val="00B050"/>
                        </a:solidFill>
                        <a:latin typeface="Cambria Math"/>
                      </a:rPr>
                      <m:t>𝑦</m:t>
                    </m:r>
                    <m:r>
                      <a:rPr lang="en-US" i="1" dirty="0" smtClean="0">
                        <a:solidFill>
                          <a:srgbClr val="00B050"/>
                        </a:solidFill>
                        <a:latin typeface="Cambria Math"/>
                      </a:rPr>
                      <m:t>]</m:t>
                    </m:r>
                    <m:r>
                      <a:rPr lang="en-US" i="1" baseline="-25000" dirty="0" smtClean="0">
                        <a:solidFill>
                          <a:srgbClr val="00B050"/>
                        </a:solidFill>
                        <a:latin typeface="Cambria Math"/>
                      </a:rPr>
                      <m:t>𝑞</m:t>
                    </m:r>
                  </m:oMath>
                </a14:m>
                <a:endParaRPr lang="en-US" dirty="0" smtClean="0">
                  <a:solidFill>
                    <a:srgbClr val="00B050"/>
                  </a:solidFill>
                </a:endParaRPr>
              </a:p>
              <a:p>
                <a:pPr lvl="1"/>
                <a14:m>
                  <m:oMath xmlns:m="http://schemas.openxmlformats.org/officeDocument/2006/math">
                    <m:r>
                      <a:rPr lang="en-US" i="1" dirty="0" smtClean="0">
                        <a:latin typeface="Cambria Math"/>
                      </a:rPr>
                      <m:t>𝑢</m:t>
                    </m:r>
                  </m:oMath>
                </a14:m>
                <a:r>
                  <a:rPr lang="en-US" dirty="0" smtClean="0"/>
                  <a:t> is a valid level-</a:t>
                </a:r>
                <a14:m>
                  <m:oMath xmlns:m="http://schemas.openxmlformats.org/officeDocument/2006/math">
                    <m:r>
                      <a:rPr lang="en-US" i="1" dirty="0" smtClean="0">
                        <a:latin typeface="Cambria Math"/>
                      </a:rPr>
                      <m:t>1</m:t>
                    </m:r>
                  </m:oMath>
                </a14:m>
                <a:r>
                  <a:rPr lang="en-US" dirty="0" smtClean="0"/>
                  <a:t> encoding of the </a:t>
                </a:r>
                <a:r>
                  <a:rPr lang="en-US" dirty="0" err="1" smtClean="0"/>
                  <a:t>coset</a:t>
                </a:r>
                <a:r>
                  <a:rPr lang="en-US" dirty="0" smtClean="0"/>
                  <a:t> </a:t>
                </a:r>
                <a14:m>
                  <m:oMath xmlns:m="http://schemas.openxmlformats.org/officeDocument/2006/math">
                    <m:r>
                      <a:rPr lang="en-US" i="1" dirty="0" smtClean="0">
                        <a:latin typeface="Cambria Math"/>
                      </a:rPr>
                      <m:t>𝑐</m:t>
                    </m:r>
                    <m:r>
                      <a:rPr lang="en-US" i="1" dirty="0" smtClean="0">
                        <a:latin typeface="Cambria Math"/>
                      </a:rPr>
                      <m:t>+</m:t>
                    </m:r>
                    <m:r>
                      <a:rPr lang="en-US" i="1" dirty="0" smtClean="0">
                        <a:latin typeface="Cambria Math"/>
                      </a:rPr>
                      <m:t>𝐼</m:t>
                    </m:r>
                  </m:oMath>
                </a14:m>
                <a:endParaRPr lang="en-US" dirty="0" smtClean="0"/>
              </a:p>
              <a:p>
                <a:r>
                  <a:rPr lang="en-US" dirty="0" smtClean="0"/>
                  <a:t>Translating from level </a:t>
                </a:r>
                <a14:m>
                  <m:oMath xmlns:m="http://schemas.openxmlformats.org/officeDocument/2006/math">
                    <m:r>
                      <a:rPr lang="en-US" i="1" dirty="0" smtClean="0">
                        <a:latin typeface="Cambria Math"/>
                      </a:rPr>
                      <m:t>𝑖</m:t>
                    </m:r>
                  </m:oMath>
                </a14:m>
                <a:r>
                  <a:rPr lang="en-US" dirty="0" smtClean="0"/>
                  <a:t> </a:t>
                </a:r>
                <a:r>
                  <a:rPr lang="en-US" dirty="0"/>
                  <a:t>to </a:t>
                </a:r>
                <a14:m>
                  <m:oMath xmlns:m="http://schemas.openxmlformats.org/officeDocument/2006/math">
                    <m:r>
                      <a:rPr lang="en-US" i="1" dirty="0" smtClean="0">
                        <a:latin typeface="Cambria Math"/>
                      </a:rPr>
                      <m:t>𝑖</m:t>
                    </m:r>
                    <m:r>
                      <a:rPr lang="en-US" i="1" dirty="0" smtClean="0">
                        <a:latin typeface="Cambria Math"/>
                      </a:rPr>
                      <m:t>+1</m:t>
                    </m:r>
                  </m:oMath>
                </a14:m>
                <a:r>
                  <a:rPr lang="en-US" dirty="0" smtClean="0"/>
                  <a:t>: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a:rPr>
                          <m:t>𝑢</m:t>
                        </m:r>
                      </m:e>
                      <m:sub>
                        <m:r>
                          <a:rPr lang="en-US" i="1" dirty="0" smtClean="0">
                            <a:latin typeface="Cambria Math"/>
                          </a:rPr>
                          <m:t>𝑖</m:t>
                        </m:r>
                        <m:r>
                          <a:rPr lang="en-US" i="1" dirty="0" smtClean="0">
                            <a:latin typeface="Cambria Math"/>
                          </a:rPr>
                          <m:t>+1</m:t>
                        </m:r>
                      </m:sub>
                    </m:sSub>
                    <m:r>
                      <a:rPr lang="en-US" i="1" dirty="0" smtClean="0">
                        <a:latin typeface="Cambria Math"/>
                      </a:rPr>
                      <m:t>=</m:t>
                    </m:r>
                    <m:sSub>
                      <m:sSubPr>
                        <m:ctrlPr>
                          <a:rPr lang="en-US" b="0" i="1" dirty="0" smtClean="0">
                            <a:latin typeface="Cambria Math" panose="02040503050406030204" pitchFamily="18" charset="0"/>
                          </a:rPr>
                        </m:ctrlPr>
                      </m:sSubPr>
                      <m:e>
                        <m:d>
                          <m:dPr>
                            <m:begChr m:val="["/>
                            <m:endChr m:val="]"/>
                            <m:ctrlPr>
                              <a:rPr lang="en-US" i="1" dirty="0" smtClean="0">
                                <a:latin typeface="Cambria Math" panose="02040503050406030204" pitchFamily="18" charset="0"/>
                              </a:rPr>
                            </m:ctrlPr>
                          </m:dPr>
                          <m:e>
                            <m:sSub>
                              <m:sSubPr>
                                <m:ctrlPr>
                                  <a:rPr lang="en-US" i="1" dirty="0" err="1" smtClean="0">
                                    <a:latin typeface="Cambria Math" panose="02040503050406030204" pitchFamily="18" charset="0"/>
                                  </a:rPr>
                                </m:ctrlPr>
                              </m:sSubPr>
                              <m:e>
                                <m:r>
                                  <a:rPr lang="en-US" i="1" dirty="0" err="1" smtClean="0">
                                    <a:latin typeface="Cambria Math"/>
                                  </a:rPr>
                                  <m:t>𝑢</m:t>
                                </m:r>
                              </m:e>
                              <m:sub>
                                <m:r>
                                  <a:rPr lang="en-US" i="1" dirty="0" err="1" smtClean="0">
                                    <a:latin typeface="Cambria Math"/>
                                  </a:rPr>
                                  <m:t>𝑖</m:t>
                                </m:r>
                              </m:sub>
                            </m:sSub>
                            <m:r>
                              <a:rPr lang="en-US" i="1" dirty="0" err="1" smtClean="0">
                                <a:latin typeface="Cambria Math"/>
                              </a:rPr>
                              <m:t>⋅</m:t>
                            </m:r>
                            <m:r>
                              <a:rPr lang="en-US" b="0" i="1" dirty="0" err="1" smtClean="0">
                                <a:latin typeface="Cambria Math"/>
                              </a:rPr>
                              <m:t>𝑦</m:t>
                            </m:r>
                          </m:e>
                        </m:d>
                      </m:e>
                      <m:sub>
                        <m:r>
                          <a:rPr lang="en-US" b="0" i="1" dirty="0" smtClean="0">
                            <a:latin typeface="Cambria Math"/>
                          </a:rPr>
                          <m:t>𝑞</m:t>
                        </m:r>
                      </m:sub>
                    </m:sSub>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57200" y="1447800"/>
                <a:ext cx="8077200" cy="5181600"/>
              </a:xfrm>
              <a:blipFill rotWithShape="0">
                <a:blip r:embed="rId2"/>
                <a:stretch>
                  <a:fillRect l="-1208" t="-3059" r="-234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3D2F4F8-96A9-4514-BBD0-EA5312265E95}" type="slidenum">
              <a:rPr lang="en-US" smtClean="0"/>
              <a:t>40</a:t>
            </a:fld>
            <a:endParaRPr lang="en-US"/>
          </a:p>
        </p:txBody>
      </p:sp>
    </p:spTree>
    <p:extLst>
      <p:ext uri="{BB962C8B-B14F-4D97-AF65-F5344CB8AC3E}">
        <p14:creationId xmlns:p14="http://schemas.microsoft.com/office/powerpoint/2010/main" val="327328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Equality</a:t>
            </a:r>
            <a:r>
              <a:rPr lang="en-US" b="1" dirty="0"/>
              <a:t> Checking </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381000" y="1447800"/>
                <a:ext cx="8610600" cy="5105400"/>
              </a:xfrm>
            </p:spPr>
            <p:txBody>
              <a:bodyPr>
                <a:noAutofit/>
              </a:bodyPr>
              <a:lstStyle/>
              <a:p>
                <a:r>
                  <a:rPr lang="en-US" dirty="0" smtClean="0"/>
                  <a:t>Do </a:t>
                </a:r>
                <a14:m>
                  <m:oMath xmlns:m="http://schemas.openxmlformats.org/officeDocument/2006/math">
                    <m:r>
                      <a:rPr lang="en-US" i="1" dirty="0" smtClean="0">
                        <a:latin typeface="Cambria Math"/>
                      </a:rPr>
                      <m:t>𝑢</m:t>
                    </m:r>
                    <m:r>
                      <a:rPr lang="en-US" i="1" dirty="0" smtClean="0">
                        <a:latin typeface="Cambria Math"/>
                      </a:rPr>
                      <m:t>,</m:t>
                    </m:r>
                    <m:r>
                      <a:rPr lang="en-US" i="1" dirty="0" smtClean="0">
                        <a:latin typeface="Cambria Math"/>
                      </a:rPr>
                      <m:t>𝑢</m:t>
                    </m:r>
                    <m:r>
                      <a:rPr lang="en-US" i="1" dirty="0" smtClean="0">
                        <a:latin typeface="Cambria Math"/>
                      </a:rPr>
                      <m:t>’</m:t>
                    </m:r>
                  </m:oMath>
                </a14:m>
                <a:r>
                  <a:rPr lang="en-US" dirty="0" smtClean="0"/>
                  <a:t> encode the same </a:t>
                </a:r>
                <a:r>
                  <a:rPr lang="en-US" dirty="0" err="1" smtClean="0"/>
                  <a:t>coset</a:t>
                </a:r>
                <a:r>
                  <a:rPr lang="en-US" dirty="0" smtClean="0"/>
                  <a:t>?</a:t>
                </a:r>
              </a:p>
              <a:p>
                <a:pPr lvl="1"/>
                <a:r>
                  <a:rPr lang="en-US" sz="2800" dirty="0" smtClean="0"/>
                  <a:t>Suffices to check -</a:t>
                </a:r>
                <a14:m>
                  <m:oMath xmlns:m="http://schemas.openxmlformats.org/officeDocument/2006/math">
                    <m:sSub>
                      <m:sSubPr>
                        <m:ctrlPr>
                          <a:rPr lang="en-US" sz="2800" i="1" smtClean="0">
                            <a:solidFill>
                              <a:srgbClr val="00B050"/>
                            </a:solidFill>
                            <a:latin typeface="Cambria Math" panose="02040503050406030204" pitchFamily="18" charset="0"/>
                          </a:rPr>
                        </m:ctrlPr>
                      </m:sSubPr>
                      <m:e>
                        <m:d>
                          <m:dPr>
                            <m:begChr m:val="["/>
                            <m:endChr m:val="]"/>
                            <m:ctrlPr>
                              <a:rPr lang="en-US" sz="2800" i="1" smtClean="0">
                                <a:solidFill>
                                  <a:srgbClr val="00B050"/>
                                </a:solidFill>
                                <a:latin typeface="Cambria Math" panose="02040503050406030204" pitchFamily="18" charset="0"/>
                              </a:rPr>
                            </m:ctrlPr>
                          </m:dPr>
                          <m:e>
                            <m:r>
                              <a:rPr lang="en-US" sz="2800" smtClean="0">
                                <a:solidFill>
                                  <a:srgbClr val="00B050"/>
                                </a:solidFill>
                                <a:latin typeface="Cambria Math"/>
                              </a:rPr>
                              <m:t>𝑢</m:t>
                            </m:r>
                            <m:r>
                              <a:rPr lang="en-US" sz="2800" smtClean="0">
                                <a:solidFill>
                                  <a:srgbClr val="00B050"/>
                                </a:solidFill>
                                <a:latin typeface="Cambria Math"/>
                              </a:rPr>
                              <m:t>−</m:t>
                            </m:r>
                            <m:sSup>
                              <m:sSupPr>
                                <m:ctrlPr>
                                  <a:rPr lang="en-US" sz="2800" i="1" smtClean="0">
                                    <a:solidFill>
                                      <a:srgbClr val="00B050"/>
                                    </a:solidFill>
                                    <a:latin typeface="Cambria Math" panose="02040503050406030204" pitchFamily="18" charset="0"/>
                                  </a:rPr>
                                </m:ctrlPr>
                              </m:sSupPr>
                              <m:e>
                                <m:r>
                                  <a:rPr lang="en-US" sz="2800" smtClean="0">
                                    <a:solidFill>
                                      <a:srgbClr val="00B050"/>
                                    </a:solidFill>
                                    <a:latin typeface="Cambria Math"/>
                                  </a:rPr>
                                  <m:t>𝑢</m:t>
                                </m:r>
                              </m:e>
                              <m:sup>
                                <m:r>
                                  <a:rPr lang="en-US" sz="2800" smtClean="0">
                                    <a:solidFill>
                                      <a:srgbClr val="00B050"/>
                                    </a:solidFill>
                                    <a:latin typeface="Cambria Math"/>
                                  </a:rPr>
                                  <m:t>′</m:t>
                                </m:r>
                              </m:sup>
                            </m:sSup>
                          </m:e>
                        </m:d>
                      </m:e>
                      <m:sub>
                        <m:r>
                          <a:rPr lang="en-US" sz="2800" smtClean="0">
                            <a:solidFill>
                              <a:srgbClr val="00B050"/>
                            </a:solidFill>
                            <a:latin typeface="Cambria Math"/>
                          </a:rPr>
                          <m:t>𝑞</m:t>
                        </m:r>
                      </m:sub>
                    </m:sSub>
                  </m:oMath>
                </a14:m>
                <a:r>
                  <a:rPr lang="en-US" sz="2800" dirty="0" smtClean="0">
                    <a:solidFill>
                      <a:srgbClr val="00B050"/>
                    </a:solidFill>
                  </a:rPr>
                  <a:t> </a:t>
                </a:r>
                <a:r>
                  <a:rPr lang="en-US" sz="2800" dirty="0" smtClean="0"/>
                  <a:t>encodes </a:t>
                </a:r>
                <a14:m>
                  <m:oMath xmlns:m="http://schemas.openxmlformats.org/officeDocument/2006/math">
                    <m:r>
                      <a:rPr lang="en-US" sz="2800" i="1" dirty="0" smtClean="0">
                        <a:solidFill>
                          <a:srgbClr val="00B050"/>
                        </a:solidFill>
                        <a:latin typeface="Cambria Math"/>
                      </a:rPr>
                      <m:t>0</m:t>
                    </m:r>
                  </m:oMath>
                </a14:m>
                <a:r>
                  <a:rPr lang="en-US" sz="2800" dirty="0" smtClean="0"/>
                  <a:t>.</a:t>
                </a:r>
              </a:p>
              <a:p>
                <a:r>
                  <a:rPr lang="en-US" dirty="0" smtClean="0"/>
                  <a:t>Publish a (level-</a:t>
                </a:r>
                <a:r>
                  <a:rPr lang="en-US" i="1" dirty="0" smtClean="0"/>
                  <a:t>k</a:t>
                </a:r>
                <a:r>
                  <a:rPr lang="en-US" dirty="0" smtClean="0"/>
                  <a:t>) zero-testing </a:t>
                </a:r>
                <a:r>
                  <a:rPr lang="en-US" dirty="0" err="1" smtClean="0"/>
                  <a:t>param</a:t>
                </a:r>
                <a:r>
                  <a:rPr lang="en-US" dirty="0" smtClean="0"/>
                  <a:t> </a:t>
                </a:r>
                <a:endParaRPr lang="en-US" dirty="0"/>
              </a:p>
              <a:p>
                <a:pPr marL="457200" lvl="1" indent="0">
                  <a:buNone/>
                </a:pPr>
                <a14:m>
                  <m:oMathPara xmlns:m="http://schemas.openxmlformats.org/officeDocument/2006/math">
                    <m:oMathParaPr>
                      <m:jc m:val="centerGroup"/>
                    </m:oMathParaPr>
                    <m:oMath xmlns:m="http://schemas.openxmlformats.org/officeDocument/2006/math">
                      <m:sSub>
                        <m:sSubPr>
                          <m:ctrlPr>
                            <a:rPr lang="en-US" sz="2800" i="1" smtClean="0">
                              <a:solidFill>
                                <a:srgbClr val="00B050"/>
                              </a:solidFill>
                              <a:latin typeface="Cambria Math" panose="02040503050406030204" pitchFamily="18" charset="0"/>
                            </a:rPr>
                          </m:ctrlPr>
                        </m:sSubPr>
                        <m:e>
                          <m:r>
                            <a:rPr lang="en-US" sz="2800" smtClean="0">
                              <a:solidFill>
                                <a:srgbClr val="00B050"/>
                              </a:solidFill>
                              <a:latin typeface="Cambria Math"/>
                            </a:rPr>
                            <m:t>𝑣</m:t>
                          </m:r>
                        </m:e>
                        <m:sub>
                          <m:r>
                            <a:rPr lang="en-US" sz="2800" smtClean="0">
                              <a:solidFill>
                                <a:srgbClr val="00B050"/>
                              </a:solidFill>
                              <a:latin typeface="Cambria Math"/>
                            </a:rPr>
                            <m:t>𝑘</m:t>
                          </m:r>
                        </m:sub>
                      </m:sSub>
                      <m:r>
                        <a:rPr lang="en-US" sz="2800" smtClean="0">
                          <a:solidFill>
                            <a:srgbClr val="00B050"/>
                          </a:solidFill>
                          <a:latin typeface="Cambria Math"/>
                        </a:rPr>
                        <m:t>=</m:t>
                      </m:r>
                      <m:sSub>
                        <m:sSubPr>
                          <m:ctrlPr>
                            <a:rPr lang="en-US" sz="2800" i="1" smtClean="0">
                              <a:solidFill>
                                <a:srgbClr val="00B050"/>
                              </a:solidFill>
                              <a:latin typeface="Cambria Math" panose="02040503050406030204" pitchFamily="18" charset="0"/>
                            </a:rPr>
                          </m:ctrlPr>
                        </m:sSubPr>
                        <m:e>
                          <m:d>
                            <m:dPr>
                              <m:begChr m:val="["/>
                              <m:endChr m:val="]"/>
                              <m:ctrlPr>
                                <a:rPr lang="en-US" sz="2800" i="1" smtClean="0">
                                  <a:solidFill>
                                    <a:srgbClr val="00B050"/>
                                  </a:solidFill>
                                  <a:latin typeface="Cambria Math" panose="02040503050406030204" pitchFamily="18" charset="0"/>
                                </a:rPr>
                              </m:ctrlPr>
                            </m:dPr>
                            <m:e>
                              <m:f>
                                <m:fPr>
                                  <m:type m:val="lin"/>
                                  <m:ctrlPr>
                                    <a:rPr lang="en-US" sz="2800" i="1" smtClean="0">
                                      <a:solidFill>
                                        <a:srgbClr val="00B050"/>
                                      </a:solidFill>
                                      <a:latin typeface="Cambria Math" panose="02040503050406030204" pitchFamily="18" charset="0"/>
                                    </a:rPr>
                                  </m:ctrlPr>
                                </m:fPr>
                                <m:num>
                                  <m:r>
                                    <a:rPr lang="en-US" sz="2800" smtClean="0">
                                      <a:solidFill>
                                        <a:srgbClr val="00B050"/>
                                      </a:solidFill>
                                      <a:latin typeface="Cambria Math"/>
                                    </a:rPr>
                                    <m:t>h</m:t>
                                  </m:r>
                                  <m:sSup>
                                    <m:sSupPr>
                                      <m:ctrlPr>
                                        <a:rPr lang="en-US" sz="2800" i="1" smtClean="0">
                                          <a:solidFill>
                                            <a:srgbClr val="00B050"/>
                                          </a:solidFill>
                                          <a:latin typeface="Cambria Math" panose="02040503050406030204" pitchFamily="18" charset="0"/>
                                        </a:rPr>
                                      </m:ctrlPr>
                                    </m:sSupPr>
                                    <m:e>
                                      <m:r>
                                        <a:rPr lang="en-US" sz="2800" smtClean="0">
                                          <a:solidFill>
                                            <a:srgbClr val="00B050"/>
                                          </a:solidFill>
                                          <a:latin typeface="Cambria Math"/>
                                        </a:rPr>
                                        <m:t>𝑧</m:t>
                                      </m:r>
                                    </m:e>
                                    <m:sup>
                                      <m:r>
                                        <a:rPr lang="en-US" sz="2800" smtClean="0">
                                          <a:solidFill>
                                            <a:srgbClr val="00B050"/>
                                          </a:solidFill>
                                          <a:latin typeface="Cambria Math"/>
                                        </a:rPr>
                                        <m:t>𝑘</m:t>
                                      </m:r>
                                    </m:sup>
                                  </m:sSup>
                                </m:num>
                                <m:den>
                                  <m:r>
                                    <a:rPr lang="en-US" sz="2800" smtClean="0">
                                      <a:solidFill>
                                        <a:srgbClr val="00B050"/>
                                      </a:solidFill>
                                      <a:latin typeface="Cambria Math"/>
                                    </a:rPr>
                                    <m:t>𝑔</m:t>
                                  </m:r>
                                </m:den>
                              </m:f>
                            </m:e>
                          </m:d>
                        </m:e>
                        <m:sub>
                          <m:r>
                            <a:rPr lang="en-US" sz="2800" smtClean="0">
                              <a:solidFill>
                                <a:srgbClr val="00B050"/>
                              </a:solidFill>
                              <a:latin typeface="Cambria Math"/>
                            </a:rPr>
                            <m:t>𝑞</m:t>
                          </m:r>
                        </m:sub>
                      </m:sSub>
                    </m:oMath>
                  </m:oMathPara>
                </a14:m>
                <a:endParaRPr lang="en-US" sz="2800" dirty="0" smtClean="0"/>
              </a:p>
              <a:p>
                <a:pPr lvl="1"/>
                <a:r>
                  <a:rPr lang="en-US" sz="2800" i="1" dirty="0" smtClean="0">
                    <a:solidFill>
                      <a:srgbClr val="00B050"/>
                    </a:solidFill>
                  </a:rPr>
                  <a:t>h</a:t>
                </a:r>
                <a:r>
                  <a:rPr lang="en-US" sz="2800" dirty="0" smtClean="0"/>
                  <a:t> is ``somewhat short” (e.g. of size </a:t>
                </a:r>
                <a14:m>
                  <m:oMath xmlns:m="http://schemas.openxmlformats.org/officeDocument/2006/math">
                    <m:rad>
                      <m:radPr>
                        <m:degHide m:val="on"/>
                        <m:ctrlPr>
                          <a:rPr lang="en-US" sz="2800" b="0" i="1" dirty="0" smtClean="0">
                            <a:solidFill>
                              <a:srgbClr val="FF0000"/>
                            </a:solidFill>
                            <a:latin typeface="Cambria Math" panose="02040503050406030204" pitchFamily="18" charset="0"/>
                          </a:rPr>
                        </m:ctrlPr>
                      </m:radPr>
                      <m:deg/>
                      <m:e>
                        <m:r>
                          <a:rPr lang="en-US" sz="2800" b="0" i="1" dirty="0" smtClean="0">
                            <a:solidFill>
                              <a:srgbClr val="FF0000"/>
                            </a:solidFill>
                            <a:latin typeface="Cambria Math"/>
                          </a:rPr>
                          <m:t>𝑞</m:t>
                        </m:r>
                      </m:e>
                    </m:rad>
                  </m:oMath>
                </a14:m>
                <a:r>
                  <a:rPr lang="en-US" sz="2800" dirty="0" smtClean="0"/>
                  <a:t>)</a:t>
                </a:r>
              </a:p>
              <a:p>
                <a:r>
                  <a:rPr lang="en-US" dirty="0" smtClean="0"/>
                  <a:t>To test, if </a:t>
                </a:r>
                <a14:m>
                  <m:oMath xmlns:m="http://schemas.openxmlformats.org/officeDocument/2006/math">
                    <m:r>
                      <a:rPr lang="en-US" i="1" dirty="0" smtClean="0">
                        <a:solidFill>
                          <a:srgbClr val="00B050"/>
                        </a:solidFill>
                        <a:latin typeface="Cambria Math"/>
                      </a:rPr>
                      <m:t>𝑢</m:t>
                    </m:r>
                    <m:r>
                      <a:rPr lang="en-US" i="1" dirty="0" smtClean="0">
                        <a:solidFill>
                          <a:srgbClr val="00B050"/>
                        </a:solidFill>
                        <a:latin typeface="Cambria Math"/>
                      </a:rPr>
                      <m:t>=[</m:t>
                    </m:r>
                    <m:r>
                      <a:rPr lang="en-US" i="1" dirty="0" smtClean="0">
                        <a:solidFill>
                          <a:srgbClr val="00B050"/>
                        </a:solidFill>
                        <a:latin typeface="Cambria Math"/>
                      </a:rPr>
                      <m:t>𝑐</m:t>
                    </m:r>
                    <m:r>
                      <a:rPr lang="en-US" i="1" dirty="0" smtClean="0">
                        <a:solidFill>
                          <a:srgbClr val="00B050"/>
                        </a:solidFill>
                        <a:latin typeface="Cambria Math"/>
                      </a:rPr>
                      <m:t>/</m:t>
                    </m:r>
                    <m:r>
                      <a:rPr lang="en-US" i="1" dirty="0" err="1" smtClean="0">
                        <a:solidFill>
                          <a:srgbClr val="00B050"/>
                        </a:solidFill>
                        <a:latin typeface="Cambria Math"/>
                      </a:rPr>
                      <m:t>𝑧</m:t>
                    </m:r>
                    <m:r>
                      <a:rPr lang="en-US" i="1" baseline="30000" dirty="0" err="1" smtClean="0">
                        <a:solidFill>
                          <a:srgbClr val="00B050"/>
                        </a:solidFill>
                        <a:latin typeface="Cambria Math"/>
                      </a:rPr>
                      <m:t>𝑘</m:t>
                    </m:r>
                    <m:r>
                      <a:rPr lang="en-US" i="1" dirty="0" smtClean="0">
                        <a:solidFill>
                          <a:srgbClr val="00B050"/>
                        </a:solidFill>
                        <a:latin typeface="Cambria Math"/>
                      </a:rPr>
                      <m:t>]</m:t>
                    </m:r>
                    <m:r>
                      <a:rPr lang="en-US" i="1" baseline="-25000" dirty="0" smtClean="0">
                        <a:solidFill>
                          <a:srgbClr val="00B050"/>
                        </a:solidFill>
                        <a:latin typeface="Cambria Math"/>
                      </a:rPr>
                      <m:t>𝑞</m:t>
                    </m:r>
                  </m:oMath>
                </a14:m>
                <a:r>
                  <a:rPr lang="en-US" dirty="0" smtClean="0"/>
                  <a:t> encodes </a:t>
                </a:r>
                <a14:m>
                  <m:oMath xmlns:m="http://schemas.openxmlformats.org/officeDocument/2006/math">
                    <m:r>
                      <a:rPr lang="en-US" i="1" dirty="0" smtClean="0">
                        <a:latin typeface="Cambria Math"/>
                      </a:rPr>
                      <m:t>0</m:t>
                    </m:r>
                  </m:oMath>
                </a14:m>
                <a:r>
                  <a:rPr lang="en-US" dirty="0" smtClean="0"/>
                  <a:t>, compute</a:t>
                </a:r>
              </a:p>
              <a:p>
                <a:pPr lvl="1"/>
                <a:r>
                  <a:rPr lang="en-US" dirty="0" smtClean="0"/>
                  <a:t> </a:t>
                </a:r>
                <a14:m>
                  <m:oMath xmlns:m="http://schemas.openxmlformats.org/officeDocument/2006/math">
                    <m:r>
                      <a:rPr lang="en-US" sz="2800" i="1" dirty="0" smtClean="0">
                        <a:solidFill>
                          <a:srgbClr val="00B050"/>
                        </a:solidFill>
                        <a:latin typeface="Cambria Math"/>
                      </a:rPr>
                      <m:t>𝑤</m:t>
                    </m:r>
                    <m:r>
                      <a:rPr lang="en-US" sz="2800" i="1" dirty="0" smtClean="0">
                        <a:solidFill>
                          <a:srgbClr val="00B050"/>
                        </a:solidFill>
                        <a:latin typeface="Cambria Math"/>
                      </a:rPr>
                      <m:t>=</m:t>
                    </m:r>
                    <m:d>
                      <m:dPr>
                        <m:begChr m:val="["/>
                        <m:endChr m:val="]"/>
                        <m:ctrlPr>
                          <a:rPr lang="en-US" sz="2800" i="1" dirty="0" smtClean="0">
                            <a:solidFill>
                              <a:srgbClr val="00B050"/>
                            </a:solidFill>
                            <a:latin typeface="Cambria Math" panose="02040503050406030204" pitchFamily="18" charset="0"/>
                          </a:rPr>
                        </m:ctrlPr>
                      </m:dPr>
                      <m:e>
                        <m:r>
                          <a:rPr lang="en-US" sz="2800" i="1" dirty="0" err="1" smtClean="0">
                            <a:solidFill>
                              <a:srgbClr val="00B050"/>
                            </a:solidFill>
                            <a:latin typeface="Cambria Math"/>
                          </a:rPr>
                          <m:t>𝑢</m:t>
                        </m:r>
                        <m:r>
                          <a:rPr lang="en-US" sz="2800" i="1" dirty="0" err="1">
                            <a:solidFill>
                              <a:srgbClr val="00B050"/>
                            </a:solidFill>
                            <a:latin typeface="Cambria Math"/>
                          </a:rPr>
                          <m:t>·</m:t>
                        </m:r>
                        <m:r>
                          <a:rPr lang="en-US" sz="2800" i="1" dirty="0" err="1" smtClean="0">
                            <a:solidFill>
                              <a:srgbClr val="00B050"/>
                            </a:solidFill>
                            <a:latin typeface="Cambria Math"/>
                          </a:rPr>
                          <m:t>𝑣</m:t>
                        </m:r>
                        <m:r>
                          <a:rPr lang="en-US" sz="2800" i="1" baseline="-25000" dirty="0" err="1" smtClean="0">
                            <a:solidFill>
                              <a:srgbClr val="00B050"/>
                            </a:solidFill>
                            <a:latin typeface="Cambria Math"/>
                          </a:rPr>
                          <m:t>𝑘</m:t>
                        </m:r>
                      </m:e>
                    </m:d>
                    <m:r>
                      <a:rPr lang="en-US" sz="2800" i="1" baseline="-25000" dirty="0" smtClean="0">
                        <a:solidFill>
                          <a:srgbClr val="00B050"/>
                        </a:solidFill>
                        <a:latin typeface="Cambria Math"/>
                      </a:rPr>
                      <m:t>𝑞</m:t>
                    </m:r>
                  </m:oMath>
                </a14:m>
                <a:r>
                  <a:rPr lang="en-US" sz="2800" dirty="0" smtClean="0"/>
                  <a:t> = </a:t>
                </a:r>
                <a14:m>
                  <m:oMath xmlns:m="http://schemas.openxmlformats.org/officeDocument/2006/math">
                    <m:sSub>
                      <m:sSubPr>
                        <m:ctrlPr>
                          <a:rPr lang="en-US" sz="2800" b="0" i="1" dirty="0" smtClean="0">
                            <a:solidFill>
                              <a:srgbClr val="00B050"/>
                            </a:solidFill>
                            <a:latin typeface="Cambria Math" panose="02040503050406030204" pitchFamily="18" charset="0"/>
                          </a:rPr>
                        </m:ctrlPr>
                      </m:sSubPr>
                      <m:e>
                        <m:d>
                          <m:dPr>
                            <m:begChr m:val="["/>
                            <m:endChr m:val="]"/>
                            <m:ctrlPr>
                              <a:rPr lang="en-US" sz="2800" i="1" dirty="0" smtClean="0">
                                <a:solidFill>
                                  <a:srgbClr val="00B050"/>
                                </a:solidFill>
                                <a:latin typeface="Cambria Math" panose="02040503050406030204" pitchFamily="18" charset="0"/>
                              </a:rPr>
                            </m:ctrlPr>
                          </m:dPr>
                          <m:e>
                            <m:f>
                              <m:fPr>
                                <m:ctrlPr>
                                  <a:rPr lang="en-US" sz="2800" i="1" dirty="0" smtClean="0">
                                    <a:solidFill>
                                      <a:srgbClr val="00B050"/>
                                    </a:solidFill>
                                    <a:latin typeface="Cambria Math" panose="02040503050406030204" pitchFamily="18" charset="0"/>
                                  </a:rPr>
                                </m:ctrlPr>
                              </m:fPr>
                              <m:num>
                                <m:r>
                                  <a:rPr lang="en-US" sz="2800" i="1" dirty="0" smtClean="0">
                                    <a:solidFill>
                                      <a:srgbClr val="00B050"/>
                                    </a:solidFill>
                                    <a:latin typeface="Cambria Math"/>
                                  </a:rPr>
                                  <m:t>𝑐</m:t>
                                </m:r>
                              </m:num>
                              <m:den>
                                <m:sSup>
                                  <m:sSupPr>
                                    <m:ctrlPr>
                                      <a:rPr lang="en-US" sz="2800" i="1" dirty="0" err="1" smtClean="0">
                                        <a:solidFill>
                                          <a:srgbClr val="00B050"/>
                                        </a:solidFill>
                                        <a:latin typeface="Cambria Math" panose="02040503050406030204" pitchFamily="18" charset="0"/>
                                      </a:rPr>
                                    </m:ctrlPr>
                                  </m:sSupPr>
                                  <m:e>
                                    <m:r>
                                      <a:rPr lang="en-US" sz="2800" i="1" dirty="0" err="1" smtClean="0">
                                        <a:solidFill>
                                          <a:srgbClr val="00B050"/>
                                        </a:solidFill>
                                        <a:latin typeface="Cambria Math"/>
                                      </a:rPr>
                                      <m:t>𝑧</m:t>
                                    </m:r>
                                  </m:e>
                                  <m:sup>
                                    <m:r>
                                      <a:rPr lang="en-US" sz="2800" i="1" dirty="0" err="1" smtClean="0">
                                        <a:solidFill>
                                          <a:srgbClr val="00B050"/>
                                        </a:solidFill>
                                        <a:latin typeface="Cambria Math"/>
                                      </a:rPr>
                                      <m:t>𝑘</m:t>
                                    </m:r>
                                  </m:sup>
                                </m:sSup>
                              </m:den>
                            </m:f>
                            <m:r>
                              <a:rPr lang="en-US" sz="2800" i="1" dirty="0" smtClean="0">
                                <a:solidFill>
                                  <a:srgbClr val="00B050"/>
                                </a:solidFill>
                                <a:latin typeface="Cambria Math"/>
                                <a:ea typeface="Cambria Math"/>
                              </a:rPr>
                              <m:t>∙</m:t>
                            </m:r>
                            <m:f>
                              <m:fPr>
                                <m:ctrlPr>
                                  <a:rPr lang="en-US" sz="2800" b="0" i="1" dirty="0" smtClean="0">
                                    <a:solidFill>
                                      <a:srgbClr val="00B050"/>
                                    </a:solidFill>
                                    <a:latin typeface="Cambria Math" panose="02040503050406030204" pitchFamily="18" charset="0"/>
                                    <a:ea typeface="Cambria Math"/>
                                  </a:rPr>
                                </m:ctrlPr>
                              </m:fPr>
                              <m:num>
                                <m:r>
                                  <a:rPr lang="en-US" sz="2800" b="0" i="1" dirty="0" smtClean="0">
                                    <a:solidFill>
                                      <a:srgbClr val="00B050"/>
                                    </a:solidFill>
                                    <a:latin typeface="Cambria Math"/>
                                    <a:ea typeface="Cambria Math"/>
                                  </a:rPr>
                                  <m:t>h</m:t>
                                </m:r>
                                <m:sSup>
                                  <m:sSupPr>
                                    <m:ctrlPr>
                                      <a:rPr lang="en-US" sz="2800" b="0" i="1" dirty="0" smtClean="0">
                                        <a:solidFill>
                                          <a:srgbClr val="00B050"/>
                                        </a:solidFill>
                                        <a:latin typeface="Cambria Math" panose="02040503050406030204" pitchFamily="18" charset="0"/>
                                        <a:ea typeface="Cambria Math"/>
                                      </a:rPr>
                                    </m:ctrlPr>
                                  </m:sSupPr>
                                  <m:e>
                                    <m:r>
                                      <a:rPr lang="en-US" sz="2800" b="0" i="1" dirty="0" smtClean="0">
                                        <a:solidFill>
                                          <a:srgbClr val="00B050"/>
                                        </a:solidFill>
                                        <a:latin typeface="Cambria Math"/>
                                        <a:ea typeface="Cambria Math"/>
                                      </a:rPr>
                                      <m:t>𝑧</m:t>
                                    </m:r>
                                  </m:e>
                                  <m:sup>
                                    <m:r>
                                      <a:rPr lang="en-US" sz="2800" b="0" i="1" dirty="0" smtClean="0">
                                        <a:solidFill>
                                          <a:srgbClr val="00B050"/>
                                        </a:solidFill>
                                        <a:latin typeface="Cambria Math"/>
                                        <a:ea typeface="Cambria Math"/>
                                      </a:rPr>
                                      <m:t>𝑘</m:t>
                                    </m:r>
                                  </m:sup>
                                </m:sSup>
                              </m:num>
                              <m:den>
                                <m:r>
                                  <a:rPr lang="en-US" sz="2800" b="0" i="1" dirty="0" smtClean="0">
                                    <a:solidFill>
                                      <a:srgbClr val="00B050"/>
                                    </a:solidFill>
                                    <a:latin typeface="Cambria Math"/>
                                    <a:ea typeface="Cambria Math"/>
                                  </a:rPr>
                                  <m:t>𝑔</m:t>
                                </m:r>
                              </m:den>
                            </m:f>
                          </m:e>
                        </m:d>
                      </m:e>
                      <m:sub>
                        <m:r>
                          <a:rPr lang="en-US" sz="2800" b="0" i="1" dirty="0" smtClean="0">
                            <a:solidFill>
                              <a:srgbClr val="00B050"/>
                            </a:solidFill>
                            <a:latin typeface="Cambria Math"/>
                          </a:rPr>
                          <m:t>𝑞</m:t>
                        </m:r>
                      </m:sub>
                    </m:sSub>
                  </m:oMath>
                </a14:m>
                <a:r>
                  <a:rPr lang="en-US" sz="2800" dirty="0" smtClean="0">
                    <a:solidFill>
                      <a:srgbClr val="00B050"/>
                    </a:solidFill>
                  </a:rPr>
                  <a:t>= </a:t>
                </a:r>
                <a14:m>
                  <m:oMath xmlns:m="http://schemas.openxmlformats.org/officeDocument/2006/math">
                    <m:sSub>
                      <m:sSubPr>
                        <m:ctrlPr>
                          <a:rPr lang="en-US" sz="2800" i="1" dirty="0">
                            <a:solidFill>
                              <a:srgbClr val="00B050"/>
                            </a:solidFill>
                            <a:latin typeface="Cambria Math" panose="02040503050406030204" pitchFamily="18" charset="0"/>
                          </a:rPr>
                        </m:ctrlPr>
                      </m:sSubPr>
                      <m:e>
                        <m:d>
                          <m:dPr>
                            <m:begChr m:val="["/>
                            <m:endChr m:val="]"/>
                            <m:ctrlPr>
                              <a:rPr lang="en-US" sz="2800" i="1" dirty="0">
                                <a:solidFill>
                                  <a:srgbClr val="00B050"/>
                                </a:solidFill>
                                <a:latin typeface="Cambria Math" panose="02040503050406030204" pitchFamily="18" charset="0"/>
                              </a:rPr>
                            </m:ctrlPr>
                          </m:dPr>
                          <m:e>
                            <m:f>
                              <m:fPr>
                                <m:ctrlPr>
                                  <a:rPr lang="en-US" sz="2800" i="1" dirty="0">
                                    <a:solidFill>
                                      <a:srgbClr val="00B050"/>
                                    </a:solidFill>
                                    <a:latin typeface="Cambria Math" panose="02040503050406030204" pitchFamily="18" charset="0"/>
                                    <a:ea typeface="Cambria Math"/>
                                  </a:rPr>
                                </m:ctrlPr>
                              </m:fPr>
                              <m:num>
                                <m:r>
                                  <a:rPr lang="en-US" sz="2800" b="0" i="1" dirty="0" smtClean="0">
                                    <a:solidFill>
                                      <a:srgbClr val="00B050"/>
                                    </a:solidFill>
                                    <a:latin typeface="Cambria Math"/>
                                    <a:ea typeface="Cambria Math"/>
                                  </a:rPr>
                                  <m:t>𝑐</m:t>
                                </m:r>
                                <m:r>
                                  <a:rPr lang="en-US" sz="2800" i="1" dirty="0">
                                    <a:solidFill>
                                      <a:srgbClr val="00B050"/>
                                    </a:solidFill>
                                    <a:latin typeface="Cambria Math"/>
                                    <a:ea typeface="Cambria Math"/>
                                  </a:rPr>
                                  <m:t>h</m:t>
                                </m:r>
                              </m:num>
                              <m:den>
                                <m:r>
                                  <a:rPr lang="en-US" sz="2800" i="1" dirty="0">
                                    <a:solidFill>
                                      <a:srgbClr val="00B050"/>
                                    </a:solidFill>
                                    <a:latin typeface="Cambria Math"/>
                                    <a:ea typeface="Cambria Math"/>
                                  </a:rPr>
                                  <m:t>𝑔</m:t>
                                </m:r>
                              </m:den>
                            </m:f>
                          </m:e>
                        </m:d>
                      </m:e>
                      <m:sub>
                        <m:r>
                          <a:rPr lang="en-US" sz="2800" i="1" dirty="0">
                            <a:solidFill>
                              <a:srgbClr val="00B050"/>
                            </a:solidFill>
                            <a:latin typeface="Cambria Math"/>
                          </a:rPr>
                          <m:t>𝑞</m:t>
                        </m:r>
                      </m:sub>
                    </m:sSub>
                  </m:oMath>
                </a14:m>
                <a:r>
                  <a:rPr lang="en-US" dirty="0" smtClean="0"/>
                  <a:t>(output </a:t>
                </a:r>
                <a:r>
                  <a:rPr lang="en-US" dirty="0" smtClean="0">
                    <a:solidFill>
                      <a:srgbClr val="FF0000"/>
                    </a:solidFill>
                  </a:rPr>
                  <a:t>yes</a:t>
                </a:r>
                <a:r>
                  <a:rPr lang="en-US" dirty="0" smtClean="0"/>
                  <a:t> if </a:t>
                </a:r>
                <a14:m>
                  <m:oMath xmlns:m="http://schemas.openxmlformats.org/officeDocument/2006/math">
                    <m:r>
                      <a:rPr lang="en-US"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𝑞</m:t>
                        </m:r>
                      </m:e>
                      <m:sup>
                        <m:r>
                          <a:rPr lang="en-US" b="0" i="1" dirty="0" smtClean="0">
                            <a:latin typeface="Cambria Math" panose="02040503050406030204" pitchFamily="18" charset="0"/>
                          </a:rPr>
                          <m:t>3/4</m:t>
                        </m:r>
                      </m:sup>
                    </m:sSup>
                  </m:oMath>
                </a14:m>
                <a:r>
                  <a:rPr lang="en-US" dirty="0" smtClean="0"/>
                  <a:t>) </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381000" y="1447800"/>
                <a:ext cx="8610600" cy="5105400"/>
              </a:xfrm>
              <a:blipFill rotWithShape="0">
                <a:blip r:embed="rId2"/>
                <a:stretch>
                  <a:fillRect l="-1133" t="-203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3D2F4F8-96A9-4514-BBD0-EA5312265E95}" type="slidenum">
              <a:rPr lang="en-US" smtClean="0"/>
              <a:t>41</a:t>
            </a:fld>
            <a:endParaRPr lang="en-US"/>
          </a:p>
        </p:txBody>
      </p:sp>
    </p:spTree>
    <p:extLst>
      <p:ext uri="{BB962C8B-B14F-4D97-AF65-F5344CB8AC3E}">
        <p14:creationId xmlns:p14="http://schemas.microsoft.com/office/powerpoint/2010/main" val="102531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Equality</a:t>
            </a:r>
            <a:r>
              <a:rPr lang="en-US" b="1" dirty="0"/>
              <a:t> </a:t>
            </a:r>
            <a:r>
              <a:rPr lang="en-US" b="1" dirty="0" smtClean="0"/>
              <a:t>Checking – Correctness I </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381000" y="1447800"/>
                <a:ext cx="8610600" cy="5105400"/>
              </a:xfrm>
            </p:spPr>
            <p:txBody>
              <a:bodyPr>
                <a:noAutofit/>
              </a:bodyPr>
              <a:lstStyle/>
              <a:p>
                <a:r>
                  <a:rPr lang="en-US" dirty="0" smtClean="0"/>
                  <a:t>Do </a:t>
                </a:r>
                <a14:m>
                  <m:oMath xmlns:m="http://schemas.openxmlformats.org/officeDocument/2006/math">
                    <m:r>
                      <a:rPr lang="en-US" i="1" dirty="0" smtClean="0">
                        <a:latin typeface="Cambria Math"/>
                      </a:rPr>
                      <m:t>𝑢</m:t>
                    </m:r>
                    <m:r>
                      <a:rPr lang="en-US" i="1" dirty="0" smtClean="0">
                        <a:latin typeface="Cambria Math"/>
                      </a:rPr>
                      <m:t>,</m:t>
                    </m:r>
                    <m:r>
                      <a:rPr lang="en-US" i="1" dirty="0" smtClean="0">
                        <a:latin typeface="Cambria Math"/>
                      </a:rPr>
                      <m:t>𝑢</m:t>
                    </m:r>
                    <m:r>
                      <a:rPr lang="en-US" i="1" dirty="0" smtClean="0">
                        <a:latin typeface="Cambria Math"/>
                      </a:rPr>
                      <m:t>’</m:t>
                    </m:r>
                  </m:oMath>
                </a14:m>
                <a:r>
                  <a:rPr lang="en-US" dirty="0" smtClean="0"/>
                  <a:t> encode the same </a:t>
                </a:r>
                <a:r>
                  <a:rPr lang="en-US" dirty="0" err="1" smtClean="0"/>
                  <a:t>coset</a:t>
                </a:r>
                <a:r>
                  <a:rPr lang="en-US" dirty="0" smtClean="0"/>
                  <a:t>?</a:t>
                </a:r>
              </a:p>
              <a:p>
                <a:pPr lvl="1"/>
                <a:r>
                  <a:rPr lang="en-US" sz="2800" dirty="0" smtClean="0"/>
                  <a:t>Suffices to check -</a:t>
                </a:r>
                <a14:m>
                  <m:oMath xmlns:m="http://schemas.openxmlformats.org/officeDocument/2006/math">
                    <m:sSub>
                      <m:sSubPr>
                        <m:ctrlPr>
                          <a:rPr lang="en-US" sz="2800" i="1" smtClean="0">
                            <a:solidFill>
                              <a:srgbClr val="00B050"/>
                            </a:solidFill>
                            <a:latin typeface="Cambria Math" panose="02040503050406030204" pitchFamily="18" charset="0"/>
                          </a:rPr>
                        </m:ctrlPr>
                      </m:sSubPr>
                      <m:e>
                        <m:d>
                          <m:dPr>
                            <m:begChr m:val="["/>
                            <m:endChr m:val="]"/>
                            <m:ctrlPr>
                              <a:rPr lang="en-US" sz="2800" i="1" smtClean="0">
                                <a:solidFill>
                                  <a:srgbClr val="00B050"/>
                                </a:solidFill>
                                <a:latin typeface="Cambria Math" panose="02040503050406030204" pitchFamily="18" charset="0"/>
                              </a:rPr>
                            </m:ctrlPr>
                          </m:dPr>
                          <m:e>
                            <m:r>
                              <a:rPr lang="en-US" sz="2800" smtClean="0">
                                <a:solidFill>
                                  <a:srgbClr val="00B050"/>
                                </a:solidFill>
                                <a:latin typeface="Cambria Math"/>
                              </a:rPr>
                              <m:t>𝑢</m:t>
                            </m:r>
                            <m:r>
                              <a:rPr lang="en-US" sz="2800" smtClean="0">
                                <a:solidFill>
                                  <a:srgbClr val="00B050"/>
                                </a:solidFill>
                                <a:latin typeface="Cambria Math"/>
                              </a:rPr>
                              <m:t>−</m:t>
                            </m:r>
                            <m:sSup>
                              <m:sSupPr>
                                <m:ctrlPr>
                                  <a:rPr lang="en-US" sz="2800" i="1" smtClean="0">
                                    <a:solidFill>
                                      <a:srgbClr val="00B050"/>
                                    </a:solidFill>
                                    <a:latin typeface="Cambria Math" panose="02040503050406030204" pitchFamily="18" charset="0"/>
                                  </a:rPr>
                                </m:ctrlPr>
                              </m:sSupPr>
                              <m:e>
                                <m:r>
                                  <a:rPr lang="en-US" sz="2800" smtClean="0">
                                    <a:solidFill>
                                      <a:srgbClr val="00B050"/>
                                    </a:solidFill>
                                    <a:latin typeface="Cambria Math"/>
                                  </a:rPr>
                                  <m:t>𝑢</m:t>
                                </m:r>
                              </m:e>
                              <m:sup>
                                <m:r>
                                  <a:rPr lang="en-US" sz="2800" smtClean="0">
                                    <a:solidFill>
                                      <a:srgbClr val="00B050"/>
                                    </a:solidFill>
                                    <a:latin typeface="Cambria Math"/>
                                  </a:rPr>
                                  <m:t>′</m:t>
                                </m:r>
                              </m:sup>
                            </m:sSup>
                          </m:e>
                        </m:d>
                      </m:e>
                      <m:sub>
                        <m:r>
                          <a:rPr lang="en-US" sz="2800" smtClean="0">
                            <a:solidFill>
                              <a:srgbClr val="00B050"/>
                            </a:solidFill>
                            <a:latin typeface="Cambria Math"/>
                          </a:rPr>
                          <m:t>𝑞</m:t>
                        </m:r>
                      </m:sub>
                    </m:sSub>
                  </m:oMath>
                </a14:m>
                <a:r>
                  <a:rPr lang="en-US" sz="2800" dirty="0" smtClean="0">
                    <a:solidFill>
                      <a:srgbClr val="00B050"/>
                    </a:solidFill>
                  </a:rPr>
                  <a:t> </a:t>
                </a:r>
                <a:r>
                  <a:rPr lang="en-US" sz="2800" dirty="0" smtClean="0"/>
                  <a:t>encodes </a:t>
                </a:r>
                <a14:m>
                  <m:oMath xmlns:m="http://schemas.openxmlformats.org/officeDocument/2006/math">
                    <m:r>
                      <a:rPr lang="en-US" sz="2800" i="1" dirty="0" smtClean="0">
                        <a:solidFill>
                          <a:srgbClr val="00B050"/>
                        </a:solidFill>
                        <a:latin typeface="Cambria Math"/>
                      </a:rPr>
                      <m:t>0</m:t>
                    </m:r>
                  </m:oMath>
                </a14:m>
                <a:r>
                  <a:rPr lang="en-US" sz="2800" dirty="0" smtClean="0"/>
                  <a:t>.</a:t>
                </a:r>
              </a:p>
              <a:p>
                <a:r>
                  <a:rPr lang="en-US" dirty="0" smtClean="0"/>
                  <a:t>Publish a (level-</a:t>
                </a:r>
                <a:r>
                  <a:rPr lang="en-US" i="1" dirty="0" smtClean="0"/>
                  <a:t>k</a:t>
                </a:r>
                <a:r>
                  <a:rPr lang="en-US" dirty="0" smtClean="0"/>
                  <a:t>) zero-testing </a:t>
                </a:r>
                <a:r>
                  <a:rPr lang="en-US" dirty="0" err="1" smtClean="0"/>
                  <a:t>param</a:t>
                </a:r>
                <a:r>
                  <a:rPr lang="en-US" dirty="0" smtClean="0"/>
                  <a:t> </a:t>
                </a:r>
                <a:endParaRPr lang="en-US" dirty="0"/>
              </a:p>
              <a:p>
                <a:pPr marL="457200" lvl="1" indent="0">
                  <a:buNone/>
                </a:pPr>
                <a14:m>
                  <m:oMathPara xmlns:m="http://schemas.openxmlformats.org/officeDocument/2006/math">
                    <m:oMathParaPr>
                      <m:jc m:val="centerGroup"/>
                    </m:oMathParaPr>
                    <m:oMath xmlns:m="http://schemas.openxmlformats.org/officeDocument/2006/math">
                      <m:sSub>
                        <m:sSubPr>
                          <m:ctrlPr>
                            <a:rPr lang="en-US" sz="2800" i="1" smtClean="0">
                              <a:solidFill>
                                <a:srgbClr val="00B050"/>
                              </a:solidFill>
                              <a:latin typeface="Cambria Math" panose="02040503050406030204" pitchFamily="18" charset="0"/>
                            </a:rPr>
                          </m:ctrlPr>
                        </m:sSubPr>
                        <m:e>
                          <m:r>
                            <a:rPr lang="en-US" sz="2800" smtClean="0">
                              <a:solidFill>
                                <a:srgbClr val="00B050"/>
                              </a:solidFill>
                              <a:latin typeface="Cambria Math"/>
                            </a:rPr>
                            <m:t>𝑣</m:t>
                          </m:r>
                        </m:e>
                        <m:sub>
                          <m:r>
                            <a:rPr lang="en-US" sz="2800" smtClean="0">
                              <a:solidFill>
                                <a:srgbClr val="00B050"/>
                              </a:solidFill>
                              <a:latin typeface="Cambria Math"/>
                            </a:rPr>
                            <m:t>𝑘</m:t>
                          </m:r>
                        </m:sub>
                      </m:sSub>
                      <m:r>
                        <a:rPr lang="en-US" sz="2800" smtClean="0">
                          <a:solidFill>
                            <a:srgbClr val="00B050"/>
                          </a:solidFill>
                          <a:latin typeface="Cambria Math"/>
                        </a:rPr>
                        <m:t>=</m:t>
                      </m:r>
                      <m:sSub>
                        <m:sSubPr>
                          <m:ctrlPr>
                            <a:rPr lang="en-US" sz="2800" i="1" smtClean="0">
                              <a:solidFill>
                                <a:srgbClr val="00B050"/>
                              </a:solidFill>
                              <a:latin typeface="Cambria Math" panose="02040503050406030204" pitchFamily="18" charset="0"/>
                            </a:rPr>
                          </m:ctrlPr>
                        </m:sSubPr>
                        <m:e>
                          <m:d>
                            <m:dPr>
                              <m:begChr m:val="["/>
                              <m:endChr m:val="]"/>
                              <m:ctrlPr>
                                <a:rPr lang="en-US" sz="2800" i="1" smtClean="0">
                                  <a:solidFill>
                                    <a:srgbClr val="00B050"/>
                                  </a:solidFill>
                                  <a:latin typeface="Cambria Math" panose="02040503050406030204" pitchFamily="18" charset="0"/>
                                </a:rPr>
                              </m:ctrlPr>
                            </m:dPr>
                            <m:e>
                              <m:f>
                                <m:fPr>
                                  <m:type m:val="lin"/>
                                  <m:ctrlPr>
                                    <a:rPr lang="en-US" sz="2800" i="1" smtClean="0">
                                      <a:solidFill>
                                        <a:srgbClr val="00B050"/>
                                      </a:solidFill>
                                      <a:latin typeface="Cambria Math" panose="02040503050406030204" pitchFamily="18" charset="0"/>
                                    </a:rPr>
                                  </m:ctrlPr>
                                </m:fPr>
                                <m:num>
                                  <m:r>
                                    <a:rPr lang="en-US" sz="2800" smtClean="0">
                                      <a:solidFill>
                                        <a:srgbClr val="00B050"/>
                                      </a:solidFill>
                                      <a:latin typeface="Cambria Math"/>
                                    </a:rPr>
                                    <m:t>h</m:t>
                                  </m:r>
                                  <m:sSup>
                                    <m:sSupPr>
                                      <m:ctrlPr>
                                        <a:rPr lang="en-US" sz="2800" i="1" smtClean="0">
                                          <a:solidFill>
                                            <a:srgbClr val="00B050"/>
                                          </a:solidFill>
                                          <a:latin typeface="Cambria Math" panose="02040503050406030204" pitchFamily="18" charset="0"/>
                                        </a:rPr>
                                      </m:ctrlPr>
                                    </m:sSupPr>
                                    <m:e>
                                      <m:r>
                                        <a:rPr lang="en-US" sz="2800" smtClean="0">
                                          <a:solidFill>
                                            <a:srgbClr val="00B050"/>
                                          </a:solidFill>
                                          <a:latin typeface="Cambria Math"/>
                                        </a:rPr>
                                        <m:t>𝑧</m:t>
                                      </m:r>
                                    </m:e>
                                    <m:sup>
                                      <m:r>
                                        <a:rPr lang="en-US" sz="2800" smtClean="0">
                                          <a:solidFill>
                                            <a:srgbClr val="00B050"/>
                                          </a:solidFill>
                                          <a:latin typeface="Cambria Math"/>
                                        </a:rPr>
                                        <m:t>𝑘</m:t>
                                      </m:r>
                                    </m:sup>
                                  </m:sSup>
                                </m:num>
                                <m:den>
                                  <m:r>
                                    <a:rPr lang="en-US" sz="2800" smtClean="0">
                                      <a:solidFill>
                                        <a:srgbClr val="00B050"/>
                                      </a:solidFill>
                                      <a:latin typeface="Cambria Math"/>
                                    </a:rPr>
                                    <m:t>𝑔</m:t>
                                  </m:r>
                                </m:den>
                              </m:f>
                            </m:e>
                          </m:d>
                        </m:e>
                        <m:sub>
                          <m:r>
                            <a:rPr lang="en-US" sz="2800" smtClean="0">
                              <a:solidFill>
                                <a:srgbClr val="00B050"/>
                              </a:solidFill>
                              <a:latin typeface="Cambria Math"/>
                            </a:rPr>
                            <m:t>𝑞</m:t>
                          </m:r>
                        </m:sub>
                      </m:sSub>
                    </m:oMath>
                  </m:oMathPara>
                </a14:m>
                <a:endParaRPr lang="en-US" sz="2800" dirty="0" smtClean="0"/>
              </a:p>
              <a:p>
                <a:pPr lvl="1"/>
                <a:r>
                  <a:rPr lang="en-US" sz="2800" i="1" dirty="0" smtClean="0">
                    <a:solidFill>
                      <a:srgbClr val="00B050"/>
                    </a:solidFill>
                  </a:rPr>
                  <a:t>h</a:t>
                </a:r>
                <a:r>
                  <a:rPr lang="en-US" sz="2800" dirty="0" smtClean="0"/>
                  <a:t> is ``somewhat short” (e.g. of size </a:t>
                </a:r>
                <a14:m>
                  <m:oMath xmlns:m="http://schemas.openxmlformats.org/officeDocument/2006/math">
                    <m:rad>
                      <m:radPr>
                        <m:degHide m:val="on"/>
                        <m:ctrlPr>
                          <a:rPr lang="en-US" sz="2800" b="0" i="1" dirty="0" smtClean="0">
                            <a:solidFill>
                              <a:srgbClr val="FF0000"/>
                            </a:solidFill>
                            <a:latin typeface="Cambria Math" panose="02040503050406030204" pitchFamily="18" charset="0"/>
                          </a:rPr>
                        </m:ctrlPr>
                      </m:radPr>
                      <m:deg/>
                      <m:e>
                        <m:r>
                          <a:rPr lang="en-US" sz="2800" b="0" i="1" dirty="0" smtClean="0">
                            <a:solidFill>
                              <a:srgbClr val="FF0000"/>
                            </a:solidFill>
                            <a:latin typeface="Cambria Math"/>
                          </a:rPr>
                          <m:t>𝑞</m:t>
                        </m:r>
                      </m:e>
                    </m:rad>
                  </m:oMath>
                </a14:m>
                <a:r>
                  <a:rPr lang="en-US" sz="2800" dirty="0" smtClean="0"/>
                  <a:t>)</a:t>
                </a:r>
              </a:p>
              <a:p>
                <a:r>
                  <a:rPr lang="en-US" dirty="0" smtClean="0"/>
                  <a:t>To test, if </a:t>
                </a:r>
                <a14:m>
                  <m:oMath xmlns:m="http://schemas.openxmlformats.org/officeDocument/2006/math">
                    <m:r>
                      <a:rPr lang="en-US" i="1" dirty="0" smtClean="0">
                        <a:solidFill>
                          <a:srgbClr val="00B050"/>
                        </a:solidFill>
                        <a:latin typeface="Cambria Math"/>
                      </a:rPr>
                      <m:t>𝑢</m:t>
                    </m:r>
                    <m:r>
                      <a:rPr lang="en-US" i="1" dirty="0" smtClean="0">
                        <a:solidFill>
                          <a:srgbClr val="00B050"/>
                        </a:solidFill>
                        <a:latin typeface="Cambria Math"/>
                      </a:rPr>
                      <m:t>=[</m:t>
                    </m:r>
                    <m:r>
                      <a:rPr lang="en-US" i="1" dirty="0" smtClean="0">
                        <a:solidFill>
                          <a:srgbClr val="00B050"/>
                        </a:solidFill>
                        <a:latin typeface="Cambria Math"/>
                      </a:rPr>
                      <m:t>𝑐</m:t>
                    </m:r>
                    <m:r>
                      <a:rPr lang="en-US" i="1" dirty="0" smtClean="0">
                        <a:solidFill>
                          <a:srgbClr val="00B050"/>
                        </a:solidFill>
                        <a:latin typeface="Cambria Math"/>
                      </a:rPr>
                      <m:t>/</m:t>
                    </m:r>
                    <m:r>
                      <a:rPr lang="en-US" i="1" dirty="0" err="1" smtClean="0">
                        <a:solidFill>
                          <a:srgbClr val="00B050"/>
                        </a:solidFill>
                        <a:latin typeface="Cambria Math"/>
                      </a:rPr>
                      <m:t>𝑧</m:t>
                    </m:r>
                    <m:r>
                      <a:rPr lang="en-US" i="1" baseline="30000" dirty="0" err="1" smtClean="0">
                        <a:solidFill>
                          <a:srgbClr val="00B050"/>
                        </a:solidFill>
                        <a:latin typeface="Cambria Math"/>
                      </a:rPr>
                      <m:t>𝑘</m:t>
                    </m:r>
                    <m:r>
                      <a:rPr lang="en-US" i="1" dirty="0" smtClean="0">
                        <a:solidFill>
                          <a:srgbClr val="00B050"/>
                        </a:solidFill>
                        <a:latin typeface="Cambria Math"/>
                      </a:rPr>
                      <m:t>]</m:t>
                    </m:r>
                    <m:r>
                      <a:rPr lang="en-US" i="1" baseline="-25000" dirty="0" smtClean="0">
                        <a:solidFill>
                          <a:srgbClr val="00B050"/>
                        </a:solidFill>
                        <a:latin typeface="Cambria Math"/>
                      </a:rPr>
                      <m:t>𝑞</m:t>
                    </m:r>
                  </m:oMath>
                </a14:m>
                <a:r>
                  <a:rPr lang="en-US" dirty="0" smtClean="0"/>
                  <a:t> encodes </a:t>
                </a:r>
                <a14:m>
                  <m:oMath xmlns:m="http://schemas.openxmlformats.org/officeDocument/2006/math">
                    <m:r>
                      <a:rPr lang="en-US" i="1" dirty="0" smtClean="0">
                        <a:latin typeface="Cambria Math"/>
                      </a:rPr>
                      <m:t>0</m:t>
                    </m:r>
                  </m:oMath>
                </a14:m>
                <a:r>
                  <a:rPr lang="en-US" dirty="0" smtClean="0"/>
                  <a:t>, compute</a:t>
                </a:r>
              </a:p>
              <a:p>
                <a:pPr lvl="1"/>
                <a:r>
                  <a:rPr lang="en-US" dirty="0" smtClean="0"/>
                  <a:t> </a:t>
                </a:r>
                <a14:m>
                  <m:oMath xmlns:m="http://schemas.openxmlformats.org/officeDocument/2006/math">
                    <m:r>
                      <a:rPr lang="en-US" sz="2800" i="1" dirty="0" smtClean="0">
                        <a:solidFill>
                          <a:srgbClr val="00B050"/>
                        </a:solidFill>
                        <a:latin typeface="Cambria Math"/>
                      </a:rPr>
                      <m:t>𝑤</m:t>
                    </m:r>
                    <m:r>
                      <a:rPr lang="en-US" sz="2800" i="1" dirty="0" smtClean="0">
                        <a:solidFill>
                          <a:srgbClr val="00B050"/>
                        </a:solidFill>
                        <a:latin typeface="Cambria Math"/>
                      </a:rPr>
                      <m:t>=</m:t>
                    </m:r>
                    <m:d>
                      <m:dPr>
                        <m:begChr m:val="["/>
                        <m:endChr m:val="]"/>
                        <m:ctrlPr>
                          <a:rPr lang="en-US" sz="2800" i="1" dirty="0" smtClean="0">
                            <a:solidFill>
                              <a:srgbClr val="00B050"/>
                            </a:solidFill>
                            <a:latin typeface="Cambria Math" panose="02040503050406030204" pitchFamily="18" charset="0"/>
                          </a:rPr>
                        </m:ctrlPr>
                      </m:dPr>
                      <m:e>
                        <m:r>
                          <a:rPr lang="en-US" sz="2800" i="1" dirty="0" err="1" smtClean="0">
                            <a:solidFill>
                              <a:srgbClr val="00B050"/>
                            </a:solidFill>
                            <a:latin typeface="Cambria Math"/>
                          </a:rPr>
                          <m:t>𝑢</m:t>
                        </m:r>
                        <m:r>
                          <a:rPr lang="en-US" sz="2800" i="1" dirty="0" err="1">
                            <a:solidFill>
                              <a:srgbClr val="00B050"/>
                            </a:solidFill>
                            <a:latin typeface="Cambria Math"/>
                          </a:rPr>
                          <m:t>·</m:t>
                        </m:r>
                        <m:r>
                          <a:rPr lang="en-US" sz="2800" i="1" dirty="0" err="1" smtClean="0">
                            <a:solidFill>
                              <a:srgbClr val="00B050"/>
                            </a:solidFill>
                            <a:latin typeface="Cambria Math"/>
                          </a:rPr>
                          <m:t>𝑣</m:t>
                        </m:r>
                        <m:r>
                          <a:rPr lang="en-US" sz="2800" i="1" baseline="-25000" dirty="0" err="1" smtClean="0">
                            <a:solidFill>
                              <a:srgbClr val="00B050"/>
                            </a:solidFill>
                            <a:latin typeface="Cambria Math"/>
                          </a:rPr>
                          <m:t>𝑘</m:t>
                        </m:r>
                      </m:e>
                    </m:d>
                    <m:r>
                      <a:rPr lang="en-US" sz="2800" i="1" baseline="-25000" dirty="0" smtClean="0">
                        <a:solidFill>
                          <a:srgbClr val="00B050"/>
                        </a:solidFill>
                        <a:latin typeface="Cambria Math"/>
                      </a:rPr>
                      <m:t>𝑞</m:t>
                    </m:r>
                  </m:oMath>
                </a14:m>
                <a:r>
                  <a:rPr lang="en-US" sz="2800" dirty="0" smtClean="0"/>
                  <a:t> = </a:t>
                </a:r>
                <a14:m>
                  <m:oMath xmlns:m="http://schemas.openxmlformats.org/officeDocument/2006/math">
                    <m:sSub>
                      <m:sSubPr>
                        <m:ctrlPr>
                          <a:rPr lang="en-US" sz="2800" b="0" i="1" dirty="0" smtClean="0">
                            <a:solidFill>
                              <a:srgbClr val="00B050"/>
                            </a:solidFill>
                            <a:latin typeface="Cambria Math" panose="02040503050406030204" pitchFamily="18" charset="0"/>
                          </a:rPr>
                        </m:ctrlPr>
                      </m:sSubPr>
                      <m:e>
                        <m:d>
                          <m:dPr>
                            <m:begChr m:val="["/>
                            <m:endChr m:val="]"/>
                            <m:ctrlPr>
                              <a:rPr lang="en-US" sz="2800" i="1" dirty="0" smtClean="0">
                                <a:solidFill>
                                  <a:srgbClr val="00B050"/>
                                </a:solidFill>
                                <a:latin typeface="Cambria Math" panose="02040503050406030204" pitchFamily="18" charset="0"/>
                              </a:rPr>
                            </m:ctrlPr>
                          </m:dPr>
                          <m:e>
                            <m:f>
                              <m:fPr>
                                <m:ctrlPr>
                                  <a:rPr lang="en-US" sz="2800" i="1" dirty="0" smtClean="0">
                                    <a:solidFill>
                                      <a:srgbClr val="00B050"/>
                                    </a:solidFill>
                                    <a:latin typeface="Cambria Math" panose="02040503050406030204" pitchFamily="18" charset="0"/>
                                  </a:rPr>
                                </m:ctrlPr>
                              </m:fPr>
                              <m:num>
                                <m:r>
                                  <a:rPr lang="en-US" sz="2800" i="1" dirty="0" smtClean="0">
                                    <a:solidFill>
                                      <a:srgbClr val="00B050"/>
                                    </a:solidFill>
                                    <a:latin typeface="Cambria Math"/>
                                  </a:rPr>
                                  <m:t>𝑐</m:t>
                                </m:r>
                              </m:num>
                              <m:den>
                                <m:sSup>
                                  <m:sSupPr>
                                    <m:ctrlPr>
                                      <a:rPr lang="en-US" sz="2800" i="1" dirty="0" err="1" smtClean="0">
                                        <a:solidFill>
                                          <a:srgbClr val="00B050"/>
                                        </a:solidFill>
                                        <a:latin typeface="Cambria Math" panose="02040503050406030204" pitchFamily="18" charset="0"/>
                                      </a:rPr>
                                    </m:ctrlPr>
                                  </m:sSupPr>
                                  <m:e>
                                    <m:r>
                                      <a:rPr lang="en-US" sz="2800" i="1" dirty="0" err="1" smtClean="0">
                                        <a:solidFill>
                                          <a:srgbClr val="00B050"/>
                                        </a:solidFill>
                                        <a:latin typeface="Cambria Math"/>
                                      </a:rPr>
                                      <m:t>𝑧</m:t>
                                    </m:r>
                                  </m:e>
                                  <m:sup>
                                    <m:r>
                                      <a:rPr lang="en-US" sz="2800" i="1" dirty="0" err="1" smtClean="0">
                                        <a:solidFill>
                                          <a:srgbClr val="00B050"/>
                                        </a:solidFill>
                                        <a:latin typeface="Cambria Math"/>
                                      </a:rPr>
                                      <m:t>𝑘</m:t>
                                    </m:r>
                                  </m:sup>
                                </m:sSup>
                              </m:den>
                            </m:f>
                            <m:r>
                              <a:rPr lang="en-US" sz="2800" i="1" dirty="0" smtClean="0">
                                <a:solidFill>
                                  <a:srgbClr val="00B050"/>
                                </a:solidFill>
                                <a:latin typeface="Cambria Math"/>
                                <a:ea typeface="Cambria Math"/>
                              </a:rPr>
                              <m:t>∙</m:t>
                            </m:r>
                            <m:f>
                              <m:fPr>
                                <m:ctrlPr>
                                  <a:rPr lang="en-US" sz="2800" b="0" i="1" dirty="0" smtClean="0">
                                    <a:solidFill>
                                      <a:srgbClr val="00B050"/>
                                    </a:solidFill>
                                    <a:latin typeface="Cambria Math" panose="02040503050406030204" pitchFamily="18" charset="0"/>
                                    <a:ea typeface="Cambria Math"/>
                                  </a:rPr>
                                </m:ctrlPr>
                              </m:fPr>
                              <m:num>
                                <m:r>
                                  <a:rPr lang="en-US" sz="2800" b="0" i="1" dirty="0" smtClean="0">
                                    <a:solidFill>
                                      <a:srgbClr val="00B050"/>
                                    </a:solidFill>
                                    <a:latin typeface="Cambria Math"/>
                                    <a:ea typeface="Cambria Math"/>
                                  </a:rPr>
                                  <m:t>h</m:t>
                                </m:r>
                                <m:sSup>
                                  <m:sSupPr>
                                    <m:ctrlPr>
                                      <a:rPr lang="en-US" sz="2800" b="0" i="1" dirty="0" smtClean="0">
                                        <a:solidFill>
                                          <a:srgbClr val="00B050"/>
                                        </a:solidFill>
                                        <a:latin typeface="Cambria Math" panose="02040503050406030204" pitchFamily="18" charset="0"/>
                                        <a:ea typeface="Cambria Math"/>
                                      </a:rPr>
                                    </m:ctrlPr>
                                  </m:sSupPr>
                                  <m:e>
                                    <m:r>
                                      <a:rPr lang="en-US" sz="2800" b="0" i="1" dirty="0" smtClean="0">
                                        <a:solidFill>
                                          <a:srgbClr val="00B050"/>
                                        </a:solidFill>
                                        <a:latin typeface="Cambria Math"/>
                                        <a:ea typeface="Cambria Math"/>
                                      </a:rPr>
                                      <m:t>𝑧</m:t>
                                    </m:r>
                                  </m:e>
                                  <m:sup>
                                    <m:r>
                                      <a:rPr lang="en-US" sz="2800" b="0" i="1" dirty="0" smtClean="0">
                                        <a:solidFill>
                                          <a:srgbClr val="00B050"/>
                                        </a:solidFill>
                                        <a:latin typeface="Cambria Math"/>
                                        <a:ea typeface="Cambria Math"/>
                                      </a:rPr>
                                      <m:t>𝑘</m:t>
                                    </m:r>
                                  </m:sup>
                                </m:sSup>
                              </m:num>
                              <m:den>
                                <m:r>
                                  <a:rPr lang="en-US" sz="2800" b="0" i="1" dirty="0" smtClean="0">
                                    <a:solidFill>
                                      <a:srgbClr val="00B050"/>
                                    </a:solidFill>
                                    <a:latin typeface="Cambria Math"/>
                                    <a:ea typeface="Cambria Math"/>
                                  </a:rPr>
                                  <m:t>𝑔</m:t>
                                </m:r>
                              </m:den>
                            </m:f>
                          </m:e>
                        </m:d>
                      </m:e>
                      <m:sub>
                        <m:r>
                          <a:rPr lang="en-US" sz="2800" b="0" i="1" dirty="0" smtClean="0">
                            <a:solidFill>
                              <a:srgbClr val="00B050"/>
                            </a:solidFill>
                            <a:latin typeface="Cambria Math"/>
                          </a:rPr>
                          <m:t>𝑞</m:t>
                        </m:r>
                      </m:sub>
                    </m:sSub>
                  </m:oMath>
                </a14:m>
                <a:r>
                  <a:rPr lang="en-US" sz="2800" dirty="0" smtClean="0">
                    <a:solidFill>
                      <a:srgbClr val="00B050"/>
                    </a:solidFill>
                  </a:rPr>
                  <a:t>= </a:t>
                </a:r>
                <a14:m>
                  <m:oMath xmlns:m="http://schemas.openxmlformats.org/officeDocument/2006/math">
                    <m:sSub>
                      <m:sSubPr>
                        <m:ctrlPr>
                          <a:rPr lang="en-US" sz="2800" i="1" dirty="0">
                            <a:solidFill>
                              <a:srgbClr val="00B050"/>
                            </a:solidFill>
                            <a:latin typeface="Cambria Math" panose="02040503050406030204" pitchFamily="18" charset="0"/>
                          </a:rPr>
                        </m:ctrlPr>
                      </m:sSubPr>
                      <m:e>
                        <m:d>
                          <m:dPr>
                            <m:begChr m:val="["/>
                            <m:endChr m:val="]"/>
                            <m:ctrlPr>
                              <a:rPr lang="en-US" sz="2800" i="1" dirty="0">
                                <a:solidFill>
                                  <a:srgbClr val="00B050"/>
                                </a:solidFill>
                                <a:latin typeface="Cambria Math" panose="02040503050406030204" pitchFamily="18" charset="0"/>
                              </a:rPr>
                            </m:ctrlPr>
                          </m:dPr>
                          <m:e>
                            <m:f>
                              <m:fPr>
                                <m:ctrlPr>
                                  <a:rPr lang="en-US" sz="2800" i="1" dirty="0">
                                    <a:solidFill>
                                      <a:srgbClr val="00B050"/>
                                    </a:solidFill>
                                    <a:latin typeface="Cambria Math" panose="02040503050406030204" pitchFamily="18" charset="0"/>
                                    <a:ea typeface="Cambria Math"/>
                                  </a:rPr>
                                </m:ctrlPr>
                              </m:fPr>
                              <m:num>
                                <m:r>
                                  <a:rPr lang="en-US" sz="2800" b="0" i="1" dirty="0" smtClean="0">
                                    <a:solidFill>
                                      <a:srgbClr val="00B050"/>
                                    </a:solidFill>
                                    <a:latin typeface="Cambria Math"/>
                                    <a:ea typeface="Cambria Math"/>
                                  </a:rPr>
                                  <m:t>𝑐</m:t>
                                </m:r>
                                <m:r>
                                  <a:rPr lang="en-US" sz="2800" i="1" dirty="0">
                                    <a:solidFill>
                                      <a:srgbClr val="00B050"/>
                                    </a:solidFill>
                                    <a:latin typeface="Cambria Math"/>
                                    <a:ea typeface="Cambria Math"/>
                                  </a:rPr>
                                  <m:t>h</m:t>
                                </m:r>
                              </m:num>
                              <m:den>
                                <m:r>
                                  <a:rPr lang="en-US" sz="2800" i="1" dirty="0">
                                    <a:solidFill>
                                      <a:srgbClr val="00B050"/>
                                    </a:solidFill>
                                    <a:latin typeface="Cambria Math"/>
                                    <a:ea typeface="Cambria Math"/>
                                  </a:rPr>
                                  <m:t>𝑔</m:t>
                                </m:r>
                              </m:den>
                            </m:f>
                          </m:e>
                        </m:d>
                      </m:e>
                      <m:sub>
                        <m:r>
                          <a:rPr lang="en-US" sz="2800" i="1" dirty="0">
                            <a:solidFill>
                              <a:srgbClr val="00B050"/>
                            </a:solidFill>
                            <a:latin typeface="Cambria Math"/>
                          </a:rPr>
                          <m:t>𝑞</m:t>
                        </m:r>
                      </m:sub>
                    </m:sSub>
                  </m:oMath>
                </a14:m>
                <a:r>
                  <a:rPr lang="en-US" dirty="0" smtClean="0"/>
                  <a:t>(output </a:t>
                </a:r>
                <a:r>
                  <a:rPr lang="en-US" dirty="0" smtClean="0">
                    <a:solidFill>
                      <a:srgbClr val="FF0000"/>
                    </a:solidFill>
                  </a:rPr>
                  <a:t>yes</a:t>
                </a:r>
                <a:r>
                  <a:rPr lang="en-US" dirty="0" smtClean="0"/>
                  <a:t> if </a:t>
                </a:r>
                <a14:m>
                  <m:oMath xmlns:m="http://schemas.openxmlformats.org/officeDocument/2006/math">
                    <m:r>
                      <a:rPr lang="en-US"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𝑞</m:t>
                        </m:r>
                      </m:e>
                      <m:sup>
                        <m:r>
                          <a:rPr lang="en-US" b="0" i="1" dirty="0" smtClean="0">
                            <a:latin typeface="Cambria Math" panose="02040503050406030204" pitchFamily="18" charset="0"/>
                          </a:rPr>
                          <m:t>3/4</m:t>
                        </m:r>
                      </m:sup>
                    </m:sSup>
                  </m:oMath>
                </a14:m>
                <a:r>
                  <a:rPr lang="en-US" dirty="0" smtClean="0"/>
                  <a:t>) </a:t>
                </a:r>
              </a:p>
              <a:p>
                <a:pPr lvl="1"/>
                <a:r>
                  <a:rPr lang="en-US" sz="2800" dirty="0" smtClean="0"/>
                  <a:t>Correctness: if </a:t>
                </a:r>
                <a14:m>
                  <m:oMath xmlns:m="http://schemas.openxmlformats.org/officeDocument/2006/math">
                    <m:r>
                      <a:rPr lang="en-US" sz="2800" i="1" dirty="0" smtClean="0">
                        <a:latin typeface="Cambria Math"/>
                      </a:rPr>
                      <m:t>𝑐</m:t>
                    </m:r>
                    <m:r>
                      <a:rPr lang="en-US" sz="2800" i="1" dirty="0" smtClean="0">
                        <a:latin typeface="Cambria Math"/>
                      </a:rPr>
                      <m:t> ∈</m:t>
                    </m:r>
                    <m:r>
                      <a:rPr lang="en-US" sz="2800" i="1" dirty="0" smtClean="0">
                        <a:latin typeface="Cambria Math"/>
                      </a:rPr>
                      <m:t>𝐼</m:t>
                    </m:r>
                    <m:r>
                      <a:rPr lang="en-US" sz="2800" i="1" dirty="0" smtClean="0">
                        <a:latin typeface="Cambria Math"/>
                      </a:rPr>
                      <m:t> </m:t>
                    </m:r>
                  </m:oMath>
                </a14:m>
                <a:r>
                  <a:rPr lang="en-US" sz="2800" dirty="0" smtClean="0"/>
                  <a:t>(or, </a:t>
                </a:r>
                <a14:m>
                  <m:oMath xmlns:m="http://schemas.openxmlformats.org/officeDocument/2006/math">
                    <m:r>
                      <a:rPr lang="en-US" sz="2800" i="1" dirty="0" smtClean="0">
                        <a:latin typeface="Cambria Math"/>
                      </a:rPr>
                      <m:t>𝑐</m:t>
                    </m:r>
                    <m:r>
                      <a:rPr lang="en-US" sz="2800" i="1" dirty="0" smtClean="0">
                        <a:latin typeface="Cambria Math"/>
                      </a:rPr>
                      <m:t> = </m:t>
                    </m:r>
                    <m:r>
                      <a:rPr lang="en-US" sz="2800" i="1" dirty="0" smtClean="0">
                        <a:latin typeface="Cambria Math"/>
                      </a:rPr>
                      <m:t>𝑐</m:t>
                    </m:r>
                    <m:r>
                      <a:rPr lang="en-US" sz="2800" b="0" i="1" dirty="0" smtClean="0">
                        <a:latin typeface="Cambria Math"/>
                      </a:rPr>
                      <m:t>′</m:t>
                    </m:r>
                    <m:r>
                      <a:rPr lang="en-US" sz="2800" i="1" dirty="0" smtClean="0">
                        <a:latin typeface="Cambria Math"/>
                      </a:rPr>
                      <m:t>𝑔</m:t>
                    </m:r>
                  </m:oMath>
                </a14:m>
                <a:r>
                  <a:rPr lang="en-US" sz="2800" dirty="0" smtClean="0"/>
                  <a:t>)</a:t>
                </a:r>
              </a:p>
              <a:p>
                <a:pPr lvl="1"/>
                <a:r>
                  <a:rPr lang="en-US" sz="2800" dirty="0" smtClean="0"/>
                  <a:t>Problem: </a:t>
                </a:r>
                <a14:m>
                  <m:oMath xmlns:m="http://schemas.openxmlformats.org/officeDocument/2006/math">
                    <m:r>
                      <a:rPr lang="en-US" sz="2800" i="1" dirty="0">
                        <a:latin typeface="Cambria Math"/>
                      </a:rPr>
                      <m:t>𝑐</m:t>
                    </m:r>
                    <m:r>
                      <a:rPr lang="en-US" sz="2800" i="1" dirty="0">
                        <a:latin typeface="Cambria Math"/>
                      </a:rPr>
                      <m:t>′</m:t>
                    </m:r>
                  </m:oMath>
                </a14:m>
                <a:r>
                  <a:rPr lang="en-US" sz="2800" dirty="0" smtClean="0"/>
                  <a:t> may not be small </a:t>
                </a:r>
              </a:p>
              <a:p>
                <a:pPr lvl="1"/>
                <a:r>
                  <a:rPr lang="en-US" sz="2800" dirty="0" smtClean="0"/>
                  <a:t>Solution:  </a:t>
                </a:r>
                <a14:m>
                  <m:oMath xmlns:m="http://schemas.openxmlformats.org/officeDocument/2006/math">
                    <m:sSup>
                      <m:sSupPr>
                        <m:ctrlPr>
                          <a:rPr lang="en-US" sz="2800" i="1" dirty="0">
                            <a:latin typeface="Cambria Math" panose="02040503050406030204" pitchFamily="18" charset="0"/>
                          </a:rPr>
                        </m:ctrlPr>
                      </m:sSupPr>
                      <m:e>
                        <m:r>
                          <a:rPr lang="en-US" sz="2800" i="1" dirty="0">
                            <a:latin typeface="Cambria Math" panose="02040503050406030204" pitchFamily="18" charset="0"/>
                          </a:rPr>
                          <m:t>𝑔</m:t>
                        </m:r>
                      </m:e>
                      <m:sup>
                        <m:r>
                          <a:rPr lang="en-US" sz="2800" i="1" dirty="0">
                            <a:latin typeface="Cambria Math" panose="02040503050406030204" pitchFamily="18" charset="0"/>
                          </a:rPr>
                          <m:t>−1</m:t>
                        </m:r>
                      </m:sup>
                    </m:sSup>
                    <m:r>
                      <a:rPr lang="en-US" sz="2800" b="0" i="1" dirty="0" smtClean="0">
                        <a:latin typeface="Cambria Math" panose="02040503050406030204" pitchFamily="18" charset="0"/>
                      </a:rPr>
                      <m:t> </m:t>
                    </m:r>
                  </m:oMath>
                </a14:m>
                <a:r>
                  <a:rPr lang="en-US" sz="2800" b="0" dirty="0" smtClean="0">
                    <a:latin typeface="Cambria Math" panose="02040503050406030204" pitchFamily="18" charset="0"/>
                  </a:rPr>
                  <a:t>is small, </a:t>
                </a:r>
                <a14:m>
                  <m:oMath xmlns:m="http://schemas.openxmlformats.org/officeDocument/2006/math">
                    <m:sSup>
                      <m:sSupPr>
                        <m:ctrlPr>
                          <a:rPr lang="en-US" sz="2800" i="1" dirty="0">
                            <a:latin typeface="Cambria Math" panose="02040503050406030204" pitchFamily="18" charset="0"/>
                          </a:rPr>
                        </m:ctrlPr>
                      </m:sSupPr>
                      <m:e>
                        <m:r>
                          <a:rPr lang="en-US" sz="2800" i="1" dirty="0">
                            <a:latin typeface="Cambria Math"/>
                          </a:rPr>
                          <m:t>𝑐</m:t>
                        </m:r>
                      </m:e>
                      <m:sup>
                        <m:r>
                          <a:rPr lang="en-US" sz="2800" b="0" i="1" dirty="0" smtClean="0">
                            <a:latin typeface="Cambria Math" panose="02040503050406030204" pitchFamily="18" charset="0"/>
                          </a:rPr>
                          <m:t>′</m:t>
                        </m:r>
                      </m:sup>
                    </m:sSup>
                    <m:r>
                      <a:rPr lang="en-US" sz="2800" b="0" i="1" dirty="0" smtClean="0">
                        <a:latin typeface="Cambria Math" panose="02040503050406030204" pitchFamily="18" charset="0"/>
                      </a:rPr>
                      <m:t>𝑔</m:t>
                    </m:r>
                    <m:sSup>
                      <m:sSupPr>
                        <m:ctrlPr>
                          <a:rPr lang="en-US" sz="2800" i="1" dirty="0">
                            <a:latin typeface="Cambria Math" panose="02040503050406030204" pitchFamily="18" charset="0"/>
                          </a:rPr>
                        </m:ctrlPr>
                      </m:sSupPr>
                      <m:e>
                        <m:r>
                          <a:rPr lang="en-US" sz="2800" i="1" dirty="0">
                            <a:latin typeface="Cambria Math" panose="02040503050406030204" pitchFamily="18" charset="0"/>
                          </a:rPr>
                          <m:t>𝑔</m:t>
                        </m:r>
                      </m:e>
                      <m:sup>
                        <m:r>
                          <a:rPr lang="en-US" sz="2800" i="1" dirty="0">
                            <a:latin typeface="Cambria Math" panose="02040503050406030204" pitchFamily="18" charset="0"/>
                          </a:rPr>
                          <m:t>−1</m:t>
                        </m:r>
                      </m:sup>
                    </m:sSup>
                    <m:r>
                      <a:rPr lang="en-US" sz="2800" i="1" dirty="0">
                        <a:latin typeface="Cambria Math" panose="02040503050406030204" pitchFamily="18" charset="0"/>
                      </a:rPr>
                      <m:t>∈</m:t>
                    </m:r>
                    <m:r>
                      <a:rPr lang="en-US" sz="2800" i="1" dirty="0" smtClean="0">
                        <a:solidFill>
                          <a:srgbClr val="0070C0"/>
                        </a:solidFill>
                        <a:latin typeface="Cambria Math" panose="02040503050406030204" pitchFamily="18" charset="0"/>
                      </a:rPr>
                      <m:t>𝐾</m:t>
                    </m:r>
                  </m:oMath>
                </a14:m>
                <a:r>
                  <a:rPr lang="en-US" sz="2800" dirty="0" smtClean="0"/>
                  <a:t> is same as in </a:t>
                </a:r>
                <a14:m>
                  <m:oMath xmlns:m="http://schemas.openxmlformats.org/officeDocument/2006/math">
                    <m:r>
                      <a:rPr lang="en-US" sz="2800" i="1" dirty="0" smtClean="0">
                        <a:solidFill>
                          <a:srgbClr val="0070C0"/>
                        </a:solidFill>
                        <a:latin typeface="Cambria Math" panose="02040503050406030204" pitchFamily="18" charset="0"/>
                      </a:rPr>
                      <m:t>𝑅</m:t>
                    </m:r>
                  </m:oMath>
                </a14:m>
                <a:endParaRPr lang="en-US" sz="2800"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381000" y="1447800"/>
                <a:ext cx="8610600" cy="5105400"/>
              </a:xfrm>
              <a:blipFill rotWithShape="0">
                <a:blip r:embed="rId2"/>
                <a:stretch>
                  <a:fillRect l="-1133" t="-2031" b="-227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3D2F4F8-96A9-4514-BBD0-EA5312265E95}" type="slidenum">
              <a:rPr lang="en-US" smtClean="0"/>
              <a:t>42</a:t>
            </a:fld>
            <a:endParaRPr lang="en-US"/>
          </a:p>
        </p:txBody>
      </p:sp>
    </p:spTree>
    <p:extLst>
      <p:ext uri="{BB962C8B-B14F-4D97-AF65-F5344CB8AC3E}">
        <p14:creationId xmlns:p14="http://schemas.microsoft.com/office/powerpoint/2010/main" val="111482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Equality</a:t>
            </a:r>
            <a:r>
              <a:rPr lang="en-US" b="1" dirty="0"/>
              <a:t> </a:t>
            </a:r>
            <a:r>
              <a:rPr lang="en-US" b="1" dirty="0" smtClean="0"/>
              <a:t>Checking – Correctness II </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381000" y="1447800"/>
                <a:ext cx="8610600" cy="5105400"/>
              </a:xfrm>
            </p:spPr>
            <p:txBody>
              <a:bodyPr>
                <a:noAutofit/>
              </a:bodyPr>
              <a:lstStyle/>
              <a:p>
                <a:r>
                  <a:rPr lang="en-US" dirty="0" smtClean="0"/>
                  <a:t>Do </a:t>
                </a:r>
                <a14:m>
                  <m:oMath xmlns:m="http://schemas.openxmlformats.org/officeDocument/2006/math">
                    <m:r>
                      <a:rPr lang="en-US" i="1" dirty="0" smtClean="0">
                        <a:latin typeface="Cambria Math"/>
                      </a:rPr>
                      <m:t>𝑢</m:t>
                    </m:r>
                    <m:r>
                      <a:rPr lang="en-US" i="1" dirty="0" smtClean="0">
                        <a:latin typeface="Cambria Math"/>
                      </a:rPr>
                      <m:t>,</m:t>
                    </m:r>
                    <m:r>
                      <a:rPr lang="en-US" i="1" dirty="0" smtClean="0">
                        <a:latin typeface="Cambria Math"/>
                      </a:rPr>
                      <m:t>𝑢</m:t>
                    </m:r>
                    <m:r>
                      <a:rPr lang="en-US" i="1" dirty="0" smtClean="0">
                        <a:latin typeface="Cambria Math"/>
                      </a:rPr>
                      <m:t>’</m:t>
                    </m:r>
                  </m:oMath>
                </a14:m>
                <a:r>
                  <a:rPr lang="en-US" dirty="0" smtClean="0"/>
                  <a:t> encode the same </a:t>
                </a:r>
                <a:r>
                  <a:rPr lang="en-US" dirty="0" err="1" smtClean="0"/>
                  <a:t>coset</a:t>
                </a:r>
                <a:r>
                  <a:rPr lang="en-US" dirty="0" smtClean="0"/>
                  <a:t>?</a:t>
                </a:r>
              </a:p>
              <a:p>
                <a:pPr lvl="1"/>
                <a:r>
                  <a:rPr lang="en-US" sz="2800" dirty="0" smtClean="0"/>
                  <a:t>Suffices to check -</a:t>
                </a:r>
                <a14:m>
                  <m:oMath xmlns:m="http://schemas.openxmlformats.org/officeDocument/2006/math">
                    <m:sSub>
                      <m:sSubPr>
                        <m:ctrlPr>
                          <a:rPr lang="en-US" sz="2800" i="1" smtClean="0">
                            <a:solidFill>
                              <a:srgbClr val="00B050"/>
                            </a:solidFill>
                            <a:latin typeface="Cambria Math" panose="02040503050406030204" pitchFamily="18" charset="0"/>
                          </a:rPr>
                        </m:ctrlPr>
                      </m:sSubPr>
                      <m:e>
                        <m:d>
                          <m:dPr>
                            <m:begChr m:val="["/>
                            <m:endChr m:val="]"/>
                            <m:ctrlPr>
                              <a:rPr lang="en-US" sz="2800" i="1" smtClean="0">
                                <a:solidFill>
                                  <a:srgbClr val="00B050"/>
                                </a:solidFill>
                                <a:latin typeface="Cambria Math" panose="02040503050406030204" pitchFamily="18" charset="0"/>
                              </a:rPr>
                            </m:ctrlPr>
                          </m:dPr>
                          <m:e>
                            <m:r>
                              <a:rPr lang="en-US" sz="2800" smtClean="0">
                                <a:solidFill>
                                  <a:srgbClr val="00B050"/>
                                </a:solidFill>
                                <a:latin typeface="Cambria Math"/>
                              </a:rPr>
                              <m:t>𝑢</m:t>
                            </m:r>
                            <m:r>
                              <a:rPr lang="en-US" sz="2800" smtClean="0">
                                <a:solidFill>
                                  <a:srgbClr val="00B050"/>
                                </a:solidFill>
                                <a:latin typeface="Cambria Math"/>
                              </a:rPr>
                              <m:t>−</m:t>
                            </m:r>
                            <m:sSup>
                              <m:sSupPr>
                                <m:ctrlPr>
                                  <a:rPr lang="en-US" sz="2800" i="1" smtClean="0">
                                    <a:solidFill>
                                      <a:srgbClr val="00B050"/>
                                    </a:solidFill>
                                    <a:latin typeface="Cambria Math" panose="02040503050406030204" pitchFamily="18" charset="0"/>
                                  </a:rPr>
                                </m:ctrlPr>
                              </m:sSupPr>
                              <m:e>
                                <m:r>
                                  <a:rPr lang="en-US" sz="2800" smtClean="0">
                                    <a:solidFill>
                                      <a:srgbClr val="00B050"/>
                                    </a:solidFill>
                                    <a:latin typeface="Cambria Math"/>
                                  </a:rPr>
                                  <m:t>𝑢</m:t>
                                </m:r>
                              </m:e>
                              <m:sup>
                                <m:r>
                                  <a:rPr lang="en-US" sz="2800" smtClean="0">
                                    <a:solidFill>
                                      <a:srgbClr val="00B050"/>
                                    </a:solidFill>
                                    <a:latin typeface="Cambria Math"/>
                                  </a:rPr>
                                  <m:t>′</m:t>
                                </m:r>
                              </m:sup>
                            </m:sSup>
                          </m:e>
                        </m:d>
                      </m:e>
                      <m:sub>
                        <m:r>
                          <a:rPr lang="en-US" sz="2800" smtClean="0">
                            <a:solidFill>
                              <a:srgbClr val="00B050"/>
                            </a:solidFill>
                            <a:latin typeface="Cambria Math"/>
                          </a:rPr>
                          <m:t>𝑞</m:t>
                        </m:r>
                      </m:sub>
                    </m:sSub>
                  </m:oMath>
                </a14:m>
                <a:r>
                  <a:rPr lang="en-US" sz="2800" dirty="0" smtClean="0">
                    <a:solidFill>
                      <a:srgbClr val="00B050"/>
                    </a:solidFill>
                  </a:rPr>
                  <a:t> </a:t>
                </a:r>
                <a:r>
                  <a:rPr lang="en-US" sz="2800" dirty="0" smtClean="0"/>
                  <a:t>encodes </a:t>
                </a:r>
                <a14:m>
                  <m:oMath xmlns:m="http://schemas.openxmlformats.org/officeDocument/2006/math">
                    <m:r>
                      <a:rPr lang="en-US" sz="2800" i="1" dirty="0" smtClean="0">
                        <a:solidFill>
                          <a:srgbClr val="00B050"/>
                        </a:solidFill>
                        <a:latin typeface="Cambria Math"/>
                      </a:rPr>
                      <m:t>0</m:t>
                    </m:r>
                  </m:oMath>
                </a14:m>
                <a:r>
                  <a:rPr lang="en-US" sz="2800" dirty="0" smtClean="0"/>
                  <a:t>.</a:t>
                </a:r>
              </a:p>
              <a:p>
                <a:r>
                  <a:rPr lang="en-US" dirty="0" smtClean="0"/>
                  <a:t>Publish a (level-</a:t>
                </a:r>
                <a:r>
                  <a:rPr lang="en-US" i="1" dirty="0" smtClean="0"/>
                  <a:t>k</a:t>
                </a:r>
                <a:r>
                  <a:rPr lang="en-US" dirty="0" smtClean="0"/>
                  <a:t>) zero-testing </a:t>
                </a:r>
                <a:r>
                  <a:rPr lang="en-US" dirty="0" err="1" smtClean="0"/>
                  <a:t>param</a:t>
                </a:r>
                <a:r>
                  <a:rPr lang="en-US" dirty="0" smtClean="0"/>
                  <a:t> </a:t>
                </a:r>
                <a:endParaRPr lang="en-US" dirty="0"/>
              </a:p>
              <a:p>
                <a:pPr marL="457200" lvl="1" indent="0">
                  <a:buNone/>
                </a:pPr>
                <a14:m>
                  <m:oMathPara xmlns:m="http://schemas.openxmlformats.org/officeDocument/2006/math">
                    <m:oMathParaPr>
                      <m:jc m:val="centerGroup"/>
                    </m:oMathParaPr>
                    <m:oMath xmlns:m="http://schemas.openxmlformats.org/officeDocument/2006/math">
                      <m:sSub>
                        <m:sSubPr>
                          <m:ctrlPr>
                            <a:rPr lang="en-US" sz="2800" i="1" smtClean="0">
                              <a:solidFill>
                                <a:srgbClr val="00B050"/>
                              </a:solidFill>
                              <a:latin typeface="Cambria Math" panose="02040503050406030204" pitchFamily="18" charset="0"/>
                            </a:rPr>
                          </m:ctrlPr>
                        </m:sSubPr>
                        <m:e>
                          <m:r>
                            <a:rPr lang="en-US" sz="2800" smtClean="0">
                              <a:solidFill>
                                <a:srgbClr val="00B050"/>
                              </a:solidFill>
                              <a:latin typeface="Cambria Math"/>
                            </a:rPr>
                            <m:t>𝑣</m:t>
                          </m:r>
                        </m:e>
                        <m:sub>
                          <m:r>
                            <a:rPr lang="en-US" sz="2800" smtClean="0">
                              <a:solidFill>
                                <a:srgbClr val="00B050"/>
                              </a:solidFill>
                              <a:latin typeface="Cambria Math"/>
                            </a:rPr>
                            <m:t>𝑘</m:t>
                          </m:r>
                        </m:sub>
                      </m:sSub>
                      <m:r>
                        <a:rPr lang="en-US" sz="2800" smtClean="0">
                          <a:solidFill>
                            <a:srgbClr val="00B050"/>
                          </a:solidFill>
                          <a:latin typeface="Cambria Math"/>
                        </a:rPr>
                        <m:t>=</m:t>
                      </m:r>
                      <m:sSub>
                        <m:sSubPr>
                          <m:ctrlPr>
                            <a:rPr lang="en-US" sz="2800" i="1" smtClean="0">
                              <a:solidFill>
                                <a:srgbClr val="00B050"/>
                              </a:solidFill>
                              <a:latin typeface="Cambria Math" panose="02040503050406030204" pitchFamily="18" charset="0"/>
                            </a:rPr>
                          </m:ctrlPr>
                        </m:sSubPr>
                        <m:e>
                          <m:d>
                            <m:dPr>
                              <m:begChr m:val="["/>
                              <m:endChr m:val="]"/>
                              <m:ctrlPr>
                                <a:rPr lang="en-US" sz="2800" i="1" smtClean="0">
                                  <a:solidFill>
                                    <a:srgbClr val="00B050"/>
                                  </a:solidFill>
                                  <a:latin typeface="Cambria Math" panose="02040503050406030204" pitchFamily="18" charset="0"/>
                                </a:rPr>
                              </m:ctrlPr>
                            </m:dPr>
                            <m:e>
                              <m:f>
                                <m:fPr>
                                  <m:type m:val="lin"/>
                                  <m:ctrlPr>
                                    <a:rPr lang="en-US" sz="2800" i="1" smtClean="0">
                                      <a:solidFill>
                                        <a:srgbClr val="00B050"/>
                                      </a:solidFill>
                                      <a:latin typeface="Cambria Math" panose="02040503050406030204" pitchFamily="18" charset="0"/>
                                    </a:rPr>
                                  </m:ctrlPr>
                                </m:fPr>
                                <m:num>
                                  <m:r>
                                    <a:rPr lang="en-US" sz="2800" smtClean="0">
                                      <a:solidFill>
                                        <a:srgbClr val="00B050"/>
                                      </a:solidFill>
                                      <a:latin typeface="Cambria Math"/>
                                    </a:rPr>
                                    <m:t>h</m:t>
                                  </m:r>
                                  <m:sSup>
                                    <m:sSupPr>
                                      <m:ctrlPr>
                                        <a:rPr lang="en-US" sz="2800" i="1" smtClean="0">
                                          <a:solidFill>
                                            <a:srgbClr val="00B050"/>
                                          </a:solidFill>
                                          <a:latin typeface="Cambria Math" panose="02040503050406030204" pitchFamily="18" charset="0"/>
                                        </a:rPr>
                                      </m:ctrlPr>
                                    </m:sSupPr>
                                    <m:e>
                                      <m:r>
                                        <a:rPr lang="en-US" sz="2800" smtClean="0">
                                          <a:solidFill>
                                            <a:srgbClr val="00B050"/>
                                          </a:solidFill>
                                          <a:latin typeface="Cambria Math"/>
                                        </a:rPr>
                                        <m:t>𝑧</m:t>
                                      </m:r>
                                    </m:e>
                                    <m:sup>
                                      <m:r>
                                        <a:rPr lang="en-US" sz="2800" smtClean="0">
                                          <a:solidFill>
                                            <a:srgbClr val="00B050"/>
                                          </a:solidFill>
                                          <a:latin typeface="Cambria Math"/>
                                        </a:rPr>
                                        <m:t>𝑘</m:t>
                                      </m:r>
                                    </m:sup>
                                  </m:sSup>
                                </m:num>
                                <m:den>
                                  <m:r>
                                    <a:rPr lang="en-US" sz="2800" smtClean="0">
                                      <a:solidFill>
                                        <a:srgbClr val="00B050"/>
                                      </a:solidFill>
                                      <a:latin typeface="Cambria Math"/>
                                    </a:rPr>
                                    <m:t>𝑔</m:t>
                                  </m:r>
                                </m:den>
                              </m:f>
                            </m:e>
                          </m:d>
                        </m:e>
                        <m:sub>
                          <m:r>
                            <a:rPr lang="en-US" sz="2800" smtClean="0">
                              <a:solidFill>
                                <a:srgbClr val="00B050"/>
                              </a:solidFill>
                              <a:latin typeface="Cambria Math"/>
                            </a:rPr>
                            <m:t>𝑞</m:t>
                          </m:r>
                        </m:sub>
                      </m:sSub>
                    </m:oMath>
                  </m:oMathPara>
                </a14:m>
                <a:endParaRPr lang="en-US" sz="2800" dirty="0" smtClean="0"/>
              </a:p>
              <a:p>
                <a:pPr lvl="1"/>
                <a:r>
                  <a:rPr lang="en-US" sz="2800" i="1" dirty="0" smtClean="0">
                    <a:solidFill>
                      <a:srgbClr val="00B050"/>
                    </a:solidFill>
                  </a:rPr>
                  <a:t>h</a:t>
                </a:r>
                <a:r>
                  <a:rPr lang="en-US" sz="2800" dirty="0" smtClean="0"/>
                  <a:t> is ``somewhat short” (e.g. of size </a:t>
                </a:r>
                <a14:m>
                  <m:oMath xmlns:m="http://schemas.openxmlformats.org/officeDocument/2006/math">
                    <m:rad>
                      <m:radPr>
                        <m:degHide m:val="on"/>
                        <m:ctrlPr>
                          <a:rPr lang="en-US" sz="2800" b="0" i="1" dirty="0" smtClean="0">
                            <a:solidFill>
                              <a:srgbClr val="FF0000"/>
                            </a:solidFill>
                            <a:latin typeface="Cambria Math" panose="02040503050406030204" pitchFamily="18" charset="0"/>
                          </a:rPr>
                        </m:ctrlPr>
                      </m:radPr>
                      <m:deg/>
                      <m:e>
                        <m:r>
                          <a:rPr lang="en-US" sz="2800" b="0" i="1" dirty="0" smtClean="0">
                            <a:solidFill>
                              <a:srgbClr val="FF0000"/>
                            </a:solidFill>
                            <a:latin typeface="Cambria Math"/>
                          </a:rPr>
                          <m:t>𝑞</m:t>
                        </m:r>
                      </m:e>
                    </m:rad>
                  </m:oMath>
                </a14:m>
                <a:r>
                  <a:rPr lang="en-US" sz="2800" dirty="0" smtClean="0"/>
                  <a:t>)</a:t>
                </a:r>
              </a:p>
              <a:p>
                <a:r>
                  <a:rPr lang="en-US" dirty="0" smtClean="0"/>
                  <a:t>To test, if </a:t>
                </a:r>
                <a14:m>
                  <m:oMath xmlns:m="http://schemas.openxmlformats.org/officeDocument/2006/math">
                    <m:r>
                      <a:rPr lang="en-US" i="1" dirty="0" smtClean="0">
                        <a:solidFill>
                          <a:srgbClr val="00B050"/>
                        </a:solidFill>
                        <a:latin typeface="Cambria Math"/>
                      </a:rPr>
                      <m:t>𝑢</m:t>
                    </m:r>
                    <m:r>
                      <a:rPr lang="en-US" i="1" dirty="0" smtClean="0">
                        <a:solidFill>
                          <a:srgbClr val="00B050"/>
                        </a:solidFill>
                        <a:latin typeface="Cambria Math"/>
                      </a:rPr>
                      <m:t>=[</m:t>
                    </m:r>
                    <m:r>
                      <a:rPr lang="en-US" i="1" dirty="0" smtClean="0">
                        <a:solidFill>
                          <a:srgbClr val="00B050"/>
                        </a:solidFill>
                        <a:latin typeface="Cambria Math"/>
                      </a:rPr>
                      <m:t>𝑐</m:t>
                    </m:r>
                    <m:r>
                      <a:rPr lang="en-US" i="1" dirty="0" smtClean="0">
                        <a:solidFill>
                          <a:srgbClr val="00B050"/>
                        </a:solidFill>
                        <a:latin typeface="Cambria Math"/>
                      </a:rPr>
                      <m:t>/</m:t>
                    </m:r>
                    <m:r>
                      <a:rPr lang="en-US" i="1" dirty="0" err="1" smtClean="0">
                        <a:solidFill>
                          <a:srgbClr val="00B050"/>
                        </a:solidFill>
                        <a:latin typeface="Cambria Math"/>
                      </a:rPr>
                      <m:t>𝑧</m:t>
                    </m:r>
                    <m:r>
                      <a:rPr lang="en-US" i="1" baseline="30000" dirty="0" err="1" smtClean="0">
                        <a:solidFill>
                          <a:srgbClr val="00B050"/>
                        </a:solidFill>
                        <a:latin typeface="Cambria Math"/>
                      </a:rPr>
                      <m:t>𝑘</m:t>
                    </m:r>
                    <m:r>
                      <a:rPr lang="en-US" i="1" dirty="0" smtClean="0">
                        <a:solidFill>
                          <a:srgbClr val="00B050"/>
                        </a:solidFill>
                        <a:latin typeface="Cambria Math"/>
                      </a:rPr>
                      <m:t>]</m:t>
                    </m:r>
                    <m:r>
                      <a:rPr lang="en-US" i="1" baseline="-25000" dirty="0" smtClean="0">
                        <a:solidFill>
                          <a:srgbClr val="00B050"/>
                        </a:solidFill>
                        <a:latin typeface="Cambria Math"/>
                      </a:rPr>
                      <m:t>𝑞</m:t>
                    </m:r>
                  </m:oMath>
                </a14:m>
                <a:r>
                  <a:rPr lang="en-US" dirty="0" smtClean="0"/>
                  <a:t> encodes </a:t>
                </a:r>
                <a14:m>
                  <m:oMath xmlns:m="http://schemas.openxmlformats.org/officeDocument/2006/math">
                    <m:r>
                      <a:rPr lang="en-US" i="1" dirty="0" smtClean="0">
                        <a:latin typeface="Cambria Math"/>
                      </a:rPr>
                      <m:t>0</m:t>
                    </m:r>
                  </m:oMath>
                </a14:m>
                <a:r>
                  <a:rPr lang="en-US" dirty="0" smtClean="0"/>
                  <a:t>, compute</a:t>
                </a:r>
              </a:p>
              <a:p>
                <a:pPr lvl="1"/>
                <a:r>
                  <a:rPr lang="en-US" dirty="0" smtClean="0"/>
                  <a:t> </a:t>
                </a:r>
                <a14:m>
                  <m:oMath xmlns:m="http://schemas.openxmlformats.org/officeDocument/2006/math">
                    <m:r>
                      <a:rPr lang="en-US" sz="2800" i="1" dirty="0" smtClean="0">
                        <a:solidFill>
                          <a:srgbClr val="00B050"/>
                        </a:solidFill>
                        <a:latin typeface="Cambria Math"/>
                      </a:rPr>
                      <m:t>𝑤</m:t>
                    </m:r>
                    <m:r>
                      <a:rPr lang="en-US" sz="2800" i="1" dirty="0" smtClean="0">
                        <a:solidFill>
                          <a:srgbClr val="00B050"/>
                        </a:solidFill>
                        <a:latin typeface="Cambria Math"/>
                      </a:rPr>
                      <m:t>=</m:t>
                    </m:r>
                    <m:d>
                      <m:dPr>
                        <m:begChr m:val="["/>
                        <m:endChr m:val="]"/>
                        <m:ctrlPr>
                          <a:rPr lang="en-US" sz="2800" i="1" dirty="0" smtClean="0">
                            <a:solidFill>
                              <a:srgbClr val="00B050"/>
                            </a:solidFill>
                            <a:latin typeface="Cambria Math" panose="02040503050406030204" pitchFamily="18" charset="0"/>
                          </a:rPr>
                        </m:ctrlPr>
                      </m:dPr>
                      <m:e>
                        <m:r>
                          <a:rPr lang="en-US" sz="2800" i="1" dirty="0" err="1" smtClean="0">
                            <a:solidFill>
                              <a:srgbClr val="00B050"/>
                            </a:solidFill>
                            <a:latin typeface="Cambria Math"/>
                          </a:rPr>
                          <m:t>𝑢</m:t>
                        </m:r>
                        <m:r>
                          <a:rPr lang="en-US" sz="2800" i="1" dirty="0" err="1">
                            <a:solidFill>
                              <a:srgbClr val="00B050"/>
                            </a:solidFill>
                            <a:latin typeface="Cambria Math"/>
                          </a:rPr>
                          <m:t>·</m:t>
                        </m:r>
                        <m:r>
                          <a:rPr lang="en-US" sz="2800" i="1" dirty="0" err="1" smtClean="0">
                            <a:solidFill>
                              <a:srgbClr val="00B050"/>
                            </a:solidFill>
                            <a:latin typeface="Cambria Math"/>
                          </a:rPr>
                          <m:t>𝑣</m:t>
                        </m:r>
                        <m:r>
                          <a:rPr lang="en-US" sz="2800" i="1" baseline="-25000" dirty="0" err="1" smtClean="0">
                            <a:solidFill>
                              <a:srgbClr val="00B050"/>
                            </a:solidFill>
                            <a:latin typeface="Cambria Math"/>
                          </a:rPr>
                          <m:t>𝑘</m:t>
                        </m:r>
                      </m:e>
                    </m:d>
                    <m:r>
                      <a:rPr lang="en-US" sz="2800" i="1" baseline="-25000" dirty="0" smtClean="0">
                        <a:solidFill>
                          <a:srgbClr val="00B050"/>
                        </a:solidFill>
                        <a:latin typeface="Cambria Math"/>
                      </a:rPr>
                      <m:t>𝑞</m:t>
                    </m:r>
                  </m:oMath>
                </a14:m>
                <a:r>
                  <a:rPr lang="en-US" sz="2800" dirty="0" smtClean="0"/>
                  <a:t> = </a:t>
                </a:r>
                <a14:m>
                  <m:oMath xmlns:m="http://schemas.openxmlformats.org/officeDocument/2006/math">
                    <m:sSub>
                      <m:sSubPr>
                        <m:ctrlPr>
                          <a:rPr lang="en-US" sz="2800" b="0" i="1" dirty="0" smtClean="0">
                            <a:solidFill>
                              <a:srgbClr val="00B050"/>
                            </a:solidFill>
                            <a:latin typeface="Cambria Math" panose="02040503050406030204" pitchFamily="18" charset="0"/>
                          </a:rPr>
                        </m:ctrlPr>
                      </m:sSubPr>
                      <m:e>
                        <m:d>
                          <m:dPr>
                            <m:begChr m:val="["/>
                            <m:endChr m:val="]"/>
                            <m:ctrlPr>
                              <a:rPr lang="en-US" sz="2800" i="1" dirty="0" smtClean="0">
                                <a:solidFill>
                                  <a:srgbClr val="00B050"/>
                                </a:solidFill>
                                <a:latin typeface="Cambria Math" panose="02040503050406030204" pitchFamily="18" charset="0"/>
                              </a:rPr>
                            </m:ctrlPr>
                          </m:dPr>
                          <m:e>
                            <m:f>
                              <m:fPr>
                                <m:ctrlPr>
                                  <a:rPr lang="en-US" sz="2800" i="1" dirty="0" smtClean="0">
                                    <a:solidFill>
                                      <a:srgbClr val="00B050"/>
                                    </a:solidFill>
                                    <a:latin typeface="Cambria Math" panose="02040503050406030204" pitchFamily="18" charset="0"/>
                                  </a:rPr>
                                </m:ctrlPr>
                              </m:fPr>
                              <m:num>
                                <m:r>
                                  <a:rPr lang="en-US" sz="2800" i="1" dirty="0" smtClean="0">
                                    <a:solidFill>
                                      <a:srgbClr val="00B050"/>
                                    </a:solidFill>
                                    <a:latin typeface="Cambria Math"/>
                                  </a:rPr>
                                  <m:t>𝑐</m:t>
                                </m:r>
                              </m:num>
                              <m:den>
                                <m:sSup>
                                  <m:sSupPr>
                                    <m:ctrlPr>
                                      <a:rPr lang="en-US" sz="2800" i="1" dirty="0" err="1" smtClean="0">
                                        <a:solidFill>
                                          <a:srgbClr val="00B050"/>
                                        </a:solidFill>
                                        <a:latin typeface="Cambria Math" panose="02040503050406030204" pitchFamily="18" charset="0"/>
                                      </a:rPr>
                                    </m:ctrlPr>
                                  </m:sSupPr>
                                  <m:e>
                                    <m:r>
                                      <a:rPr lang="en-US" sz="2800" i="1" dirty="0" err="1" smtClean="0">
                                        <a:solidFill>
                                          <a:srgbClr val="00B050"/>
                                        </a:solidFill>
                                        <a:latin typeface="Cambria Math"/>
                                      </a:rPr>
                                      <m:t>𝑧</m:t>
                                    </m:r>
                                  </m:e>
                                  <m:sup>
                                    <m:r>
                                      <a:rPr lang="en-US" sz="2800" i="1" dirty="0" err="1" smtClean="0">
                                        <a:solidFill>
                                          <a:srgbClr val="00B050"/>
                                        </a:solidFill>
                                        <a:latin typeface="Cambria Math"/>
                                      </a:rPr>
                                      <m:t>𝑘</m:t>
                                    </m:r>
                                  </m:sup>
                                </m:sSup>
                              </m:den>
                            </m:f>
                            <m:r>
                              <a:rPr lang="en-US" sz="2800" i="1" dirty="0" smtClean="0">
                                <a:solidFill>
                                  <a:srgbClr val="00B050"/>
                                </a:solidFill>
                                <a:latin typeface="Cambria Math"/>
                                <a:ea typeface="Cambria Math"/>
                              </a:rPr>
                              <m:t>∙</m:t>
                            </m:r>
                            <m:f>
                              <m:fPr>
                                <m:ctrlPr>
                                  <a:rPr lang="en-US" sz="2800" b="0" i="1" dirty="0" smtClean="0">
                                    <a:solidFill>
                                      <a:srgbClr val="00B050"/>
                                    </a:solidFill>
                                    <a:latin typeface="Cambria Math" panose="02040503050406030204" pitchFamily="18" charset="0"/>
                                    <a:ea typeface="Cambria Math"/>
                                  </a:rPr>
                                </m:ctrlPr>
                              </m:fPr>
                              <m:num>
                                <m:r>
                                  <a:rPr lang="en-US" sz="2800" b="0" i="1" dirty="0" smtClean="0">
                                    <a:solidFill>
                                      <a:srgbClr val="00B050"/>
                                    </a:solidFill>
                                    <a:latin typeface="Cambria Math"/>
                                    <a:ea typeface="Cambria Math"/>
                                  </a:rPr>
                                  <m:t>h</m:t>
                                </m:r>
                                <m:sSup>
                                  <m:sSupPr>
                                    <m:ctrlPr>
                                      <a:rPr lang="en-US" sz="2800" b="0" i="1" dirty="0" smtClean="0">
                                        <a:solidFill>
                                          <a:srgbClr val="00B050"/>
                                        </a:solidFill>
                                        <a:latin typeface="Cambria Math" panose="02040503050406030204" pitchFamily="18" charset="0"/>
                                        <a:ea typeface="Cambria Math"/>
                                      </a:rPr>
                                    </m:ctrlPr>
                                  </m:sSupPr>
                                  <m:e>
                                    <m:r>
                                      <a:rPr lang="en-US" sz="2800" b="0" i="1" dirty="0" smtClean="0">
                                        <a:solidFill>
                                          <a:srgbClr val="00B050"/>
                                        </a:solidFill>
                                        <a:latin typeface="Cambria Math"/>
                                        <a:ea typeface="Cambria Math"/>
                                      </a:rPr>
                                      <m:t>𝑧</m:t>
                                    </m:r>
                                  </m:e>
                                  <m:sup>
                                    <m:r>
                                      <a:rPr lang="en-US" sz="2800" b="0" i="1" dirty="0" smtClean="0">
                                        <a:solidFill>
                                          <a:srgbClr val="00B050"/>
                                        </a:solidFill>
                                        <a:latin typeface="Cambria Math"/>
                                        <a:ea typeface="Cambria Math"/>
                                      </a:rPr>
                                      <m:t>𝑘</m:t>
                                    </m:r>
                                  </m:sup>
                                </m:sSup>
                              </m:num>
                              <m:den>
                                <m:r>
                                  <a:rPr lang="en-US" sz="2800" b="0" i="1" dirty="0" smtClean="0">
                                    <a:solidFill>
                                      <a:srgbClr val="00B050"/>
                                    </a:solidFill>
                                    <a:latin typeface="Cambria Math"/>
                                    <a:ea typeface="Cambria Math"/>
                                  </a:rPr>
                                  <m:t>𝑔</m:t>
                                </m:r>
                              </m:den>
                            </m:f>
                          </m:e>
                        </m:d>
                      </m:e>
                      <m:sub>
                        <m:r>
                          <a:rPr lang="en-US" sz="2800" b="0" i="1" dirty="0" smtClean="0">
                            <a:solidFill>
                              <a:srgbClr val="00B050"/>
                            </a:solidFill>
                            <a:latin typeface="Cambria Math"/>
                          </a:rPr>
                          <m:t>𝑞</m:t>
                        </m:r>
                      </m:sub>
                    </m:sSub>
                  </m:oMath>
                </a14:m>
                <a:r>
                  <a:rPr lang="en-US" sz="2800" dirty="0" smtClean="0">
                    <a:solidFill>
                      <a:srgbClr val="00B050"/>
                    </a:solidFill>
                  </a:rPr>
                  <a:t>= </a:t>
                </a:r>
                <a14:m>
                  <m:oMath xmlns:m="http://schemas.openxmlformats.org/officeDocument/2006/math">
                    <m:sSub>
                      <m:sSubPr>
                        <m:ctrlPr>
                          <a:rPr lang="en-US" sz="2800" i="1" dirty="0">
                            <a:solidFill>
                              <a:srgbClr val="00B050"/>
                            </a:solidFill>
                            <a:latin typeface="Cambria Math" panose="02040503050406030204" pitchFamily="18" charset="0"/>
                          </a:rPr>
                        </m:ctrlPr>
                      </m:sSubPr>
                      <m:e>
                        <m:d>
                          <m:dPr>
                            <m:begChr m:val="["/>
                            <m:endChr m:val="]"/>
                            <m:ctrlPr>
                              <a:rPr lang="en-US" sz="2800" i="1" dirty="0">
                                <a:solidFill>
                                  <a:srgbClr val="00B050"/>
                                </a:solidFill>
                                <a:latin typeface="Cambria Math" panose="02040503050406030204" pitchFamily="18" charset="0"/>
                              </a:rPr>
                            </m:ctrlPr>
                          </m:dPr>
                          <m:e>
                            <m:f>
                              <m:fPr>
                                <m:ctrlPr>
                                  <a:rPr lang="en-US" sz="2800" i="1" dirty="0">
                                    <a:solidFill>
                                      <a:srgbClr val="00B050"/>
                                    </a:solidFill>
                                    <a:latin typeface="Cambria Math" panose="02040503050406030204" pitchFamily="18" charset="0"/>
                                    <a:ea typeface="Cambria Math"/>
                                  </a:rPr>
                                </m:ctrlPr>
                              </m:fPr>
                              <m:num>
                                <m:r>
                                  <a:rPr lang="en-US" sz="2800" b="0" i="1" dirty="0" smtClean="0">
                                    <a:solidFill>
                                      <a:srgbClr val="00B050"/>
                                    </a:solidFill>
                                    <a:latin typeface="Cambria Math"/>
                                    <a:ea typeface="Cambria Math"/>
                                  </a:rPr>
                                  <m:t>𝑐</m:t>
                                </m:r>
                                <m:r>
                                  <a:rPr lang="en-US" sz="2800" i="1" dirty="0">
                                    <a:solidFill>
                                      <a:srgbClr val="00B050"/>
                                    </a:solidFill>
                                    <a:latin typeface="Cambria Math"/>
                                    <a:ea typeface="Cambria Math"/>
                                  </a:rPr>
                                  <m:t>h</m:t>
                                </m:r>
                              </m:num>
                              <m:den>
                                <m:r>
                                  <a:rPr lang="en-US" sz="2800" i="1" dirty="0">
                                    <a:solidFill>
                                      <a:srgbClr val="00B050"/>
                                    </a:solidFill>
                                    <a:latin typeface="Cambria Math"/>
                                    <a:ea typeface="Cambria Math"/>
                                  </a:rPr>
                                  <m:t>𝑔</m:t>
                                </m:r>
                              </m:den>
                            </m:f>
                          </m:e>
                        </m:d>
                      </m:e>
                      <m:sub>
                        <m:r>
                          <a:rPr lang="en-US" sz="2800" i="1" dirty="0">
                            <a:solidFill>
                              <a:srgbClr val="00B050"/>
                            </a:solidFill>
                            <a:latin typeface="Cambria Math"/>
                          </a:rPr>
                          <m:t>𝑞</m:t>
                        </m:r>
                      </m:sub>
                    </m:sSub>
                  </m:oMath>
                </a14:m>
                <a:r>
                  <a:rPr lang="en-US" dirty="0" smtClean="0"/>
                  <a:t>(output </a:t>
                </a:r>
                <a:r>
                  <a:rPr lang="en-US" dirty="0" smtClean="0">
                    <a:solidFill>
                      <a:srgbClr val="FF0000"/>
                    </a:solidFill>
                  </a:rPr>
                  <a:t>yes</a:t>
                </a:r>
                <a:r>
                  <a:rPr lang="en-US" dirty="0" smtClean="0"/>
                  <a:t> if </a:t>
                </a:r>
                <a14:m>
                  <m:oMath xmlns:m="http://schemas.openxmlformats.org/officeDocument/2006/math">
                    <m:r>
                      <a:rPr lang="en-US"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𝑞</m:t>
                        </m:r>
                      </m:e>
                      <m:sup>
                        <m:r>
                          <a:rPr lang="en-US" b="0" i="1" dirty="0" smtClean="0">
                            <a:latin typeface="Cambria Math" panose="02040503050406030204" pitchFamily="18" charset="0"/>
                          </a:rPr>
                          <m:t>3/4</m:t>
                        </m:r>
                      </m:sup>
                    </m:sSup>
                  </m:oMath>
                </a14:m>
                <a:r>
                  <a:rPr lang="en-US" dirty="0" smtClean="0"/>
                  <a:t>) </a:t>
                </a:r>
              </a:p>
              <a:p>
                <a:pPr lvl="1"/>
                <a:r>
                  <a:rPr lang="en-US" sz="2800" dirty="0" smtClean="0"/>
                  <a:t>Correctness: if </a:t>
                </a:r>
                <a14:m>
                  <m:oMath xmlns:m="http://schemas.openxmlformats.org/officeDocument/2006/math">
                    <m:r>
                      <a:rPr lang="en-US" sz="2800" i="1" dirty="0" smtClean="0">
                        <a:latin typeface="Cambria Math"/>
                      </a:rPr>
                      <m:t>𝑐</m:t>
                    </m:r>
                    <m:r>
                      <a:rPr lang="en-US" sz="2800" b="0" i="1" dirty="0" smtClean="0">
                        <a:latin typeface="Cambria Math" panose="02040503050406030204" pitchFamily="18" charset="0"/>
                      </a:rPr>
                      <m:t>∉ </m:t>
                    </m:r>
                    <m:r>
                      <a:rPr lang="en-US" sz="2800" i="1" dirty="0" smtClean="0">
                        <a:latin typeface="Cambria Math"/>
                      </a:rPr>
                      <m:t>𝐼</m:t>
                    </m:r>
                  </m:oMath>
                </a14:m>
                <a:endParaRPr lang="en-US" sz="2800" dirty="0" smtClean="0"/>
              </a:p>
              <a:p>
                <a:pPr lvl="1"/>
                <a:r>
                  <a:rPr lang="en-US" sz="2800" dirty="0" smtClean="0"/>
                  <a:t>Assume </a:t>
                </a:r>
                <a14:m>
                  <m:oMath xmlns:m="http://schemas.openxmlformats.org/officeDocument/2006/math">
                    <m:r>
                      <a:rPr lang="en-US" sz="2800" i="1" dirty="0" smtClean="0">
                        <a:solidFill>
                          <a:srgbClr val="00B050"/>
                        </a:solidFill>
                        <a:latin typeface="Cambria Math" panose="02040503050406030204" pitchFamily="18" charset="0"/>
                      </a:rPr>
                      <m:t>𝑤</m:t>
                    </m:r>
                    <m:r>
                      <a:rPr lang="en-US" sz="2800" i="1" dirty="0" smtClean="0">
                        <a:latin typeface="Cambria Math" panose="02040503050406030204" pitchFamily="18" charset="0"/>
                      </a:rPr>
                      <m:t> &lt;</m:t>
                    </m:r>
                    <m:f>
                      <m:fPr>
                        <m:ctrlPr>
                          <a:rPr lang="en-US" sz="2800" i="1" dirty="0" smtClean="0">
                            <a:latin typeface="Cambria Math" panose="02040503050406030204" pitchFamily="18" charset="0"/>
                          </a:rPr>
                        </m:ctrlPr>
                      </m:fPr>
                      <m:num>
                        <m:r>
                          <a:rPr lang="en-US" sz="2800" i="1" dirty="0" smtClean="0">
                            <a:latin typeface="Cambria Math" panose="02040503050406030204" pitchFamily="18" charset="0"/>
                          </a:rPr>
                          <m:t>𝑞</m:t>
                        </m:r>
                      </m:num>
                      <m:den>
                        <m:r>
                          <a:rPr lang="en-US" sz="2800" i="1" dirty="0" smtClean="0">
                            <a:latin typeface="Cambria Math" panose="02040503050406030204" pitchFamily="18" charset="0"/>
                          </a:rPr>
                          <m:t>2</m:t>
                        </m:r>
                      </m:den>
                    </m:f>
                    <m:r>
                      <a:rPr lang="en-US" sz="2800" b="0" i="0" dirty="0" smtClean="0">
                        <a:latin typeface="Cambria Math" panose="02040503050406030204" pitchFamily="18" charset="0"/>
                      </a:rPr>
                      <m:t>, </m:t>
                    </m:r>
                  </m:oMath>
                </a14:m>
                <a:r>
                  <a:rPr lang="en-US" sz="2800" dirty="0" smtClean="0"/>
                  <a:t>then both </a:t>
                </a:r>
                <a14:m>
                  <m:oMath xmlns:m="http://schemas.openxmlformats.org/officeDocument/2006/math">
                    <m:r>
                      <a:rPr lang="en-US" sz="2800" i="1" dirty="0" smtClean="0">
                        <a:latin typeface="Cambria Math" panose="02040503050406030204" pitchFamily="18" charset="0"/>
                      </a:rPr>
                      <m:t>𝑤𝑔</m:t>
                    </m:r>
                  </m:oMath>
                </a14:m>
                <a:r>
                  <a:rPr lang="en-US" sz="2800" dirty="0" smtClean="0"/>
                  <a:t> and </a:t>
                </a:r>
                <a14:m>
                  <m:oMath xmlns:m="http://schemas.openxmlformats.org/officeDocument/2006/math">
                    <m:r>
                      <a:rPr lang="en-US" sz="2800" i="1" dirty="0" smtClean="0">
                        <a:latin typeface="Cambria Math" panose="02040503050406030204" pitchFamily="18" charset="0"/>
                      </a:rPr>
                      <m:t>𝑐h</m:t>
                    </m:r>
                  </m:oMath>
                </a14:m>
                <a:r>
                  <a:rPr lang="en-US" sz="2800" dirty="0" smtClean="0"/>
                  <a:t> are </a:t>
                </a:r>
                <a14:m>
                  <m:oMath xmlns:m="http://schemas.openxmlformats.org/officeDocument/2006/math">
                    <m:r>
                      <a:rPr lang="en-US" sz="2800" i="1" dirty="0" smtClean="0">
                        <a:latin typeface="Cambria Math" panose="02040503050406030204" pitchFamily="18" charset="0"/>
                      </a:rPr>
                      <m:t>&lt;</m:t>
                    </m:r>
                    <m:f>
                      <m:fPr>
                        <m:ctrlPr>
                          <a:rPr lang="en-US" sz="2800" i="1" dirty="0" smtClean="0">
                            <a:latin typeface="Cambria Math" panose="02040503050406030204" pitchFamily="18" charset="0"/>
                          </a:rPr>
                        </m:ctrlPr>
                      </m:fPr>
                      <m:num>
                        <m:r>
                          <a:rPr lang="en-US" sz="2800" i="1" dirty="0" smtClean="0">
                            <a:latin typeface="Cambria Math" panose="02040503050406030204" pitchFamily="18" charset="0"/>
                          </a:rPr>
                          <m:t>𝑞</m:t>
                        </m:r>
                      </m:num>
                      <m:den>
                        <m:r>
                          <a:rPr lang="en-US" sz="2800" i="1" dirty="0" smtClean="0">
                            <a:latin typeface="Cambria Math" panose="02040503050406030204" pitchFamily="18" charset="0"/>
                          </a:rPr>
                          <m:t>2</m:t>
                        </m:r>
                      </m:den>
                    </m:f>
                  </m:oMath>
                </a14:m>
                <a:endParaRPr lang="en-US" sz="2800" dirty="0" smtClean="0"/>
              </a:p>
              <a:p>
                <a:pPr lvl="1"/>
                <a:r>
                  <a:rPr lang="en-US" sz="2800" dirty="0" smtClean="0"/>
                  <a:t>Hence </a:t>
                </a:r>
                <a14:m>
                  <m:oMath xmlns:m="http://schemas.openxmlformats.org/officeDocument/2006/math">
                    <m:r>
                      <a:rPr lang="en-US" sz="2800" i="1" dirty="0" smtClean="0">
                        <a:latin typeface="Cambria Math" panose="02040503050406030204" pitchFamily="18" charset="0"/>
                      </a:rPr>
                      <m:t>𝑤𝑔</m:t>
                    </m:r>
                    <m:r>
                      <a:rPr lang="en-US" sz="2800" i="1" dirty="0" smtClean="0">
                        <a:latin typeface="Cambria Math" panose="02040503050406030204" pitchFamily="18" charset="0"/>
                      </a:rPr>
                      <m:t> = </m:t>
                    </m:r>
                    <m:r>
                      <a:rPr lang="en-US" sz="2800" i="1" dirty="0" smtClean="0">
                        <a:latin typeface="Cambria Math" panose="02040503050406030204" pitchFamily="18" charset="0"/>
                      </a:rPr>
                      <m:t>𝑐h</m:t>
                    </m:r>
                  </m:oMath>
                </a14:m>
                <a:r>
                  <a:rPr lang="en-US" sz="2800" dirty="0" smtClean="0"/>
                  <a:t> in </a:t>
                </a:r>
                <a14:m>
                  <m:oMath xmlns:m="http://schemas.openxmlformats.org/officeDocument/2006/math">
                    <m:r>
                      <a:rPr lang="en-US" sz="2800" i="1" dirty="0" smtClean="0">
                        <a:latin typeface="Cambria Math" panose="02040503050406030204" pitchFamily="18" charset="0"/>
                      </a:rPr>
                      <m:t>𝑅</m:t>
                    </m:r>
                    <m:r>
                      <a:rPr lang="en-US" sz="2800" b="0" i="0" dirty="0" smtClean="0">
                        <a:latin typeface="Cambria Math" panose="02040503050406030204" pitchFamily="18" charset="0"/>
                      </a:rPr>
                      <m:t>.</m:t>
                    </m:r>
                  </m:oMath>
                </a14:m>
                <a:r>
                  <a:rPr lang="en-US" sz="2800" dirty="0" smtClean="0"/>
                  <a:t> Implies </a:t>
                </a:r>
                <a14:m>
                  <m:oMath xmlns:m="http://schemas.openxmlformats.org/officeDocument/2006/math">
                    <m:r>
                      <a:rPr lang="en-US" sz="2800" i="1" dirty="0" smtClean="0">
                        <a:latin typeface="Cambria Math" panose="02040503050406030204" pitchFamily="18" charset="0"/>
                      </a:rPr>
                      <m:t>𝑔</m:t>
                    </m:r>
                  </m:oMath>
                </a14:m>
                <a:r>
                  <a:rPr lang="en-US" sz="2800" dirty="0" smtClean="0"/>
                  <a:t> divides </a:t>
                </a:r>
                <a14:m>
                  <m:oMath xmlns:m="http://schemas.openxmlformats.org/officeDocument/2006/math">
                    <m:r>
                      <a:rPr lang="en-US" sz="2800" i="1" dirty="0" smtClean="0">
                        <a:latin typeface="Cambria Math" panose="02040503050406030204" pitchFamily="18" charset="0"/>
                      </a:rPr>
                      <m:t>𝑐</m:t>
                    </m:r>
                  </m:oMath>
                </a14:m>
                <a:r>
                  <a:rPr lang="en-US" sz="2800" dirty="0" smtClean="0"/>
                  <a:t> or </a:t>
                </a:r>
                <a14:m>
                  <m:oMath xmlns:m="http://schemas.openxmlformats.org/officeDocument/2006/math">
                    <m:r>
                      <a:rPr lang="en-US" sz="2800" i="1" dirty="0" smtClean="0">
                        <a:latin typeface="Cambria Math" panose="02040503050406030204" pitchFamily="18" charset="0"/>
                      </a:rPr>
                      <m:t>h</m:t>
                    </m:r>
                  </m:oMath>
                </a14:m>
                <a:r>
                  <a:rPr lang="en-US" sz="2800" dirty="0" smtClean="0"/>
                  <a:t>.</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381000" y="1447800"/>
                <a:ext cx="8610600" cy="5105400"/>
              </a:xfrm>
              <a:blipFill rotWithShape="0">
                <a:blip r:embed="rId2"/>
                <a:stretch>
                  <a:fillRect l="-1133" t="-2031" b="-477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3D2F4F8-96A9-4514-BBD0-EA5312265E95}" type="slidenum">
              <a:rPr lang="en-US" smtClean="0"/>
              <a:t>43</a:t>
            </a:fld>
            <a:endParaRPr lang="en-US"/>
          </a:p>
        </p:txBody>
      </p:sp>
    </p:spTree>
    <p:extLst>
      <p:ext uri="{BB962C8B-B14F-4D97-AF65-F5344CB8AC3E}">
        <p14:creationId xmlns:p14="http://schemas.microsoft.com/office/powerpoint/2010/main" val="28963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52400"/>
            <a:ext cx="7772401" cy="1325562"/>
          </a:xfrm>
        </p:spPr>
        <p:txBody>
          <a:bodyPr/>
          <a:lstStyle/>
          <a:p>
            <a:r>
              <a:rPr lang="en-US" b="1" dirty="0" smtClean="0"/>
              <a:t>Re-</a:t>
            </a:r>
            <a:r>
              <a:rPr lang="en-US" b="1" dirty="0" err="1" smtClean="0"/>
              <a:t>randomizaton</a:t>
            </a:r>
            <a:endParaRPr lang="en-US" b="1" dirty="0"/>
          </a:p>
        </p:txBody>
      </p:sp>
      <mc:AlternateContent xmlns:mc="http://schemas.openxmlformats.org/markup-compatibility/2006" xmlns:a14="http://schemas.microsoft.com/office/drawing/2010/main">
        <mc:Choice Requires="a14">
          <p:sp>
            <p:nvSpPr>
              <p:cNvPr id="5" name="10-Point Star 4"/>
              <p:cNvSpPr/>
              <p:nvPr/>
            </p:nvSpPr>
            <p:spPr>
              <a:xfrm>
                <a:off x="2286000" y="1376591"/>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𝑠</m:t>
                          </m:r>
                        </m:sup>
                      </m:sSubSup>
                      <m:r>
                        <a:rPr lang="en-US" sz="2400" i="1" dirty="0">
                          <a:solidFill>
                            <a:srgbClr val="FF0000"/>
                          </a:solidFill>
                          <a:latin typeface="Cambria Math"/>
                        </a:rPr>
                        <m:t> </m:t>
                      </m:r>
                    </m:oMath>
                  </m:oMathPara>
                </a14:m>
                <a:endParaRPr lang="en-US" sz="2400" dirty="0"/>
              </a:p>
            </p:txBody>
          </p:sp>
        </mc:Choice>
        <mc:Fallback xmlns="">
          <p:sp>
            <p:nvSpPr>
              <p:cNvPr id="5" name="10-Point Star 4"/>
              <p:cNvSpPr>
                <a:spLocks noRot="1" noChangeAspect="1" noMove="1" noResize="1" noEditPoints="1" noAdjustHandles="1" noChangeArrowheads="1" noChangeShapeType="1" noTextEdit="1"/>
              </p:cNvSpPr>
              <p:nvPr/>
            </p:nvSpPr>
            <p:spPr>
              <a:xfrm>
                <a:off x="2286000" y="1376591"/>
                <a:ext cx="533400" cy="491067"/>
              </a:xfrm>
              <a:prstGeom prst="star10">
                <a:avLst/>
              </a:prstGeom>
              <a:blipFill rotWithShape="1">
                <a:blip r:embed="rId10"/>
                <a:stretch>
                  <a:fillRect l="-2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10-Point Star 5"/>
              <p:cNvSpPr/>
              <p:nvPr/>
            </p:nvSpPr>
            <p:spPr>
              <a:xfrm>
                <a:off x="3276600" y="1376591"/>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𝑡</m:t>
                          </m:r>
                        </m:sup>
                      </m:sSubSup>
                      <m:r>
                        <a:rPr lang="en-US" sz="2400" i="1" dirty="0">
                          <a:solidFill>
                            <a:srgbClr val="FF0000"/>
                          </a:solidFill>
                          <a:latin typeface="Cambria Math"/>
                        </a:rPr>
                        <m:t> </m:t>
                      </m:r>
                    </m:oMath>
                  </m:oMathPara>
                </a14:m>
                <a:endParaRPr lang="en-US" sz="2400" dirty="0"/>
              </a:p>
            </p:txBody>
          </p:sp>
        </mc:Choice>
        <mc:Fallback xmlns="">
          <p:sp>
            <p:nvSpPr>
              <p:cNvPr id="6" name="10-Point Star 5"/>
              <p:cNvSpPr>
                <a:spLocks noRot="1" noChangeAspect="1" noMove="1" noResize="1" noEditPoints="1" noAdjustHandles="1" noChangeArrowheads="1" noChangeShapeType="1" noTextEdit="1"/>
              </p:cNvSpPr>
              <p:nvPr/>
            </p:nvSpPr>
            <p:spPr>
              <a:xfrm>
                <a:off x="3276600" y="1376591"/>
                <a:ext cx="533400" cy="491067"/>
              </a:xfrm>
              <a:prstGeom prst="star10">
                <a:avLst/>
              </a:prstGeom>
              <a:blipFill rotWithShape="1">
                <a:blip r:embed="rId11"/>
                <a:stretch>
                  <a:fillRect l="-10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10-Point Star 6"/>
              <p:cNvSpPr/>
              <p:nvPr/>
            </p:nvSpPr>
            <p:spPr>
              <a:xfrm>
                <a:off x="4343400" y="1376591"/>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𝑠𝑡</m:t>
                          </m:r>
                        </m:sup>
                      </m:sSubSup>
                      <m:r>
                        <a:rPr lang="en-US" sz="2400" i="1" dirty="0">
                          <a:solidFill>
                            <a:srgbClr val="FF0000"/>
                          </a:solidFill>
                          <a:latin typeface="Cambria Math"/>
                        </a:rPr>
                        <m:t> </m:t>
                      </m:r>
                    </m:oMath>
                  </m:oMathPara>
                </a14:m>
                <a:endParaRPr lang="en-US" sz="2400" dirty="0"/>
              </a:p>
            </p:txBody>
          </p:sp>
        </mc:Choice>
        <mc:Fallback xmlns="">
          <p:sp>
            <p:nvSpPr>
              <p:cNvPr id="7" name="10-Point Star 6"/>
              <p:cNvSpPr>
                <a:spLocks noRot="1" noChangeAspect="1" noMove="1" noResize="1" noEditPoints="1" noAdjustHandles="1" noChangeArrowheads="1" noChangeShapeType="1" noTextEdit="1"/>
              </p:cNvSpPr>
              <p:nvPr/>
            </p:nvSpPr>
            <p:spPr>
              <a:xfrm>
                <a:off x="4343400" y="1376591"/>
                <a:ext cx="533400" cy="491067"/>
              </a:xfrm>
              <a:prstGeom prst="star10">
                <a:avLst/>
              </a:prstGeom>
              <a:blipFill rotWithShape="1">
                <a:blip r:embed="rId12"/>
                <a:stretch>
                  <a:fillRect l="-120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10-Point Star 7"/>
              <p:cNvSpPr/>
              <p:nvPr/>
            </p:nvSpPr>
            <p:spPr>
              <a:xfrm>
                <a:off x="5334000" y="1371600"/>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𝑟</m:t>
                          </m:r>
                        </m:sup>
                      </m:sSubSup>
                      <m:r>
                        <a:rPr lang="en-US" sz="2400" i="1" dirty="0">
                          <a:solidFill>
                            <a:srgbClr val="FF0000"/>
                          </a:solidFill>
                          <a:latin typeface="Cambria Math"/>
                        </a:rPr>
                        <m:t> </m:t>
                      </m:r>
                    </m:oMath>
                  </m:oMathPara>
                </a14:m>
                <a:endParaRPr lang="en-US" sz="2400" dirty="0"/>
              </a:p>
            </p:txBody>
          </p:sp>
        </mc:Choice>
        <mc:Fallback xmlns="">
          <p:sp>
            <p:nvSpPr>
              <p:cNvPr id="8" name="10-Point Star 7"/>
              <p:cNvSpPr>
                <a:spLocks noRot="1" noChangeAspect="1" noMove="1" noResize="1" noEditPoints="1" noAdjustHandles="1" noChangeArrowheads="1" noChangeShapeType="1" noTextEdit="1"/>
              </p:cNvSpPr>
              <p:nvPr/>
            </p:nvSpPr>
            <p:spPr>
              <a:xfrm>
                <a:off x="5334000" y="1371600"/>
                <a:ext cx="533400" cy="491067"/>
              </a:xfrm>
              <a:prstGeom prst="star10">
                <a:avLst/>
              </a:prstGeom>
              <a:blipFill rotWithShape="1">
                <a:blip r:embed="rId13"/>
                <a:stretch>
                  <a:fillRect l="-3261"/>
                </a:stretch>
              </a:blipFill>
            </p:spPr>
            <p:txBody>
              <a:bodyPr/>
              <a:lstStyle/>
              <a:p>
                <a:r>
                  <a:rPr lang="en-US">
                    <a:noFill/>
                  </a:rPr>
                  <a:t> </a:t>
                </a:r>
              </a:p>
            </p:txBody>
          </p:sp>
        </mc:Fallback>
      </mc:AlternateContent>
      <p:grpSp>
        <p:nvGrpSpPr>
          <p:cNvPr id="23" name="Group 22"/>
          <p:cNvGrpSpPr/>
          <p:nvPr/>
        </p:nvGrpSpPr>
        <p:grpSpPr>
          <a:xfrm>
            <a:off x="1752600" y="1849164"/>
            <a:ext cx="4724400" cy="1161494"/>
            <a:chOff x="1752600" y="1849164"/>
            <a:chExt cx="4724400" cy="1161494"/>
          </a:xfrm>
        </p:grpSpPr>
        <p:cxnSp>
          <p:nvCxnSpPr>
            <p:cNvPr id="16" name="Straight Connector 15"/>
            <p:cNvCxnSpPr>
              <a:stCxn id="5" idx="3"/>
            </p:cNvCxnSpPr>
            <p:nvPr/>
          </p:nvCxnSpPr>
          <p:spPr>
            <a:xfrm>
              <a:off x="2552700" y="1867658"/>
              <a:ext cx="0" cy="636780"/>
            </a:xfrm>
            <a:prstGeom prst="line">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524451" y="1862667"/>
              <a:ext cx="0" cy="636780"/>
            </a:xfrm>
            <a:prstGeom prst="line">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610100" y="1867658"/>
              <a:ext cx="0" cy="636780"/>
            </a:xfrm>
            <a:prstGeom prst="line">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600700" y="1849164"/>
              <a:ext cx="0" cy="636780"/>
            </a:xfrm>
            <a:prstGeom prst="line">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Rectangle 20"/>
                <p:cNvSpPr/>
                <p:nvPr/>
              </p:nvSpPr>
              <p:spPr>
                <a:xfrm>
                  <a:off x="1752600" y="2425883"/>
                  <a:ext cx="4724400"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b="0" i="1" dirty="0" smtClean="0">
                                <a:latin typeface="Cambria Math" panose="02040503050406030204" pitchFamily="18" charset="0"/>
                              </a:rPr>
                            </m:ctrlPr>
                          </m:sSubPr>
                          <m:e>
                            <m:r>
                              <a:rPr lang="en-US" sz="3200" i="1" dirty="0" smtClean="0">
                                <a:latin typeface="Cambria Math"/>
                              </a:rPr>
                              <m:t>𝑐</m:t>
                            </m:r>
                          </m:e>
                          <m:sub>
                            <m:r>
                              <a:rPr lang="en-US" sz="3200" b="0" i="1" dirty="0" smtClean="0">
                                <a:latin typeface="Cambria Math"/>
                              </a:rPr>
                              <m:t>𝑠</m:t>
                            </m:r>
                          </m:sub>
                        </m:sSub>
                        <m:r>
                          <a:rPr lang="en-US" sz="3200" i="1" dirty="0" smtClean="0">
                            <a:latin typeface="Cambria Math"/>
                          </a:rPr>
                          <m:t> </m:t>
                        </m:r>
                        <m:r>
                          <a:rPr lang="en-US" sz="3200" b="0" i="1" dirty="0" smtClean="0">
                            <a:latin typeface="Cambria Math"/>
                          </a:rPr>
                          <m:t>       </m:t>
                        </m:r>
                        <m:sSub>
                          <m:sSubPr>
                            <m:ctrlPr>
                              <a:rPr lang="en-US" sz="3200" b="0" i="1" dirty="0" smtClean="0">
                                <a:latin typeface="Cambria Math" panose="02040503050406030204" pitchFamily="18" charset="0"/>
                              </a:rPr>
                            </m:ctrlPr>
                          </m:sSubPr>
                          <m:e>
                            <m:r>
                              <a:rPr lang="en-US" sz="3200" i="1" dirty="0" smtClean="0">
                                <a:latin typeface="Cambria Math"/>
                              </a:rPr>
                              <m:t>𝑐</m:t>
                            </m:r>
                          </m:e>
                          <m:sub>
                            <m:r>
                              <a:rPr lang="en-US" sz="3200" b="0" i="1" dirty="0" smtClean="0">
                                <a:latin typeface="Cambria Math"/>
                              </a:rPr>
                              <m:t>𝑡</m:t>
                            </m:r>
                          </m:sub>
                        </m:sSub>
                        <m:r>
                          <a:rPr lang="en-US" sz="3200" i="1" dirty="0">
                            <a:latin typeface="Cambria Math"/>
                          </a:rPr>
                          <m:t> </m:t>
                        </m:r>
                        <m:r>
                          <a:rPr lang="en-US" sz="3200" b="0" i="1" dirty="0" smtClean="0">
                            <a:latin typeface="Cambria Math"/>
                          </a:rPr>
                          <m:t>       </m:t>
                        </m:r>
                        <m:sSub>
                          <m:sSubPr>
                            <m:ctrlPr>
                              <a:rPr lang="en-US" sz="3200" b="0" i="1" dirty="0" smtClean="0">
                                <a:latin typeface="Cambria Math" panose="02040503050406030204" pitchFamily="18" charset="0"/>
                              </a:rPr>
                            </m:ctrlPr>
                          </m:sSubPr>
                          <m:e>
                            <m:r>
                              <a:rPr lang="en-US" sz="3200" i="1" dirty="0" smtClean="0">
                                <a:latin typeface="Cambria Math"/>
                              </a:rPr>
                              <m:t>𝑐</m:t>
                            </m:r>
                          </m:e>
                          <m:sub>
                            <m:r>
                              <a:rPr lang="en-US" sz="3200" b="0" i="1" dirty="0" smtClean="0">
                                <a:latin typeface="Cambria Math"/>
                              </a:rPr>
                              <m:t>𝑠𝑡</m:t>
                            </m:r>
                          </m:sub>
                        </m:sSub>
                        <m:r>
                          <a:rPr lang="en-US" sz="3200" i="1" dirty="0" smtClean="0">
                            <a:latin typeface="Cambria Math"/>
                          </a:rPr>
                          <m:t>      </m:t>
                        </m:r>
                        <m:sSub>
                          <m:sSubPr>
                            <m:ctrlPr>
                              <a:rPr lang="en-US" sz="3200" b="0" i="1" dirty="0" smtClean="0">
                                <a:latin typeface="Cambria Math" panose="02040503050406030204" pitchFamily="18" charset="0"/>
                              </a:rPr>
                            </m:ctrlPr>
                          </m:sSubPr>
                          <m:e>
                            <m:r>
                              <a:rPr lang="en-US" sz="3200" i="1" dirty="0" smtClean="0">
                                <a:latin typeface="Cambria Math"/>
                              </a:rPr>
                              <m:t>𝑐</m:t>
                            </m:r>
                          </m:e>
                          <m:sub>
                            <m:r>
                              <a:rPr lang="en-US" sz="3200" i="1" dirty="0" smtClean="0">
                                <a:latin typeface="Cambria Math"/>
                              </a:rPr>
                              <m:t>𝑟</m:t>
                            </m:r>
                          </m:sub>
                        </m:sSub>
                      </m:oMath>
                    </m:oMathPara>
                  </a14:m>
                  <a:endParaRPr lang="en-US" sz="3200" dirty="0"/>
                </a:p>
              </p:txBody>
            </p:sp>
          </mc:Choice>
          <mc:Fallback xmlns="">
            <p:sp>
              <p:nvSpPr>
                <p:cNvPr id="21" name="Rectangle 20"/>
                <p:cNvSpPr>
                  <a:spLocks noRot="1" noChangeAspect="1" noMove="1" noResize="1" noEditPoints="1" noAdjustHandles="1" noChangeArrowheads="1" noChangeShapeType="1" noTextEdit="1"/>
                </p:cNvSpPr>
                <p:nvPr/>
              </p:nvSpPr>
              <p:spPr>
                <a:xfrm>
                  <a:off x="1752600" y="2425883"/>
                  <a:ext cx="4724400" cy="584775"/>
                </a:xfrm>
                <a:prstGeom prst="rect">
                  <a:avLst/>
                </a:prstGeom>
                <a:blipFill rotWithShape="1">
                  <a:blip r:embed="rId1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2" name="Content Placeholder 2"/>
              <p:cNvSpPr>
                <a:spLocks noGrp="1"/>
              </p:cNvSpPr>
              <p:nvPr>
                <p:ph sz="quarter" idx="1"/>
              </p:nvPr>
            </p:nvSpPr>
            <p:spPr>
              <a:xfrm>
                <a:off x="342900" y="3124200"/>
                <a:ext cx="8001000" cy="2971800"/>
              </a:xfrm>
            </p:spPr>
            <p:txBody>
              <a:bodyPr>
                <a:normAutofit/>
              </a:bodyPr>
              <a:lstStyle/>
              <a:p>
                <a14:m>
                  <m:oMath xmlns:m="http://schemas.openxmlformats.org/officeDocument/2006/math">
                    <m:r>
                      <m:rPr>
                        <m:nor/>
                      </m:rPr>
                      <a:rPr lang="en-US" i="0" dirty="0" smtClean="0">
                        <a:solidFill>
                          <a:schemeClr val="tx1"/>
                        </a:solidFill>
                        <a:latin typeface="Cambria Math"/>
                      </a:rPr>
                      <m:t>C</m:t>
                    </m:r>
                    <m:r>
                      <m:rPr>
                        <m:nor/>
                      </m:rPr>
                      <a:rPr lang="en-US" b="0" i="0" dirty="0" smtClean="0">
                        <a:solidFill>
                          <a:schemeClr val="tx1"/>
                        </a:solidFill>
                        <a:latin typeface="Cambria Math"/>
                      </a:rPr>
                      <m:t>ompute</m:t>
                    </m:r>
                    <m:r>
                      <m:rPr>
                        <m:nor/>
                      </m:rPr>
                      <a:rPr lang="en-US" b="0" i="0" dirty="0" smtClean="0">
                        <a:solidFill>
                          <a:schemeClr val="tx1"/>
                        </a:solidFill>
                        <a:latin typeface="Cambria Math"/>
                      </a:rPr>
                      <m:t> </m:t>
                    </m:r>
                    <m:r>
                      <a:rPr lang="en-US" i="1" dirty="0" smtClean="0">
                        <a:solidFill>
                          <a:srgbClr val="00B050"/>
                        </a:solidFill>
                        <a:latin typeface="Cambria Math"/>
                      </a:rPr>
                      <m:t>𝑐</m:t>
                    </m:r>
                    <m:r>
                      <a:rPr lang="en-US" i="1" baseline="-25000" dirty="0" err="1" smtClean="0">
                        <a:solidFill>
                          <a:srgbClr val="00B050"/>
                        </a:solidFill>
                        <a:latin typeface="Cambria Math"/>
                      </a:rPr>
                      <m:t>𝑠𝑡</m:t>
                    </m:r>
                    <m:r>
                      <a:rPr lang="en-US" i="1" dirty="0" smtClean="0">
                        <a:solidFill>
                          <a:srgbClr val="00B050"/>
                        </a:solidFill>
                        <a:latin typeface="Cambria Math"/>
                      </a:rPr>
                      <m:t>=</m:t>
                    </m:r>
                    <m:r>
                      <a:rPr lang="en-US" i="1" dirty="0" err="1" smtClean="0">
                        <a:solidFill>
                          <a:srgbClr val="00B050"/>
                        </a:solidFill>
                        <a:latin typeface="Cambria Math"/>
                      </a:rPr>
                      <m:t>𝑐</m:t>
                    </m:r>
                    <m:r>
                      <a:rPr lang="en-US" i="1" baseline="-25000" dirty="0" err="1" smtClean="0">
                        <a:solidFill>
                          <a:srgbClr val="00B050"/>
                        </a:solidFill>
                        <a:latin typeface="Cambria Math"/>
                      </a:rPr>
                      <m:t>𝑠</m:t>
                    </m:r>
                    <m:r>
                      <a:rPr lang="en-US" i="1" dirty="0" err="1" smtClean="0">
                        <a:solidFill>
                          <a:srgbClr val="00B050"/>
                        </a:solidFill>
                        <a:latin typeface="Cambria Math"/>
                      </a:rPr>
                      <m:t>𝑐</m:t>
                    </m:r>
                    <m:r>
                      <a:rPr lang="en-US" i="1" baseline="-25000" dirty="0" err="1" smtClean="0">
                        <a:solidFill>
                          <a:srgbClr val="00B050"/>
                        </a:solidFill>
                        <a:latin typeface="Cambria Math"/>
                      </a:rPr>
                      <m:t>𝑡</m:t>
                    </m:r>
                  </m:oMath>
                </a14:m>
                <a:endParaRPr lang="en-US" dirty="0" smtClean="0">
                  <a:solidFill>
                    <a:srgbClr val="00B050"/>
                  </a:solidFill>
                </a:endParaRPr>
              </a:p>
              <a:p>
                <a:r>
                  <a:rPr lang="en-US" dirty="0" smtClean="0"/>
                  <a:t>And </a:t>
                </a:r>
                <a14:m>
                  <m:oMath xmlns:m="http://schemas.openxmlformats.org/officeDocument/2006/math">
                    <m:r>
                      <m:rPr>
                        <m:nor/>
                      </m:rPr>
                      <a:rPr lang="en-US" i="0" dirty="0" smtClean="0">
                        <a:latin typeface="Cambria Math"/>
                      </a:rPr>
                      <m:t>encode</m:t>
                    </m:r>
                    <m:r>
                      <m:rPr>
                        <m:nor/>
                      </m:rPr>
                      <a:rPr lang="en-US" i="0" dirty="0" smtClean="0">
                        <a:latin typeface="Cambria Math"/>
                      </a:rPr>
                      <m:t> </m:t>
                    </m:r>
                    <m:r>
                      <a:rPr lang="en-US" i="1" dirty="0" smtClean="0">
                        <a:solidFill>
                          <a:srgbClr val="00B050"/>
                        </a:solidFill>
                        <a:latin typeface="Cambria Math"/>
                      </a:rPr>
                      <m:t>𝑢</m:t>
                    </m:r>
                    <m:r>
                      <a:rPr lang="en-US" i="1" baseline="-25000" dirty="0" smtClean="0">
                        <a:solidFill>
                          <a:srgbClr val="00B050"/>
                        </a:solidFill>
                        <a:latin typeface="Cambria Math"/>
                      </a:rPr>
                      <m:t>𝑠</m:t>
                    </m:r>
                    <m:r>
                      <a:rPr lang="en-US" i="1" dirty="0" smtClean="0">
                        <a:solidFill>
                          <a:srgbClr val="00B050"/>
                        </a:solidFill>
                        <a:latin typeface="Cambria Math"/>
                      </a:rPr>
                      <m:t>=[</m:t>
                    </m:r>
                    <m:sSub>
                      <m:sSubPr>
                        <m:ctrlPr>
                          <a:rPr lang="en-US" b="0" i="1" dirty="0" smtClean="0">
                            <a:solidFill>
                              <a:srgbClr val="00B050"/>
                            </a:solidFill>
                            <a:latin typeface="Cambria Math" panose="02040503050406030204" pitchFamily="18" charset="0"/>
                          </a:rPr>
                        </m:ctrlPr>
                      </m:sSubPr>
                      <m:e>
                        <m:r>
                          <a:rPr lang="en-US" i="1" dirty="0" smtClean="0">
                            <a:solidFill>
                              <a:srgbClr val="00B050"/>
                            </a:solidFill>
                            <a:latin typeface="Cambria Math"/>
                          </a:rPr>
                          <m:t>𝑐</m:t>
                        </m:r>
                      </m:e>
                      <m:sub>
                        <m:r>
                          <a:rPr lang="en-US" i="1" dirty="0" smtClean="0">
                            <a:solidFill>
                              <a:srgbClr val="00B050"/>
                            </a:solidFill>
                            <a:latin typeface="Cambria Math"/>
                          </a:rPr>
                          <m:t>𝑠</m:t>
                        </m:r>
                      </m:sub>
                    </m:sSub>
                    <m:r>
                      <a:rPr lang="en-US" i="1" dirty="0" smtClean="0">
                        <a:solidFill>
                          <a:srgbClr val="00B050"/>
                        </a:solidFill>
                        <a:latin typeface="Cambria Math"/>
                      </a:rPr>
                      <m:t>𝑦</m:t>
                    </m:r>
                    <m:r>
                      <a:rPr lang="en-US" i="1" dirty="0" smtClean="0">
                        <a:solidFill>
                          <a:srgbClr val="00B050"/>
                        </a:solidFill>
                        <a:latin typeface="Cambria Math"/>
                      </a:rPr>
                      <m:t>]</m:t>
                    </m:r>
                    <m:r>
                      <a:rPr lang="en-US" i="1" baseline="-25000" dirty="0" smtClean="0">
                        <a:solidFill>
                          <a:srgbClr val="00B050"/>
                        </a:solidFill>
                        <a:latin typeface="Cambria Math"/>
                      </a:rPr>
                      <m:t>𝑞</m:t>
                    </m:r>
                    <m:r>
                      <a:rPr lang="en-US" i="1" dirty="0" smtClean="0">
                        <a:solidFill>
                          <a:srgbClr val="00B050"/>
                        </a:solidFill>
                        <a:latin typeface="Cambria Math"/>
                      </a:rPr>
                      <m:t>, </m:t>
                    </m:r>
                    <m:r>
                      <a:rPr lang="en-US" i="1" dirty="0" err="1" smtClean="0">
                        <a:solidFill>
                          <a:srgbClr val="00B050"/>
                        </a:solidFill>
                        <a:latin typeface="Cambria Math"/>
                      </a:rPr>
                      <m:t>𝑢</m:t>
                    </m:r>
                    <m:r>
                      <a:rPr lang="en-US" i="1" baseline="-25000" dirty="0" err="1" smtClean="0">
                        <a:solidFill>
                          <a:srgbClr val="00B050"/>
                        </a:solidFill>
                        <a:latin typeface="Cambria Math"/>
                      </a:rPr>
                      <m:t>𝑡</m:t>
                    </m:r>
                    <m:r>
                      <a:rPr lang="en-US" i="1" dirty="0" smtClean="0">
                        <a:solidFill>
                          <a:srgbClr val="00B050"/>
                        </a:solidFill>
                        <a:latin typeface="Cambria Math"/>
                      </a:rPr>
                      <m:t>=[</m:t>
                    </m:r>
                    <m:sSub>
                      <m:sSubPr>
                        <m:ctrlPr>
                          <a:rPr lang="en-US" b="0" i="1" dirty="0" smtClean="0">
                            <a:solidFill>
                              <a:srgbClr val="00B050"/>
                            </a:solidFill>
                            <a:latin typeface="Cambria Math" panose="02040503050406030204" pitchFamily="18" charset="0"/>
                          </a:rPr>
                        </m:ctrlPr>
                      </m:sSubPr>
                      <m:e>
                        <m:r>
                          <a:rPr lang="en-US" i="1" dirty="0" smtClean="0">
                            <a:solidFill>
                              <a:srgbClr val="00B050"/>
                            </a:solidFill>
                            <a:latin typeface="Cambria Math"/>
                          </a:rPr>
                          <m:t>𝑐</m:t>
                        </m:r>
                      </m:e>
                      <m:sub>
                        <m:r>
                          <a:rPr lang="en-US" i="1" dirty="0" smtClean="0">
                            <a:solidFill>
                              <a:srgbClr val="00B050"/>
                            </a:solidFill>
                            <a:latin typeface="Cambria Math"/>
                          </a:rPr>
                          <m:t>𝑡</m:t>
                        </m:r>
                      </m:sub>
                    </m:sSub>
                    <m:r>
                      <a:rPr lang="en-US" i="1" dirty="0" smtClean="0">
                        <a:solidFill>
                          <a:srgbClr val="00B050"/>
                        </a:solidFill>
                        <a:latin typeface="Cambria Math"/>
                      </a:rPr>
                      <m:t>𝑦</m:t>
                    </m:r>
                    <m:r>
                      <a:rPr lang="en-US" i="1" dirty="0" smtClean="0">
                        <a:solidFill>
                          <a:srgbClr val="00B050"/>
                        </a:solidFill>
                        <a:latin typeface="Cambria Math"/>
                      </a:rPr>
                      <m:t>]</m:t>
                    </m:r>
                    <m:r>
                      <a:rPr lang="en-US" i="1" baseline="-25000" dirty="0" smtClean="0">
                        <a:solidFill>
                          <a:srgbClr val="00B050"/>
                        </a:solidFill>
                        <a:latin typeface="Cambria Math"/>
                      </a:rPr>
                      <m:t>𝑞</m:t>
                    </m:r>
                    <m:r>
                      <a:rPr lang="en-US" i="1" dirty="0">
                        <a:solidFill>
                          <a:srgbClr val="00B050"/>
                        </a:solidFill>
                        <a:latin typeface="Cambria Math"/>
                      </a:rPr>
                      <m:t>, </m:t>
                    </m:r>
                    <m:r>
                      <a:rPr lang="en-US" i="1" dirty="0" err="1" smtClean="0">
                        <a:solidFill>
                          <a:srgbClr val="00B050"/>
                        </a:solidFill>
                        <a:latin typeface="Cambria Math"/>
                      </a:rPr>
                      <m:t>𝑢</m:t>
                    </m:r>
                    <m:r>
                      <a:rPr lang="en-US" i="1" baseline="-25000" dirty="0" err="1" smtClean="0">
                        <a:solidFill>
                          <a:srgbClr val="00B050"/>
                        </a:solidFill>
                        <a:latin typeface="Cambria Math"/>
                      </a:rPr>
                      <m:t>𝑠𝑡</m:t>
                    </m:r>
                    <m:r>
                      <a:rPr lang="en-US" i="1" dirty="0" smtClean="0">
                        <a:solidFill>
                          <a:srgbClr val="00B050"/>
                        </a:solidFill>
                        <a:latin typeface="Cambria Math"/>
                      </a:rPr>
                      <m:t>=[</m:t>
                    </m:r>
                    <m:sSub>
                      <m:sSubPr>
                        <m:ctrlPr>
                          <a:rPr lang="en-US" b="0" i="1" dirty="0" smtClean="0">
                            <a:solidFill>
                              <a:srgbClr val="00B050"/>
                            </a:solidFill>
                            <a:latin typeface="Cambria Math" panose="02040503050406030204" pitchFamily="18" charset="0"/>
                          </a:rPr>
                        </m:ctrlPr>
                      </m:sSubPr>
                      <m:e>
                        <m:r>
                          <a:rPr lang="en-US" i="1" dirty="0" smtClean="0">
                            <a:solidFill>
                              <a:srgbClr val="00B050"/>
                            </a:solidFill>
                            <a:latin typeface="Cambria Math"/>
                          </a:rPr>
                          <m:t>𝑐</m:t>
                        </m:r>
                      </m:e>
                      <m:sub>
                        <m:r>
                          <a:rPr lang="en-US" i="1" dirty="0" smtClean="0">
                            <a:solidFill>
                              <a:srgbClr val="00B050"/>
                            </a:solidFill>
                            <a:latin typeface="Cambria Math"/>
                          </a:rPr>
                          <m:t>𝑠𝑡</m:t>
                        </m:r>
                      </m:sub>
                    </m:sSub>
                    <m:r>
                      <a:rPr lang="en-US" i="1" dirty="0" smtClean="0">
                        <a:solidFill>
                          <a:srgbClr val="00B050"/>
                        </a:solidFill>
                        <a:latin typeface="Cambria Math"/>
                      </a:rPr>
                      <m:t>𝑦</m:t>
                    </m:r>
                    <m:r>
                      <a:rPr lang="en-US" i="1" dirty="0" smtClean="0">
                        <a:solidFill>
                          <a:srgbClr val="00B050"/>
                        </a:solidFill>
                        <a:latin typeface="Cambria Math"/>
                      </a:rPr>
                      <m:t>]</m:t>
                    </m:r>
                    <m:r>
                      <a:rPr lang="en-US" i="1" baseline="-25000" dirty="0" smtClean="0">
                        <a:solidFill>
                          <a:srgbClr val="00B050"/>
                        </a:solidFill>
                        <a:latin typeface="Cambria Math"/>
                      </a:rPr>
                      <m:t>𝑞</m:t>
                    </m:r>
                  </m:oMath>
                </a14:m>
                <a:endParaRPr lang="en-US" dirty="0" smtClean="0"/>
              </a:p>
              <a:p>
                <a:pPr lvl="1"/>
                <a:r>
                  <a:rPr lang="en-US" dirty="0" smtClean="0"/>
                  <a:t>But then </a:t>
                </a:r>
                <a14:m>
                  <m:oMath xmlns:m="http://schemas.openxmlformats.org/officeDocument/2006/math">
                    <m:r>
                      <a:rPr lang="en-US" i="1" dirty="0" smtClean="0">
                        <a:solidFill>
                          <a:srgbClr val="FF0000"/>
                        </a:solidFill>
                        <a:latin typeface="Cambria Math"/>
                      </a:rPr>
                      <m:t>𝑢</m:t>
                    </m:r>
                    <m:r>
                      <a:rPr lang="en-US" i="1" baseline="-25000" dirty="0" err="1" smtClean="0">
                        <a:solidFill>
                          <a:srgbClr val="FF0000"/>
                        </a:solidFill>
                        <a:latin typeface="Cambria Math"/>
                      </a:rPr>
                      <m:t>𝑠𝑡</m:t>
                    </m:r>
                    <m:r>
                      <a:rPr lang="en-US" i="1" dirty="0" smtClean="0">
                        <a:solidFill>
                          <a:srgbClr val="FF0000"/>
                        </a:solidFill>
                        <a:latin typeface="Cambria Math"/>
                      </a:rPr>
                      <m:t>=</m:t>
                    </m:r>
                    <m:f>
                      <m:fPr>
                        <m:ctrlPr>
                          <a:rPr lang="en-US" b="0" i="1" dirty="0" smtClean="0">
                            <a:solidFill>
                              <a:srgbClr val="FF0000"/>
                            </a:solidFill>
                            <a:latin typeface="Cambria Math" panose="02040503050406030204" pitchFamily="18" charset="0"/>
                          </a:rPr>
                        </m:ctrlPr>
                      </m:fPr>
                      <m:num>
                        <m:sSub>
                          <m:sSubPr>
                            <m:ctrlPr>
                              <a:rPr lang="en-US" b="0" i="1" dirty="0" smtClean="0">
                                <a:solidFill>
                                  <a:srgbClr val="FF0000"/>
                                </a:solidFill>
                                <a:latin typeface="Cambria Math" panose="02040503050406030204" pitchFamily="18" charset="0"/>
                              </a:rPr>
                            </m:ctrlPr>
                          </m:sSubPr>
                          <m:e>
                            <m:r>
                              <a:rPr lang="en-US" b="0" i="1" dirty="0" smtClean="0">
                                <a:solidFill>
                                  <a:srgbClr val="FF0000"/>
                                </a:solidFill>
                                <a:latin typeface="Cambria Math"/>
                              </a:rPr>
                              <m:t>𝑢</m:t>
                            </m:r>
                          </m:e>
                          <m:sub>
                            <m:r>
                              <a:rPr lang="en-US" b="0" i="1" dirty="0" smtClean="0">
                                <a:solidFill>
                                  <a:srgbClr val="FF0000"/>
                                </a:solidFill>
                                <a:latin typeface="Cambria Math"/>
                              </a:rPr>
                              <m:t>𝑠</m:t>
                            </m:r>
                          </m:sub>
                        </m:sSub>
                        <m:sSub>
                          <m:sSubPr>
                            <m:ctrlPr>
                              <a:rPr lang="en-US" b="0" i="1" dirty="0" smtClean="0">
                                <a:solidFill>
                                  <a:srgbClr val="FF0000"/>
                                </a:solidFill>
                                <a:latin typeface="Cambria Math" panose="02040503050406030204" pitchFamily="18" charset="0"/>
                              </a:rPr>
                            </m:ctrlPr>
                          </m:sSubPr>
                          <m:e>
                            <m:r>
                              <a:rPr lang="en-US" b="0" i="1" dirty="0" smtClean="0">
                                <a:solidFill>
                                  <a:srgbClr val="FF0000"/>
                                </a:solidFill>
                                <a:latin typeface="Cambria Math"/>
                              </a:rPr>
                              <m:t>𝑢</m:t>
                            </m:r>
                          </m:e>
                          <m:sub>
                            <m:r>
                              <a:rPr lang="en-US" b="0" i="1" dirty="0" smtClean="0">
                                <a:solidFill>
                                  <a:srgbClr val="FF0000"/>
                                </a:solidFill>
                                <a:latin typeface="Cambria Math"/>
                              </a:rPr>
                              <m:t>𝑡</m:t>
                            </m:r>
                          </m:sub>
                        </m:sSub>
                      </m:num>
                      <m:den>
                        <m:r>
                          <a:rPr lang="en-US" i="1" dirty="0" smtClean="0">
                            <a:solidFill>
                              <a:srgbClr val="FF0000"/>
                            </a:solidFill>
                            <a:latin typeface="Cambria Math"/>
                          </a:rPr>
                          <m:t>𝑦</m:t>
                        </m:r>
                      </m:den>
                    </m:f>
                  </m:oMath>
                </a14:m>
                <a:endParaRPr lang="en-US" dirty="0" smtClean="0"/>
              </a:p>
              <a:p>
                <a:r>
                  <a:rPr lang="en-US" dirty="0" smtClean="0"/>
                  <a:t>We need to re-randomize the encoding, to break these simple algebraic relations</a:t>
                </a:r>
                <a:endParaRPr lang="en-US" dirty="0"/>
              </a:p>
            </p:txBody>
          </p:sp>
        </mc:Choice>
        <mc:Fallback xmlns="">
          <p:sp>
            <p:nvSpPr>
              <p:cNvPr id="22" name="Content Placeholder 2"/>
              <p:cNvSpPr>
                <a:spLocks noGrp="1" noRot="1" noChangeAspect="1" noMove="1" noResize="1" noEditPoints="1" noAdjustHandles="1" noChangeArrowheads="1" noChangeShapeType="1" noTextEdit="1"/>
              </p:cNvSpPr>
              <p:nvPr>
                <p:ph sz="quarter" idx="1"/>
              </p:nvPr>
            </p:nvSpPr>
            <p:spPr>
              <a:xfrm>
                <a:off x="342900" y="3124200"/>
                <a:ext cx="8001000" cy="2971800"/>
              </a:xfrm>
              <a:blipFill rotWithShape="1">
                <a:blip r:embed="rId15"/>
                <a:stretch>
                  <a:fillRect l="-1142"/>
                </a:stretch>
              </a:blipFill>
            </p:spPr>
            <p:txBody>
              <a:bodyPr/>
              <a:lstStyle/>
              <a:p>
                <a:r>
                  <a:rPr lang="en-US">
                    <a:noFill/>
                  </a:rPr>
                  <a:t> </a:t>
                </a:r>
              </a:p>
            </p:txBody>
          </p:sp>
        </mc:Fallback>
      </mc:AlternateContent>
      <p:grpSp>
        <p:nvGrpSpPr>
          <p:cNvPr id="56" name="Group 55"/>
          <p:cNvGrpSpPr/>
          <p:nvPr/>
        </p:nvGrpSpPr>
        <p:grpSpPr>
          <a:xfrm>
            <a:off x="4291680" y="1981200"/>
            <a:ext cx="661320" cy="591120"/>
            <a:chOff x="4438933" y="2138836"/>
            <a:chExt cx="661320" cy="591120"/>
          </a:xfrm>
        </p:grpSpPr>
        <mc:AlternateContent xmlns:mc="http://schemas.openxmlformats.org/markup-compatibility/2006" xmlns:p14="http://schemas.microsoft.com/office/powerpoint/2010/main">
          <mc:Choice Requires="p14">
            <p:contentPart p14:bwMode="auto" r:id="rId16">
              <p14:nvContentPartPr>
                <p14:cNvPr id="54" name="Ink 53"/>
                <p14:cNvContentPartPr/>
                <p14:nvPr/>
              </p14:nvContentPartPr>
              <p14:xfrm>
                <a:off x="4438933" y="2138836"/>
                <a:ext cx="661320" cy="581040"/>
              </p14:xfrm>
            </p:contentPart>
          </mc:Choice>
          <mc:Fallback xmlns="">
            <p:pic>
              <p:nvPicPr>
                <p:cNvPr id="54" name="Ink 53"/>
                <p:cNvPicPr/>
                <p:nvPr/>
              </p:nvPicPr>
              <p:blipFill>
                <a:blip r:embed="rId18"/>
                <a:stretch>
                  <a:fillRect/>
                </a:stretch>
              </p:blipFill>
              <p:spPr>
                <a:xfrm>
                  <a:off x="4426333" y="2126236"/>
                  <a:ext cx="686520" cy="606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5" name="Ink 54"/>
                <p14:cNvContentPartPr/>
                <p14:nvPr/>
              </p14:nvContentPartPr>
              <p14:xfrm>
                <a:off x="4444021" y="2138836"/>
                <a:ext cx="523800" cy="591120"/>
              </p14:xfrm>
            </p:contentPart>
          </mc:Choice>
          <mc:Fallback xmlns="">
            <p:pic>
              <p:nvPicPr>
                <p:cNvPr id="55" name="Ink 54"/>
                <p:cNvPicPr/>
                <p:nvPr/>
              </p:nvPicPr>
              <p:blipFill>
                <a:blip r:embed="rId20"/>
                <a:stretch>
                  <a:fillRect/>
                </a:stretch>
              </p:blipFill>
              <p:spPr>
                <a:xfrm>
                  <a:off x="4431421" y="2126236"/>
                  <a:ext cx="549000" cy="616320"/>
                </a:xfrm>
                <a:prstGeom prst="rect">
                  <a:avLst/>
                </a:prstGeom>
              </p:spPr>
            </p:pic>
          </mc:Fallback>
        </mc:AlternateContent>
      </p:grpSp>
      <p:grpSp>
        <p:nvGrpSpPr>
          <p:cNvPr id="84" name="Group 83"/>
          <p:cNvGrpSpPr/>
          <p:nvPr/>
        </p:nvGrpSpPr>
        <p:grpSpPr>
          <a:xfrm>
            <a:off x="1752600" y="2939716"/>
            <a:ext cx="4724400" cy="1159244"/>
            <a:chOff x="1752600" y="2939716"/>
            <a:chExt cx="4724400" cy="1159244"/>
          </a:xfrm>
        </p:grpSpPr>
        <mc:AlternateContent xmlns:mc="http://schemas.openxmlformats.org/markup-compatibility/2006" xmlns:p14="http://schemas.microsoft.com/office/powerpoint/2010/main">
          <mc:Choice Requires="p14">
            <p:contentPart p14:bwMode="auto" r:id="rId21">
              <p14:nvContentPartPr>
                <p14:cNvPr id="64" name="Ink 63"/>
                <p14:cNvContentPartPr/>
                <p14:nvPr/>
              </p14:nvContentPartPr>
              <p14:xfrm>
                <a:off x="2347080" y="3657600"/>
                <a:ext cx="472320" cy="441360"/>
              </p14:xfrm>
            </p:contentPart>
          </mc:Choice>
          <mc:Fallback xmlns="">
            <p:pic>
              <p:nvPicPr>
                <p:cNvPr id="64" name="Ink 63"/>
                <p:cNvPicPr/>
                <p:nvPr/>
              </p:nvPicPr>
              <p:blipFill>
                <a:blip r:embed="rId22"/>
                <a:stretch>
                  <a:fillRect/>
                </a:stretch>
              </p:blipFill>
              <p:spPr>
                <a:xfrm>
                  <a:off x="2329080" y="3639600"/>
                  <a:ext cx="508320" cy="477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8" name="Ink 67"/>
                <p14:cNvContentPartPr/>
                <p14:nvPr/>
              </p14:nvContentPartPr>
              <p14:xfrm>
                <a:off x="3240164" y="3657600"/>
                <a:ext cx="472320" cy="441360"/>
              </p14:xfrm>
            </p:contentPart>
          </mc:Choice>
          <mc:Fallback xmlns="">
            <p:pic>
              <p:nvPicPr>
                <p:cNvPr id="68" name="Ink 67"/>
                <p:cNvPicPr/>
                <p:nvPr/>
              </p:nvPicPr>
              <p:blipFill>
                <a:blip r:embed="rId22"/>
                <a:stretch>
                  <a:fillRect/>
                </a:stretch>
              </p:blipFill>
              <p:spPr>
                <a:xfrm>
                  <a:off x="3222164" y="3639600"/>
                  <a:ext cx="508320" cy="477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9" name="Ink 68"/>
                <p14:cNvContentPartPr/>
                <p14:nvPr/>
              </p14:nvContentPartPr>
              <p14:xfrm>
                <a:off x="5486400" y="3657600"/>
                <a:ext cx="472320" cy="441360"/>
              </p14:xfrm>
            </p:contentPart>
          </mc:Choice>
          <mc:Fallback xmlns="">
            <p:pic>
              <p:nvPicPr>
                <p:cNvPr id="69" name="Ink 68"/>
                <p:cNvPicPr/>
                <p:nvPr/>
              </p:nvPicPr>
              <p:blipFill>
                <a:blip r:embed="rId22"/>
                <a:stretch>
                  <a:fillRect/>
                </a:stretch>
              </p:blipFill>
              <p:spPr>
                <a:xfrm>
                  <a:off x="5468400" y="3639600"/>
                  <a:ext cx="508320" cy="477360"/>
                </a:xfrm>
                <a:prstGeom prst="rect">
                  <a:avLst/>
                </a:prstGeom>
              </p:spPr>
            </p:pic>
          </mc:Fallback>
        </mc:AlternateContent>
        <mc:AlternateContent xmlns:mc="http://schemas.openxmlformats.org/markup-compatibility/2006" xmlns:a14="http://schemas.microsoft.com/office/drawing/2010/main">
          <mc:Choice Requires="a14">
            <p:sp>
              <p:nvSpPr>
                <p:cNvPr id="70" name="Rectangle 69"/>
                <p:cNvSpPr/>
                <p:nvPr/>
              </p:nvSpPr>
              <p:spPr>
                <a:xfrm>
                  <a:off x="1752600" y="3072825"/>
                  <a:ext cx="4724400"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b="0" i="1" dirty="0" smtClean="0">
                                <a:latin typeface="Cambria Math" panose="02040503050406030204" pitchFamily="18" charset="0"/>
                              </a:rPr>
                            </m:ctrlPr>
                          </m:sSubPr>
                          <m:e>
                            <m:r>
                              <a:rPr lang="en-US" sz="3200" b="0" i="1" dirty="0" smtClean="0">
                                <a:latin typeface="Cambria Math"/>
                              </a:rPr>
                              <m:t>𝑢</m:t>
                            </m:r>
                          </m:e>
                          <m:sub>
                            <m:r>
                              <a:rPr lang="en-US" sz="3200" b="0" i="1" dirty="0" smtClean="0">
                                <a:latin typeface="Cambria Math"/>
                              </a:rPr>
                              <m:t>𝑠</m:t>
                            </m:r>
                          </m:sub>
                        </m:sSub>
                        <m:r>
                          <a:rPr lang="en-US" sz="3200" i="1" dirty="0" smtClean="0">
                            <a:latin typeface="Cambria Math"/>
                          </a:rPr>
                          <m:t> </m:t>
                        </m:r>
                        <m:r>
                          <a:rPr lang="en-US" sz="3200" b="0" i="1" dirty="0" smtClean="0">
                            <a:latin typeface="Cambria Math"/>
                          </a:rPr>
                          <m:t>       </m:t>
                        </m:r>
                        <m:sSub>
                          <m:sSubPr>
                            <m:ctrlPr>
                              <a:rPr lang="en-US" sz="3200" b="0" i="1" dirty="0" smtClean="0">
                                <a:latin typeface="Cambria Math" panose="02040503050406030204" pitchFamily="18" charset="0"/>
                              </a:rPr>
                            </m:ctrlPr>
                          </m:sSubPr>
                          <m:e>
                            <m:r>
                              <a:rPr lang="en-US" sz="3200" b="0" i="1" dirty="0" smtClean="0">
                                <a:latin typeface="Cambria Math"/>
                              </a:rPr>
                              <m:t>𝑢</m:t>
                            </m:r>
                          </m:e>
                          <m:sub>
                            <m:r>
                              <a:rPr lang="en-US" sz="3200" b="0" i="1" dirty="0" smtClean="0">
                                <a:latin typeface="Cambria Math"/>
                              </a:rPr>
                              <m:t>𝑡</m:t>
                            </m:r>
                          </m:sub>
                        </m:sSub>
                        <m:r>
                          <a:rPr lang="en-US" sz="3200" i="1" dirty="0">
                            <a:latin typeface="Cambria Math" panose="02040503050406030204" pitchFamily="18" charset="0"/>
                          </a:rPr>
                          <m:t> </m:t>
                        </m:r>
                        <m:r>
                          <a:rPr lang="en-US" sz="3200" b="0" i="1" dirty="0" smtClean="0">
                            <a:latin typeface="Cambria Math"/>
                          </a:rPr>
                          <m:t>       </m:t>
                        </m:r>
                        <m:sSub>
                          <m:sSubPr>
                            <m:ctrlPr>
                              <a:rPr lang="en-US" sz="3200" b="0" i="1" dirty="0" smtClean="0">
                                <a:latin typeface="Cambria Math" panose="02040503050406030204" pitchFamily="18" charset="0"/>
                              </a:rPr>
                            </m:ctrlPr>
                          </m:sSubPr>
                          <m:e>
                            <m:r>
                              <a:rPr lang="en-US" sz="3200" b="0" i="1" dirty="0" smtClean="0">
                                <a:latin typeface="Cambria Math"/>
                              </a:rPr>
                              <m:t>𝑢</m:t>
                            </m:r>
                          </m:e>
                          <m:sub>
                            <m:r>
                              <a:rPr lang="en-US" sz="3200" b="0" i="1" dirty="0" smtClean="0">
                                <a:latin typeface="Cambria Math"/>
                              </a:rPr>
                              <m:t>𝑠𝑡</m:t>
                            </m:r>
                          </m:sub>
                        </m:sSub>
                        <m:r>
                          <a:rPr lang="en-US" sz="3200" i="1" dirty="0" smtClean="0">
                            <a:latin typeface="Cambria Math"/>
                          </a:rPr>
                          <m:t>      </m:t>
                        </m:r>
                        <m:sSub>
                          <m:sSubPr>
                            <m:ctrlPr>
                              <a:rPr lang="en-US" sz="3200" b="0" i="1" dirty="0" smtClean="0">
                                <a:latin typeface="Cambria Math" panose="02040503050406030204" pitchFamily="18" charset="0"/>
                              </a:rPr>
                            </m:ctrlPr>
                          </m:sSubPr>
                          <m:e>
                            <m:r>
                              <a:rPr lang="en-US" sz="3200" b="0" i="1" dirty="0" smtClean="0">
                                <a:latin typeface="Cambria Math"/>
                              </a:rPr>
                              <m:t>𝑢</m:t>
                            </m:r>
                          </m:e>
                          <m:sub>
                            <m:r>
                              <a:rPr lang="en-US" sz="3200" i="1" dirty="0" smtClean="0">
                                <a:latin typeface="Cambria Math"/>
                              </a:rPr>
                              <m:t>𝑟</m:t>
                            </m:r>
                          </m:sub>
                        </m:sSub>
                      </m:oMath>
                    </m:oMathPara>
                  </a14:m>
                  <a:endParaRPr lang="en-US" sz="3200" dirty="0"/>
                </a:p>
              </p:txBody>
            </p:sp>
          </mc:Choice>
          <mc:Fallback xmlns="">
            <p:sp>
              <p:nvSpPr>
                <p:cNvPr id="70" name="Rectangle 69"/>
                <p:cNvSpPr>
                  <a:spLocks noRot="1" noChangeAspect="1" noMove="1" noResize="1" noEditPoints="1" noAdjustHandles="1" noChangeArrowheads="1" noChangeShapeType="1" noTextEdit="1"/>
                </p:cNvSpPr>
                <p:nvPr/>
              </p:nvSpPr>
              <p:spPr>
                <a:xfrm>
                  <a:off x="1752600" y="3072825"/>
                  <a:ext cx="4724400" cy="584775"/>
                </a:xfrm>
                <a:prstGeom prst="rect">
                  <a:avLst/>
                </a:prstGeom>
                <a:blipFill rotWithShape="1">
                  <a:blip r:embed="rId25"/>
                  <a:stretch>
                    <a:fillRect/>
                  </a:stretch>
                </a:blipFill>
              </p:spPr>
              <p:txBody>
                <a:bodyPr/>
                <a:lstStyle/>
                <a:p>
                  <a:r>
                    <a:rPr lang="en-US">
                      <a:noFill/>
                    </a:rPr>
                    <a:t> </a:t>
                  </a:r>
                </a:p>
              </p:txBody>
            </p:sp>
          </mc:Fallback>
        </mc:AlternateContent>
        <p:cxnSp>
          <p:nvCxnSpPr>
            <p:cNvPr id="71" name="Straight Connector 70"/>
            <p:cNvCxnSpPr/>
            <p:nvPr/>
          </p:nvCxnSpPr>
          <p:spPr>
            <a:xfrm>
              <a:off x="2438400" y="2958210"/>
              <a:ext cx="0" cy="318390"/>
            </a:xfrm>
            <a:prstGeom prst="line">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3552524" y="2953219"/>
              <a:ext cx="10028" cy="323381"/>
            </a:xfrm>
            <a:prstGeom prst="line">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638800" y="2939716"/>
              <a:ext cx="0" cy="318390"/>
            </a:xfrm>
            <a:prstGeom prst="line">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4622340" y="2943928"/>
              <a:ext cx="10028" cy="323381"/>
            </a:xfrm>
            <a:prstGeom prst="line">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85" name="10-Point Star 84"/>
              <p:cNvSpPr/>
              <p:nvPr/>
            </p:nvSpPr>
            <p:spPr>
              <a:xfrm>
                <a:off x="3962400" y="3902444"/>
                <a:ext cx="1667862" cy="1507756"/>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r>
                            <a:rPr lang="en-US" sz="2400" b="0" i="1" dirty="0" smtClean="0">
                              <a:solidFill>
                                <a:srgbClr val="FF0000"/>
                              </a:solidFill>
                              <a:latin typeface="Cambria Math"/>
                            </a:rPr>
                            <m:t>𝑠𝑡</m:t>
                          </m:r>
                        </m:sup>
                      </m:sSubSup>
                      <m:r>
                        <a:rPr lang="en-US" sz="2400" i="1" dirty="0">
                          <a:solidFill>
                            <a:srgbClr val="FF0000"/>
                          </a:solidFill>
                          <a:latin typeface="Cambria Math"/>
                        </a:rPr>
                        <m:t> </m:t>
                      </m:r>
                    </m:oMath>
                  </m:oMathPara>
                </a14:m>
                <a:endParaRPr lang="en-US" sz="2400" dirty="0"/>
              </a:p>
            </p:txBody>
          </p:sp>
        </mc:Choice>
        <mc:Fallback xmlns="">
          <p:sp>
            <p:nvSpPr>
              <p:cNvPr id="85" name="10-Point Star 84"/>
              <p:cNvSpPr>
                <a:spLocks noRot="1" noChangeAspect="1" noMove="1" noResize="1" noEditPoints="1" noAdjustHandles="1" noChangeArrowheads="1" noChangeShapeType="1" noTextEdit="1"/>
              </p:cNvSpPr>
              <p:nvPr/>
            </p:nvSpPr>
            <p:spPr>
              <a:xfrm>
                <a:off x="3962400" y="3902444"/>
                <a:ext cx="1667862" cy="1507756"/>
              </a:xfrm>
              <a:prstGeom prst="star10">
                <a:avLst/>
              </a:prstGeom>
              <a:blipFill rotWithShape="1">
                <a:blip r:embed="rId26"/>
                <a:stretch>
                  <a:fillRect/>
                </a:stretch>
              </a:blipFill>
            </p:spPr>
            <p:txBody>
              <a:bodyPr/>
              <a:lstStyle/>
              <a:p>
                <a:r>
                  <a:rPr lang="en-US">
                    <a:noFill/>
                  </a:rPr>
                  <a:t> </a:t>
                </a:r>
              </a:p>
            </p:txBody>
          </p:sp>
        </mc:Fallback>
      </mc:AlternateContent>
      <p:grpSp>
        <p:nvGrpSpPr>
          <p:cNvPr id="163" name="Group 162"/>
          <p:cNvGrpSpPr/>
          <p:nvPr/>
        </p:nvGrpSpPr>
        <p:grpSpPr>
          <a:xfrm>
            <a:off x="4479600" y="3815400"/>
            <a:ext cx="244800" cy="1137600"/>
            <a:chOff x="4346716" y="3590356"/>
            <a:chExt cx="244800" cy="1137600"/>
          </a:xfrm>
        </p:grpSpPr>
        <mc:AlternateContent xmlns:mc="http://schemas.openxmlformats.org/markup-compatibility/2006" xmlns:p14="http://schemas.microsoft.com/office/powerpoint/2010/main">
          <mc:Choice Requires="p14">
            <p:contentPart p14:bwMode="auto" r:id="rId27">
              <p14:nvContentPartPr>
                <p14:cNvPr id="89" name="Ink 88"/>
                <p14:cNvContentPartPr/>
                <p14:nvPr/>
              </p14:nvContentPartPr>
              <p14:xfrm>
                <a:off x="4532116" y="4687636"/>
                <a:ext cx="25560" cy="40320"/>
              </p14:xfrm>
            </p:contentPart>
          </mc:Choice>
          <mc:Fallback xmlns="">
            <p:pic>
              <p:nvPicPr>
                <p:cNvPr id="89" name="Ink 88"/>
                <p:cNvPicPr/>
                <p:nvPr/>
              </p:nvPicPr>
              <p:blipFill>
                <a:blip r:embed="rId33"/>
                <a:stretch>
                  <a:fillRect/>
                </a:stretch>
              </p:blipFill>
              <p:spPr>
                <a:xfrm>
                  <a:off x="4519516" y="4675036"/>
                  <a:ext cx="507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60" name="Ink 159"/>
                <p14:cNvContentPartPr/>
                <p14:nvPr/>
              </p14:nvContentPartPr>
              <p14:xfrm>
                <a:off x="4346716" y="3590356"/>
                <a:ext cx="244800" cy="1011600"/>
              </p14:xfrm>
            </p:contentPart>
          </mc:Choice>
          <mc:Fallback xmlns="">
            <p:pic>
              <p:nvPicPr>
                <p:cNvPr id="160" name="Ink 159"/>
                <p:cNvPicPr/>
                <p:nvPr/>
              </p:nvPicPr>
              <p:blipFill>
                <a:blip r:embed="rId35"/>
                <a:stretch>
                  <a:fillRect/>
                </a:stretch>
              </p:blipFill>
              <p:spPr>
                <a:xfrm>
                  <a:off x="4334116" y="3577756"/>
                  <a:ext cx="270000" cy="1036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9" name="Ink 8"/>
              <p14:cNvContentPartPr/>
              <p14:nvPr/>
            </p14:nvContentPartPr>
            <p14:xfrm>
              <a:off x="4388438" y="4368316"/>
              <a:ext cx="733320" cy="649440"/>
            </p14:xfrm>
          </p:contentPart>
        </mc:Choice>
        <mc:Fallback xmlns="">
          <p:pic>
            <p:nvPicPr>
              <p:cNvPr id="9" name="Ink 8"/>
              <p:cNvPicPr/>
              <p:nvPr/>
            </p:nvPicPr>
            <p:blipFill>
              <a:blip r:embed="rId37"/>
              <a:stretch>
                <a:fillRect/>
              </a:stretch>
            </p:blipFill>
            <p:spPr>
              <a:xfrm>
                <a:off x="4375838" y="4355716"/>
                <a:ext cx="758520" cy="674640"/>
              </a:xfrm>
              <a:prstGeom prst="rect">
                <a:avLst/>
              </a:prstGeom>
            </p:spPr>
          </p:pic>
        </mc:Fallback>
      </mc:AlternateContent>
      <mc:AlternateContent xmlns:mc="http://schemas.openxmlformats.org/markup-compatibility/2006" xmlns:a14="http://schemas.microsoft.com/office/drawing/2010/main">
        <mc:Choice Requires="a14">
          <p:sp>
            <p:nvSpPr>
              <p:cNvPr id="12" name="TextBox 11"/>
              <p:cNvSpPr txBox="1"/>
              <p:nvPr/>
            </p:nvSpPr>
            <p:spPr>
              <a:xfrm>
                <a:off x="533400" y="3117405"/>
                <a:ext cx="914400" cy="59349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dirty="0" smtClean="0">
                              <a:solidFill>
                                <a:srgbClr val="FF0000"/>
                              </a:solidFill>
                              <a:latin typeface="Cambria Math" panose="02040503050406030204" pitchFamily="18" charset="0"/>
                            </a:rPr>
                          </m:ctrlPr>
                        </m:sSubSupPr>
                        <m:e>
                          <m:r>
                            <a:rPr lang="en-US" sz="3200" i="1" dirty="0" smtClean="0">
                              <a:solidFill>
                                <a:srgbClr val="FF0000"/>
                              </a:solidFill>
                              <a:latin typeface="Cambria Math"/>
                            </a:rPr>
                            <m:t>𝑆</m:t>
                          </m:r>
                        </m:e>
                        <m:sub>
                          <m:r>
                            <a:rPr lang="en-US" sz="3200" b="0" i="1" dirty="0" smtClean="0">
                              <a:solidFill>
                                <a:srgbClr val="FF0000"/>
                              </a:solidFill>
                              <a:latin typeface="Cambria Math"/>
                            </a:rPr>
                            <m:t>1</m:t>
                          </m:r>
                        </m:sub>
                        <m:sup/>
                      </m:sSubSup>
                    </m:oMath>
                  </m:oMathPara>
                </a14:m>
                <a:endParaRPr lang="en-US" sz="3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533400" y="3117405"/>
                <a:ext cx="914400" cy="593496"/>
              </a:xfrm>
              <a:prstGeom prst="rect">
                <a:avLst/>
              </a:prstGeom>
              <a:blipFill rotWithShape="1">
                <a:blip r:embed="rId38"/>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39">
            <p14:nvContentPartPr>
              <p14:cNvPr id="13" name="Ink 12"/>
              <p14:cNvContentPartPr/>
              <p14:nvPr/>
            </p14:nvContentPartPr>
            <p14:xfrm>
              <a:off x="4280798" y="4155556"/>
              <a:ext cx="987480" cy="1002960"/>
            </p14:xfrm>
          </p:contentPart>
        </mc:Choice>
        <mc:Fallback xmlns="">
          <p:pic>
            <p:nvPicPr>
              <p:cNvPr id="13" name="Ink 12"/>
              <p:cNvPicPr/>
              <p:nvPr/>
            </p:nvPicPr>
            <p:blipFill>
              <a:blip r:embed="rId40"/>
              <a:stretch>
                <a:fillRect/>
              </a:stretch>
            </p:blipFill>
            <p:spPr>
              <a:xfrm>
                <a:off x="4268198" y="4142956"/>
                <a:ext cx="1012680" cy="1028160"/>
              </a:xfrm>
              <a:prstGeom prst="rect">
                <a:avLst/>
              </a:prstGeom>
            </p:spPr>
          </p:pic>
        </mc:Fallback>
      </mc:AlternateContent>
      <p:grpSp>
        <p:nvGrpSpPr>
          <p:cNvPr id="63" name="Group 62"/>
          <p:cNvGrpSpPr/>
          <p:nvPr/>
        </p:nvGrpSpPr>
        <p:grpSpPr>
          <a:xfrm>
            <a:off x="397358" y="3742470"/>
            <a:ext cx="4724400" cy="2633505"/>
            <a:chOff x="397358" y="3742470"/>
            <a:chExt cx="4724400" cy="2633505"/>
          </a:xfrm>
        </p:grpSpPr>
        <mc:AlternateContent xmlns:mc="http://schemas.openxmlformats.org/markup-compatibility/2006" xmlns:a14="http://schemas.microsoft.com/office/drawing/2010/main">
          <mc:Choice Requires="a14">
            <p:sp>
              <p:nvSpPr>
                <p:cNvPr id="39" name="Rectangle 38"/>
                <p:cNvSpPr/>
                <p:nvPr/>
              </p:nvSpPr>
              <p:spPr>
                <a:xfrm>
                  <a:off x="397358" y="5791200"/>
                  <a:ext cx="4724400"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b="0" i="1" dirty="0" smtClean="0">
                                <a:latin typeface="Cambria Math" panose="02040503050406030204" pitchFamily="18" charset="0"/>
                              </a:rPr>
                            </m:ctrlPr>
                          </m:sSubPr>
                          <m:e>
                            <m:r>
                              <a:rPr lang="en-US" sz="3200" b="0" i="1" dirty="0" smtClean="0">
                                <a:latin typeface="Cambria Math"/>
                              </a:rPr>
                              <m:t>𝑥</m:t>
                            </m:r>
                          </m:e>
                          <m:sub>
                            <m:r>
                              <a:rPr lang="en-US" sz="3200" b="0" i="1" dirty="0" smtClean="0">
                                <a:latin typeface="Cambria Math"/>
                              </a:rPr>
                              <m:t>0</m:t>
                            </m:r>
                          </m:sub>
                        </m:sSub>
                        <m:r>
                          <a:rPr lang="en-US" sz="3200" i="1" dirty="0" smtClean="0">
                            <a:latin typeface="Cambria Math"/>
                          </a:rPr>
                          <m:t> </m:t>
                        </m:r>
                        <m:r>
                          <a:rPr lang="en-US" sz="3200" b="0" i="1" dirty="0" smtClean="0">
                            <a:latin typeface="Cambria Math"/>
                          </a:rPr>
                          <m:t>  </m:t>
                        </m:r>
                        <m:sSubSup>
                          <m:sSubSupPr>
                            <m:ctrlPr>
                              <a:rPr lang="en-US" sz="3200" b="0" i="1" dirty="0" smtClean="0">
                                <a:latin typeface="Cambria Math" panose="02040503050406030204" pitchFamily="18" charset="0"/>
                              </a:rPr>
                            </m:ctrlPr>
                          </m:sSubSupPr>
                          <m:e>
                            <m:r>
                              <a:rPr lang="en-US" sz="3200" b="0" i="1" dirty="0" smtClean="0">
                                <a:latin typeface="Cambria Math"/>
                              </a:rPr>
                              <m:t>𝑥</m:t>
                            </m:r>
                          </m:e>
                          <m:sub>
                            <m:r>
                              <a:rPr lang="en-US" sz="3200" b="0" i="1" dirty="0" smtClean="0">
                                <a:latin typeface="Cambria Math"/>
                              </a:rPr>
                              <m:t>0</m:t>
                            </m:r>
                          </m:sub>
                          <m:sup>
                            <m:r>
                              <a:rPr lang="en-US" sz="3200" b="0" i="1" dirty="0" smtClean="0">
                                <a:latin typeface="Cambria Math"/>
                              </a:rPr>
                              <m:t>′</m:t>
                            </m:r>
                          </m:sup>
                        </m:sSubSup>
                        <m:sSubSup>
                          <m:sSubSupPr>
                            <m:ctrlPr>
                              <a:rPr lang="en-US" sz="3200" b="0" i="1" dirty="0" smtClean="0">
                                <a:latin typeface="Cambria Math" panose="02040503050406030204" pitchFamily="18" charset="0"/>
                              </a:rPr>
                            </m:ctrlPr>
                          </m:sSubSupPr>
                          <m:e>
                            <m:r>
                              <a:rPr lang="en-US" sz="3200" b="0" i="1" dirty="0" smtClean="0">
                                <a:latin typeface="Cambria Math"/>
                              </a:rPr>
                              <m:t>    </m:t>
                            </m:r>
                            <m:r>
                              <a:rPr lang="en-US" sz="3200" b="0" i="1" dirty="0" smtClean="0">
                                <a:latin typeface="Cambria Math"/>
                              </a:rPr>
                              <m:t>𝑥</m:t>
                            </m:r>
                          </m:e>
                          <m:sub>
                            <m:r>
                              <a:rPr lang="en-US" sz="3200" b="0" i="1" dirty="0" smtClean="0">
                                <a:latin typeface="Cambria Math"/>
                              </a:rPr>
                              <m:t>0</m:t>
                            </m:r>
                          </m:sub>
                          <m:sup>
                            <m:r>
                              <a:rPr lang="en-US" sz="3200" b="0" i="1" dirty="0" smtClean="0">
                                <a:latin typeface="Cambria Math"/>
                              </a:rPr>
                              <m:t>′′</m:t>
                            </m:r>
                          </m:sup>
                        </m:sSubSup>
                        <m:r>
                          <a:rPr lang="en-US" sz="3200" b="0" i="1" dirty="0" smtClean="0">
                            <a:latin typeface="Cambria Math"/>
                            <a:ea typeface="Cambria Math"/>
                          </a:rPr>
                          <m:t>⋯⋯⋯</m:t>
                        </m:r>
                      </m:oMath>
                    </m:oMathPara>
                  </a14:m>
                  <a:endParaRPr lang="en-US" sz="3200" dirty="0"/>
                </a:p>
              </p:txBody>
            </p:sp>
          </mc:Choice>
          <mc:Fallback xmlns="">
            <p:sp>
              <p:nvSpPr>
                <p:cNvPr id="39" name="Rectangle 38"/>
                <p:cNvSpPr>
                  <a:spLocks noRot="1" noChangeAspect="1" noMove="1" noResize="1" noEditPoints="1" noAdjustHandles="1" noChangeArrowheads="1" noChangeShapeType="1" noTextEdit="1"/>
                </p:cNvSpPr>
                <p:nvPr/>
              </p:nvSpPr>
              <p:spPr>
                <a:xfrm>
                  <a:off x="397358" y="5791200"/>
                  <a:ext cx="4724400" cy="584775"/>
                </a:xfrm>
                <a:prstGeom prst="rect">
                  <a:avLst/>
                </a:prstGeom>
                <a:blipFill rotWithShape="1">
                  <a:blip r:embed="rId41"/>
                  <a:stretch>
                    <a:fillRect/>
                  </a:stretch>
                </a:blipFill>
              </p:spPr>
              <p:txBody>
                <a:bodyPr/>
                <a:lstStyle/>
                <a:p>
                  <a:r>
                    <a:rPr lang="en-US">
                      <a:noFill/>
                    </a:rPr>
                    <a:t> </a:t>
                  </a:r>
                </a:p>
              </p:txBody>
            </p:sp>
          </mc:Fallback>
        </mc:AlternateContent>
        <p:cxnSp>
          <p:nvCxnSpPr>
            <p:cNvPr id="59" name="Curved Connector 58"/>
            <p:cNvCxnSpPr/>
            <p:nvPr/>
          </p:nvCxnSpPr>
          <p:spPr>
            <a:xfrm rot="5400000" flipV="1">
              <a:off x="36185" y="4744860"/>
              <a:ext cx="2169060" cy="164280"/>
            </a:xfrm>
            <a:prstGeom prst="curvedConnector3">
              <a:avLst>
                <a:gd name="adj1" fmla="val 51318"/>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42">
            <p14:nvContentPartPr>
              <p14:cNvPr id="65" name="Ink 64"/>
              <p14:cNvContentPartPr/>
              <p14:nvPr/>
            </p14:nvContentPartPr>
            <p14:xfrm>
              <a:off x="4183598" y="4033156"/>
              <a:ext cx="1262520" cy="1253520"/>
            </p14:xfrm>
          </p:contentPart>
        </mc:Choice>
        <mc:Fallback xmlns="">
          <p:pic>
            <p:nvPicPr>
              <p:cNvPr id="65" name="Ink 64"/>
              <p:cNvPicPr/>
              <p:nvPr/>
            </p:nvPicPr>
            <p:blipFill>
              <a:blip r:embed="rId43"/>
              <a:stretch>
                <a:fillRect/>
              </a:stretch>
            </p:blipFill>
            <p:spPr>
              <a:xfrm>
                <a:off x="4165598" y="4015156"/>
                <a:ext cx="1298520" cy="1289520"/>
              </a:xfrm>
              <a:prstGeom prst="rect">
                <a:avLst/>
              </a:prstGeom>
            </p:spPr>
          </p:pic>
        </mc:Fallback>
      </mc:AlternateContent>
      <p:sp>
        <p:nvSpPr>
          <p:cNvPr id="74" name="Cloud Callout 73"/>
          <p:cNvSpPr/>
          <p:nvPr/>
        </p:nvSpPr>
        <p:spPr>
          <a:xfrm>
            <a:off x="5867400" y="4059474"/>
            <a:ext cx="2980338" cy="2220419"/>
          </a:xfrm>
          <a:prstGeom prst="cloudCallout">
            <a:avLst>
              <a:gd name="adj1" fmla="val -54868"/>
              <a:gd name="adj2" fmla="val -5280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smtClean="0"/>
              <a:t>Need to re-randomize this as well. </a:t>
            </a:r>
            <a:endParaRPr lang="en-US" sz="2800" dirty="0"/>
          </a:p>
        </p:txBody>
      </p:sp>
      <p:sp>
        <p:nvSpPr>
          <p:cNvPr id="75" name="TextBox 74"/>
          <p:cNvSpPr txBox="1"/>
          <p:nvPr/>
        </p:nvSpPr>
        <p:spPr>
          <a:xfrm>
            <a:off x="6019800" y="533400"/>
            <a:ext cx="2895600" cy="2308324"/>
          </a:xfrm>
          <a:prstGeom prst="rect">
            <a:avLst/>
          </a:prstGeom>
          <a:noFill/>
        </p:spPr>
        <p:txBody>
          <a:bodyPr wrap="square" rtlCol="0">
            <a:spAutoFit/>
          </a:bodyPr>
          <a:lstStyle/>
          <a:p>
            <a:r>
              <a:rPr lang="en-US" sz="2400" dirty="0"/>
              <a:t>This </a:t>
            </a:r>
            <a:r>
              <a:rPr lang="en-US" sz="2400" dirty="0" smtClean="0"/>
              <a:t>re-randomization </a:t>
            </a:r>
            <a:r>
              <a:rPr lang="en-US" sz="2400" dirty="0"/>
              <a:t>gets us statistically close to the </a:t>
            </a:r>
            <a:r>
              <a:rPr lang="en-US" sz="2400" dirty="0" smtClean="0"/>
              <a:t>actual distribution </a:t>
            </a:r>
            <a:r>
              <a:rPr lang="en-US" sz="2400" dirty="0" smtClean="0">
                <a:solidFill>
                  <a:srgbClr val="FF0000"/>
                </a:solidFill>
              </a:rPr>
              <a:t>[AGHS12,AR13]. </a:t>
            </a:r>
            <a:endParaRPr lang="en-US" sz="2400" dirty="0">
              <a:solidFill>
                <a:srgbClr val="FF0000"/>
              </a:solidFill>
            </a:endParaRPr>
          </a:p>
          <a:p>
            <a:endParaRPr lang="en-US" sz="2400" dirty="0"/>
          </a:p>
        </p:txBody>
      </p:sp>
      <mc:AlternateContent xmlns:mc="http://schemas.openxmlformats.org/markup-compatibility/2006" xmlns:p14="http://schemas.microsoft.com/office/powerpoint/2010/main">
        <mc:Choice Requires="p14">
          <p:contentPart p14:bwMode="auto" r:id="rId44">
            <p14:nvContentPartPr>
              <p14:cNvPr id="87" name="Ink 86"/>
              <p14:cNvContentPartPr/>
              <p14:nvPr/>
            </p14:nvContentPartPr>
            <p14:xfrm>
              <a:off x="2438400" y="1994725"/>
              <a:ext cx="236160" cy="345657"/>
            </p14:xfrm>
          </p:contentPart>
        </mc:Choice>
        <mc:Fallback xmlns="">
          <p:pic>
            <p:nvPicPr>
              <p:cNvPr id="87" name="Ink 86"/>
              <p:cNvPicPr/>
              <p:nvPr/>
            </p:nvPicPr>
            <p:blipFill>
              <a:blip r:embed="rId45"/>
              <a:stretch>
                <a:fillRect/>
              </a:stretch>
            </p:blipFill>
            <p:spPr>
              <a:xfrm>
                <a:off x="2420427" y="1976741"/>
                <a:ext cx="272105" cy="381625"/>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8" name="Ink 87"/>
              <p14:cNvContentPartPr/>
              <p14:nvPr/>
            </p14:nvContentPartPr>
            <p14:xfrm>
              <a:off x="3358244" y="1981200"/>
              <a:ext cx="236160" cy="345657"/>
            </p14:xfrm>
          </p:contentPart>
        </mc:Choice>
        <mc:Fallback xmlns="">
          <p:pic>
            <p:nvPicPr>
              <p:cNvPr id="88" name="Ink 87"/>
              <p:cNvPicPr/>
              <p:nvPr/>
            </p:nvPicPr>
            <p:blipFill>
              <a:blip r:embed="rId45"/>
              <a:stretch>
                <a:fillRect/>
              </a:stretch>
            </p:blipFill>
            <p:spPr>
              <a:xfrm>
                <a:off x="3340271" y="1963216"/>
                <a:ext cx="272105" cy="381625"/>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90" name="Ink 89"/>
              <p14:cNvContentPartPr/>
              <p14:nvPr/>
            </p14:nvContentPartPr>
            <p14:xfrm>
              <a:off x="5446118" y="2008228"/>
              <a:ext cx="236160" cy="345657"/>
            </p14:xfrm>
          </p:contentPart>
        </mc:Choice>
        <mc:Fallback xmlns="">
          <p:pic>
            <p:nvPicPr>
              <p:cNvPr id="90" name="Ink 89"/>
              <p:cNvPicPr/>
              <p:nvPr/>
            </p:nvPicPr>
            <p:blipFill>
              <a:blip r:embed="rId48"/>
              <a:stretch>
                <a:fillRect/>
              </a:stretch>
            </p:blipFill>
            <p:spPr>
              <a:xfrm>
                <a:off x="5428118" y="1990225"/>
                <a:ext cx="272160" cy="381663"/>
              </a:xfrm>
              <a:prstGeom prst="rect">
                <a:avLst/>
              </a:prstGeom>
            </p:spPr>
          </p:pic>
        </mc:Fallback>
      </mc:AlternateContent>
      <mc:AlternateContent xmlns:mc="http://schemas.openxmlformats.org/markup-compatibility/2006" xmlns:a14="http://schemas.microsoft.com/office/drawing/2010/main">
        <mc:Choice Requires="a14">
          <p:sp>
            <p:nvSpPr>
              <p:cNvPr id="91" name="TextBox 90"/>
              <p:cNvSpPr txBox="1"/>
              <p:nvPr/>
            </p:nvSpPr>
            <p:spPr>
              <a:xfrm>
                <a:off x="206315" y="5782479"/>
                <a:ext cx="914400" cy="59349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dirty="0" smtClean="0">
                              <a:solidFill>
                                <a:srgbClr val="FF0000"/>
                              </a:solidFill>
                              <a:latin typeface="Cambria Math" panose="02040503050406030204" pitchFamily="18" charset="0"/>
                            </a:rPr>
                          </m:ctrlPr>
                        </m:sSubSupPr>
                        <m:e>
                          <m:r>
                            <a:rPr lang="en-US" sz="3200" i="1" dirty="0" smtClean="0">
                              <a:solidFill>
                                <a:srgbClr val="FF0000"/>
                              </a:solidFill>
                              <a:latin typeface="Cambria Math"/>
                            </a:rPr>
                            <m:t>𝑆</m:t>
                          </m:r>
                        </m:e>
                        <m:sub>
                          <m:r>
                            <a:rPr lang="en-US" sz="3200" b="0" i="1" dirty="0" smtClean="0">
                              <a:solidFill>
                                <a:srgbClr val="FF0000"/>
                              </a:solidFill>
                              <a:latin typeface="Cambria Math"/>
                            </a:rPr>
                            <m:t>1</m:t>
                          </m:r>
                        </m:sub>
                        <m:sup>
                          <m:r>
                            <a:rPr lang="en-US" sz="3200" b="0" i="1" dirty="0" smtClean="0">
                              <a:solidFill>
                                <a:srgbClr val="FF0000"/>
                              </a:solidFill>
                              <a:latin typeface="Cambria Math"/>
                            </a:rPr>
                            <m:t>0</m:t>
                          </m:r>
                        </m:sup>
                      </m:sSubSup>
                    </m:oMath>
                  </m:oMathPara>
                </a14:m>
                <a:endParaRPr lang="en-US" sz="3200" dirty="0"/>
              </a:p>
            </p:txBody>
          </p:sp>
        </mc:Choice>
        <mc:Fallback xmlns="">
          <p:sp>
            <p:nvSpPr>
              <p:cNvPr id="91" name="TextBox 90"/>
              <p:cNvSpPr txBox="1">
                <a:spLocks noRot="1" noChangeAspect="1" noMove="1" noResize="1" noEditPoints="1" noAdjustHandles="1" noChangeArrowheads="1" noChangeShapeType="1" noTextEdit="1"/>
              </p:cNvSpPr>
              <p:nvPr/>
            </p:nvSpPr>
            <p:spPr>
              <a:xfrm>
                <a:off x="206315" y="5782479"/>
                <a:ext cx="914400" cy="593496"/>
              </a:xfrm>
              <a:prstGeom prst="rect">
                <a:avLst/>
              </a:prstGeom>
              <a:blipFill rotWithShape="1">
                <a:blip r:embed="rId49"/>
                <a:stretch>
                  <a:fillRect/>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93D2F4F8-96A9-4514-BBD0-EA5312265E95}" type="slidenum">
              <a:rPr lang="en-US" smtClean="0"/>
              <a:t>44</a:t>
            </a:fld>
            <a:endParaRPr lang="en-US"/>
          </a:p>
        </p:txBody>
      </p:sp>
    </p:spTree>
    <p:extLst>
      <p:ext uri="{BB962C8B-B14F-4D97-AF65-F5344CB8AC3E}">
        <p14:creationId xmlns:p14="http://schemas.microsoft.com/office/powerpoint/2010/main" val="213658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2">
                                            <p:txEl>
                                              <p:pRg st="0" end="0"/>
                                            </p:txEl>
                                          </p:spTgt>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22">
                                            <p:txEl>
                                              <p:pRg st="1" end="1"/>
                                            </p:txEl>
                                          </p:spTgt>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22">
                                            <p:txEl>
                                              <p:pRg st="2" end="2"/>
                                            </p:txEl>
                                          </p:spTgt>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22">
                                            <p:txEl>
                                              <p:pRg st="3" end="3"/>
                                            </p:txEl>
                                          </p:spTgt>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5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6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6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85" grpId="0" animBg="1"/>
      <p:bldP spid="12" grpId="0"/>
      <p:bldP spid="74" grpId="0" animBg="1"/>
      <p:bldP spid="75" grpId="0"/>
      <p:bldP spid="9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Complete Encoding Scheme</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304800" y="1447800"/>
                <a:ext cx="8686800" cy="4572000"/>
              </a:xfrm>
            </p:spPr>
            <p:txBody>
              <a:bodyPr>
                <a:normAutofit fontScale="92500" lnSpcReduction="10000"/>
              </a:bodyPr>
              <a:lstStyle/>
              <a:p>
                <a:r>
                  <a:rPr lang="en-US" dirty="0" smtClean="0"/>
                  <a:t>Parameters: </a:t>
                </a:r>
              </a:p>
              <a:p>
                <a:pPr marL="0" indent="0">
                  <a:buNone/>
                </a:pPr>
                <a:r>
                  <a:rPr lang="en-US" dirty="0">
                    <a:solidFill>
                      <a:srgbClr val="00B050"/>
                    </a:solidFill>
                  </a:rPr>
                  <a:t> </a:t>
                </a:r>
                <a:r>
                  <a:rPr lang="en-US" dirty="0" smtClean="0">
                    <a:solidFill>
                      <a:srgbClr val="00B050"/>
                    </a:solidFill>
                  </a:rPr>
                  <a:t>   </a:t>
                </a:r>
                <a14:m>
                  <m:oMath xmlns:m="http://schemas.openxmlformats.org/officeDocument/2006/math">
                    <m:r>
                      <a:rPr lang="en-US" b="0" i="0" smtClean="0">
                        <a:solidFill>
                          <a:srgbClr val="00B050"/>
                        </a:solidFill>
                        <a:latin typeface="Cambria Math"/>
                      </a:rPr>
                      <m:t>              </m:t>
                    </m:r>
                    <m:r>
                      <a:rPr lang="en-US" b="0" i="1" smtClean="0">
                        <a:solidFill>
                          <a:srgbClr val="00B050"/>
                        </a:solidFill>
                        <a:latin typeface="Cambria Math"/>
                      </a:rPr>
                      <m:t>𝑦</m:t>
                    </m:r>
                    <m:r>
                      <a:rPr lang="en-US" b="0" i="1" smtClean="0">
                        <a:solidFill>
                          <a:srgbClr val="00B050"/>
                        </a:solidFill>
                        <a:latin typeface="Cambria Math"/>
                      </a:rPr>
                      <m:t>= </m:t>
                    </m:r>
                    <m:sSub>
                      <m:sSubPr>
                        <m:ctrlPr>
                          <a:rPr lang="en-US" b="0" i="1">
                            <a:solidFill>
                              <a:srgbClr val="00B050"/>
                            </a:solidFill>
                            <a:latin typeface="Cambria Math" panose="02040503050406030204" pitchFamily="18" charset="0"/>
                          </a:rPr>
                        </m:ctrlPr>
                      </m:sSubPr>
                      <m:e>
                        <m:d>
                          <m:dPr>
                            <m:begChr m:val="["/>
                            <m:endChr m:val="]"/>
                            <m:ctrlPr>
                              <a:rPr lang="en-US" b="0" i="1">
                                <a:solidFill>
                                  <a:srgbClr val="00B050"/>
                                </a:solidFill>
                                <a:latin typeface="Cambria Math" panose="02040503050406030204" pitchFamily="18" charset="0"/>
                              </a:rPr>
                            </m:ctrlPr>
                          </m:dPr>
                          <m:e>
                            <m:f>
                              <m:fPr>
                                <m:ctrlPr>
                                  <a:rPr lang="en-US" b="0" i="1" smtClean="0">
                                    <a:solidFill>
                                      <a:srgbClr val="00B050"/>
                                    </a:solidFill>
                                    <a:latin typeface="Cambria Math" panose="02040503050406030204" pitchFamily="18" charset="0"/>
                                  </a:rPr>
                                </m:ctrlPr>
                              </m:fPr>
                              <m:num>
                                <m:r>
                                  <a:rPr lang="en-US" b="0" i="1" smtClean="0">
                                    <a:solidFill>
                                      <a:srgbClr val="00B050"/>
                                    </a:solidFill>
                                    <a:latin typeface="Cambria Math"/>
                                  </a:rPr>
                                  <m:t>𝑎</m:t>
                                </m:r>
                              </m:num>
                              <m:den>
                                <m:r>
                                  <a:rPr lang="en-US" b="0" i="1" smtClean="0">
                                    <a:solidFill>
                                      <a:srgbClr val="00B050"/>
                                    </a:solidFill>
                                    <a:latin typeface="Cambria Math"/>
                                  </a:rPr>
                                  <m:t>𝑧</m:t>
                                </m:r>
                              </m:den>
                            </m:f>
                          </m:e>
                        </m:d>
                      </m:e>
                      <m:sub>
                        <m:r>
                          <a:rPr lang="en-US" i="1">
                            <a:solidFill>
                              <a:srgbClr val="00B050"/>
                            </a:solidFill>
                            <a:latin typeface="Cambria Math"/>
                          </a:rPr>
                          <m:t>𝑞</m:t>
                        </m:r>
                      </m:sub>
                    </m:sSub>
                  </m:oMath>
                </a14:m>
                <a:r>
                  <a:rPr lang="en-US" dirty="0" smtClean="0"/>
                  <a:t>, </a:t>
                </a:r>
                <a14:m>
                  <m:oMath xmlns:m="http://schemas.openxmlformats.org/officeDocument/2006/math">
                    <m:sSub>
                      <m:sSubPr>
                        <m:ctrlPr>
                          <a:rPr lang="en-US" b="0" i="1" smtClean="0">
                            <a:solidFill>
                              <a:srgbClr val="00B050"/>
                            </a:solidFill>
                            <a:latin typeface="Cambria Math" panose="02040503050406030204" pitchFamily="18" charset="0"/>
                          </a:rPr>
                        </m:ctrlPr>
                      </m:sSubPr>
                      <m:e>
                        <m:d>
                          <m:dPr>
                            <m:begChr m:val="{"/>
                            <m:endChr m:val="}"/>
                            <m:ctrlPr>
                              <a:rPr lang="en-US" b="0" i="1" smtClean="0">
                                <a:solidFill>
                                  <a:srgbClr val="00B050"/>
                                </a:solidFill>
                                <a:latin typeface="Cambria Math" panose="02040503050406030204" pitchFamily="18" charset="0"/>
                              </a:rPr>
                            </m:ctrlPr>
                          </m:dPr>
                          <m:e>
                            <m:sSub>
                              <m:sSubPr>
                                <m:ctrlPr>
                                  <a:rPr lang="en-US" b="0" i="1" smtClean="0">
                                    <a:solidFill>
                                      <a:srgbClr val="00B050"/>
                                    </a:solidFill>
                                    <a:latin typeface="Cambria Math" panose="02040503050406030204" pitchFamily="18" charset="0"/>
                                  </a:rPr>
                                </m:ctrlPr>
                              </m:sSubPr>
                              <m:e>
                                <m:r>
                                  <a:rPr lang="en-US" i="1">
                                    <a:solidFill>
                                      <a:srgbClr val="00B050"/>
                                    </a:solidFill>
                                    <a:latin typeface="Cambria Math"/>
                                  </a:rPr>
                                  <m:t>𝑥</m:t>
                                </m:r>
                              </m:e>
                              <m:sub>
                                <m:r>
                                  <a:rPr lang="en-US" i="1">
                                    <a:solidFill>
                                      <a:srgbClr val="00B050"/>
                                    </a:solidFill>
                                    <a:latin typeface="Cambria Math"/>
                                  </a:rPr>
                                  <m:t>𝑖</m:t>
                                </m:r>
                              </m:sub>
                            </m:sSub>
                            <m:r>
                              <a:rPr lang="en-US" i="1">
                                <a:solidFill>
                                  <a:srgbClr val="00B050"/>
                                </a:solidFill>
                                <a:latin typeface="Cambria Math"/>
                              </a:rPr>
                              <m:t>=</m:t>
                            </m:r>
                            <m:sSub>
                              <m:sSubPr>
                                <m:ctrlPr>
                                  <a:rPr lang="en-US" b="0" i="1">
                                    <a:solidFill>
                                      <a:srgbClr val="00B050"/>
                                    </a:solidFill>
                                    <a:latin typeface="Cambria Math" panose="02040503050406030204" pitchFamily="18" charset="0"/>
                                  </a:rPr>
                                </m:ctrlPr>
                              </m:sSubPr>
                              <m:e>
                                <m:d>
                                  <m:dPr>
                                    <m:begChr m:val="["/>
                                    <m:endChr m:val="]"/>
                                    <m:ctrlPr>
                                      <a:rPr lang="en-US" b="0" i="1">
                                        <a:solidFill>
                                          <a:srgbClr val="00B050"/>
                                        </a:solidFill>
                                        <a:latin typeface="Cambria Math" panose="02040503050406030204" pitchFamily="18" charset="0"/>
                                      </a:rPr>
                                    </m:ctrlPr>
                                  </m:dPr>
                                  <m:e>
                                    <m:f>
                                      <m:fPr>
                                        <m:ctrlPr>
                                          <a:rPr lang="en-US" b="0" i="1" smtClean="0">
                                            <a:solidFill>
                                              <a:srgbClr val="00B050"/>
                                            </a:solidFill>
                                            <a:latin typeface="Cambria Math" panose="02040503050406030204" pitchFamily="18" charset="0"/>
                                          </a:rPr>
                                        </m:ctrlPr>
                                      </m:fPr>
                                      <m:num>
                                        <m:sSub>
                                          <m:sSubPr>
                                            <m:ctrlPr>
                                              <a:rPr lang="en-US" b="0" i="1" smtClean="0">
                                                <a:solidFill>
                                                  <a:srgbClr val="00B050"/>
                                                </a:solidFill>
                                                <a:latin typeface="Cambria Math" panose="02040503050406030204" pitchFamily="18" charset="0"/>
                                              </a:rPr>
                                            </m:ctrlPr>
                                          </m:sSubPr>
                                          <m:e>
                                            <m:r>
                                              <a:rPr lang="en-US" i="1" smtClean="0">
                                                <a:solidFill>
                                                  <a:srgbClr val="00B050"/>
                                                </a:solidFill>
                                                <a:latin typeface="Cambria Math"/>
                                              </a:rPr>
                                              <m:t>𝑏</m:t>
                                            </m:r>
                                          </m:e>
                                          <m:sub>
                                            <m:r>
                                              <a:rPr lang="en-US" b="0" i="1" smtClean="0">
                                                <a:solidFill>
                                                  <a:srgbClr val="00B050"/>
                                                </a:solidFill>
                                                <a:latin typeface="Cambria Math"/>
                                              </a:rPr>
                                              <m:t>𝑖</m:t>
                                            </m:r>
                                          </m:sub>
                                        </m:sSub>
                                      </m:num>
                                      <m:den>
                                        <m:r>
                                          <a:rPr lang="en-US" b="0" i="1" smtClean="0">
                                            <a:solidFill>
                                              <a:srgbClr val="00B050"/>
                                            </a:solidFill>
                                            <a:latin typeface="Cambria Math"/>
                                          </a:rPr>
                                          <m:t>𝑧</m:t>
                                        </m:r>
                                      </m:den>
                                    </m:f>
                                  </m:e>
                                </m:d>
                              </m:e>
                              <m:sub>
                                <m:r>
                                  <a:rPr lang="en-US" i="1">
                                    <a:solidFill>
                                      <a:srgbClr val="00B050"/>
                                    </a:solidFill>
                                    <a:latin typeface="Cambria Math"/>
                                  </a:rPr>
                                  <m:t>𝑞</m:t>
                                </m:r>
                              </m:sub>
                            </m:sSub>
                          </m:e>
                        </m:d>
                      </m:e>
                      <m:sub>
                        <m:r>
                          <a:rPr lang="en-US" b="0" i="1" smtClean="0">
                            <a:solidFill>
                              <a:srgbClr val="00B050"/>
                            </a:solidFill>
                            <a:latin typeface="Cambria Math"/>
                          </a:rPr>
                          <m:t>𝑖</m:t>
                        </m:r>
                      </m:sub>
                    </m:sSub>
                  </m:oMath>
                </a14:m>
                <a:r>
                  <a:rPr lang="en-US" dirty="0" smtClean="0"/>
                  <a:t>, and </a:t>
                </a:r>
                <a14:m>
                  <m:oMath xmlns:m="http://schemas.openxmlformats.org/officeDocument/2006/math">
                    <m:sSub>
                      <m:sSubPr>
                        <m:ctrlPr>
                          <a:rPr lang="en-US" i="1" smtClean="0">
                            <a:solidFill>
                              <a:srgbClr val="00B050"/>
                            </a:solidFill>
                            <a:latin typeface="Cambria Math" panose="02040503050406030204" pitchFamily="18" charset="0"/>
                          </a:rPr>
                        </m:ctrlPr>
                      </m:sSubPr>
                      <m:e>
                        <m:r>
                          <a:rPr lang="en-US" smtClean="0">
                            <a:solidFill>
                              <a:srgbClr val="00B050"/>
                            </a:solidFill>
                            <a:latin typeface="Cambria Math"/>
                          </a:rPr>
                          <m:t>𝑣</m:t>
                        </m:r>
                      </m:e>
                      <m:sub>
                        <m:r>
                          <a:rPr lang="en-US">
                            <a:solidFill>
                              <a:srgbClr val="00B050"/>
                            </a:solidFill>
                            <a:latin typeface="Cambria Math"/>
                          </a:rPr>
                          <m:t>𝑘</m:t>
                        </m:r>
                      </m:sub>
                    </m:sSub>
                    <m:r>
                      <a:rPr lang="en-US">
                        <a:solidFill>
                          <a:srgbClr val="00B050"/>
                        </a:solidFill>
                        <a:latin typeface="Cambria Math"/>
                      </a:rPr>
                      <m:t>=</m:t>
                    </m:r>
                    <m:sSub>
                      <m:sSubPr>
                        <m:ctrlPr>
                          <a:rPr lang="en-US" b="0" i="1">
                            <a:solidFill>
                              <a:srgbClr val="00B050"/>
                            </a:solidFill>
                            <a:latin typeface="Cambria Math" panose="02040503050406030204" pitchFamily="18" charset="0"/>
                          </a:rPr>
                        </m:ctrlPr>
                      </m:sSubPr>
                      <m:e>
                        <m:d>
                          <m:dPr>
                            <m:begChr m:val="["/>
                            <m:endChr m:val="]"/>
                            <m:ctrlPr>
                              <a:rPr lang="en-US" i="1">
                                <a:solidFill>
                                  <a:srgbClr val="00B050"/>
                                </a:solidFill>
                                <a:latin typeface="Cambria Math" panose="02040503050406030204" pitchFamily="18" charset="0"/>
                              </a:rPr>
                            </m:ctrlPr>
                          </m:dPr>
                          <m:e>
                            <m:f>
                              <m:fPr>
                                <m:ctrlPr>
                                  <a:rPr lang="en-US" b="0" i="1" smtClean="0">
                                    <a:solidFill>
                                      <a:srgbClr val="00B050"/>
                                    </a:solidFill>
                                    <a:latin typeface="Cambria Math" panose="02040503050406030204" pitchFamily="18" charset="0"/>
                                  </a:rPr>
                                </m:ctrlPr>
                              </m:fPr>
                              <m:num>
                                <m:r>
                                  <a:rPr lang="en-US" b="0" i="1" smtClean="0">
                                    <a:solidFill>
                                      <a:srgbClr val="00B050"/>
                                    </a:solidFill>
                                    <a:latin typeface="Cambria Math"/>
                                  </a:rPr>
                                  <m:t>h</m:t>
                                </m:r>
                                <m:sSup>
                                  <m:sSupPr>
                                    <m:ctrlPr>
                                      <a:rPr lang="en-US" b="0" i="1" smtClean="0">
                                        <a:solidFill>
                                          <a:srgbClr val="00B050"/>
                                        </a:solidFill>
                                        <a:latin typeface="Cambria Math" panose="02040503050406030204" pitchFamily="18" charset="0"/>
                                      </a:rPr>
                                    </m:ctrlPr>
                                  </m:sSupPr>
                                  <m:e>
                                    <m:r>
                                      <a:rPr lang="en-US" b="0" i="1" smtClean="0">
                                        <a:solidFill>
                                          <a:srgbClr val="00B050"/>
                                        </a:solidFill>
                                        <a:latin typeface="Cambria Math"/>
                                      </a:rPr>
                                      <m:t>𝑧</m:t>
                                    </m:r>
                                  </m:e>
                                  <m:sup>
                                    <m:r>
                                      <a:rPr lang="en-US" b="0" i="1" smtClean="0">
                                        <a:solidFill>
                                          <a:srgbClr val="00B050"/>
                                        </a:solidFill>
                                        <a:latin typeface="Cambria Math"/>
                                      </a:rPr>
                                      <m:t>𝑘</m:t>
                                    </m:r>
                                  </m:sup>
                                </m:sSup>
                              </m:num>
                              <m:den>
                                <m:r>
                                  <a:rPr lang="en-US" b="0" i="1" smtClean="0">
                                    <a:solidFill>
                                      <a:srgbClr val="00B050"/>
                                    </a:solidFill>
                                    <a:latin typeface="Cambria Math"/>
                                  </a:rPr>
                                  <m:t>𝑔</m:t>
                                </m:r>
                              </m:den>
                            </m:f>
                          </m:e>
                        </m:d>
                      </m:e>
                      <m:sub>
                        <m:r>
                          <a:rPr lang="en-US">
                            <a:solidFill>
                              <a:srgbClr val="00B050"/>
                            </a:solidFill>
                            <a:latin typeface="Cambria Math"/>
                          </a:rPr>
                          <m:t>𝑞</m:t>
                        </m:r>
                      </m:sub>
                    </m:sSub>
                  </m:oMath>
                </a14:m>
                <a:endParaRPr lang="en-US" dirty="0" smtClean="0"/>
              </a:p>
              <a:p>
                <a:r>
                  <a:rPr lang="en-US" dirty="0" smtClean="0"/>
                  <a:t>Encode a random element:</a:t>
                </a:r>
              </a:p>
              <a:p>
                <a:pPr lvl="1"/>
                <a:r>
                  <a:rPr lang="en-US" dirty="0" smtClean="0">
                    <a:solidFill>
                      <a:schemeClr val="tx1"/>
                    </a:solidFill>
                  </a:rPr>
                  <a:t>S</a:t>
                </a:r>
                <a14:m>
                  <m:oMath xmlns:m="http://schemas.openxmlformats.org/officeDocument/2006/math">
                    <m:r>
                      <m:rPr>
                        <m:nor/>
                      </m:rPr>
                      <a:rPr lang="en-US" b="0" i="0" smtClean="0">
                        <a:solidFill>
                          <a:schemeClr val="tx1"/>
                        </a:solidFill>
                        <a:latin typeface="Cambria Math"/>
                      </a:rPr>
                      <m:t>ample</m:t>
                    </m:r>
                    <m:r>
                      <a:rPr lang="en-US" b="0" i="0" smtClean="0">
                        <a:solidFill>
                          <a:srgbClr val="0070C0"/>
                        </a:solidFill>
                        <a:latin typeface="Cambria Math"/>
                      </a:rPr>
                      <m:t> </m:t>
                    </m:r>
                    <m:r>
                      <a:rPr lang="en-US" b="0" i="1" smtClean="0">
                        <a:solidFill>
                          <a:srgbClr val="0070C0"/>
                        </a:solidFill>
                        <a:latin typeface="Cambria Math"/>
                      </a:rPr>
                      <m:t>𝑐</m:t>
                    </m:r>
                    <m:r>
                      <m:rPr>
                        <m:nor/>
                      </m:rPr>
                      <a:rPr lang="en-US" b="0" i="0" smtClean="0">
                        <a:solidFill>
                          <a:srgbClr val="0070C0"/>
                        </a:solidFill>
                        <a:latin typeface="Cambria Math"/>
                      </a:rPr>
                      <m:t> </m:t>
                    </m:r>
                    <m:r>
                      <m:rPr>
                        <m:nor/>
                      </m:rPr>
                      <a:rPr lang="en-US" b="0" i="0" smtClean="0">
                        <a:solidFill>
                          <a:schemeClr val="tx1"/>
                        </a:solidFill>
                        <a:latin typeface="Cambria Math"/>
                      </a:rPr>
                      <m:t>and</m:t>
                    </m:r>
                    <m:r>
                      <m:rPr>
                        <m:nor/>
                      </m:rPr>
                      <a:rPr lang="en-US" b="0" i="0" smtClean="0">
                        <a:solidFill>
                          <a:schemeClr val="tx1"/>
                        </a:solidFill>
                        <a:latin typeface="Cambria Math"/>
                      </a:rPr>
                      <m:t> </m:t>
                    </m:r>
                    <m:r>
                      <m:rPr>
                        <m:nor/>
                      </m:rPr>
                      <a:rPr lang="en-US" b="0" i="0" smtClean="0">
                        <a:solidFill>
                          <a:schemeClr val="tx1"/>
                        </a:solidFill>
                        <a:latin typeface="Cambria Math"/>
                      </a:rPr>
                      <m:t>set</m:t>
                    </m:r>
                    <m:r>
                      <m:rPr>
                        <m:nor/>
                      </m:rPr>
                      <a:rPr lang="en-US" b="0" i="0" smtClean="0">
                        <a:solidFill>
                          <a:schemeClr val="tx1"/>
                        </a:solidFill>
                        <a:latin typeface="Cambria Math"/>
                      </a:rPr>
                      <m:t>  </m:t>
                    </m:r>
                    <m:r>
                      <a:rPr lang="en-US" i="1" smtClean="0">
                        <a:solidFill>
                          <a:srgbClr val="0070C0"/>
                        </a:solidFill>
                        <a:latin typeface="Cambria Math"/>
                      </a:rPr>
                      <m:t>𝑢</m:t>
                    </m:r>
                    <m:r>
                      <a:rPr lang="en-US" i="1">
                        <a:solidFill>
                          <a:srgbClr val="0070C0"/>
                        </a:solidFill>
                        <a:latin typeface="Cambria Math"/>
                      </a:rPr>
                      <m:t>=</m:t>
                    </m:r>
                    <m:sSub>
                      <m:sSubPr>
                        <m:ctrlPr>
                          <a:rPr lang="en-US" i="1">
                            <a:solidFill>
                              <a:srgbClr val="0070C0"/>
                            </a:solidFill>
                            <a:latin typeface="Cambria Math" panose="02040503050406030204" pitchFamily="18" charset="0"/>
                          </a:rPr>
                        </m:ctrlPr>
                      </m:sSubPr>
                      <m:e>
                        <m:d>
                          <m:dPr>
                            <m:begChr m:val="["/>
                            <m:endChr m:val="]"/>
                            <m:ctrlPr>
                              <a:rPr lang="en-US" i="1">
                                <a:solidFill>
                                  <a:srgbClr val="0070C0"/>
                                </a:solidFill>
                                <a:latin typeface="Cambria Math" panose="02040503050406030204" pitchFamily="18" charset="0"/>
                              </a:rPr>
                            </m:ctrlPr>
                          </m:dPr>
                          <m:e>
                            <m:r>
                              <a:rPr lang="en-US" i="1">
                                <a:solidFill>
                                  <a:srgbClr val="0070C0"/>
                                </a:solidFill>
                                <a:latin typeface="Cambria Math"/>
                              </a:rPr>
                              <m:t>𝑐</m:t>
                            </m:r>
                            <m:r>
                              <a:rPr lang="en-US" b="0" i="1" smtClean="0">
                                <a:solidFill>
                                  <a:srgbClr val="0070C0"/>
                                </a:solidFill>
                                <a:latin typeface="Cambria Math"/>
                              </a:rPr>
                              <m:t>𝑦</m:t>
                            </m:r>
                            <m:r>
                              <a:rPr lang="en-US" i="1">
                                <a:solidFill>
                                  <a:srgbClr val="0070C0"/>
                                </a:solidFill>
                                <a:latin typeface="Cambria Math"/>
                              </a:rPr>
                              <m:t>+</m:t>
                            </m:r>
                            <m:nary>
                              <m:naryPr>
                                <m:chr m:val="∑"/>
                                <m:supHide m:val="on"/>
                                <m:ctrlPr>
                                  <a:rPr lang="en-US" i="1">
                                    <a:solidFill>
                                      <a:srgbClr val="0070C0"/>
                                    </a:solidFill>
                                    <a:latin typeface="Cambria Math" panose="02040503050406030204" pitchFamily="18" charset="0"/>
                                  </a:rPr>
                                </m:ctrlPr>
                              </m:naryPr>
                              <m:sub>
                                <m:r>
                                  <a:rPr lang="en-US" i="1">
                                    <a:solidFill>
                                      <a:srgbClr val="0070C0"/>
                                    </a:solidFill>
                                    <a:latin typeface="Cambria Math"/>
                                  </a:rPr>
                                  <m:t>𝑖</m:t>
                                </m:r>
                              </m:sub>
                              <m:sup/>
                              <m:e>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𝜌</m:t>
                                    </m:r>
                                  </m:e>
                                  <m:sub>
                                    <m:r>
                                      <a:rPr lang="en-US" i="1">
                                        <a:solidFill>
                                          <a:srgbClr val="0070C0"/>
                                        </a:solidFill>
                                        <a:latin typeface="Cambria Math"/>
                                      </a:rPr>
                                      <m:t>𝑖</m:t>
                                    </m:r>
                                  </m:sub>
                                </m:sSub>
                                <m:sSub>
                                  <m:sSubPr>
                                    <m:ctrlPr>
                                      <a:rPr lang="en-US" i="1">
                                        <a:solidFill>
                                          <a:srgbClr val="0070C0"/>
                                        </a:solidFill>
                                        <a:latin typeface="Cambria Math" panose="02040503050406030204" pitchFamily="18" charset="0"/>
                                      </a:rPr>
                                    </m:ctrlPr>
                                  </m:sSubPr>
                                  <m:e>
                                    <m:r>
                                      <a:rPr lang="en-US" b="0" i="1" smtClean="0">
                                        <a:solidFill>
                                          <a:srgbClr val="0070C0"/>
                                        </a:solidFill>
                                        <a:latin typeface="Cambria Math"/>
                                      </a:rPr>
                                      <m:t>𝑥</m:t>
                                    </m:r>
                                  </m:e>
                                  <m:sub>
                                    <m:r>
                                      <a:rPr lang="en-US" i="1">
                                        <a:solidFill>
                                          <a:srgbClr val="0070C0"/>
                                        </a:solidFill>
                                        <a:latin typeface="Cambria Math"/>
                                      </a:rPr>
                                      <m:t>𝑖</m:t>
                                    </m:r>
                                  </m:sub>
                                </m:sSub>
                              </m:e>
                            </m:nary>
                          </m:e>
                        </m:d>
                      </m:e>
                      <m:sub>
                        <m:r>
                          <a:rPr lang="en-US" i="1">
                            <a:solidFill>
                              <a:srgbClr val="0070C0"/>
                            </a:solidFill>
                            <a:latin typeface="Cambria Math"/>
                          </a:rPr>
                          <m:t>𝑞</m:t>
                        </m:r>
                      </m:sub>
                    </m:sSub>
                  </m:oMath>
                </a14:m>
                <a:endParaRPr lang="en-US" dirty="0" smtClean="0"/>
              </a:p>
              <a:p>
                <a:pPr lvl="1"/>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a:rPr>
                          <m:t>𝜌</m:t>
                        </m:r>
                      </m:e>
                      <m:sub>
                        <m:r>
                          <a:rPr lang="en-US" i="1" dirty="0" smtClean="0">
                            <a:latin typeface="Cambria Math"/>
                          </a:rPr>
                          <m:t>𝑖</m:t>
                        </m:r>
                      </m:sub>
                    </m:sSub>
                    <m:r>
                      <a:rPr lang="en-US" i="1" dirty="0" smtClean="0">
                        <a:latin typeface="Cambria Math"/>
                      </a:rPr>
                      <m:t>←</m:t>
                    </m:r>
                    <m:r>
                      <a:rPr lang="en-US" i="1" dirty="0" err="1">
                        <a:latin typeface="Cambria Math"/>
                      </a:rPr>
                      <m:t>𝐷𝑖𝑠𝑐𝑟𝑒𝑡𝑒𝐺𝑎𝑢𝑠𝑠𝑖𝑎</m:t>
                    </m:r>
                    <m:sSub>
                      <m:sSubPr>
                        <m:ctrlPr>
                          <a:rPr lang="en-US" b="0" i="1" dirty="0" smtClean="0">
                            <a:latin typeface="Cambria Math" panose="02040503050406030204" pitchFamily="18" charset="0"/>
                          </a:rPr>
                        </m:ctrlPr>
                      </m:sSubPr>
                      <m:e>
                        <m:r>
                          <a:rPr lang="en-US" i="1" dirty="0" err="1">
                            <a:latin typeface="Cambria Math"/>
                          </a:rPr>
                          <m:t>𝑛</m:t>
                        </m:r>
                      </m:e>
                      <m:sub>
                        <m:r>
                          <a:rPr lang="en-US" b="0" i="1" dirty="0" smtClean="0">
                            <a:latin typeface="Cambria Math"/>
                          </a:rPr>
                          <m:t>𝑠</m:t>
                        </m:r>
                      </m:sub>
                    </m:sSub>
                    <m:r>
                      <a:rPr lang="en-US" b="0" i="1" dirty="0" smtClean="0">
                        <a:latin typeface="Cambria Math"/>
                      </a:rPr>
                      <m:t>(</m:t>
                    </m:r>
                    <m:r>
                      <a:rPr lang="en-US" b="0" i="1" dirty="0" smtClean="0">
                        <a:latin typeface="Cambria Math"/>
                      </a:rPr>
                      <m:t>𝑍</m:t>
                    </m:r>
                    <m:r>
                      <a:rPr lang="en-US" b="0" i="1" dirty="0" smtClean="0">
                        <a:latin typeface="Cambria Math"/>
                      </a:rPr>
                      <m:t>)</m:t>
                    </m:r>
                  </m:oMath>
                </a14:m>
                <a:endParaRPr lang="en-US" dirty="0"/>
              </a:p>
              <a:p>
                <a:r>
                  <a:rPr lang="en-US" dirty="0" smtClean="0"/>
                  <a:t>Re-randomize </a:t>
                </a:r>
                <a:r>
                  <a:rPr lang="en-US" i="1" dirty="0" smtClean="0"/>
                  <a:t>u </a:t>
                </a:r>
                <a:r>
                  <a:rPr lang="en-US" dirty="0" smtClean="0"/>
                  <a:t>(at level 1):</a:t>
                </a:r>
              </a:p>
              <a:p>
                <a:pPr lvl="1"/>
                <a14:m>
                  <m:oMath xmlns:m="http://schemas.openxmlformats.org/officeDocument/2006/math">
                    <m:r>
                      <a:rPr lang="en-US" i="1" smtClean="0">
                        <a:solidFill>
                          <a:srgbClr val="0070C0"/>
                        </a:solidFill>
                        <a:latin typeface="Cambria Math"/>
                      </a:rPr>
                      <m:t>𝑢</m:t>
                    </m:r>
                    <m:r>
                      <a:rPr lang="en-US" b="0" i="1" smtClean="0">
                        <a:solidFill>
                          <a:srgbClr val="0070C0"/>
                        </a:solidFill>
                        <a:latin typeface="Cambria Math"/>
                      </a:rPr>
                      <m:t>′</m:t>
                    </m:r>
                    <m:r>
                      <a:rPr lang="en-US" i="1">
                        <a:solidFill>
                          <a:srgbClr val="0070C0"/>
                        </a:solidFill>
                        <a:latin typeface="Cambria Math"/>
                      </a:rPr>
                      <m:t>=</m:t>
                    </m:r>
                    <m:sSub>
                      <m:sSubPr>
                        <m:ctrlPr>
                          <a:rPr lang="en-US" i="1">
                            <a:solidFill>
                              <a:srgbClr val="0070C0"/>
                            </a:solidFill>
                            <a:latin typeface="Cambria Math" panose="02040503050406030204" pitchFamily="18" charset="0"/>
                          </a:rPr>
                        </m:ctrlPr>
                      </m:sSubPr>
                      <m:e>
                        <m:d>
                          <m:dPr>
                            <m:begChr m:val="["/>
                            <m:endChr m:val="]"/>
                            <m:ctrlPr>
                              <a:rPr lang="en-US" i="1">
                                <a:solidFill>
                                  <a:srgbClr val="0070C0"/>
                                </a:solidFill>
                                <a:latin typeface="Cambria Math" panose="02040503050406030204" pitchFamily="18" charset="0"/>
                              </a:rPr>
                            </m:ctrlPr>
                          </m:dPr>
                          <m:e>
                            <m:r>
                              <a:rPr lang="en-US" b="0" i="1" smtClean="0">
                                <a:solidFill>
                                  <a:srgbClr val="0070C0"/>
                                </a:solidFill>
                                <a:latin typeface="Cambria Math"/>
                              </a:rPr>
                              <m:t>𝑢</m:t>
                            </m:r>
                            <m:r>
                              <a:rPr lang="en-US" b="0" i="1" smtClean="0">
                                <a:solidFill>
                                  <a:srgbClr val="0070C0"/>
                                </a:solidFill>
                                <a:latin typeface="Cambria Math"/>
                              </a:rPr>
                              <m:t>+</m:t>
                            </m:r>
                            <m:nary>
                              <m:naryPr>
                                <m:chr m:val="∑"/>
                                <m:supHide m:val="on"/>
                                <m:ctrlPr>
                                  <a:rPr lang="en-US" i="1">
                                    <a:solidFill>
                                      <a:srgbClr val="0070C0"/>
                                    </a:solidFill>
                                    <a:latin typeface="Cambria Math" panose="02040503050406030204" pitchFamily="18" charset="0"/>
                                  </a:rPr>
                                </m:ctrlPr>
                              </m:naryPr>
                              <m:sub>
                                <m:r>
                                  <a:rPr lang="en-US" i="1">
                                    <a:solidFill>
                                      <a:srgbClr val="0070C0"/>
                                    </a:solidFill>
                                    <a:latin typeface="Cambria Math"/>
                                  </a:rPr>
                                  <m:t>𝑖</m:t>
                                </m:r>
                              </m:sub>
                              <m:sup/>
                              <m:e>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𝜌</m:t>
                                    </m:r>
                                  </m:e>
                                  <m:sub>
                                    <m:r>
                                      <a:rPr lang="en-US" i="1">
                                        <a:solidFill>
                                          <a:srgbClr val="0070C0"/>
                                        </a:solidFill>
                                        <a:latin typeface="Cambria Math"/>
                                      </a:rPr>
                                      <m:t>𝑖</m:t>
                                    </m:r>
                                  </m:sub>
                                </m:sSub>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𝑥</m:t>
                                    </m:r>
                                  </m:e>
                                  <m:sub>
                                    <m:r>
                                      <a:rPr lang="en-US" i="1">
                                        <a:solidFill>
                                          <a:srgbClr val="0070C0"/>
                                        </a:solidFill>
                                        <a:latin typeface="Cambria Math"/>
                                      </a:rPr>
                                      <m:t>𝑖</m:t>
                                    </m:r>
                                  </m:sub>
                                </m:sSub>
                              </m:e>
                            </m:nary>
                          </m:e>
                        </m:d>
                      </m:e>
                      <m:sub>
                        <m:r>
                          <a:rPr lang="en-US" i="1">
                            <a:solidFill>
                              <a:srgbClr val="0070C0"/>
                            </a:solidFill>
                            <a:latin typeface="Cambria Math"/>
                          </a:rPr>
                          <m:t>𝑞</m:t>
                        </m:r>
                      </m:sub>
                    </m:sSub>
                  </m:oMath>
                </a14:m>
                <a:endParaRPr lang="en-US" dirty="0" smtClean="0"/>
              </a:p>
              <a:p>
                <a:r>
                  <a:rPr lang="en-US" dirty="0" smtClean="0"/>
                  <a:t>Zero Test:</a:t>
                </a:r>
              </a:p>
              <a:p>
                <a:pPr lvl="1"/>
                <a:r>
                  <a:rPr lang="en-US" dirty="0" smtClean="0"/>
                  <a:t>Map to level</a:t>
                </a:r>
                <a14:m>
                  <m:oMath xmlns:m="http://schemas.openxmlformats.org/officeDocument/2006/math">
                    <m:r>
                      <a:rPr lang="en-US" i="1" dirty="0" smtClean="0">
                        <a:latin typeface="Cambria Math"/>
                      </a:rPr>
                      <m:t> </m:t>
                    </m:r>
                    <m:r>
                      <a:rPr lang="en-US" i="1" dirty="0" smtClean="0">
                        <a:latin typeface="Cambria Math"/>
                      </a:rPr>
                      <m:t>𝑘</m:t>
                    </m:r>
                    <m:r>
                      <a:rPr lang="en-US" i="1" dirty="0" smtClean="0">
                        <a:latin typeface="Cambria Math"/>
                      </a:rPr>
                      <m:t> </m:t>
                    </m:r>
                  </m:oMath>
                </a14:m>
                <a:r>
                  <a:rPr lang="en-US" dirty="0" smtClean="0"/>
                  <a:t>(by multiplying by </a:t>
                </a:r>
                <a14:m>
                  <m:oMath xmlns:m="http://schemas.openxmlformats.org/officeDocument/2006/math">
                    <m:sSubSup>
                      <m:sSubSupPr>
                        <m:ctrlPr>
                          <a:rPr lang="en-US" b="0" i="1" smtClean="0">
                            <a:solidFill>
                              <a:schemeClr val="tx1"/>
                            </a:solidFill>
                            <a:latin typeface="Cambria Math" panose="02040503050406030204" pitchFamily="18" charset="0"/>
                          </a:rPr>
                        </m:ctrlPr>
                      </m:sSubSupPr>
                      <m:e>
                        <m:r>
                          <a:rPr lang="en-US" i="1">
                            <a:solidFill>
                              <a:schemeClr val="tx1"/>
                            </a:solidFill>
                            <a:latin typeface="Cambria Math"/>
                          </a:rPr>
                          <m:t>𝑦</m:t>
                        </m:r>
                      </m:e>
                      <m:sub/>
                      <m:sup>
                        <m:r>
                          <a:rPr lang="en-US" b="0" i="1" smtClean="0">
                            <a:solidFill>
                              <a:schemeClr val="tx1"/>
                            </a:solidFill>
                            <a:latin typeface="Cambria Math"/>
                          </a:rPr>
                          <m:t>𝑗</m:t>
                        </m:r>
                      </m:sup>
                    </m:sSubSup>
                  </m:oMath>
                </a14:m>
                <a:r>
                  <a:rPr lang="en-US" dirty="0" smtClean="0"/>
                  <a:t> for appropriate </a:t>
                </a:r>
                <a:r>
                  <a:rPr lang="en-US" i="1" dirty="0" smtClean="0"/>
                  <a:t>j</a:t>
                </a:r>
                <a:r>
                  <a:rPr lang="en-US" dirty="0" smtClean="0"/>
                  <a:t>)</a:t>
                </a:r>
              </a:p>
              <a:p>
                <a:pPr lvl="1"/>
                <a:r>
                  <a:rPr lang="en-US" dirty="0" smtClean="0"/>
                  <a:t>Check if </a:t>
                </a:r>
                <a14:m>
                  <m:oMath xmlns:m="http://schemas.openxmlformats.org/officeDocument/2006/math">
                    <m:sSub>
                      <m:sSubPr>
                        <m:ctrlPr>
                          <a:rPr lang="en-US" b="0" i="1" smtClean="0">
                            <a:solidFill>
                              <a:srgbClr val="0070C0"/>
                            </a:solidFill>
                            <a:latin typeface="Cambria Math" panose="02040503050406030204" pitchFamily="18" charset="0"/>
                          </a:rPr>
                        </m:ctrlPr>
                      </m:sSubPr>
                      <m:e>
                        <m:d>
                          <m:dPr>
                            <m:begChr m:val="["/>
                            <m:endChr m:val="]"/>
                            <m:ctrlPr>
                              <a:rPr lang="en-US" b="0" i="1" smtClean="0">
                                <a:solidFill>
                                  <a:srgbClr val="0070C0"/>
                                </a:solidFill>
                                <a:latin typeface="Cambria Math" panose="02040503050406030204" pitchFamily="18" charset="0"/>
                              </a:rPr>
                            </m:ctrlPr>
                          </m:dPr>
                          <m:e>
                            <m:r>
                              <a:rPr lang="en-US" i="1">
                                <a:solidFill>
                                  <a:srgbClr val="0070C0"/>
                                </a:solidFill>
                                <a:latin typeface="Cambria Math"/>
                              </a:rPr>
                              <m:t>𝑢</m:t>
                            </m:r>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𝑣</m:t>
                                </m:r>
                              </m:e>
                              <m:sub>
                                <m:r>
                                  <a:rPr lang="en-US" b="0" i="1" smtClean="0">
                                    <a:solidFill>
                                      <a:srgbClr val="0070C0"/>
                                    </a:solidFill>
                                    <a:latin typeface="Cambria Math"/>
                                  </a:rPr>
                                  <m:t>𝑘</m:t>
                                </m:r>
                              </m:sub>
                            </m:sSub>
                          </m:e>
                        </m:d>
                      </m:e>
                      <m:sub>
                        <m:r>
                          <a:rPr lang="en-US" b="0" i="1" smtClean="0">
                            <a:solidFill>
                              <a:srgbClr val="0070C0"/>
                            </a:solidFill>
                            <a:latin typeface="Cambria Math"/>
                          </a:rPr>
                          <m:t>𝑞</m:t>
                        </m:r>
                      </m:sub>
                    </m:sSub>
                  </m:oMath>
                </a14:m>
                <a:r>
                  <a:rPr lang="en-US" dirty="0" smtClean="0"/>
                  <a:t> is small</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304800" y="1447800"/>
                <a:ext cx="8686800" cy="4572000"/>
              </a:xfrm>
              <a:blipFill rotWithShape="1">
                <a:blip r:embed="rId2"/>
                <a:stretch>
                  <a:fillRect l="-912" t="-2667"/>
                </a:stretch>
              </a:blipFill>
            </p:spPr>
            <p:txBody>
              <a:bodyPr/>
              <a:lstStyle/>
              <a:p>
                <a:r>
                  <a:rPr lang="en-US">
                    <a:noFill/>
                  </a:rPr>
                  <a:t> </a:t>
                </a:r>
              </a:p>
            </p:txBody>
          </p:sp>
        </mc:Fallback>
      </mc:AlternateContent>
      <p:sp>
        <p:nvSpPr>
          <p:cNvPr id="4" name="Rectangular Callout 3"/>
          <p:cNvSpPr/>
          <p:nvPr/>
        </p:nvSpPr>
        <p:spPr>
          <a:xfrm>
            <a:off x="4876800" y="3733800"/>
            <a:ext cx="3962400" cy="1295400"/>
          </a:xfrm>
          <a:prstGeom prst="wedgeRectCallout">
            <a:avLst>
              <a:gd name="adj1" fmla="val -86975"/>
              <a:gd name="adj2" fmla="val 101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Re-randomization not needed for applications like obfuscation.</a:t>
            </a:r>
            <a:endParaRPr lang="en-US" sz="2400" b="1" dirty="0">
              <a:solidFill>
                <a:schemeClr val="tx1"/>
              </a:solidFill>
            </a:endParaRPr>
          </a:p>
        </p:txBody>
      </p:sp>
      <p:sp>
        <p:nvSpPr>
          <p:cNvPr id="5" name="Slide Number Placeholder 4"/>
          <p:cNvSpPr>
            <a:spLocks noGrp="1"/>
          </p:cNvSpPr>
          <p:nvPr>
            <p:ph type="sldNum" sz="quarter" idx="12"/>
          </p:nvPr>
        </p:nvSpPr>
        <p:spPr/>
        <p:txBody>
          <a:bodyPr/>
          <a:lstStyle/>
          <a:p>
            <a:fld id="{93D2F4F8-96A9-4514-BBD0-EA5312265E95}" type="slidenum">
              <a:rPr lang="en-US" smtClean="0"/>
              <a:t>45</a:t>
            </a:fld>
            <a:endParaRPr lang="en-US"/>
          </a:p>
        </p:txBody>
      </p:sp>
    </p:spTree>
    <p:extLst>
      <p:ext uri="{BB962C8B-B14F-4D97-AF65-F5344CB8AC3E}">
        <p14:creationId xmlns:p14="http://schemas.microsoft.com/office/powerpoint/2010/main" val="39415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Variants</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57200" y="1600200"/>
                <a:ext cx="7772400" cy="4800600"/>
              </a:xfrm>
            </p:spPr>
            <p:txBody>
              <a:bodyPr>
                <a:normAutofit/>
              </a:bodyPr>
              <a:lstStyle/>
              <a:p>
                <a:r>
                  <a:rPr lang="en-US" sz="3200" dirty="0" smtClean="0"/>
                  <a:t>Asymmetric variants (many </a:t>
                </a:r>
                <a:r>
                  <a:rPr lang="en-US" sz="3200" dirty="0" err="1" smtClean="0"/>
                  <a:t>z</a:t>
                </a:r>
                <a:r>
                  <a:rPr lang="en-US" sz="3200" baseline="-25000" dirty="0" err="1" smtClean="0"/>
                  <a:t>i</a:t>
                </a:r>
                <a:r>
                  <a:rPr lang="en-US" sz="3200" dirty="0" err="1" smtClean="0"/>
                  <a:t>’s</a:t>
                </a:r>
                <a:r>
                  <a:rPr lang="en-US" sz="3200" dirty="0" smtClean="0"/>
                  <a:t>), XDH analog </a:t>
                </a:r>
                <a:endParaRPr lang="en-US" sz="3200" dirty="0"/>
              </a:p>
              <a:p>
                <a:pPr marL="0" indent="0">
                  <a:buNone/>
                </a:pPr>
                <a:r>
                  <a:rPr lang="en-US" sz="3200" dirty="0" smtClean="0">
                    <a:solidFill>
                      <a:srgbClr val="00B050"/>
                    </a:solidFill>
                  </a:rPr>
                  <a:t>   </a:t>
                </a:r>
                <a14:m>
                  <m:oMath xmlns:m="http://schemas.openxmlformats.org/officeDocument/2006/math">
                    <m:sSub>
                      <m:sSubPr>
                        <m:ctrlPr>
                          <a:rPr lang="en-US" sz="3200" b="0" i="1" smtClean="0">
                            <a:solidFill>
                              <a:srgbClr val="00B050"/>
                            </a:solidFill>
                            <a:latin typeface="Cambria Math" panose="02040503050406030204" pitchFamily="18" charset="0"/>
                          </a:rPr>
                        </m:ctrlPr>
                      </m:sSubPr>
                      <m:e>
                        <m:r>
                          <a:rPr lang="en-US" sz="3200" b="0" i="1" smtClean="0">
                            <a:solidFill>
                              <a:srgbClr val="00B050"/>
                            </a:solidFill>
                            <a:latin typeface="Cambria Math"/>
                          </a:rPr>
                          <m:t> </m:t>
                        </m:r>
                        <m:r>
                          <a:rPr lang="en-US" sz="3200" i="1" smtClean="0">
                            <a:solidFill>
                              <a:srgbClr val="00B050"/>
                            </a:solidFill>
                            <a:latin typeface="Cambria Math"/>
                          </a:rPr>
                          <m:t>𝑦</m:t>
                        </m:r>
                      </m:e>
                      <m:sub>
                        <m:r>
                          <a:rPr lang="en-US" sz="3200" b="0" i="1" smtClean="0">
                            <a:solidFill>
                              <a:srgbClr val="00B050"/>
                            </a:solidFill>
                            <a:latin typeface="Cambria Math"/>
                          </a:rPr>
                          <m:t>𝑖</m:t>
                        </m:r>
                      </m:sub>
                    </m:sSub>
                    <m:r>
                      <a:rPr lang="en-US" sz="3200" i="1">
                        <a:solidFill>
                          <a:srgbClr val="00B050"/>
                        </a:solidFill>
                        <a:latin typeface="Cambria Math"/>
                      </a:rPr>
                      <m:t>= </m:t>
                    </m:r>
                    <m:sSub>
                      <m:sSubPr>
                        <m:ctrlPr>
                          <a:rPr lang="en-US" sz="3200" i="1">
                            <a:solidFill>
                              <a:srgbClr val="00B050"/>
                            </a:solidFill>
                            <a:latin typeface="Cambria Math" panose="02040503050406030204" pitchFamily="18" charset="0"/>
                          </a:rPr>
                        </m:ctrlPr>
                      </m:sSubPr>
                      <m:e>
                        <m:d>
                          <m:dPr>
                            <m:begChr m:val="["/>
                            <m:endChr m:val="]"/>
                            <m:ctrlPr>
                              <a:rPr lang="en-US" sz="3200" i="1">
                                <a:solidFill>
                                  <a:srgbClr val="00B050"/>
                                </a:solidFill>
                                <a:latin typeface="Cambria Math" panose="02040503050406030204" pitchFamily="18" charset="0"/>
                              </a:rPr>
                            </m:ctrlPr>
                          </m:dPr>
                          <m:e>
                            <m:f>
                              <m:fPr>
                                <m:ctrlPr>
                                  <a:rPr lang="en-US" sz="3200" i="1">
                                    <a:solidFill>
                                      <a:srgbClr val="00B050"/>
                                    </a:solidFill>
                                    <a:latin typeface="Cambria Math" panose="02040503050406030204" pitchFamily="18" charset="0"/>
                                  </a:rPr>
                                </m:ctrlPr>
                              </m:fPr>
                              <m:num>
                                <m:sSub>
                                  <m:sSubPr>
                                    <m:ctrlPr>
                                      <a:rPr lang="en-US" sz="3200" b="0" i="1" smtClean="0">
                                        <a:solidFill>
                                          <a:srgbClr val="00B050"/>
                                        </a:solidFill>
                                        <a:latin typeface="Cambria Math" panose="02040503050406030204" pitchFamily="18" charset="0"/>
                                      </a:rPr>
                                    </m:ctrlPr>
                                  </m:sSubPr>
                                  <m:e>
                                    <m:r>
                                      <a:rPr lang="en-US" sz="3200" i="1">
                                        <a:solidFill>
                                          <a:srgbClr val="00B050"/>
                                        </a:solidFill>
                                        <a:latin typeface="Cambria Math"/>
                                      </a:rPr>
                                      <m:t>𝑎</m:t>
                                    </m:r>
                                  </m:e>
                                  <m:sub>
                                    <m:r>
                                      <a:rPr lang="en-US" sz="3200" b="0" i="1" smtClean="0">
                                        <a:solidFill>
                                          <a:srgbClr val="00B050"/>
                                        </a:solidFill>
                                        <a:latin typeface="Cambria Math"/>
                                      </a:rPr>
                                      <m:t>𝑖</m:t>
                                    </m:r>
                                  </m:sub>
                                </m:sSub>
                              </m:num>
                              <m:den>
                                <m:sSub>
                                  <m:sSubPr>
                                    <m:ctrlPr>
                                      <a:rPr lang="en-US" sz="3200" b="0" i="1" smtClean="0">
                                        <a:solidFill>
                                          <a:srgbClr val="00B050"/>
                                        </a:solidFill>
                                        <a:latin typeface="Cambria Math" panose="02040503050406030204" pitchFamily="18" charset="0"/>
                                      </a:rPr>
                                    </m:ctrlPr>
                                  </m:sSubPr>
                                  <m:e>
                                    <m:r>
                                      <a:rPr lang="en-US" sz="3200" i="1">
                                        <a:solidFill>
                                          <a:srgbClr val="00B050"/>
                                        </a:solidFill>
                                        <a:latin typeface="Cambria Math"/>
                                      </a:rPr>
                                      <m:t>𝑧</m:t>
                                    </m:r>
                                  </m:e>
                                  <m:sub>
                                    <m:r>
                                      <a:rPr lang="en-US" sz="3200" b="0" i="1" smtClean="0">
                                        <a:solidFill>
                                          <a:srgbClr val="00B050"/>
                                        </a:solidFill>
                                        <a:latin typeface="Cambria Math"/>
                                      </a:rPr>
                                      <m:t>𝑖</m:t>
                                    </m:r>
                                  </m:sub>
                                </m:sSub>
                              </m:den>
                            </m:f>
                          </m:e>
                        </m:d>
                      </m:e>
                      <m:sub>
                        <m:r>
                          <a:rPr lang="en-US" sz="3200" i="1">
                            <a:solidFill>
                              <a:srgbClr val="00B050"/>
                            </a:solidFill>
                            <a:latin typeface="Cambria Math"/>
                          </a:rPr>
                          <m:t>𝑞</m:t>
                        </m:r>
                      </m:sub>
                    </m:sSub>
                  </m:oMath>
                </a14:m>
                <a:r>
                  <a:rPr lang="en-US" sz="3200" dirty="0"/>
                  <a:t>, </a:t>
                </a:r>
                <a14:m>
                  <m:oMath xmlns:m="http://schemas.openxmlformats.org/officeDocument/2006/math">
                    <m:sSub>
                      <m:sSubPr>
                        <m:ctrlPr>
                          <a:rPr lang="en-US" sz="3200" i="1">
                            <a:solidFill>
                              <a:srgbClr val="00B050"/>
                            </a:solidFill>
                            <a:latin typeface="Cambria Math" panose="02040503050406030204" pitchFamily="18" charset="0"/>
                          </a:rPr>
                        </m:ctrlPr>
                      </m:sSubPr>
                      <m:e>
                        <m:d>
                          <m:dPr>
                            <m:begChr m:val="{"/>
                            <m:endChr m:val="}"/>
                            <m:ctrlPr>
                              <a:rPr lang="en-US" sz="3200" i="1">
                                <a:solidFill>
                                  <a:srgbClr val="00B050"/>
                                </a:solidFill>
                                <a:latin typeface="Cambria Math" panose="02040503050406030204" pitchFamily="18" charset="0"/>
                              </a:rPr>
                            </m:ctrlPr>
                          </m:dPr>
                          <m:e>
                            <m:sSub>
                              <m:sSubPr>
                                <m:ctrlPr>
                                  <a:rPr lang="en-US" sz="3200" i="1">
                                    <a:solidFill>
                                      <a:srgbClr val="00B050"/>
                                    </a:solidFill>
                                    <a:latin typeface="Cambria Math" panose="02040503050406030204" pitchFamily="18" charset="0"/>
                                  </a:rPr>
                                </m:ctrlPr>
                              </m:sSubPr>
                              <m:e>
                                <m:r>
                                  <a:rPr lang="en-US" sz="3200" i="1">
                                    <a:solidFill>
                                      <a:srgbClr val="00B050"/>
                                    </a:solidFill>
                                    <a:latin typeface="Cambria Math"/>
                                  </a:rPr>
                                  <m:t>𝑥</m:t>
                                </m:r>
                              </m:e>
                              <m:sub>
                                <m:r>
                                  <a:rPr lang="en-US" sz="3200" i="1">
                                    <a:solidFill>
                                      <a:srgbClr val="00B050"/>
                                    </a:solidFill>
                                    <a:latin typeface="Cambria Math"/>
                                  </a:rPr>
                                  <m:t>𝑖</m:t>
                                </m:r>
                                <m:r>
                                  <a:rPr lang="en-US" sz="3200" b="0" i="1" smtClean="0">
                                    <a:solidFill>
                                      <a:srgbClr val="00B050"/>
                                    </a:solidFill>
                                    <a:latin typeface="Cambria Math"/>
                                  </a:rPr>
                                  <m:t>,</m:t>
                                </m:r>
                                <m:r>
                                  <a:rPr lang="en-US" sz="3200" b="0" i="1" smtClean="0">
                                    <a:solidFill>
                                      <a:srgbClr val="00B050"/>
                                    </a:solidFill>
                                    <a:latin typeface="Cambria Math"/>
                                  </a:rPr>
                                  <m:t>𝑗</m:t>
                                </m:r>
                              </m:sub>
                            </m:sSub>
                            <m:r>
                              <a:rPr lang="en-US" sz="3200" i="1">
                                <a:solidFill>
                                  <a:srgbClr val="00B050"/>
                                </a:solidFill>
                                <a:latin typeface="Cambria Math"/>
                              </a:rPr>
                              <m:t>=</m:t>
                            </m:r>
                            <m:sSub>
                              <m:sSubPr>
                                <m:ctrlPr>
                                  <a:rPr lang="en-US" sz="3200" i="1">
                                    <a:solidFill>
                                      <a:srgbClr val="00B050"/>
                                    </a:solidFill>
                                    <a:latin typeface="Cambria Math" panose="02040503050406030204" pitchFamily="18" charset="0"/>
                                  </a:rPr>
                                </m:ctrlPr>
                              </m:sSubPr>
                              <m:e>
                                <m:d>
                                  <m:dPr>
                                    <m:begChr m:val="["/>
                                    <m:endChr m:val="]"/>
                                    <m:ctrlPr>
                                      <a:rPr lang="en-US" sz="3200" i="1">
                                        <a:solidFill>
                                          <a:srgbClr val="00B050"/>
                                        </a:solidFill>
                                        <a:latin typeface="Cambria Math" panose="02040503050406030204" pitchFamily="18" charset="0"/>
                                      </a:rPr>
                                    </m:ctrlPr>
                                  </m:dPr>
                                  <m:e>
                                    <m:f>
                                      <m:fPr>
                                        <m:ctrlPr>
                                          <a:rPr lang="en-US" sz="3200" i="1">
                                            <a:solidFill>
                                              <a:srgbClr val="00B050"/>
                                            </a:solidFill>
                                            <a:latin typeface="Cambria Math" panose="02040503050406030204" pitchFamily="18" charset="0"/>
                                          </a:rPr>
                                        </m:ctrlPr>
                                      </m:fPr>
                                      <m:num>
                                        <m:sSub>
                                          <m:sSubPr>
                                            <m:ctrlPr>
                                              <a:rPr lang="en-US" sz="3200" i="1">
                                                <a:solidFill>
                                                  <a:srgbClr val="00B050"/>
                                                </a:solidFill>
                                                <a:latin typeface="Cambria Math" panose="02040503050406030204" pitchFamily="18" charset="0"/>
                                              </a:rPr>
                                            </m:ctrlPr>
                                          </m:sSubPr>
                                          <m:e>
                                            <m:r>
                                              <a:rPr lang="en-US" sz="3200" i="1">
                                                <a:solidFill>
                                                  <a:srgbClr val="00B050"/>
                                                </a:solidFill>
                                                <a:latin typeface="Cambria Math"/>
                                              </a:rPr>
                                              <m:t>𝑏</m:t>
                                            </m:r>
                                          </m:e>
                                          <m:sub>
                                            <m:r>
                                              <a:rPr lang="en-US" sz="3200" i="1">
                                                <a:solidFill>
                                                  <a:srgbClr val="00B050"/>
                                                </a:solidFill>
                                                <a:latin typeface="Cambria Math"/>
                                              </a:rPr>
                                              <m:t>𝑖</m:t>
                                            </m:r>
                                            <m:r>
                                              <a:rPr lang="en-US" sz="3200" b="0" i="1" smtClean="0">
                                                <a:solidFill>
                                                  <a:srgbClr val="00B050"/>
                                                </a:solidFill>
                                                <a:latin typeface="Cambria Math"/>
                                              </a:rPr>
                                              <m:t>,</m:t>
                                            </m:r>
                                            <m:r>
                                              <a:rPr lang="en-US" sz="3200" b="0" i="1" smtClean="0">
                                                <a:solidFill>
                                                  <a:srgbClr val="00B050"/>
                                                </a:solidFill>
                                                <a:latin typeface="Cambria Math"/>
                                              </a:rPr>
                                              <m:t>𝑗</m:t>
                                            </m:r>
                                          </m:sub>
                                        </m:sSub>
                                      </m:num>
                                      <m:den>
                                        <m:sSub>
                                          <m:sSubPr>
                                            <m:ctrlPr>
                                              <a:rPr lang="en-US" sz="3200" b="0" i="1" smtClean="0">
                                                <a:solidFill>
                                                  <a:srgbClr val="00B050"/>
                                                </a:solidFill>
                                                <a:latin typeface="Cambria Math" panose="02040503050406030204" pitchFamily="18" charset="0"/>
                                              </a:rPr>
                                            </m:ctrlPr>
                                          </m:sSubPr>
                                          <m:e>
                                            <m:r>
                                              <a:rPr lang="en-US" sz="3200" i="1">
                                                <a:solidFill>
                                                  <a:srgbClr val="00B050"/>
                                                </a:solidFill>
                                                <a:latin typeface="Cambria Math"/>
                                              </a:rPr>
                                              <m:t>𝑧</m:t>
                                            </m:r>
                                          </m:e>
                                          <m:sub>
                                            <m:r>
                                              <a:rPr lang="en-US" sz="3200" b="0" i="1" smtClean="0">
                                                <a:solidFill>
                                                  <a:srgbClr val="00B050"/>
                                                </a:solidFill>
                                                <a:latin typeface="Cambria Math"/>
                                              </a:rPr>
                                              <m:t>𝑖</m:t>
                                            </m:r>
                                          </m:sub>
                                        </m:sSub>
                                      </m:den>
                                    </m:f>
                                  </m:e>
                                </m:d>
                              </m:e>
                              <m:sub>
                                <m:r>
                                  <a:rPr lang="en-US" sz="3200" i="1">
                                    <a:solidFill>
                                      <a:srgbClr val="00B050"/>
                                    </a:solidFill>
                                    <a:latin typeface="Cambria Math"/>
                                  </a:rPr>
                                  <m:t>𝑞</m:t>
                                </m:r>
                              </m:sub>
                            </m:sSub>
                          </m:e>
                        </m:d>
                      </m:e>
                      <m:sub>
                        <m:r>
                          <a:rPr lang="en-US" sz="3200" i="1">
                            <a:solidFill>
                              <a:srgbClr val="00B050"/>
                            </a:solidFill>
                            <a:latin typeface="Cambria Math"/>
                          </a:rPr>
                          <m:t>𝑖</m:t>
                        </m:r>
                        <m:r>
                          <a:rPr lang="en-US" sz="3200" b="0" i="1" smtClean="0">
                            <a:solidFill>
                              <a:srgbClr val="00B050"/>
                            </a:solidFill>
                            <a:latin typeface="Cambria Math"/>
                          </a:rPr>
                          <m:t>,</m:t>
                        </m:r>
                        <m:r>
                          <a:rPr lang="en-US" sz="3200" b="0" i="1" smtClean="0">
                            <a:solidFill>
                              <a:srgbClr val="00B050"/>
                            </a:solidFill>
                            <a:latin typeface="Cambria Math"/>
                          </a:rPr>
                          <m:t>𝑗</m:t>
                        </m:r>
                      </m:sub>
                    </m:sSub>
                  </m:oMath>
                </a14:m>
                <a:r>
                  <a:rPr lang="en-US" sz="3200" dirty="0"/>
                  <a:t>,</a:t>
                </a:r>
                <a:r>
                  <a:rPr lang="en-US" sz="3200" dirty="0" smtClean="0"/>
                  <a:t> </a:t>
                </a:r>
                <a14:m>
                  <m:oMath xmlns:m="http://schemas.openxmlformats.org/officeDocument/2006/math">
                    <m:sSub>
                      <m:sSubPr>
                        <m:ctrlPr>
                          <a:rPr lang="en-US" sz="3200" i="1">
                            <a:solidFill>
                              <a:srgbClr val="00B050"/>
                            </a:solidFill>
                            <a:latin typeface="Cambria Math" panose="02040503050406030204" pitchFamily="18" charset="0"/>
                          </a:rPr>
                        </m:ctrlPr>
                      </m:sSubPr>
                      <m:e>
                        <m:r>
                          <a:rPr lang="en-US" sz="3200" smtClean="0">
                            <a:solidFill>
                              <a:srgbClr val="00B050"/>
                            </a:solidFill>
                            <a:latin typeface="Cambria Math"/>
                          </a:rPr>
                          <m:t>𝑣</m:t>
                        </m:r>
                      </m:e>
                      <m:sub>
                        <m:r>
                          <a:rPr lang="en-US" sz="3200">
                            <a:solidFill>
                              <a:srgbClr val="00B050"/>
                            </a:solidFill>
                            <a:latin typeface="Cambria Math"/>
                          </a:rPr>
                          <m:t>𝑘</m:t>
                        </m:r>
                      </m:sub>
                    </m:sSub>
                    <m:r>
                      <a:rPr lang="en-US" sz="3200">
                        <a:solidFill>
                          <a:srgbClr val="00B050"/>
                        </a:solidFill>
                        <a:latin typeface="Cambria Math"/>
                      </a:rPr>
                      <m:t>=</m:t>
                    </m:r>
                    <m:sSub>
                      <m:sSubPr>
                        <m:ctrlPr>
                          <a:rPr lang="en-US" sz="3200" i="1">
                            <a:solidFill>
                              <a:srgbClr val="00B050"/>
                            </a:solidFill>
                            <a:latin typeface="Cambria Math" panose="02040503050406030204" pitchFamily="18" charset="0"/>
                          </a:rPr>
                        </m:ctrlPr>
                      </m:sSubPr>
                      <m:e>
                        <m:d>
                          <m:dPr>
                            <m:begChr m:val="["/>
                            <m:endChr m:val="]"/>
                            <m:ctrlPr>
                              <a:rPr lang="en-US" sz="3200" i="1">
                                <a:solidFill>
                                  <a:srgbClr val="00B050"/>
                                </a:solidFill>
                                <a:latin typeface="Cambria Math" panose="02040503050406030204" pitchFamily="18" charset="0"/>
                              </a:rPr>
                            </m:ctrlPr>
                          </m:dPr>
                          <m:e>
                            <m:f>
                              <m:fPr>
                                <m:ctrlPr>
                                  <a:rPr lang="en-US" sz="3200" i="1">
                                    <a:solidFill>
                                      <a:srgbClr val="00B050"/>
                                    </a:solidFill>
                                    <a:latin typeface="Cambria Math" panose="02040503050406030204" pitchFamily="18" charset="0"/>
                                  </a:rPr>
                                </m:ctrlPr>
                              </m:fPr>
                              <m:num>
                                <m:r>
                                  <a:rPr lang="en-US" sz="3200" i="1">
                                    <a:solidFill>
                                      <a:srgbClr val="00B050"/>
                                    </a:solidFill>
                                    <a:latin typeface="Cambria Math"/>
                                  </a:rPr>
                                  <m:t>h</m:t>
                                </m:r>
                                <m:nary>
                                  <m:naryPr>
                                    <m:chr m:val="∏"/>
                                    <m:supHide m:val="on"/>
                                    <m:ctrlPr>
                                      <a:rPr lang="en-US" sz="3200" i="1" smtClean="0">
                                        <a:solidFill>
                                          <a:srgbClr val="00B050"/>
                                        </a:solidFill>
                                        <a:latin typeface="Cambria Math" panose="02040503050406030204" pitchFamily="18" charset="0"/>
                                      </a:rPr>
                                    </m:ctrlPr>
                                  </m:naryPr>
                                  <m:sub>
                                    <m:r>
                                      <m:rPr>
                                        <m:brk m:alnAt="7"/>
                                      </m:rPr>
                                      <a:rPr lang="en-US" sz="3200" b="0" i="1" smtClean="0">
                                        <a:solidFill>
                                          <a:srgbClr val="00B050"/>
                                        </a:solidFill>
                                        <a:latin typeface="Cambria Math"/>
                                      </a:rPr>
                                      <m:t>𝑖</m:t>
                                    </m:r>
                                  </m:sub>
                                  <m:sup/>
                                  <m:e>
                                    <m:sSub>
                                      <m:sSubPr>
                                        <m:ctrlPr>
                                          <a:rPr lang="en-US" sz="3200" b="0" i="1" smtClean="0">
                                            <a:solidFill>
                                              <a:srgbClr val="00B050"/>
                                            </a:solidFill>
                                            <a:latin typeface="Cambria Math" panose="02040503050406030204" pitchFamily="18" charset="0"/>
                                          </a:rPr>
                                        </m:ctrlPr>
                                      </m:sSubPr>
                                      <m:e>
                                        <m:r>
                                          <a:rPr lang="en-US" sz="3200" b="0" i="1" smtClean="0">
                                            <a:solidFill>
                                              <a:srgbClr val="00B050"/>
                                            </a:solidFill>
                                            <a:latin typeface="Cambria Math"/>
                                          </a:rPr>
                                          <m:t>𝑧</m:t>
                                        </m:r>
                                      </m:e>
                                      <m:sub>
                                        <m:r>
                                          <a:rPr lang="en-US" sz="3200" b="0" i="1" smtClean="0">
                                            <a:solidFill>
                                              <a:srgbClr val="00B050"/>
                                            </a:solidFill>
                                            <a:latin typeface="Cambria Math"/>
                                          </a:rPr>
                                          <m:t>𝑖</m:t>
                                        </m:r>
                                      </m:sub>
                                    </m:sSub>
                                  </m:e>
                                </m:nary>
                              </m:num>
                              <m:den>
                                <m:r>
                                  <a:rPr lang="en-US" sz="3200" i="1">
                                    <a:solidFill>
                                      <a:srgbClr val="00B050"/>
                                    </a:solidFill>
                                    <a:latin typeface="Cambria Math"/>
                                  </a:rPr>
                                  <m:t>𝑔</m:t>
                                </m:r>
                              </m:den>
                            </m:f>
                          </m:e>
                        </m:d>
                      </m:e>
                      <m:sub>
                        <m:r>
                          <a:rPr lang="en-US" sz="3200">
                            <a:solidFill>
                              <a:srgbClr val="00B050"/>
                            </a:solidFill>
                            <a:latin typeface="Cambria Math"/>
                          </a:rPr>
                          <m:t>𝑞</m:t>
                        </m:r>
                      </m:sub>
                    </m:sSub>
                  </m:oMath>
                </a14:m>
                <a:endParaRPr lang="en-US" sz="3200" dirty="0" smtClean="0"/>
              </a:p>
              <a:p>
                <a:r>
                  <a:rPr lang="en-US" sz="3200" dirty="0" smtClean="0"/>
                  <a:t>Partially symmetric and partially asymmetric</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57200" y="1600200"/>
                <a:ext cx="7772400" cy="4800600"/>
              </a:xfrm>
              <a:blipFill rotWithShape="0">
                <a:blip r:embed="rId2"/>
                <a:stretch>
                  <a:fillRect l="-1569" t="-2668" r="-211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3D2F4F8-96A9-4514-BBD0-EA5312265E95}" type="slidenum">
              <a:rPr lang="en-US" smtClean="0"/>
              <a:t>46</a:t>
            </a:fld>
            <a:endParaRPr lang="en-US"/>
          </a:p>
        </p:txBody>
      </p:sp>
    </p:spTree>
    <p:extLst>
      <p:ext uri="{BB962C8B-B14F-4D97-AF65-F5344CB8AC3E}">
        <p14:creationId xmlns:p14="http://schemas.microsoft.com/office/powerpoint/2010/main" val="41433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Discrete-log attack</a:t>
            </a:r>
            <a:endParaRPr lang="en-US" b="1"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a:xfrm>
                <a:off x="612648" y="1600200"/>
                <a:ext cx="8226552" cy="4495800"/>
              </a:xfrm>
            </p:spPr>
            <p:txBody>
              <a:bodyPr>
                <a:normAutofit lnSpcReduction="10000"/>
              </a:bodyPr>
              <a:lstStyle/>
              <a:p>
                <a:pPr marL="0" indent="0">
                  <a:buNone/>
                </a:pPr>
                <a14:m>
                  <m:oMath xmlns:m="http://schemas.openxmlformats.org/officeDocument/2006/math">
                    <m:r>
                      <a:rPr lang="en-US" b="0" i="1" smtClean="0">
                        <a:solidFill>
                          <a:srgbClr val="00B050"/>
                        </a:solidFill>
                        <a:latin typeface="Cambria Math"/>
                      </a:rPr>
                      <m:t>              </m:t>
                    </m:r>
                    <m:r>
                      <a:rPr lang="en-US" i="1">
                        <a:solidFill>
                          <a:srgbClr val="00B050"/>
                        </a:solidFill>
                        <a:latin typeface="Cambria Math"/>
                      </a:rPr>
                      <m:t>𝑦</m:t>
                    </m:r>
                    <m:r>
                      <a:rPr lang="en-US" i="1">
                        <a:solidFill>
                          <a:srgbClr val="00B050"/>
                        </a:solidFill>
                        <a:latin typeface="Cambria Math"/>
                      </a:rPr>
                      <m:t>= </m:t>
                    </m:r>
                    <m:sSub>
                      <m:sSubPr>
                        <m:ctrlPr>
                          <a:rPr lang="en-US" i="1">
                            <a:solidFill>
                              <a:srgbClr val="00B050"/>
                            </a:solidFill>
                            <a:latin typeface="Cambria Math" panose="02040503050406030204" pitchFamily="18" charset="0"/>
                          </a:rPr>
                        </m:ctrlPr>
                      </m:sSubPr>
                      <m:e>
                        <m:d>
                          <m:dPr>
                            <m:begChr m:val="["/>
                            <m:endChr m:val="]"/>
                            <m:ctrlPr>
                              <a:rPr lang="en-US" i="1">
                                <a:solidFill>
                                  <a:srgbClr val="00B050"/>
                                </a:solidFill>
                                <a:latin typeface="Cambria Math" panose="02040503050406030204" pitchFamily="18" charset="0"/>
                              </a:rPr>
                            </m:ctrlPr>
                          </m:dPr>
                          <m:e>
                            <m:f>
                              <m:fPr>
                                <m:ctrlPr>
                                  <a:rPr lang="en-US" i="1">
                                    <a:solidFill>
                                      <a:srgbClr val="00B050"/>
                                    </a:solidFill>
                                    <a:latin typeface="Cambria Math" panose="02040503050406030204" pitchFamily="18" charset="0"/>
                                  </a:rPr>
                                </m:ctrlPr>
                              </m:fPr>
                              <m:num>
                                <m:r>
                                  <a:rPr lang="en-US" i="1">
                                    <a:solidFill>
                                      <a:srgbClr val="00B050"/>
                                    </a:solidFill>
                                    <a:latin typeface="Cambria Math"/>
                                  </a:rPr>
                                  <m:t>𝑎</m:t>
                                </m:r>
                              </m:num>
                              <m:den>
                                <m:r>
                                  <a:rPr lang="en-US" i="1">
                                    <a:solidFill>
                                      <a:srgbClr val="00B050"/>
                                    </a:solidFill>
                                    <a:latin typeface="Cambria Math"/>
                                  </a:rPr>
                                  <m:t>𝑧</m:t>
                                </m:r>
                              </m:den>
                            </m:f>
                          </m:e>
                        </m:d>
                      </m:e>
                      <m:sub>
                        <m:r>
                          <a:rPr lang="en-US" i="1">
                            <a:solidFill>
                              <a:srgbClr val="00B050"/>
                            </a:solidFill>
                            <a:latin typeface="Cambria Math"/>
                          </a:rPr>
                          <m:t>𝑞</m:t>
                        </m:r>
                      </m:sub>
                    </m:sSub>
                  </m:oMath>
                </a14:m>
                <a:r>
                  <a:rPr lang="en-US" dirty="0"/>
                  <a:t>, </a:t>
                </a:r>
                <a14:m>
                  <m:oMath xmlns:m="http://schemas.openxmlformats.org/officeDocument/2006/math">
                    <m:sSub>
                      <m:sSubPr>
                        <m:ctrlPr>
                          <a:rPr lang="en-US" i="1">
                            <a:solidFill>
                              <a:srgbClr val="00B050"/>
                            </a:solidFill>
                            <a:latin typeface="Cambria Math" panose="02040503050406030204" pitchFamily="18" charset="0"/>
                          </a:rPr>
                        </m:ctrlPr>
                      </m:sSubPr>
                      <m:e>
                        <m:d>
                          <m:dPr>
                            <m:begChr m:val="{"/>
                            <m:endChr m:val="}"/>
                            <m:ctrlPr>
                              <a:rPr lang="en-US" i="1">
                                <a:solidFill>
                                  <a:srgbClr val="00B050"/>
                                </a:solidFill>
                                <a:latin typeface="Cambria Math" panose="02040503050406030204" pitchFamily="18" charset="0"/>
                              </a:rPr>
                            </m:ctrlPr>
                          </m:dPr>
                          <m:e>
                            <m:sSub>
                              <m:sSubPr>
                                <m:ctrlPr>
                                  <a:rPr lang="en-US" i="1">
                                    <a:solidFill>
                                      <a:srgbClr val="00B050"/>
                                    </a:solidFill>
                                    <a:latin typeface="Cambria Math" panose="02040503050406030204" pitchFamily="18" charset="0"/>
                                  </a:rPr>
                                </m:ctrlPr>
                              </m:sSubPr>
                              <m:e>
                                <m:r>
                                  <a:rPr lang="en-US" i="1">
                                    <a:solidFill>
                                      <a:srgbClr val="00B050"/>
                                    </a:solidFill>
                                    <a:latin typeface="Cambria Math"/>
                                  </a:rPr>
                                  <m:t>𝑥</m:t>
                                </m:r>
                              </m:e>
                              <m:sub>
                                <m:r>
                                  <a:rPr lang="en-US" i="1">
                                    <a:solidFill>
                                      <a:srgbClr val="00B050"/>
                                    </a:solidFill>
                                    <a:latin typeface="Cambria Math"/>
                                  </a:rPr>
                                  <m:t>𝑖</m:t>
                                </m:r>
                              </m:sub>
                            </m:sSub>
                            <m:r>
                              <a:rPr lang="en-US" i="1">
                                <a:solidFill>
                                  <a:srgbClr val="00B050"/>
                                </a:solidFill>
                                <a:latin typeface="Cambria Math"/>
                              </a:rPr>
                              <m:t>=</m:t>
                            </m:r>
                            <m:sSub>
                              <m:sSubPr>
                                <m:ctrlPr>
                                  <a:rPr lang="en-US" i="1">
                                    <a:solidFill>
                                      <a:srgbClr val="00B050"/>
                                    </a:solidFill>
                                    <a:latin typeface="Cambria Math" panose="02040503050406030204" pitchFamily="18" charset="0"/>
                                  </a:rPr>
                                </m:ctrlPr>
                              </m:sSubPr>
                              <m:e>
                                <m:d>
                                  <m:dPr>
                                    <m:begChr m:val="["/>
                                    <m:endChr m:val="]"/>
                                    <m:ctrlPr>
                                      <a:rPr lang="en-US" i="1">
                                        <a:solidFill>
                                          <a:srgbClr val="00B050"/>
                                        </a:solidFill>
                                        <a:latin typeface="Cambria Math" panose="02040503050406030204" pitchFamily="18" charset="0"/>
                                      </a:rPr>
                                    </m:ctrlPr>
                                  </m:dPr>
                                  <m:e>
                                    <m:f>
                                      <m:fPr>
                                        <m:ctrlPr>
                                          <a:rPr lang="en-US" i="1">
                                            <a:solidFill>
                                              <a:srgbClr val="00B050"/>
                                            </a:solidFill>
                                            <a:latin typeface="Cambria Math" panose="02040503050406030204" pitchFamily="18" charset="0"/>
                                          </a:rPr>
                                        </m:ctrlPr>
                                      </m:fPr>
                                      <m:num>
                                        <m:sSub>
                                          <m:sSubPr>
                                            <m:ctrlPr>
                                              <a:rPr lang="en-US" i="1">
                                                <a:solidFill>
                                                  <a:srgbClr val="00B050"/>
                                                </a:solidFill>
                                                <a:latin typeface="Cambria Math" panose="02040503050406030204" pitchFamily="18" charset="0"/>
                                              </a:rPr>
                                            </m:ctrlPr>
                                          </m:sSubPr>
                                          <m:e>
                                            <m:r>
                                              <a:rPr lang="en-US" i="1">
                                                <a:solidFill>
                                                  <a:srgbClr val="00B050"/>
                                                </a:solidFill>
                                                <a:latin typeface="Cambria Math"/>
                                              </a:rPr>
                                              <m:t>𝑏</m:t>
                                            </m:r>
                                          </m:e>
                                          <m:sub>
                                            <m:r>
                                              <a:rPr lang="en-US" i="1">
                                                <a:solidFill>
                                                  <a:srgbClr val="00B050"/>
                                                </a:solidFill>
                                                <a:latin typeface="Cambria Math"/>
                                              </a:rPr>
                                              <m:t>𝑖</m:t>
                                            </m:r>
                                          </m:sub>
                                        </m:sSub>
                                      </m:num>
                                      <m:den>
                                        <m:r>
                                          <a:rPr lang="en-US" i="1">
                                            <a:solidFill>
                                              <a:srgbClr val="00B050"/>
                                            </a:solidFill>
                                            <a:latin typeface="Cambria Math"/>
                                          </a:rPr>
                                          <m:t>𝑧</m:t>
                                        </m:r>
                                      </m:den>
                                    </m:f>
                                  </m:e>
                                </m:d>
                              </m:e>
                              <m:sub>
                                <m:r>
                                  <a:rPr lang="en-US" i="1">
                                    <a:solidFill>
                                      <a:srgbClr val="00B050"/>
                                    </a:solidFill>
                                    <a:latin typeface="Cambria Math"/>
                                  </a:rPr>
                                  <m:t>𝑞</m:t>
                                </m:r>
                              </m:sub>
                            </m:sSub>
                          </m:e>
                        </m:d>
                      </m:e>
                      <m:sub>
                        <m:r>
                          <a:rPr lang="en-US" i="1">
                            <a:solidFill>
                              <a:srgbClr val="00B050"/>
                            </a:solidFill>
                            <a:latin typeface="Cambria Math"/>
                          </a:rPr>
                          <m:t>𝑖</m:t>
                        </m:r>
                      </m:sub>
                    </m:sSub>
                  </m:oMath>
                </a14:m>
                <a:r>
                  <a:rPr lang="en-US" dirty="0"/>
                  <a:t>, and </a:t>
                </a:r>
                <a14:m>
                  <m:oMath xmlns:m="http://schemas.openxmlformats.org/officeDocument/2006/math">
                    <m:sSub>
                      <m:sSubPr>
                        <m:ctrlPr>
                          <a:rPr lang="en-US" i="1">
                            <a:solidFill>
                              <a:srgbClr val="00B050"/>
                            </a:solidFill>
                            <a:latin typeface="Cambria Math" panose="02040503050406030204" pitchFamily="18" charset="0"/>
                          </a:rPr>
                        </m:ctrlPr>
                      </m:sSubPr>
                      <m:e>
                        <m:r>
                          <a:rPr lang="en-US">
                            <a:solidFill>
                              <a:srgbClr val="00B050"/>
                            </a:solidFill>
                            <a:latin typeface="Cambria Math"/>
                          </a:rPr>
                          <m:t>𝑣</m:t>
                        </m:r>
                      </m:e>
                      <m:sub>
                        <m:r>
                          <a:rPr lang="en-US">
                            <a:solidFill>
                              <a:srgbClr val="00B050"/>
                            </a:solidFill>
                            <a:latin typeface="Cambria Math"/>
                          </a:rPr>
                          <m:t>𝑘</m:t>
                        </m:r>
                      </m:sub>
                    </m:sSub>
                    <m:r>
                      <a:rPr lang="en-US">
                        <a:solidFill>
                          <a:srgbClr val="00B050"/>
                        </a:solidFill>
                        <a:latin typeface="Cambria Math"/>
                      </a:rPr>
                      <m:t>=</m:t>
                    </m:r>
                    <m:sSub>
                      <m:sSubPr>
                        <m:ctrlPr>
                          <a:rPr lang="en-US" i="1">
                            <a:solidFill>
                              <a:srgbClr val="00B050"/>
                            </a:solidFill>
                            <a:latin typeface="Cambria Math" panose="02040503050406030204" pitchFamily="18" charset="0"/>
                          </a:rPr>
                        </m:ctrlPr>
                      </m:sSubPr>
                      <m:e>
                        <m:d>
                          <m:dPr>
                            <m:begChr m:val="["/>
                            <m:endChr m:val="]"/>
                            <m:ctrlPr>
                              <a:rPr lang="en-US" i="1">
                                <a:solidFill>
                                  <a:srgbClr val="00B050"/>
                                </a:solidFill>
                                <a:latin typeface="Cambria Math" panose="02040503050406030204" pitchFamily="18" charset="0"/>
                              </a:rPr>
                            </m:ctrlPr>
                          </m:dPr>
                          <m:e>
                            <m:f>
                              <m:fPr>
                                <m:ctrlPr>
                                  <a:rPr lang="en-US" i="1">
                                    <a:solidFill>
                                      <a:srgbClr val="00B050"/>
                                    </a:solidFill>
                                    <a:latin typeface="Cambria Math" panose="02040503050406030204" pitchFamily="18" charset="0"/>
                                  </a:rPr>
                                </m:ctrlPr>
                              </m:fPr>
                              <m:num>
                                <m:r>
                                  <a:rPr lang="en-US" i="1">
                                    <a:solidFill>
                                      <a:srgbClr val="00B050"/>
                                    </a:solidFill>
                                    <a:latin typeface="Cambria Math"/>
                                  </a:rPr>
                                  <m:t>h</m:t>
                                </m:r>
                                <m:sSup>
                                  <m:sSupPr>
                                    <m:ctrlPr>
                                      <a:rPr lang="en-US" i="1">
                                        <a:solidFill>
                                          <a:srgbClr val="00B050"/>
                                        </a:solidFill>
                                        <a:latin typeface="Cambria Math" panose="02040503050406030204" pitchFamily="18" charset="0"/>
                                      </a:rPr>
                                    </m:ctrlPr>
                                  </m:sSupPr>
                                  <m:e>
                                    <m:r>
                                      <a:rPr lang="en-US" i="1">
                                        <a:solidFill>
                                          <a:srgbClr val="00B050"/>
                                        </a:solidFill>
                                        <a:latin typeface="Cambria Math"/>
                                      </a:rPr>
                                      <m:t>𝑧</m:t>
                                    </m:r>
                                  </m:e>
                                  <m:sup>
                                    <m:r>
                                      <a:rPr lang="en-US" i="1">
                                        <a:solidFill>
                                          <a:srgbClr val="00B050"/>
                                        </a:solidFill>
                                        <a:latin typeface="Cambria Math"/>
                                      </a:rPr>
                                      <m:t>𝑘</m:t>
                                    </m:r>
                                  </m:sup>
                                </m:sSup>
                              </m:num>
                              <m:den>
                                <m:r>
                                  <a:rPr lang="en-US" i="1">
                                    <a:solidFill>
                                      <a:srgbClr val="00B050"/>
                                    </a:solidFill>
                                    <a:latin typeface="Cambria Math"/>
                                  </a:rPr>
                                  <m:t>𝑔</m:t>
                                </m:r>
                              </m:den>
                            </m:f>
                          </m:e>
                        </m:d>
                      </m:e>
                      <m:sub>
                        <m:r>
                          <a:rPr lang="en-US">
                            <a:solidFill>
                              <a:srgbClr val="00B050"/>
                            </a:solidFill>
                            <a:latin typeface="Cambria Math"/>
                          </a:rPr>
                          <m:t>𝑞</m:t>
                        </m:r>
                      </m:sub>
                    </m:sSub>
                  </m:oMath>
                </a14:m>
                <a:endParaRPr lang="en-US" dirty="0">
                  <a:solidFill>
                    <a:srgbClr val="FF0000"/>
                  </a:solidFill>
                </a:endParaRPr>
              </a:p>
              <a:p>
                <a:r>
                  <a:rPr lang="en-US" dirty="0" smtClean="0">
                    <a:solidFill>
                      <a:srgbClr val="FF0000"/>
                    </a:solidFill>
                  </a:rPr>
                  <a:t>Complete Break: </a:t>
                </a:r>
                <a:r>
                  <a:rPr lang="en-US" dirty="0" smtClean="0"/>
                  <a:t>To find </a:t>
                </a:r>
                <a14:m>
                  <m:oMath xmlns:m="http://schemas.openxmlformats.org/officeDocument/2006/math">
                    <m:r>
                      <a:rPr lang="en-US" i="1" dirty="0" smtClean="0">
                        <a:solidFill>
                          <a:srgbClr val="FF0000"/>
                        </a:solidFill>
                        <a:latin typeface="Cambria Math"/>
                      </a:rPr>
                      <m:t>𝑧</m:t>
                    </m:r>
                  </m:oMath>
                </a14:m>
                <a:r>
                  <a:rPr lang="en-US" dirty="0" smtClean="0">
                    <a:solidFill>
                      <a:srgbClr val="FF0000"/>
                    </a:solidFill>
                  </a:rPr>
                  <a:t> or </a:t>
                </a:r>
                <a14:m>
                  <m:oMath xmlns:m="http://schemas.openxmlformats.org/officeDocument/2006/math">
                    <m:r>
                      <a:rPr lang="en-US" i="1" dirty="0" smtClean="0">
                        <a:solidFill>
                          <a:srgbClr val="FF0000"/>
                        </a:solidFill>
                        <a:latin typeface="Cambria Math"/>
                      </a:rPr>
                      <m:t>𝑔</m:t>
                    </m:r>
                  </m:oMath>
                </a14:m>
                <a:endParaRPr lang="en-US" dirty="0" smtClean="0">
                  <a:solidFill>
                    <a:srgbClr val="FF0000"/>
                  </a:solidFill>
                </a:endParaRPr>
              </a:p>
              <a:p>
                <a:r>
                  <a:rPr lang="en-US" sz="3200" dirty="0" smtClean="0"/>
                  <a:t>Without the </a:t>
                </a:r>
                <a14:m>
                  <m:oMath xmlns:m="http://schemas.openxmlformats.org/officeDocument/2006/math">
                    <m:sSub>
                      <m:sSubPr>
                        <m:ctrlPr>
                          <a:rPr lang="en-US" sz="3200" i="1">
                            <a:solidFill>
                              <a:srgbClr val="00B050"/>
                            </a:solidFill>
                            <a:latin typeface="Cambria Math" panose="02040503050406030204" pitchFamily="18" charset="0"/>
                          </a:rPr>
                        </m:ctrlPr>
                      </m:sSubPr>
                      <m:e>
                        <m:r>
                          <a:rPr lang="en-US" sz="3200">
                            <a:solidFill>
                              <a:srgbClr val="00B050"/>
                            </a:solidFill>
                            <a:latin typeface="Cambria Math"/>
                          </a:rPr>
                          <m:t>𝑣</m:t>
                        </m:r>
                      </m:e>
                      <m:sub>
                        <m:r>
                          <a:rPr lang="en-US" sz="3200">
                            <a:solidFill>
                              <a:srgbClr val="00B050"/>
                            </a:solidFill>
                            <a:latin typeface="Cambria Math"/>
                          </a:rPr>
                          <m:t>𝑘</m:t>
                        </m:r>
                      </m:sub>
                    </m:sSub>
                  </m:oMath>
                </a14:m>
                <a:r>
                  <a:rPr lang="en-US" sz="3200" dirty="0" smtClean="0"/>
                  <a:t>- essentially the NTRU problem</a:t>
                </a:r>
              </a:p>
              <a:p>
                <a:endParaRPr lang="en-US" sz="3200" dirty="0"/>
              </a:p>
              <a:p>
                <a:r>
                  <a:rPr lang="en-US" sz="3200" dirty="0" smtClean="0"/>
                  <a:t>Discrete-log</a:t>
                </a:r>
              </a:p>
              <a:p>
                <a:pPr lvl="1"/>
                <a:r>
                  <a:rPr lang="en-US" dirty="0" smtClean="0"/>
                  <a:t>Given </a:t>
                </a:r>
                <a14:m>
                  <m:oMath xmlns:m="http://schemas.openxmlformats.org/officeDocument/2006/math">
                    <m:r>
                      <a:rPr lang="en-US" b="0" i="1" smtClean="0">
                        <a:solidFill>
                          <a:srgbClr val="00B050"/>
                        </a:solidFill>
                        <a:latin typeface="Cambria Math" panose="02040503050406030204" pitchFamily="18" charset="0"/>
                      </a:rPr>
                      <m:t>𝑢</m:t>
                    </m:r>
                    <m:r>
                      <a:rPr lang="en-US" i="1">
                        <a:solidFill>
                          <a:srgbClr val="00B050"/>
                        </a:solidFill>
                        <a:latin typeface="Cambria Math"/>
                      </a:rPr>
                      <m:t>=</m:t>
                    </m:r>
                    <m:sSub>
                      <m:sSubPr>
                        <m:ctrlPr>
                          <a:rPr lang="en-US" i="1">
                            <a:solidFill>
                              <a:srgbClr val="00B050"/>
                            </a:solidFill>
                            <a:latin typeface="Cambria Math" panose="02040503050406030204" pitchFamily="18" charset="0"/>
                          </a:rPr>
                        </m:ctrlPr>
                      </m:sSubPr>
                      <m:e>
                        <m:d>
                          <m:dPr>
                            <m:begChr m:val="["/>
                            <m:endChr m:val="]"/>
                            <m:ctrlPr>
                              <a:rPr lang="en-US" i="1">
                                <a:solidFill>
                                  <a:srgbClr val="00B050"/>
                                </a:solidFill>
                                <a:latin typeface="Cambria Math" panose="02040503050406030204" pitchFamily="18" charset="0"/>
                              </a:rPr>
                            </m:ctrlPr>
                          </m:dPr>
                          <m:e>
                            <m:f>
                              <m:fPr>
                                <m:ctrlPr>
                                  <a:rPr lang="en-US" i="1">
                                    <a:solidFill>
                                      <a:srgbClr val="00B050"/>
                                    </a:solidFill>
                                    <a:latin typeface="Cambria Math" panose="02040503050406030204" pitchFamily="18" charset="0"/>
                                  </a:rPr>
                                </m:ctrlPr>
                              </m:fPr>
                              <m:num>
                                <m:r>
                                  <a:rPr lang="en-US" b="0" i="1" smtClean="0">
                                    <a:solidFill>
                                      <a:srgbClr val="00B050"/>
                                    </a:solidFill>
                                    <a:latin typeface="Cambria Math" panose="02040503050406030204" pitchFamily="18" charset="0"/>
                                  </a:rPr>
                                  <m:t>𝑐</m:t>
                                </m:r>
                              </m:num>
                              <m:den>
                                <m:r>
                                  <a:rPr lang="en-US" i="1">
                                    <a:solidFill>
                                      <a:srgbClr val="00B050"/>
                                    </a:solidFill>
                                    <a:latin typeface="Cambria Math"/>
                                  </a:rPr>
                                  <m:t>𝑧</m:t>
                                </m:r>
                              </m:den>
                            </m:f>
                          </m:e>
                        </m:d>
                      </m:e>
                      <m:sub>
                        <m:r>
                          <a:rPr lang="en-US" i="1">
                            <a:solidFill>
                              <a:srgbClr val="00B050"/>
                            </a:solidFill>
                            <a:latin typeface="Cambria Math"/>
                          </a:rPr>
                          <m:t>𝑞</m:t>
                        </m:r>
                      </m:sub>
                    </m:sSub>
                  </m:oMath>
                </a14:m>
                <a:r>
                  <a:rPr lang="en-US" dirty="0" smtClean="0"/>
                  <a:t> , find </a:t>
                </a:r>
                <a14:m>
                  <m:oMath xmlns:m="http://schemas.openxmlformats.org/officeDocument/2006/math">
                    <m:sSup>
                      <m:sSupPr>
                        <m:ctrlPr>
                          <a:rPr lang="en-US" b="0"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𝑐</m:t>
                        </m:r>
                      </m:e>
                      <m:sup>
                        <m:r>
                          <a:rPr lang="en-US" b="0" i="1" smtClean="0">
                            <a:solidFill>
                              <a:srgbClr val="00B050"/>
                            </a:solidFill>
                            <a:latin typeface="Cambria Math" panose="02040503050406030204" pitchFamily="18" charset="0"/>
                          </a:rPr>
                          <m:t>′</m:t>
                        </m:r>
                      </m:sup>
                    </m:sSup>
                    <m:r>
                      <a:rPr lang="en-US" i="1">
                        <a:solidFill>
                          <a:srgbClr val="00B050"/>
                        </a:solidFill>
                        <a:latin typeface="Cambria Math"/>
                      </a:rPr>
                      <m:t>=</m:t>
                    </m:r>
                    <m:r>
                      <a:rPr lang="en-US" b="0" i="1" smtClean="0">
                        <a:solidFill>
                          <a:srgbClr val="00B050"/>
                        </a:solidFill>
                        <a:latin typeface="Cambria Math" panose="02040503050406030204" pitchFamily="18" charset="0"/>
                      </a:rPr>
                      <m:t>𝑐</m:t>
                    </m:r>
                    <m:r>
                      <a:rPr lang="en-US" b="0" i="1" smtClean="0">
                        <a:solidFill>
                          <a:srgbClr val="00B050"/>
                        </a:solidFill>
                        <a:latin typeface="Cambria Math" panose="02040503050406030204" pitchFamily="18" charset="0"/>
                      </a:rPr>
                      <m:t> </m:t>
                    </m:r>
                    <m:r>
                      <a:rPr lang="en-US" b="0" i="1" smtClean="0">
                        <a:solidFill>
                          <a:srgbClr val="00B050"/>
                        </a:solidFill>
                        <a:latin typeface="Cambria Math" panose="02040503050406030204" pitchFamily="18" charset="0"/>
                      </a:rPr>
                      <m:t>𝑚𝑜𝑑</m:t>
                    </m:r>
                    <m:r>
                      <a:rPr lang="en-US" b="0" i="1" smtClean="0">
                        <a:solidFill>
                          <a:srgbClr val="00B050"/>
                        </a:solidFill>
                        <a:latin typeface="Cambria Math" panose="02040503050406030204" pitchFamily="18" charset="0"/>
                      </a:rPr>
                      <m:t> </m:t>
                    </m:r>
                    <m:r>
                      <m:rPr>
                        <m:sty m:val="p"/>
                      </m:rPr>
                      <a:rPr lang="en-US" b="0" i="0" smtClean="0">
                        <a:solidFill>
                          <a:srgbClr val="00B050"/>
                        </a:solidFill>
                        <a:latin typeface="Cambria Math" panose="02040503050406030204" pitchFamily="18" charset="0"/>
                      </a:rPr>
                      <m:t>g</m:t>
                    </m:r>
                  </m:oMath>
                </a14:m>
                <a:r>
                  <a:rPr lang="en-US" dirty="0" smtClean="0"/>
                  <a:t>, where </a:t>
                </a:r>
                <a14:m>
                  <m:oMath xmlns:m="http://schemas.openxmlformats.org/officeDocument/2006/math">
                    <m:r>
                      <a:rPr lang="en-US" b="0" i="1" smtClean="0">
                        <a:solidFill>
                          <a:srgbClr val="00B050"/>
                        </a:solidFill>
                        <a:latin typeface="Cambria Math" panose="02040503050406030204" pitchFamily="18" charset="0"/>
                      </a:rPr>
                      <m:t>𝑐</m:t>
                    </m:r>
                    <m:r>
                      <a:rPr lang="en-US" b="0" i="1" smtClean="0">
                        <a:solidFill>
                          <a:srgbClr val="00B050"/>
                        </a:solidFill>
                        <a:latin typeface="Cambria Math" panose="02040503050406030204" pitchFamily="18" charset="0"/>
                      </a:rPr>
                      <m:t>′</m:t>
                    </m:r>
                  </m:oMath>
                </a14:m>
                <a:r>
                  <a:rPr lang="en-US" dirty="0" smtClean="0"/>
                  <a:t> is </a:t>
                </a:r>
                <a14:m>
                  <m:oMath xmlns:m="http://schemas.openxmlformats.org/officeDocument/2006/math">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𝑞</m:t>
                    </m:r>
                  </m:oMath>
                </a14:m>
                <a:endParaRPr lang="en-US" dirty="0" smtClean="0"/>
              </a:p>
              <a:p>
                <a:r>
                  <a:rPr lang="en-US" dirty="0" smtClean="0">
                    <a:solidFill>
                      <a:srgbClr val="FF0000"/>
                    </a:solidFill>
                  </a:rPr>
                  <a:t>Weak discrete-log </a:t>
                </a:r>
                <a:r>
                  <a:rPr lang="en-US" dirty="0" smtClean="0"/>
                  <a:t>is where </a:t>
                </a:r>
                <a14:m>
                  <m:oMath xmlns:m="http://schemas.openxmlformats.org/officeDocument/2006/math">
                    <m:r>
                      <a:rPr lang="en-US" b="0" i="1" smtClean="0">
                        <a:solidFill>
                          <a:srgbClr val="00B050"/>
                        </a:solidFill>
                        <a:latin typeface="Cambria Math" panose="02040503050406030204" pitchFamily="18" charset="0"/>
                      </a:rPr>
                      <m:t>𝑐</m:t>
                    </m:r>
                    <m:r>
                      <a:rPr lang="en-US" b="0" i="1" smtClean="0">
                        <a:solidFill>
                          <a:srgbClr val="00B050"/>
                        </a:solidFill>
                        <a:latin typeface="Cambria Math" panose="02040503050406030204" pitchFamily="18" charset="0"/>
                      </a:rPr>
                      <m:t>′</m:t>
                    </m:r>
                  </m:oMath>
                </a14:m>
                <a:r>
                  <a:rPr lang="en-US" dirty="0" smtClean="0"/>
                  <a:t> is allowed to be large but still </a:t>
                </a:r>
                <a14:m>
                  <m:oMath xmlns:m="http://schemas.openxmlformats.org/officeDocument/2006/math">
                    <m:r>
                      <a:rPr lang="en-US" b="0" i="1" smtClean="0">
                        <a:solidFill>
                          <a:srgbClr val="00B050"/>
                        </a:solidFill>
                        <a:latin typeface="Cambria Math" panose="02040503050406030204" pitchFamily="18" charset="0"/>
                      </a:rPr>
                      <m:t>&lt;</m:t>
                    </m:r>
                    <m:r>
                      <a:rPr lang="en-US" b="0" i="1" smtClean="0">
                        <a:solidFill>
                          <a:srgbClr val="00B050"/>
                        </a:solidFill>
                        <a:latin typeface="Cambria Math" panose="02040503050406030204" pitchFamily="18" charset="0"/>
                      </a:rPr>
                      <m:t>𝑞</m:t>
                    </m:r>
                  </m:oMath>
                </a14:m>
                <a:r>
                  <a:rPr lang="en-US" dirty="0" smtClean="0"/>
                  <a:t>.</a:t>
                </a:r>
              </a:p>
              <a:p>
                <a:pPr lvl="1"/>
                <a:endParaRPr lang="en-US" dirty="0"/>
              </a:p>
              <a:p>
                <a:pPr lvl="1"/>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612648" y="1600200"/>
                <a:ext cx="8226552" cy="4495800"/>
              </a:xfrm>
              <a:blipFill rotWithShape="0">
                <a:blip r:embed="rId2"/>
                <a:stretch>
                  <a:fillRect l="-1557" t="-81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3D2F4F8-96A9-4514-BBD0-EA5312265E95}" type="slidenum">
              <a:rPr lang="en-US" smtClean="0"/>
              <a:t>47</a:t>
            </a:fld>
            <a:endParaRPr lang="en-US"/>
          </a:p>
        </p:txBody>
      </p:sp>
    </p:spTree>
    <p:extLst>
      <p:ext uri="{BB962C8B-B14F-4D97-AF65-F5344CB8AC3E}">
        <p14:creationId xmlns:p14="http://schemas.microsoft.com/office/powerpoint/2010/main" val="3624239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Weak Discrete Log Attack</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panose="02040503050406030204" pitchFamily="18" charset="0"/>
                        </a:rPr>
                        <m:t>𝑓</m:t>
                      </m:r>
                      <m:r>
                        <a:rPr lang="en-US" i="1">
                          <a:solidFill>
                            <a:srgbClr val="00B050"/>
                          </a:solidFill>
                          <a:latin typeface="Cambria Math"/>
                        </a:rPr>
                        <m:t>=</m:t>
                      </m:r>
                      <m:r>
                        <a:rPr lang="en-US" i="1" smtClean="0">
                          <a:solidFill>
                            <a:srgbClr val="00B050"/>
                          </a:solidFill>
                          <a:latin typeface="Cambria Math" panose="02040503050406030204" pitchFamily="18" charset="0"/>
                        </a:rPr>
                        <m:t>𝑢</m:t>
                      </m:r>
                      <m:r>
                        <a:rPr lang="en-US" b="0" i="1" smtClean="0">
                          <a:solidFill>
                            <a:srgbClr val="00B050"/>
                          </a:solidFill>
                          <a:latin typeface="Cambria Math" panose="02040503050406030204" pitchFamily="18" charset="0"/>
                        </a:rPr>
                        <m:t> </m:t>
                      </m:r>
                      <m:sSub>
                        <m:sSubPr>
                          <m:ctrlPr>
                            <a:rPr lang="en-US" b="0" i="1" smtClean="0">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𝑥</m:t>
                          </m:r>
                        </m:e>
                        <m:sub>
                          <m:r>
                            <a:rPr lang="en-US" b="0" i="1" smtClean="0">
                              <a:solidFill>
                                <a:srgbClr val="00B050"/>
                              </a:solidFill>
                              <a:latin typeface="Cambria Math" panose="02040503050406030204" pitchFamily="18" charset="0"/>
                            </a:rPr>
                            <m:t>𝑖</m:t>
                          </m:r>
                        </m:sub>
                      </m:sSub>
                      <m:r>
                        <a:rPr lang="en-US" b="0" i="1" smtClean="0">
                          <a:solidFill>
                            <a:srgbClr val="00B050"/>
                          </a:solidFill>
                          <a:latin typeface="Cambria Math" panose="02040503050406030204" pitchFamily="18" charset="0"/>
                        </a:rPr>
                        <m:t>⋅</m:t>
                      </m:r>
                      <m:sSup>
                        <m:sSupPr>
                          <m:ctrlPr>
                            <a:rPr lang="en-US" b="0"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𝑦</m:t>
                          </m:r>
                        </m:e>
                        <m:sup>
                          <m:r>
                            <a:rPr lang="en-US" b="0" i="1" smtClean="0">
                              <a:solidFill>
                                <a:srgbClr val="00B050"/>
                              </a:solidFill>
                              <a:latin typeface="Cambria Math" panose="02040503050406030204" pitchFamily="18" charset="0"/>
                            </a:rPr>
                            <m:t>𝑘</m:t>
                          </m:r>
                          <m:r>
                            <a:rPr lang="en-US" b="0" i="1" smtClean="0">
                              <a:solidFill>
                                <a:srgbClr val="00B050"/>
                              </a:solidFill>
                              <a:latin typeface="Cambria Math" panose="02040503050406030204" pitchFamily="18" charset="0"/>
                            </a:rPr>
                            <m:t>−2</m:t>
                          </m:r>
                        </m:sup>
                      </m:sSup>
                      <m:sSub>
                        <m:sSubPr>
                          <m:ctrlPr>
                            <a:rPr lang="en-US" i="1">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m:t>
                          </m:r>
                          <m:r>
                            <a:rPr lang="en-US">
                              <a:solidFill>
                                <a:srgbClr val="00B050"/>
                              </a:solidFill>
                              <a:latin typeface="Cambria Math"/>
                            </a:rPr>
                            <m:t>𝑣</m:t>
                          </m:r>
                        </m:e>
                        <m:sub>
                          <m:r>
                            <a:rPr lang="en-US">
                              <a:solidFill>
                                <a:srgbClr val="00B050"/>
                              </a:solidFill>
                              <a:latin typeface="Cambria Math"/>
                            </a:rPr>
                            <m:t>𝑘</m:t>
                          </m:r>
                        </m:sub>
                      </m:sSub>
                    </m:oMath>
                  </m:oMathPara>
                </a14:m>
                <a:endParaRPr lang="en-US" i="1" dirty="0" smtClean="0">
                  <a:solidFill>
                    <a:srgbClr val="00B050"/>
                  </a:solidFill>
                  <a:latin typeface="Cambria Math" panose="02040503050406030204" pitchFamily="18" charset="0"/>
                </a:endParaRPr>
              </a:p>
              <a:p>
                <a:pPr marL="0" indent="0">
                  <a:buNone/>
                </a:pPr>
                <a:r>
                  <a:rPr lang="en-US" dirty="0" smtClean="0">
                    <a:solidFill>
                      <a:srgbClr val="00B050"/>
                    </a:solidFill>
                  </a:rPr>
                  <a:t> </a:t>
                </a:r>
                <a14:m>
                  <m:oMath xmlns:m="http://schemas.openxmlformats.org/officeDocument/2006/math">
                    <m:sSup>
                      <m:sSupPr>
                        <m:ctrlPr>
                          <a:rPr lang="en-US" b="0"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𝑦</m:t>
                        </m:r>
                      </m:e>
                      <m:sup>
                        <m:r>
                          <a:rPr lang="en-US" b="0" i="1" smtClean="0">
                            <a:solidFill>
                              <a:srgbClr val="00B050"/>
                            </a:solidFill>
                            <a:latin typeface="Cambria Math" panose="02040503050406030204" pitchFamily="18" charset="0"/>
                          </a:rPr>
                          <m:t>𝑘</m:t>
                        </m:r>
                        <m:r>
                          <a:rPr lang="en-US" b="0" i="1" smtClean="0">
                            <a:solidFill>
                              <a:srgbClr val="00B050"/>
                            </a:solidFill>
                            <a:latin typeface="Cambria Math" panose="02040503050406030204" pitchFamily="18" charset="0"/>
                          </a:rPr>
                          <m:t>−2</m:t>
                        </m:r>
                      </m:sup>
                    </m:sSup>
                  </m:oMath>
                </a14:m>
                <a:r>
                  <a:rPr lang="en-US" dirty="0" smtClean="0"/>
                  <a:t> brings the encoding multiplied with zero-test to the highest level </a:t>
                </a:r>
                <a:endParaRPr lang="en-US" i="1" dirty="0" smtClean="0">
                  <a:solidFill>
                    <a:srgbClr val="00B050"/>
                  </a:solidFill>
                  <a:latin typeface="Cambria Math" panose="02040503050406030204" pitchFamily="18" charset="0"/>
                </a:endParaRPr>
              </a:p>
              <a:p>
                <a:pPr marL="0" indent="0">
                  <a:buNone/>
                </a:pPr>
                <a:r>
                  <a:rPr lang="en-US" dirty="0" smtClean="0">
                    <a:solidFill>
                      <a:srgbClr val="00B050"/>
                    </a:solidFill>
                  </a:rPr>
                  <a:t>                                </a:t>
                </a:r>
                <a14:m>
                  <m:oMath xmlns:m="http://schemas.openxmlformats.org/officeDocument/2006/math">
                    <m:r>
                      <a:rPr lang="en-US">
                        <a:solidFill>
                          <a:srgbClr val="00B050"/>
                        </a:solidFill>
                        <a:latin typeface="Cambria Math"/>
                      </a:rPr>
                      <m:t>=</m:t>
                    </m:r>
                    <m:r>
                      <a:rPr lang="en-US" b="0" i="0" smtClean="0">
                        <a:solidFill>
                          <a:srgbClr val="00B050"/>
                        </a:solidFill>
                        <a:latin typeface="Cambria Math" panose="02040503050406030204" pitchFamily="18" charset="0"/>
                      </a:rPr>
                      <m:t> </m:t>
                    </m:r>
                    <m:f>
                      <m:fPr>
                        <m:ctrlPr>
                          <a:rPr lang="en-US" b="0" i="1" smtClean="0">
                            <a:solidFill>
                              <a:srgbClr val="00B050"/>
                            </a:solidFill>
                            <a:latin typeface="Cambria Math" panose="02040503050406030204" pitchFamily="18" charset="0"/>
                          </a:rPr>
                        </m:ctrlPr>
                      </m:fPr>
                      <m:num>
                        <m:r>
                          <a:rPr lang="en-US" b="0" i="1" smtClean="0">
                            <a:solidFill>
                              <a:srgbClr val="00B050"/>
                            </a:solidFill>
                            <a:latin typeface="Cambria Math" panose="02040503050406030204" pitchFamily="18" charset="0"/>
                          </a:rPr>
                          <m:t>𝑐</m:t>
                        </m:r>
                      </m:num>
                      <m:den>
                        <m:r>
                          <a:rPr lang="en-US" b="0" i="1" smtClean="0">
                            <a:solidFill>
                              <a:srgbClr val="00B050"/>
                            </a:solidFill>
                            <a:latin typeface="Cambria Math" panose="02040503050406030204" pitchFamily="18" charset="0"/>
                          </a:rPr>
                          <m:t>𝑧</m:t>
                        </m:r>
                      </m:den>
                    </m:f>
                    <m:r>
                      <a:rPr lang="en-US" b="0" i="1" smtClean="0">
                        <a:solidFill>
                          <a:srgbClr val="00B050"/>
                        </a:solidFill>
                        <a:latin typeface="Cambria Math" panose="02040503050406030204" pitchFamily="18" charset="0"/>
                      </a:rPr>
                      <m:t>⋅</m:t>
                    </m:r>
                    <m:f>
                      <m:fPr>
                        <m:ctrlPr>
                          <a:rPr lang="en-US" i="1">
                            <a:solidFill>
                              <a:srgbClr val="00B050"/>
                            </a:solidFill>
                            <a:latin typeface="Cambria Math" panose="02040503050406030204" pitchFamily="18" charset="0"/>
                          </a:rPr>
                        </m:ctrlPr>
                      </m:fPr>
                      <m:num>
                        <m:sSub>
                          <m:sSubPr>
                            <m:ctrlPr>
                              <a:rPr lang="en-US" b="0" i="1" smtClean="0">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𝑏</m:t>
                            </m:r>
                          </m:e>
                          <m:sub>
                            <m:r>
                              <a:rPr lang="en-US" b="0" i="1" smtClean="0">
                                <a:solidFill>
                                  <a:srgbClr val="00B050"/>
                                </a:solidFill>
                                <a:latin typeface="Cambria Math" panose="02040503050406030204" pitchFamily="18" charset="0"/>
                              </a:rPr>
                              <m:t>𝑖</m:t>
                            </m:r>
                          </m:sub>
                        </m:sSub>
                      </m:num>
                      <m:den>
                        <m:r>
                          <a:rPr lang="en-US" i="1">
                            <a:solidFill>
                              <a:srgbClr val="00B050"/>
                            </a:solidFill>
                            <a:latin typeface="Cambria Math" panose="02040503050406030204" pitchFamily="18" charset="0"/>
                          </a:rPr>
                          <m:t>𝑧</m:t>
                        </m:r>
                      </m:den>
                    </m:f>
                    <m:r>
                      <a:rPr lang="en-US" b="0" i="1" smtClean="0">
                        <a:solidFill>
                          <a:srgbClr val="00B050"/>
                        </a:solidFill>
                        <a:latin typeface="Cambria Math" panose="02040503050406030204" pitchFamily="18" charset="0"/>
                      </a:rPr>
                      <m:t>⋅</m:t>
                    </m:r>
                    <m:f>
                      <m:fPr>
                        <m:ctrlPr>
                          <a:rPr lang="en-US" i="1">
                            <a:solidFill>
                              <a:srgbClr val="00B050"/>
                            </a:solidFill>
                            <a:latin typeface="Cambria Math" panose="02040503050406030204" pitchFamily="18" charset="0"/>
                          </a:rPr>
                        </m:ctrlPr>
                      </m:fPr>
                      <m:num>
                        <m:sSup>
                          <m:sSupPr>
                            <m:ctrlPr>
                              <a:rPr lang="en-US" b="0"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𝑎</m:t>
                            </m:r>
                          </m:e>
                          <m:sup>
                            <m:r>
                              <a:rPr lang="en-US" b="0" i="1" smtClean="0">
                                <a:solidFill>
                                  <a:srgbClr val="00B050"/>
                                </a:solidFill>
                                <a:latin typeface="Cambria Math" panose="02040503050406030204" pitchFamily="18" charset="0"/>
                              </a:rPr>
                              <m:t>𝑘</m:t>
                            </m:r>
                            <m:r>
                              <a:rPr lang="en-US" b="0" i="1" smtClean="0">
                                <a:solidFill>
                                  <a:srgbClr val="00B050"/>
                                </a:solidFill>
                                <a:latin typeface="Cambria Math" panose="02040503050406030204" pitchFamily="18" charset="0"/>
                              </a:rPr>
                              <m:t>−2</m:t>
                            </m:r>
                          </m:sup>
                        </m:sSup>
                      </m:num>
                      <m:den>
                        <m:sSup>
                          <m:sSupPr>
                            <m:ctrlPr>
                              <a:rPr lang="en-US" b="0" i="1" smtClean="0">
                                <a:solidFill>
                                  <a:srgbClr val="00B050"/>
                                </a:solidFill>
                                <a:latin typeface="Cambria Math" panose="02040503050406030204" pitchFamily="18" charset="0"/>
                              </a:rPr>
                            </m:ctrlPr>
                          </m:sSupPr>
                          <m:e>
                            <m:r>
                              <a:rPr lang="en-US" i="1">
                                <a:solidFill>
                                  <a:srgbClr val="00B050"/>
                                </a:solidFill>
                                <a:latin typeface="Cambria Math" panose="02040503050406030204" pitchFamily="18" charset="0"/>
                              </a:rPr>
                              <m:t>𝑧</m:t>
                            </m:r>
                          </m:e>
                          <m:sup>
                            <m:r>
                              <a:rPr lang="en-US" b="0" i="1" smtClean="0">
                                <a:solidFill>
                                  <a:srgbClr val="00B050"/>
                                </a:solidFill>
                                <a:latin typeface="Cambria Math" panose="02040503050406030204" pitchFamily="18" charset="0"/>
                              </a:rPr>
                              <m:t>𝑘</m:t>
                            </m:r>
                            <m:r>
                              <a:rPr lang="en-US" b="0" i="1" smtClean="0">
                                <a:solidFill>
                                  <a:srgbClr val="00B050"/>
                                </a:solidFill>
                                <a:latin typeface="Cambria Math" panose="02040503050406030204" pitchFamily="18" charset="0"/>
                              </a:rPr>
                              <m:t>−2</m:t>
                            </m:r>
                          </m:sup>
                        </m:sSup>
                      </m:den>
                    </m:f>
                    <m:r>
                      <a:rPr lang="en-US" b="0" i="1" smtClean="0">
                        <a:solidFill>
                          <a:srgbClr val="00B050"/>
                        </a:solidFill>
                        <a:latin typeface="Cambria Math" panose="02040503050406030204" pitchFamily="18" charset="0"/>
                      </a:rPr>
                      <m:t>⋅</m:t>
                    </m:r>
                    <m:f>
                      <m:fPr>
                        <m:ctrlPr>
                          <a:rPr lang="en-US" i="1">
                            <a:solidFill>
                              <a:srgbClr val="00B050"/>
                            </a:solidFill>
                            <a:latin typeface="Cambria Math" panose="02040503050406030204" pitchFamily="18" charset="0"/>
                          </a:rPr>
                        </m:ctrlPr>
                      </m:fPr>
                      <m:num>
                        <m:r>
                          <a:rPr lang="en-US" b="0" i="1" smtClean="0">
                            <a:solidFill>
                              <a:srgbClr val="00B050"/>
                            </a:solidFill>
                            <a:latin typeface="Cambria Math" panose="02040503050406030204" pitchFamily="18" charset="0"/>
                          </a:rPr>
                          <m:t>h</m:t>
                        </m:r>
                        <m:r>
                          <a:rPr lang="en-US" b="0" i="1" smtClean="0">
                            <a:solidFill>
                              <a:srgbClr val="00B050"/>
                            </a:solidFill>
                            <a:latin typeface="Cambria Math" panose="02040503050406030204" pitchFamily="18" charset="0"/>
                          </a:rPr>
                          <m:t> </m:t>
                        </m:r>
                        <m:sSup>
                          <m:sSupPr>
                            <m:ctrlPr>
                              <a:rPr lang="en-US" b="0"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𝑧</m:t>
                            </m:r>
                          </m:e>
                          <m:sup>
                            <m:r>
                              <a:rPr lang="en-US" b="0" i="1" smtClean="0">
                                <a:solidFill>
                                  <a:srgbClr val="00B050"/>
                                </a:solidFill>
                                <a:latin typeface="Cambria Math" panose="02040503050406030204" pitchFamily="18" charset="0"/>
                              </a:rPr>
                              <m:t>𝑘</m:t>
                            </m:r>
                          </m:sup>
                        </m:sSup>
                      </m:num>
                      <m:den>
                        <m:r>
                          <a:rPr lang="en-US" b="0" i="1" smtClean="0">
                            <a:solidFill>
                              <a:srgbClr val="00B050"/>
                            </a:solidFill>
                            <a:latin typeface="Cambria Math" panose="02040503050406030204" pitchFamily="18" charset="0"/>
                          </a:rPr>
                          <m:t>𝑔</m:t>
                        </m:r>
                      </m:den>
                    </m:f>
                  </m:oMath>
                </a14:m>
                <a:endParaRPr lang="en-US" dirty="0" smtClean="0"/>
              </a:p>
              <a:p>
                <a:pPr marL="0" indent="0">
                  <a:buNone/>
                </a:pPr>
                <a:r>
                  <a:rPr lang="en-US" dirty="0">
                    <a:solidFill>
                      <a:srgbClr val="00B050"/>
                    </a:solidFill>
                  </a:rPr>
                  <a:t> </a:t>
                </a:r>
                <a:r>
                  <a:rPr lang="en-US" dirty="0" smtClean="0">
                    <a:solidFill>
                      <a:srgbClr val="00B050"/>
                    </a:solidFill>
                  </a:rPr>
                  <a:t>                               </a:t>
                </a:r>
                <a14:m>
                  <m:oMath xmlns:m="http://schemas.openxmlformats.org/officeDocument/2006/math">
                    <m:r>
                      <a:rPr lang="en-US">
                        <a:solidFill>
                          <a:srgbClr val="00B050"/>
                        </a:solidFill>
                        <a:latin typeface="Cambria Math"/>
                      </a:rPr>
                      <m:t>=</m:t>
                    </m:r>
                    <m:r>
                      <a:rPr lang="en-US" b="0" i="1" smtClean="0">
                        <a:solidFill>
                          <a:srgbClr val="00B050"/>
                        </a:solidFill>
                        <a:latin typeface="Cambria Math" panose="02040503050406030204" pitchFamily="18" charset="0"/>
                      </a:rPr>
                      <m:t>𝑐</m:t>
                    </m:r>
                    <m:r>
                      <a:rPr lang="en-US" b="0" i="1" smtClean="0">
                        <a:solidFill>
                          <a:srgbClr val="00B050"/>
                        </a:solidFill>
                        <a:latin typeface="Cambria Math" panose="02040503050406030204" pitchFamily="18" charset="0"/>
                      </a:rPr>
                      <m:t>⋅</m:t>
                    </m:r>
                    <m:f>
                      <m:fPr>
                        <m:ctrlPr>
                          <a:rPr lang="en-US" i="1">
                            <a:solidFill>
                              <a:srgbClr val="00B050"/>
                            </a:solidFill>
                            <a:latin typeface="Cambria Math" panose="02040503050406030204" pitchFamily="18" charset="0"/>
                          </a:rPr>
                        </m:ctrlPr>
                      </m:fPr>
                      <m:num>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𝑏</m:t>
                            </m:r>
                          </m:e>
                          <m:sub>
                            <m:r>
                              <a:rPr lang="en-US" i="1">
                                <a:solidFill>
                                  <a:srgbClr val="00B050"/>
                                </a:solidFill>
                                <a:latin typeface="Cambria Math" panose="02040503050406030204" pitchFamily="18" charset="0"/>
                              </a:rPr>
                              <m:t>𝑖</m:t>
                            </m:r>
                          </m:sub>
                        </m:sSub>
                      </m:num>
                      <m:den>
                        <m:r>
                          <a:rPr lang="en-US" b="0" i="1" smtClean="0">
                            <a:solidFill>
                              <a:srgbClr val="00B050"/>
                            </a:solidFill>
                            <a:latin typeface="Cambria Math" panose="02040503050406030204" pitchFamily="18" charset="0"/>
                          </a:rPr>
                          <m:t>𝑔</m:t>
                        </m:r>
                      </m:den>
                    </m:f>
                    <m:r>
                      <a:rPr lang="en-US" b="0" i="1" smtClean="0">
                        <a:solidFill>
                          <a:srgbClr val="00B050"/>
                        </a:solidFill>
                        <a:latin typeface="Cambria Math" panose="02040503050406030204" pitchFamily="18" charset="0"/>
                      </a:rPr>
                      <m:t>⋅</m:t>
                    </m:r>
                    <m:sSup>
                      <m:sSupPr>
                        <m:ctrlPr>
                          <a:rPr lang="en-US" i="1">
                            <a:solidFill>
                              <a:srgbClr val="00B050"/>
                            </a:solidFill>
                            <a:latin typeface="Cambria Math" panose="02040503050406030204" pitchFamily="18" charset="0"/>
                          </a:rPr>
                        </m:ctrlPr>
                      </m:sSupPr>
                      <m:e>
                        <m:r>
                          <a:rPr lang="en-US" i="1">
                            <a:solidFill>
                              <a:srgbClr val="00B050"/>
                            </a:solidFill>
                            <a:latin typeface="Cambria Math" panose="02040503050406030204" pitchFamily="18" charset="0"/>
                          </a:rPr>
                          <m:t>𝑎</m:t>
                        </m:r>
                      </m:e>
                      <m:sup>
                        <m:r>
                          <a:rPr lang="en-US" i="1">
                            <a:solidFill>
                              <a:srgbClr val="00B050"/>
                            </a:solidFill>
                            <a:latin typeface="Cambria Math" panose="02040503050406030204" pitchFamily="18" charset="0"/>
                          </a:rPr>
                          <m:t>𝑘</m:t>
                        </m:r>
                        <m:r>
                          <a:rPr lang="en-US" i="1">
                            <a:solidFill>
                              <a:srgbClr val="00B050"/>
                            </a:solidFill>
                            <a:latin typeface="Cambria Math" panose="02040503050406030204" pitchFamily="18" charset="0"/>
                          </a:rPr>
                          <m:t>−2</m:t>
                        </m:r>
                      </m:sup>
                    </m:sSup>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h</m:t>
                    </m:r>
                  </m:oMath>
                </a14:m>
                <a:r>
                  <a:rPr lang="en-US" dirty="0" smtClean="0"/>
                  <a:t> </a:t>
                </a:r>
              </a:p>
              <a:p>
                <a:pPr marL="0" indent="0">
                  <a:buNone/>
                </a:pPr>
                <a:r>
                  <a:rPr lang="en-US" dirty="0">
                    <a:solidFill>
                      <a:srgbClr val="00B050"/>
                    </a:solidFill>
                  </a:rPr>
                  <a:t> </a:t>
                </a:r>
                <a:r>
                  <a:rPr lang="en-US" dirty="0" smtClean="0">
                    <a:solidFill>
                      <a:srgbClr val="00B050"/>
                    </a:solidFill>
                  </a:rPr>
                  <a:t>                               </a:t>
                </a:r>
                <a14:m>
                  <m:oMath xmlns:m="http://schemas.openxmlformats.org/officeDocument/2006/math">
                    <m:r>
                      <a:rPr lang="en-US">
                        <a:solidFill>
                          <a:srgbClr val="00B050"/>
                        </a:solidFill>
                        <a:latin typeface="Cambria Math"/>
                      </a:rPr>
                      <m:t>=</m:t>
                    </m:r>
                    <m:r>
                      <a:rPr lang="en-US" i="1">
                        <a:solidFill>
                          <a:srgbClr val="00B050"/>
                        </a:solidFill>
                        <a:latin typeface="Cambria Math" panose="02040503050406030204" pitchFamily="18" charset="0"/>
                      </a:rPr>
                      <m:t>𝑐</m:t>
                    </m:r>
                    <m:r>
                      <a:rPr lang="en-US" i="1">
                        <a:solidFill>
                          <a:srgbClr val="00B050"/>
                        </a:solidFill>
                        <a:latin typeface="Cambria Math" panose="02040503050406030204" pitchFamily="18" charset="0"/>
                      </a:rPr>
                      <m:t>⋅</m:t>
                    </m:r>
                    <m:r>
                      <m:rPr>
                        <m:sty m:val="p"/>
                      </m:rPr>
                      <a:rPr lang="en-US" b="0" i="0" smtClean="0">
                        <a:solidFill>
                          <a:srgbClr val="00B050"/>
                        </a:solidFill>
                        <a:latin typeface="Cambria Math" panose="02040503050406030204" pitchFamily="18" charset="0"/>
                      </a:rPr>
                      <m:t>Δ</m:t>
                    </m:r>
                  </m:oMath>
                </a14:m>
                <a:endParaRPr lang="en-US" dirty="0" smtClean="0"/>
              </a:p>
              <a:p>
                <a:pPr marL="0" indent="0">
                  <a:buNone/>
                </a:pPr>
                <a:r>
                  <a:rPr lang="en-US" dirty="0" smtClean="0"/>
                  <a:t>Can break DLIN but not MDDH. </a:t>
                </a:r>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567"/>
                </a:stretch>
              </a:blipFill>
            </p:spPr>
            <p:txBody>
              <a:bodyPr/>
              <a:lstStyle/>
              <a:p>
                <a:r>
                  <a:rPr lang="en-US">
                    <a:noFill/>
                  </a:rPr>
                  <a:t> </a:t>
                </a:r>
              </a:p>
            </p:txBody>
          </p:sp>
        </mc:Fallback>
      </mc:AlternateContent>
      <p:sp>
        <p:nvSpPr>
          <p:cNvPr id="4" name="TextBox 3"/>
          <p:cNvSpPr txBox="1"/>
          <p:nvPr/>
        </p:nvSpPr>
        <p:spPr>
          <a:xfrm>
            <a:off x="-76200" y="5867400"/>
            <a:ext cx="8433591" cy="830997"/>
          </a:xfrm>
          <a:prstGeom prst="rect">
            <a:avLst/>
          </a:prstGeom>
          <a:noFill/>
        </p:spPr>
        <p:txBody>
          <a:bodyPr wrap="none" rtlCol="0">
            <a:spAutoFit/>
          </a:bodyPr>
          <a:lstStyle/>
          <a:p>
            <a:pPr lvl="1"/>
            <a:r>
              <a:rPr lang="en-US" sz="2400" dirty="0" smtClean="0"/>
              <a:t>Extended to </a:t>
            </a:r>
            <a:r>
              <a:rPr lang="en-US" sz="2400" dirty="0"/>
              <a:t>some other settings </a:t>
            </a:r>
            <a:r>
              <a:rPr lang="en-US" sz="2400" dirty="0">
                <a:solidFill>
                  <a:srgbClr val="0070C0"/>
                </a:solidFill>
              </a:rPr>
              <a:t>without zeros </a:t>
            </a:r>
            <a:r>
              <a:rPr lang="en-US" sz="2400" dirty="0"/>
              <a:t>[CGHLMRST15]</a:t>
            </a:r>
          </a:p>
          <a:p>
            <a:pPr lvl="1"/>
            <a:r>
              <a:rPr lang="en-US" sz="2400" dirty="0" smtClean="0"/>
              <a:t>Extended to </a:t>
            </a:r>
            <a:r>
              <a:rPr lang="en-US" sz="2400" dirty="0"/>
              <a:t>total </a:t>
            </a:r>
            <a:r>
              <a:rPr lang="en-US" sz="2400" dirty="0">
                <a:solidFill>
                  <a:srgbClr val="0070C0"/>
                </a:solidFill>
              </a:rPr>
              <a:t>break – given zeros  </a:t>
            </a:r>
            <a:r>
              <a:rPr lang="en-US" sz="2400" dirty="0"/>
              <a:t>[Hu-Jia15]</a:t>
            </a:r>
          </a:p>
        </p:txBody>
      </p:sp>
      <p:sp>
        <p:nvSpPr>
          <p:cNvPr id="5" name="Slide Number Placeholder 4"/>
          <p:cNvSpPr>
            <a:spLocks noGrp="1"/>
          </p:cNvSpPr>
          <p:nvPr>
            <p:ph type="sldNum" sz="quarter" idx="12"/>
          </p:nvPr>
        </p:nvSpPr>
        <p:spPr/>
        <p:txBody>
          <a:bodyPr/>
          <a:lstStyle/>
          <a:p>
            <a:fld id="{93D2F4F8-96A9-4514-BBD0-EA5312265E95}" type="slidenum">
              <a:rPr lang="en-US" smtClean="0"/>
              <a:t>48</a:t>
            </a:fld>
            <a:endParaRPr lang="en-US"/>
          </a:p>
        </p:txBody>
      </p:sp>
    </p:spTree>
    <p:extLst>
      <p:ext uri="{BB962C8B-B14F-4D97-AF65-F5344CB8AC3E}">
        <p14:creationId xmlns:p14="http://schemas.microsoft.com/office/powerpoint/2010/main" val="365861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Content Placeholder 2"/>
          <p:cNvSpPr>
            <a:spLocks noGrp="1"/>
          </p:cNvSpPr>
          <p:nvPr>
            <p:ph idx="1"/>
          </p:nvPr>
        </p:nvSpPr>
        <p:spPr/>
        <p:txBody>
          <a:bodyPr>
            <a:normAutofit/>
          </a:bodyPr>
          <a:lstStyle/>
          <a:p>
            <a:r>
              <a:rPr lang="en-US" sz="3200" dirty="0" smtClean="0"/>
              <a:t>Bilinear Maps: Recall</a:t>
            </a:r>
          </a:p>
          <a:p>
            <a:pPr lvl="1"/>
            <a:r>
              <a:rPr lang="en-US" dirty="0" smtClean="0"/>
              <a:t>Intuitively: Multilinear Maps</a:t>
            </a:r>
          </a:p>
          <a:p>
            <a:pPr lvl="1"/>
            <a:r>
              <a:rPr lang="en-US" dirty="0" smtClean="0"/>
              <a:t>Results and Applications</a:t>
            </a:r>
          </a:p>
          <a:p>
            <a:r>
              <a:rPr lang="en-US" sz="3200" dirty="0" smtClean="0"/>
              <a:t>Definitions of Multi-linear Maps</a:t>
            </a:r>
          </a:p>
          <a:p>
            <a:pPr lvl="1"/>
            <a:r>
              <a:rPr lang="en-US" dirty="0" smtClean="0"/>
              <a:t>Classical Notion</a:t>
            </a:r>
          </a:p>
          <a:p>
            <a:pPr lvl="1"/>
            <a:r>
              <a:rPr lang="en-US" dirty="0" smtClean="0"/>
              <a:t>Our Notion</a:t>
            </a:r>
          </a:p>
          <a:p>
            <a:r>
              <a:rPr lang="en-US" sz="3200" dirty="0" smtClean="0"/>
              <a:t>GGH – Construction and Attacks</a:t>
            </a:r>
          </a:p>
          <a:p>
            <a:r>
              <a:rPr lang="en-US" sz="3200" dirty="0"/>
              <a:t>CLT – Construction and Attacks</a:t>
            </a:r>
          </a:p>
          <a:p>
            <a:endParaRPr lang="en-US" sz="3200" dirty="0" smtClean="0"/>
          </a:p>
        </p:txBody>
      </p:sp>
      <p:sp>
        <p:nvSpPr>
          <p:cNvPr id="4" name="Slide Number Placeholder 3"/>
          <p:cNvSpPr>
            <a:spLocks noGrp="1"/>
          </p:cNvSpPr>
          <p:nvPr>
            <p:ph type="sldNum" sz="quarter" idx="12"/>
          </p:nvPr>
        </p:nvSpPr>
        <p:spPr/>
        <p:txBody>
          <a:bodyPr/>
          <a:lstStyle/>
          <a:p>
            <a:fld id="{93D2F4F8-96A9-4514-BBD0-EA5312265E95}" type="slidenum">
              <a:rPr lang="en-US" smtClean="0"/>
              <a:t>49</a:t>
            </a:fld>
            <a:endParaRPr lang="en-US"/>
          </a:p>
        </p:txBody>
      </p:sp>
    </p:spTree>
    <p:extLst>
      <p:ext uri="{BB962C8B-B14F-4D97-AF65-F5344CB8AC3E}">
        <p14:creationId xmlns:p14="http://schemas.microsoft.com/office/powerpoint/2010/main" val="384659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7" end="7"/>
                                            </p:txEl>
                                          </p:spTgt>
                                        </p:tgtEl>
                                        <p:attrNameLst>
                                          <p:attrName>style.color</p:attrName>
                                        </p:attrNameLst>
                                      </p:cBhvr>
                                      <p:to>
                                        <a:schemeClr val="accent2"/>
                                      </p:to>
                                    </p:animClr>
                                    <p:animClr clrSpc="rgb" dir="cw">
                                      <p:cBhvr>
                                        <p:cTn id="7" dur="500" fill="hold"/>
                                        <p:tgtEl>
                                          <p:spTgt spid="3">
                                            <p:txEl>
                                              <p:pRg st="7" end="7"/>
                                            </p:txEl>
                                          </p:spTgt>
                                        </p:tgtEl>
                                        <p:attrNameLst>
                                          <p:attrName>fillcolor</p:attrName>
                                        </p:attrNameLst>
                                      </p:cBhvr>
                                      <p:to>
                                        <a:schemeClr val="accent2"/>
                                      </p:to>
                                    </p:animClr>
                                    <p:set>
                                      <p:cBhvr>
                                        <p:cTn id="8" dur="500" fill="hold"/>
                                        <p:tgtEl>
                                          <p:spTgt spid="3">
                                            <p:txEl>
                                              <p:pRg st="7" end="7"/>
                                            </p:txEl>
                                          </p:spTgt>
                                        </p:tgtEl>
                                        <p:attrNameLst>
                                          <p:attrName>fill.type</p:attrName>
                                        </p:attrNameLst>
                                      </p:cBhvr>
                                      <p:to>
                                        <p:strVal val="solid"/>
                                      </p:to>
                                    </p:set>
                                    <p:set>
                                      <p:cBhvr>
                                        <p:cTn id="9" dur="500" fill="hold"/>
                                        <p:tgtEl>
                                          <p:spTgt spid="3">
                                            <p:txEl>
                                              <p:pRg st="7" end="7"/>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365760"/>
            <a:ext cx="7924801" cy="1325562"/>
          </a:xfrm>
        </p:spPr>
        <p:txBody>
          <a:bodyPr>
            <a:noAutofit/>
          </a:bodyPr>
          <a:lstStyle/>
          <a:p>
            <a:pPr lvl="1" algn="l" rtl="0">
              <a:lnSpc>
                <a:spcPct val="90000"/>
              </a:lnSpc>
              <a:spcBef>
                <a:spcPct val="0"/>
              </a:spcBef>
            </a:pPr>
            <a:r>
              <a:rPr lang="en-US" sz="4400" b="1" dirty="0" smtClean="0">
                <a:latin typeface="+mj-lt"/>
              </a:rPr>
              <a:t>Bilinear Maps: ``</a:t>
            </a:r>
            <a:r>
              <a:rPr lang="en-US" sz="4400" b="1" dirty="0" smtClean="0">
                <a:solidFill>
                  <a:srgbClr val="FF0000"/>
                </a:solidFill>
                <a:latin typeface="+mj-lt"/>
              </a:rPr>
              <a:t>Hard</a:t>
            </a:r>
            <a:r>
              <a:rPr lang="en-US" sz="4400" b="1" dirty="0" smtClean="0">
                <a:latin typeface="+mj-lt"/>
              </a:rPr>
              <a:t>” Problem </a:t>
            </a:r>
            <a:endParaRPr lang="en-US" sz="4400" b="1" dirty="0">
              <a:latin typeface="+mj-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3200" dirty="0" smtClean="0">
                    <a:solidFill>
                      <a:srgbClr val="FF0000"/>
                    </a:solidFill>
                  </a:rPr>
                  <a:t>Bilinear </a:t>
                </a:r>
                <a:r>
                  <a:rPr lang="en-US" sz="3200" dirty="0" err="1" smtClean="0">
                    <a:solidFill>
                      <a:srgbClr val="FF0000"/>
                    </a:solidFill>
                  </a:rPr>
                  <a:t>Diffie</a:t>
                </a:r>
                <a:r>
                  <a:rPr lang="en-US" sz="3200" dirty="0" smtClean="0">
                    <a:solidFill>
                      <a:srgbClr val="FF0000"/>
                    </a:solidFill>
                  </a:rPr>
                  <a:t>-Hellman</a:t>
                </a:r>
                <a:r>
                  <a:rPr lang="en-US" sz="3200" dirty="0" smtClean="0"/>
                  <a:t>:  Given</a:t>
                </a:r>
                <a:endParaRPr lang="en-US" sz="3200" i="1" dirty="0" smtClean="0">
                  <a:latin typeface="Cambria Math"/>
                </a:endParaRPr>
              </a:p>
              <a:p>
                <a:pPr marL="0" indent="0">
                  <a:buNone/>
                </a:pPr>
                <a14:m>
                  <m:oMath xmlns:m="http://schemas.openxmlformats.org/officeDocument/2006/math">
                    <m:r>
                      <a:rPr lang="en-US" sz="3200" b="0" i="1" smtClean="0">
                        <a:latin typeface="Cambria Math"/>
                      </a:rPr>
                      <m:t>   </m:t>
                    </m:r>
                    <m:sSub>
                      <m:sSubPr>
                        <m:ctrlPr>
                          <a:rPr lang="en-US" sz="3200" i="1">
                            <a:latin typeface="Cambria Math" panose="02040503050406030204" pitchFamily="18" charset="0"/>
                          </a:rPr>
                        </m:ctrlPr>
                      </m:sSubPr>
                      <m:e>
                        <m:r>
                          <a:rPr lang="en-US" sz="3200" i="1">
                            <a:latin typeface="Cambria Math"/>
                          </a:rPr>
                          <m:t>𝑔</m:t>
                        </m:r>
                      </m:e>
                      <m:sub>
                        <m:r>
                          <a:rPr lang="en-US" sz="3200" i="1">
                            <a:latin typeface="Cambria Math"/>
                          </a:rPr>
                          <m:t>1</m:t>
                        </m:r>
                      </m:sub>
                    </m:sSub>
                    <m:r>
                      <a:rPr lang="en-US" sz="3200" i="1">
                        <a:latin typeface="Cambria Math"/>
                      </a:rPr>
                      <m:t>, </m:t>
                    </m:r>
                    <m:sSubSup>
                      <m:sSubSupPr>
                        <m:ctrlPr>
                          <a:rPr lang="en-US" sz="3200" i="1">
                            <a:latin typeface="Cambria Math" panose="02040503050406030204" pitchFamily="18" charset="0"/>
                          </a:rPr>
                        </m:ctrlPr>
                      </m:sSubSupPr>
                      <m:e>
                        <m:r>
                          <a:rPr lang="en-US" sz="3200" i="1">
                            <a:latin typeface="Cambria Math"/>
                          </a:rPr>
                          <m:t>𝑔</m:t>
                        </m:r>
                      </m:e>
                      <m:sub>
                        <m:r>
                          <a:rPr lang="en-US" sz="3200" i="1">
                            <a:latin typeface="Cambria Math"/>
                          </a:rPr>
                          <m:t>1</m:t>
                        </m:r>
                      </m:sub>
                      <m:sup>
                        <m:r>
                          <a:rPr lang="en-US" sz="3200" i="1">
                            <a:latin typeface="Cambria Math"/>
                          </a:rPr>
                          <m:t>𝑎</m:t>
                        </m:r>
                      </m:sup>
                    </m:sSubSup>
                    <m:r>
                      <a:rPr lang="en-US" sz="3200" i="1">
                        <a:latin typeface="Cambria Math"/>
                      </a:rPr>
                      <m:t>,</m:t>
                    </m:r>
                    <m:sSubSup>
                      <m:sSubSupPr>
                        <m:ctrlPr>
                          <a:rPr lang="en-US" sz="3200" i="1">
                            <a:latin typeface="Cambria Math" panose="02040503050406030204" pitchFamily="18" charset="0"/>
                          </a:rPr>
                        </m:ctrlPr>
                      </m:sSubSupPr>
                      <m:e>
                        <m:r>
                          <a:rPr lang="en-US" sz="3200" i="1">
                            <a:latin typeface="Cambria Math"/>
                          </a:rPr>
                          <m:t>𝑔</m:t>
                        </m:r>
                      </m:e>
                      <m:sub>
                        <m:r>
                          <a:rPr lang="en-US" sz="3200" i="1">
                            <a:latin typeface="Cambria Math"/>
                          </a:rPr>
                          <m:t>1</m:t>
                        </m:r>
                      </m:sub>
                      <m:sup>
                        <m:r>
                          <a:rPr lang="en-US" sz="3200" i="1">
                            <a:latin typeface="Cambria Math"/>
                          </a:rPr>
                          <m:t>𝑏</m:t>
                        </m:r>
                      </m:sup>
                    </m:sSubSup>
                    <m:r>
                      <a:rPr lang="en-US" sz="3200" i="1">
                        <a:latin typeface="Cambria Math"/>
                      </a:rPr>
                      <m:t>,</m:t>
                    </m:r>
                    <m:sSubSup>
                      <m:sSubSupPr>
                        <m:ctrlPr>
                          <a:rPr lang="en-US" sz="3200" i="1">
                            <a:latin typeface="Cambria Math" panose="02040503050406030204" pitchFamily="18" charset="0"/>
                          </a:rPr>
                        </m:ctrlPr>
                      </m:sSubSupPr>
                      <m:e>
                        <m:r>
                          <a:rPr lang="en-US" sz="3200" i="1">
                            <a:latin typeface="Cambria Math"/>
                          </a:rPr>
                          <m:t>𝑔</m:t>
                        </m:r>
                      </m:e>
                      <m:sub>
                        <m:r>
                          <a:rPr lang="en-US" sz="3200" i="1">
                            <a:latin typeface="Cambria Math"/>
                          </a:rPr>
                          <m:t>1</m:t>
                        </m:r>
                      </m:sub>
                      <m:sup>
                        <m:r>
                          <a:rPr lang="en-US" sz="3200" i="1">
                            <a:latin typeface="Cambria Math"/>
                          </a:rPr>
                          <m:t>𝑐</m:t>
                        </m:r>
                      </m:sup>
                    </m:sSubSup>
                    <m:r>
                      <a:rPr lang="en-US" sz="3200" i="1">
                        <a:latin typeface="Cambria Math"/>
                        <a:ea typeface="Cambria Math"/>
                      </a:rPr>
                      <m:t>∈</m:t>
                    </m:r>
                    <m:sSub>
                      <m:sSubPr>
                        <m:ctrlPr>
                          <a:rPr lang="en-US" sz="3200" b="0" i="1" smtClean="0">
                            <a:latin typeface="Cambria Math" panose="02040503050406030204" pitchFamily="18" charset="0"/>
                            <a:ea typeface="Cambria Math"/>
                          </a:rPr>
                        </m:ctrlPr>
                      </m:sSubPr>
                      <m:e>
                        <m:r>
                          <a:rPr lang="en-US" sz="3200" i="1">
                            <a:latin typeface="Cambria Math"/>
                            <a:ea typeface="Cambria Math"/>
                          </a:rPr>
                          <m:t>𝐺</m:t>
                        </m:r>
                      </m:e>
                      <m:sub>
                        <m:r>
                          <a:rPr lang="en-US" sz="3200" b="0" i="1" smtClean="0">
                            <a:latin typeface="Cambria Math" panose="02040503050406030204" pitchFamily="18" charset="0"/>
                            <a:ea typeface="Cambria Math"/>
                          </a:rPr>
                          <m:t>1</m:t>
                        </m:r>
                      </m:sub>
                    </m:sSub>
                    <m:r>
                      <a:rPr lang="en-US" sz="3200">
                        <a:latin typeface="Cambria Math"/>
                        <a:ea typeface="Cambria Math"/>
                      </a:rPr>
                      <m:t> </m:t>
                    </m:r>
                  </m:oMath>
                </a14:m>
                <a:r>
                  <a:rPr lang="en-US" sz="3200" dirty="0" smtClean="0">
                    <a:latin typeface="Cambria Math"/>
                    <a:ea typeface="Cambria Math"/>
                  </a:rPr>
                  <a:t>hard to distinguish   		</a:t>
                </a:r>
                <a14:m>
                  <m:oMath xmlns:m="http://schemas.openxmlformats.org/officeDocument/2006/math">
                    <m:sSup>
                      <m:sSupPr>
                        <m:ctrlPr>
                          <a:rPr lang="en-US" sz="3200" i="1">
                            <a:latin typeface="Cambria Math" panose="02040503050406030204" pitchFamily="18" charset="0"/>
                          </a:rPr>
                        </m:ctrlPr>
                      </m:sSupPr>
                      <m:e>
                        <m:r>
                          <a:rPr lang="en-US" sz="3200" i="1">
                            <a:latin typeface="Cambria Math"/>
                          </a:rPr>
                          <m:t>𝑒</m:t>
                        </m:r>
                        <m:d>
                          <m:dPr>
                            <m:ctrlPr>
                              <a:rPr lang="en-US" sz="3200" i="1">
                                <a:latin typeface="Cambria Math" panose="02040503050406030204" pitchFamily="18" charset="0"/>
                              </a:rPr>
                            </m:ctrlPr>
                          </m:dPr>
                          <m:e>
                            <m:sSub>
                              <m:sSubPr>
                                <m:ctrlPr>
                                  <a:rPr lang="en-US" sz="3200" b="0" i="1" smtClean="0">
                                    <a:latin typeface="Cambria Math" panose="02040503050406030204" pitchFamily="18" charset="0"/>
                                  </a:rPr>
                                </m:ctrlPr>
                              </m:sSubPr>
                              <m:e>
                                <m:r>
                                  <a:rPr lang="en-US" sz="3200" i="1">
                                    <a:latin typeface="Cambria Math"/>
                                  </a:rPr>
                                  <m:t>𝑔</m:t>
                                </m:r>
                              </m:e>
                              <m:sub>
                                <m:r>
                                  <a:rPr lang="en-US" sz="3200" b="0" i="1" smtClean="0">
                                    <a:latin typeface="Cambria Math"/>
                                  </a:rPr>
                                  <m:t>1</m:t>
                                </m:r>
                              </m:sub>
                            </m:sSub>
                            <m:r>
                              <a:rPr lang="en-US" sz="3200" i="1">
                                <a:latin typeface="Cambria Math"/>
                              </a:rPr>
                              <m:t>,</m:t>
                            </m:r>
                            <m:sSubSup>
                              <m:sSubSupPr>
                                <m:ctrlPr>
                                  <a:rPr lang="en-US" sz="3200" b="0" i="1" smtClean="0">
                                    <a:latin typeface="Cambria Math" panose="02040503050406030204" pitchFamily="18" charset="0"/>
                                  </a:rPr>
                                </m:ctrlPr>
                              </m:sSubSupPr>
                              <m:e>
                                <m:r>
                                  <a:rPr lang="en-US" sz="3200" i="1">
                                    <a:latin typeface="Cambria Math"/>
                                  </a:rPr>
                                  <m:t>𝑔</m:t>
                                </m:r>
                              </m:e>
                              <m:sub>
                                <m:r>
                                  <a:rPr lang="en-US" sz="3200" b="0" i="1" smtClean="0">
                                    <a:latin typeface="Cambria Math"/>
                                  </a:rPr>
                                  <m:t>1</m:t>
                                </m:r>
                              </m:sub>
                              <m:sup>
                                <m:r>
                                  <a:rPr lang="en-US" sz="3200" i="1">
                                    <a:latin typeface="Cambria Math"/>
                                  </a:rPr>
                                  <m:t>𝑎𝑏𝑐</m:t>
                                </m:r>
                              </m:sup>
                            </m:sSubSup>
                          </m:e>
                        </m:d>
                        <m:r>
                          <a:rPr lang="en-US" sz="3200" b="0" i="1" smtClean="0">
                            <a:latin typeface="Cambria Math"/>
                          </a:rPr>
                          <m:t>=</m:t>
                        </m:r>
                        <m:sSub>
                          <m:sSubPr>
                            <m:ctrlPr>
                              <a:rPr lang="en-US" sz="3200" b="0" i="1" smtClean="0">
                                <a:latin typeface="Cambria Math" panose="02040503050406030204" pitchFamily="18" charset="0"/>
                              </a:rPr>
                            </m:ctrlPr>
                          </m:sSubPr>
                          <m:e>
                            <m:r>
                              <a:rPr lang="en-US" sz="3200" b="0" i="1" smtClean="0">
                                <a:latin typeface="Cambria Math"/>
                              </a:rPr>
                              <m:t>𝑔</m:t>
                            </m:r>
                          </m:e>
                          <m:sub>
                            <m:r>
                              <a:rPr lang="en-US" sz="3200" b="0" i="1" smtClean="0">
                                <a:latin typeface="Cambria Math"/>
                              </a:rPr>
                              <m:t>2</m:t>
                            </m:r>
                          </m:sub>
                        </m:sSub>
                      </m:e>
                      <m:sup>
                        <m:r>
                          <a:rPr lang="en-US" sz="3200" i="1">
                            <a:latin typeface="Cambria Math"/>
                          </a:rPr>
                          <m:t>𝑎𝑏𝑐</m:t>
                        </m:r>
                      </m:sup>
                    </m:sSup>
                    <m:r>
                      <a:rPr lang="en-US" sz="3200" i="1">
                        <a:latin typeface="Cambria Math"/>
                      </a:rPr>
                      <m:t> </m:t>
                    </m:r>
                  </m:oMath>
                </a14:m>
                <a:r>
                  <a:rPr lang="en-US" sz="3200" dirty="0" smtClean="0"/>
                  <a:t>from Random</a:t>
                </a:r>
                <a:endParaRPr lang="en-US" sz="3200" dirty="0"/>
              </a:p>
              <a:p>
                <a:endParaRPr lang="en-US" dirty="0"/>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567" t="-2801"/>
                </a:stretch>
              </a:blipFill>
            </p:spPr>
            <p:txBody>
              <a:bodyPr/>
              <a:lstStyle/>
              <a:p>
                <a:r>
                  <a:rPr lang="en-US">
                    <a:noFill/>
                  </a:rPr>
                  <a:t> </a:t>
                </a:r>
              </a:p>
            </p:txBody>
          </p:sp>
        </mc:Fallback>
      </mc:AlternateContent>
      <p:sp>
        <p:nvSpPr>
          <p:cNvPr id="4" name="Cloud Callout 3"/>
          <p:cNvSpPr/>
          <p:nvPr/>
        </p:nvSpPr>
        <p:spPr>
          <a:xfrm>
            <a:off x="380999" y="4343400"/>
            <a:ext cx="8382000" cy="1974217"/>
          </a:xfrm>
          <a:prstGeom prst="cloudCallout">
            <a:avLst>
              <a:gd name="adj1" fmla="val -3204"/>
              <a:gd name="adj2" fmla="val -8769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err="1" smtClean="0"/>
              <a:t>Multilinear</a:t>
            </a:r>
            <a:r>
              <a:rPr lang="en-US" sz="2800" dirty="0" smtClean="0"/>
              <a:t> Maps [BS03] generalize this concept. </a:t>
            </a:r>
            <a:endParaRPr lang="en-US" sz="2800" dirty="0"/>
          </a:p>
        </p:txBody>
      </p:sp>
      <p:sp>
        <p:nvSpPr>
          <p:cNvPr id="5" name="Slide Number Placeholder 4"/>
          <p:cNvSpPr>
            <a:spLocks noGrp="1"/>
          </p:cNvSpPr>
          <p:nvPr>
            <p:ph type="sldNum" sz="quarter" idx="12"/>
          </p:nvPr>
        </p:nvSpPr>
        <p:spPr/>
        <p:txBody>
          <a:bodyPr/>
          <a:lstStyle/>
          <a:p>
            <a:fld id="{93D2F4F8-96A9-4514-BBD0-EA5312265E95}" type="slidenum">
              <a:rPr lang="en-US" smtClean="0"/>
              <a:t>5</a:t>
            </a:fld>
            <a:endParaRPr lang="en-US"/>
          </a:p>
        </p:txBody>
      </p:sp>
    </p:spTree>
    <p:extLst>
      <p:ext uri="{BB962C8B-B14F-4D97-AF65-F5344CB8AC3E}">
        <p14:creationId xmlns:p14="http://schemas.microsoft.com/office/powerpoint/2010/main" val="89179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a:t>CLT'13</a:t>
            </a:r>
            <a:r>
              <a:rPr lang="en-US" dirty="0" smtClean="0"/>
              <a:t>] Construction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524000"/>
                <a:ext cx="7772400" cy="4800600"/>
              </a:xfrm>
            </p:spPr>
            <p:txBody>
              <a:bodyPr>
                <a:normAutofit/>
              </a:bodyPr>
              <a:lstStyle/>
              <a:p>
                <a:r>
                  <a:rPr lang="en-US" dirty="0" smtClean="0"/>
                  <a:t>Working mod a composite </a:t>
                </a:r>
                <a14:m>
                  <m:oMath xmlns:m="http://schemas.openxmlformats.org/officeDocument/2006/math">
                    <m:r>
                      <a:rPr lang="en-US" smtClean="0">
                        <a:solidFill>
                          <a:srgbClr val="00B050"/>
                        </a:solidFill>
                        <a:latin typeface="Cambria Math"/>
                      </a:rPr>
                      <m:t>𝑵</m:t>
                    </m:r>
                    <m:r>
                      <a:rPr lang="en-US" smtClean="0">
                        <a:solidFill>
                          <a:srgbClr val="00B050"/>
                        </a:solidFill>
                        <a:latin typeface="Cambria Math"/>
                      </a:rPr>
                      <m:t>=</m:t>
                    </m:r>
                    <m:sSub>
                      <m:sSubPr>
                        <m:ctrlPr>
                          <a:rPr lang="en-US" i="1" smtClean="0">
                            <a:solidFill>
                              <a:srgbClr val="00B050"/>
                            </a:solidFill>
                            <a:latin typeface="Cambria Math" panose="02040503050406030204" pitchFamily="18" charset="0"/>
                          </a:rPr>
                        </m:ctrlPr>
                      </m:sSubPr>
                      <m:e>
                        <m:r>
                          <a:rPr lang="en-US" smtClean="0">
                            <a:solidFill>
                              <a:srgbClr val="00B050"/>
                            </a:solidFill>
                            <a:latin typeface="Cambria Math"/>
                          </a:rPr>
                          <m:t>𝒑</m:t>
                        </m:r>
                      </m:e>
                      <m:sub>
                        <m:r>
                          <a:rPr lang="en-US" smtClean="0">
                            <a:solidFill>
                              <a:srgbClr val="00B050"/>
                            </a:solidFill>
                            <a:latin typeface="Cambria Math"/>
                          </a:rPr>
                          <m:t>𝟏</m:t>
                        </m:r>
                      </m:sub>
                    </m:sSub>
                    <m:r>
                      <a:rPr lang="en-US" smtClean="0">
                        <a:solidFill>
                          <a:srgbClr val="00B050"/>
                        </a:solidFill>
                        <a:latin typeface="Cambria Math"/>
                      </a:rPr>
                      <m:t>⋅…⋅</m:t>
                    </m:r>
                    <m:sSub>
                      <m:sSubPr>
                        <m:ctrlPr>
                          <a:rPr lang="en-US" i="1" smtClean="0">
                            <a:solidFill>
                              <a:srgbClr val="00B050"/>
                            </a:solidFill>
                            <a:latin typeface="Cambria Math" panose="02040503050406030204" pitchFamily="18" charset="0"/>
                          </a:rPr>
                        </m:ctrlPr>
                      </m:sSubPr>
                      <m:e>
                        <m:r>
                          <a:rPr lang="en-US" smtClean="0">
                            <a:solidFill>
                              <a:srgbClr val="00B050"/>
                            </a:solidFill>
                            <a:latin typeface="Cambria Math"/>
                          </a:rPr>
                          <m:t>𝒑</m:t>
                        </m:r>
                      </m:e>
                      <m:sub>
                        <m:r>
                          <a:rPr lang="en-US" smtClean="0">
                            <a:solidFill>
                              <a:srgbClr val="00B050"/>
                            </a:solidFill>
                            <a:latin typeface="Cambria Math"/>
                          </a:rPr>
                          <m:t>𝒕</m:t>
                        </m:r>
                      </m:sub>
                    </m:sSub>
                  </m:oMath>
                </a14:m>
                <a:endParaRPr lang="en-US" dirty="0" smtClean="0"/>
              </a:p>
              <a:p>
                <a:pPr lvl="1"/>
                <a:r>
                  <a:rPr lang="en-US" dirty="0" smtClean="0"/>
                  <a:t>Assuming that factoring </a:t>
                </a:r>
                <a14:m>
                  <m:oMath xmlns:m="http://schemas.openxmlformats.org/officeDocument/2006/math">
                    <m:r>
                      <a:rPr lang="en-US">
                        <a:latin typeface="Cambria Math"/>
                      </a:rPr>
                      <m:t>𝑁</m:t>
                    </m:r>
                  </m:oMath>
                </a14:m>
                <a:r>
                  <a:rPr lang="en-US" dirty="0" smtClean="0"/>
                  <a:t> is hard</a:t>
                </a:r>
              </a:p>
              <a:p>
                <a:pPr lvl="1"/>
                <a:r>
                  <a:rPr lang="en-US" dirty="0" smtClean="0"/>
                  <a:t>The </a:t>
                </a:r>
                <a14:m>
                  <m:oMath xmlns:m="http://schemas.openxmlformats.org/officeDocument/2006/math">
                    <m:sSub>
                      <m:sSubPr>
                        <m:ctrlPr>
                          <a:rPr lang="en-US" i="1">
                            <a:latin typeface="Cambria Math" panose="02040503050406030204" pitchFamily="18" charset="0"/>
                          </a:rPr>
                        </m:ctrlPr>
                      </m:sSubPr>
                      <m:e>
                        <m:r>
                          <a:rPr lang="en-US">
                            <a:latin typeface="Cambria Math"/>
                          </a:rPr>
                          <m:t>𝑝</m:t>
                        </m:r>
                      </m:e>
                      <m:sub>
                        <m:r>
                          <a:rPr lang="en-US">
                            <a:latin typeface="Cambria Math"/>
                          </a:rPr>
                          <m:t>𝑖</m:t>
                        </m:r>
                      </m:sub>
                    </m:sSub>
                  </m:oMath>
                </a14:m>
                <a:r>
                  <a:rPr lang="en-US" dirty="0" smtClean="0"/>
                  <a:t>’s are all the same size</a:t>
                </a:r>
              </a:p>
              <a:p>
                <a:pPr lvl="1"/>
                <a:r>
                  <a:rPr lang="en-US" dirty="0" smtClean="0"/>
                  <a:t>Extensive use of CRT representation</a:t>
                </a:r>
              </a:p>
              <a:p>
                <a:r>
                  <a:rPr lang="en-US" dirty="0" smtClean="0"/>
                  <a:t>Public parameters hide</a:t>
                </a:r>
              </a:p>
              <a:p>
                <a:pPr lvl="1"/>
                <a:r>
                  <a:rPr lang="en-US" dirty="0" smtClean="0"/>
                  <a:t> </a:t>
                </a:r>
                <a14:m>
                  <m:oMath xmlns:m="http://schemas.openxmlformats.org/officeDocument/2006/math">
                    <m:sSub>
                      <m:sSubPr>
                        <m:ctrlPr>
                          <a:rPr lang="en-US" i="1" smtClean="0">
                            <a:solidFill>
                              <a:srgbClr val="FF0000"/>
                            </a:solidFill>
                            <a:latin typeface="Cambria Math" panose="02040503050406030204" pitchFamily="18" charset="0"/>
                          </a:rPr>
                        </m:ctrlPr>
                      </m:sSubPr>
                      <m:e>
                        <m:r>
                          <a:rPr lang="en-US">
                            <a:solidFill>
                              <a:srgbClr val="FF0000"/>
                            </a:solidFill>
                            <a:latin typeface="Cambria Math"/>
                          </a:rPr>
                          <m:t>𝒑</m:t>
                        </m:r>
                      </m:e>
                      <m:sub>
                        <m:r>
                          <a:rPr lang="en-US" smtClean="0">
                            <a:solidFill>
                              <a:srgbClr val="FF0000"/>
                            </a:solidFill>
                            <a:latin typeface="Cambria Math"/>
                          </a:rPr>
                          <m:t>𝒊</m:t>
                        </m:r>
                      </m:sub>
                    </m:sSub>
                  </m:oMath>
                </a14:m>
                <a:r>
                  <a:rPr lang="en-US" dirty="0" smtClean="0"/>
                  <a:t>’s</a:t>
                </a:r>
              </a:p>
              <a:p>
                <a:pPr lvl="1"/>
                <a:r>
                  <a:rPr lang="en-US" dirty="0" smtClean="0"/>
                  <a:t> </a:t>
                </a:r>
                <a14:m>
                  <m:oMath xmlns:m="http://schemas.openxmlformats.org/officeDocument/2006/math">
                    <m:r>
                      <a:rPr lang="en-US" smtClean="0">
                        <a:solidFill>
                          <a:srgbClr val="FF0000"/>
                        </a:solidFill>
                        <a:latin typeface="Cambria Math"/>
                      </a:rPr>
                      <m:t>𝐳</m:t>
                    </m:r>
                    <m:sSub>
                      <m:sSubPr>
                        <m:ctrlPr>
                          <a:rPr lang="en-US" i="1">
                            <a:solidFill>
                              <a:srgbClr val="FF0000"/>
                            </a:solidFill>
                            <a:latin typeface="Cambria Math" panose="02040503050406030204" pitchFamily="18" charset="0"/>
                          </a:rPr>
                        </m:ctrlPr>
                      </m:sSubPr>
                      <m:e>
                        <m:r>
                          <a:rPr lang="en-US">
                            <a:solidFill>
                              <a:srgbClr val="FF0000"/>
                            </a:solidFill>
                            <a:latin typeface="Cambria Math"/>
                          </a:rPr>
                          <m:t>∈</m:t>
                        </m:r>
                      </m:e>
                      <m:sub>
                        <m:r>
                          <a:rPr lang="en-US">
                            <a:solidFill>
                              <a:srgbClr val="FF0000"/>
                            </a:solidFill>
                            <a:latin typeface="Cambria Math"/>
                          </a:rPr>
                          <m:t>$</m:t>
                        </m:r>
                      </m:sub>
                    </m:sSub>
                    <m:sSub>
                      <m:sSubPr>
                        <m:ctrlPr>
                          <a:rPr lang="en-US" i="1">
                            <a:solidFill>
                              <a:srgbClr val="FF0000"/>
                            </a:solidFill>
                            <a:latin typeface="Cambria Math" panose="02040503050406030204" pitchFamily="18" charset="0"/>
                          </a:rPr>
                        </m:ctrlPr>
                      </m:sSubPr>
                      <m:e>
                        <m:r>
                          <a:rPr lang="en-US" smtClean="0">
                            <a:solidFill>
                              <a:srgbClr val="FF0000"/>
                            </a:solidFill>
                            <a:latin typeface="Cambria Math"/>
                          </a:rPr>
                          <m:t>𝒁</m:t>
                        </m:r>
                      </m:e>
                      <m:sub>
                        <m:r>
                          <a:rPr lang="en-US" smtClean="0">
                            <a:solidFill>
                              <a:srgbClr val="FF0000"/>
                            </a:solidFill>
                            <a:latin typeface="Cambria Math"/>
                          </a:rPr>
                          <m:t>𝑵</m:t>
                        </m:r>
                      </m:sub>
                    </m:sSub>
                  </m:oMath>
                </a14:m>
                <a:endParaRPr lang="en-US" dirty="0" smtClean="0"/>
              </a:p>
              <a:p>
                <a:pPr lvl="1"/>
                <a14:m>
                  <m:oMath xmlns:m="http://schemas.openxmlformats.org/officeDocument/2006/math">
                    <m:sSub>
                      <m:sSubPr>
                        <m:ctrlPr>
                          <a:rPr lang="en-US" i="1" smtClean="0">
                            <a:solidFill>
                              <a:srgbClr val="FF0000"/>
                            </a:solidFill>
                            <a:latin typeface="Cambria Math" panose="02040503050406030204" pitchFamily="18" charset="0"/>
                          </a:rPr>
                        </m:ctrlPr>
                      </m:sSubPr>
                      <m:e>
                        <m:r>
                          <a:rPr lang="en-US">
                            <a:solidFill>
                              <a:srgbClr val="FF0000"/>
                            </a:solidFill>
                            <a:latin typeface="Cambria Math"/>
                          </a:rPr>
                          <m:t>𝒈</m:t>
                        </m:r>
                      </m:e>
                      <m:sub>
                        <m:r>
                          <a:rPr lang="en-US">
                            <a:solidFill>
                              <a:srgbClr val="FF0000"/>
                            </a:solidFill>
                            <a:latin typeface="Cambria Math"/>
                          </a:rPr>
                          <m:t>𝒊</m:t>
                        </m:r>
                      </m:sub>
                    </m:sSub>
                    <m:r>
                      <a:rPr lang="en-US">
                        <a:solidFill>
                          <a:srgbClr val="FF0000"/>
                        </a:solidFill>
                        <a:latin typeface="Cambria Math"/>
                      </a:rPr>
                      <m:t>≪</m:t>
                    </m:r>
                    <m:sSub>
                      <m:sSubPr>
                        <m:ctrlPr>
                          <a:rPr lang="en-US" i="1">
                            <a:solidFill>
                              <a:srgbClr val="FF0000"/>
                            </a:solidFill>
                            <a:latin typeface="Cambria Math" panose="02040503050406030204" pitchFamily="18" charset="0"/>
                          </a:rPr>
                        </m:ctrlPr>
                      </m:sSubPr>
                      <m:e>
                        <m:r>
                          <a:rPr lang="en-US">
                            <a:solidFill>
                              <a:srgbClr val="FF0000"/>
                            </a:solidFill>
                            <a:latin typeface="Cambria Math"/>
                          </a:rPr>
                          <m:t>𝒑</m:t>
                        </m:r>
                      </m:e>
                      <m:sub>
                        <m:r>
                          <a:rPr lang="en-US">
                            <a:solidFill>
                              <a:srgbClr val="FF0000"/>
                            </a:solidFill>
                            <a:latin typeface="Cambria Math"/>
                          </a:rPr>
                          <m:t>𝒊</m:t>
                        </m:r>
                      </m:sub>
                    </m:sSub>
                  </m:oMath>
                </a14:m>
                <a:endParaRPr lang="en-US" dirty="0" smtClean="0"/>
              </a:p>
              <a:p>
                <a:r>
                  <a:rPr lang="en-US" dirty="0" smtClean="0"/>
                  <a:t>“Plaintext values” are </a:t>
                </a:r>
                <a14:m>
                  <m:oMath xmlns:m="http://schemas.openxmlformats.org/officeDocument/2006/math">
                    <m:r>
                      <a:rPr lang="en-US" dirty="0" smtClean="0">
                        <a:latin typeface="Cambria Math"/>
                      </a:rPr>
                      <m:t>𝑡</m:t>
                    </m:r>
                  </m:oMath>
                </a14:m>
                <a:r>
                  <a:rPr lang="en-US" dirty="0" smtClean="0"/>
                  <a:t>-vectors </a:t>
                </a:r>
                <a14:m>
                  <m:oMath xmlns:m="http://schemas.openxmlformats.org/officeDocument/2006/math">
                    <m:d>
                      <m:dPr>
                        <m:ctrlPr>
                          <a:rPr lang="en-US" i="1" smtClean="0">
                            <a:solidFill>
                              <a:srgbClr val="FF0000"/>
                            </a:solidFill>
                            <a:latin typeface="Cambria Math" panose="02040503050406030204" pitchFamily="18" charset="0"/>
                          </a:rPr>
                        </m:ctrlPr>
                      </m:dPr>
                      <m:e>
                        <m:sSub>
                          <m:sSubPr>
                            <m:ctrlPr>
                              <a:rPr lang="en-US" i="1" smtClean="0">
                                <a:solidFill>
                                  <a:srgbClr val="FF0000"/>
                                </a:solidFill>
                                <a:latin typeface="Cambria Math" panose="02040503050406030204" pitchFamily="18" charset="0"/>
                              </a:rPr>
                            </m:ctrlPr>
                          </m:sSubPr>
                          <m:e>
                            <m:r>
                              <a:rPr lang="en-US" smtClean="0">
                                <a:solidFill>
                                  <a:srgbClr val="FF0000"/>
                                </a:solidFill>
                                <a:latin typeface="Cambria Math"/>
                              </a:rPr>
                              <m:t>𝜶</m:t>
                            </m:r>
                          </m:e>
                          <m:sub>
                            <m:r>
                              <a:rPr lang="en-US" smtClean="0">
                                <a:solidFill>
                                  <a:srgbClr val="FF0000"/>
                                </a:solidFill>
                                <a:latin typeface="Cambria Math"/>
                              </a:rPr>
                              <m:t>𝟏</m:t>
                            </m:r>
                          </m:sub>
                        </m:sSub>
                        <m:r>
                          <a:rPr lang="en-US" smtClean="0">
                            <a:solidFill>
                              <a:srgbClr val="FF0000"/>
                            </a:solidFill>
                            <a:latin typeface="Cambria Math"/>
                          </a:rPr>
                          <m:t>,</m:t>
                        </m:r>
                        <m:sSub>
                          <m:sSubPr>
                            <m:ctrlPr>
                              <a:rPr lang="en-US" i="1" smtClean="0">
                                <a:solidFill>
                                  <a:srgbClr val="FF0000"/>
                                </a:solidFill>
                                <a:latin typeface="Cambria Math" panose="02040503050406030204" pitchFamily="18" charset="0"/>
                              </a:rPr>
                            </m:ctrlPr>
                          </m:sSubPr>
                          <m:e>
                            <m:r>
                              <a:rPr lang="en-US" smtClean="0">
                                <a:solidFill>
                                  <a:srgbClr val="FF0000"/>
                                </a:solidFill>
                                <a:latin typeface="Cambria Math"/>
                              </a:rPr>
                              <m:t>𝜶</m:t>
                            </m:r>
                          </m:e>
                          <m:sub>
                            <m:r>
                              <a:rPr lang="en-US" smtClean="0">
                                <a:solidFill>
                                  <a:srgbClr val="FF0000"/>
                                </a:solidFill>
                                <a:latin typeface="Cambria Math"/>
                              </a:rPr>
                              <m:t>𝟐</m:t>
                            </m:r>
                          </m:sub>
                        </m:sSub>
                        <m:r>
                          <a:rPr lang="en-US" smtClean="0">
                            <a:solidFill>
                              <a:srgbClr val="FF0000"/>
                            </a:solidFill>
                            <a:latin typeface="Cambria Math"/>
                          </a:rPr>
                          <m:t>,…,</m:t>
                        </m:r>
                        <m:sSub>
                          <m:sSubPr>
                            <m:ctrlPr>
                              <a:rPr lang="en-US" i="1" smtClean="0">
                                <a:solidFill>
                                  <a:srgbClr val="FF0000"/>
                                </a:solidFill>
                                <a:latin typeface="Cambria Math" panose="02040503050406030204" pitchFamily="18" charset="0"/>
                              </a:rPr>
                            </m:ctrlPr>
                          </m:sSubPr>
                          <m:e>
                            <m:r>
                              <a:rPr lang="en-US" smtClean="0">
                                <a:solidFill>
                                  <a:srgbClr val="FF0000"/>
                                </a:solidFill>
                                <a:latin typeface="Cambria Math"/>
                              </a:rPr>
                              <m:t>𝜶</m:t>
                            </m:r>
                          </m:e>
                          <m:sub>
                            <m:r>
                              <a:rPr lang="en-US" smtClean="0">
                                <a:solidFill>
                                  <a:srgbClr val="FF0000"/>
                                </a:solidFill>
                                <a:latin typeface="Cambria Math"/>
                              </a:rPr>
                              <m:t>𝒕</m:t>
                            </m:r>
                          </m:sub>
                        </m:sSub>
                      </m:e>
                    </m:d>
                    <m:r>
                      <a:rPr lang="en-US" smtClean="0">
                        <a:solidFill>
                          <a:schemeClr val="tx1"/>
                        </a:solidFill>
                        <a:latin typeface="Cambria Math"/>
                      </a:rPr>
                      <m:t>∈</m:t>
                    </m:r>
                    <m:sSub>
                      <m:sSubPr>
                        <m:ctrlPr>
                          <a:rPr lang="en-US" i="1" smtClean="0">
                            <a:solidFill>
                              <a:srgbClr val="00B050"/>
                            </a:solidFill>
                            <a:latin typeface="Cambria Math" panose="02040503050406030204" pitchFamily="18" charset="0"/>
                          </a:rPr>
                        </m:ctrlPr>
                      </m:sSubPr>
                      <m:e>
                        <m:r>
                          <a:rPr lang="en-US" smtClean="0">
                            <a:solidFill>
                              <a:srgbClr val="00B050"/>
                            </a:solidFill>
                            <a:latin typeface="Cambria Math"/>
                          </a:rPr>
                          <m:t>𝒁</m:t>
                        </m:r>
                      </m:e>
                      <m:sub>
                        <m:sSub>
                          <m:sSubPr>
                            <m:ctrlPr>
                              <a:rPr lang="en-US" i="1" smtClean="0">
                                <a:solidFill>
                                  <a:srgbClr val="00B050"/>
                                </a:solidFill>
                                <a:latin typeface="Cambria Math" panose="02040503050406030204" pitchFamily="18" charset="0"/>
                              </a:rPr>
                            </m:ctrlPr>
                          </m:sSubPr>
                          <m:e>
                            <m:r>
                              <a:rPr lang="en-US" smtClean="0">
                                <a:solidFill>
                                  <a:srgbClr val="00B050"/>
                                </a:solidFill>
                                <a:latin typeface="Cambria Math"/>
                              </a:rPr>
                              <m:t>𝒈</m:t>
                            </m:r>
                          </m:e>
                          <m:sub>
                            <m:r>
                              <a:rPr lang="en-US" smtClean="0">
                                <a:solidFill>
                                  <a:srgbClr val="00B050"/>
                                </a:solidFill>
                                <a:latin typeface="Cambria Math"/>
                              </a:rPr>
                              <m:t>𝟏</m:t>
                            </m:r>
                          </m:sub>
                        </m:sSub>
                      </m:sub>
                    </m:sSub>
                    <m:r>
                      <a:rPr lang="en-US" smtClean="0">
                        <a:solidFill>
                          <a:srgbClr val="00B050"/>
                        </a:solidFill>
                        <a:latin typeface="Cambria Math"/>
                      </a:rPr>
                      <m:t>×</m:t>
                    </m:r>
                    <m:sSub>
                      <m:sSubPr>
                        <m:ctrlPr>
                          <a:rPr lang="en-US" i="1" smtClean="0">
                            <a:solidFill>
                              <a:srgbClr val="00B050"/>
                            </a:solidFill>
                            <a:latin typeface="Cambria Math" panose="02040503050406030204" pitchFamily="18" charset="0"/>
                          </a:rPr>
                        </m:ctrlPr>
                      </m:sSubPr>
                      <m:e>
                        <m:r>
                          <a:rPr lang="en-US" smtClean="0">
                            <a:solidFill>
                              <a:srgbClr val="00B050"/>
                            </a:solidFill>
                            <a:latin typeface="Cambria Math"/>
                          </a:rPr>
                          <m:t>𝒁</m:t>
                        </m:r>
                      </m:e>
                      <m:sub>
                        <m:sSub>
                          <m:sSubPr>
                            <m:ctrlPr>
                              <a:rPr lang="en-US" i="1" smtClean="0">
                                <a:solidFill>
                                  <a:srgbClr val="00B050"/>
                                </a:solidFill>
                                <a:latin typeface="Cambria Math" panose="02040503050406030204" pitchFamily="18" charset="0"/>
                              </a:rPr>
                            </m:ctrlPr>
                          </m:sSubPr>
                          <m:e>
                            <m:r>
                              <a:rPr lang="en-US" smtClean="0">
                                <a:solidFill>
                                  <a:srgbClr val="00B050"/>
                                </a:solidFill>
                                <a:latin typeface="Cambria Math"/>
                              </a:rPr>
                              <m:t>𝒈</m:t>
                            </m:r>
                          </m:e>
                          <m:sub>
                            <m:r>
                              <a:rPr lang="en-US" smtClean="0">
                                <a:solidFill>
                                  <a:srgbClr val="00B050"/>
                                </a:solidFill>
                                <a:latin typeface="Cambria Math"/>
                              </a:rPr>
                              <m:t>𝟐</m:t>
                            </m:r>
                          </m:sub>
                        </m:sSub>
                      </m:sub>
                    </m:sSub>
                    <m:r>
                      <a:rPr lang="en-US" smtClean="0">
                        <a:solidFill>
                          <a:srgbClr val="00B050"/>
                        </a:solidFill>
                        <a:latin typeface="Cambria Math"/>
                      </a:rPr>
                      <m:t>×…×</m:t>
                    </m:r>
                    <m:sSub>
                      <m:sSubPr>
                        <m:ctrlPr>
                          <a:rPr lang="en-US" i="1" smtClean="0">
                            <a:solidFill>
                              <a:srgbClr val="00B050"/>
                            </a:solidFill>
                            <a:latin typeface="Cambria Math" panose="02040503050406030204" pitchFamily="18" charset="0"/>
                          </a:rPr>
                        </m:ctrlPr>
                      </m:sSubPr>
                      <m:e>
                        <m:r>
                          <a:rPr lang="en-US" smtClean="0">
                            <a:solidFill>
                              <a:srgbClr val="00B050"/>
                            </a:solidFill>
                            <a:latin typeface="Cambria Math"/>
                          </a:rPr>
                          <m:t>𝒁</m:t>
                        </m:r>
                      </m:e>
                      <m:sub>
                        <m:sSub>
                          <m:sSubPr>
                            <m:ctrlPr>
                              <a:rPr lang="en-US" i="1" smtClean="0">
                                <a:solidFill>
                                  <a:srgbClr val="00B050"/>
                                </a:solidFill>
                                <a:latin typeface="Cambria Math" panose="02040503050406030204" pitchFamily="18" charset="0"/>
                              </a:rPr>
                            </m:ctrlPr>
                          </m:sSubPr>
                          <m:e>
                            <m:r>
                              <a:rPr lang="en-US" smtClean="0">
                                <a:solidFill>
                                  <a:srgbClr val="00B050"/>
                                </a:solidFill>
                                <a:latin typeface="Cambria Math"/>
                              </a:rPr>
                              <m:t>𝒈</m:t>
                            </m:r>
                          </m:e>
                          <m:sub>
                            <m:r>
                              <a:rPr lang="en-US" smtClean="0">
                                <a:solidFill>
                                  <a:srgbClr val="00B050"/>
                                </a:solidFill>
                                <a:latin typeface="Cambria Math"/>
                              </a:rPr>
                              <m:t>𝒕</m:t>
                            </m:r>
                          </m:sub>
                        </m:sSub>
                      </m:sub>
                    </m:sSub>
                  </m:oMath>
                </a14:m>
                <a:endParaRPr lang="en-US" dirty="0" smtClean="0"/>
              </a:p>
              <a:p>
                <a:pPr lvl="1"/>
                <a:r>
                  <a:rPr lang="en-US" dirty="0" smtClean="0"/>
                  <a:t>Operations (</a:t>
                </a:r>
                <a14:m>
                  <m:oMath xmlns:m="http://schemas.openxmlformats.org/officeDocument/2006/math">
                    <m:r>
                      <a:rPr lang="en-US" smtClean="0">
                        <a:latin typeface="Cambria Math"/>
                      </a:rPr>
                      <m:t>+,×</m:t>
                    </m:r>
                  </m:oMath>
                </a14:m>
                <a:r>
                  <a:rPr lang="en-US" dirty="0" smtClean="0"/>
                  <a:t>) are component-wise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524000"/>
                <a:ext cx="7772400" cy="4800600"/>
              </a:xfrm>
              <a:blipFill rotWithShape="0">
                <a:blip r:embed="rId3"/>
                <a:stretch>
                  <a:fillRect l="-1255" t="-2030" b="-127"/>
                </a:stretch>
              </a:blipFill>
            </p:spPr>
            <p:txBody>
              <a:bodyPr/>
              <a:lstStyle/>
              <a:p>
                <a:r>
                  <a:rPr lang="en-US">
                    <a:noFill/>
                  </a:rPr>
                  <a:t> </a:t>
                </a:r>
              </a:p>
            </p:txBody>
          </p:sp>
        </mc:Fallback>
      </mc:AlternateContent>
      <p:sp>
        <p:nvSpPr>
          <p:cNvPr id="8" name="Slide Number Placeholder 7"/>
          <p:cNvSpPr>
            <a:spLocks noGrp="1"/>
          </p:cNvSpPr>
          <p:nvPr>
            <p:ph type="sldNum" sz="quarter" idx="12"/>
          </p:nvPr>
        </p:nvSpPr>
        <p:spPr/>
        <p:txBody>
          <a:bodyPr/>
          <a:lstStyle/>
          <a:p>
            <a:fld id="{EE326182-E801-4B9B-979B-107F3F531C6F}" type="slidenum">
              <a:rPr lang="en-US" altLang="en-US" smtClean="0"/>
              <a:pPr/>
              <a:t>50</a:t>
            </a:fld>
            <a:endParaRPr lang="en-US" altLang="en-US" dirty="0"/>
          </a:p>
        </p:txBody>
      </p:sp>
    </p:spTree>
    <p:extLst>
      <p:ext uri="{BB962C8B-B14F-4D97-AF65-F5344CB8AC3E}">
        <p14:creationId xmlns:p14="http://schemas.microsoft.com/office/powerpoint/2010/main" val="351077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1" name="Content Placeholder 2"/>
              <p:cNvSpPr>
                <a:spLocks noGrp="1"/>
              </p:cNvSpPr>
              <p:nvPr>
                <p:ph sz="quarter" idx="1"/>
              </p:nvPr>
            </p:nvSpPr>
            <p:spPr>
              <a:xfrm>
                <a:off x="761999" y="1433513"/>
                <a:ext cx="7620000" cy="5105400"/>
              </a:xfrm>
            </p:spPr>
            <p:txBody>
              <a:bodyPr>
                <a:normAutofit/>
              </a:bodyPr>
              <a:lstStyle/>
              <a:p>
                <a14:m>
                  <m:oMath xmlns:m="http://schemas.openxmlformats.org/officeDocument/2006/math">
                    <m:r>
                      <a:rPr lang="en-US" smtClean="0">
                        <a:solidFill>
                          <a:srgbClr val="00B050"/>
                        </a:solidFill>
                        <a:latin typeface="Cambria Math"/>
                      </a:rPr>
                      <m:t>𝑵</m:t>
                    </m:r>
                    <m:r>
                      <a:rPr lang="en-US" smtClean="0">
                        <a:solidFill>
                          <a:srgbClr val="00B050"/>
                        </a:solidFill>
                        <a:latin typeface="Cambria Math"/>
                      </a:rPr>
                      <m:t>=</m:t>
                    </m:r>
                    <m:sSub>
                      <m:sSubPr>
                        <m:ctrlPr>
                          <a:rPr lang="en-US" i="1">
                            <a:solidFill>
                              <a:srgbClr val="00B050"/>
                            </a:solidFill>
                            <a:latin typeface="Cambria Math" panose="02040503050406030204" pitchFamily="18" charset="0"/>
                          </a:rPr>
                        </m:ctrlPr>
                      </m:sSubPr>
                      <m:e>
                        <m:r>
                          <a:rPr lang="en-US">
                            <a:solidFill>
                              <a:srgbClr val="00B050"/>
                            </a:solidFill>
                            <a:latin typeface="Cambria Math"/>
                          </a:rPr>
                          <m:t>𝒑</m:t>
                        </m:r>
                      </m:e>
                      <m:sub>
                        <m:r>
                          <a:rPr lang="en-US">
                            <a:solidFill>
                              <a:srgbClr val="00B050"/>
                            </a:solidFill>
                            <a:latin typeface="Cambria Math"/>
                          </a:rPr>
                          <m:t>𝟏</m:t>
                        </m:r>
                      </m:sub>
                    </m:sSub>
                    <m:r>
                      <a:rPr lang="en-US">
                        <a:solidFill>
                          <a:srgbClr val="00B050"/>
                        </a:solidFill>
                        <a:latin typeface="Cambria Math"/>
                      </a:rPr>
                      <m:t>⋅…⋅</m:t>
                    </m:r>
                    <m:sSub>
                      <m:sSubPr>
                        <m:ctrlPr>
                          <a:rPr lang="en-US" i="1">
                            <a:solidFill>
                              <a:srgbClr val="00B050"/>
                            </a:solidFill>
                            <a:latin typeface="Cambria Math" panose="02040503050406030204" pitchFamily="18" charset="0"/>
                          </a:rPr>
                        </m:ctrlPr>
                      </m:sSubPr>
                      <m:e>
                        <m:r>
                          <a:rPr lang="en-US">
                            <a:solidFill>
                              <a:srgbClr val="00B050"/>
                            </a:solidFill>
                            <a:latin typeface="Cambria Math"/>
                          </a:rPr>
                          <m:t>𝒑</m:t>
                        </m:r>
                      </m:e>
                      <m:sub>
                        <m:r>
                          <a:rPr lang="en-US">
                            <a:solidFill>
                              <a:srgbClr val="00B050"/>
                            </a:solidFill>
                            <a:latin typeface="Cambria Math"/>
                          </a:rPr>
                          <m:t>𝒕</m:t>
                        </m:r>
                      </m:sub>
                    </m:sSub>
                  </m:oMath>
                </a14:m>
                <a:endParaRPr lang="en-US" dirty="0" smtClean="0"/>
              </a:p>
              <a:p>
                <a14:m>
                  <m:oMath xmlns:m="http://schemas.openxmlformats.org/officeDocument/2006/math">
                    <m:r>
                      <a:rPr lang="en-US" b="0" i="1" smtClean="0">
                        <a:solidFill>
                          <a:srgbClr val="FF0000"/>
                        </a:solidFill>
                        <a:latin typeface="Cambria Math" panose="02040503050406030204" pitchFamily="18" charset="0"/>
                      </a:rPr>
                      <m:t>𝛼</m:t>
                    </m:r>
                    <m:r>
                      <a:rPr lang="en-US" b="0" i="1" smtClean="0">
                        <a:solidFill>
                          <a:srgbClr val="FF0000"/>
                        </a:solidFill>
                        <a:latin typeface="Cambria Math" panose="02040503050406030204" pitchFamily="18" charset="0"/>
                      </a:rPr>
                      <m:t>= </m:t>
                    </m:r>
                    <m:d>
                      <m:dPr>
                        <m:ctrlPr>
                          <a:rPr lang="en-US" i="1">
                            <a:solidFill>
                              <a:srgbClr val="FF0000"/>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a:solidFill>
                                  <a:srgbClr val="FF0000"/>
                                </a:solidFill>
                                <a:latin typeface="Cambria Math"/>
                              </a:rPr>
                              <m:t>𝜶</m:t>
                            </m:r>
                          </m:e>
                          <m:sub>
                            <m:r>
                              <a:rPr lang="en-US">
                                <a:solidFill>
                                  <a:srgbClr val="FF0000"/>
                                </a:solidFill>
                                <a:latin typeface="Cambria Math"/>
                              </a:rPr>
                              <m:t>𝟏</m:t>
                            </m:r>
                          </m:sub>
                        </m:sSub>
                        <m:r>
                          <a:rPr lang="en-US">
                            <a:solidFill>
                              <a:srgbClr val="FF0000"/>
                            </a:solidFill>
                            <a:latin typeface="Cambria Math"/>
                          </a:rPr>
                          <m:t>,</m:t>
                        </m:r>
                        <m:sSub>
                          <m:sSubPr>
                            <m:ctrlPr>
                              <a:rPr lang="en-US" i="1">
                                <a:solidFill>
                                  <a:srgbClr val="FF0000"/>
                                </a:solidFill>
                                <a:latin typeface="Cambria Math" panose="02040503050406030204" pitchFamily="18" charset="0"/>
                              </a:rPr>
                            </m:ctrlPr>
                          </m:sSubPr>
                          <m:e>
                            <m:r>
                              <a:rPr lang="en-US">
                                <a:solidFill>
                                  <a:srgbClr val="FF0000"/>
                                </a:solidFill>
                                <a:latin typeface="Cambria Math"/>
                              </a:rPr>
                              <m:t>𝜶</m:t>
                            </m:r>
                          </m:e>
                          <m:sub>
                            <m:r>
                              <a:rPr lang="en-US">
                                <a:solidFill>
                                  <a:srgbClr val="FF0000"/>
                                </a:solidFill>
                                <a:latin typeface="Cambria Math"/>
                              </a:rPr>
                              <m:t>𝟐</m:t>
                            </m:r>
                          </m:sub>
                        </m:sSub>
                        <m:r>
                          <a:rPr lang="en-US">
                            <a:solidFill>
                              <a:srgbClr val="FF0000"/>
                            </a:solidFill>
                            <a:latin typeface="Cambria Math"/>
                          </a:rPr>
                          <m:t>,…,</m:t>
                        </m:r>
                        <m:sSub>
                          <m:sSubPr>
                            <m:ctrlPr>
                              <a:rPr lang="en-US" i="1">
                                <a:solidFill>
                                  <a:srgbClr val="FF0000"/>
                                </a:solidFill>
                                <a:latin typeface="Cambria Math" panose="02040503050406030204" pitchFamily="18" charset="0"/>
                              </a:rPr>
                            </m:ctrlPr>
                          </m:sSubPr>
                          <m:e>
                            <m:r>
                              <a:rPr lang="en-US">
                                <a:solidFill>
                                  <a:srgbClr val="FF0000"/>
                                </a:solidFill>
                                <a:latin typeface="Cambria Math"/>
                              </a:rPr>
                              <m:t>𝜶</m:t>
                            </m:r>
                          </m:e>
                          <m:sub>
                            <m:r>
                              <a:rPr lang="en-US">
                                <a:solidFill>
                                  <a:srgbClr val="FF0000"/>
                                </a:solidFill>
                                <a:latin typeface="Cambria Math"/>
                              </a:rPr>
                              <m:t>𝒕</m:t>
                            </m:r>
                          </m:sub>
                        </m:sSub>
                      </m:e>
                    </m:d>
                    <m:r>
                      <a:rPr lang="en-US">
                        <a:latin typeface="Cambria Math"/>
                      </a:rPr>
                      <m:t>∈</m:t>
                    </m:r>
                    <m:sSub>
                      <m:sSubPr>
                        <m:ctrlPr>
                          <a:rPr lang="en-US" i="1">
                            <a:solidFill>
                              <a:srgbClr val="00B050"/>
                            </a:solidFill>
                            <a:latin typeface="Cambria Math" panose="02040503050406030204" pitchFamily="18" charset="0"/>
                          </a:rPr>
                        </m:ctrlPr>
                      </m:sSubPr>
                      <m:e>
                        <m:r>
                          <a:rPr lang="en-US">
                            <a:solidFill>
                              <a:srgbClr val="00B050"/>
                            </a:solidFill>
                            <a:latin typeface="Cambria Math"/>
                          </a:rPr>
                          <m:t>𝒁</m:t>
                        </m:r>
                      </m:e>
                      <m:sub>
                        <m:sSub>
                          <m:sSubPr>
                            <m:ctrlPr>
                              <a:rPr lang="en-US" i="1">
                                <a:solidFill>
                                  <a:srgbClr val="00B050"/>
                                </a:solidFill>
                                <a:latin typeface="Cambria Math" panose="02040503050406030204" pitchFamily="18" charset="0"/>
                              </a:rPr>
                            </m:ctrlPr>
                          </m:sSubPr>
                          <m:e>
                            <m:r>
                              <a:rPr lang="en-US">
                                <a:solidFill>
                                  <a:srgbClr val="00B050"/>
                                </a:solidFill>
                                <a:latin typeface="Cambria Math"/>
                              </a:rPr>
                              <m:t>𝒈</m:t>
                            </m:r>
                          </m:e>
                          <m:sub>
                            <m:r>
                              <a:rPr lang="en-US">
                                <a:solidFill>
                                  <a:srgbClr val="00B050"/>
                                </a:solidFill>
                                <a:latin typeface="Cambria Math"/>
                              </a:rPr>
                              <m:t>𝟏</m:t>
                            </m:r>
                          </m:sub>
                        </m:sSub>
                      </m:sub>
                    </m:sSub>
                    <m:r>
                      <a:rPr lang="en-US">
                        <a:solidFill>
                          <a:srgbClr val="00B050"/>
                        </a:solidFill>
                        <a:latin typeface="Cambria Math"/>
                      </a:rPr>
                      <m:t>×</m:t>
                    </m:r>
                    <m:sSub>
                      <m:sSubPr>
                        <m:ctrlPr>
                          <a:rPr lang="en-US" i="1">
                            <a:solidFill>
                              <a:srgbClr val="00B050"/>
                            </a:solidFill>
                            <a:latin typeface="Cambria Math" panose="02040503050406030204" pitchFamily="18" charset="0"/>
                          </a:rPr>
                        </m:ctrlPr>
                      </m:sSubPr>
                      <m:e>
                        <m:r>
                          <a:rPr lang="en-US">
                            <a:solidFill>
                              <a:srgbClr val="00B050"/>
                            </a:solidFill>
                            <a:latin typeface="Cambria Math"/>
                          </a:rPr>
                          <m:t>𝒁</m:t>
                        </m:r>
                      </m:e>
                      <m:sub>
                        <m:sSub>
                          <m:sSubPr>
                            <m:ctrlPr>
                              <a:rPr lang="en-US" i="1">
                                <a:solidFill>
                                  <a:srgbClr val="00B050"/>
                                </a:solidFill>
                                <a:latin typeface="Cambria Math" panose="02040503050406030204" pitchFamily="18" charset="0"/>
                              </a:rPr>
                            </m:ctrlPr>
                          </m:sSubPr>
                          <m:e>
                            <m:r>
                              <a:rPr lang="en-US">
                                <a:solidFill>
                                  <a:srgbClr val="00B050"/>
                                </a:solidFill>
                                <a:latin typeface="Cambria Math"/>
                              </a:rPr>
                              <m:t>𝒈</m:t>
                            </m:r>
                          </m:e>
                          <m:sub>
                            <m:r>
                              <a:rPr lang="en-US">
                                <a:solidFill>
                                  <a:srgbClr val="00B050"/>
                                </a:solidFill>
                                <a:latin typeface="Cambria Math"/>
                              </a:rPr>
                              <m:t>𝟐</m:t>
                            </m:r>
                          </m:sub>
                        </m:sSub>
                      </m:sub>
                    </m:sSub>
                    <m:r>
                      <a:rPr lang="en-US">
                        <a:solidFill>
                          <a:srgbClr val="00B050"/>
                        </a:solidFill>
                        <a:latin typeface="Cambria Math"/>
                      </a:rPr>
                      <m:t>×…×</m:t>
                    </m:r>
                    <m:sSub>
                      <m:sSubPr>
                        <m:ctrlPr>
                          <a:rPr lang="en-US" i="1">
                            <a:solidFill>
                              <a:srgbClr val="00B050"/>
                            </a:solidFill>
                            <a:latin typeface="Cambria Math" panose="02040503050406030204" pitchFamily="18" charset="0"/>
                          </a:rPr>
                        </m:ctrlPr>
                      </m:sSubPr>
                      <m:e>
                        <m:r>
                          <a:rPr lang="en-US">
                            <a:solidFill>
                              <a:srgbClr val="00B050"/>
                            </a:solidFill>
                            <a:latin typeface="Cambria Math"/>
                          </a:rPr>
                          <m:t>𝒁</m:t>
                        </m:r>
                      </m:e>
                      <m:sub>
                        <m:sSub>
                          <m:sSubPr>
                            <m:ctrlPr>
                              <a:rPr lang="en-US" i="1">
                                <a:solidFill>
                                  <a:srgbClr val="00B050"/>
                                </a:solidFill>
                                <a:latin typeface="Cambria Math" panose="02040503050406030204" pitchFamily="18" charset="0"/>
                              </a:rPr>
                            </m:ctrlPr>
                          </m:sSubPr>
                          <m:e>
                            <m:r>
                              <a:rPr lang="en-US">
                                <a:solidFill>
                                  <a:srgbClr val="00B050"/>
                                </a:solidFill>
                                <a:latin typeface="Cambria Math"/>
                              </a:rPr>
                              <m:t>𝒈</m:t>
                            </m:r>
                          </m:e>
                          <m:sub>
                            <m:r>
                              <a:rPr lang="en-US">
                                <a:solidFill>
                                  <a:srgbClr val="00B050"/>
                                </a:solidFill>
                                <a:latin typeface="Cambria Math"/>
                              </a:rPr>
                              <m:t>𝒕</m:t>
                            </m:r>
                          </m:sub>
                        </m:sSub>
                      </m:sub>
                    </m:sSub>
                  </m:oMath>
                </a14:m>
                <a:r>
                  <a:rPr lang="en-US" b="0" dirty="0" smtClean="0"/>
                  <a:t/>
                </a:r>
                <a:br>
                  <a:rPr lang="en-US" b="0" dirty="0" smtClean="0"/>
                </a:br>
                <a:endParaRPr lang="en-US" b="0" dirty="0" smtClean="0"/>
              </a:p>
              <a:p>
                <a:pPr marL="228600" lvl="1">
                  <a:spcBef>
                    <a:spcPts val="1000"/>
                  </a:spcBef>
                </a:pPr>
                <a:endParaRPr lang="en-US" dirty="0" smtClean="0"/>
              </a:p>
              <a:p>
                <a:pPr marL="228600" lvl="1">
                  <a:spcBef>
                    <a:spcPts val="1000"/>
                  </a:spcBef>
                </a:pPr>
                <a:endParaRPr lang="en-US" dirty="0"/>
              </a:p>
              <a:p>
                <a:pPr marL="228600" lvl="1">
                  <a:spcBef>
                    <a:spcPts val="1000"/>
                  </a:spcBef>
                </a:pPr>
                <a:endParaRPr lang="en-US" dirty="0" smtClean="0"/>
              </a:p>
              <a:p>
                <a:pPr marL="228600" lvl="1">
                  <a:spcBef>
                    <a:spcPts val="1000"/>
                  </a:spcBef>
                </a:pPr>
                <a:endParaRPr lang="en-US" dirty="0"/>
              </a:p>
              <a:p>
                <a:pPr marL="228600" lvl="1">
                  <a:spcBef>
                    <a:spcPts val="1000"/>
                  </a:spcBef>
                </a:pPr>
                <a:endParaRPr lang="en-US" dirty="0" smtClean="0"/>
              </a:p>
              <a:p>
                <a:pPr marL="228600" lvl="1">
                  <a:spcBef>
                    <a:spcPts val="1000"/>
                  </a:spcBef>
                </a:pPr>
                <a:endParaRPr lang="en-US" dirty="0"/>
              </a:p>
              <a:p>
                <a:pPr marL="228600" lvl="1">
                  <a:spcBef>
                    <a:spcPts val="1000"/>
                  </a:spcBef>
                </a:pPr>
                <a:endParaRPr lang="en-US" dirty="0" smtClean="0"/>
              </a:p>
              <a:p>
                <a:pPr marL="228600" lvl="1">
                  <a:spcBef>
                    <a:spcPts val="1000"/>
                  </a:spcBef>
                </a:pPr>
                <a:r>
                  <a:rPr lang="en-US" dirty="0" smtClean="0"/>
                  <a:t>A </a:t>
                </a:r>
                <a:r>
                  <a:rPr lang="en-US" dirty="0"/>
                  <a:t>random (large) </a:t>
                </a:r>
                <a14:m>
                  <m:oMath xmlns:m="http://schemas.openxmlformats.org/officeDocument/2006/math">
                    <m:r>
                      <a:rPr lang="en-US" i="1" dirty="0">
                        <a:solidFill>
                          <a:srgbClr val="00B050"/>
                        </a:solidFill>
                        <a:latin typeface="Cambria Math"/>
                      </a:rPr>
                      <m:t>𝑧</m:t>
                    </m:r>
                    <m:r>
                      <a:rPr lang="en-US" i="1" dirty="0">
                        <a:solidFill>
                          <a:srgbClr val="00B050"/>
                        </a:solidFill>
                        <a:latin typeface="Cambria Math"/>
                      </a:rPr>
                      <m:t>∈</m:t>
                    </m:r>
                    <m:sSub>
                      <m:sSubPr>
                        <m:ctrlPr>
                          <a:rPr lang="en-US" i="1">
                            <a:solidFill>
                              <a:srgbClr val="FF0000"/>
                            </a:solidFill>
                            <a:latin typeface="Cambria Math" panose="02040503050406030204" pitchFamily="18" charset="0"/>
                          </a:rPr>
                        </m:ctrlPr>
                      </m:sSubPr>
                      <m:e>
                        <m:r>
                          <a:rPr lang="en-US">
                            <a:solidFill>
                              <a:srgbClr val="FF0000"/>
                            </a:solidFill>
                            <a:latin typeface="Cambria Math"/>
                          </a:rPr>
                          <m:t>𝒁</m:t>
                        </m:r>
                      </m:e>
                      <m:sub>
                        <m:r>
                          <a:rPr lang="en-US">
                            <a:solidFill>
                              <a:srgbClr val="FF0000"/>
                            </a:solidFill>
                            <a:latin typeface="Cambria Math"/>
                          </a:rPr>
                          <m:t>𝑵</m:t>
                        </m:r>
                      </m:sub>
                    </m:sSub>
                  </m:oMath>
                </a14:m>
                <a:endParaRPr lang="en-US" dirty="0" smtClean="0"/>
              </a:p>
            </p:txBody>
          </p:sp>
        </mc:Choice>
        <mc:Fallback xmlns="">
          <p:sp>
            <p:nvSpPr>
              <p:cNvPr id="31" name="Content Placeholder 2"/>
              <p:cNvSpPr>
                <a:spLocks noGrp="1" noRot="1" noChangeAspect="1" noMove="1" noResize="1" noEditPoints="1" noAdjustHandles="1" noChangeArrowheads="1" noChangeShapeType="1" noTextEdit="1"/>
              </p:cNvSpPr>
              <p:nvPr>
                <p:ph sz="quarter" idx="1"/>
              </p:nvPr>
            </p:nvSpPr>
            <p:spPr>
              <a:xfrm>
                <a:off x="761999" y="1433513"/>
                <a:ext cx="7620000" cy="5105400"/>
              </a:xfrm>
              <a:blipFill rotWithShape="0">
                <a:blip r:embed="rId37"/>
                <a:stretch>
                  <a:fillRect l="-960" b="-1671"/>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The CLT13 </a:t>
            </a:r>
            <a:r>
              <a:rPr lang="en-US" dirty="0"/>
              <a:t>Construction</a:t>
            </a:r>
          </a:p>
        </p:txBody>
      </p:sp>
      <p:grpSp>
        <p:nvGrpSpPr>
          <p:cNvPr id="25" name="Group 24"/>
          <p:cNvGrpSpPr/>
          <p:nvPr/>
        </p:nvGrpSpPr>
        <p:grpSpPr>
          <a:xfrm>
            <a:off x="1600200" y="2590800"/>
            <a:ext cx="609600" cy="3200400"/>
            <a:chOff x="1600200" y="2590800"/>
            <a:chExt cx="609600" cy="3200400"/>
          </a:xfrm>
        </p:grpSpPr>
        <mc:AlternateContent xmlns:mc="http://schemas.openxmlformats.org/markup-compatibility/2006" xmlns:a14="http://schemas.microsoft.com/office/drawing/2010/main">
          <mc:Choice Requires="a14">
            <p:sp>
              <p:nvSpPr>
                <p:cNvPr id="5" name="10-Point Star 4"/>
                <p:cNvSpPr/>
                <p:nvPr/>
              </p:nvSpPr>
              <p:spPr>
                <a:xfrm>
                  <a:off x="1600200" y="2590800"/>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1</m:t>
                            </m:r>
                          </m:sup>
                        </m:sSubSup>
                        <m:r>
                          <a:rPr lang="en-US" sz="2400" i="1" dirty="0">
                            <a:solidFill>
                              <a:srgbClr val="FF0000"/>
                            </a:solidFill>
                            <a:latin typeface="Cambria Math"/>
                          </a:rPr>
                          <m:t> </m:t>
                        </m:r>
                      </m:oMath>
                    </m:oMathPara>
                  </a14:m>
                  <a:endParaRPr lang="en-US" sz="2400" dirty="0"/>
                </a:p>
              </p:txBody>
            </p:sp>
          </mc:Choice>
          <mc:Fallback xmlns="">
            <p:sp>
              <p:nvSpPr>
                <p:cNvPr id="5" name="10-Point Star 4"/>
                <p:cNvSpPr>
                  <a:spLocks noRot="1" noChangeAspect="1" noMove="1" noResize="1" noEditPoints="1" noAdjustHandles="1" noChangeArrowheads="1" noChangeShapeType="1" noTextEdit="1"/>
                </p:cNvSpPr>
                <p:nvPr/>
              </p:nvSpPr>
              <p:spPr>
                <a:xfrm>
                  <a:off x="1600200" y="2590800"/>
                  <a:ext cx="533400" cy="491067"/>
                </a:xfrm>
                <a:prstGeom prst="star10">
                  <a:avLst/>
                </a:prstGeom>
                <a:blipFill rotWithShape="1">
                  <a:blip r:embed="rId2"/>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10-Point Star 5"/>
                <p:cNvSpPr/>
                <p:nvPr/>
              </p:nvSpPr>
              <p:spPr>
                <a:xfrm>
                  <a:off x="1600200" y="32427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2</m:t>
                            </m:r>
                          </m:sup>
                        </m:sSubSup>
                        <m:r>
                          <a:rPr lang="en-US" sz="2400" i="1" dirty="0">
                            <a:solidFill>
                              <a:srgbClr val="FF0000"/>
                            </a:solidFill>
                            <a:latin typeface="Cambria Math"/>
                          </a:rPr>
                          <m:t> </m:t>
                        </m:r>
                      </m:oMath>
                    </m:oMathPara>
                  </a14:m>
                  <a:endParaRPr lang="en-US" sz="2400" dirty="0"/>
                </a:p>
              </p:txBody>
            </p:sp>
          </mc:Choice>
          <mc:Fallback xmlns="">
            <p:sp>
              <p:nvSpPr>
                <p:cNvPr id="6" name="10-Point Star 5"/>
                <p:cNvSpPr>
                  <a:spLocks noRot="1" noChangeAspect="1" noMove="1" noResize="1" noEditPoints="1" noAdjustHandles="1" noChangeArrowheads="1" noChangeShapeType="1" noTextEdit="1"/>
                </p:cNvSpPr>
                <p:nvPr/>
              </p:nvSpPr>
              <p:spPr>
                <a:xfrm>
                  <a:off x="1600200" y="3242733"/>
                  <a:ext cx="533400" cy="491067"/>
                </a:xfrm>
                <a:prstGeom prst="star10">
                  <a:avLst/>
                </a:prstGeom>
                <a:blipFill rotWithShape="1">
                  <a:blip r:embed="rId3"/>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10-Point Star 6"/>
                <p:cNvSpPr/>
                <p:nvPr/>
              </p:nvSpPr>
              <p:spPr>
                <a:xfrm>
                  <a:off x="1600200" y="44619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panose="02040503050406030204" pitchFamily="18" charset="0"/>
                              </a:rPr>
                              <m:t>𝑔</m:t>
                            </m:r>
                          </m:sup>
                        </m:sSubSup>
                        <m:r>
                          <a:rPr lang="en-US" sz="2400" i="1" dirty="0">
                            <a:solidFill>
                              <a:srgbClr val="FF0000"/>
                            </a:solidFill>
                            <a:latin typeface="Cambria Math"/>
                          </a:rPr>
                          <m:t> </m:t>
                        </m:r>
                      </m:oMath>
                    </m:oMathPara>
                  </a14:m>
                  <a:endParaRPr lang="en-US" sz="2400" dirty="0"/>
                </a:p>
              </p:txBody>
            </p:sp>
          </mc:Choice>
          <mc:Fallback xmlns="">
            <p:sp>
              <p:nvSpPr>
                <p:cNvPr id="7" name="10-Point Star 6"/>
                <p:cNvSpPr>
                  <a:spLocks noRot="1" noChangeAspect="1" noMove="1" noResize="1" noEditPoints="1" noAdjustHandles="1" noChangeArrowheads="1" noChangeShapeType="1" noTextEdit="1"/>
                </p:cNvSpPr>
                <p:nvPr/>
              </p:nvSpPr>
              <p:spPr>
                <a:xfrm>
                  <a:off x="1600200" y="4461933"/>
                  <a:ext cx="533400" cy="491067"/>
                </a:xfrm>
                <a:prstGeom prst="star10">
                  <a:avLst/>
                </a:prstGeom>
                <a:blipFill rotWithShape="0">
                  <a:blip r:embed="rId3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10-Point Star 16"/>
                <p:cNvSpPr/>
                <p:nvPr/>
              </p:nvSpPr>
              <p:spPr>
                <a:xfrm>
                  <a:off x="1600200" y="53001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sSubSup>
                        <m:r>
                          <a:rPr lang="en-US" sz="2400" i="1" dirty="0">
                            <a:solidFill>
                              <a:srgbClr val="FF0000"/>
                            </a:solidFill>
                            <a:latin typeface="Cambria Math"/>
                          </a:rPr>
                          <m:t> </m:t>
                        </m:r>
                      </m:oMath>
                    </m:oMathPara>
                  </a14:m>
                  <a:endParaRPr lang="en-US" sz="2400" dirty="0"/>
                </a:p>
              </p:txBody>
            </p:sp>
          </mc:Choice>
          <mc:Fallback xmlns="">
            <p:sp>
              <p:nvSpPr>
                <p:cNvPr id="17" name="10-Point Star 16"/>
                <p:cNvSpPr>
                  <a:spLocks noRot="1" noChangeAspect="1" noMove="1" noResize="1" noEditPoints="1" noAdjustHandles="1" noChangeArrowheads="1" noChangeShapeType="1" noTextEdit="1"/>
                </p:cNvSpPr>
                <p:nvPr/>
              </p:nvSpPr>
              <p:spPr>
                <a:xfrm>
                  <a:off x="1600200" y="5300133"/>
                  <a:ext cx="533400" cy="491067"/>
                </a:xfrm>
                <a:prstGeom prst="star10">
                  <a:avLst/>
                </a:prstGeom>
                <a:blipFill rotWithShape="1">
                  <a:blip r:embed="rId5"/>
                  <a:stretch>
                    <a:fillRect l="-10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1600200" y="3886200"/>
                  <a:ext cx="609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FF0000"/>
                            </a:solidFill>
                            <a:latin typeface="Cambria Math"/>
                            <a:ea typeface="Cambria Math"/>
                          </a:rPr>
                          <m:t>⋮</m:t>
                        </m:r>
                      </m:oMath>
                    </m:oMathPara>
                  </a14:m>
                  <a:endParaRPr lang="en-US" sz="2400" dirty="0">
                    <a:solidFill>
                      <a:srgbClr val="FF0000"/>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600200" y="3886200"/>
                  <a:ext cx="609600" cy="461665"/>
                </a:xfrm>
                <a:prstGeom prst="rect">
                  <a:avLst/>
                </a:prstGeom>
                <a:blipFill rotWithShape="1">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3" name="TextBox 62"/>
              <p:cNvSpPr txBox="1"/>
              <p:nvPr/>
            </p:nvSpPr>
            <p:spPr>
              <a:xfrm>
                <a:off x="0" y="3081867"/>
                <a:ext cx="15240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dirty="0" smtClean="0">
                          <a:latin typeface="Cambria Math"/>
                        </a:rPr>
                        <m:t>+</m:t>
                      </m:r>
                      <m:r>
                        <m:rPr>
                          <m:nor/>
                        </m:rPr>
                        <a:rPr lang="en-US" sz="2400" i="0" dirty="0" smtClean="0">
                          <a:latin typeface="Cambria Math"/>
                        </a:rPr>
                        <m:t> </m:t>
                      </m:r>
                      <m:r>
                        <m:rPr>
                          <m:nor/>
                        </m:rPr>
                        <a:rPr lang="en-US" sz="2400" b="0" i="0" dirty="0" smtClean="0">
                          <a:latin typeface="Cambria Math"/>
                        </a:rPr>
                        <m:t>and</m:t>
                      </m:r>
                      <m:r>
                        <m:rPr>
                          <m:nor/>
                        </m:rPr>
                        <a:rPr lang="en-US" sz="2400" b="0" i="0" dirty="0" smtClean="0">
                          <a:latin typeface="Cambria Math"/>
                        </a:rPr>
                        <m:t> </m:t>
                      </m:r>
                      <m:r>
                        <a:rPr lang="en-US" sz="2400" i="1" dirty="0" smtClean="0">
                          <a:latin typeface="Cambria Math"/>
                        </a:rPr>
                        <m:t>×</m:t>
                      </m:r>
                    </m:oMath>
                  </m:oMathPara>
                </a14:m>
                <a:endParaRPr lang="en-US" sz="2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0" y="3081867"/>
                <a:ext cx="1524000" cy="461665"/>
              </a:xfrm>
              <a:prstGeom prst="rect">
                <a:avLst/>
              </a:prstGeom>
              <a:blipFill rotWithShape="1">
                <a:blip r:embed="rId29"/>
                <a:stretch>
                  <a:fillRect/>
                </a:stretch>
              </a:blipFill>
            </p:spPr>
            <p:txBody>
              <a:bodyPr/>
              <a:lstStyle/>
              <a:p>
                <a:r>
                  <a:rPr lang="en-US">
                    <a:noFill/>
                  </a:rPr>
                  <a:t> </a:t>
                </a:r>
              </a:p>
            </p:txBody>
          </p:sp>
        </mc:Fallback>
      </mc:AlternateContent>
      <p:sp>
        <p:nvSpPr>
          <p:cNvPr id="8" name="Slide Number Placeholder 7"/>
          <p:cNvSpPr>
            <a:spLocks noGrp="1"/>
          </p:cNvSpPr>
          <p:nvPr>
            <p:ph type="sldNum" sz="quarter" idx="12"/>
          </p:nvPr>
        </p:nvSpPr>
        <p:spPr/>
        <p:txBody>
          <a:bodyPr/>
          <a:lstStyle/>
          <a:p>
            <a:fld id="{93D2F4F8-96A9-4514-BBD0-EA5312265E95}" type="slidenum">
              <a:rPr lang="en-US" smtClean="0"/>
              <a:t>51</a:t>
            </a:fld>
            <a:endParaRPr lang="en-US"/>
          </a:p>
        </p:txBody>
      </p:sp>
      <mc:AlternateContent xmlns:mc="http://schemas.openxmlformats.org/markup-compatibility/2006" xmlns:a14="http://schemas.microsoft.com/office/drawing/2010/main">
        <mc:Choice Requires="a14">
          <p:sp>
            <p:nvSpPr>
              <p:cNvPr id="12" name="Rectangle 11"/>
              <p:cNvSpPr/>
              <p:nvPr/>
            </p:nvSpPr>
            <p:spPr>
              <a:xfrm>
                <a:off x="848565" y="3692747"/>
                <a:ext cx="3451715" cy="830997"/>
              </a:xfrm>
              <a:prstGeom prst="rect">
                <a:avLst/>
              </a:prstGeom>
            </p:spPr>
            <p:txBody>
              <a:bodyPr wrap="square">
                <a:spAutoFit/>
              </a:bodyPr>
              <a:lstStyle/>
              <a:p>
                <a14:m>
                  <m:oMath xmlns:m="http://schemas.openxmlformats.org/officeDocument/2006/math">
                    <m:r>
                      <a:rPr lang="en-US" sz="2400" b="1" i="1">
                        <a:solidFill>
                          <a:srgbClr val="00B050"/>
                        </a:solidFill>
                        <a:latin typeface="Cambria Math" panose="02040503050406030204" pitchFamily="18" charset="0"/>
                      </a:rPr>
                      <m:t>𝒄</m:t>
                    </m:r>
                    <m:r>
                      <a:rPr lang="en-US" sz="2400" b="1" i="1">
                        <a:solidFill>
                          <a:srgbClr val="00B050"/>
                        </a:solidFill>
                        <a:latin typeface="Cambria Math" panose="02040503050406030204" pitchFamily="18" charset="0"/>
                      </a:rPr>
                      <m:t>=</m:t>
                    </m:r>
                    <m:r>
                      <a:rPr lang="en-US" sz="2400" b="1">
                        <a:solidFill>
                          <a:srgbClr val="00B050"/>
                        </a:solidFill>
                        <a:latin typeface="Cambria Math"/>
                      </a:rPr>
                      <m:t>𝐂𝐑𝐓</m:t>
                    </m:r>
                    <m:r>
                      <a:rPr lang="en-US" sz="2400" b="1">
                        <a:solidFill>
                          <a:srgbClr val="00B050"/>
                        </a:solidFill>
                        <a:latin typeface="Cambria Math"/>
                      </a:rPr>
                      <m:t>(</m:t>
                    </m:r>
                    <m:sSub>
                      <m:sSubPr>
                        <m:ctrlPr>
                          <a:rPr lang="en-US" sz="2400" b="1" i="1">
                            <a:solidFill>
                              <a:srgbClr val="00B050"/>
                            </a:solidFill>
                            <a:latin typeface="Cambria Math" panose="02040503050406030204" pitchFamily="18" charset="0"/>
                          </a:rPr>
                        </m:ctrlPr>
                      </m:sSubPr>
                      <m:e>
                        <m:r>
                          <a:rPr lang="en-US" sz="2400" b="1" i="1">
                            <a:solidFill>
                              <a:srgbClr val="00B050"/>
                            </a:solidFill>
                            <a:latin typeface="Cambria Math"/>
                          </a:rPr>
                          <m:t>𝒆</m:t>
                        </m:r>
                      </m:e>
                      <m:sub>
                        <m:r>
                          <a:rPr lang="en-US" sz="2400" b="1">
                            <a:solidFill>
                              <a:srgbClr val="00B050"/>
                            </a:solidFill>
                            <a:latin typeface="Cambria Math"/>
                          </a:rPr>
                          <m:t>𝟏</m:t>
                        </m:r>
                      </m:sub>
                    </m:sSub>
                    <m:r>
                      <a:rPr lang="en-US" sz="2400" b="1">
                        <a:solidFill>
                          <a:srgbClr val="00B050"/>
                        </a:solidFill>
                        <a:latin typeface="Cambria Math"/>
                      </a:rPr>
                      <m:t>,…,</m:t>
                    </m:r>
                    <m:sSub>
                      <m:sSubPr>
                        <m:ctrlPr>
                          <a:rPr lang="en-US" sz="2400" b="1" i="1">
                            <a:solidFill>
                              <a:srgbClr val="00B050"/>
                            </a:solidFill>
                            <a:latin typeface="Cambria Math" panose="02040503050406030204" pitchFamily="18" charset="0"/>
                          </a:rPr>
                        </m:ctrlPr>
                      </m:sSubPr>
                      <m:e>
                        <m:r>
                          <a:rPr lang="en-US" sz="2400" b="1" i="1">
                            <a:solidFill>
                              <a:srgbClr val="00B050"/>
                            </a:solidFill>
                            <a:latin typeface="Cambria Math"/>
                          </a:rPr>
                          <m:t>𝒆</m:t>
                        </m:r>
                      </m:e>
                      <m:sub>
                        <m:r>
                          <a:rPr lang="en-US" sz="2400" b="1" i="1">
                            <a:solidFill>
                              <a:srgbClr val="00B050"/>
                            </a:solidFill>
                            <a:latin typeface="Cambria Math"/>
                          </a:rPr>
                          <m:t>𝒕</m:t>
                        </m:r>
                      </m:sub>
                    </m:sSub>
                    <m:r>
                      <a:rPr lang="en-US" sz="2400" b="1">
                        <a:solidFill>
                          <a:srgbClr val="00B050"/>
                        </a:solidFill>
                        <a:latin typeface="Cambria Math"/>
                      </a:rPr>
                      <m:t>)</m:t>
                    </m:r>
                  </m:oMath>
                </a14:m>
                <a:r>
                  <a:rPr lang="en-US" sz="2400" dirty="0" smtClean="0"/>
                  <a:t>,</a:t>
                </a:r>
              </a:p>
              <a:p>
                <a:r>
                  <a:rPr lang="en-US" sz="2400" dirty="0" smtClean="0"/>
                  <a:t>  </a:t>
                </a:r>
                <a14:m>
                  <m:oMath xmlns:m="http://schemas.openxmlformats.org/officeDocument/2006/math">
                    <m:sSub>
                      <m:sSubPr>
                        <m:ctrlPr>
                          <a:rPr lang="en-US" sz="2400" b="1" i="1" dirty="0">
                            <a:solidFill>
                              <a:srgbClr val="00B050"/>
                            </a:solidFill>
                            <a:latin typeface="Cambria Math" panose="02040503050406030204" pitchFamily="18" charset="0"/>
                          </a:rPr>
                        </m:ctrlPr>
                      </m:sSubPr>
                      <m:e>
                        <m:r>
                          <a:rPr lang="en-US" sz="2400" b="1" i="1" dirty="0">
                            <a:solidFill>
                              <a:srgbClr val="00B050"/>
                            </a:solidFill>
                            <a:latin typeface="Cambria Math"/>
                          </a:rPr>
                          <m:t>𝒆</m:t>
                        </m:r>
                      </m:e>
                      <m:sub>
                        <m:r>
                          <a:rPr lang="en-US" sz="2400" b="1" i="1" dirty="0">
                            <a:solidFill>
                              <a:srgbClr val="00B050"/>
                            </a:solidFill>
                            <a:latin typeface="Cambria Math"/>
                          </a:rPr>
                          <m:t>𝒊</m:t>
                        </m:r>
                      </m:sub>
                    </m:sSub>
                    <m:r>
                      <a:rPr lang="en-US" sz="2400" b="1" dirty="0">
                        <a:solidFill>
                          <a:srgbClr val="00B050"/>
                        </a:solidFill>
                        <a:latin typeface="Cambria Math"/>
                      </a:rPr>
                      <m:t>=</m:t>
                    </m:r>
                    <m:sSub>
                      <m:sSubPr>
                        <m:ctrlPr>
                          <a:rPr lang="en-US" sz="2400" b="1" i="1" dirty="0">
                            <a:solidFill>
                              <a:srgbClr val="00B050"/>
                            </a:solidFill>
                            <a:latin typeface="Cambria Math" panose="02040503050406030204" pitchFamily="18" charset="0"/>
                          </a:rPr>
                        </m:ctrlPr>
                      </m:sSubPr>
                      <m:e>
                        <m:r>
                          <a:rPr lang="en-US" sz="2400" b="1" i="1" dirty="0">
                            <a:solidFill>
                              <a:srgbClr val="00B050"/>
                            </a:solidFill>
                            <a:latin typeface="Cambria Math"/>
                          </a:rPr>
                          <m:t>𝒓</m:t>
                        </m:r>
                      </m:e>
                      <m:sub>
                        <m:r>
                          <a:rPr lang="en-US" sz="2400" b="1" i="1" dirty="0">
                            <a:solidFill>
                              <a:srgbClr val="00B050"/>
                            </a:solidFill>
                            <a:latin typeface="Cambria Math"/>
                          </a:rPr>
                          <m:t>𝒊</m:t>
                        </m:r>
                      </m:sub>
                    </m:sSub>
                    <m:sSub>
                      <m:sSubPr>
                        <m:ctrlPr>
                          <a:rPr lang="en-US" sz="2400" b="1" i="1" dirty="0">
                            <a:solidFill>
                              <a:srgbClr val="00B050"/>
                            </a:solidFill>
                            <a:latin typeface="Cambria Math" panose="02040503050406030204" pitchFamily="18" charset="0"/>
                          </a:rPr>
                        </m:ctrlPr>
                      </m:sSubPr>
                      <m:e>
                        <m:r>
                          <a:rPr lang="en-US" sz="2400" b="1" i="1" dirty="0">
                            <a:solidFill>
                              <a:srgbClr val="00B050"/>
                            </a:solidFill>
                            <a:latin typeface="Cambria Math"/>
                          </a:rPr>
                          <m:t>𝒈</m:t>
                        </m:r>
                      </m:e>
                      <m:sub>
                        <m:r>
                          <a:rPr lang="en-US" sz="2400" b="1" i="1" dirty="0">
                            <a:solidFill>
                              <a:srgbClr val="00B050"/>
                            </a:solidFill>
                            <a:latin typeface="Cambria Math"/>
                          </a:rPr>
                          <m:t>𝒊</m:t>
                        </m:r>
                      </m:sub>
                    </m:sSub>
                    <m:r>
                      <a:rPr lang="en-US" sz="2400" b="1" i="1" dirty="0">
                        <a:solidFill>
                          <a:srgbClr val="00B050"/>
                        </a:solidFill>
                        <a:latin typeface="Cambria Math"/>
                      </a:rPr>
                      <m:t>+</m:t>
                    </m:r>
                    <m:sSub>
                      <m:sSubPr>
                        <m:ctrlPr>
                          <a:rPr lang="en-US" sz="2400" b="1" i="1" dirty="0">
                            <a:solidFill>
                              <a:srgbClr val="00B050"/>
                            </a:solidFill>
                            <a:latin typeface="Cambria Math" panose="02040503050406030204" pitchFamily="18" charset="0"/>
                          </a:rPr>
                        </m:ctrlPr>
                      </m:sSubPr>
                      <m:e>
                        <m:r>
                          <a:rPr lang="en-US" sz="2400" b="1" i="1" dirty="0">
                            <a:solidFill>
                              <a:srgbClr val="00B050"/>
                            </a:solidFill>
                            <a:latin typeface="Cambria Math"/>
                          </a:rPr>
                          <m:t>𝜶</m:t>
                        </m:r>
                      </m:e>
                      <m:sub>
                        <m:r>
                          <a:rPr lang="en-US" sz="2400" b="1" i="1" dirty="0">
                            <a:solidFill>
                              <a:srgbClr val="00B050"/>
                            </a:solidFill>
                            <a:latin typeface="Cambria Math"/>
                          </a:rPr>
                          <m:t>𝒊</m:t>
                        </m:r>
                      </m:sub>
                    </m:sSub>
                  </m:oMath>
                </a14:m>
                <a:endParaRPr lang="en-US" sz="2400" dirty="0"/>
              </a:p>
            </p:txBody>
          </p:sp>
        </mc:Choice>
        <mc:Fallback xmlns="">
          <p:sp>
            <p:nvSpPr>
              <p:cNvPr id="12" name="Rectangle 11"/>
              <p:cNvSpPr>
                <a:spLocks noRot="1" noChangeAspect="1" noMove="1" noResize="1" noEditPoints="1" noAdjustHandles="1" noChangeArrowheads="1" noChangeShapeType="1" noTextEdit="1"/>
              </p:cNvSpPr>
              <p:nvPr/>
            </p:nvSpPr>
            <p:spPr>
              <a:xfrm>
                <a:off x="848565" y="3692747"/>
                <a:ext cx="3451715" cy="830997"/>
              </a:xfrm>
              <a:prstGeom prst="rect">
                <a:avLst/>
              </a:prstGeom>
              <a:blipFill rotWithShape="0">
                <a:blip r:embed="rId38"/>
                <a:stretch>
                  <a:fillRect t="-5882"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Oval Callout 43"/>
              <p:cNvSpPr/>
              <p:nvPr/>
            </p:nvSpPr>
            <p:spPr>
              <a:xfrm>
                <a:off x="4114800" y="2590799"/>
                <a:ext cx="4953000" cy="2709333"/>
              </a:xfrm>
              <a:prstGeom prst="wedgeEllipseCallout">
                <a:avLst>
                  <a:gd name="adj1" fmla="val -53677"/>
                  <a:gd name="adj2" fmla="val -2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14:m>
                  <m:oMath xmlns:m="http://schemas.openxmlformats.org/officeDocument/2006/math">
                    <m:r>
                      <a:rPr lang="en-US" sz="2800" b="1" i="1" smtClean="0">
                        <a:solidFill>
                          <a:schemeClr val="bg1"/>
                        </a:solidFill>
                        <a:latin typeface="Cambria Math"/>
                      </a:rPr>
                      <m:t>𝐂𝐑𝐓</m:t>
                    </m:r>
                    <m:r>
                      <a:rPr lang="en-US" sz="2800" b="1" smtClean="0">
                        <a:solidFill>
                          <a:schemeClr val="bg1"/>
                        </a:solidFill>
                        <a:latin typeface="Cambria Math"/>
                      </a:rPr>
                      <m:t>(</m:t>
                    </m:r>
                    <m:sSub>
                      <m:sSubPr>
                        <m:ctrlPr>
                          <a:rPr lang="en-US" sz="2800" b="1" i="1">
                            <a:solidFill>
                              <a:schemeClr val="bg1"/>
                            </a:solidFill>
                            <a:latin typeface="Cambria Math" panose="02040503050406030204" pitchFamily="18" charset="0"/>
                          </a:rPr>
                        </m:ctrlPr>
                      </m:sSubPr>
                      <m:e>
                        <m:r>
                          <a:rPr lang="en-US" sz="2800" b="1" i="1">
                            <a:solidFill>
                              <a:schemeClr val="bg1"/>
                            </a:solidFill>
                            <a:latin typeface="Cambria Math"/>
                          </a:rPr>
                          <m:t>𝒆</m:t>
                        </m:r>
                      </m:e>
                      <m:sub>
                        <m:r>
                          <a:rPr lang="en-US" sz="2800" b="1" i="1">
                            <a:solidFill>
                              <a:schemeClr val="bg1"/>
                            </a:solidFill>
                            <a:latin typeface="Cambria Math"/>
                          </a:rPr>
                          <m:t>𝟏</m:t>
                        </m:r>
                      </m:sub>
                    </m:sSub>
                    <m:r>
                      <a:rPr lang="en-US" sz="2800" b="1">
                        <a:solidFill>
                          <a:schemeClr val="bg1"/>
                        </a:solidFill>
                        <a:latin typeface="Cambria Math"/>
                      </a:rPr>
                      <m:t>,…,</m:t>
                    </m:r>
                    <m:sSub>
                      <m:sSubPr>
                        <m:ctrlPr>
                          <a:rPr lang="en-US" sz="2800" b="1" i="1">
                            <a:solidFill>
                              <a:schemeClr val="bg1"/>
                            </a:solidFill>
                            <a:latin typeface="Cambria Math" panose="02040503050406030204" pitchFamily="18" charset="0"/>
                          </a:rPr>
                        </m:ctrlPr>
                      </m:sSubPr>
                      <m:e>
                        <m:r>
                          <a:rPr lang="en-US" sz="2800" b="1" i="1">
                            <a:solidFill>
                              <a:schemeClr val="bg1"/>
                            </a:solidFill>
                            <a:latin typeface="Cambria Math"/>
                          </a:rPr>
                          <m:t>𝒆</m:t>
                        </m:r>
                      </m:e>
                      <m:sub>
                        <m:r>
                          <a:rPr lang="en-US" sz="2800" b="1" i="1">
                            <a:solidFill>
                              <a:schemeClr val="bg1"/>
                            </a:solidFill>
                            <a:latin typeface="Cambria Math"/>
                          </a:rPr>
                          <m:t>𝒕</m:t>
                        </m:r>
                      </m:sub>
                    </m:sSub>
                    <m:r>
                      <a:rPr lang="en-US" sz="2800" b="1" i="1" smtClean="0">
                        <a:solidFill>
                          <a:schemeClr val="bg1"/>
                        </a:solidFill>
                        <a:latin typeface="Cambria Math"/>
                      </a:rPr>
                      <m:t>)</m:t>
                    </m:r>
                  </m:oMath>
                </a14:m>
                <a:r>
                  <a:rPr lang="en-US" sz="2800" b="1" dirty="0" smtClean="0">
                    <a:solidFill>
                      <a:schemeClr val="bg1"/>
                    </a:solidFill>
                  </a:rPr>
                  <a:t> is  the element  mod </a:t>
                </a:r>
                <a14:m>
                  <m:oMath xmlns:m="http://schemas.openxmlformats.org/officeDocument/2006/math">
                    <m:r>
                      <a:rPr lang="en-US" sz="2800" b="1" i="1" dirty="0" smtClean="0">
                        <a:solidFill>
                          <a:schemeClr val="bg1"/>
                        </a:solidFill>
                        <a:latin typeface="Cambria Math"/>
                      </a:rPr>
                      <m:t>𝑵</m:t>
                    </m:r>
                  </m:oMath>
                </a14:m>
                <a:r>
                  <a:rPr lang="en-US" sz="2800" b="1" dirty="0" smtClean="0">
                    <a:solidFill>
                      <a:schemeClr val="bg1"/>
                    </a:solidFill>
                  </a:rPr>
                  <a:t> with  this  CRT decomposition</a:t>
                </a:r>
                <a:endParaRPr lang="en-US" sz="2800" b="1" dirty="0">
                  <a:solidFill>
                    <a:schemeClr val="bg1"/>
                  </a:solidFill>
                </a:endParaRPr>
              </a:p>
            </p:txBody>
          </p:sp>
        </mc:Choice>
        <mc:Fallback xmlns="">
          <p:sp>
            <p:nvSpPr>
              <p:cNvPr id="44" name="Oval Callout 43"/>
              <p:cNvSpPr>
                <a:spLocks noRot="1" noChangeAspect="1" noMove="1" noResize="1" noEditPoints="1" noAdjustHandles="1" noChangeArrowheads="1" noChangeShapeType="1" noTextEdit="1"/>
              </p:cNvSpPr>
              <p:nvPr/>
            </p:nvSpPr>
            <p:spPr>
              <a:xfrm>
                <a:off x="4114800" y="2590799"/>
                <a:ext cx="4953000" cy="2709333"/>
              </a:xfrm>
              <a:prstGeom prst="wedgeEllipseCallout">
                <a:avLst>
                  <a:gd name="adj1" fmla="val -53677"/>
                  <a:gd name="adj2" fmla="val -200"/>
                </a:avLst>
              </a:prstGeom>
              <a:blipFill rotWithShape="0">
                <a:blip r:embed="rId3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072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12" grpId="0"/>
      <p:bldP spid="4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CLT13 </a:t>
            </a:r>
            <a:r>
              <a:rPr lang="en-US" dirty="0"/>
              <a:t>Construction</a:t>
            </a:r>
          </a:p>
        </p:txBody>
      </p:sp>
      <p:grpSp>
        <p:nvGrpSpPr>
          <p:cNvPr id="25" name="Group 24"/>
          <p:cNvGrpSpPr/>
          <p:nvPr/>
        </p:nvGrpSpPr>
        <p:grpSpPr>
          <a:xfrm>
            <a:off x="1600200" y="2590800"/>
            <a:ext cx="609600" cy="3200400"/>
            <a:chOff x="1600200" y="2590800"/>
            <a:chExt cx="609600" cy="3200400"/>
          </a:xfrm>
        </p:grpSpPr>
        <mc:AlternateContent xmlns:mc="http://schemas.openxmlformats.org/markup-compatibility/2006" xmlns:a14="http://schemas.microsoft.com/office/drawing/2010/main">
          <mc:Choice Requires="a14">
            <p:sp>
              <p:nvSpPr>
                <p:cNvPr id="5" name="10-Point Star 4"/>
                <p:cNvSpPr/>
                <p:nvPr/>
              </p:nvSpPr>
              <p:spPr>
                <a:xfrm>
                  <a:off x="1600200" y="2590800"/>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1</m:t>
                            </m:r>
                          </m:sup>
                        </m:sSubSup>
                        <m:r>
                          <a:rPr lang="en-US" sz="2400" i="1" dirty="0">
                            <a:solidFill>
                              <a:srgbClr val="FF0000"/>
                            </a:solidFill>
                            <a:latin typeface="Cambria Math"/>
                          </a:rPr>
                          <m:t> </m:t>
                        </m:r>
                      </m:oMath>
                    </m:oMathPara>
                  </a14:m>
                  <a:endParaRPr lang="en-US" sz="2400" dirty="0"/>
                </a:p>
              </p:txBody>
            </p:sp>
          </mc:Choice>
          <mc:Fallback xmlns="">
            <p:sp>
              <p:nvSpPr>
                <p:cNvPr id="5" name="10-Point Star 4"/>
                <p:cNvSpPr>
                  <a:spLocks noRot="1" noChangeAspect="1" noMove="1" noResize="1" noEditPoints="1" noAdjustHandles="1" noChangeArrowheads="1" noChangeShapeType="1" noTextEdit="1"/>
                </p:cNvSpPr>
                <p:nvPr/>
              </p:nvSpPr>
              <p:spPr>
                <a:xfrm>
                  <a:off x="1600200" y="2590800"/>
                  <a:ext cx="533400" cy="491067"/>
                </a:xfrm>
                <a:prstGeom prst="star10">
                  <a:avLst/>
                </a:prstGeom>
                <a:blipFill rotWithShape="1">
                  <a:blip r:embed="rId2"/>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10-Point Star 5"/>
                <p:cNvSpPr/>
                <p:nvPr/>
              </p:nvSpPr>
              <p:spPr>
                <a:xfrm>
                  <a:off x="1600200" y="32427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2</m:t>
                            </m:r>
                          </m:sup>
                        </m:sSubSup>
                        <m:r>
                          <a:rPr lang="en-US" sz="2400" i="1" dirty="0">
                            <a:solidFill>
                              <a:srgbClr val="FF0000"/>
                            </a:solidFill>
                            <a:latin typeface="Cambria Math"/>
                          </a:rPr>
                          <m:t> </m:t>
                        </m:r>
                      </m:oMath>
                    </m:oMathPara>
                  </a14:m>
                  <a:endParaRPr lang="en-US" sz="2400" dirty="0"/>
                </a:p>
              </p:txBody>
            </p:sp>
          </mc:Choice>
          <mc:Fallback xmlns="">
            <p:sp>
              <p:nvSpPr>
                <p:cNvPr id="6" name="10-Point Star 5"/>
                <p:cNvSpPr>
                  <a:spLocks noRot="1" noChangeAspect="1" noMove="1" noResize="1" noEditPoints="1" noAdjustHandles="1" noChangeArrowheads="1" noChangeShapeType="1" noTextEdit="1"/>
                </p:cNvSpPr>
                <p:nvPr/>
              </p:nvSpPr>
              <p:spPr>
                <a:xfrm>
                  <a:off x="1600200" y="3242733"/>
                  <a:ext cx="533400" cy="491067"/>
                </a:xfrm>
                <a:prstGeom prst="star10">
                  <a:avLst/>
                </a:prstGeom>
                <a:blipFill rotWithShape="1">
                  <a:blip r:embed="rId3"/>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10-Point Star 6"/>
                <p:cNvSpPr/>
                <p:nvPr/>
              </p:nvSpPr>
              <p:spPr>
                <a:xfrm>
                  <a:off x="1600200" y="44619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panose="02040503050406030204" pitchFamily="18" charset="0"/>
                              </a:rPr>
                              <m:t>𝑔</m:t>
                            </m:r>
                          </m:sup>
                        </m:sSubSup>
                        <m:r>
                          <a:rPr lang="en-US" sz="2400" i="1" dirty="0">
                            <a:solidFill>
                              <a:srgbClr val="FF0000"/>
                            </a:solidFill>
                            <a:latin typeface="Cambria Math"/>
                          </a:rPr>
                          <m:t> </m:t>
                        </m:r>
                      </m:oMath>
                    </m:oMathPara>
                  </a14:m>
                  <a:endParaRPr lang="en-US" sz="2400" dirty="0"/>
                </a:p>
              </p:txBody>
            </p:sp>
          </mc:Choice>
          <mc:Fallback xmlns="">
            <p:sp>
              <p:nvSpPr>
                <p:cNvPr id="7" name="10-Point Star 6"/>
                <p:cNvSpPr>
                  <a:spLocks noRot="1" noChangeAspect="1" noMove="1" noResize="1" noEditPoints="1" noAdjustHandles="1" noChangeArrowheads="1" noChangeShapeType="1" noTextEdit="1"/>
                </p:cNvSpPr>
                <p:nvPr/>
              </p:nvSpPr>
              <p:spPr>
                <a:xfrm>
                  <a:off x="1600200" y="4461933"/>
                  <a:ext cx="533400" cy="491067"/>
                </a:xfrm>
                <a:prstGeom prst="star10">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10-Point Star 16"/>
                <p:cNvSpPr/>
                <p:nvPr/>
              </p:nvSpPr>
              <p:spPr>
                <a:xfrm>
                  <a:off x="1600200" y="53001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sSubSup>
                        <m:r>
                          <a:rPr lang="en-US" sz="2400" i="1" dirty="0">
                            <a:solidFill>
                              <a:srgbClr val="FF0000"/>
                            </a:solidFill>
                            <a:latin typeface="Cambria Math"/>
                          </a:rPr>
                          <m:t> </m:t>
                        </m:r>
                      </m:oMath>
                    </m:oMathPara>
                  </a14:m>
                  <a:endParaRPr lang="en-US" sz="2400" dirty="0"/>
                </a:p>
              </p:txBody>
            </p:sp>
          </mc:Choice>
          <mc:Fallback xmlns="">
            <p:sp>
              <p:nvSpPr>
                <p:cNvPr id="17" name="10-Point Star 16"/>
                <p:cNvSpPr>
                  <a:spLocks noRot="1" noChangeAspect="1" noMove="1" noResize="1" noEditPoints="1" noAdjustHandles="1" noChangeArrowheads="1" noChangeShapeType="1" noTextEdit="1"/>
                </p:cNvSpPr>
                <p:nvPr/>
              </p:nvSpPr>
              <p:spPr>
                <a:xfrm>
                  <a:off x="1600200" y="5300133"/>
                  <a:ext cx="533400" cy="491067"/>
                </a:xfrm>
                <a:prstGeom prst="star10">
                  <a:avLst/>
                </a:prstGeom>
                <a:blipFill rotWithShape="1">
                  <a:blip r:embed="rId5"/>
                  <a:stretch>
                    <a:fillRect l="-10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1600200" y="3886200"/>
                  <a:ext cx="609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FF0000"/>
                            </a:solidFill>
                            <a:latin typeface="Cambria Math"/>
                            <a:ea typeface="Cambria Math"/>
                          </a:rPr>
                          <m:t>⋮</m:t>
                        </m:r>
                      </m:oMath>
                    </m:oMathPara>
                  </a14:m>
                  <a:endParaRPr lang="en-US" sz="2400" dirty="0">
                    <a:solidFill>
                      <a:srgbClr val="FF0000"/>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600200" y="3886200"/>
                  <a:ext cx="609600" cy="461665"/>
                </a:xfrm>
                <a:prstGeom prst="rect">
                  <a:avLst/>
                </a:prstGeom>
                <a:blipFill rotWithShape="1">
                  <a:blip r:embed="rId6"/>
                  <a:stretch>
                    <a:fillRect/>
                  </a:stretch>
                </a:blipFill>
              </p:spPr>
              <p:txBody>
                <a:bodyPr/>
                <a:lstStyle/>
                <a:p>
                  <a:r>
                    <a:rPr lang="en-US">
                      <a:noFill/>
                    </a:rPr>
                    <a:t> </a:t>
                  </a:r>
                </a:p>
              </p:txBody>
            </p:sp>
          </mc:Fallback>
        </mc:AlternateContent>
      </p:grpSp>
      <p:grpSp>
        <p:nvGrpSpPr>
          <p:cNvPr id="26" name="Group 25"/>
          <p:cNvGrpSpPr/>
          <p:nvPr/>
        </p:nvGrpSpPr>
        <p:grpSpPr>
          <a:xfrm>
            <a:off x="3924300" y="2633256"/>
            <a:ext cx="609600" cy="3161152"/>
            <a:chOff x="3924300" y="2633256"/>
            <a:chExt cx="609600" cy="3161152"/>
          </a:xfrm>
        </p:grpSpPr>
        <mc:AlternateContent xmlns:mc="http://schemas.openxmlformats.org/markup-compatibility/2006" xmlns:a14="http://schemas.microsoft.com/office/drawing/2010/main">
          <mc:Choice Requires="a14">
            <p:sp>
              <p:nvSpPr>
                <p:cNvPr id="9" name="10-Point Star 8"/>
                <p:cNvSpPr/>
                <p:nvPr/>
              </p:nvSpPr>
              <p:spPr>
                <a:xfrm>
                  <a:off x="3933932" y="2633256"/>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r>
                              <a:rPr lang="en-US" sz="2400" b="0" i="1" dirty="0" smtClean="0">
                                <a:solidFill>
                                  <a:srgbClr val="FF0000"/>
                                </a:solidFill>
                                <a:latin typeface="Cambria Math"/>
                              </a:rPr>
                              <m:t>1</m:t>
                            </m:r>
                          </m:sup>
                        </m:sSubSup>
                        <m:r>
                          <a:rPr lang="en-US" sz="2400" i="1" dirty="0">
                            <a:solidFill>
                              <a:srgbClr val="FF0000"/>
                            </a:solidFill>
                            <a:latin typeface="Cambria Math"/>
                          </a:rPr>
                          <m:t> </m:t>
                        </m:r>
                      </m:oMath>
                    </m:oMathPara>
                  </a14:m>
                  <a:endParaRPr lang="en-US" sz="2400" dirty="0"/>
                </a:p>
              </p:txBody>
            </p:sp>
          </mc:Choice>
          <mc:Fallback xmlns="">
            <p:sp>
              <p:nvSpPr>
                <p:cNvPr id="9" name="10-Point Star 8"/>
                <p:cNvSpPr>
                  <a:spLocks noRot="1" noChangeAspect="1" noMove="1" noResize="1" noEditPoints="1" noAdjustHandles="1" noChangeArrowheads="1" noChangeShapeType="1" noTextEdit="1"/>
                </p:cNvSpPr>
                <p:nvPr/>
              </p:nvSpPr>
              <p:spPr>
                <a:xfrm>
                  <a:off x="3933932" y="2633256"/>
                  <a:ext cx="533400" cy="491067"/>
                </a:xfrm>
                <a:prstGeom prst="star10">
                  <a:avLst/>
                </a:prstGeom>
                <a:blipFill rotWithShape="1">
                  <a:blip r:embed="rId7"/>
                  <a:stretch>
                    <a:fillRect l="-2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10-Point Star 9"/>
                <p:cNvSpPr/>
                <p:nvPr/>
              </p:nvSpPr>
              <p:spPr>
                <a:xfrm>
                  <a:off x="3933932" y="3285189"/>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r>
                              <a:rPr lang="en-US" sz="2400" b="0" i="1" dirty="0" smtClean="0">
                                <a:solidFill>
                                  <a:srgbClr val="FF0000"/>
                                </a:solidFill>
                                <a:latin typeface="Cambria Math"/>
                              </a:rPr>
                              <m:t>2</m:t>
                            </m:r>
                          </m:sup>
                        </m:sSubSup>
                        <m:r>
                          <a:rPr lang="en-US" sz="2400" i="1" dirty="0">
                            <a:solidFill>
                              <a:srgbClr val="FF0000"/>
                            </a:solidFill>
                            <a:latin typeface="Cambria Math"/>
                          </a:rPr>
                          <m:t> </m:t>
                        </m:r>
                      </m:oMath>
                    </m:oMathPara>
                  </a14:m>
                  <a:endParaRPr lang="en-US" sz="2400" dirty="0"/>
                </a:p>
              </p:txBody>
            </p:sp>
          </mc:Choice>
          <mc:Fallback xmlns="">
            <p:sp>
              <p:nvSpPr>
                <p:cNvPr id="10" name="10-Point Star 9"/>
                <p:cNvSpPr>
                  <a:spLocks noRot="1" noChangeAspect="1" noMove="1" noResize="1" noEditPoints="1" noAdjustHandles="1" noChangeArrowheads="1" noChangeShapeType="1" noTextEdit="1"/>
                </p:cNvSpPr>
                <p:nvPr/>
              </p:nvSpPr>
              <p:spPr>
                <a:xfrm>
                  <a:off x="3933932" y="3285189"/>
                  <a:ext cx="533400" cy="491067"/>
                </a:xfrm>
                <a:prstGeom prst="star10">
                  <a:avLst/>
                </a:prstGeom>
                <a:blipFill rotWithShape="1">
                  <a:blip r:embed="rId8"/>
                  <a:stretch>
                    <a:fillRect l="-32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10-Point Star 10"/>
                <p:cNvSpPr/>
                <p:nvPr/>
              </p:nvSpPr>
              <p:spPr>
                <a:xfrm>
                  <a:off x="3933932" y="4504389"/>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r>
                              <a:rPr lang="en-US" sz="2400" b="0" i="1" dirty="0" smtClean="0">
                                <a:solidFill>
                                  <a:srgbClr val="FF0000"/>
                                </a:solidFill>
                                <a:latin typeface="Cambria Math" panose="02040503050406030204" pitchFamily="18" charset="0"/>
                              </a:rPr>
                              <m:t>𝑔</m:t>
                            </m:r>
                          </m:sup>
                        </m:sSubSup>
                        <m:r>
                          <a:rPr lang="en-US" sz="2400" i="1" dirty="0">
                            <a:solidFill>
                              <a:srgbClr val="FF0000"/>
                            </a:solidFill>
                            <a:latin typeface="Cambria Math"/>
                          </a:rPr>
                          <m:t> </m:t>
                        </m:r>
                      </m:oMath>
                    </m:oMathPara>
                  </a14:m>
                  <a:endParaRPr lang="en-US" sz="2400" dirty="0"/>
                </a:p>
              </p:txBody>
            </p:sp>
          </mc:Choice>
          <mc:Fallback xmlns="">
            <p:sp>
              <p:nvSpPr>
                <p:cNvPr id="11" name="10-Point Star 10"/>
                <p:cNvSpPr>
                  <a:spLocks noRot="1" noChangeAspect="1" noMove="1" noResize="1" noEditPoints="1" noAdjustHandles="1" noChangeArrowheads="1" noChangeShapeType="1" noTextEdit="1"/>
                </p:cNvSpPr>
                <p:nvPr/>
              </p:nvSpPr>
              <p:spPr>
                <a:xfrm>
                  <a:off x="3933932" y="4504389"/>
                  <a:ext cx="533400" cy="491067"/>
                </a:xfrm>
                <a:prstGeom prst="star10">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10-Point Star 17"/>
                <p:cNvSpPr/>
                <p:nvPr/>
              </p:nvSpPr>
              <p:spPr>
                <a:xfrm>
                  <a:off x="3962400" y="5303341"/>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sSubSup>
                        <m:r>
                          <a:rPr lang="en-US" sz="2400" i="1" dirty="0">
                            <a:solidFill>
                              <a:srgbClr val="FF0000"/>
                            </a:solidFill>
                            <a:latin typeface="Cambria Math"/>
                          </a:rPr>
                          <m:t> </m:t>
                        </m:r>
                      </m:oMath>
                    </m:oMathPara>
                  </a14:m>
                  <a:endParaRPr lang="en-US" sz="2400" dirty="0"/>
                </a:p>
              </p:txBody>
            </p:sp>
          </mc:Choice>
          <mc:Fallback xmlns="">
            <p:sp>
              <p:nvSpPr>
                <p:cNvPr id="18" name="10-Point Star 17"/>
                <p:cNvSpPr>
                  <a:spLocks noRot="1" noChangeAspect="1" noMove="1" noResize="1" noEditPoints="1" noAdjustHandles="1" noChangeArrowheads="1" noChangeShapeType="1" noTextEdit="1"/>
                </p:cNvSpPr>
                <p:nvPr/>
              </p:nvSpPr>
              <p:spPr>
                <a:xfrm>
                  <a:off x="3962400" y="5303341"/>
                  <a:ext cx="533400" cy="491067"/>
                </a:xfrm>
                <a:prstGeom prst="star10">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924300" y="3886200"/>
                  <a:ext cx="609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FF0000"/>
                            </a:solidFill>
                            <a:latin typeface="Cambria Math"/>
                            <a:ea typeface="Cambria Math"/>
                          </a:rPr>
                          <m:t>⋮</m:t>
                        </m:r>
                      </m:oMath>
                    </m:oMathPara>
                  </a14:m>
                  <a:endParaRPr lang="en-US" sz="2400" dirty="0">
                    <a:solidFill>
                      <a:srgbClr val="FF000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924300" y="3886200"/>
                  <a:ext cx="609600" cy="461665"/>
                </a:xfrm>
                <a:prstGeom prst="rect">
                  <a:avLst/>
                </a:prstGeom>
                <a:blipFill rotWithShape="1">
                  <a:blip r:embed="rId11"/>
                  <a:stretch>
                    <a:fillRect/>
                  </a:stretch>
                </a:blipFill>
              </p:spPr>
              <p:txBody>
                <a:bodyPr/>
                <a:lstStyle/>
                <a:p>
                  <a:r>
                    <a:rPr lang="en-US">
                      <a:noFill/>
                    </a:rPr>
                    <a:t> </a:t>
                  </a:r>
                </a:p>
              </p:txBody>
            </p:sp>
          </mc:Fallback>
        </mc:AlternateContent>
      </p:grpSp>
      <p:grpSp>
        <p:nvGrpSpPr>
          <p:cNvPr id="27" name="Group 26"/>
          <p:cNvGrpSpPr/>
          <p:nvPr/>
        </p:nvGrpSpPr>
        <p:grpSpPr>
          <a:xfrm>
            <a:off x="6172200" y="2614005"/>
            <a:ext cx="609600" cy="3177195"/>
            <a:chOff x="6172200" y="2614005"/>
            <a:chExt cx="609600" cy="3177195"/>
          </a:xfrm>
        </p:grpSpPr>
        <mc:AlternateContent xmlns:mc="http://schemas.openxmlformats.org/markup-compatibility/2006" xmlns:a14="http://schemas.microsoft.com/office/drawing/2010/main">
          <mc:Choice Requires="a14">
            <p:sp>
              <p:nvSpPr>
                <p:cNvPr id="13" name="10-Point Star 12"/>
                <p:cNvSpPr/>
                <p:nvPr/>
              </p:nvSpPr>
              <p:spPr>
                <a:xfrm>
                  <a:off x="6172200" y="2614005"/>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r>
                              <a:rPr lang="en-US" sz="2400" b="0" i="1" dirty="0" smtClean="0">
                                <a:solidFill>
                                  <a:srgbClr val="FF0000"/>
                                </a:solidFill>
                                <a:latin typeface="Cambria Math"/>
                              </a:rPr>
                              <m:t>1</m:t>
                            </m:r>
                          </m:sup>
                        </m:sSubSup>
                        <m:r>
                          <a:rPr lang="en-US" sz="2400" i="1" dirty="0">
                            <a:solidFill>
                              <a:srgbClr val="FF0000"/>
                            </a:solidFill>
                            <a:latin typeface="Cambria Math"/>
                          </a:rPr>
                          <m:t> </m:t>
                        </m:r>
                      </m:oMath>
                    </m:oMathPara>
                  </a14:m>
                  <a:endParaRPr lang="en-US" sz="2400" dirty="0"/>
                </a:p>
              </p:txBody>
            </p:sp>
          </mc:Choice>
          <mc:Fallback xmlns="">
            <p:sp>
              <p:nvSpPr>
                <p:cNvPr id="13" name="10-Point Star 12"/>
                <p:cNvSpPr>
                  <a:spLocks noRot="1" noChangeAspect="1" noMove="1" noResize="1" noEditPoints="1" noAdjustHandles="1" noChangeArrowheads="1" noChangeShapeType="1" noTextEdit="1"/>
                </p:cNvSpPr>
                <p:nvPr/>
              </p:nvSpPr>
              <p:spPr>
                <a:xfrm>
                  <a:off x="6172200" y="2614005"/>
                  <a:ext cx="533400" cy="491067"/>
                </a:xfrm>
                <a:prstGeom prst="star10">
                  <a:avLst/>
                </a:prstGeom>
                <a:blipFill rotWithShape="1">
                  <a:blip r:embed="rId12"/>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10-Point Star 13"/>
                <p:cNvSpPr/>
                <p:nvPr/>
              </p:nvSpPr>
              <p:spPr>
                <a:xfrm>
                  <a:off x="6172200" y="3265938"/>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r>
                              <a:rPr lang="en-US" sz="2400" b="0" i="1" dirty="0" smtClean="0">
                                <a:solidFill>
                                  <a:srgbClr val="FF0000"/>
                                </a:solidFill>
                                <a:latin typeface="Cambria Math"/>
                              </a:rPr>
                              <m:t>2</m:t>
                            </m:r>
                          </m:sup>
                        </m:sSubSup>
                        <m:r>
                          <a:rPr lang="en-US" sz="2400" i="1" dirty="0">
                            <a:solidFill>
                              <a:srgbClr val="FF0000"/>
                            </a:solidFill>
                            <a:latin typeface="Cambria Math"/>
                          </a:rPr>
                          <m:t> </m:t>
                        </m:r>
                      </m:oMath>
                    </m:oMathPara>
                  </a14:m>
                  <a:endParaRPr lang="en-US" sz="2400" dirty="0"/>
                </a:p>
              </p:txBody>
            </p:sp>
          </mc:Choice>
          <mc:Fallback xmlns="">
            <p:sp>
              <p:nvSpPr>
                <p:cNvPr id="14" name="10-Point Star 13"/>
                <p:cNvSpPr>
                  <a:spLocks noRot="1" noChangeAspect="1" noMove="1" noResize="1" noEditPoints="1" noAdjustHandles="1" noChangeArrowheads="1" noChangeShapeType="1" noTextEdit="1"/>
                </p:cNvSpPr>
                <p:nvPr/>
              </p:nvSpPr>
              <p:spPr>
                <a:xfrm>
                  <a:off x="6172200" y="3265938"/>
                  <a:ext cx="533400" cy="491067"/>
                </a:xfrm>
                <a:prstGeom prst="star10">
                  <a:avLst/>
                </a:prstGeom>
                <a:blipFill rotWithShape="1">
                  <a:blip r:embed="rId13"/>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10-Point Star 14"/>
                <p:cNvSpPr/>
                <p:nvPr/>
              </p:nvSpPr>
              <p:spPr>
                <a:xfrm>
                  <a:off x="6172200" y="4485138"/>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r>
                              <a:rPr lang="en-US" sz="2400" b="0" i="1" dirty="0" smtClean="0">
                                <a:solidFill>
                                  <a:srgbClr val="FF0000"/>
                                </a:solidFill>
                                <a:latin typeface="Cambria Math" panose="02040503050406030204" pitchFamily="18" charset="0"/>
                              </a:rPr>
                              <m:t>𝑔</m:t>
                            </m:r>
                          </m:sup>
                        </m:sSubSup>
                        <m:r>
                          <a:rPr lang="en-US" sz="2400" i="1" dirty="0">
                            <a:solidFill>
                              <a:srgbClr val="FF0000"/>
                            </a:solidFill>
                            <a:latin typeface="Cambria Math"/>
                          </a:rPr>
                          <m:t> </m:t>
                        </m:r>
                      </m:oMath>
                    </m:oMathPara>
                  </a14:m>
                  <a:endParaRPr lang="en-US" sz="2400" dirty="0"/>
                </a:p>
              </p:txBody>
            </p:sp>
          </mc:Choice>
          <mc:Fallback xmlns="">
            <p:sp>
              <p:nvSpPr>
                <p:cNvPr id="15" name="10-Point Star 14"/>
                <p:cNvSpPr>
                  <a:spLocks noRot="1" noChangeAspect="1" noMove="1" noResize="1" noEditPoints="1" noAdjustHandles="1" noChangeArrowheads="1" noChangeShapeType="1" noTextEdit="1"/>
                </p:cNvSpPr>
                <p:nvPr/>
              </p:nvSpPr>
              <p:spPr>
                <a:xfrm>
                  <a:off x="6172200" y="4485138"/>
                  <a:ext cx="533400" cy="491067"/>
                </a:xfrm>
                <a:prstGeom prst="star10">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10-Point Star 18"/>
                <p:cNvSpPr/>
                <p:nvPr/>
              </p:nvSpPr>
              <p:spPr>
                <a:xfrm>
                  <a:off x="6172200" y="53001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sSubSup>
                        <m:r>
                          <a:rPr lang="en-US" sz="2400" i="1" dirty="0">
                            <a:solidFill>
                              <a:srgbClr val="FF0000"/>
                            </a:solidFill>
                            <a:latin typeface="Cambria Math"/>
                          </a:rPr>
                          <m:t> </m:t>
                        </m:r>
                      </m:oMath>
                    </m:oMathPara>
                  </a14:m>
                  <a:endParaRPr lang="en-US" sz="2400" dirty="0"/>
                </a:p>
              </p:txBody>
            </p:sp>
          </mc:Choice>
          <mc:Fallback xmlns="">
            <p:sp>
              <p:nvSpPr>
                <p:cNvPr id="19" name="10-Point Star 18"/>
                <p:cNvSpPr>
                  <a:spLocks noRot="1" noChangeAspect="1" noMove="1" noResize="1" noEditPoints="1" noAdjustHandles="1" noChangeArrowheads="1" noChangeShapeType="1" noTextEdit="1"/>
                </p:cNvSpPr>
                <p:nvPr/>
              </p:nvSpPr>
              <p:spPr>
                <a:xfrm>
                  <a:off x="6172200" y="5300133"/>
                  <a:ext cx="533400" cy="491067"/>
                </a:xfrm>
                <a:prstGeom prst="star10">
                  <a:avLst/>
                </a:prstGeom>
                <a:blipFill rotWithShape="1">
                  <a:blip r:embed="rId15"/>
                  <a:stretch>
                    <a:fillRect l="-10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6172200" y="3886199"/>
                  <a:ext cx="609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FF0000"/>
                            </a:solidFill>
                            <a:latin typeface="Cambria Math"/>
                            <a:ea typeface="Cambria Math"/>
                          </a:rPr>
                          <m:t>⋮</m:t>
                        </m:r>
                      </m:oMath>
                    </m:oMathPara>
                  </a14:m>
                  <a:endParaRPr lang="en-US" sz="2400" dirty="0">
                    <a:solidFill>
                      <a:srgbClr val="FF0000"/>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6172200" y="3886199"/>
                  <a:ext cx="609600" cy="461665"/>
                </a:xfrm>
                <a:prstGeom prst="rect">
                  <a:avLst/>
                </a:prstGeom>
                <a:blipFill rotWithShape="1">
                  <a:blip r:embed="rId1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1" name="Content Placeholder 2"/>
              <p:cNvSpPr>
                <a:spLocks noGrp="1"/>
              </p:cNvSpPr>
              <p:nvPr>
                <p:ph sz="quarter" idx="1"/>
              </p:nvPr>
            </p:nvSpPr>
            <p:spPr>
              <a:xfrm>
                <a:off x="779929" y="1447800"/>
                <a:ext cx="7620000" cy="5105400"/>
              </a:xfrm>
            </p:spPr>
            <p:txBody>
              <a:bodyPr>
                <a:normAutofit/>
              </a:bodyPr>
              <a:lstStyle/>
              <a:p>
                <a14:m>
                  <m:oMath xmlns:m="http://schemas.openxmlformats.org/officeDocument/2006/math">
                    <m:r>
                      <a:rPr lang="en-US" smtClean="0">
                        <a:solidFill>
                          <a:srgbClr val="00B050"/>
                        </a:solidFill>
                        <a:latin typeface="Cambria Math"/>
                      </a:rPr>
                      <m:t>𝑵</m:t>
                    </m:r>
                    <m:r>
                      <a:rPr lang="en-US" smtClean="0">
                        <a:solidFill>
                          <a:srgbClr val="00B050"/>
                        </a:solidFill>
                        <a:latin typeface="Cambria Math"/>
                      </a:rPr>
                      <m:t>=</m:t>
                    </m:r>
                    <m:sSub>
                      <m:sSubPr>
                        <m:ctrlPr>
                          <a:rPr lang="en-US" i="1">
                            <a:solidFill>
                              <a:srgbClr val="00B050"/>
                            </a:solidFill>
                            <a:latin typeface="Cambria Math" panose="02040503050406030204" pitchFamily="18" charset="0"/>
                          </a:rPr>
                        </m:ctrlPr>
                      </m:sSubPr>
                      <m:e>
                        <m:r>
                          <a:rPr lang="en-US">
                            <a:solidFill>
                              <a:srgbClr val="00B050"/>
                            </a:solidFill>
                            <a:latin typeface="Cambria Math"/>
                          </a:rPr>
                          <m:t>𝒑</m:t>
                        </m:r>
                      </m:e>
                      <m:sub>
                        <m:r>
                          <a:rPr lang="en-US">
                            <a:solidFill>
                              <a:srgbClr val="00B050"/>
                            </a:solidFill>
                            <a:latin typeface="Cambria Math"/>
                          </a:rPr>
                          <m:t>𝟏</m:t>
                        </m:r>
                      </m:sub>
                    </m:sSub>
                    <m:r>
                      <a:rPr lang="en-US">
                        <a:solidFill>
                          <a:srgbClr val="00B050"/>
                        </a:solidFill>
                        <a:latin typeface="Cambria Math"/>
                      </a:rPr>
                      <m:t>⋅…⋅</m:t>
                    </m:r>
                    <m:sSub>
                      <m:sSubPr>
                        <m:ctrlPr>
                          <a:rPr lang="en-US" i="1">
                            <a:solidFill>
                              <a:srgbClr val="00B050"/>
                            </a:solidFill>
                            <a:latin typeface="Cambria Math" panose="02040503050406030204" pitchFamily="18" charset="0"/>
                          </a:rPr>
                        </m:ctrlPr>
                      </m:sSubPr>
                      <m:e>
                        <m:r>
                          <a:rPr lang="en-US">
                            <a:solidFill>
                              <a:srgbClr val="00B050"/>
                            </a:solidFill>
                            <a:latin typeface="Cambria Math"/>
                          </a:rPr>
                          <m:t>𝒑</m:t>
                        </m:r>
                      </m:e>
                      <m:sub>
                        <m:r>
                          <a:rPr lang="en-US">
                            <a:solidFill>
                              <a:srgbClr val="00B050"/>
                            </a:solidFill>
                            <a:latin typeface="Cambria Math"/>
                          </a:rPr>
                          <m:t>𝒕</m:t>
                        </m:r>
                      </m:sub>
                    </m:sSub>
                  </m:oMath>
                </a14:m>
                <a:endParaRPr lang="en-US" dirty="0" smtClean="0"/>
              </a:p>
              <a:p>
                <a14:m>
                  <m:oMath xmlns:m="http://schemas.openxmlformats.org/officeDocument/2006/math">
                    <m:r>
                      <a:rPr lang="en-US" b="0" i="1" smtClean="0">
                        <a:solidFill>
                          <a:srgbClr val="FF0000"/>
                        </a:solidFill>
                        <a:latin typeface="Cambria Math" panose="02040503050406030204" pitchFamily="18" charset="0"/>
                      </a:rPr>
                      <m:t>𝛼</m:t>
                    </m:r>
                    <m:r>
                      <a:rPr lang="en-US" b="0" i="1" smtClean="0">
                        <a:solidFill>
                          <a:srgbClr val="FF0000"/>
                        </a:solidFill>
                        <a:latin typeface="Cambria Math" panose="02040503050406030204" pitchFamily="18" charset="0"/>
                      </a:rPr>
                      <m:t>=</m:t>
                    </m:r>
                    <m:d>
                      <m:dPr>
                        <m:ctrlPr>
                          <a:rPr lang="en-US" i="1">
                            <a:solidFill>
                              <a:srgbClr val="FF0000"/>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a:solidFill>
                                  <a:srgbClr val="FF0000"/>
                                </a:solidFill>
                                <a:latin typeface="Cambria Math"/>
                              </a:rPr>
                              <m:t>𝜶</m:t>
                            </m:r>
                          </m:e>
                          <m:sub>
                            <m:r>
                              <a:rPr lang="en-US">
                                <a:solidFill>
                                  <a:srgbClr val="FF0000"/>
                                </a:solidFill>
                                <a:latin typeface="Cambria Math"/>
                              </a:rPr>
                              <m:t>𝟏</m:t>
                            </m:r>
                          </m:sub>
                        </m:sSub>
                        <m:r>
                          <a:rPr lang="en-US">
                            <a:solidFill>
                              <a:srgbClr val="FF0000"/>
                            </a:solidFill>
                            <a:latin typeface="Cambria Math"/>
                          </a:rPr>
                          <m:t>,</m:t>
                        </m:r>
                        <m:sSub>
                          <m:sSubPr>
                            <m:ctrlPr>
                              <a:rPr lang="en-US" i="1">
                                <a:solidFill>
                                  <a:srgbClr val="FF0000"/>
                                </a:solidFill>
                                <a:latin typeface="Cambria Math" panose="02040503050406030204" pitchFamily="18" charset="0"/>
                              </a:rPr>
                            </m:ctrlPr>
                          </m:sSubPr>
                          <m:e>
                            <m:r>
                              <a:rPr lang="en-US">
                                <a:solidFill>
                                  <a:srgbClr val="FF0000"/>
                                </a:solidFill>
                                <a:latin typeface="Cambria Math"/>
                              </a:rPr>
                              <m:t>𝜶</m:t>
                            </m:r>
                          </m:e>
                          <m:sub>
                            <m:r>
                              <a:rPr lang="en-US">
                                <a:solidFill>
                                  <a:srgbClr val="FF0000"/>
                                </a:solidFill>
                                <a:latin typeface="Cambria Math"/>
                              </a:rPr>
                              <m:t>𝟐</m:t>
                            </m:r>
                          </m:sub>
                        </m:sSub>
                        <m:r>
                          <a:rPr lang="en-US">
                            <a:solidFill>
                              <a:srgbClr val="FF0000"/>
                            </a:solidFill>
                            <a:latin typeface="Cambria Math"/>
                          </a:rPr>
                          <m:t>,…,</m:t>
                        </m:r>
                        <m:sSub>
                          <m:sSubPr>
                            <m:ctrlPr>
                              <a:rPr lang="en-US" i="1">
                                <a:solidFill>
                                  <a:srgbClr val="FF0000"/>
                                </a:solidFill>
                                <a:latin typeface="Cambria Math" panose="02040503050406030204" pitchFamily="18" charset="0"/>
                              </a:rPr>
                            </m:ctrlPr>
                          </m:sSubPr>
                          <m:e>
                            <m:r>
                              <a:rPr lang="en-US">
                                <a:solidFill>
                                  <a:srgbClr val="FF0000"/>
                                </a:solidFill>
                                <a:latin typeface="Cambria Math"/>
                              </a:rPr>
                              <m:t>𝜶</m:t>
                            </m:r>
                          </m:e>
                          <m:sub>
                            <m:r>
                              <a:rPr lang="en-US">
                                <a:solidFill>
                                  <a:srgbClr val="FF0000"/>
                                </a:solidFill>
                                <a:latin typeface="Cambria Math"/>
                              </a:rPr>
                              <m:t>𝒕</m:t>
                            </m:r>
                          </m:sub>
                        </m:sSub>
                      </m:e>
                    </m:d>
                    <m:r>
                      <a:rPr lang="en-US">
                        <a:latin typeface="Cambria Math"/>
                      </a:rPr>
                      <m:t>∈</m:t>
                    </m:r>
                    <m:sSub>
                      <m:sSubPr>
                        <m:ctrlPr>
                          <a:rPr lang="en-US" i="1">
                            <a:solidFill>
                              <a:srgbClr val="00B050"/>
                            </a:solidFill>
                            <a:latin typeface="Cambria Math" panose="02040503050406030204" pitchFamily="18" charset="0"/>
                          </a:rPr>
                        </m:ctrlPr>
                      </m:sSubPr>
                      <m:e>
                        <m:r>
                          <a:rPr lang="en-US">
                            <a:solidFill>
                              <a:srgbClr val="00B050"/>
                            </a:solidFill>
                            <a:latin typeface="Cambria Math"/>
                          </a:rPr>
                          <m:t>𝒁</m:t>
                        </m:r>
                      </m:e>
                      <m:sub>
                        <m:sSub>
                          <m:sSubPr>
                            <m:ctrlPr>
                              <a:rPr lang="en-US" i="1">
                                <a:solidFill>
                                  <a:srgbClr val="00B050"/>
                                </a:solidFill>
                                <a:latin typeface="Cambria Math" panose="02040503050406030204" pitchFamily="18" charset="0"/>
                              </a:rPr>
                            </m:ctrlPr>
                          </m:sSubPr>
                          <m:e>
                            <m:r>
                              <a:rPr lang="en-US">
                                <a:solidFill>
                                  <a:srgbClr val="00B050"/>
                                </a:solidFill>
                                <a:latin typeface="Cambria Math"/>
                              </a:rPr>
                              <m:t>𝒈</m:t>
                            </m:r>
                          </m:e>
                          <m:sub>
                            <m:r>
                              <a:rPr lang="en-US">
                                <a:solidFill>
                                  <a:srgbClr val="00B050"/>
                                </a:solidFill>
                                <a:latin typeface="Cambria Math"/>
                              </a:rPr>
                              <m:t>𝟏</m:t>
                            </m:r>
                          </m:sub>
                        </m:sSub>
                      </m:sub>
                    </m:sSub>
                    <m:r>
                      <a:rPr lang="en-US">
                        <a:solidFill>
                          <a:srgbClr val="00B050"/>
                        </a:solidFill>
                        <a:latin typeface="Cambria Math"/>
                      </a:rPr>
                      <m:t>×</m:t>
                    </m:r>
                    <m:sSub>
                      <m:sSubPr>
                        <m:ctrlPr>
                          <a:rPr lang="en-US" i="1">
                            <a:solidFill>
                              <a:srgbClr val="00B050"/>
                            </a:solidFill>
                            <a:latin typeface="Cambria Math" panose="02040503050406030204" pitchFamily="18" charset="0"/>
                          </a:rPr>
                        </m:ctrlPr>
                      </m:sSubPr>
                      <m:e>
                        <m:r>
                          <a:rPr lang="en-US">
                            <a:solidFill>
                              <a:srgbClr val="00B050"/>
                            </a:solidFill>
                            <a:latin typeface="Cambria Math"/>
                          </a:rPr>
                          <m:t>𝒁</m:t>
                        </m:r>
                      </m:e>
                      <m:sub>
                        <m:sSub>
                          <m:sSubPr>
                            <m:ctrlPr>
                              <a:rPr lang="en-US" i="1">
                                <a:solidFill>
                                  <a:srgbClr val="00B050"/>
                                </a:solidFill>
                                <a:latin typeface="Cambria Math" panose="02040503050406030204" pitchFamily="18" charset="0"/>
                              </a:rPr>
                            </m:ctrlPr>
                          </m:sSubPr>
                          <m:e>
                            <m:r>
                              <a:rPr lang="en-US">
                                <a:solidFill>
                                  <a:srgbClr val="00B050"/>
                                </a:solidFill>
                                <a:latin typeface="Cambria Math"/>
                              </a:rPr>
                              <m:t>𝒈</m:t>
                            </m:r>
                          </m:e>
                          <m:sub>
                            <m:r>
                              <a:rPr lang="en-US">
                                <a:solidFill>
                                  <a:srgbClr val="00B050"/>
                                </a:solidFill>
                                <a:latin typeface="Cambria Math"/>
                              </a:rPr>
                              <m:t>𝟐</m:t>
                            </m:r>
                          </m:sub>
                        </m:sSub>
                      </m:sub>
                    </m:sSub>
                    <m:r>
                      <a:rPr lang="en-US">
                        <a:solidFill>
                          <a:srgbClr val="00B050"/>
                        </a:solidFill>
                        <a:latin typeface="Cambria Math"/>
                      </a:rPr>
                      <m:t>×…×</m:t>
                    </m:r>
                    <m:sSub>
                      <m:sSubPr>
                        <m:ctrlPr>
                          <a:rPr lang="en-US" i="1">
                            <a:solidFill>
                              <a:srgbClr val="00B050"/>
                            </a:solidFill>
                            <a:latin typeface="Cambria Math" panose="02040503050406030204" pitchFamily="18" charset="0"/>
                          </a:rPr>
                        </m:ctrlPr>
                      </m:sSubPr>
                      <m:e>
                        <m:r>
                          <a:rPr lang="en-US">
                            <a:solidFill>
                              <a:srgbClr val="00B050"/>
                            </a:solidFill>
                            <a:latin typeface="Cambria Math"/>
                          </a:rPr>
                          <m:t>𝒁</m:t>
                        </m:r>
                      </m:e>
                      <m:sub>
                        <m:sSub>
                          <m:sSubPr>
                            <m:ctrlPr>
                              <a:rPr lang="en-US" i="1">
                                <a:solidFill>
                                  <a:srgbClr val="00B050"/>
                                </a:solidFill>
                                <a:latin typeface="Cambria Math" panose="02040503050406030204" pitchFamily="18" charset="0"/>
                              </a:rPr>
                            </m:ctrlPr>
                          </m:sSubPr>
                          <m:e>
                            <m:r>
                              <a:rPr lang="en-US">
                                <a:solidFill>
                                  <a:srgbClr val="00B050"/>
                                </a:solidFill>
                                <a:latin typeface="Cambria Math"/>
                              </a:rPr>
                              <m:t>𝒈</m:t>
                            </m:r>
                          </m:e>
                          <m:sub>
                            <m:r>
                              <a:rPr lang="en-US">
                                <a:solidFill>
                                  <a:srgbClr val="00B050"/>
                                </a:solidFill>
                                <a:latin typeface="Cambria Math"/>
                              </a:rPr>
                              <m:t>𝒕</m:t>
                            </m:r>
                          </m:sub>
                        </m:sSub>
                      </m:sub>
                    </m:sSub>
                  </m:oMath>
                </a14:m>
                <a:r>
                  <a:rPr lang="en-US" b="0" dirty="0" smtClean="0"/>
                  <a:t/>
                </a:r>
                <a:br>
                  <a:rPr lang="en-US" b="0" dirty="0" smtClean="0"/>
                </a:br>
                <a:endParaRPr lang="en-US" b="0" dirty="0" smtClean="0"/>
              </a:p>
              <a:p>
                <a:pPr marL="228600" lvl="1">
                  <a:spcBef>
                    <a:spcPts val="1000"/>
                  </a:spcBef>
                </a:pPr>
                <a:endParaRPr lang="en-US" dirty="0" smtClean="0"/>
              </a:p>
              <a:p>
                <a:pPr marL="228600" lvl="1">
                  <a:spcBef>
                    <a:spcPts val="1000"/>
                  </a:spcBef>
                </a:pPr>
                <a:endParaRPr lang="en-US" dirty="0"/>
              </a:p>
              <a:p>
                <a:pPr marL="228600" lvl="1">
                  <a:spcBef>
                    <a:spcPts val="1000"/>
                  </a:spcBef>
                </a:pPr>
                <a:endParaRPr lang="en-US" dirty="0" smtClean="0"/>
              </a:p>
              <a:p>
                <a:pPr marL="228600" lvl="1">
                  <a:spcBef>
                    <a:spcPts val="1000"/>
                  </a:spcBef>
                </a:pPr>
                <a:endParaRPr lang="en-US" dirty="0"/>
              </a:p>
              <a:p>
                <a:pPr marL="228600" lvl="1">
                  <a:spcBef>
                    <a:spcPts val="1000"/>
                  </a:spcBef>
                </a:pPr>
                <a:endParaRPr lang="en-US" dirty="0" smtClean="0"/>
              </a:p>
              <a:p>
                <a:pPr marL="228600" lvl="1">
                  <a:spcBef>
                    <a:spcPts val="1000"/>
                  </a:spcBef>
                </a:pPr>
                <a:endParaRPr lang="en-US" dirty="0"/>
              </a:p>
              <a:p>
                <a:pPr marL="228600" lvl="1">
                  <a:spcBef>
                    <a:spcPts val="1000"/>
                  </a:spcBef>
                </a:pPr>
                <a:endParaRPr lang="en-US" dirty="0" smtClean="0"/>
              </a:p>
              <a:p>
                <a:pPr marL="228600" lvl="1">
                  <a:spcBef>
                    <a:spcPts val="1000"/>
                  </a:spcBef>
                </a:pPr>
                <a:r>
                  <a:rPr lang="en-US" dirty="0" smtClean="0"/>
                  <a:t>A </a:t>
                </a:r>
                <a:r>
                  <a:rPr lang="en-US" dirty="0"/>
                  <a:t>random (large) </a:t>
                </a:r>
                <a14:m>
                  <m:oMath xmlns:m="http://schemas.openxmlformats.org/officeDocument/2006/math">
                    <m:r>
                      <a:rPr lang="en-US" i="1" dirty="0">
                        <a:solidFill>
                          <a:srgbClr val="00B050"/>
                        </a:solidFill>
                        <a:latin typeface="Cambria Math"/>
                      </a:rPr>
                      <m:t>𝑧</m:t>
                    </m:r>
                    <m:r>
                      <a:rPr lang="en-US" i="1" dirty="0">
                        <a:solidFill>
                          <a:srgbClr val="00B050"/>
                        </a:solidFill>
                        <a:latin typeface="Cambria Math"/>
                      </a:rPr>
                      <m:t>∈</m:t>
                    </m:r>
                    <m:sSub>
                      <m:sSubPr>
                        <m:ctrlPr>
                          <a:rPr lang="en-US" i="1">
                            <a:solidFill>
                              <a:srgbClr val="FF0000"/>
                            </a:solidFill>
                            <a:latin typeface="Cambria Math" panose="02040503050406030204" pitchFamily="18" charset="0"/>
                          </a:rPr>
                        </m:ctrlPr>
                      </m:sSubPr>
                      <m:e>
                        <m:r>
                          <a:rPr lang="en-US">
                            <a:solidFill>
                              <a:srgbClr val="FF0000"/>
                            </a:solidFill>
                            <a:latin typeface="Cambria Math"/>
                          </a:rPr>
                          <m:t>𝒁</m:t>
                        </m:r>
                      </m:e>
                      <m:sub>
                        <m:r>
                          <a:rPr lang="en-US">
                            <a:solidFill>
                              <a:srgbClr val="FF0000"/>
                            </a:solidFill>
                            <a:latin typeface="Cambria Math"/>
                          </a:rPr>
                          <m:t>𝑵</m:t>
                        </m:r>
                      </m:sub>
                    </m:sSub>
                  </m:oMath>
                </a14:m>
                <a:endParaRPr lang="en-US" dirty="0" smtClean="0"/>
              </a:p>
            </p:txBody>
          </p:sp>
        </mc:Choice>
        <mc:Fallback xmlns="">
          <p:sp>
            <p:nvSpPr>
              <p:cNvPr id="31" name="Content Placeholder 2"/>
              <p:cNvSpPr>
                <a:spLocks noGrp="1" noRot="1" noChangeAspect="1" noMove="1" noResize="1" noEditPoints="1" noAdjustHandles="1" noChangeArrowheads="1" noChangeShapeType="1" noTextEdit="1"/>
              </p:cNvSpPr>
              <p:nvPr>
                <p:ph sz="quarter" idx="1"/>
              </p:nvPr>
            </p:nvSpPr>
            <p:spPr>
              <a:xfrm>
                <a:off x="779929" y="1447800"/>
                <a:ext cx="7620000" cy="5105400"/>
              </a:xfrm>
              <a:blipFill rotWithShape="0">
                <a:blip r:embed="rId33"/>
                <a:stretch>
                  <a:fillRect l="-960" b="-1673"/>
                </a:stretch>
              </a:blipFill>
            </p:spPr>
            <p:txBody>
              <a:bodyPr/>
              <a:lstStyle/>
              <a:p>
                <a:r>
                  <a:rPr lang="en-US">
                    <a:noFill/>
                  </a:rPr>
                  <a:t> </a:t>
                </a:r>
              </a:p>
            </p:txBody>
          </p:sp>
        </mc:Fallback>
      </mc:AlternateContent>
      <p:grpSp>
        <p:nvGrpSpPr>
          <p:cNvPr id="56" name="Group 55"/>
          <p:cNvGrpSpPr/>
          <p:nvPr/>
        </p:nvGrpSpPr>
        <p:grpSpPr>
          <a:xfrm>
            <a:off x="3051840" y="2296180"/>
            <a:ext cx="2586960" cy="1738991"/>
            <a:chOff x="3051840" y="2296180"/>
            <a:chExt cx="2586960" cy="1738991"/>
          </a:xfrm>
        </p:grpSpPr>
        <mc:AlternateContent xmlns:mc="http://schemas.openxmlformats.org/markup-compatibility/2006" xmlns:a14="http://schemas.microsoft.com/office/drawing/2010/main">
          <mc:Choice Requires="a14">
            <p:sp>
              <p:nvSpPr>
                <p:cNvPr id="37" name="TextBox 36"/>
                <p:cNvSpPr txBox="1"/>
                <p:nvPr/>
              </p:nvSpPr>
              <p:spPr>
                <a:xfrm>
                  <a:off x="4724400" y="3237452"/>
                  <a:ext cx="914400" cy="7977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00B050"/>
                                </a:solidFill>
                                <a:latin typeface="Cambria Math" panose="02040503050406030204" pitchFamily="18" charset="0"/>
                              </a:rPr>
                            </m:ctrlPr>
                          </m:sSubPr>
                          <m:e>
                            <m:d>
                              <m:dPr>
                                <m:begChr m:val="["/>
                                <m:endChr m:val="]"/>
                                <m:ctrlPr>
                                  <a:rPr lang="en-US" sz="2400" i="1" smtClean="0">
                                    <a:solidFill>
                                      <a:srgbClr val="00B050"/>
                                    </a:solidFill>
                                    <a:latin typeface="Cambria Math" panose="02040503050406030204" pitchFamily="18" charset="0"/>
                                  </a:rPr>
                                </m:ctrlPr>
                              </m:dPr>
                              <m:e>
                                <m:f>
                                  <m:fPr>
                                    <m:ctrlPr>
                                      <a:rPr lang="en-US" sz="2400" i="1" smtClean="0">
                                        <a:solidFill>
                                          <a:srgbClr val="00B050"/>
                                        </a:solidFill>
                                        <a:latin typeface="Cambria Math" panose="02040503050406030204" pitchFamily="18" charset="0"/>
                                      </a:rPr>
                                    </m:ctrlPr>
                                  </m:fPr>
                                  <m:num>
                                    <m:r>
                                      <a:rPr lang="en-US" sz="2400" b="0" i="1" smtClean="0">
                                        <a:solidFill>
                                          <a:srgbClr val="00B050"/>
                                        </a:solidFill>
                                        <a:latin typeface="Cambria Math"/>
                                      </a:rPr>
                                      <m:t>𝑐</m:t>
                                    </m:r>
                                  </m:num>
                                  <m:den>
                                    <m:r>
                                      <a:rPr lang="en-US" sz="2400" b="0" i="1" smtClean="0">
                                        <a:solidFill>
                                          <a:srgbClr val="00B050"/>
                                        </a:solidFill>
                                        <a:latin typeface="Cambria Math"/>
                                      </a:rPr>
                                      <m:t>𝑧</m:t>
                                    </m:r>
                                  </m:den>
                                </m:f>
                              </m:e>
                            </m:d>
                          </m:e>
                          <m:sub>
                            <m:r>
                              <a:rPr lang="en-US" sz="2400" b="0" i="1" smtClean="0">
                                <a:solidFill>
                                  <a:srgbClr val="00B050"/>
                                </a:solidFill>
                                <a:latin typeface="Cambria Math" panose="02040503050406030204" pitchFamily="18" charset="0"/>
                              </a:rPr>
                              <m:t>𝑁</m:t>
                            </m:r>
                          </m:sub>
                        </m:sSub>
                      </m:oMath>
                    </m:oMathPara>
                  </a14:m>
                  <a:endParaRPr lang="en-US" sz="2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4724400" y="3237452"/>
                  <a:ext cx="914400" cy="797719"/>
                </a:xfrm>
                <a:prstGeom prst="rect">
                  <a:avLst/>
                </a:prstGeom>
                <a:blipFill rotWithShape="0">
                  <a:blip r:embed="rId34"/>
                  <a:stretch>
                    <a:fillRect/>
                  </a:stretch>
                </a:blipFill>
              </p:spPr>
              <p:txBody>
                <a:bodyPr/>
                <a:lstStyle/>
                <a:p>
                  <a:r>
                    <a:rPr lang="en-US">
                      <a:noFill/>
                    </a:rPr>
                    <a:t> </a:t>
                  </a:r>
                </a:p>
              </p:txBody>
            </p:sp>
          </mc:Fallback>
        </mc:AlternateContent>
        <p:cxnSp>
          <p:nvCxnSpPr>
            <p:cNvPr id="50" name="Curved Connector 49"/>
            <p:cNvCxnSpPr/>
            <p:nvPr/>
          </p:nvCxnSpPr>
          <p:spPr>
            <a:xfrm rot="5400000" flipV="1">
              <a:off x="4028774" y="2188186"/>
              <a:ext cx="99692" cy="2053560"/>
            </a:xfrm>
            <a:prstGeom prst="curvedConnector3">
              <a:avLst>
                <a:gd name="adj1" fmla="val -722262"/>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p:cNvSpPr txBox="1"/>
                <p:nvPr/>
              </p:nvSpPr>
              <p:spPr>
                <a:xfrm>
                  <a:off x="4714768" y="2296180"/>
                  <a:ext cx="54303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dirty="0" smtClean="0">
                            <a:solidFill>
                              <a:srgbClr val="00B050"/>
                            </a:solidFill>
                            <a:latin typeface="Cambria Math"/>
                          </a:rPr>
                          <m:t>𝑐</m:t>
                        </m:r>
                      </m:oMath>
                    </m:oMathPara>
                  </a14:m>
                  <a:endParaRPr lang="en-US" sz="2800" dirty="0">
                    <a:solidFill>
                      <a:srgbClr val="00B050"/>
                    </a:solidFill>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4714768" y="2296180"/>
                  <a:ext cx="543032" cy="523220"/>
                </a:xfrm>
                <a:prstGeom prst="rect">
                  <a:avLst/>
                </a:prstGeom>
                <a:blipFill rotWithShape="1">
                  <a:blip r:embed="rId22"/>
                  <a:stretch>
                    <a:fillRect/>
                  </a:stretch>
                </a:blipFill>
              </p:spPr>
              <p:txBody>
                <a:bodyPr/>
                <a:lstStyle/>
                <a:p>
                  <a:r>
                    <a:rPr lang="en-US">
                      <a:noFill/>
                    </a:rPr>
                    <a:t> </a:t>
                  </a:r>
                </a:p>
              </p:txBody>
            </p:sp>
          </mc:Fallback>
        </mc:AlternateContent>
      </p:grpSp>
      <p:grpSp>
        <p:nvGrpSpPr>
          <p:cNvPr id="59" name="Group 58"/>
          <p:cNvGrpSpPr/>
          <p:nvPr/>
        </p:nvGrpSpPr>
        <p:grpSpPr>
          <a:xfrm>
            <a:off x="5475153" y="3205507"/>
            <a:ext cx="2558187" cy="906870"/>
            <a:chOff x="3080613" y="3128301"/>
            <a:chExt cx="2558187" cy="906870"/>
          </a:xfrm>
        </p:grpSpPr>
        <mc:AlternateContent xmlns:mc="http://schemas.openxmlformats.org/markup-compatibility/2006" xmlns:a14="http://schemas.microsoft.com/office/drawing/2010/main">
          <mc:Choice Requires="a14">
            <p:sp>
              <p:nvSpPr>
                <p:cNvPr id="60" name="TextBox 59"/>
                <p:cNvSpPr txBox="1"/>
                <p:nvPr/>
              </p:nvSpPr>
              <p:spPr>
                <a:xfrm>
                  <a:off x="4724400" y="3237452"/>
                  <a:ext cx="914400" cy="7977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solidFill>
                                  <a:srgbClr val="00B050"/>
                                </a:solidFill>
                                <a:latin typeface="Cambria Math" panose="02040503050406030204" pitchFamily="18" charset="0"/>
                              </a:rPr>
                            </m:ctrlPr>
                          </m:sSubPr>
                          <m:e>
                            <m:d>
                              <m:dPr>
                                <m:begChr m:val="["/>
                                <m:endChr m:val="]"/>
                                <m:ctrlPr>
                                  <a:rPr lang="en-US" sz="2400" b="0" i="1" dirty="0" smtClean="0">
                                    <a:solidFill>
                                      <a:srgbClr val="00B050"/>
                                    </a:solidFill>
                                    <a:latin typeface="Cambria Math" panose="02040503050406030204" pitchFamily="18" charset="0"/>
                                  </a:rPr>
                                </m:ctrlPr>
                              </m:dPr>
                              <m:e>
                                <m:f>
                                  <m:fPr>
                                    <m:ctrlPr>
                                      <a:rPr lang="en-US" sz="2400" b="0" i="1" dirty="0" smtClean="0">
                                        <a:solidFill>
                                          <a:srgbClr val="00B050"/>
                                        </a:solidFill>
                                        <a:latin typeface="Cambria Math" panose="02040503050406030204" pitchFamily="18" charset="0"/>
                                      </a:rPr>
                                    </m:ctrlPr>
                                  </m:fPr>
                                  <m:num>
                                    <m:r>
                                      <a:rPr lang="en-US" sz="2400" b="0" i="1" dirty="0" smtClean="0">
                                        <a:solidFill>
                                          <a:srgbClr val="00B050"/>
                                        </a:solidFill>
                                        <a:latin typeface="Cambria Math"/>
                                      </a:rPr>
                                      <m:t>𝑐</m:t>
                                    </m:r>
                                  </m:num>
                                  <m:den>
                                    <m:sSup>
                                      <m:sSupPr>
                                        <m:ctrlPr>
                                          <a:rPr lang="en-US" sz="2400" b="0" i="1" dirty="0" smtClean="0">
                                            <a:solidFill>
                                              <a:srgbClr val="00B050"/>
                                            </a:solidFill>
                                            <a:latin typeface="Cambria Math" panose="02040503050406030204" pitchFamily="18" charset="0"/>
                                          </a:rPr>
                                        </m:ctrlPr>
                                      </m:sSupPr>
                                      <m:e>
                                        <m:r>
                                          <a:rPr lang="en-US" sz="2400" b="0" i="1" dirty="0" smtClean="0">
                                            <a:solidFill>
                                              <a:srgbClr val="00B050"/>
                                            </a:solidFill>
                                            <a:latin typeface="Cambria Math"/>
                                          </a:rPr>
                                          <m:t>𝑧</m:t>
                                        </m:r>
                                      </m:e>
                                      <m:sup>
                                        <m:r>
                                          <a:rPr lang="en-US" sz="2400" b="0" i="1" dirty="0" smtClean="0">
                                            <a:solidFill>
                                              <a:srgbClr val="00B050"/>
                                            </a:solidFill>
                                            <a:latin typeface="Cambria Math"/>
                                          </a:rPr>
                                          <m:t>2</m:t>
                                        </m:r>
                                      </m:sup>
                                    </m:sSup>
                                  </m:den>
                                </m:f>
                              </m:e>
                            </m:d>
                          </m:e>
                          <m:sub>
                            <m:r>
                              <a:rPr lang="en-US" sz="2400" b="0" i="1" dirty="0" smtClean="0">
                                <a:solidFill>
                                  <a:srgbClr val="00B050"/>
                                </a:solidFill>
                                <a:latin typeface="Cambria Math" panose="02040503050406030204" pitchFamily="18" charset="0"/>
                              </a:rPr>
                              <m:t>𝑁</m:t>
                            </m:r>
                          </m:sub>
                        </m:sSub>
                      </m:oMath>
                    </m:oMathPara>
                  </a14:m>
                  <a:endParaRPr lang="en-US" sz="2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4724400" y="3237452"/>
                  <a:ext cx="914400" cy="797719"/>
                </a:xfrm>
                <a:prstGeom prst="rect">
                  <a:avLst/>
                </a:prstGeom>
                <a:blipFill rotWithShape="0">
                  <a:blip r:embed="rId35"/>
                  <a:stretch>
                    <a:fillRect/>
                  </a:stretch>
                </a:blipFill>
              </p:spPr>
              <p:txBody>
                <a:bodyPr/>
                <a:lstStyle/>
                <a:p>
                  <a:r>
                    <a:rPr lang="en-US">
                      <a:noFill/>
                    </a:rPr>
                    <a:t> </a:t>
                  </a:r>
                </a:p>
              </p:txBody>
            </p:sp>
          </mc:Fallback>
        </mc:AlternateContent>
        <p:cxnSp>
          <p:nvCxnSpPr>
            <p:cNvPr id="61" name="Curved Connector 60"/>
            <p:cNvCxnSpPr/>
            <p:nvPr/>
          </p:nvCxnSpPr>
          <p:spPr>
            <a:xfrm rot="5400000" flipV="1">
              <a:off x="4057547" y="2151367"/>
              <a:ext cx="99692" cy="2053560"/>
            </a:xfrm>
            <a:prstGeom prst="curvedConnector3">
              <a:avLst>
                <a:gd name="adj1" fmla="val -722262"/>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5" name="Rectangle 64"/>
              <p:cNvSpPr/>
              <p:nvPr/>
            </p:nvSpPr>
            <p:spPr>
              <a:xfrm>
                <a:off x="419099" y="4504220"/>
                <a:ext cx="8305800" cy="151953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t>If </a:t>
                </a:r>
                <a14:m>
                  <m:oMath xmlns:m="http://schemas.openxmlformats.org/officeDocument/2006/math">
                    <m:r>
                      <a:rPr lang="en-US" sz="2400" i="1" dirty="0" smtClean="0">
                        <a:latin typeface="Cambria Math"/>
                      </a:rPr>
                      <m:t>𝑐</m:t>
                    </m:r>
                    <m:r>
                      <a:rPr lang="en-US" sz="2400" i="1" dirty="0" smtClean="0">
                        <a:latin typeface="Cambria Math"/>
                      </a:rPr>
                      <m:t>  </m:t>
                    </m:r>
                    <m:r>
                      <m:rPr>
                        <m:nor/>
                      </m:rPr>
                      <a:rPr lang="en-US" sz="2400" b="0" i="0" dirty="0" smtClean="0">
                        <a:latin typeface="Cambria Math" panose="02040503050406030204" pitchFamily="18" charset="0"/>
                      </a:rPr>
                      <m:t>is</m:t>
                    </m:r>
                    <m:r>
                      <m:rPr>
                        <m:nor/>
                      </m:rPr>
                      <a:rPr lang="en-US" sz="2400" b="0" i="0" dirty="0" smtClean="0">
                        <a:latin typeface="Cambria Math" panose="02040503050406030204" pitchFamily="18" charset="0"/>
                      </a:rPr>
                      <m:t> </m:t>
                    </m:r>
                    <m:r>
                      <m:rPr>
                        <m:nor/>
                      </m:rPr>
                      <a:rPr lang="en-US" sz="2400" b="0" i="0" dirty="0" smtClean="0">
                        <a:latin typeface="Cambria Math" panose="02040503050406030204" pitchFamily="18" charset="0"/>
                      </a:rPr>
                      <m:t>CRT</m:t>
                    </m:r>
                    <m:r>
                      <m:rPr>
                        <m:nor/>
                      </m:rPr>
                      <a:rPr lang="en-US" sz="2400" b="0" i="0" dirty="0" smtClean="0">
                        <a:latin typeface="Cambria Math" panose="02040503050406030204" pitchFamily="18" charset="0"/>
                      </a:rPr>
                      <m:t> </m:t>
                    </m:r>
                    <m:r>
                      <m:rPr>
                        <m:nor/>
                      </m:rPr>
                      <a:rPr lang="en-US" sz="2400" b="0" i="0" dirty="0" smtClean="0">
                        <a:latin typeface="Cambria Math" panose="02040503050406030204" pitchFamily="18" charset="0"/>
                      </a:rPr>
                      <m:t>of</m:t>
                    </m:r>
                    <m:r>
                      <m:rPr>
                        <m:nor/>
                      </m:rPr>
                      <a:rPr lang="en-US" sz="2400" b="0" i="0" dirty="0" smtClean="0">
                        <a:latin typeface="Cambria Math" panose="02040503050406030204" pitchFamily="18" charset="0"/>
                      </a:rPr>
                      <m:t> </m:t>
                    </m:r>
                    <m:r>
                      <a:rPr lang="en-US" sz="2400" b="0" i="1" dirty="0" smtClean="0">
                        <a:latin typeface="Cambria Math" panose="02040503050406030204" pitchFamily="18" charset="0"/>
                      </a:rPr>
                      <m:t>𝛼</m:t>
                    </m:r>
                    <m:r>
                      <a:rPr lang="en-US" sz="2400" i="1" dirty="0">
                        <a:latin typeface="Cambria Math"/>
                      </a:rPr>
                      <m:t>,</m:t>
                    </m:r>
                    <m:r>
                      <a:rPr lang="en-US" sz="2400" b="0" i="1" dirty="0" smtClean="0">
                        <a:latin typeface="Cambria Math" panose="02040503050406030204" pitchFamily="18" charset="0"/>
                      </a:rPr>
                      <m:t>𝑑</m:t>
                    </m:r>
                    <m:r>
                      <a:rPr lang="en-US" sz="2400" i="1" dirty="0">
                        <a:latin typeface="Cambria Math"/>
                      </a:rPr>
                      <m:t>  </m:t>
                    </m:r>
                    <m:r>
                      <m:rPr>
                        <m:nor/>
                      </m:rPr>
                      <a:rPr lang="en-US" sz="2400" dirty="0">
                        <a:latin typeface="Cambria Math" panose="02040503050406030204" pitchFamily="18" charset="0"/>
                      </a:rPr>
                      <m:t>is</m:t>
                    </m:r>
                    <m:r>
                      <m:rPr>
                        <m:nor/>
                      </m:rPr>
                      <a:rPr lang="en-US" sz="2400" dirty="0">
                        <a:latin typeface="Cambria Math" panose="02040503050406030204" pitchFamily="18" charset="0"/>
                      </a:rPr>
                      <m:t> </m:t>
                    </m:r>
                    <m:r>
                      <m:rPr>
                        <m:nor/>
                      </m:rPr>
                      <a:rPr lang="en-US" sz="2400" dirty="0">
                        <a:latin typeface="Cambria Math" panose="02040503050406030204" pitchFamily="18" charset="0"/>
                      </a:rPr>
                      <m:t>CRT</m:t>
                    </m:r>
                    <m:r>
                      <m:rPr>
                        <m:nor/>
                      </m:rPr>
                      <a:rPr lang="en-US" sz="2400" dirty="0">
                        <a:latin typeface="Cambria Math" panose="02040503050406030204" pitchFamily="18" charset="0"/>
                      </a:rPr>
                      <m:t> </m:t>
                    </m:r>
                    <m:r>
                      <m:rPr>
                        <m:nor/>
                      </m:rPr>
                      <a:rPr lang="en-US" sz="2400" dirty="0">
                        <a:latin typeface="Cambria Math" panose="02040503050406030204" pitchFamily="18" charset="0"/>
                      </a:rPr>
                      <m:t>of</m:t>
                    </m:r>
                    <m:r>
                      <m:rPr>
                        <m:nor/>
                      </m:rPr>
                      <a:rPr lang="en-US" sz="2400" dirty="0">
                        <a:latin typeface="Cambria Math" panose="02040503050406030204" pitchFamily="18" charset="0"/>
                      </a:rPr>
                      <m:t> </m:t>
                    </m:r>
                    <m:r>
                      <a:rPr lang="en-US" sz="2400" b="0" i="1" dirty="0" smtClean="0">
                        <a:latin typeface="Cambria Math" panose="02040503050406030204" pitchFamily="18" charset="0"/>
                      </a:rPr>
                      <m:t>𝛽</m:t>
                    </m:r>
                    <m:r>
                      <a:rPr lang="en-US" sz="2400" i="1" dirty="0">
                        <a:latin typeface="Cambria Math"/>
                      </a:rPr>
                      <m:t>,</m:t>
                    </m:r>
                  </m:oMath>
                </a14:m>
                <a:r>
                  <a:rPr lang="en-US" sz="2400" dirty="0" smtClean="0"/>
                  <a:t> and </a:t>
                </a:r>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𝑒</m:t>
                        </m:r>
                      </m:e>
                      <m:sub>
                        <m:r>
                          <a:rPr lang="en-US" sz="2400" i="1" dirty="0">
                            <a:latin typeface="Cambria Math" panose="02040503050406030204" pitchFamily="18" charset="0"/>
                          </a:rPr>
                          <m:t>𝑖</m:t>
                        </m:r>
                      </m:sub>
                    </m:sSub>
                  </m:oMath>
                </a14:m>
                <a:r>
                  <a:rPr lang="en-US" sz="2400" dirty="0" err="1"/>
                  <a:t>’s</a:t>
                </a:r>
                <a:r>
                  <a:rPr lang="en-US" sz="2400" dirty="0"/>
                  <a:t> are short then,</a:t>
                </a:r>
                <a:br>
                  <a:rPr lang="en-US" sz="2400" dirty="0"/>
                </a:br>
                <a:r>
                  <a:rPr lang="en-US" sz="2400" dirty="0"/>
                  <a:t>  </a:t>
                </a:r>
                <a14:m>
                  <m:oMath xmlns:m="http://schemas.openxmlformats.org/officeDocument/2006/math">
                    <m:sSub>
                      <m:sSubPr>
                        <m:ctrlPr>
                          <a:rPr lang="en-US" sz="2400" i="1" dirty="0" smtClean="0">
                            <a:latin typeface="Cambria Math" panose="02040503050406030204" pitchFamily="18" charset="0"/>
                          </a:rPr>
                        </m:ctrlPr>
                      </m:sSubPr>
                      <m:e>
                        <m:d>
                          <m:dPr>
                            <m:begChr m:val="["/>
                            <m:endChr m:val="]"/>
                            <m:ctrlPr>
                              <a:rPr lang="en-US" sz="2400" i="1" dirty="0" smtClean="0">
                                <a:latin typeface="Cambria Math" panose="02040503050406030204" pitchFamily="18" charset="0"/>
                              </a:rPr>
                            </m:ctrlPr>
                          </m:dPr>
                          <m:e>
                            <m:f>
                              <m:fPr>
                                <m:ctrlPr>
                                  <a:rPr lang="en-US" sz="2400" i="1" dirty="0" smtClean="0">
                                    <a:latin typeface="Cambria Math" panose="02040503050406030204" pitchFamily="18" charset="0"/>
                                  </a:rPr>
                                </m:ctrlPr>
                              </m:fPr>
                              <m:num>
                                <m:r>
                                  <a:rPr lang="en-US" sz="2400" i="1" dirty="0" smtClean="0">
                                    <a:latin typeface="Cambria Math"/>
                                  </a:rPr>
                                  <m:t>𝑐</m:t>
                                </m:r>
                              </m:num>
                              <m:den>
                                <m:r>
                                  <a:rPr lang="en-US" sz="2400" i="1" dirty="0" smtClean="0">
                                    <a:latin typeface="Cambria Math"/>
                                  </a:rPr>
                                  <m:t>𝑧</m:t>
                                </m:r>
                              </m:den>
                            </m:f>
                            <m:r>
                              <a:rPr lang="en-US" sz="2400" b="0" i="1" dirty="0" smtClean="0">
                                <a:latin typeface="Cambria Math"/>
                                <a:ea typeface="Cambria Math"/>
                              </a:rPr>
                              <m:t>+</m:t>
                            </m:r>
                            <m:f>
                              <m:fPr>
                                <m:ctrlPr>
                                  <a:rPr lang="en-US" sz="2400" i="1" dirty="0" smtClean="0">
                                    <a:latin typeface="Cambria Math" panose="02040503050406030204" pitchFamily="18" charset="0"/>
                                  </a:rPr>
                                </m:ctrlPr>
                              </m:fPr>
                              <m:num>
                                <m:r>
                                  <a:rPr lang="en-US" sz="2400" i="1" dirty="0" smtClean="0">
                                    <a:latin typeface="Cambria Math"/>
                                  </a:rPr>
                                  <m:t>𝑑</m:t>
                                </m:r>
                              </m:num>
                              <m:den>
                                <m:r>
                                  <a:rPr lang="en-US" sz="2400" i="1" dirty="0" smtClean="0">
                                    <a:latin typeface="Cambria Math"/>
                                  </a:rPr>
                                  <m:t>𝑧</m:t>
                                </m:r>
                              </m:den>
                            </m:f>
                          </m:e>
                        </m:d>
                      </m:e>
                      <m:sub>
                        <m:r>
                          <a:rPr lang="en-US" sz="2400" b="0" i="1" dirty="0" smtClean="0">
                            <a:latin typeface="Cambria Math" panose="02040503050406030204" pitchFamily="18" charset="0"/>
                          </a:rPr>
                          <m:t>𝑁</m:t>
                        </m:r>
                      </m:sub>
                    </m:sSub>
                  </m:oMath>
                </a14:m>
                <a:r>
                  <a:rPr lang="en-US" sz="2400" dirty="0"/>
                  <a:t>has the </a:t>
                </a:r>
                <a:r>
                  <a:rPr lang="en-US" sz="2400" dirty="0" smtClean="0"/>
                  <a:t>form </a:t>
                </a:r>
                <a14:m>
                  <m:oMath xmlns:m="http://schemas.openxmlformats.org/officeDocument/2006/math">
                    <m:sSub>
                      <m:sSubPr>
                        <m:ctrlPr>
                          <a:rPr lang="en-US" sz="2400" i="1" dirty="0" smtClean="0">
                            <a:latin typeface="Cambria Math" panose="02040503050406030204" pitchFamily="18" charset="0"/>
                          </a:rPr>
                        </m:ctrlPr>
                      </m:sSubPr>
                      <m:e>
                        <m:d>
                          <m:dPr>
                            <m:begChr m:val="["/>
                            <m:endChr m:val="]"/>
                            <m:ctrlPr>
                              <a:rPr lang="en-US" sz="2400" i="1" dirty="0" smtClean="0">
                                <a:latin typeface="Cambria Math" panose="02040503050406030204" pitchFamily="18" charset="0"/>
                              </a:rPr>
                            </m:ctrlPr>
                          </m:dPr>
                          <m:e>
                            <m:f>
                              <m:fPr>
                                <m:ctrlPr>
                                  <a:rPr lang="en-US" sz="2400" i="1" dirty="0" smtClean="0">
                                    <a:latin typeface="Cambria Math" panose="02040503050406030204" pitchFamily="18" charset="0"/>
                                  </a:rPr>
                                </m:ctrlPr>
                              </m:fPr>
                              <m:num>
                                <m:r>
                                  <a:rPr lang="en-US" sz="2400" i="1" dirty="0" smtClean="0">
                                    <a:latin typeface="Cambria Math"/>
                                  </a:rPr>
                                  <m:t>𝑐</m:t>
                                </m:r>
                                <m:r>
                                  <a:rPr lang="en-US" sz="2400" b="0" i="1" dirty="0" smtClean="0">
                                    <a:latin typeface="Cambria Math"/>
                                    <a:ea typeface="Cambria Math"/>
                                  </a:rPr>
                                  <m:t>+</m:t>
                                </m:r>
                                <m:r>
                                  <a:rPr lang="en-US" sz="2400" i="1" dirty="0" smtClean="0">
                                    <a:latin typeface="Cambria Math"/>
                                  </a:rPr>
                                  <m:t>𝑑</m:t>
                                </m:r>
                              </m:num>
                              <m:den>
                                <m:r>
                                  <a:rPr lang="en-US" sz="2400" b="0" i="1" dirty="0" smtClean="0">
                                    <a:latin typeface="Cambria Math"/>
                                  </a:rPr>
                                  <m:t>𝑧</m:t>
                                </m:r>
                              </m:den>
                            </m:f>
                          </m:e>
                        </m:d>
                      </m:e>
                      <m:sub>
                        <m:r>
                          <a:rPr lang="en-US" sz="2400" b="0" i="1" dirty="0" smtClean="0">
                            <a:latin typeface="Cambria Math" panose="02040503050406030204" pitchFamily="18" charset="0"/>
                          </a:rPr>
                          <m:t>𝑁</m:t>
                        </m:r>
                      </m:sub>
                    </m:sSub>
                  </m:oMath>
                </a14:m>
                <a:r>
                  <a:rPr lang="en-US" sz="2400" dirty="0" smtClean="0"/>
                  <a:t>, </a:t>
                </a:r>
                <a:r>
                  <a:rPr lang="en-US" sz="2400" dirty="0"/>
                  <a:t/>
                </a:r>
                <a:br>
                  <a:rPr lang="en-US" sz="2400" dirty="0"/>
                </a:br>
                <a:r>
                  <a:rPr lang="en-US" sz="2400" dirty="0"/>
                  <a:t>  where </a:t>
                </a:r>
                <a14:m>
                  <m:oMath xmlns:m="http://schemas.openxmlformats.org/officeDocument/2006/math">
                    <m:r>
                      <a:rPr lang="en-US" sz="2400" i="1" dirty="0" smtClean="0">
                        <a:latin typeface="Cambria Math"/>
                      </a:rPr>
                      <m:t>𝑐</m:t>
                    </m:r>
                    <m:r>
                      <a:rPr lang="en-US" sz="2400" b="0" i="1" dirty="0" smtClean="0">
                        <a:latin typeface="Cambria Math"/>
                        <a:ea typeface="Cambria Math"/>
                      </a:rPr>
                      <m:t>+</m:t>
                    </m:r>
                    <m:r>
                      <a:rPr lang="en-US" sz="2400" i="1" dirty="0" smtClean="0">
                        <a:latin typeface="Cambria Math"/>
                      </a:rPr>
                      <m:t>𝑑</m:t>
                    </m:r>
                    <m:r>
                      <a:rPr lang="en-US" sz="2400" i="1" dirty="0" smtClean="0">
                        <a:latin typeface="Cambria Math"/>
                      </a:rPr>
                      <m:t> </m:t>
                    </m:r>
                  </m:oMath>
                </a14:m>
                <a:r>
                  <a:rPr lang="en-US" sz="2400" dirty="0" smtClean="0"/>
                  <a:t>is </a:t>
                </a:r>
                <a:r>
                  <a:rPr lang="en-US" sz="2400" dirty="0"/>
                  <a:t>still short and </a:t>
                </a:r>
                <a14:m>
                  <m:oMath xmlns:m="http://schemas.openxmlformats.org/officeDocument/2006/math">
                    <m:r>
                      <a:rPr lang="en-US" sz="2400" i="1" dirty="0" smtClean="0">
                        <a:latin typeface="Cambria Math"/>
                      </a:rPr>
                      <m:t>𝑐</m:t>
                    </m:r>
                    <m:r>
                      <a:rPr lang="en-US" sz="2400" b="0" i="1" dirty="0" smtClean="0">
                        <a:latin typeface="Cambria Math"/>
                        <a:ea typeface="Cambria Math"/>
                      </a:rPr>
                      <m:t>+</m:t>
                    </m:r>
                    <m:r>
                      <a:rPr lang="en-US" sz="2400" i="1" dirty="0" smtClean="0">
                        <a:latin typeface="Cambria Math"/>
                      </a:rPr>
                      <m:t>𝑑</m:t>
                    </m:r>
                    <m:r>
                      <a:rPr lang="en-US" sz="2400" b="0" i="1" dirty="0" smtClean="0">
                        <a:latin typeface="Cambria Math" panose="02040503050406030204" pitchFamily="18" charset="0"/>
                      </a:rPr>
                      <m:t> </m:t>
                    </m:r>
                    <m:r>
                      <m:rPr>
                        <m:nor/>
                      </m:rPr>
                      <a:rPr lang="en-US" sz="2400" dirty="0">
                        <a:latin typeface="Cambria Math" panose="02040503050406030204" pitchFamily="18" charset="0"/>
                      </a:rPr>
                      <m:t>is</m:t>
                    </m:r>
                    <m:r>
                      <m:rPr>
                        <m:nor/>
                      </m:rPr>
                      <a:rPr lang="en-US" sz="2400" dirty="0">
                        <a:latin typeface="Cambria Math" panose="02040503050406030204" pitchFamily="18" charset="0"/>
                      </a:rPr>
                      <m:t> </m:t>
                    </m:r>
                    <m:r>
                      <m:rPr>
                        <m:nor/>
                      </m:rPr>
                      <a:rPr lang="en-US" sz="2400" dirty="0">
                        <a:latin typeface="Cambria Math" panose="02040503050406030204" pitchFamily="18" charset="0"/>
                      </a:rPr>
                      <m:t>CRT</m:t>
                    </m:r>
                    <m:r>
                      <m:rPr>
                        <m:nor/>
                      </m:rPr>
                      <a:rPr lang="en-US" sz="2400" dirty="0">
                        <a:latin typeface="Cambria Math" panose="02040503050406030204" pitchFamily="18" charset="0"/>
                      </a:rPr>
                      <m:t> </m:t>
                    </m:r>
                    <m:r>
                      <m:rPr>
                        <m:nor/>
                      </m:rPr>
                      <a:rPr lang="en-US" sz="2400" dirty="0">
                        <a:latin typeface="Cambria Math" panose="02040503050406030204" pitchFamily="18" charset="0"/>
                      </a:rPr>
                      <m:t>of</m:t>
                    </m:r>
                    <m:r>
                      <m:rPr>
                        <m:nor/>
                      </m:rPr>
                      <a:rPr lang="en-US" sz="2400" dirty="0">
                        <a:latin typeface="Cambria Math" panose="02040503050406030204" pitchFamily="18" charset="0"/>
                      </a:rPr>
                      <m:t> </m:t>
                    </m:r>
                    <m:r>
                      <m:rPr>
                        <m:nor/>
                      </m:rPr>
                      <a:rPr lang="en-US" sz="2400" i="0" dirty="0" smtClean="0">
                        <a:latin typeface="Cambria Math" panose="02040503050406030204" pitchFamily="18" charset="0"/>
                      </a:rPr>
                      <m:t>α</m:t>
                    </m:r>
                    <m:r>
                      <m:rPr>
                        <m:nor/>
                      </m:rPr>
                      <a:rPr lang="en-US" sz="2400" b="0" i="0" dirty="0" smtClean="0">
                        <a:latin typeface="Cambria Math" panose="02040503050406030204" pitchFamily="18" charset="0"/>
                      </a:rPr>
                      <m:t>+</m:t>
                    </m:r>
                    <m:r>
                      <m:rPr>
                        <m:sty m:val="p"/>
                      </m:rPr>
                      <a:rPr lang="en-US" sz="2400" b="0" i="1" dirty="0" smtClean="0">
                        <a:latin typeface="Cambria Math" panose="02040503050406030204" pitchFamily="18" charset="0"/>
                      </a:rPr>
                      <m:t>β</m:t>
                    </m:r>
                  </m:oMath>
                </a14:m>
                <a:endParaRPr lang="en-US" sz="2400" dirty="0"/>
              </a:p>
            </p:txBody>
          </p:sp>
        </mc:Choice>
        <mc:Fallback xmlns="">
          <p:sp>
            <p:nvSpPr>
              <p:cNvPr id="65" name="Rectangle 64"/>
              <p:cNvSpPr>
                <a:spLocks noRot="1" noChangeAspect="1" noMove="1" noResize="1" noEditPoints="1" noAdjustHandles="1" noChangeArrowheads="1" noChangeShapeType="1" noTextEdit="1"/>
              </p:cNvSpPr>
              <p:nvPr/>
            </p:nvSpPr>
            <p:spPr>
              <a:xfrm>
                <a:off x="419099" y="4504220"/>
                <a:ext cx="8305800" cy="1519535"/>
              </a:xfrm>
              <a:prstGeom prst="rect">
                <a:avLst/>
              </a:prstGeom>
              <a:blipFill rotWithShape="0">
                <a:blip r:embed="rId39"/>
                <a:stretch>
                  <a:fillRect b="-51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419099" y="4493749"/>
                <a:ext cx="8305800" cy="151953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t>If </a:t>
                </a:r>
                <a14:m>
                  <m:oMath xmlns:m="http://schemas.openxmlformats.org/officeDocument/2006/math">
                    <m:r>
                      <a:rPr lang="en-US" sz="2400" i="1" dirty="0">
                        <a:latin typeface="Cambria Math"/>
                      </a:rPr>
                      <m:t>𝑐</m:t>
                    </m:r>
                    <m:r>
                      <a:rPr lang="en-US" sz="2400" i="1" dirty="0">
                        <a:latin typeface="Cambria Math"/>
                      </a:rPr>
                      <m:t>  </m:t>
                    </m:r>
                    <m:r>
                      <m:rPr>
                        <m:nor/>
                      </m:rPr>
                      <a:rPr lang="en-US" sz="2400" dirty="0">
                        <a:latin typeface="Cambria Math" panose="02040503050406030204" pitchFamily="18" charset="0"/>
                      </a:rPr>
                      <m:t>is</m:t>
                    </m:r>
                    <m:r>
                      <m:rPr>
                        <m:nor/>
                      </m:rPr>
                      <a:rPr lang="en-US" sz="2400" dirty="0">
                        <a:latin typeface="Cambria Math" panose="02040503050406030204" pitchFamily="18" charset="0"/>
                      </a:rPr>
                      <m:t> </m:t>
                    </m:r>
                    <m:r>
                      <m:rPr>
                        <m:nor/>
                      </m:rPr>
                      <a:rPr lang="en-US" sz="2400" dirty="0">
                        <a:latin typeface="Cambria Math" panose="02040503050406030204" pitchFamily="18" charset="0"/>
                      </a:rPr>
                      <m:t>CRT</m:t>
                    </m:r>
                    <m:r>
                      <m:rPr>
                        <m:nor/>
                      </m:rPr>
                      <a:rPr lang="en-US" sz="2400" dirty="0">
                        <a:latin typeface="Cambria Math" panose="02040503050406030204" pitchFamily="18" charset="0"/>
                      </a:rPr>
                      <m:t> </m:t>
                    </m:r>
                    <m:r>
                      <m:rPr>
                        <m:nor/>
                      </m:rPr>
                      <a:rPr lang="en-US" sz="2400" dirty="0">
                        <a:latin typeface="Cambria Math" panose="02040503050406030204" pitchFamily="18" charset="0"/>
                      </a:rPr>
                      <m:t>of</m:t>
                    </m:r>
                    <m:r>
                      <m:rPr>
                        <m:nor/>
                      </m:rPr>
                      <a:rPr lang="en-US" sz="2400" dirty="0">
                        <a:latin typeface="Cambria Math" panose="02040503050406030204" pitchFamily="18" charset="0"/>
                      </a:rPr>
                      <m:t> </m:t>
                    </m:r>
                    <m:r>
                      <a:rPr lang="en-US" sz="2400" i="1" dirty="0">
                        <a:latin typeface="Cambria Math" panose="02040503050406030204" pitchFamily="18" charset="0"/>
                      </a:rPr>
                      <m:t>𝛼</m:t>
                    </m:r>
                    <m:r>
                      <a:rPr lang="en-US" sz="2400" i="1" dirty="0">
                        <a:latin typeface="Cambria Math"/>
                      </a:rPr>
                      <m:t>,</m:t>
                    </m:r>
                    <m:r>
                      <a:rPr lang="en-US" sz="2400" i="1" dirty="0">
                        <a:latin typeface="Cambria Math" panose="02040503050406030204" pitchFamily="18" charset="0"/>
                      </a:rPr>
                      <m:t>𝑑</m:t>
                    </m:r>
                    <m:r>
                      <a:rPr lang="en-US" sz="2400" i="1" dirty="0">
                        <a:latin typeface="Cambria Math"/>
                      </a:rPr>
                      <m:t>  </m:t>
                    </m:r>
                    <m:r>
                      <m:rPr>
                        <m:nor/>
                      </m:rPr>
                      <a:rPr lang="en-US" sz="2400" dirty="0">
                        <a:latin typeface="Cambria Math" panose="02040503050406030204" pitchFamily="18" charset="0"/>
                      </a:rPr>
                      <m:t>is</m:t>
                    </m:r>
                    <m:r>
                      <m:rPr>
                        <m:nor/>
                      </m:rPr>
                      <a:rPr lang="en-US" sz="2400" dirty="0">
                        <a:latin typeface="Cambria Math" panose="02040503050406030204" pitchFamily="18" charset="0"/>
                      </a:rPr>
                      <m:t> </m:t>
                    </m:r>
                    <m:r>
                      <m:rPr>
                        <m:nor/>
                      </m:rPr>
                      <a:rPr lang="en-US" sz="2400" dirty="0">
                        <a:latin typeface="Cambria Math" panose="02040503050406030204" pitchFamily="18" charset="0"/>
                      </a:rPr>
                      <m:t>CRT</m:t>
                    </m:r>
                    <m:r>
                      <m:rPr>
                        <m:nor/>
                      </m:rPr>
                      <a:rPr lang="en-US" sz="2400" dirty="0">
                        <a:latin typeface="Cambria Math" panose="02040503050406030204" pitchFamily="18" charset="0"/>
                      </a:rPr>
                      <m:t> </m:t>
                    </m:r>
                    <m:r>
                      <m:rPr>
                        <m:nor/>
                      </m:rPr>
                      <a:rPr lang="en-US" sz="2400" dirty="0">
                        <a:latin typeface="Cambria Math" panose="02040503050406030204" pitchFamily="18" charset="0"/>
                      </a:rPr>
                      <m:t>of</m:t>
                    </m:r>
                    <m:r>
                      <m:rPr>
                        <m:nor/>
                      </m:rPr>
                      <a:rPr lang="en-US" sz="2400" dirty="0">
                        <a:latin typeface="Cambria Math" panose="02040503050406030204" pitchFamily="18" charset="0"/>
                      </a:rPr>
                      <m:t> </m:t>
                    </m:r>
                    <m:r>
                      <a:rPr lang="en-US" sz="2400" i="1" dirty="0">
                        <a:latin typeface="Cambria Math" panose="02040503050406030204" pitchFamily="18" charset="0"/>
                      </a:rPr>
                      <m:t>𝛽</m:t>
                    </m:r>
                    <m:r>
                      <a:rPr lang="en-US" sz="2400" b="0" i="1" dirty="0" smtClean="0">
                        <a:latin typeface="Cambria Math" panose="02040503050406030204" pitchFamily="18" charset="0"/>
                      </a:rPr>
                      <m:t>,</m:t>
                    </m:r>
                    <m:r>
                      <a:rPr lang="en-US" sz="2400" i="1" dirty="0">
                        <a:latin typeface="Cambria Math" panose="02040503050406030204" pitchFamily="18" charset="0"/>
                      </a:rPr>
                      <m:t> </m:t>
                    </m:r>
                  </m:oMath>
                </a14:m>
                <a:r>
                  <a:rPr lang="en-US" sz="2400" dirty="0" smtClean="0"/>
                  <a:t>and </a:t>
                </a:r>
                <a14:m>
                  <m:oMath xmlns:m="http://schemas.openxmlformats.org/officeDocument/2006/math">
                    <m:sSub>
                      <m:sSubPr>
                        <m:ctrlPr>
                          <a:rPr lang="en-US" sz="2400" i="1" dirty="0" smtClean="0">
                            <a:latin typeface="Cambria Math" panose="02040503050406030204" pitchFamily="18" charset="0"/>
                          </a:rPr>
                        </m:ctrlPr>
                      </m:sSubPr>
                      <m:e>
                        <m:r>
                          <a:rPr lang="en-US" sz="2400" i="1" dirty="0" smtClean="0">
                            <a:latin typeface="Cambria Math" panose="02040503050406030204" pitchFamily="18" charset="0"/>
                          </a:rPr>
                          <m:t>𝑒</m:t>
                        </m:r>
                      </m:e>
                      <m:sub>
                        <m:r>
                          <a:rPr lang="en-US" sz="2400" i="1" dirty="0" smtClean="0">
                            <a:latin typeface="Cambria Math" panose="02040503050406030204" pitchFamily="18" charset="0"/>
                          </a:rPr>
                          <m:t>𝑖</m:t>
                        </m:r>
                      </m:sub>
                    </m:sSub>
                  </m:oMath>
                </a14:m>
                <a:r>
                  <a:rPr lang="en-US" sz="2400" dirty="0" err="1" smtClean="0"/>
                  <a:t>’s</a:t>
                </a:r>
                <a:r>
                  <a:rPr lang="en-US" sz="2400" dirty="0" smtClean="0"/>
                  <a:t> are short then,</a:t>
                </a:r>
                <a:r>
                  <a:rPr lang="en-US" sz="2400" dirty="0"/>
                  <a:t/>
                </a:r>
                <a:br>
                  <a:rPr lang="en-US" sz="2400" dirty="0"/>
                </a:br>
                <a14:m>
                  <m:oMath xmlns:m="http://schemas.openxmlformats.org/officeDocument/2006/math">
                    <m:sSub>
                      <m:sSubPr>
                        <m:ctrlPr>
                          <a:rPr lang="en-US" sz="2400" i="1" dirty="0" smtClean="0">
                            <a:latin typeface="Cambria Math" panose="02040503050406030204" pitchFamily="18" charset="0"/>
                          </a:rPr>
                        </m:ctrlPr>
                      </m:sSubPr>
                      <m:e>
                        <m:d>
                          <m:dPr>
                            <m:begChr m:val="["/>
                            <m:endChr m:val="]"/>
                            <m:ctrlPr>
                              <a:rPr lang="en-US" sz="2400" i="1" dirty="0" smtClean="0">
                                <a:latin typeface="Cambria Math" panose="02040503050406030204" pitchFamily="18" charset="0"/>
                              </a:rPr>
                            </m:ctrlPr>
                          </m:dPr>
                          <m:e>
                            <m:f>
                              <m:fPr>
                                <m:ctrlPr>
                                  <a:rPr lang="en-US" sz="2400" i="1" dirty="0" smtClean="0">
                                    <a:latin typeface="Cambria Math" panose="02040503050406030204" pitchFamily="18" charset="0"/>
                                  </a:rPr>
                                </m:ctrlPr>
                              </m:fPr>
                              <m:num>
                                <m:r>
                                  <a:rPr lang="en-US" sz="2400" i="1" dirty="0" smtClean="0">
                                    <a:latin typeface="Cambria Math"/>
                                  </a:rPr>
                                  <m:t>𝑐</m:t>
                                </m:r>
                              </m:num>
                              <m:den>
                                <m:r>
                                  <a:rPr lang="en-US" sz="2400" i="1" dirty="0" smtClean="0">
                                    <a:latin typeface="Cambria Math"/>
                                  </a:rPr>
                                  <m:t>𝑧</m:t>
                                </m:r>
                              </m:den>
                            </m:f>
                            <m:r>
                              <a:rPr lang="en-US" sz="2400" i="1" dirty="0">
                                <a:latin typeface="Cambria Math"/>
                                <a:ea typeface="Cambria Math"/>
                              </a:rPr>
                              <m:t>×</m:t>
                            </m:r>
                            <m:f>
                              <m:fPr>
                                <m:ctrlPr>
                                  <a:rPr lang="en-US" sz="2400" i="1" dirty="0" smtClean="0">
                                    <a:latin typeface="Cambria Math" panose="02040503050406030204" pitchFamily="18" charset="0"/>
                                  </a:rPr>
                                </m:ctrlPr>
                              </m:fPr>
                              <m:num>
                                <m:r>
                                  <a:rPr lang="en-US" sz="2400" i="1" dirty="0" smtClean="0">
                                    <a:latin typeface="Cambria Math"/>
                                  </a:rPr>
                                  <m:t>𝑑</m:t>
                                </m:r>
                              </m:num>
                              <m:den>
                                <m:r>
                                  <a:rPr lang="en-US" sz="2400" i="1" dirty="0" smtClean="0">
                                    <a:latin typeface="Cambria Math"/>
                                  </a:rPr>
                                  <m:t>𝑧</m:t>
                                </m:r>
                              </m:den>
                            </m:f>
                          </m:e>
                        </m:d>
                      </m:e>
                      <m:sub>
                        <m:r>
                          <a:rPr lang="en-US" sz="2400" b="0" i="1" dirty="0" smtClean="0">
                            <a:latin typeface="Cambria Math" panose="02040503050406030204" pitchFamily="18" charset="0"/>
                          </a:rPr>
                          <m:t>𝑁</m:t>
                        </m:r>
                      </m:sub>
                    </m:sSub>
                  </m:oMath>
                </a14:m>
                <a:r>
                  <a:rPr lang="en-US" sz="2400" dirty="0"/>
                  <a:t>has the </a:t>
                </a:r>
                <a:r>
                  <a:rPr lang="en-US" sz="2400" dirty="0" smtClean="0"/>
                  <a:t>form </a:t>
                </a:r>
                <a14:m>
                  <m:oMath xmlns:m="http://schemas.openxmlformats.org/officeDocument/2006/math">
                    <m:sSub>
                      <m:sSubPr>
                        <m:ctrlPr>
                          <a:rPr lang="en-US" sz="2400" i="1" dirty="0" smtClean="0">
                            <a:latin typeface="Cambria Math" panose="02040503050406030204" pitchFamily="18" charset="0"/>
                          </a:rPr>
                        </m:ctrlPr>
                      </m:sSubPr>
                      <m:e>
                        <m:d>
                          <m:dPr>
                            <m:begChr m:val="["/>
                            <m:endChr m:val="]"/>
                            <m:ctrlPr>
                              <a:rPr lang="en-US" sz="2400" i="1" dirty="0" smtClean="0">
                                <a:latin typeface="Cambria Math" panose="02040503050406030204" pitchFamily="18" charset="0"/>
                              </a:rPr>
                            </m:ctrlPr>
                          </m:dPr>
                          <m:e>
                            <m:f>
                              <m:fPr>
                                <m:ctrlPr>
                                  <a:rPr lang="en-US" sz="2400" i="1" dirty="0" smtClean="0">
                                    <a:latin typeface="Cambria Math" panose="02040503050406030204" pitchFamily="18" charset="0"/>
                                  </a:rPr>
                                </m:ctrlPr>
                              </m:fPr>
                              <m:num>
                                <m:r>
                                  <a:rPr lang="en-US" sz="2400" i="1" dirty="0" smtClean="0">
                                    <a:latin typeface="Cambria Math"/>
                                  </a:rPr>
                                  <m:t>𝑐</m:t>
                                </m:r>
                                <m:r>
                                  <a:rPr lang="en-US" sz="2400" i="1" dirty="0">
                                    <a:latin typeface="Cambria Math"/>
                                    <a:ea typeface="Cambria Math"/>
                                  </a:rPr>
                                  <m:t>×</m:t>
                                </m:r>
                                <m:r>
                                  <a:rPr lang="en-US" sz="2400" i="1" dirty="0" smtClean="0">
                                    <a:latin typeface="Cambria Math"/>
                                  </a:rPr>
                                  <m:t>𝑑</m:t>
                                </m:r>
                              </m:num>
                              <m:den>
                                <m:sSup>
                                  <m:sSupPr>
                                    <m:ctrlPr>
                                      <a:rPr lang="en-US" sz="2400" i="1" dirty="0" smtClean="0">
                                        <a:latin typeface="Cambria Math" panose="02040503050406030204" pitchFamily="18" charset="0"/>
                                      </a:rPr>
                                    </m:ctrlPr>
                                  </m:sSupPr>
                                  <m:e>
                                    <m:r>
                                      <a:rPr lang="en-US" sz="2400" i="1" dirty="0" smtClean="0">
                                        <a:latin typeface="Cambria Math"/>
                                      </a:rPr>
                                      <m:t>𝑧</m:t>
                                    </m:r>
                                  </m:e>
                                  <m:sup>
                                    <m:r>
                                      <a:rPr lang="en-US" sz="2400" i="1" dirty="0" smtClean="0">
                                        <a:latin typeface="Cambria Math"/>
                                      </a:rPr>
                                      <m:t>2</m:t>
                                    </m:r>
                                  </m:sup>
                                </m:sSup>
                              </m:den>
                            </m:f>
                          </m:e>
                        </m:d>
                      </m:e>
                      <m:sub>
                        <m:r>
                          <a:rPr lang="en-US" sz="2400" b="0" i="1" dirty="0" smtClean="0">
                            <a:latin typeface="Cambria Math" panose="02040503050406030204" pitchFamily="18" charset="0"/>
                          </a:rPr>
                          <m:t>𝑁</m:t>
                        </m:r>
                      </m:sub>
                    </m:sSub>
                  </m:oMath>
                </a14:m>
                <a:r>
                  <a:rPr lang="en-US" sz="2400" dirty="0" smtClean="0"/>
                  <a:t>,                         </a:t>
                </a:r>
                <a:r>
                  <a:rPr lang="en-US" sz="2400" dirty="0"/>
                  <a:t/>
                </a:r>
                <a:br>
                  <a:rPr lang="en-US" sz="2400" dirty="0"/>
                </a:br>
                <a:r>
                  <a:rPr lang="en-US" sz="2400" dirty="0"/>
                  <a:t>  where </a:t>
                </a:r>
                <a14:m>
                  <m:oMath xmlns:m="http://schemas.openxmlformats.org/officeDocument/2006/math">
                    <m:r>
                      <a:rPr lang="en-US" sz="2400" i="1" dirty="0" smtClean="0">
                        <a:latin typeface="Cambria Math"/>
                      </a:rPr>
                      <m:t>𝑐</m:t>
                    </m:r>
                    <m:r>
                      <a:rPr lang="en-US" sz="2400" i="1" dirty="0">
                        <a:latin typeface="Cambria Math"/>
                        <a:ea typeface="Cambria Math"/>
                      </a:rPr>
                      <m:t>×</m:t>
                    </m:r>
                    <m:r>
                      <a:rPr lang="en-US" sz="2400" i="1" dirty="0" smtClean="0">
                        <a:latin typeface="Cambria Math"/>
                      </a:rPr>
                      <m:t>𝑑</m:t>
                    </m:r>
                    <m:r>
                      <a:rPr lang="en-US" sz="2400" i="1" dirty="0" smtClean="0">
                        <a:latin typeface="Cambria Math"/>
                      </a:rPr>
                      <m:t> </m:t>
                    </m:r>
                  </m:oMath>
                </a14:m>
                <a:r>
                  <a:rPr lang="en-US" sz="2400" dirty="0" smtClean="0"/>
                  <a:t>is </a:t>
                </a:r>
                <a:r>
                  <a:rPr lang="en-US" sz="2400" dirty="0"/>
                  <a:t>still short and </a:t>
                </a:r>
                <a14:m>
                  <m:oMath xmlns:m="http://schemas.openxmlformats.org/officeDocument/2006/math">
                    <m:r>
                      <a:rPr lang="en-US" sz="2400" i="1" dirty="0" smtClean="0">
                        <a:latin typeface="Cambria Math"/>
                      </a:rPr>
                      <m:t>𝑐</m:t>
                    </m:r>
                    <m:r>
                      <a:rPr lang="en-US" sz="2400" i="1" dirty="0">
                        <a:latin typeface="Cambria Math"/>
                        <a:ea typeface="Cambria Math"/>
                      </a:rPr>
                      <m:t>×</m:t>
                    </m:r>
                    <m:r>
                      <a:rPr lang="en-US" sz="2400" i="1" dirty="0" smtClean="0">
                        <a:latin typeface="Cambria Math"/>
                      </a:rPr>
                      <m:t>𝑑</m:t>
                    </m:r>
                    <m:r>
                      <m:rPr>
                        <m:nor/>
                      </m:rPr>
                      <a:rPr lang="en-US" sz="2400" b="0" i="0" dirty="0" smtClean="0">
                        <a:latin typeface="Cambria Math"/>
                      </a:rPr>
                      <m:t> </m:t>
                    </m:r>
                    <m:r>
                      <m:rPr>
                        <m:nor/>
                      </m:rPr>
                      <a:rPr lang="en-US" sz="2400" dirty="0">
                        <a:latin typeface="Cambria Math" panose="02040503050406030204" pitchFamily="18" charset="0"/>
                      </a:rPr>
                      <m:t>is</m:t>
                    </m:r>
                    <m:r>
                      <m:rPr>
                        <m:nor/>
                      </m:rPr>
                      <a:rPr lang="en-US" sz="2400" dirty="0">
                        <a:latin typeface="Cambria Math" panose="02040503050406030204" pitchFamily="18" charset="0"/>
                      </a:rPr>
                      <m:t> </m:t>
                    </m:r>
                    <m:r>
                      <m:rPr>
                        <m:nor/>
                      </m:rPr>
                      <a:rPr lang="en-US" sz="2400" dirty="0">
                        <a:latin typeface="Cambria Math" panose="02040503050406030204" pitchFamily="18" charset="0"/>
                      </a:rPr>
                      <m:t>CRT</m:t>
                    </m:r>
                    <m:r>
                      <m:rPr>
                        <m:nor/>
                      </m:rPr>
                      <a:rPr lang="en-US" sz="2400" dirty="0">
                        <a:latin typeface="Cambria Math" panose="02040503050406030204" pitchFamily="18" charset="0"/>
                      </a:rPr>
                      <m:t> </m:t>
                    </m:r>
                    <m:r>
                      <m:rPr>
                        <m:nor/>
                      </m:rPr>
                      <a:rPr lang="en-US" sz="2400" dirty="0">
                        <a:latin typeface="Cambria Math" panose="02040503050406030204" pitchFamily="18" charset="0"/>
                      </a:rPr>
                      <m:t>of</m:t>
                    </m:r>
                    <m:r>
                      <m:rPr>
                        <m:nor/>
                      </m:rPr>
                      <a:rPr lang="en-US" sz="2400" dirty="0">
                        <a:latin typeface="Cambria Math" panose="02040503050406030204" pitchFamily="18" charset="0"/>
                      </a:rPr>
                      <m:t> </m:t>
                    </m:r>
                    <m:r>
                      <m:rPr>
                        <m:nor/>
                      </m:rPr>
                      <a:rPr lang="en-US" sz="2400" dirty="0">
                        <a:latin typeface="Cambria Math" panose="02040503050406030204" pitchFamily="18" charset="0"/>
                      </a:rPr>
                      <m:t>α</m:t>
                    </m:r>
                    <m:r>
                      <a:rPr lang="en-US" sz="2400" b="0" i="1" dirty="0" smtClean="0">
                        <a:latin typeface="Cambria Math" panose="02040503050406030204" pitchFamily="18" charset="0"/>
                      </a:rPr>
                      <m:t>×</m:t>
                    </m:r>
                    <m:r>
                      <m:rPr>
                        <m:sty m:val="p"/>
                      </m:rPr>
                      <a:rPr lang="en-US" sz="2400" i="1" dirty="0" smtClean="0">
                        <a:latin typeface="Cambria Math" panose="02040503050406030204" pitchFamily="18" charset="0"/>
                      </a:rPr>
                      <m:t>β</m:t>
                    </m:r>
                  </m:oMath>
                </a14:m>
                <a:endParaRPr lang="en-US" sz="2400" dirty="0"/>
              </a:p>
            </p:txBody>
          </p:sp>
        </mc:Choice>
        <mc:Fallback xmlns="">
          <p:sp>
            <p:nvSpPr>
              <p:cNvPr id="39" name="Rectangle 38"/>
              <p:cNvSpPr>
                <a:spLocks noRot="1" noChangeAspect="1" noMove="1" noResize="1" noEditPoints="1" noAdjustHandles="1" noChangeArrowheads="1" noChangeShapeType="1" noTextEdit="1"/>
              </p:cNvSpPr>
              <p:nvPr/>
            </p:nvSpPr>
            <p:spPr>
              <a:xfrm>
                <a:off x="419099" y="4493749"/>
                <a:ext cx="8305800" cy="1519535"/>
              </a:xfrm>
              <a:prstGeom prst="rect">
                <a:avLst/>
              </a:prstGeom>
              <a:blipFill rotWithShape="0">
                <a:blip r:embed="rId40"/>
                <a:stretch>
                  <a:fillRect b="-5578"/>
                </a:stretch>
              </a:blipFill>
            </p:spPr>
            <p:txBody>
              <a:bodyPr/>
              <a:lstStyle/>
              <a:p>
                <a:r>
                  <a:rPr lang="en-US">
                    <a:noFill/>
                  </a:rPr>
                  <a:t> </a:t>
                </a:r>
              </a:p>
            </p:txBody>
          </p:sp>
        </mc:Fallback>
      </mc:AlternateContent>
      <p:sp>
        <p:nvSpPr>
          <p:cNvPr id="3" name="TextBox 2"/>
          <p:cNvSpPr txBox="1"/>
          <p:nvPr/>
        </p:nvSpPr>
        <p:spPr>
          <a:xfrm rot="19421798">
            <a:off x="9427" y="5143938"/>
            <a:ext cx="2133600" cy="461665"/>
          </a:xfrm>
          <a:prstGeom prst="rect">
            <a:avLst/>
          </a:prstGeom>
          <a:noFill/>
        </p:spPr>
        <p:txBody>
          <a:bodyPr wrap="square" rtlCol="0">
            <a:spAutoFit/>
          </a:bodyPr>
          <a:lstStyle/>
          <a:p>
            <a:r>
              <a:rPr lang="en-US" sz="2400" dirty="0">
                <a:solidFill>
                  <a:srgbClr val="FF0000"/>
                </a:solidFill>
              </a:rPr>
              <a:t>Multiplication</a:t>
            </a:r>
          </a:p>
        </p:txBody>
      </p:sp>
      <p:sp>
        <p:nvSpPr>
          <p:cNvPr id="4" name="Rectangle 3"/>
          <p:cNvSpPr/>
          <p:nvPr/>
        </p:nvSpPr>
        <p:spPr>
          <a:xfrm rot="18959267">
            <a:off x="213338" y="5199543"/>
            <a:ext cx="1253869" cy="461665"/>
          </a:xfrm>
          <a:prstGeom prst="rect">
            <a:avLst/>
          </a:prstGeom>
        </p:spPr>
        <p:txBody>
          <a:bodyPr wrap="none">
            <a:spAutoFit/>
          </a:bodyPr>
          <a:lstStyle/>
          <a:p>
            <a:r>
              <a:rPr lang="en-US" sz="2400" dirty="0" smtClean="0">
                <a:solidFill>
                  <a:srgbClr val="FF0000"/>
                </a:solidFill>
              </a:rPr>
              <a:t>Addition</a:t>
            </a:r>
          </a:p>
        </p:txBody>
      </p:sp>
      <p:sp>
        <p:nvSpPr>
          <p:cNvPr id="8" name="Slide Number Placeholder 7"/>
          <p:cNvSpPr>
            <a:spLocks noGrp="1"/>
          </p:cNvSpPr>
          <p:nvPr>
            <p:ph type="sldNum" sz="quarter" idx="12"/>
          </p:nvPr>
        </p:nvSpPr>
        <p:spPr/>
        <p:txBody>
          <a:bodyPr/>
          <a:lstStyle/>
          <a:p>
            <a:fld id="{93D2F4F8-96A9-4514-BBD0-EA5312265E95}" type="slidenum">
              <a:rPr lang="en-US" smtClean="0"/>
              <a:t>52</a:t>
            </a:fld>
            <a:endParaRPr lang="en-US"/>
          </a:p>
        </p:txBody>
      </p:sp>
      <mc:AlternateContent xmlns:mc="http://schemas.openxmlformats.org/markup-compatibility/2006" xmlns:a14="http://schemas.microsoft.com/office/drawing/2010/main">
        <mc:Choice Requires="a14">
          <p:sp>
            <p:nvSpPr>
              <p:cNvPr id="12" name="Rectangle 11"/>
              <p:cNvSpPr/>
              <p:nvPr/>
            </p:nvSpPr>
            <p:spPr>
              <a:xfrm>
                <a:off x="848565" y="3692747"/>
                <a:ext cx="3451715" cy="830997"/>
              </a:xfrm>
              <a:prstGeom prst="rect">
                <a:avLst/>
              </a:prstGeom>
            </p:spPr>
            <p:txBody>
              <a:bodyPr wrap="square">
                <a:spAutoFit/>
              </a:bodyPr>
              <a:lstStyle/>
              <a:p>
                <a14:m>
                  <m:oMath xmlns:m="http://schemas.openxmlformats.org/officeDocument/2006/math">
                    <m:r>
                      <a:rPr lang="en-US" sz="2400" b="1" i="1" smtClean="0">
                        <a:solidFill>
                          <a:srgbClr val="00B050"/>
                        </a:solidFill>
                        <a:latin typeface="Cambria Math" panose="02040503050406030204" pitchFamily="18" charset="0"/>
                      </a:rPr>
                      <m:t>𝒄</m:t>
                    </m:r>
                    <m:r>
                      <a:rPr lang="en-US" sz="2400" b="1" i="1" smtClean="0">
                        <a:solidFill>
                          <a:srgbClr val="00B050"/>
                        </a:solidFill>
                        <a:latin typeface="Cambria Math" panose="02040503050406030204" pitchFamily="18" charset="0"/>
                      </a:rPr>
                      <m:t>=</m:t>
                    </m:r>
                    <m:r>
                      <a:rPr lang="en-US" sz="2400" b="1">
                        <a:solidFill>
                          <a:srgbClr val="00B050"/>
                        </a:solidFill>
                        <a:latin typeface="Cambria Math"/>
                      </a:rPr>
                      <m:t>𝐂𝐑𝐓</m:t>
                    </m:r>
                    <m:r>
                      <a:rPr lang="en-US" sz="2400" b="1">
                        <a:solidFill>
                          <a:srgbClr val="00B050"/>
                        </a:solidFill>
                        <a:latin typeface="Cambria Math"/>
                      </a:rPr>
                      <m:t>(</m:t>
                    </m:r>
                    <m:sSub>
                      <m:sSubPr>
                        <m:ctrlPr>
                          <a:rPr lang="en-US" sz="2400" b="1" i="1">
                            <a:solidFill>
                              <a:srgbClr val="00B050"/>
                            </a:solidFill>
                            <a:latin typeface="Cambria Math" panose="02040503050406030204" pitchFamily="18" charset="0"/>
                          </a:rPr>
                        </m:ctrlPr>
                      </m:sSubPr>
                      <m:e>
                        <m:r>
                          <a:rPr lang="en-US" sz="2400" b="1" i="1">
                            <a:solidFill>
                              <a:srgbClr val="00B050"/>
                            </a:solidFill>
                            <a:latin typeface="Cambria Math"/>
                          </a:rPr>
                          <m:t>𝒆</m:t>
                        </m:r>
                      </m:e>
                      <m:sub>
                        <m:r>
                          <a:rPr lang="en-US" sz="2400" b="1">
                            <a:solidFill>
                              <a:srgbClr val="00B050"/>
                            </a:solidFill>
                            <a:latin typeface="Cambria Math"/>
                          </a:rPr>
                          <m:t>𝟏</m:t>
                        </m:r>
                      </m:sub>
                    </m:sSub>
                    <m:r>
                      <a:rPr lang="en-US" sz="2400" b="1">
                        <a:solidFill>
                          <a:srgbClr val="00B050"/>
                        </a:solidFill>
                        <a:latin typeface="Cambria Math"/>
                      </a:rPr>
                      <m:t>,…,</m:t>
                    </m:r>
                    <m:sSub>
                      <m:sSubPr>
                        <m:ctrlPr>
                          <a:rPr lang="en-US" sz="2400" b="1" i="1">
                            <a:solidFill>
                              <a:srgbClr val="00B050"/>
                            </a:solidFill>
                            <a:latin typeface="Cambria Math" panose="02040503050406030204" pitchFamily="18" charset="0"/>
                          </a:rPr>
                        </m:ctrlPr>
                      </m:sSubPr>
                      <m:e>
                        <m:r>
                          <a:rPr lang="en-US" sz="2400" b="1" i="1">
                            <a:solidFill>
                              <a:srgbClr val="00B050"/>
                            </a:solidFill>
                            <a:latin typeface="Cambria Math"/>
                          </a:rPr>
                          <m:t>𝒆</m:t>
                        </m:r>
                      </m:e>
                      <m:sub>
                        <m:r>
                          <a:rPr lang="en-US" sz="2400" b="1" i="1">
                            <a:solidFill>
                              <a:srgbClr val="00B050"/>
                            </a:solidFill>
                            <a:latin typeface="Cambria Math"/>
                          </a:rPr>
                          <m:t>𝒕</m:t>
                        </m:r>
                      </m:sub>
                    </m:sSub>
                    <m:r>
                      <a:rPr lang="en-US" sz="2400" b="1">
                        <a:solidFill>
                          <a:srgbClr val="00B050"/>
                        </a:solidFill>
                        <a:latin typeface="Cambria Math"/>
                      </a:rPr>
                      <m:t>)</m:t>
                    </m:r>
                  </m:oMath>
                </a14:m>
                <a:r>
                  <a:rPr lang="en-US" sz="2400" dirty="0" smtClean="0"/>
                  <a:t>,</a:t>
                </a:r>
              </a:p>
              <a:p>
                <a:r>
                  <a:rPr lang="en-US" sz="2400" dirty="0" smtClean="0"/>
                  <a:t>  </a:t>
                </a:r>
                <a14:m>
                  <m:oMath xmlns:m="http://schemas.openxmlformats.org/officeDocument/2006/math">
                    <m:sSub>
                      <m:sSubPr>
                        <m:ctrlPr>
                          <a:rPr lang="en-US" sz="2400" b="1" i="1" dirty="0">
                            <a:solidFill>
                              <a:srgbClr val="00B050"/>
                            </a:solidFill>
                            <a:latin typeface="Cambria Math" panose="02040503050406030204" pitchFamily="18" charset="0"/>
                          </a:rPr>
                        </m:ctrlPr>
                      </m:sSubPr>
                      <m:e>
                        <m:r>
                          <a:rPr lang="en-US" sz="2400" b="1" i="1" dirty="0">
                            <a:solidFill>
                              <a:srgbClr val="00B050"/>
                            </a:solidFill>
                            <a:latin typeface="Cambria Math"/>
                          </a:rPr>
                          <m:t>𝒆</m:t>
                        </m:r>
                      </m:e>
                      <m:sub>
                        <m:r>
                          <a:rPr lang="en-US" sz="2400" b="1" i="1" dirty="0">
                            <a:solidFill>
                              <a:srgbClr val="00B050"/>
                            </a:solidFill>
                            <a:latin typeface="Cambria Math"/>
                          </a:rPr>
                          <m:t>𝒊</m:t>
                        </m:r>
                      </m:sub>
                    </m:sSub>
                    <m:r>
                      <a:rPr lang="en-US" sz="2400" b="1" dirty="0">
                        <a:solidFill>
                          <a:srgbClr val="00B050"/>
                        </a:solidFill>
                        <a:latin typeface="Cambria Math"/>
                      </a:rPr>
                      <m:t>=</m:t>
                    </m:r>
                    <m:sSub>
                      <m:sSubPr>
                        <m:ctrlPr>
                          <a:rPr lang="en-US" sz="2400" b="1" i="1" dirty="0">
                            <a:solidFill>
                              <a:srgbClr val="00B050"/>
                            </a:solidFill>
                            <a:latin typeface="Cambria Math" panose="02040503050406030204" pitchFamily="18" charset="0"/>
                          </a:rPr>
                        </m:ctrlPr>
                      </m:sSubPr>
                      <m:e>
                        <m:r>
                          <a:rPr lang="en-US" sz="2400" b="1" i="1" dirty="0">
                            <a:solidFill>
                              <a:srgbClr val="00B050"/>
                            </a:solidFill>
                            <a:latin typeface="Cambria Math"/>
                          </a:rPr>
                          <m:t>𝒓</m:t>
                        </m:r>
                      </m:e>
                      <m:sub>
                        <m:r>
                          <a:rPr lang="en-US" sz="2400" b="1" i="1" dirty="0">
                            <a:solidFill>
                              <a:srgbClr val="00B050"/>
                            </a:solidFill>
                            <a:latin typeface="Cambria Math"/>
                          </a:rPr>
                          <m:t>𝒊</m:t>
                        </m:r>
                      </m:sub>
                    </m:sSub>
                    <m:sSub>
                      <m:sSubPr>
                        <m:ctrlPr>
                          <a:rPr lang="en-US" sz="2400" b="1" i="1" dirty="0">
                            <a:solidFill>
                              <a:srgbClr val="00B050"/>
                            </a:solidFill>
                            <a:latin typeface="Cambria Math" panose="02040503050406030204" pitchFamily="18" charset="0"/>
                          </a:rPr>
                        </m:ctrlPr>
                      </m:sSubPr>
                      <m:e>
                        <m:r>
                          <a:rPr lang="en-US" sz="2400" b="1" i="1" dirty="0">
                            <a:solidFill>
                              <a:srgbClr val="00B050"/>
                            </a:solidFill>
                            <a:latin typeface="Cambria Math"/>
                          </a:rPr>
                          <m:t>𝒈</m:t>
                        </m:r>
                      </m:e>
                      <m:sub>
                        <m:r>
                          <a:rPr lang="en-US" sz="2400" b="1" i="1" dirty="0">
                            <a:solidFill>
                              <a:srgbClr val="00B050"/>
                            </a:solidFill>
                            <a:latin typeface="Cambria Math"/>
                          </a:rPr>
                          <m:t>𝒊</m:t>
                        </m:r>
                      </m:sub>
                    </m:sSub>
                    <m:r>
                      <a:rPr lang="en-US" sz="2400" b="1" i="1" dirty="0">
                        <a:solidFill>
                          <a:srgbClr val="00B050"/>
                        </a:solidFill>
                        <a:latin typeface="Cambria Math"/>
                      </a:rPr>
                      <m:t>+</m:t>
                    </m:r>
                    <m:sSub>
                      <m:sSubPr>
                        <m:ctrlPr>
                          <a:rPr lang="en-US" sz="2400" b="1" i="1" dirty="0">
                            <a:solidFill>
                              <a:srgbClr val="00B050"/>
                            </a:solidFill>
                            <a:latin typeface="Cambria Math" panose="02040503050406030204" pitchFamily="18" charset="0"/>
                          </a:rPr>
                        </m:ctrlPr>
                      </m:sSubPr>
                      <m:e>
                        <m:r>
                          <a:rPr lang="en-US" sz="2400" b="1" i="1" dirty="0">
                            <a:solidFill>
                              <a:srgbClr val="00B050"/>
                            </a:solidFill>
                            <a:latin typeface="Cambria Math"/>
                          </a:rPr>
                          <m:t>𝜶</m:t>
                        </m:r>
                      </m:e>
                      <m:sub>
                        <m:r>
                          <a:rPr lang="en-US" sz="2400" b="1" i="1" dirty="0">
                            <a:solidFill>
                              <a:srgbClr val="00B050"/>
                            </a:solidFill>
                            <a:latin typeface="Cambria Math"/>
                          </a:rPr>
                          <m:t>𝒊</m:t>
                        </m:r>
                      </m:sub>
                    </m:sSub>
                  </m:oMath>
                </a14:m>
                <a:endParaRPr lang="en-US" sz="2400" dirty="0"/>
              </a:p>
            </p:txBody>
          </p:sp>
        </mc:Choice>
        <mc:Fallback xmlns="">
          <p:sp>
            <p:nvSpPr>
              <p:cNvPr id="12" name="Rectangle 11"/>
              <p:cNvSpPr>
                <a:spLocks noRot="1" noChangeAspect="1" noMove="1" noResize="1" noEditPoints="1" noAdjustHandles="1" noChangeArrowheads="1" noChangeShapeType="1" noTextEdit="1"/>
              </p:cNvSpPr>
              <p:nvPr/>
            </p:nvSpPr>
            <p:spPr>
              <a:xfrm>
                <a:off x="848565" y="3692747"/>
                <a:ext cx="3451715" cy="830997"/>
              </a:xfrm>
              <a:prstGeom prst="rect">
                <a:avLst/>
              </a:prstGeom>
              <a:blipFill rotWithShape="0">
                <a:blip r:embed="rId38"/>
                <a:stretch>
                  <a:fillRect t="-5882" b="-5882"/>
                </a:stretch>
              </a:blipFill>
            </p:spPr>
            <p:txBody>
              <a:bodyPr/>
              <a:lstStyle/>
              <a:p>
                <a:r>
                  <a:rPr lang="en-US">
                    <a:noFill/>
                  </a:rPr>
                  <a:t> </a:t>
                </a:r>
              </a:p>
            </p:txBody>
          </p:sp>
        </mc:Fallback>
      </mc:AlternateContent>
    </p:spTree>
    <p:extLst>
      <p:ext uri="{BB962C8B-B14F-4D97-AF65-F5344CB8AC3E}">
        <p14:creationId xmlns:p14="http://schemas.microsoft.com/office/powerpoint/2010/main" val="117190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39" grpId="0" animBg="1"/>
      <p:bldP spid="3" grpId="0"/>
      <p:bldP spid="4" grpId="0"/>
      <p:bldP spid="4" grpId="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CLT13 Construction (in general)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57200" y="1600200"/>
                <a:ext cx="7772400" cy="4800600"/>
              </a:xfrm>
            </p:spPr>
            <p:txBody>
              <a:bodyPr>
                <a:normAutofit/>
              </a:bodyPr>
              <a:lstStyle/>
              <a:p>
                <a:r>
                  <a:rPr lang="en-US" dirty="0" smtClean="0"/>
                  <a:t>In general, ``level-k encoding” of </a:t>
                </a:r>
                <a14:m>
                  <m:oMath xmlns:m="http://schemas.openxmlformats.org/officeDocument/2006/math">
                    <m:r>
                      <a:rPr lang="en-US" i="1" dirty="0" smtClean="0">
                        <a:latin typeface="Cambria Math" panose="02040503050406030204" pitchFamily="18" charset="0"/>
                      </a:rPr>
                      <m:t>𝛼</m:t>
                    </m:r>
                  </m:oMath>
                </a14:m>
                <a:r>
                  <a:rPr lang="en-US" dirty="0" smtClean="0"/>
                  <a:t> has the form </a:t>
                </a:r>
                <a14:m>
                  <m:oMath xmlns:m="http://schemas.openxmlformats.org/officeDocument/2006/math">
                    <m:sSub>
                      <m:sSubPr>
                        <m:ctrlPr>
                          <a:rPr lang="en-US" b="0" i="1" dirty="0" smtClean="0">
                            <a:solidFill>
                              <a:srgbClr val="00B050"/>
                            </a:solidFill>
                            <a:latin typeface="Cambria Math" panose="02040503050406030204" pitchFamily="18" charset="0"/>
                          </a:rPr>
                        </m:ctrlPr>
                      </m:sSubPr>
                      <m:e>
                        <m:d>
                          <m:dPr>
                            <m:begChr m:val="["/>
                            <m:endChr m:val="]"/>
                            <m:ctrlPr>
                              <a:rPr lang="en-US" i="1" dirty="0" smtClean="0">
                                <a:solidFill>
                                  <a:srgbClr val="00B050"/>
                                </a:solidFill>
                                <a:latin typeface="Cambria Math" panose="02040503050406030204" pitchFamily="18" charset="0"/>
                              </a:rPr>
                            </m:ctrlPr>
                          </m:dPr>
                          <m:e>
                            <m:f>
                              <m:fPr>
                                <m:ctrlPr>
                                  <a:rPr lang="en-US" i="1" dirty="0" smtClean="0">
                                    <a:solidFill>
                                      <a:srgbClr val="00B050"/>
                                    </a:solidFill>
                                    <a:latin typeface="Cambria Math" panose="02040503050406030204" pitchFamily="18" charset="0"/>
                                  </a:rPr>
                                </m:ctrlPr>
                              </m:fPr>
                              <m:num>
                                <m:r>
                                  <a:rPr lang="en-US" i="1" dirty="0" smtClean="0">
                                    <a:solidFill>
                                      <a:srgbClr val="00B050"/>
                                    </a:solidFill>
                                    <a:latin typeface="Cambria Math"/>
                                  </a:rPr>
                                  <m:t>𝑐</m:t>
                                </m:r>
                              </m:num>
                              <m:den>
                                <m:r>
                                  <a:rPr lang="en-US" i="1" dirty="0" err="1" smtClean="0">
                                    <a:solidFill>
                                      <a:srgbClr val="00B050"/>
                                    </a:solidFill>
                                    <a:latin typeface="Cambria Math"/>
                                  </a:rPr>
                                  <m:t>𝑧</m:t>
                                </m:r>
                                <m:r>
                                  <a:rPr lang="en-US" i="1" baseline="30000" dirty="0" err="1" smtClean="0">
                                    <a:solidFill>
                                      <a:srgbClr val="00B050"/>
                                    </a:solidFill>
                                    <a:latin typeface="Cambria Math"/>
                                  </a:rPr>
                                  <m:t>𝑘</m:t>
                                </m:r>
                              </m:den>
                            </m:f>
                          </m:e>
                        </m:d>
                      </m:e>
                      <m:sub>
                        <m:r>
                          <a:rPr lang="en-US" b="0" i="1" dirty="0" smtClean="0">
                            <a:solidFill>
                              <a:srgbClr val="00B050"/>
                            </a:solidFill>
                            <a:latin typeface="Cambria Math" panose="02040503050406030204" pitchFamily="18" charset="0"/>
                          </a:rPr>
                          <m:t>𝑁</m:t>
                        </m:r>
                      </m:sub>
                    </m:sSub>
                  </m:oMath>
                </a14:m>
                <a:r>
                  <a:rPr lang="en-US" dirty="0" smtClean="0"/>
                  <a:t>for a short </a:t>
                </a:r>
                <a14:m>
                  <m:oMath xmlns:m="http://schemas.openxmlformats.org/officeDocument/2006/math">
                    <m:r>
                      <a:rPr lang="en-US" b="0" i="1" smtClean="0">
                        <a:latin typeface="Cambria Math"/>
                      </a:rPr>
                      <m:t>𝑐</m:t>
                    </m:r>
                    <m:r>
                      <a:rPr lang="en-US" b="0" i="1" smtClean="0">
                        <a:latin typeface="Cambria Math" panose="02040503050406030204" pitchFamily="18" charset="0"/>
                      </a:rPr>
                      <m:t>=</m:t>
                    </m:r>
                    <m:r>
                      <a:rPr lang="en-US" b="1">
                        <a:solidFill>
                          <a:srgbClr val="00B050"/>
                        </a:solidFill>
                        <a:latin typeface="Cambria Math"/>
                      </a:rPr>
                      <m:t>𝐂𝐑𝐓</m:t>
                    </m:r>
                    <m:r>
                      <a:rPr lang="en-US" b="1">
                        <a:solidFill>
                          <a:srgbClr val="00B050"/>
                        </a:solidFill>
                        <a:latin typeface="Cambria Math"/>
                      </a:rPr>
                      <m:t>(</m:t>
                    </m:r>
                    <m:sSub>
                      <m:sSubPr>
                        <m:ctrlPr>
                          <a:rPr lang="en-US" b="1" i="1">
                            <a:solidFill>
                              <a:srgbClr val="00B050"/>
                            </a:solidFill>
                            <a:latin typeface="Cambria Math" panose="02040503050406030204" pitchFamily="18" charset="0"/>
                          </a:rPr>
                        </m:ctrlPr>
                      </m:sSubPr>
                      <m:e>
                        <m:r>
                          <a:rPr lang="en-US" b="1" i="1">
                            <a:solidFill>
                              <a:srgbClr val="00B050"/>
                            </a:solidFill>
                            <a:latin typeface="Cambria Math"/>
                          </a:rPr>
                          <m:t>𝒆</m:t>
                        </m:r>
                      </m:e>
                      <m:sub>
                        <m:r>
                          <a:rPr lang="en-US" b="1">
                            <a:solidFill>
                              <a:srgbClr val="00B050"/>
                            </a:solidFill>
                            <a:latin typeface="Cambria Math"/>
                          </a:rPr>
                          <m:t>𝟏</m:t>
                        </m:r>
                      </m:sub>
                    </m:sSub>
                    <m:r>
                      <a:rPr lang="en-US" b="1">
                        <a:solidFill>
                          <a:srgbClr val="00B050"/>
                        </a:solidFill>
                        <a:latin typeface="Cambria Math"/>
                      </a:rPr>
                      <m:t>,…,</m:t>
                    </m:r>
                    <m:sSub>
                      <m:sSubPr>
                        <m:ctrlPr>
                          <a:rPr lang="en-US" b="1" i="1">
                            <a:solidFill>
                              <a:srgbClr val="00B050"/>
                            </a:solidFill>
                            <a:latin typeface="Cambria Math" panose="02040503050406030204" pitchFamily="18" charset="0"/>
                          </a:rPr>
                        </m:ctrlPr>
                      </m:sSubPr>
                      <m:e>
                        <m:r>
                          <a:rPr lang="en-US" b="1" i="1">
                            <a:solidFill>
                              <a:srgbClr val="00B050"/>
                            </a:solidFill>
                            <a:latin typeface="Cambria Math"/>
                          </a:rPr>
                          <m:t>𝒆</m:t>
                        </m:r>
                      </m:e>
                      <m:sub>
                        <m:r>
                          <a:rPr lang="en-US" b="1" i="1">
                            <a:solidFill>
                              <a:srgbClr val="00B050"/>
                            </a:solidFill>
                            <a:latin typeface="Cambria Math"/>
                          </a:rPr>
                          <m:t>𝒕</m:t>
                        </m:r>
                      </m:sub>
                    </m:sSub>
                    <m:r>
                      <a:rPr lang="en-US" b="1">
                        <a:solidFill>
                          <a:srgbClr val="00B050"/>
                        </a:solidFill>
                        <a:latin typeface="Cambria Math"/>
                      </a:rPr>
                      <m:t>)</m:t>
                    </m:r>
                  </m:oMath>
                </a14:m>
                <a:r>
                  <a:rPr lang="en-US" dirty="0"/>
                  <a:t>,  </a:t>
                </a:r>
                <a14:m>
                  <m:oMath xmlns:m="http://schemas.openxmlformats.org/officeDocument/2006/math">
                    <m:sSub>
                      <m:sSubPr>
                        <m:ctrlPr>
                          <a:rPr lang="en-US" b="1" i="1" dirty="0">
                            <a:solidFill>
                              <a:srgbClr val="00B050"/>
                            </a:solidFill>
                            <a:latin typeface="Cambria Math" panose="02040503050406030204" pitchFamily="18" charset="0"/>
                          </a:rPr>
                        </m:ctrlPr>
                      </m:sSubPr>
                      <m:e>
                        <m:r>
                          <a:rPr lang="en-US" b="1" i="1" dirty="0">
                            <a:solidFill>
                              <a:srgbClr val="00B050"/>
                            </a:solidFill>
                            <a:latin typeface="Cambria Math"/>
                          </a:rPr>
                          <m:t>𝒆</m:t>
                        </m:r>
                      </m:e>
                      <m:sub>
                        <m:r>
                          <a:rPr lang="en-US" b="1" i="1" dirty="0">
                            <a:solidFill>
                              <a:srgbClr val="00B050"/>
                            </a:solidFill>
                            <a:latin typeface="Cambria Math"/>
                          </a:rPr>
                          <m:t>𝒊</m:t>
                        </m:r>
                      </m:sub>
                    </m:sSub>
                    <m:r>
                      <a:rPr lang="en-US" b="1" dirty="0">
                        <a:solidFill>
                          <a:srgbClr val="00B050"/>
                        </a:solidFill>
                        <a:latin typeface="Cambria Math"/>
                      </a:rPr>
                      <m:t>=</m:t>
                    </m:r>
                    <m:sSub>
                      <m:sSubPr>
                        <m:ctrlPr>
                          <a:rPr lang="en-US" b="1" i="1" dirty="0">
                            <a:solidFill>
                              <a:srgbClr val="00B050"/>
                            </a:solidFill>
                            <a:latin typeface="Cambria Math" panose="02040503050406030204" pitchFamily="18" charset="0"/>
                          </a:rPr>
                        </m:ctrlPr>
                      </m:sSubPr>
                      <m:e>
                        <m:r>
                          <a:rPr lang="en-US" b="1" i="1" dirty="0">
                            <a:solidFill>
                              <a:srgbClr val="00B050"/>
                            </a:solidFill>
                            <a:latin typeface="Cambria Math"/>
                          </a:rPr>
                          <m:t>𝒓</m:t>
                        </m:r>
                      </m:e>
                      <m:sub>
                        <m:r>
                          <a:rPr lang="en-US" b="1" i="1" dirty="0">
                            <a:solidFill>
                              <a:srgbClr val="00B050"/>
                            </a:solidFill>
                            <a:latin typeface="Cambria Math"/>
                          </a:rPr>
                          <m:t>𝒊</m:t>
                        </m:r>
                      </m:sub>
                    </m:sSub>
                    <m:sSub>
                      <m:sSubPr>
                        <m:ctrlPr>
                          <a:rPr lang="en-US" b="1" i="1" dirty="0">
                            <a:solidFill>
                              <a:srgbClr val="00B050"/>
                            </a:solidFill>
                            <a:latin typeface="Cambria Math" panose="02040503050406030204" pitchFamily="18" charset="0"/>
                          </a:rPr>
                        </m:ctrlPr>
                      </m:sSubPr>
                      <m:e>
                        <m:r>
                          <a:rPr lang="en-US" b="1" i="1" dirty="0">
                            <a:solidFill>
                              <a:srgbClr val="00B050"/>
                            </a:solidFill>
                            <a:latin typeface="Cambria Math"/>
                          </a:rPr>
                          <m:t>𝒈</m:t>
                        </m:r>
                      </m:e>
                      <m:sub>
                        <m:r>
                          <a:rPr lang="en-US" b="1" i="1" dirty="0">
                            <a:solidFill>
                              <a:srgbClr val="00B050"/>
                            </a:solidFill>
                            <a:latin typeface="Cambria Math"/>
                          </a:rPr>
                          <m:t>𝒊</m:t>
                        </m:r>
                      </m:sub>
                    </m:sSub>
                    <m:r>
                      <a:rPr lang="en-US" b="1" i="1" dirty="0">
                        <a:solidFill>
                          <a:srgbClr val="00B050"/>
                        </a:solidFill>
                        <a:latin typeface="Cambria Math"/>
                      </a:rPr>
                      <m:t>+</m:t>
                    </m:r>
                    <m:sSub>
                      <m:sSubPr>
                        <m:ctrlPr>
                          <a:rPr lang="en-US" b="1" i="1" dirty="0">
                            <a:solidFill>
                              <a:srgbClr val="00B050"/>
                            </a:solidFill>
                            <a:latin typeface="Cambria Math" panose="02040503050406030204" pitchFamily="18" charset="0"/>
                          </a:rPr>
                        </m:ctrlPr>
                      </m:sSubPr>
                      <m:e>
                        <m:r>
                          <a:rPr lang="en-US" b="1" i="1" dirty="0">
                            <a:solidFill>
                              <a:srgbClr val="00B050"/>
                            </a:solidFill>
                            <a:latin typeface="Cambria Math"/>
                          </a:rPr>
                          <m:t>𝜶</m:t>
                        </m:r>
                      </m:e>
                      <m:sub>
                        <m:r>
                          <a:rPr lang="en-US" b="1" i="1" dirty="0">
                            <a:solidFill>
                              <a:srgbClr val="00B050"/>
                            </a:solidFill>
                            <a:latin typeface="Cambria Math"/>
                          </a:rPr>
                          <m:t>𝒊</m:t>
                        </m:r>
                      </m:sub>
                    </m:sSub>
                  </m:oMath>
                </a14:m>
                <a:endParaRPr lang="en-US" b="0" dirty="0" smtClean="0"/>
              </a:p>
              <a:p>
                <a:r>
                  <a:rPr lang="en-US" dirty="0" smtClean="0">
                    <a:solidFill>
                      <a:srgbClr val="FF0000"/>
                    </a:solidFill>
                  </a:rPr>
                  <a:t>Addition: </a:t>
                </a:r>
                <a:r>
                  <a:rPr lang="en-US" dirty="0" smtClean="0"/>
                  <a:t>Add encodings </a:t>
                </a:r>
                <a14:m>
                  <m:oMath xmlns:m="http://schemas.openxmlformats.org/officeDocument/2006/math">
                    <m:sSub>
                      <m:sSubPr>
                        <m:ctrlPr>
                          <a:rPr lang="en-US" i="1" dirty="0">
                            <a:solidFill>
                              <a:srgbClr val="00B050"/>
                            </a:solidFill>
                            <a:latin typeface="Cambria Math" panose="02040503050406030204" pitchFamily="18" charset="0"/>
                          </a:rPr>
                        </m:ctrlPr>
                      </m:sSubPr>
                      <m:e>
                        <m:r>
                          <a:rPr lang="en-US" i="1" dirty="0">
                            <a:solidFill>
                              <a:srgbClr val="00B050"/>
                            </a:solidFill>
                            <a:latin typeface="Cambria Math"/>
                          </a:rPr>
                          <m:t>𝑢</m:t>
                        </m:r>
                      </m:e>
                      <m:sub>
                        <m:r>
                          <a:rPr lang="en-US" b="0" i="1" dirty="0" smtClean="0">
                            <a:solidFill>
                              <a:srgbClr val="00B050"/>
                            </a:solidFill>
                            <a:latin typeface="Cambria Math" panose="02040503050406030204" pitchFamily="18" charset="0"/>
                          </a:rPr>
                          <m:t>𝑘</m:t>
                        </m:r>
                      </m:sub>
                    </m:sSub>
                    <m:r>
                      <a:rPr lang="en-US" i="1" dirty="0">
                        <a:solidFill>
                          <a:srgbClr val="00B050"/>
                        </a:solidFill>
                        <a:latin typeface="Cambria Math"/>
                      </a:rPr>
                      <m:t>=</m:t>
                    </m:r>
                    <m:sSub>
                      <m:sSubPr>
                        <m:ctrlPr>
                          <a:rPr lang="en-US" i="1" dirty="0">
                            <a:solidFill>
                              <a:srgbClr val="00B050"/>
                            </a:solidFill>
                            <a:latin typeface="Cambria Math" panose="02040503050406030204" pitchFamily="18" charset="0"/>
                          </a:rPr>
                        </m:ctrlPr>
                      </m:sSubPr>
                      <m:e>
                        <m:d>
                          <m:dPr>
                            <m:begChr m:val="["/>
                            <m:endChr m:val="]"/>
                            <m:ctrlPr>
                              <a:rPr lang="en-US" i="1" dirty="0">
                                <a:solidFill>
                                  <a:srgbClr val="00B050"/>
                                </a:solidFill>
                                <a:latin typeface="Cambria Math" panose="02040503050406030204" pitchFamily="18" charset="0"/>
                              </a:rPr>
                            </m:ctrlPr>
                          </m:dPr>
                          <m:e>
                            <m:f>
                              <m:fPr>
                                <m:ctrlPr>
                                  <a:rPr lang="en-US" i="1" dirty="0">
                                    <a:solidFill>
                                      <a:srgbClr val="00B050"/>
                                    </a:solidFill>
                                    <a:latin typeface="Cambria Math" panose="02040503050406030204" pitchFamily="18" charset="0"/>
                                  </a:rPr>
                                </m:ctrlPr>
                              </m:fPr>
                              <m:num>
                                <m:sSub>
                                  <m:sSubPr>
                                    <m:ctrlPr>
                                      <a:rPr lang="en-US" i="1" dirty="0" err="1">
                                        <a:solidFill>
                                          <a:srgbClr val="00B050"/>
                                        </a:solidFill>
                                        <a:latin typeface="Cambria Math" panose="02040503050406030204" pitchFamily="18" charset="0"/>
                                      </a:rPr>
                                    </m:ctrlPr>
                                  </m:sSubPr>
                                  <m:e>
                                    <m:r>
                                      <a:rPr lang="en-US" i="1" dirty="0" err="1">
                                        <a:solidFill>
                                          <a:srgbClr val="00B050"/>
                                        </a:solidFill>
                                        <a:latin typeface="Cambria Math"/>
                                      </a:rPr>
                                      <m:t>𝑐</m:t>
                                    </m:r>
                                  </m:e>
                                  <m:sub>
                                    <m:r>
                                      <a:rPr lang="en-US" b="0" i="1" dirty="0" smtClean="0">
                                        <a:solidFill>
                                          <a:srgbClr val="00B050"/>
                                        </a:solidFill>
                                        <a:latin typeface="Cambria Math" panose="02040503050406030204" pitchFamily="18" charset="0"/>
                                      </a:rPr>
                                      <m:t>𝑘</m:t>
                                    </m:r>
                                  </m:sub>
                                </m:sSub>
                              </m:num>
                              <m:den>
                                <m:sSup>
                                  <m:sSupPr>
                                    <m:ctrlPr>
                                      <a:rPr lang="en-US" i="1" dirty="0">
                                        <a:solidFill>
                                          <a:srgbClr val="00B050"/>
                                        </a:solidFill>
                                        <a:latin typeface="Cambria Math" panose="02040503050406030204" pitchFamily="18" charset="0"/>
                                      </a:rPr>
                                    </m:ctrlPr>
                                  </m:sSupPr>
                                  <m:e>
                                    <m:r>
                                      <a:rPr lang="en-US" i="1" dirty="0" err="1">
                                        <a:solidFill>
                                          <a:srgbClr val="00B050"/>
                                        </a:solidFill>
                                        <a:latin typeface="Cambria Math"/>
                                      </a:rPr>
                                      <m:t>𝑧</m:t>
                                    </m:r>
                                  </m:e>
                                  <m:sup>
                                    <m:r>
                                      <a:rPr lang="en-US" b="0" i="1" dirty="0" smtClean="0">
                                        <a:solidFill>
                                          <a:srgbClr val="00B050"/>
                                        </a:solidFill>
                                        <a:latin typeface="Cambria Math"/>
                                      </a:rPr>
                                      <m:t>𝑗</m:t>
                                    </m:r>
                                  </m:sup>
                                </m:sSup>
                              </m:den>
                            </m:f>
                          </m:e>
                        </m:d>
                      </m:e>
                      <m:sub>
                        <m:r>
                          <a:rPr lang="en-US" b="0" i="1" dirty="0" smtClean="0">
                            <a:solidFill>
                              <a:srgbClr val="00B050"/>
                            </a:solidFill>
                            <a:latin typeface="Cambria Math" panose="02040503050406030204" pitchFamily="18" charset="0"/>
                          </a:rPr>
                          <m:t>𝑁</m:t>
                        </m:r>
                      </m:sub>
                    </m:sSub>
                  </m:oMath>
                </a14:m>
                <a:endParaRPr lang="en-US" dirty="0" smtClean="0">
                  <a:solidFill>
                    <a:srgbClr val="FF0000"/>
                  </a:solidFill>
                </a:endParaRPr>
              </a:p>
              <a:p>
                <a:pPr lvl="1"/>
                <a:r>
                  <a:rPr lang="en-US" dirty="0"/>
                  <a:t>as long as </a:t>
                </a:r>
                <a:r>
                  <a:rPr lang="en-US" i="0" dirty="0" smtClean="0">
                    <a:solidFill>
                      <a:srgbClr val="00B050"/>
                    </a:solidFill>
                    <a:latin typeface="+mj-lt"/>
                  </a:rPr>
                  <a:t>|</a:t>
                </a:r>
                <a14:m>
                  <m:oMath xmlns:m="http://schemas.openxmlformats.org/officeDocument/2006/math">
                    <m:nary>
                      <m:naryPr>
                        <m:chr m:val="∑"/>
                        <m:limLoc m:val="subSup"/>
                        <m:supHide m:val="on"/>
                        <m:ctrlPr>
                          <a:rPr lang="en-US" i="1" dirty="0" smtClean="0">
                            <a:solidFill>
                              <a:srgbClr val="00B050"/>
                            </a:solidFill>
                            <a:latin typeface="Cambria Math" panose="02040503050406030204" pitchFamily="18" charset="0"/>
                          </a:rPr>
                        </m:ctrlPr>
                      </m:naryPr>
                      <m:sub>
                        <m:r>
                          <a:rPr lang="en-US" b="0" i="1" dirty="0" smtClean="0">
                            <a:solidFill>
                              <a:srgbClr val="00B050"/>
                            </a:solidFill>
                            <a:latin typeface="Cambria Math" panose="02040503050406030204" pitchFamily="18" charset="0"/>
                          </a:rPr>
                          <m:t>𝑘</m:t>
                        </m:r>
                      </m:sub>
                      <m:sup/>
                      <m:e>
                        <m:sSub>
                          <m:sSubPr>
                            <m:ctrlPr>
                              <a:rPr lang="en-US" b="0" i="1" dirty="0" smtClean="0">
                                <a:solidFill>
                                  <a:srgbClr val="00B050"/>
                                </a:solidFill>
                                <a:latin typeface="Cambria Math" panose="02040503050406030204" pitchFamily="18" charset="0"/>
                              </a:rPr>
                            </m:ctrlPr>
                          </m:sSubPr>
                          <m:e>
                            <m:r>
                              <a:rPr lang="en-US" b="0" i="1" dirty="0" smtClean="0">
                                <a:solidFill>
                                  <a:srgbClr val="00B050"/>
                                </a:solidFill>
                                <a:latin typeface="Cambria Math" panose="02040503050406030204" pitchFamily="18" charset="0"/>
                              </a:rPr>
                              <m:t>𝑒</m:t>
                            </m:r>
                          </m:e>
                          <m:sub>
                            <m:r>
                              <a:rPr lang="en-US" b="0" i="1" dirty="0" smtClean="0">
                                <a:solidFill>
                                  <a:srgbClr val="00B050"/>
                                </a:solidFill>
                                <a:latin typeface="Cambria Math"/>
                              </a:rPr>
                              <m:t>𝑖</m:t>
                            </m:r>
                            <m:r>
                              <a:rPr lang="en-US" b="0" i="1" dirty="0" smtClean="0">
                                <a:solidFill>
                                  <a:srgbClr val="00B050"/>
                                </a:solidFill>
                                <a:latin typeface="Cambria Math" panose="02040503050406030204" pitchFamily="18" charset="0"/>
                              </a:rPr>
                              <m:t>,</m:t>
                            </m:r>
                            <m:r>
                              <a:rPr lang="en-US" b="0" i="1" dirty="0" smtClean="0">
                                <a:solidFill>
                                  <a:srgbClr val="00B050"/>
                                </a:solidFill>
                                <a:latin typeface="Cambria Math" panose="02040503050406030204" pitchFamily="18" charset="0"/>
                              </a:rPr>
                              <m:t>𝑘</m:t>
                            </m:r>
                          </m:sub>
                        </m:sSub>
                      </m:e>
                    </m:nary>
                    <m:r>
                      <a:rPr lang="en-US" i="1" dirty="0" smtClean="0">
                        <a:solidFill>
                          <a:srgbClr val="00B050"/>
                        </a:solidFill>
                        <a:latin typeface="Cambria Math"/>
                      </a:rPr>
                      <m:t> </m:t>
                    </m:r>
                  </m:oMath>
                </a14:m>
                <a:r>
                  <a:rPr lang="en-US" i="0" dirty="0">
                    <a:solidFill>
                      <a:srgbClr val="00B050"/>
                    </a:solidFill>
                    <a:latin typeface="+mj-lt"/>
                  </a:rPr>
                  <a:t>|</a:t>
                </a:r>
                <a14:m>
                  <m:oMath xmlns:m="http://schemas.openxmlformats.org/officeDocument/2006/math">
                    <m:r>
                      <a:rPr lang="en-US" i="1" dirty="0">
                        <a:solidFill>
                          <a:srgbClr val="00B050"/>
                        </a:solidFill>
                        <a:latin typeface="Cambria Math"/>
                      </a:rPr>
                      <m:t>≪</m:t>
                    </m:r>
                    <m:sSub>
                      <m:sSubPr>
                        <m:ctrlPr>
                          <a:rPr lang="en-US" b="0" i="1" dirty="0" smtClean="0">
                            <a:solidFill>
                              <a:srgbClr val="00B050"/>
                            </a:solidFill>
                            <a:latin typeface="Cambria Math" panose="02040503050406030204" pitchFamily="18" charset="0"/>
                          </a:rPr>
                        </m:ctrlPr>
                      </m:sSubPr>
                      <m:e>
                        <m:r>
                          <a:rPr lang="en-US" b="0" i="1" dirty="0" smtClean="0">
                            <a:solidFill>
                              <a:srgbClr val="00B050"/>
                            </a:solidFill>
                            <a:latin typeface="Cambria Math" panose="02040503050406030204" pitchFamily="18" charset="0"/>
                          </a:rPr>
                          <m:t>𝑝</m:t>
                        </m:r>
                      </m:e>
                      <m:sub>
                        <m:r>
                          <a:rPr lang="en-US" b="0" i="1" dirty="0" smtClean="0">
                            <a:solidFill>
                              <a:srgbClr val="00B050"/>
                            </a:solidFill>
                            <a:latin typeface="Cambria Math" panose="02040503050406030204" pitchFamily="18" charset="0"/>
                          </a:rPr>
                          <m:t>𝑖</m:t>
                        </m:r>
                      </m:sub>
                    </m:sSub>
                  </m:oMath>
                </a14:m>
                <a:endParaRPr lang="en-US" dirty="0" smtClean="0">
                  <a:solidFill>
                    <a:srgbClr val="FF0000"/>
                  </a:solidFill>
                </a:endParaRPr>
              </a:p>
              <a:p>
                <a:r>
                  <a:rPr lang="en-US" u="sng" dirty="0" smtClean="0">
                    <a:solidFill>
                      <a:srgbClr val="FF0000"/>
                    </a:solidFill>
                  </a:rPr>
                  <a:t>Multi-linear</a:t>
                </a:r>
                <a:r>
                  <a:rPr lang="en-US" dirty="0" smtClean="0"/>
                  <a:t>: Multiply encodings </a:t>
                </a:r>
                <a14:m>
                  <m:oMath xmlns:m="http://schemas.openxmlformats.org/officeDocument/2006/math">
                    <m:sSub>
                      <m:sSubPr>
                        <m:ctrlPr>
                          <a:rPr lang="en-US" b="0" i="1" dirty="0" smtClean="0">
                            <a:solidFill>
                              <a:srgbClr val="00B050"/>
                            </a:solidFill>
                            <a:latin typeface="Cambria Math" panose="02040503050406030204" pitchFamily="18" charset="0"/>
                          </a:rPr>
                        </m:ctrlPr>
                      </m:sSubPr>
                      <m:e>
                        <m:r>
                          <a:rPr lang="en-US" b="0" i="1" dirty="0" smtClean="0">
                            <a:solidFill>
                              <a:srgbClr val="00B050"/>
                            </a:solidFill>
                            <a:latin typeface="Cambria Math"/>
                          </a:rPr>
                          <m:t>𝑢</m:t>
                        </m:r>
                      </m:e>
                      <m:sub>
                        <m:r>
                          <a:rPr lang="en-US" b="0" i="1" dirty="0" smtClean="0">
                            <a:solidFill>
                              <a:srgbClr val="00B050"/>
                            </a:solidFill>
                            <a:latin typeface="Cambria Math" panose="02040503050406030204" pitchFamily="18" charset="0"/>
                          </a:rPr>
                          <m:t>𝑘</m:t>
                        </m:r>
                      </m:sub>
                    </m:sSub>
                    <m:r>
                      <a:rPr lang="en-US" b="0" i="1" dirty="0" smtClean="0">
                        <a:solidFill>
                          <a:srgbClr val="00B050"/>
                        </a:solidFill>
                        <a:latin typeface="Cambria Math"/>
                      </a:rPr>
                      <m:t>=</m:t>
                    </m:r>
                    <m:sSub>
                      <m:sSubPr>
                        <m:ctrlPr>
                          <a:rPr lang="en-US" b="0" i="1" dirty="0" smtClean="0">
                            <a:solidFill>
                              <a:srgbClr val="00B050"/>
                            </a:solidFill>
                            <a:latin typeface="Cambria Math" panose="02040503050406030204" pitchFamily="18" charset="0"/>
                          </a:rPr>
                        </m:ctrlPr>
                      </m:sSubPr>
                      <m:e>
                        <m:d>
                          <m:dPr>
                            <m:begChr m:val="["/>
                            <m:endChr m:val="]"/>
                            <m:ctrlPr>
                              <a:rPr lang="en-US" b="0" i="1" dirty="0" smtClean="0">
                                <a:solidFill>
                                  <a:srgbClr val="00B050"/>
                                </a:solidFill>
                                <a:latin typeface="Cambria Math" panose="02040503050406030204" pitchFamily="18" charset="0"/>
                              </a:rPr>
                            </m:ctrlPr>
                          </m:dPr>
                          <m:e>
                            <m:f>
                              <m:fPr>
                                <m:ctrlPr>
                                  <a:rPr lang="en-US" b="0" i="1" dirty="0" smtClean="0">
                                    <a:solidFill>
                                      <a:srgbClr val="00B050"/>
                                    </a:solidFill>
                                    <a:latin typeface="Cambria Math" panose="02040503050406030204" pitchFamily="18" charset="0"/>
                                  </a:rPr>
                                </m:ctrlPr>
                              </m:fPr>
                              <m:num>
                                <m:sSub>
                                  <m:sSubPr>
                                    <m:ctrlPr>
                                      <a:rPr lang="en-US" b="0" i="1" dirty="0" err="1" smtClean="0">
                                        <a:solidFill>
                                          <a:srgbClr val="00B050"/>
                                        </a:solidFill>
                                        <a:latin typeface="Cambria Math" panose="02040503050406030204" pitchFamily="18" charset="0"/>
                                      </a:rPr>
                                    </m:ctrlPr>
                                  </m:sSubPr>
                                  <m:e>
                                    <m:r>
                                      <a:rPr lang="en-US" b="0" i="1" dirty="0" err="1" smtClean="0">
                                        <a:solidFill>
                                          <a:srgbClr val="00B050"/>
                                        </a:solidFill>
                                        <a:latin typeface="Cambria Math"/>
                                      </a:rPr>
                                      <m:t>𝑐</m:t>
                                    </m:r>
                                  </m:e>
                                  <m:sub>
                                    <m:r>
                                      <a:rPr lang="en-US" b="0" i="1" dirty="0" smtClean="0">
                                        <a:solidFill>
                                          <a:srgbClr val="00B050"/>
                                        </a:solidFill>
                                        <a:latin typeface="Cambria Math" panose="02040503050406030204" pitchFamily="18" charset="0"/>
                                      </a:rPr>
                                      <m:t>𝑘</m:t>
                                    </m:r>
                                  </m:sub>
                                </m:sSub>
                              </m:num>
                              <m:den>
                                <m:sSup>
                                  <m:sSupPr>
                                    <m:ctrlPr>
                                      <a:rPr lang="en-US" b="0" i="1" dirty="0" smtClean="0">
                                        <a:solidFill>
                                          <a:srgbClr val="00B050"/>
                                        </a:solidFill>
                                        <a:latin typeface="Cambria Math" panose="02040503050406030204" pitchFamily="18" charset="0"/>
                                      </a:rPr>
                                    </m:ctrlPr>
                                  </m:sSupPr>
                                  <m:e>
                                    <m:r>
                                      <a:rPr lang="en-US" b="0" i="1" dirty="0" err="1" smtClean="0">
                                        <a:solidFill>
                                          <a:srgbClr val="00B050"/>
                                        </a:solidFill>
                                        <a:latin typeface="Cambria Math"/>
                                      </a:rPr>
                                      <m:t>𝑧</m:t>
                                    </m:r>
                                  </m:e>
                                  <m:sup>
                                    <m:sSub>
                                      <m:sSubPr>
                                        <m:ctrlPr>
                                          <a:rPr lang="en-US" b="0" i="1" dirty="0" err="1" smtClean="0">
                                            <a:solidFill>
                                              <a:srgbClr val="00B050"/>
                                            </a:solidFill>
                                            <a:latin typeface="Cambria Math" panose="02040503050406030204" pitchFamily="18" charset="0"/>
                                          </a:rPr>
                                        </m:ctrlPr>
                                      </m:sSubPr>
                                      <m:e>
                                        <m:r>
                                          <a:rPr lang="en-US" b="0" i="1" dirty="0" err="1" smtClean="0">
                                            <a:solidFill>
                                              <a:srgbClr val="00B050"/>
                                            </a:solidFill>
                                            <a:latin typeface="Cambria Math"/>
                                          </a:rPr>
                                          <m:t>𝑗</m:t>
                                        </m:r>
                                      </m:e>
                                      <m:sub>
                                        <m:r>
                                          <a:rPr lang="en-US" b="0" i="1" dirty="0" smtClean="0">
                                            <a:solidFill>
                                              <a:srgbClr val="00B050"/>
                                            </a:solidFill>
                                            <a:latin typeface="Cambria Math" panose="02040503050406030204" pitchFamily="18" charset="0"/>
                                          </a:rPr>
                                          <m:t>𝑘</m:t>
                                        </m:r>
                                      </m:sub>
                                    </m:sSub>
                                  </m:sup>
                                </m:sSup>
                              </m:den>
                            </m:f>
                          </m:e>
                        </m:d>
                      </m:e>
                      <m:sub>
                        <m:r>
                          <a:rPr lang="en-US" b="0" i="1" dirty="0" smtClean="0">
                            <a:solidFill>
                              <a:srgbClr val="00B050"/>
                            </a:solidFill>
                            <a:latin typeface="Cambria Math" panose="02040503050406030204" pitchFamily="18" charset="0"/>
                          </a:rPr>
                          <m:t>𝑁</m:t>
                        </m:r>
                      </m:sub>
                    </m:sSub>
                  </m:oMath>
                </a14:m>
                <a:endParaRPr lang="en-US" b="0" dirty="0" smtClean="0">
                  <a:solidFill>
                    <a:srgbClr val="00B050"/>
                  </a:solidFill>
                </a:endParaRPr>
              </a:p>
              <a:p>
                <a:pPr lvl="1"/>
                <a:r>
                  <a:rPr lang="en-US" dirty="0" smtClean="0"/>
                  <a:t> to get an encoding of the product at level </a:t>
                </a:r>
                <a14:m>
                  <m:oMath xmlns:m="http://schemas.openxmlformats.org/officeDocument/2006/math">
                    <m:nary>
                      <m:naryPr>
                        <m:chr m:val="∑"/>
                        <m:supHide m:val="on"/>
                        <m:ctrlPr>
                          <a:rPr lang="en-US" b="0" i="1" smtClean="0">
                            <a:solidFill>
                              <a:srgbClr val="00B050"/>
                            </a:solidFill>
                            <a:latin typeface="Cambria Math" panose="02040503050406030204" pitchFamily="18" charset="0"/>
                          </a:rPr>
                        </m:ctrlPr>
                      </m:naryPr>
                      <m:sub>
                        <m:r>
                          <a:rPr lang="en-US" b="0" i="1" smtClean="0">
                            <a:solidFill>
                              <a:srgbClr val="00B050"/>
                            </a:solidFill>
                            <a:latin typeface="Cambria Math" panose="02040503050406030204" pitchFamily="18" charset="0"/>
                          </a:rPr>
                          <m:t>𝑘</m:t>
                        </m:r>
                      </m:sub>
                      <m:sup/>
                      <m:e>
                        <m:sSub>
                          <m:sSubPr>
                            <m:ctrlPr>
                              <a:rPr lang="en-US" b="0" i="1" smtClean="0">
                                <a:solidFill>
                                  <a:srgbClr val="00B050"/>
                                </a:solidFill>
                                <a:latin typeface="Cambria Math" panose="02040503050406030204" pitchFamily="18" charset="0"/>
                              </a:rPr>
                            </m:ctrlPr>
                          </m:sSubPr>
                          <m:e>
                            <m:r>
                              <a:rPr lang="en-US" b="0" i="1" smtClean="0">
                                <a:solidFill>
                                  <a:srgbClr val="00B050"/>
                                </a:solidFill>
                                <a:latin typeface="Cambria Math"/>
                              </a:rPr>
                              <m:t>𝑗</m:t>
                            </m:r>
                          </m:e>
                          <m:sub>
                            <m:r>
                              <a:rPr lang="en-US" b="0" i="1" smtClean="0">
                                <a:solidFill>
                                  <a:srgbClr val="00B050"/>
                                </a:solidFill>
                                <a:latin typeface="Cambria Math" panose="02040503050406030204" pitchFamily="18" charset="0"/>
                              </a:rPr>
                              <m:t>𝑘</m:t>
                            </m:r>
                          </m:sub>
                        </m:sSub>
                        <m:r>
                          <a:rPr lang="en-US" b="0" i="1" smtClean="0">
                            <a:solidFill>
                              <a:srgbClr val="00B050"/>
                            </a:solidFill>
                            <a:latin typeface="Cambria Math"/>
                          </a:rPr>
                          <m:t> </m:t>
                        </m:r>
                      </m:e>
                    </m:nary>
                  </m:oMath>
                </a14:m>
                <a:endParaRPr lang="en-US" dirty="0" smtClean="0"/>
              </a:p>
              <a:p>
                <a:pPr lvl="1"/>
                <a:r>
                  <a:rPr lang="en-US" dirty="0" smtClean="0"/>
                  <a:t>as long as </a:t>
                </a:r>
                <a14:m>
                  <m:oMath xmlns:m="http://schemas.openxmlformats.org/officeDocument/2006/math">
                    <m:d>
                      <m:dPr>
                        <m:begChr m:val="|"/>
                        <m:endChr m:val="|"/>
                        <m:ctrlPr>
                          <a:rPr lang="en-US" b="0" i="1" dirty="0" smtClean="0">
                            <a:solidFill>
                              <a:srgbClr val="00B050"/>
                            </a:solidFill>
                            <a:latin typeface="Cambria Math" panose="02040503050406030204" pitchFamily="18" charset="0"/>
                          </a:rPr>
                        </m:ctrlPr>
                      </m:dPr>
                      <m:e>
                        <m:nary>
                          <m:naryPr>
                            <m:chr m:val="∏"/>
                            <m:supHide m:val="on"/>
                            <m:ctrlPr>
                              <a:rPr lang="en-US" i="1" dirty="0">
                                <a:solidFill>
                                  <a:srgbClr val="00B050"/>
                                </a:solidFill>
                                <a:latin typeface="Cambria Math" panose="02040503050406030204" pitchFamily="18" charset="0"/>
                              </a:rPr>
                            </m:ctrlPr>
                          </m:naryPr>
                          <m:sub>
                            <m:r>
                              <a:rPr lang="en-US" b="0" i="1" dirty="0" smtClean="0">
                                <a:solidFill>
                                  <a:srgbClr val="00B050"/>
                                </a:solidFill>
                                <a:latin typeface="Cambria Math" panose="02040503050406030204" pitchFamily="18" charset="0"/>
                              </a:rPr>
                              <m:t>𝑘</m:t>
                            </m:r>
                          </m:sub>
                          <m:sup/>
                          <m:e>
                            <m:sSub>
                              <m:sSubPr>
                                <m:ctrlPr>
                                  <a:rPr lang="en-US" i="1" dirty="0">
                                    <a:solidFill>
                                      <a:srgbClr val="00B050"/>
                                    </a:solidFill>
                                    <a:latin typeface="Cambria Math" panose="02040503050406030204" pitchFamily="18" charset="0"/>
                                  </a:rPr>
                                </m:ctrlPr>
                              </m:sSubPr>
                              <m:e>
                                <m:r>
                                  <a:rPr lang="en-US" b="0" i="1" dirty="0" smtClean="0">
                                    <a:solidFill>
                                      <a:srgbClr val="00B050"/>
                                    </a:solidFill>
                                    <a:latin typeface="Cambria Math" panose="02040503050406030204" pitchFamily="18" charset="0"/>
                                  </a:rPr>
                                  <m:t>𝑒</m:t>
                                </m:r>
                              </m:e>
                              <m:sub>
                                <m:r>
                                  <a:rPr lang="en-US" i="1" dirty="0">
                                    <a:solidFill>
                                      <a:srgbClr val="00B050"/>
                                    </a:solidFill>
                                    <a:latin typeface="Cambria Math"/>
                                  </a:rPr>
                                  <m:t>𝑖</m:t>
                                </m:r>
                                <m:r>
                                  <a:rPr lang="en-US" b="0" i="1" dirty="0" smtClean="0">
                                    <a:solidFill>
                                      <a:srgbClr val="00B050"/>
                                    </a:solidFill>
                                    <a:latin typeface="Cambria Math" panose="02040503050406030204" pitchFamily="18" charset="0"/>
                                  </a:rPr>
                                  <m:t>,</m:t>
                                </m:r>
                                <m:r>
                                  <a:rPr lang="en-US" b="0" i="1" dirty="0" smtClean="0">
                                    <a:solidFill>
                                      <a:srgbClr val="00B050"/>
                                    </a:solidFill>
                                    <a:latin typeface="Cambria Math" panose="02040503050406030204" pitchFamily="18" charset="0"/>
                                  </a:rPr>
                                  <m:t>𝑘</m:t>
                                </m:r>
                              </m:sub>
                            </m:sSub>
                          </m:e>
                        </m:nary>
                      </m:e>
                    </m:d>
                    <m:r>
                      <a:rPr lang="en-US" b="0" i="1" dirty="0" smtClean="0">
                        <a:solidFill>
                          <a:srgbClr val="00B050"/>
                        </a:solidFill>
                        <a:latin typeface="Cambria Math"/>
                      </a:rPr>
                      <m:t>≪</m:t>
                    </m:r>
                    <m:sSub>
                      <m:sSubPr>
                        <m:ctrlPr>
                          <a:rPr lang="en-US" b="0" i="1" dirty="0" smtClean="0">
                            <a:solidFill>
                              <a:srgbClr val="00B050"/>
                            </a:solidFill>
                            <a:latin typeface="Cambria Math" panose="02040503050406030204" pitchFamily="18" charset="0"/>
                          </a:rPr>
                        </m:ctrlPr>
                      </m:sSubPr>
                      <m:e>
                        <m:r>
                          <a:rPr lang="en-US" b="0" i="1" dirty="0" smtClean="0">
                            <a:solidFill>
                              <a:srgbClr val="00B050"/>
                            </a:solidFill>
                            <a:latin typeface="Cambria Math" panose="02040503050406030204" pitchFamily="18" charset="0"/>
                          </a:rPr>
                          <m:t>𝑝</m:t>
                        </m:r>
                      </m:e>
                      <m:sub>
                        <m:r>
                          <a:rPr lang="en-US" b="0" i="1" dirty="0" smtClean="0">
                            <a:solidFill>
                              <a:srgbClr val="00B050"/>
                            </a:solidFill>
                            <a:latin typeface="Cambria Math" panose="02040503050406030204" pitchFamily="18" charset="0"/>
                          </a:rPr>
                          <m:t>𝑖</m:t>
                        </m:r>
                      </m:sub>
                    </m:sSub>
                  </m:oMath>
                </a14:m>
                <a:endParaRPr lang="en-US" dirty="0" smtClean="0">
                  <a:solidFill>
                    <a:srgbClr val="00B050"/>
                  </a:solidFill>
                </a:endParaRPr>
              </a:p>
              <a:p>
                <a:r>
                  <a:rPr lang="en-US" dirty="0" smtClean="0"/>
                  <a:t>``Somewhat </a:t>
                </a:r>
                <a:r>
                  <a:rPr lang="en-US" dirty="0" err="1" smtClean="0"/>
                  <a:t>homomorphic</a:t>
                </a:r>
                <a:r>
                  <a:rPr lang="en-US" dirty="0" smtClean="0"/>
                  <a:t>” encoding</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57200" y="1600200"/>
                <a:ext cx="7772400" cy="4800600"/>
              </a:xfrm>
              <a:blipFill rotWithShape="0">
                <a:blip r:embed="rId4"/>
                <a:stretch>
                  <a:fillRect l="-1255" t="-2160" b="-2033"/>
                </a:stretch>
              </a:blipFill>
            </p:spPr>
            <p:txBody>
              <a:bodyPr/>
              <a:lstStyle/>
              <a:p>
                <a:r>
                  <a:rPr lang="en-US">
                    <a:noFill/>
                  </a:rPr>
                  <a:t> </a:t>
                </a:r>
              </a:p>
            </p:txBody>
          </p:sp>
        </mc:Fallback>
      </mc:AlternateContent>
      <p:sp>
        <p:nvSpPr>
          <p:cNvPr id="5" name="TextBox 4"/>
          <p:cNvSpPr txBox="1"/>
          <p:nvPr/>
        </p:nvSpPr>
        <p:spPr>
          <a:xfrm>
            <a:off x="1219200" y="6096000"/>
            <a:ext cx="7467600" cy="861774"/>
          </a:xfrm>
          <a:prstGeom prst="rect">
            <a:avLst/>
          </a:prstGeom>
          <a:noFill/>
        </p:spPr>
        <p:txBody>
          <a:bodyPr wrap="square" rtlCol="0">
            <a:spAutoFit/>
          </a:bodyPr>
          <a:lstStyle/>
          <a:p>
            <a:r>
              <a:rPr lang="en-US" sz="3200" dirty="0">
                <a:solidFill>
                  <a:srgbClr val="FF0000"/>
                </a:solidFill>
              </a:rPr>
              <a:t>Sampling and equality check?</a:t>
            </a:r>
          </a:p>
          <a:p>
            <a:endParaRPr lang="en-US" dirty="0"/>
          </a:p>
        </p:txBody>
      </p:sp>
      <p:sp>
        <p:nvSpPr>
          <p:cNvPr id="4" name="Slide Number Placeholder 3"/>
          <p:cNvSpPr>
            <a:spLocks noGrp="1"/>
          </p:cNvSpPr>
          <p:nvPr>
            <p:ph type="sldNum" sz="quarter" idx="12"/>
          </p:nvPr>
        </p:nvSpPr>
        <p:spPr/>
        <p:txBody>
          <a:bodyPr/>
          <a:lstStyle/>
          <a:p>
            <a:fld id="{93D2F4F8-96A9-4514-BBD0-EA5312265E95}" type="slidenum">
              <a:rPr lang="en-US" smtClean="0"/>
              <a:t>53</a:t>
            </a:fld>
            <a:endParaRPr lang="en-US"/>
          </a:p>
        </p:txBody>
      </p:sp>
    </p:spTree>
    <p:extLst>
      <p:ext uri="{BB962C8B-B14F-4D97-AF65-F5344CB8AC3E}">
        <p14:creationId xmlns:p14="http://schemas.microsoft.com/office/powerpoint/2010/main" val="105632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Sampling/Encoding/</a:t>
            </a:r>
            <a:br>
              <a:rPr lang="en-US" dirty="0" smtClean="0"/>
            </a:br>
            <a:r>
              <a:rPr lang="en-US" dirty="0" smtClean="0"/>
              <a:t>Re-randomization</a:t>
            </a:r>
            <a:endParaRPr lang="en-US" dirty="0"/>
          </a:p>
        </p:txBody>
      </p:sp>
      <p:sp>
        <p:nvSpPr>
          <p:cNvPr id="3" name="Content Placeholder 2"/>
          <p:cNvSpPr>
            <a:spLocks noGrp="1"/>
          </p:cNvSpPr>
          <p:nvPr>
            <p:ph sz="quarter" idx="1"/>
          </p:nvPr>
        </p:nvSpPr>
        <p:spPr>
          <a:xfrm>
            <a:off x="457200" y="1447800"/>
            <a:ext cx="8077200" cy="5181600"/>
          </a:xfrm>
        </p:spPr>
        <p:txBody>
          <a:bodyPr>
            <a:normAutofit/>
          </a:bodyPr>
          <a:lstStyle/>
          <a:p>
            <a:pPr marL="0" indent="0">
              <a:buNone/>
            </a:pPr>
            <a:endParaRPr lang="en-US" dirty="0" smtClean="0"/>
          </a:p>
          <a:p>
            <a:pPr marL="228600" lvl="1">
              <a:spcBef>
                <a:spcPts val="1000"/>
              </a:spcBef>
            </a:pPr>
            <a:r>
              <a:rPr lang="en-US" sz="2800" dirty="0" smtClean="0">
                <a:solidFill>
                  <a:srgbClr val="FF0000"/>
                </a:solidFill>
              </a:rPr>
              <a:t>Sampling at level-0: </a:t>
            </a:r>
            <a:r>
              <a:rPr lang="en-US" sz="2800" dirty="0" smtClean="0"/>
              <a:t>Similar to re-randomization from GGH</a:t>
            </a:r>
          </a:p>
          <a:p>
            <a:pPr marL="228600" lvl="1">
              <a:spcBef>
                <a:spcPts val="1000"/>
              </a:spcBef>
            </a:pPr>
            <a:r>
              <a:rPr lang="en-US" sz="2800" dirty="0" smtClean="0"/>
              <a:t>Public parameters include level-0 encodings of random plaintext elements</a:t>
            </a:r>
          </a:p>
          <a:p>
            <a:pPr marL="228600" lvl="1">
              <a:spcBef>
                <a:spcPts val="1000"/>
              </a:spcBef>
            </a:pPr>
            <a:r>
              <a:rPr lang="en-US" sz="2800" dirty="0" smtClean="0"/>
              <a:t>Taking random linear combinations gives a level-0 encoding of a random plaintext element.</a:t>
            </a:r>
          </a:p>
          <a:p>
            <a:pPr marL="228600" lvl="1">
              <a:spcBef>
                <a:spcPts val="1000"/>
              </a:spcBef>
            </a:pPr>
            <a:r>
              <a:rPr lang="en-US" sz="2800" dirty="0" smtClean="0">
                <a:solidFill>
                  <a:srgbClr val="FF0000"/>
                </a:solidFill>
              </a:rPr>
              <a:t>Encoding at higher level</a:t>
            </a:r>
            <a:r>
              <a:rPr lang="en-US" sz="2800" dirty="0" smtClean="0"/>
              <a:t>: Include encoding of 1</a:t>
            </a:r>
          </a:p>
          <a:p>
            <a:pPr marL="228600" lvl="1">
              <a:spcBef>
                <a:spcPts val="1000"/>
              </a:spcBef>
            </a:pPr>
            <a:r>
              <a:rPr lang="en-US" sz="2800" dirty="0" smtClean="0">
                <a:solidFill>
                  <a:srgbClr val="FF0000"/>
                </a:solidFill>
              </a:rPr>
              <a:t>Re-randomization</a:t>
            </a:r>
            <a:r>
              <a:rPr lang="en-US" sz="2800" dirty="0" smtClean="0"/>
              <a:t>: Publicly include encoding of 0’s</a:t>
            </a:r>
          </a:p>
        </p:txBody>
      </p:sp>
      <p:sp>
        <p:nvSpPr>
          <p:cNvPr id="4" name="Slide Number Placeholder 3"/>
          <p:cNvSpPr>
            <a:spLocks noGrp="1"/>
          </p:cNvSpPr>
          <p:nvPr>
            <p:ph type="sldNum" sz="quarter" idx="12"/>
          </p:nvPr>
        </p:nvSpPr>
        <p:spPr/>
        <p:txBody>
          <a:bodyPr/>
          <a:lstStyle/>
          <a:p>
            <a:fld id="{93D2F4F8-96A9-4514-BBD0-EA5312265E95}" type="slidenum">
              <a:rPr lang="en-US" smtClean="0"/>
              <a:t>54</a:t>
            </a:fld>
            <a:endParaRPr lang="en-US"/>
          </a:p>
        </p:txBody>
      </p:sp>
    </p:spTree>
    <p:extLst>
      <p:ext uri="{BB962C8B-B14F-4D97-AF65-F5344CB8AC3E}">
        <p14:creationId xmlns:p14="http://schemas.microsoft.com/office/powerpoint/2010/main" val="154000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[CLT'13] Zero-Test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600200"/>
                <a:ext cx="8610600" cy="4876800"/>
              </a:xfrm>
            </p:spPr>
            <p:txBody>
              <a:bodyPr/>
              <a:lstStyle/>
              <a:p>
                <a:r>
                  <a:rPr lang="en-US" dirty="0" smtClean="0"/>
                  <a:t>Let </a:t>
                </a:r>
                <a14:m>
                  <m:oMath xmlns:m="http://schemas.openxmlformats.org/officeDocument/2006/math">
                    <m:sSubSup>
                      <m:sSubSupPr>
                        <m:ctrlPr>
                          <a:rPr lang="en-US" b="1" i="1" smtClean="0">
                            <a:solidFill>
                              <a:srgbClr val="00B050"/>
                            </a:solidFill>
                            <a:latin typeface="Cambria Math" panose="02040503050406030204" pitchFamily="18" charset="0"/>
                          </a:rPr>
                        </m:ctrlPr>
                      </m:sSubSupPr>
                      <m:e>
                        <m:r>
                          <a:rPr lang="en-US" b="1" i="1" smtClean="0">
                            <a:solidFill>
                              <a:srgbClr val="00B050"/>
                            </a:solidFill>
                            <a:latin typeface="Cambria Math"/>
                          </a:rPr>
                          <m:t>𝒑</m:t>
                        </m:r>
                      </m:e>
                      <m:sub>
                        <m:r>
                          <a:rPr lang="en-US" b="1" i="1" smtClean="0">
                            <a:solidFill>
                              <a:srgbClr val="00B050"/>
                            </a:solidFill>
                            <a:latin typeface="Cambria Math"/>
                          </a:rPr>
                          <m:t>𝒊</m:t>
                        </m:r>
                      </m:sub>
                      <m:sup>
                        <m:r>
                          <a:rPr lang="en-US" b="1" i="1" smtClean="0">
                            <a:solidFill>
                              <a:srgbClr val="00B050"/>
                            </a:solidFill>
                            <a:latin typeface="Cambria Math"/>
                          </a:rPr>
                          <m:t>∗</m:t>
                        </m:r>
                      </m:sup>
                    </m:sSubSup>
                    <m:r>
                      <a:rPr lang="en-US" b="1" i="1" smtClean="0">
                        <a:solidFill>
                          <a:srgbClr val="00B050"/>
                        </a:solidFill>
                        <a:latin typeface="Cambria Math"/>
                      </a:rPr>
                      <m:t>≝</m:t>
                    </m:r>
                    <m:f>
                      <m:fPr>
                        <m:ctrlPr>
                          <a:rPr lang="en-US" b="1" i="1" smtClean="0">
                            <a:solidFill>
                              <a:srgbClr val="00B050"/>
                            </a:solidFill>
                            <a:latin typeface="Cambria Math" panose="02040503050406030204" pitchFamily="18" charset="0"/>
                          </a:rPr>
                        </m:ctrlPr>
                      </m:fPr>
                      <m:num>
                        <m:r>
                          <a:rPr lang="en-US" b="1" i="1" smtClean="0">
                            <a:solidFill>
                              <a:srgbClr val="00B050"/>
                            </a:solidFill>
                            <a:latin typeface="Cambria Math"/>
                          </a:rPr>
                          <m:t>𝑵</m:t>
                        </m:r>
                      </m:num>
                      <m:den>
                        <m:sSub>
                          <m:sSubPr>
                            <m:ctrlPr>
                              <a:rPr lang="en-US" b="1" i="1" smtClean="0">
                                <a:solidFill>
                                  <a:srgbClr val="00B050"/>
                                </a:solidFill>
                                <a:latin typeface="Cambria Math" panose="02040503050406030204" pitchFamily="18" charset="0"/>
                              </a:rPr>
                            </m:ctrlPr>
                          </m:sSubPr>
                          <m:e>
                            <m:r>
                              <a:rPr lang="en-US" b="1" i="1" smtClean="0">
                                <a:solidFill>
                                  <a:srgbClr val="00B050"/>
                                </a:solidFill>
                                <a:latin typeface="Cambria Math"/>
                              </a:rPr>
                              <m:t>𝒑</m:t>
                            </m:r>
                          </m:e>
                          <m:sub>
                            <m:r>
                              <a:rPr lang="en-US" b="1" i="1" smtClean="0">
                                <a:solidFill>
                                  <a:srgbClr val="00B050"/>
                                </a:solidFill>
                                <a:latin typeface="Cambria Math"/>
                              </a:rPr>
                              <m:t>𝒊</m:t>
                            </m:r>
                          </m:sub>
                        </m:sSub>
                      </m:den>
                    </m:f>
                  </m:oMath>
                </a14:m>
                <a:r>
                  <a:rPr lang="en-US" dirty="0" smtClean="0"/>
                  <a:t>, </a:t>
                </a:r>
                <a14:m>
                  <m:oMath xmlns:m="http://schemas.openxmlformats.org/officeDocument/2006/math">
                    <m:r>
                      <a:rPr lang="en-US" b="0" i="1" dirty="0" smtClean="0">
                        <a:latin typeface="Cambria Math"/>
                      </a:rPr>
                      <m:t>𝑖</m:t>
                    </m:r>
                    <m:r>
                      <a:rPr lang="en-US" b="0" i="1" dirty="0" smtClean="0">
                        <a:latin typeface="Cambria Math"/>
                      </a:rPr>
                      <m:t>=1,…,</m:t>
                    </m:r>
                    <m:r>
                      <a:rPr lang="en-US" b="0" i="1" dirty="0" smtClean="0">
                        <a:latin typeface="Cambria Math"/>
                      </a:rPr>
                      <m:t>𝑡</m:t>
                    </m:r>
                  </m:oMath>
                </a14:m>
                <a:endParaRPr lang="en-US" dirty="0" smtClean="0"/>
              </a:p>
              <a:p>
                <a:r>
                  <a:rPr lang="en-US" dirty="0" smtClean="0"/>
                  <a:t>For any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𝑒</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𝑒</m:t>
                            </m:r>
                          </m:e>
                          <m:sub>
                            <m:r>
                              <a:rPr lang="en-US" b="0" i="1" smtClean="0">
                                <a:latin typeface="Cambria Math"/>
                              </a:rPr>
                              <m:t>𝑡</m:t>
                            </m:r>
                          </m:sub>
                        </m:sSub>
                      </m:e>
                    </m:d>
                  </m:oMath>
                </a14:m>
                <a:r>
                  <a:rPr lang="en-US" dirty="0" smtClean="0"/>
                  <a:t> we have</a:t>
                </a:r>
              </a:p>
              <a:p>
                <a:pPr lvl="8"/>
                <a:endParaRPr lang="en-US" dirty="0" smtClean="0"/>
              </a:p>
              <a:p>
                <a:pPr marL="0" indent="0">
                  <a:buNone/>
                </a:pPr>
                <a14:m>
                  <m:oMathPara xmlns:m="http://schemas.openxmlformats.org/officeDocument/2006/math">
                    <m:oMathParaPr>
                      <m:jc m:val="centerGroup"/>
                    </m:oMathParaPr>
                    <m:oMath xmlns:m="http://schemas.openxmlformats.org/officeDocument/2006/math">
                      <m:r>
                        <a:rPr lang="en-US" b="1" i="0" smtClean="0">
                          <a:solidFill>
                            <a:srgbClr val="00B050"/>
                          </a:solidFill>
                          <a:latin typeface="Cambria Math"/>
                        </a:rPr>
                        <m:t>𝐂𝐑𝐓</m:t>
                      </m:r>
                      <m:d>
                        <m:dPr>
                          <m:ctrlPr>
                            <a:rPr lang="en-US" b="1" i="1" smtClean="0">
                              <a:solidFill>
                                <a:srgbClr val="00B050"/>
                              </a:solidFill>
                              <a:latin typeface="Cambria Math" panose="02040503050406030204" pitchFamily="18" charset="0"/>
                            </a:rPr>
                          </m:ctrlPr>
                        </m:dPr>
                        <m:e>
                          <m:sSubSup>
                            <m:sSubSupPr>
                              <m:ctrlPr>
                                <a:rPr lang="en-US" b="1" i="1">
                                  <a:solidFill>
                                    <a:srgbClr val="00B050"/>
                                  </a:solidFill>
                                  <a:latin typeface="Cambria Math" panose="02040503050406030204" pitchFamily="18" charset="0"/>
                                </a:rPr>
                              </m:ctrlPr>
                            </m:sSubSupPr>
                            <m:e>
                              <m:r>
                                <a:rPr lang="en-US" b="1" i="1">
                                  <a:solidFill>
                                    <a:srgbClr val="00B050"/>
                                  </a:solidFill>
                                  <a:latin typeface="Cambria Math"/>
                                </a:rPr>
                                <m:t>𝒑</m:t>
                              </m:r>
                            </m:e>
                            <m:sub>
                              <m:r>
                                <a:rPr lang="en-US" b="1" i="1">
                                  <a:solidFill>
                                    <a:srgbClr val="00B050"/>
                                  </a:solidFill>
                                  <a:latin typeface="Cambria Math"/>
                                </a:rPr>
                                <m:t>𝟏</m:t>
                              </m:r>
                            </m:sub>
                            <m:sup>
                              <m:r>
                                <a:rPr lang="en-US" b="1" i="1">
                                  <a:solidFill>
                                    <a:srgbClr val="00B050"/>
                                  </a:solidFill>
                                  <a:latin typeface="Cambria Math"/>
                                </a:rPr>
                                <m:t>∗</m:t>
                              </m:r>
                            </m:sup>
                          </m:sSubSup>
                          <m:sSub>
                            <m:sSubPr>
                              <m:ctrlPr>
                                <a:rPr lang="en-US" b="1" i="1" smtClean="0">
                                  <a:solidFill>
                                    <a:srgbClr val="00B050"/>
                                  </a:solidFill>
                                  <a:latin typeface="Cambria Math" panose="02040503050406030204" pitchFamily="18" charset="0"/>
                                </a:rPr>
                              </m:ctrlPr>
                            </m:sSubPr>
                            <m:e>
                              <m:r>
                                <a:rPr lang="en-US" b="1" i="1" smtClean="0">
                                  <a:solidFill>
                                    <a:srgbClr val="00B050"/>
                                  </a:solidFill>
                                  <a:latin typeface="Cambria Math"/>
                                </a:rPr>
                                <m:t>𝒆</m:t>
                              </m:r>
                            </m:e>
                            <m:sub>
                              <m:r>
                                <a:rPr lang="en-US" b="1" i="1" smtClean="0">
                                  <a:solidFill>
                                    <a:srgbClr val="00B050"/>
                                  </a:solidFill>
                                  <a:latin typeface="Cambria Math"/>
                                </a:rPr>
                                <m:t>𝟏</m:t>
                              </m:r>
                            </m:sub>
                          </m:sSub>
                          <m:r>
                            <a:rPr lang="en-US" b="1" i="1" smtClean="0">
                              <a:solidFill>
                                <a:srgbClr val="00B050"/>
                              </a:solidFill>
                              <a:latin typeface="Cambria Math"/>
                            </a:rPr>
                            <m:t>,…,</m:t>
                          </m:r>
                          <m:sSubSup>
                            <m:sSubSupPr>
                              <m:ctrlPr>
                                <a:rPr lang="en-US" b="1" i="1">
                                  <a:solidFill>
                                    <a:srgbClr val="00B050"/>
                                  </a:solidFill>
                                  <a:latin typeface="Cambria Math" panose="02040503050406030204" pitchFamily="18" charset="0"/>
                                </a:rPr>
                              </m:ctrlPr>
                            </m:sSubSupPr>
                            <m:e>
                              <m:r>
                                <a:rPr lang="en-US" b="1" i="1">
                                  <a:solidFill>
                                    <a:srgbClr val="00B050"/>
                                  </a:solidFill>
                                  <a:latin typeface="Cambria Math"/>
                                </a:rPr>
                                <m:t>𝒑</m:t>
                              </m:r>
                            </m:e>
                            <m:sub>
                              <m:r>
                                <a:rPr lang="en-US" b="1" i="1">
                                  <a:solidFill>
                                    <a:srgbClr val="00B050"/>
                                  </a:solidFill>
                                  <a:latin typeface="Cambria Math"/>
                                </a:rPr>
                                <m:t>𝒕</m:t>
                              </m:r>
                            </m:sub>
                            <m:sup>
                              <m:r>
                                <a:rPr lang="en-US" b="1" i="1">
                                  <a:solidFill>
                                    <a:srgbClr val="00B050"/>
                                  </a:solidFill>
                                  <a:latin typeface="Cambria Math"/>
                                </a:rPr>
                                <m:t>∗</m:t>
                              </m:r>
                            </m:sup>
                          </m:sSubSup>
                          <m:sSub>
                            <m:sSubPr>
                              <m:ctrlPr>
                                <a:rPr lang="en-US" b="1" i="1">
                                  <a:solidFill>
                                    <a:srgbClr val="00B050"/>
                                  </a:solidFill>
                                  <a:latin typeface="Cambria Math" panose="02040503050406030204" pitchFamily="18" charset="0"/>
                                </a:rPr>
                              </m:ctrlPr>
                            </m:sSubPr>
                            <m:e>
                              <m:r>
                                <a:rPr lang="en-US" b="1" i="1">
                                  <a:solidFill>
                                    <a:srgbClr val="00B050"/>
                                  </a:solidFill>
                                  <a:latin typeface="Cambria Math"/>
                                </a:rPr>
                                <m:t>𝒆</m:t>
                              </m:r>
                            </m:e>
                            <m:sub>
                              <m:r>
                                <a:rPr lang="en-US" b="1" i="1" smtClean="0">
                                  <a:solidFill>
                                    <a:srgbClr val="00B050"/>
                                  </a:solidFill>
                                  <a:latin typeface="Cambria Math"/>
                                </a:rPr>
                                <m:t>𝒕</m:t>
                              </m:r>
                            </m:sub>
                          </m:sSub>
                        </m:e>
                      </m:d>
                      <m:r>
                        <a:rPr lang="en-US" b="1" i="0" smtClean="0">
                          <a:solidFill>
                            <a:srgbClr val="00B050"/>
                          </a:solidFill>
                          <a:latin typeface="Cambria Math"/>
                        </a:rPr>
                        <m:t>= </m:t>
                      </m:r>
                      <m:r>
                        <a:rPr lang="en-US" b="1" i="1" smtClean="0">
                          <a:solidFill>
                            <a:srgbClr val="00B050"/>
                          </a:solidFill>
                          <a:latin typeface="Cambria Math"/>
                        </a:rPr>
                        <m:t>∑</m:t>
                      </m:r>
                      <m:r>
                        <a:rPr lang="en-US" b="1" i="1" baseline="-25000" smtClean="0">
                          <a:solidFill>
                            <a:srgbClr val="00B050"/>
                          </a:solidFill>
                          <a:latin typeface="Cambria Math"/>
                        </a:rPr>
                        <m:t>𝒊</m:t>
                      </m:r>
                      <m:sSubSup>
                        <m:sSubSupPr>
                          <m:ctrlPr>
                            <a:rPr lang="en-US" b="1" i="1">
                              <a:solidFill>
                                <a:srgbClr val="00B050"/>
                              </a:solidFill>
                              <a:latin typeface="Cambria Math" panose="02040503050406030204" pitchFamily="18" charset="0"/>
                            </a:rPr>
                          </m:ctrlPr>
                        </m:sSubSupPr>
                        <m:e>
                          <m:r>
                            <a:rPr lang="en-US" b="1" i="1">
                              <a:solidFill>
                                <a:srgbClr val="00B050"/>
                              </a:solidFill>
                              <a:latin typeface="Cambria Math"/>
                            </a:rPr>
                            <m:t>𝒑</m:t>
                          </m:r>
                        </m:e>
                        <m:sub>
                          <m:r>
                            <a:rPr lang="en-US" b="1" i="1">
                              <a:solidFill>
                                <a:srgbClr val="00B050"/>
                              </a:solidFill>
                              <a:latin typeface="Cambria Math"/>
                            </a:rPr>
                            <m:t>𝒊</m:t>
                          </m:r>
                        </m:sub>
                        <m:sup>
                          <m:r>
                            <a:rPr lang="en-US" b="1" i="1">
                              <a:solidFill>
                                <a:srgbClr val="00B050"/>
                              </a:solidFill>
                              <a:latin typeface="Cambria Math"/>
                            </a:rPr>
                            <m:t>∗</m:t>
                          </m:r>
                        </m:sup>
                      </m:sSubSup>
                      <m:sSub>
                        <m:sSubPr>
                          <m:ctrlPr>
                            <a:rPr lang="en-US" b="1" i="1" smtClean="0">
                              <a:solidFill>
                                <a:srgbClr val="00B050"/>
                              </a:solidFill>
                              <a:latin typeface="Cambria Math" panose="02040503050406030204" pitchFamily="18" charset="0"/>
                            </a:rPr>
                          </m:ctrlPr>
                        </m:sSubPr>
                        <m:e>
                          <m:r>
                            <a:rPr lang="en-US" b="1" i="1" smtClean="0">
                              <a:solidFill>
                                <a:srgbClr val="00B050"/>
                              </a:solidFill>
                              <a:latin typeface="Cambria Math"/>
                            </a:rPr>
                            <m:t>𝒆</m:t>
                          </m:r>
                        </m:e>
                        <m:sub>
                          <m:r>
                            <a:rPr lang="en-US" b="1" i="1" smtClean="0">
                              <a:solidFill>
                                <a:srgbClr val="00B050"/>
                              </a:solidFill>
                              <a:latin typeface="Cambria Math"/>
                            </a:rPr>
                            <m:t>𝒊</m:t>
                          </m:r>
                        </m:sub>
                      </m:sSub>
                      <m:r>
                        <a:rPr lang="en-US" b="1" i="1" smtClean="0">
                          <a:solidFill>
                            <a:srgbClr val="00B050"/>
                          </a:solidFill>
                          <a:latin typeface="Cambria Math"/>
                        </a:rPr>
                        <m:t> </m:t>
                      </m:r>
                      <m:r>
                        <a:rPr lang="en-US" b="1" i="1" smtClean="0">
                          <a:solidFill>
                            <a:srgbClr val="00B050"/>
                          </a:solidFill>
                          <a:latin typeface="Cambria Math"/>
                        </a:rPr>
                        <m:t>𝒎𝒐𝒅</m:t>
                      </m:r>
                      <m:r>
                        <a:rPr lang="en-US" b="1" i="1" smtClean="0">
                          <a:solidFill>
                            <a:srgbClr val="00B050"/>
                          </a:solidFill>
                          <a:latin typeface="Cambria Math"/>
                        </a:rPr>
                        <m:t> </m:t>
                      </m:r>
                      <m:r>
                        <a:rPr lang="en-US" b="1" i="1" smtClean="0">
                          <a:solidFill>
                            <a:srgbClr val="00B050"/>
                          </a:solidFill>
                          <a:latin typeface="Cambria Math"/>
                        </a:rPr>
                        <m:t>𝑵</m:t>
                      </m:r>
                    </m:oMath>
                  </m:oMathPara>
                </a14:m>
                <a:endParaRPr lang="en-US" b="1" dirty="0" smtClean="0">
                  <a:solidFill>
                    <a:srgbClr val="00B050"/>
                  </a:solidFill>
                </a:endParaRPr>
              </a:p>
              <a:p>
                <a:pPr lvl="8"/>
                <a:endParaRPr lang="en-US" dirty="0" smtClean="0"/>
              </a:p>
              <a:p>
                <a:r>
                  <a:rPr lang="en-US" dirty="0" smtClean="0"/>
                  <a:t>The CLT zero-test parameter is</a:t>
                </a:r>
                <a:br>
                  <a:rPr lang="en-US" dirty="0" smtClean="0"/>
                </a:br>
                <a14:m>
                  <m:oMath xmlns:m="http://schemas.openxmlformats.org/officeDocument/2006/math">
                    <m:sSub>
                      <m:sSubPr>
                        <m:ctrlPr>
                          <a:rPr lang="en-US" b="1" i="1" smtClean="0">
                            <a:solidFill>
                              <a:srgbClr val="00B050"/>
                            </a:solidFill>
                            <a:latin typeface="Cambria Math" panose="02040503050406030204" pitchFamily="18" charset="0"/>
                          </a:rPr>
                        </m:ctrlPr>
                      </m:sSubPr>
                      <m:e>
                        <m:r>
                          <a:rPr lang="en-US" b="1" i="1" smtClean="0">
                            <a:solidFill>
                              <a:srgbClr val="00B050"/>
                            </a:solidFill>
                            <a:latin typeface="Cambria Math"/>
                          </a:rPr>
                          <m:t>𝒑</m:t>
                        </m:r>
                      </m:e>
                      <m:sub>
                        <m:r>
                          <a:rPr lang="en-US" b="1" i="1" smtClean="0">
                            <a:solidFill>
                              <a:srgbClr val="00B050"/>
                            </a:solidFill>
                            <a:latin typeface="Cambria Math"/>
                          </a:rPr>
                          <m:t>𝒛𝒕</m:t>
                        </m:r>
                      </m:sub>
                    </m:sSub>
                    <m:r>
                      <a:rPr lang="en-US" b="1" i="1" smtClean="0">
                        <a:solidFill>
                          <a:srgbClr val="00B050"/>
                        </a:solidFill>
                        <a:latin typeface="Cambria Math"/>
                      </a:rPr>
                      <m:t>=</m:t>
                    </m:r>
                    <m:sSub>
                      <m:sSubPr>
                        <m:ctrlPr>
                          <a:rPr lang="en-US" b="1" i="1" smtClean="0">
                            <a:solidFill>
                              <a:srgbClr val="00B050"/>
                            </a:solidFill>
                            <a:latin typeface="Cambria Math" panose="02040503050406030204" pitchFamily="18" charset="0"/>
                          </a:rPr>
                        </m:ctrlPr>
                      </m:sSubPr>
                      <m:e>
                        <m:d>
                          <m:dPr>
                            <m:begChr m:val="["/>
                            <m:endChr m:val="]"/>
                            <m:ctrlPr>
                              <a:rPr lang="en-US" b="1" i="1" smtClean="0">
                                <a:solidFill>
                                  <a:srgbClr val="00B050"/>
                                </a:solidFill>
                                <a:latin typeface="Cambria Math" panose="02040503050406030204" pitchFamily="18" charset="0"/>
                              </a:rPr>
                            </m:ctrlPr>
                          </m:dPr>
                          <m:e>
                            <m:r>
                              <a:rPr lang="en-US" b="1" i="1" smtClean="0">
                                <a:solidFill>
                                  <a:srgbClr val="00B050"/>
                                </a:solidFill>
                                <a:latin typeface="Cambria Math"/>
                              </a:rPr>
                              <m:t>𝑪𝑹𝑻</m:t>
                            </m:r>
                            <m:d>
                              <m:dPr>
                                <m:ctrlPr>
                                  <a:rPr lang="en-US" b="1" i="1" smtClean="0">
                                    <a:solidFill>
                                      <a:srgbClr val="00B050"/>
                                    </a:solidFill>
                                    <a:latin typeface="Cambria Math" panose="02040503050406030204" pitchFamily="18" charset="0"/>
                                  </a:rPr>
                                </m:ctrlPr>
                              </m:dPr>
                              <m:e>
                                <m:sSub>
                                  <m:sSubPr>
                                    <m:ctrlPr>
                                      <a:rPr lang="en-US" b="1" i="1" smtClean="0">
                                        <a:solidFill>
                                          <a:srgbClr val="00B050"/>
                                        </a:solidFill>
                                        <a:latin typeface="Cambria Math" panose="02040503050406030204" pitchFamily="18" charset="0"/>
                                      </a:rPr>
                                    </m:ctrlPr>
                                  </m:sSubPr>
                                  <m:e>
                                    <m:sSubSup>
                                      <m:sSubSupPr>
                                        <m:ctrlPr>
                                          <a:rPr lang="en-US" b="1" i="1">
                                            <a:solidFill>
                                              <a:srgbClr val="00B050"/>
                                            </a:solidFill>
                                            <a:latin typeface="Cambria Math" panose="02040503050406030204" pitchFamily="18" charset="0"/>
                                          </a:rPr>
                                        </m:ctrlPr>
                                      </m:sSubSupPr>
                                      <m:e>
                                        <m:r>
                                          <a:rPr lang="en-US" b="1" i="1">
                                            <a:solidFill>
                                              <a:srgbClr val="00B050"/>
                                            </a:solidFill>
                                            <a:latin typeface="Cambria Math"/>
                                          </a:rPr>
                                          <m:t>𝒑</m:t>
                                        </m:r>
                                      </m:e>
                                      <m:sub>
                                        <m:r>
                                          <a:rPr lang="en-US" b="1" i="1">
                                            <a:solidFill>
                                              <a:srgbClr val="00B050"/>
                                            </a:solidFill>
                                            <a:latin typeface="Cambria Math"/>
                                          </a:rPr>
                                          <m:t>𝟏</m:t>
                                        </m:r>
                                      </m:sub>
                                      <m:sup>
                                        <m:r>
                                          <a:rPr lang="en-US" b="1" i="1">
                                            <a:solidFill>
                                              <a:srgbClr val="00B050"/>
                                            </a:solidFill>
                                            <a:latin typeface="Cambria Math"/>
                                          </a:rPr>
                                          <m:t>∗</m:t>
                                        </m:r>
                                      </m:sup>
                                    </m:sSubSup>
                                    <m:r>
                                      <a:rPr lang="en-US" b="1" i="1" smtClean="0">
                                        <a:solidFill>
                                          <a:srgbClr val="00B050"/>
                                        </a:solidFill>
                                        <a:latin typeface="Cambria Math"/>
                                      </a:rPr>
                                      <m:t>𝒉</m:t>
                                    </m:r>
                                  </m:e>
                                  <m:sub>
                                    <m:r>
                                      <a:rPr lang="en-US" b="1" i="1" smtClean="0">
                                        <a:solidFill>
                                          <a:srgbClr val="00B050"/>
                                        </a:solidFill>
                                        <a:latin typeface="Cambria Math"/>
                                      </a:rPr>
                                      <m:t>𝟏</m:t>
                                    </m:r>
                                  </m:sub>
                                </m:sSub>
                                <m:sSubSup>
                                  <m:sSubSupPr>
                                    <m:ctrlPr>
                                      <a:rPr lang="en-US" b="1" i="1" smtClean="0">
                                        <a:solidFill>
                                          <a:srgbClr val="00B050"/>
                                        </a:solidFill>
                                        <a:latin typeface="Cambria Math" panose="02040503050406030204" pitchFamily="18" charset="0"/>
                                      </a:rPr>
                                    </m:ctrlPr>
                                  </m:sSubSupPr>
                                  <m:e>
                                    <m:r>
                                      <a:rPr lang="en-US" b="1" i="1" smtClean="0">
                                        <a:solidFill>
                                          <a:srgbClr val="00B050"/>
                                        </a:solidFill>
                                        <a:latin typeface="Cambria Math"/>
                                      </a:rPr>
                                      <m:t>𝒈</m:t>
                                    </m:r>
                                  </m:e>
                                  <m:sub>
                                    <m:r>
                                      <a:rPr lang="en-US" b="1" i="1" smtClean="0">
                                        <a:solidFill>
                                          <a:srgbClr val="00B050"/>
                                        </a:solidFill>
                                        <a:latin typeface="Cambria Math"/>
                                      </a:rPr>
                                      <m:t>𝟏</m:t>
                                    </m:r>
                                  </m:sub>
                                  <m:sup>
                                    <m:r>
                                      <a:rPr lang="en-US" b="1" i="1" smtClean="0">
                                        <a:solidFill>
                                          <a:srgbClr val="00B050"/>
                                        </a:solidFill>
                                        <a:latin typeface="Cambria Math"/>
                                      </a:rPr>
                                      <m:t>−</m:t>
                                    </m:r>
                                    <m:r>
                                      <a:rPr lang="en-US" b="1" i="1" smtClean="0">
                                        <a:solidFill>
                                          <a:srgbClr val="00B050"/>
                                        </a:solidFill>
                                        <a:latin typeface="Cambria Math"/>
                                      </a:rPr>
                                      <m:t>𝟏</m:t>
                                    </m:r>
                                  </m:sup>
                                </m:sSubSup>
                                <m:r>
                                  <a:rPr lang="en-US" b="1" i="1" smtClean="0">
                                    <a:solidFill>
                                      <a:srgbClr val="00B050"/>
                                    </a:solidFill>
                                    <a:latin typeface="Cambria Math"/>
                                  </a:rPr>
                                  <m:t>,…,</m:t>
                                </m:r>
                                <m:sSub>
                                  <m:sSubPr>
                                    <m:ctrlPr>
                                      <a:rPr lang="en-US" b="1" i="1" smtClean="0">
                                        <a:solidFill>
                                          <a:srgbClr val="00B050"/>
                                        </a:solidFill>
                                        <a:latin typeface="Cambria Math" panose="02040503050406030204" pitchFamily="18" charset="0"/>
                                      </a:rPr>
                                    </m:ctrlPr>
                                  </m:sSubPr>
                                  <m:e>
                                    <m:sSubSup>
                                      <m:sSubSupPr>
                                        <m:ctrlPr>
                                          <a:rPr lang="en-US" b="1" i="1">
                                            <a:solidFill>
                                              <a:srgbClr val="00B050"/>
                                            </a:solidFill>
                                            <a:latin typeface="Cambria Math" panose="02040503050406030204" pitchFamily="18" charset="0"/>
                                          </a:rPr>
                                        </m:ctrlPr>
                                      </m:sSubSupPr>
                                      <m:e>
                                        <m:r>
                                          <a:rPr lang="en-US" b="1" i="1">
                                            <a:solidFill>
                                              <a:srgbClr val="00B050"/>
                                            </a:solidFill>
                                            <a:latin typeface="Cambria Math"/>
                                          </a:rPr>
                                          <m:t>𝒑</m:t>
                                        </m:r>
                                      </m:e>
                                      <m:sub>
                                        <m:r>
                                          <a:rPr lang="en-US" b="1" i="1">
                                            <a:solidFill>
                                              <a:srgbClr val="00B050"/>
                                            </a:solidFill>
                                            <a:latin typeface="Cambria Math"/>
                                          </a:rPr>
                                          <m:t>𝒕</m:t>
                                        </m:r>
                                      </m:sub>
                                      <m:sup>
                                        <m:r>
                                          <a:rPr lang="en-US" b="1" i="1">
                                            <a:solidFill>
                                              <a:srgbClr val="00B050"/>
                                            </a:solidFill>
                                            <a:latin typeface="Cambria Math"/>
                                          </a:rPr>
                                          <m:t>∗</m:t>
                                        </m:r>
                                      </m:sup>
                                    </m:sSubSup>
                                    <m:r>
                                      <a:rPr lang="en-US" b="1" i="1" smtClean="0">
                                        <a:solidFill>
                                          <a:srgbClr val="00B050"/>
                                        </a:solidFill>
                                        <a:latin typeface="Cambria Math"/>
                                      </a:rPr>
                                      <m:t>𝒉</m:t>
                                    </m:r>
                                  </m:e>
                                  <m:sub>
                                    <m:r>
                                      <a:rPr lang="en-US" b="1" i="1" smtClean="0">
                                        <a:solidFill>
                                          <a:srgbClr val="00B050"/>
                                        </a:solidFill>
                                        <a:latin typeface="Cambria Math"/>
                                      </a:rPr>
                                      <m:t>𝒕</m:t>
                                    </m:r>
                                  </m:sub>
                                </m:sSub>
                                <m:sSubSup>
                                  <m:sSubSupPr>
                                    <m:ctrlPr>
                                      <a:rPr lang="en-US" b="1" i="1" smtClean="0">
                                        <a:solidFill>
                                          <a:srgbClr val="00B050"/>
                                        </a:solidFill>
                                        <a:latin typeface="Cambria Math" panose="02040503050406030204" pitchFamily="18" charset="0"/>
                                      </a:rPr>
                                    </m:ctrlPr>
                                  </m:sSubSupPr>
                                  <m:e>
                                    <m:r>
                                      <a:rPr lang="en-US" b="1" i="1" smtClean="0">
                                        <a:solidFill>
                                          <a:srgbClr val="00B050"/>
                                        </a:solidFill>
                                        <a:latin typeface="Cambria Math"/>
                                      </a:rPr>
                                      <m:t>𝒈</m:t>
                                    </m:r>
                                  </m:e>
                                  <m:sub>
                                    <m:r>
                                      <a:rPr lang="en-US" b="1" i="1" smtClean="0">
                                        <a:solidFill>
                                          <a:srgbClr val="00B050"/>
                                        </a:solidFill>
                                        <a:latin typeface="Cambria Math"/>
                                      </a:rPr>
                                      <m:t>𝒕</m:t>
                                    </m:r>
                                  </m:sub>
                                  <m:sup>
                                    <m:r>
                                      <a:rPr lang="en-US" b="1" i="1" smtClean="0">
                                        <a:solidFill>
                                          <a:srgbClr val="00B050"/>
                                        </a:solidFill>
                                        <a:latin typeface="Cambria Math"/>
                                      </a:rPr>
                                      <m:t>−</m:t>
                                    </m:r>
                                    <m:r>
                                      <a:rPr lang="en-US" b="1" i="1" smtClean="0">
                                        <a:solidFill>
                                          <a:srgbClr val="00B050"/>
                                        </a:solidFill>
                                        <a:latin typeface="Cambria Math"/>
                                      </a:rPr>
                                      <m:t>𝟏</m:t>
                                    </m:r>
                                  </m:sup>
                                </m:sSubSup>
                              </m:e>
                            </m:d>
                            <m:r>
                              <a:rPr lang="en-US" b="1" i="1" smtClean="0">
                                <a:solidFill>
                                  <a:srgbClr val="00B050"/>
                                </a:solidFill>
                                <a:latin typeface="Cambria Math"/>
                              </a:rPr>
                              <m:t>⋅</m:t>
                            </m:r>
                            <m:sSup>
                              <m:sSupPr>
                                <m:ctrlPr>
                                  <a:rPr lang="en-US" b="1" i="1" smtClean="0">
                                    <a:solidFill>
                                      <a:srgbClr val="00B050"/>
                                    </a:solidFill>
                                    <a:latin typeface="Cambria Math" panose="02040503050406030204" pitchFamily="18" charset="0"/>
                                  </a:rPr>
                                </m:ctrlPr>
                              </m:sSupPr>
                              <m:e>
                                <m:r>
                                  <a:rPr lang="en-US" b="1" i="1" smtClean="0">
                                    <a:solidFill>
                                      <a:srgbClr val="00B050"/>
                                    </a:solidFill>
                                    <a:latin typeface="Cambria Math"/>
                                  </a:rPr>
                                  <m:t>𝒛</m:t>
                                </m:r>
                              </m:e>
                              <m:sup>
                                <m:r>
                                  <a:rPr lang="en-US" b="1" i="1" smtClean="0">
                                    <a:solidFill>
                                      <a:srgbClr val="00B050"/>
                                    </a:solidFill>
                                    <a:latin typeface="Cambria Math"/>
                                  </a:rPr>
                                  <m:t>𝒌</m:t>
                                </m:r>
                              </m:sup>
                            </m:sSup>
                          </m:e>
                        </m:d>
                      </m:e>
                      <m:sub>
                        <m:r>
                          <a:rPr lang="en-US" b="1" i="1" smtClean="0">
                            <a:solidFill>
                              <a:srgbClr val="00B050"/>
                            </a:solidFill>
                            <a:latin typeface="Cambria Math"/>
                          </a:rPr>
                          <m:t>𝑵</m:t>
                        </m:r>
                      </m:sub>
                    </m:sSub>
                  </m:oMath>
                </a14:m>
                <a:endParaRPr lang="en-US" b="1" dirty="0" smtClean="0"/>
              </a:p>
              <a:p>
                <a:pPr lvl="1"/>
                <a14:m>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h</m:t>
                            </m:r>
                          </m:e>
                          <m:sub>
                            <m:r>
                              <a:rPr lang="en-US" b="0" i="1" smtClean="0">
                                <a:latin typeface="Cambria Math"/>
                              </a:rPr>
                              <m:t>𝑖</m:t>
                            </m:r>
                          </m:sub>
                        </m:sSub>
                      </m:e>
                    </m:d>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𝑝</m:t>
                        </m:r>
                      </m:e>
                      <m:sub>
                        <m:r>
                          <a:rPr lang="en-US" b="0" i="1" smtClean="0">
                            <a:latin typeface="Cambria Math"/>
                          </a:rPr>
                          <m:t>𝑖</m:t>
                        </m:r>
                      </m:sub>
                    </m:sSub>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600200"/>
                <a:ext cx="8610600" cy="4876800"/>
              </a:xfrm>
              <a:blipFill rotWithShape="0">
                <a:blip r:embed="rId2"/>
                <a:stretch>
                  <a:fillRect l="-1133" t="-250"/>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EE326182-E801-4B9B-979B-107F3F531C6F}" type="slidenum">
              <a:rPr lang="en-US" altLang="en-US" smtClean="0"/>
              <a:pPr/>
              <a:t>55</a:t>
            </a:fld>
            <a:endParaRPr lang="en-US" altLang="en-US" dirty="0"/>
          </a:p>
        </p:txBody>
      </p:sp>
    </p:spTree>
    <p:extLst>
      <p:ext uri="{BB962C8B-B14F-4D97-AF65-F5344CB8AC3E}">
        <p14:creationId xmlns:p14="http://schemas.microsoft.com/office/powerpoint/2010/main" val="210391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[CLT'13] Zero-Test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524000"/>
                <a:ext cx="8153400" cy="4724400"/>
              </a:xfrm>
            </p:spPr>
            <p:txBody>
              <a:bodyPr/>
              <a:lstStyle/>
              <a:p>
                <a14:m>
                  <m:oMath xmlns:m="http://schemas.openxmlformats.org/officeDocument/2006/math">
                    <m:sSub>
                      <m:sSubPr>
                        <m:ctrlPr>
                          <a:rPr lang="en-US" b="1" i="1" smtClean="0">
                            <a:solidFill>
                              <a:srgbClr val="00B050"/>
                            </a:solidFill>
                            <a:latin typeface="Cambria Math" panose="02040503050406030204" pitchFamily="18" charset="0"/>
                          </a:rPr>
                        </m:ctrlPr>
                      </m:sSubPr>
                      <m:e>
                        <m:r>
                          <a:rPr lang="en-US" b="1" i="1">
                            <a:solidFill>
                              <a:srgbClr val="00B050"/>
                            </a:solidFill>
                            <a:latin typeface="Cambria Math"/>
                          </a:rPr>
                          <m:t>𝒑</m:t>
                        </m:r>
                      </m:e>
                      <m:sub>
                        <m:r>
                          <a:rPr lang="en-US" b="1" i="1">
                            <a:solidFill>
                              <a:srgbClr val="00B050"/>
                            </a:solidFill>
                            <a:latin typeface="Cambria Math"/>
                          </a:rPr>
                          <m:t>𝒛𝒕</m:t>
                        </m:r>
                      </m:sub>
                    </m:sSub>
                    <m:r>
                      <a:rPr lang="en-US" b="1" i="1">
                        <a:solidFill>
                          <a:srgbClr val="00B050"/>
                        </a:solidFill>
                        <a:latin typeface="Cambria Math"/>
                      </a:rPr>
                      <m:t>=</m:t>
                    </m:r>
                    <m:sSub>
                      <m:sSubPr>
                        <m:ctrlPr>
                          <a:rPr lang="en-US" b="1" i="1">
                            <a:solidFill>
                              <a:srgbClr val="00B050"/>
                            </a:solidFill>
                            <a:latin typeface="Cambria Math" panose="02040503050406030204" pitchFamily="18" charset="0"/>
                          </a:rPr>
                        </m:ctrlPr>
                      </m:sSubPr>
                      <m:e>
                        <m:d>
                          <m:dPr>
                            <m:begChr m:val="["/>
                            <m:endChr m:val="]"/>
                            <m:ctrlPr>
                              <a:rPr lang="en-US" b="1" i="1">
                                <a:solidFill>
                                  <a:srgbClr val="00B050"/>
                                </a:solidFill>
                                <a:latin typeface="Cambria Math" panose="02040503050406030204" pitchFamily="18" charset="0"/>
                              </a:rPr>
                            </m:ctrlPr>
                          </m:dPr>
                          <m:e>
                            <m:r>
                              <a:rPr lang="en-US" b="1" i="1">
                                <a:solidFill>
                                  <a:srgbClr val="00B050"/>
                                </a:solidFill>
                                <a:latin typeface="Cambria Math"/>
                              </a:rPr>
                              <m:t>𝑪𝑹𝑻</m:t>
                            </m:r>
                            <m:d>
                              <m:dPr>
                                <m:ctrlPr>
                                  <a:rPr lang="en-US" b="1" i="1">
                                    <a:solidFill>
                                      <a:srgbClr val="00B050"/>
                                    </a:solidFill>
                                    <a:latin typeface="Cambria Math" panose="02040503050406030204" pitchFamily="18" charset="0"/>
                                  </a:rPr>
                                </m:ctrlPr>
                              </m:dPr>
                              <m:e>
                                <m:sSub>
                                  <m:sSubPr>
                                    <m:ctrlPr>
                                      <a:rPr lang="en-US" b="1" i="1">
                                        <a:solidFill>
                                          <a:srgbClr val="00B050"/>
                                        </a:solidFill>
                                        <a:latin typeface="Cambria Math" panose="02040503050406030204" pitchFamily="18" charset="0"/>
                                      </a:rPr>
                                    </m:ctrlPr>
                                  </m:sSubPr>
                                  <m:e>
                                    <m:sSubSup>
                                      <m:sSubSupPr>
                                        <m:ctrlPr>
                                          <a:rPr lang="en-US" b="1" i="1">
                                            <a:solidFill>
                                              <a:srgbClr val="00B050"/>
                                            </a:solidFill>
                                            <a:latin typeface="Cambria Math" panose="02040503050406030204" pitchFamily="18" charset="0"/>
                                          </a:rPr>
                                        </m:ctrlPr>
                                      </m:sSubSupPr>
                                      <m:e>
                                        <m:r>
                                          <a:rPr lang="en-US" b="1" i="1">
                                            <a:solidFill>
                                              <a:srgbClr val="00B050"/>
                                            </a:solidFill>
                                            <a:latin typeface="Cambria Math"/>
                                          </a:rPr>
                                          <m:t>𝒑</m:t>
                                        </m:r>
                                      </m:e>
                                      <m:sub>
                                        <m:r>
                                          <a:rPr lang="en-US" b="1" i="1">
                                            <a:solidFill>
                                              <a:srgbClr val="00B050"/>
                                            </a:solidFill>
                                            <a:latin typeface="Cambria Math"/>
                                          </a:rPr>
                                          <m:t>𝟏</m:t>
                                        </m:r>
                                      </m:sub>
                                      <m:sup>
                                        <m:r>
                                          <a:rPr lang="en-US" b="1" i="1">
                                            <a:solidFill>
                                              <a:srgbClr val="00B050"/>
                                            </a:solidFill>
                                            <a:latin typeface="Cambria Math"/>
                                          </a:rPr>
                                          <m:t>∗</m:t>
                                        </m:r>
                                      </m:sup>
                                    </m:sSubSup>
                                    <m:r>
                                      <a:rPr lang="en-US" b="1" i="1">
                                        <a:solidFill>
                                          <a:srgbClr val="00B050"/>
                                        </a:solidFill>
                                        <a:latin typeface="Cambria Math"/>
                                      </a:rPr>
                                      <m:t>𝒉</m:t>
                                    </m:r>
                                  </m:e>
                                  <m:sub>
                                    <m:r>
                                      <a:rPr lang="en-US" b="1" i="1">
                                        <a:solidFill>
                                          <a:srgbClr val="00B050"/>
                                        </a:solidFill>
                                        <a:latin typeface="Cambria Math"/>
                                      </a:rPr>
                                      <m:t>𝟏</m:t>
                                    </m:r>
                                  </m:sub>
                                </m:sSub>
                                <m:sSubSup>
                                  <m:sSubSupPr>
                                    <m:ctrlPr>
                                      <a:rPr lang="en-US" b="1" i="1">
                                        <a:solidFill>
                                          <a:srgbClr val="00B050"/>
                                        </a:solidFill>
                                        <a:latin typeface="Cambria Math" panose="02040503050406030204" pitchFamily="18" charset="0"/>
                                      </a:rPr>
                                    </m:ctrlPr>
                                  </m:sSubSupPr>
                                  <m:e>
                                    <m:r>
                                      <a:rPr lang="en-US" b="1" i="1">
                                        <a:solidFill>
                                          <a:srgbClr val="00B050"/>
                                        </a:solidFill>
                                        <a:latin typeface="Cambria Math"/>
                                      </a:rPr>
                                      <m:t>𝒈</m:t>
                                    </m:r>
                                  </m:e>
                                  <m:sub>
                                    <m:r>
                                      <a:rPr lang="en-US" b="1" i="1">
                                        <a:solidFill>
                                          <a:srgbClr val="00B050"/>
                                        </a:solidFill>
                                        <a:latin typeface="Cambria Math"/>
                                      </a:rPr>
                                      <m:t>𝟏</m:t>
                                    </m:r>
                                  </m:sub>
                                  <m:sup>
                                    <m:r>
                                      <a:rPr lang="en-US" b="1" i="1">
                                        <a:solidFill>
                                          <a:srgbClr val="00B050"/>
                                        </a:solidFill>
                                        <a:latin typeface="Cambria Math"/>
                                      </a:rPr>
                                      <m:t>−</m:t>
                                    </m:r>
                                    <m:r>
                                      <a:rPr lang="en-US" b="1" i="1">
                                        <a:solidFill>
                                          <a:srgbClr val="00B050"/>
                                        </a:solidFill>
                                        <a:latin typeface="Cambria Math"/>
                                      </a:rPr>
                                      <m:t>𝟏</m:t>
                                    </m:r>
                                  </m:sup>
                                </m:sSubSup>
                                <m:r>
                                  <a:rPr lang="en-US" b="1" i="1">
                                    <a:solidFill>
                                      <a:srgbClr val="00B050"/>
                                    </a:solidFill>
                                    <a:latin typeface="Cambria Math"/>
                                  </a:rPr>
                                  <m:t>,…,</m:t>
                                </m:r>
                                <m:sSub>
                                  <m:sSubPr>
                                    <m:ctrlPr>
                                      <a:rPr lang="en-US" b="1" i="1">
                                        <a:solidFill>
                                          <a:srgbClr val="00B050"/>
                                        </a:solidFill>
                                        <a:latin typeface="Cambria Math" panose="02040503050406030204" pitchFamily="18" charset="0"/>
                                      </a:rPr>
                                    </m:ctrlPr>
                                  </m:sSubPr>
                                  <m:e>
                                    <m:sSubSup>
                                      <m:sSubSupPr>
                                        <m:ctrlPr>
                                          <a:rPr lang="en-US" b="1" i="1">
                                            <a:solidFill>
                                              <a:srgbClr val="00B050"/>
                                            </a:solidFill>
                                            <a:latin typeface="Cambria Math" panose="02040503050406030204" pitchFamily="18" charset="0"/>
                                          </a:rPr>
                                        </m:ctrlPr>
                                      </m:sSubSupPr>
                                      <m:e>
                                        <m:r>
                                          <a:rPr lang="en-US" b="1" i="1">
                                            <a:solidFill>
                                              <a:srgbClr val="00B050"/>
                                            </a:solidFill>
                                            <a:latin typeface="Cambria Math"/>
                                          </a:rPr>
                                          <m:t>𝒑</m:t>
                                        </m:r>
                                      </m:e>
                                      <m:sub>
                                        <m:r>
                                          <a:rPr lang="en-US" b="1" i="1">
                                            <a:solidFill>
                                              <a:srgbClr val="00B050"/>
                                            </a:solidFill>
                                            <a:latin typeface="Cambria Math"/>
                                          </a:rPr>
                                          <m:t>𝒕</m:t>
                                        </m:r>
                                      </m:sub>
                                      <m:sup>
                                        <m:r>
                                          <a:rPr lang="en-US" b="1" i="1">
                                            <a:solidFill>
                                              <a:srgbClr val="00B050"/>
                                            </a:solidFill>
                                            <a:latin typeface="Cambria Math"/>
                                          </a:rPr>
                                          <m:t>∗</m:t>
                                        </m:r>
                                      </m:sup>
                                    </m:sSubSup>
                                    <m:r>
                                      <a:rPr lang="en-US" b="1" i="1">
                                        <a:solidFill>
                                          <a:srgbClr val="00B050"/>
                                        </a:solidFill>
                                        <a:latin typeface="Cambria Math"/>
                                      </a:rPr>
                                      <m:t>𝒉</m:t>
                                    </m:r>
                                  </m:e>
                                  <m:sub>
                                    <m:r>
                                      <a:rPr lang="en-US" b="1" i="1">
                                        <a:solidFill>
                                          <a:srgbClr val="00B050"/>
                                        </a:solidFill>
                                        <a:latin typeface="Cambria Math"/>
                                      </a:rPr>
                                      <m:t>𝒕</m:t>
                                    </m:r>
                                  </m:sub>
                                </m:sSub>
                                <m:sSubSup>
                                  <m:sSubSupPr>
                                    <m:ctrlPr>
                                      <a:rPr lang="en-US" b="1" i="1">
                                        <a:solidFill>
                                          <a:srgbClr val="00B050"/>
                                        </a:solidFill>
                                        <a:latin typeface="Cambria Math" panose="02040503050406030204" pitchFamily="18" charset="0"/>
                                      </a:rPr>
                                    </m:ctrlPr>
                                  </m:sSubSupPr>
                                  <m:e>
                                    <m:r>
                                      <a:rPr lang="en-US" b="1" i="1">
                                        <a:solidFill>
                                          <a:srgbClr val="00B050"/>
                                        </a:solidFill>
                                        <a:latin typeface="Cambria Math"/>
                                      </a:rPr>
                                      <m:t>𝒈</m:t>
                                    </m:r>
                                  </m:e>
                                  <m:sub>
                                    <m:r>
                                      <a:rPr lang="en-US" b="1" i="1">
                                        <a:solidFill>
                                          <a:srgbClr val="00B050"/>
                                        </a:solidFill>
                                        <a:latin typeface="Cambria Math"/>
                                      </a:rPr>
                                      <m:t>𝒕</m:t>
                                    </m:r>
                                  </m:sub>
                                  <m:sup>
                                    <m:r>
                                      <a:rPr lang="en-US" b="1" i="1">
                                        <a:solidFill>
                                          <a:srgbClr val="00B050"/>
                                        </a:solidFill>
                                        <a:latin typeface="Cambria Math"/>
                                      </a:rPr>
                                      <m:t>−</m:t>
                                    </m:r>
                                    <m:r>
                                      <a:rPr lang="en-US" b="1" i="1">
                                        <a:solidFill>
                                          <a:srgbClr val="00B050"/>
                                        </a:solidFill>
                                        <a:latin typeface="Cambria Math"/>
                                      </a:rPr>
                                      <m:t>𝟏</m:t>
                                    </m:r>
                                  </m:sup>
                                </m:sSubSup>
                              </m:e>
                            </m:d>
                            <m:r>
                              <a:rPr lang="en-US" b="1" i="1">
                                <a:solidFill>
                                  <a:srgbClr val="00B050"/>
                                </a:solidFill>
                                <a:latin typeface="Cambria Math"/>
                              </a:rPr>
                              <m:t>⋅</m:t>
                            </m:r>
                            <m:sSup>
                              <m:sSupPr>
                                <m:ctrlPr>
                                  <a:rPr lang="en-US" b="1" i="1">
                                    <a:solidFill>
                                      <a:srgbClr val="00B050"/>
                                    </a:solidFill>
                                    <a:latin typeface="Cambria Math" panose="02040503050406030204" pitchFamily="18" charset="0"/>
                                  </a:rPr>
                                </m:ctrlPr>
                              </m:sSupPr>
                              <m:e>
                                <m:r>
                                  <a:rPr lang="en-US" b="1" i="1">
                                    <a:solidFill>
                                      <a:srgbClr val="00B050"/>
                                    </a:solidFill>
                                    <a:latin typeface="Cambria Math"/>
                                  </a:rPr>
                                  <m:t>𝒛</m:t>
                                </m:r>
                              </m:e>
                              <m:sup>
                                <m:r>
                                  <a:rPr lang="en-US" b="1" i="1">
                                    <a:solidFill>
                                      <a:srgbClr val="00B050"/>
                                    </a:solidFill>
                                    <a:latin typeface="Cambria Math"/>
                                  </a:rPr>
                                  <m:t>𝒌</m:t>
                                </m:r>
                              </m:sup>
                            </m:sSup>
                          </m:e>
                        </m:d>
                      </m:e>
                      <m:sub>
                        <m:r>
                          <a:rPr lang="en-US" b="1" i="1">
                            <a:solidFill>
                              <a:srgbClr val="00B050"/>
                            </a:solidFill>
                            <a:latin typeface="Cambria Math"/>
                          </a:rPr>
                          <m:t>𝑵</m:t>
                        </m:r>
                      </m:sub>
                    </m:sSub>
                  </m:oMath>
                </a14:m>
                <a:endParaRPr lang="en-US" dirty="0" smtClean="0"/>
              </a:p>
              <a:p>
                <a:r>
                  <a:rPr lang="en-US" dirty="0" smtClean="0"/>
                  <a:t>An encoding of </a:t>
                </a:r>
                <a14:m>
                  <m:oMath xmlns:m="http://schemas.openxmlformats.org/officeDocument/2006/math">
                    <m:r>
                      <a:rPr lang="en-US" i="1" dirty="0" smtClean="0">
                        <a:latin typeface="Cambria Math"/>
                      </a:rPr>
                      <m:t>(0,…,0) </m:t>
                    </m:r>
                  </m:oMath>
                </a14:m>
                <a:r>
                  <a:rPr lang="en-US" dirty="0" smtClean="0"/>
                  <a:t>at level </a:t>
                </a:r>
                <a14:m>
                  <m:oMath xmlns:m="http://schemas.openxmlformats.org/officeDocument/2006/math">
                    <m:r>
                      <a:rPr lang="en-US" i="1" dirty="0" smtClean="0">
                        <a:latin typeface="Cambria Math"/>
                      </a:rPr>
                      <m:t>𝑘</m:t>
                    </m:r>
                  </m:oMath>
                </a14:m>
                <a:r>
                  <a:rPr lang="en-US" dirty="0" smtClean="0"/>
                  <a:t> has the form </a:t>
                </a:r>
                <a14:m>
                  <m:oMath xmlns:m="http://schemas.openxmlformats.org/officeDocument/2006/math">
                    <m:r>
                      <a:rPr lang="en-US" b="1" i="1" smtClean="0">
                        <a:solidFill>
                          <a:srgbClr val="00B050"/>
                        </a:solidFill>
                        <a:latin typeface="Cambria Math"/>
                      </a:rPr>
                      <m:t>𝒖</m:t>
                    </m:r>
                    <m:r>
                      <a:rPr lang="en-US" b="1" i="0" smtClean="0">
                        <a:solidFill>
                          <a:srgbClr val="00B050"/>
                        </a:solidFill>
                        <a:latin typeface="Cambria Math"/>
                      </a:rPr>
                      <m:t>=</m:t>
                    </m:r>
                    <m:sSub>
                      <m:sSubPr>
                        <m:ctrlPr>
                          <a:rPr lang="en-US" b="1" i="1" smtClean="0">
                            <a:solidFill>
                              <a:srgbClr val="00B050"/>
                            </a:solidFill>
                            <a:latin typeface="Cambria Math" panose="02040503050406030204" pitchFamily="18" charset="0"/>
                          </a:rPr>
                        </m:ctrlPr>
                      </m:sSubPr>
                      <m:e>
                        <m:d>
                          <m:dPr>
                            <m:begChr m:val="["/>
                            <m:endChr m:val="]"/>
                            <m:ctrlPr>
                              <a:rPr lang="en-US" b="1" i="1" smtClean="0">
                                <a:solidFill>
                                  <a:srgbClr val="00B050"/>
                                </a:solidFill>
                                <a:latin typeface="Cambria Math" panose="02040503050406030204" pitchFamily="18" charset="0"/>
                              </a:rPr>
                            </m:ctrlPr>
                          </m:dPr>
                          <m:e>
                            <m:f>
                              <m:fPr>
                                <m:ctrlPr>
                                  <a:rPr lang="en-US" b="1" i="1" smtClean="0">
                                    <a:solidFill>
                                      <a:srgbClr val="00B050"/>
                                    </a:solidFill>
                                    <a:latin typeface="Cambria Math" panose="02040503050406030204" pitchFamily="18" charset="0"/>
                                  </a:rPr>
                                </m:ctrlPr>
                              </m:fPr>
                              <m:num>
                                <m:r>
                                  <a:rPr lang="en-US" b="1" i="1">
                                    <a:solidFill>
                                      <a:srgbClr val="00B050"/>
                                    </a:solidFill>
                                    <a:latin typeface="Cambria Math"/>
                                  </a:rPr>
                                  <m:t>𝐂𝐑𝐓</m:t>
                                </m:r>
                                <m:d>
                                  <m:dPr>
                                    <m:ctrlPr>
                                      <a:rPr lang="en-US" b="1" i="1">
                                        <a:solidFill>
                                          <a:srgbClr val="00B050"/>
                                        </a:solidFill>
                                        <a:latin typeface="Cambria Math" panose="02040503050406030204" pitchFamily="18" charset="0"/>
                                      </a:rPr>
                                    </m:ctrlPr>
                                  </m:dPr>
                                  <m:e>
                                    <m:sSub>
                                      <m:sSubPr>
                                        <m:ctrlPr>
                                          <a:rPr lang="en-US" b="1" i="1">
                                            <a:solidFill>
                                              <a:srgbClr val="00B050"/>
                                            </a:solidFill>
                                            <a:latin typeface="Cambria Math" panose="02040503050406030204" pitchFamily="18" charset="0"/>
                                          </a:rPr>
                                        </m:ctrlPr>
                                      </m:sSubPr>
                                      <m:e>
                                        <m:r>
                                          <a:rPr lang="en-US" b="1">
                                            <a:solidFill>
                                              <a:srgbClr val="00B050"/>
                                            </a:solidFill>
                                            <a:latin typeface="Cambria Math"/>
                                          </a:rPr>
                                          <m:t>𝐫</m:t>
                                        </m:r>
                                      </m:e>
                                      <m:sub>
                                        <m:r>
                                          <a:rPr lang="en-US" b="1" i="1">
                                            <a:solidFill>
                                              <a:srgbClr val="00B050"/>
                                            </a:solidFill>
                                            <a:latin typeface="Cambria Math"/>
                                          </a:rPr>
                                          <m:t>𝟏</m:t>
                                        </m:r>
                                      </m:sub>
                                    </m:sSub>
                                    <m:sSub>
                                      <m:sSubPr>
                                        <m:ctrlPr>
                                          <a:rPr lang="en-US" b="1" i="1">
                                            <a:solidFill>
                                              <a:srgbClr val="00B050"/>
                                            </a:solidFill>
                                            <a:latin typeface="Cambria Math" panose="02040503050406030204" pitchFamily="18" charset="0"/>
                                          </a:rPr>
                                        </m:ctrlPr>
                                      </m:sSubPr>
                                      <m:e>
                                        <m:r>
                                          <a:rPr lang="en-US" b="1" i="1">
                                            <a:solidFill>
                                              <a:srgbClr val="00B050"/>
                                            </a:solidFill>
                                            <a:latin typeface="Cambria Math"/>
                                          </a:rPr>
                                          <m:t>𝒈</m:t>
                                        </m:r>
                                      </m:e>
                                      <m:sub>
                                        <m:r>
                                          <a:rPr lang="en-US" b="1" i="1">
                                            <a:solidFill>
                                              <a:srgbClr val="00B050"/>
                                            </a:solidFill>
                                            <a:latin typeface="Cambria Math"/>
                                          </a:rPr>
                                          <m:t>𝟏</m:t>
                                        </m:r>
                                      </m:sub>
                                    </m:sSub>
                                    <m:r>
                                      <a:rPr lang="en-US" b="1">
                                        <a:solidFill>
                                          <a:srgbClr val="00B050"/>
                                        </a:solidFill>
                                        <a:latin typeface="Cambria Math"/>
                                      </a:rPr>
                                      <m:t>,…,</m:t>
                                    </m:r>
                                    <m:sSub>
                                      <m:sSubPr>
                                        <m:ctrlPr>
                                          <a:rPr lang="en-US" b="1" i="1">
                                            <a:solidFill>
                                              <a:srgbClr val="00B050"/>
                                            </a:solidFill>
                                            <a:latin typeface="Cambria Math" panose="02040503050406030204" pitchFamily="18" charset="0"/>
                                          </a:rPr>
                                        </m:ctrlPr>
                                      </m:sSubPr>
                                      <m:e>
                                        <m:r>
                                          <a:rPr lang="en-US" b="1" i="1">
                                            <a:solidFill>
                                              <a:srgbClr val="00B050"/>
                                            </a:solidFill>
                                            <a:latin typeface="Cambria Math"/>
                                          </a:rPr>
                                          <m:t>𝒓</m:t>
                                        </m:r>
                                      </m:e>
                                      <m:sub>
                                        <m:r>
                                          <a:rPr lang="en-US" b="1" i="1">
                                            <a:solidFill>
                                              <a:srgbClr val="00B050"/>
                                            </a:solidFill>
                                            <a:latin typeface="Cambria Math"/>
                                          </a:rPr>
                                          <m:t>𝒕</m:t>
                                        </m:r>
                                      </m:sub>
                                    </m:sSub>
                                    <m:sSub>
                                      <m:sSubPr>
                                        <m:ctrlPr>
                                          <a:rPr lang="en-US" b="1" i="1">
                                            <a:solidFill>
                                              <a:srgbClr val="00B050"/>
                                            </a:solidFill>
                                            <a:latin typeface="Cambria Math" panose="02040503050406030204" pitchFamily="18" charset="0"/>
                                          </a:rPr>
                                        </m:ctrlPr>
                                      </m:sSubPr>
                                      <m:e>
                                        <m:r>
                                          <a:rPr lang="en-US" b="1" i="1">
                                            <a:solidFill>
                                              <a:srgbClr val="00B050"/>
                                            </a:solidFill>
                                            <a:latin typeface="Cambria Math"/>
                                          </a:rPr>
                                          <m:t>𝒈</m:t>
                                        </m:r>
                                      </m:e>
                                      <m:sub>
                                        <m:r>
                                          <a:rPr lang="en-US" b="1" i="1">
                                            <a:solidFill>
                                              <a:srgbClr val="00B050"/>
                                            </a:solidFill>
                                            <a:latin typeface="Cambria Math"/>
                                          </a:rPr>
                                          <m:t>𝒕</m:t>
                                        </m:r>
                                      </m:sub>
                                    </m:sSub>
                                  </m:e>
                                </m:d>
                              </m:num>
                              <m:den>
                                <m:sSup>
                                  <m:sSupPr>
                                    <m:ctrlPr>
                                      <a:rPr lang="en-US" b="1" i="1" smtClean="0">
                                        <a:solidFill>
                                          <a:srgbClr val="00B050"/>
                                        </a:solidFill>
                                        <a:latin typeface="Cambria Math" panose="02040503050406030204" pitchFamily="18" charset="0"/>
                                      </a:rPr>
                                    </m:ctrlPr>
                                  </m:sSupPr>
                                  <m:e>
                                    <m:r>
                                      <a:rPr lang="en-US" b="1" i="1" smtClean="0">
                                        <a:solidFill>
                                          <a:srgbClr val="00B050"/>
                                        </a:solidFill>
                                        <a:latin typeface="Cambria Math" panose="02040503050406030204" pitchFamily="18" charset="0"/>
                                      </a:rPr>
                                      <m:t>𝒛</m:t>
                                    </m:r>
                                  </m:e>
                                  <m:sup>
                                    <m:r>
                                      <a:rPr lang="en-US" b="1" i="1" smtClean="0">
                                        <a:solidFill>
                                          <a:srgbClr val="00B050"/>
                                        </a:solidFill>
                                        <a:latin typeface="Cambria Math" panose="02040503050406030204" pitchFamily="18" charset="0"/>
                                      </a:rPr>
                                      <m:t>𝒌</m:t>
                                    </m:r>
                                  </m:sup>
                                </m:sSup>
                              </m:den>
                            </m:f>
                          </m:e>
                        </m:d>
                      </m:e>
                      <m:sub>
                        <m:r>
                          <a:rPr lang="en-US" b="1" i="1" smtClean="0">
                            <a:solidFill>
                              <a:srgbClr val="00B050"/>
                            </a:solidFill>
                            <a:latin typeface="Cambria Math"/>
                          </a:rPr>
                          <m:t>𝑵</m:t>
                        </m:r>
                      </m:sub>
                    </m:sSub>
                  </m:oMath>
                </a14:m>
                <a:endParaRPr lang="en-US" b="1" dirty="0" smtClean="0"/>
              </a:p>
              <a:p>
                <a:pPr lvl="1"/>
                <a:endParaRPr lang="en-US" b="1" i="1" dirty="0" smtClean="0">
                  <a:solidFill>
                    <a:srgbClr val="00B050"/>
                  </a:solidFill>
                  <a:latin typeface="Cambria Math"/>
                </a:endParaRPr>
              </a:p>
              <a:p>
                <a14:m>
                  <m:oMath xmlns:m="http://schemas.openxmlformats.org/officeDocument/2006/math">
                    <m:r>
                      <a:rPr lang="en-US" b="1" i="1" smtClean="0">
                        <a:solidFill>
                          <a:srgbClr val="00B050"/>
                        </a:solidFill>
                        <a:latin typeface="Cambria Math"/>
                      </a:rPr>
                      <m:t>𝒖</m:t>
                    </m:r>
                    <m:r>
                      <a:rPr lang="en-US" b="1" i="1" smtClean="0">
                        <a:solidFill>
                          <a:srgbClr val="00B050"/>
                        </a:solidFill>
                        <a:latin typeface="Cambria Math"/>
                      </a:rPr>
                      <m:t>⋅</m:t>
                    </m:r>
                    <m:sSub>
                      <m:sSubPr>
                        <m:ctrlPr>
                          <a:rPr lang="en-US" b="1" i="1" smtClean="0">
                            <a:solidFill>
                              <a:srgbClr val="00B050"/>
                            </a:solidFill>
                            <a:latin typeface="Cambria Math" panose="02040503050406030204" pitchFamily="18" charset="0"/>
                          </a:rPr>
                        </m:ctrlPr>
                      </m:sSubPr>
                      <m:e>
                        <m:r>
                          <a:rPr lang="en-US" b="1" i="1" smtClean="0">
                            <a:solidFill>
                              <a:srgbClr val="00B050"/>
                            </a:solidFill>
                            <a:latin typeface="Cambria Math"/>
                          </a:rPr>
                          <m:t>𝒑</m:t>
                        </m:r>
                      </m:e>
                      <m:sub>
                        <m:r>
                          <a:rPr lang="en-US" b="1" i="1" smtClean="0">
                            <a:solidFill>
                              <a:srgbClr val="00B050"/>
                            </a:solidFill>
                            <a:latin typeface="Cambria Math"/>
                          </a:rPr>
                          <m:t>𝒛𝒕</m:t>
                        </m:r>
                      </m:sub>
                    </m:sSub>
                    <m:r>
                      <a:rPr lang="en-US" b="1" i="1" smtClean="0">
                        <a:solidFill>
                          <a:srgbClr val="00B050"/>
                        </a:solidFill>
                        <a:latin typeface="Cambria Math"/>
                      </a:rPr>
                      <m:t>=</m:t>
                    </m:r>
                    <m:r>
                      <a:rPr lang="en-US" b="1" i="1" smtClean="0">
                        <a:solidFill>
                          <a:srgbClr val="00B050"/>
                        </a:solidFill>
                        <a:latin typeface="Cambria Math"/>
                      </a:rPr>
                      <m:t>𝑪𝑹𝑻</m:t>
                    </m:r>
                    <m:d>
                      <m:dPr>
                        <m:ctrlPr>
                          <a:rPr lang="en-US" b="1" i="1" smtClean="0">
                            <a:solidFill>
                              <a:srgbClr val="00B050"/>
                            </a:solidFill>
                            <a:latin typeface="Cambria Math" panose="02040503050406030204" pitchFamily="18" charset="0"/>
                          </a:rPr>
                        </m:ctrlPr>
                      </m:dPr>
                      <m:e>
                        <m:sSub>
                          <m:sSubPr>
                            <m:ctrlPr>
                              <a:rPr lang="en-US" b="1" i="1" smtClean="0">
                                <a:solidFill>
                                  <a:srgbClr val="00B050"/>
                                </a:solidFill>
                                <a:latin typeface="Cambria Math" panose="02040503050406030204" pitchFamily="18" charset="0"/>
                              </a:rPr>
                            </m:ctrlPr>
                          </m:sSubPr>
                          <m:e>
                            <m:sSubSup>
                              <m:sSubSupPr>
                                <m:ctrlPr>
                                  <a:rPr lang="en-US" b="1" i="1">
                                    <a:solidFill>
                                      <a:srgbClr val="00B050"/>
                                    </a:solidFill>
                                    <a:latin typeface="Cambria Math" panose="02040503050406030204" pitchFamily="18" charset="0"/>
                                  </a:rPr>
                                </m:ctrlPr>
                              </m:sSubSupPr>
                              <m:e>
                                <m:r>
                                  <a:rPr lang="en-US" b="1" i="1">
                                    <a:solidFill>
                                      <a:srgbClr val="00B050"/>
                                    </a:solidFill>
                                    <a:latin typeface="Cambria Math"/>
                                  </a:rPr>
                                  <m:t>𝒑</m:t>
                                </m:r>
                              </m:e>
                              <m:sub>
                                <m:r>
                                  <a:rPr lang="en-US" b="1" i="1">
                                    <a:solidFill>
                                      <a:srgbClr val="00B050"/>
                                    </a:solidFill>
                                    <a:latin typeface="Cambria Math"/>
                                  </a:rPr>
                                  <m:t>𝟏</m:t>
                                </m:r>
                              </m:sub>
                              <m:sup>
                                <m:r>
                                  <a:rPr lang="en-US" b="1" i="1">
                                    <a:solidFill>
                                      <a:srgbClr val="00B050"/>
                                    </a:solidFill>
                                    <a:latin typeface="Cambria Math"/>
                                  </a:rPr>
                                  <m:t>∗</m:t>
                                </m:r>
                              </m:sup>
                            </m:sSubSup>
                            <m:r>
                              <a:rPr lang="en-US" b="1" i="1" smtClean="0">
                                <a:solidFill>
                                  <a:srgbClr val="00B050"/>
                                </a:solidFill>
                                <a:latin typeface="Cambria Math"/>
                              </a:rPr>
                              <m:t>𝒉</m:t>
                            </m:r>
                          </m:e>
                          <m:sub>
                            <m:r>
                              <a:rPr lang="en-US" b="1" i="1" smtClean="0">
                                <a:solidFill>
                                  <a:srgbClr val="00B050"/>
                                </a:solidFill>
                                <a:latin typeface="Cambria Math"/>
                              </a:rPr>
                              <m:t>𝟏</m:t>
                            </m:r>
                          </m:sub>
                        </m:sSub>
                        <m:sSub>
                          <m:sSubPr>
                            <m:ctrlPr>
                              <a:rPr lang="en-US" b="1" i="1" smtClean="0">
                                <a:solidFill>
                                  <a:srgbClr val="00B050"/>
                                </a:solidFill>
                                <a:latin typeface="Cambria Math" panose="02040503050406030204" pitchFamily="18" charset="0"/>
                              </a:rPr>
                            </m:ctrlPr>
                          </m:sSubPr>
                          <m:e>
                            <m:r>
                              <a:rPr lang="en-US" b="1" i="1" smtClean="0">
                                <a:solidFill>
                                  <a:srgbClr val="00B050"/>
                                </a:solidFill>
                                <a:latin typeface="Cambria Math"/>
                              </a:rPr>
                              <m:t>𝒓</m:t>
                            </m:r>
                          </m:e>
                          <m:sub>
                            <m:r>
                              <a:rPr lang="en-US" b="1" i="1" smtClean="0">
                                <a:solidFill>
                                  <a:srgbClr val="00B050"/>
                                </a:solidFill>
                                <a:latin typeface="Cambria Math"/>
                              </a:rPr>
                              <m:t>𝟏</m:t>
                            </m:r>
                          </m:sub>
                        </m:sSub>
                        <m:r>
                          <a:rPr lang="en-US" b="1" i="1" smtClean="0">
                            <a:solidFill>
                              <a:srgbClr val="00B050"/>
                            </a:solidFill>
                            <a:latin typeface="Cambria Math"/>
                          </a:rPr>
                          <m:t>,…,</m:t>
                        </m:r>
                        <m:sSub>
                          <m:sSubPr>
                            <m:ctrlPr>
                              <a:rPr lang="en-US" b="1" i="1" smtClean="0">
                                <a:solidFill>
                                  <a:srgbClr val="00B050"/>
                                </a:solidFill>
                                <a:latin typeface="Cambria Math" panose="02040503050406030204" pitchFamily="18" charset="0"/>
                              </a:rPr>
                            </m:ctrlPr>
                          </m:sSubPr>
                          <m:e>
                            <m:sSubSup>
                              <m:sSubSupPr>
                                <m:ctrlPr>
                                  <a:rPr lang="en-US" b="1" i="1">
                                    <a:solidFill>
                                      <a:srgbClr val="00B050"/>
                                    </a:solidFill>
                                    <a:latin typeface="Cambria Math" panose="02040503050406030204" pitchFamily="18" charset="0"/>
                                  </a:rPr>
                                </m:ctrlPr>
                              </m:sSubSupPr>
                              <m:e>
                                <m:r>
                                  <a:rPr lang="en-US" b="1" i="1">
                                    <a:solidFill>
                                      <a:srgbClr val="00B050"/>
                                    </a:solidFill>
                                    <a:latin typeface="Cambria Math"/>
                                  </a:rPr>
                                  <m:t>𝒑</m:t>
                                </m:r>
                              </m:e>
                              <m:sub>
                                <m:r>
                                  <a:rPr lang="en-US" b="1" i="1">
                                    <a:solidFill>
                                      <a:srgbClr val="00B050"/>
                                    </a:solidFill>
                                    <a:latin typeface="Cambria Math"/>
                                  </a:rPr>
                                  <m:t>𝒕</m:t>
                                </m:r>
                              </m:sub>
                              <m:sup>
                                <m:r>
                                  <a:rPr lang="en-US" b="1" i="1">
                                    <a:solidFill>
                                      <a:srgbClr val="00B050"/>
                                    </a:solidFill>
                                    <a:latin typeface="Cambria Math"/>
                                  </a:rPr>
                                  <m:t>∗</m:t>
                                </m:r>
                              </m:sup>
                            </m:sSubSup>
                            <m:r>
                              <a:rPr lang="en-US" b="1" i="1" smtClean="0">
                                <a:solidFill>
                                  <a:srgbClr val="00B050"/>
                                </a:solidFill>
                                <a:latin typeface="Cambria Math"/>
                              </a:rPr>
                              <m:t>𝒉</m:t>
                            </m:r>
                          </m:e>
                          <m:sub>
                            <m:r>
                              <a:rPr lang="en-US" b="1" i="1" smtClean="0">
                                <a:solidFill>
                                  <a:srgbClr val="00B050"/>
                                </a:solidFill>
                                <a:latin typeface="Cambria Math"/>
                              </a:rPr>
                              <m:t>𝒕</m:t>
                            </m:r>
                          </m:sub>
                        </m:sSub>
                        <m:sSub>
                          <m:sSubPr>
                            <m:ctrlPr>
                              <a:rPr lang="en-US" b="1" i="1" smtClean="0">
                                <a:solidFill>
                                  <a:srgbClr val="00B050"/>
                                </a:solidFill>
                                <a:latin typeface="Cambria Math" panose="02040503050406030204" pitchFamily="18" charset="0"/>
                              </a:rPr>
                            </m:ctrlPr>
                          </m:sSubPr>
                          <m:e>
                            <m:r>
                              <a:rPr lang="en-US" b="1" i="1" smtClean="0">
                                <a:solidFill>
                                  <a:srgbClr val="00B050"/>
                                </a:solidFill>
                                <a:latin typeface="Cambria Math"/>
                              </a:rPr>
                              <m:t>𝒓</m:t>
                            </m:r>
                          </m:e>
                          <m:sub>
                            <m:r>
                              <a:rPr lang="en-US" b="1" i="1" smtClean="0">
                                <a:solidFill>
                                  <a:srgbClr val="00B050"/>
                                </a:solidFill>
                                <a:latin typeface="Cambria Math"/>
                              </a:rPr>
                              <m:t>𝒕</m:t>
                            </m:r>
                          </m:sub>
                        </m:sSub>
                      </m:e>
                    </m:d>
                    <m:r>
                      <a:rPr lang="en-US" b="1" i="1" smtClean="0">
                        <a:solidFill>
                          <a:srgbClr val="00B050"/>
                        </a:solidFill>
                        <a:latin typeface="Cambria Math"/>
                      </a:rPr>
                      <m:t>=∑</m:t>
                    </m:r>
                    <m:r>
                      <a:rPr lang="en-US" b="1" i="1" baseline="-25000" smtClean="0">
                        <a:solidFill>
                          <a:srgbClr val="00B050"/>
                        </a:solidFill>
                        <a:latin typeface="Cambria Math"/>
                      </a:rPr>
                      <m:t>𝒊</m:t>
                    </m:r>
                    <m:r>
                      <a:rPr lang="en-US" b="1" i="1" smtClean="0">
                        <a:solidFill>
                          <a:srgbClr val="00B050"/>
                        </a:solidFill>
                        <a:latin typeface="Cambria Math"/>
                      </a:rPr>
                      <m:t> </m:t>
                    </m:r>
                    <m:sSub>
                      <m:sSubPr>
                        <m:ctrlPr>
                          <a:rPr lang="en-US" b="1" i="1" smtClean="0">
                            <a:solidFill>
                              <a:srgbClr val="00B050"/>
                            </a:solidFill>
                            <a:latin typeface="Cambria Math" panose="02040503050406030204" pitchFamily="18" charset="0"/>
                          </a:rPr>
                        </m:ctrlPr>
                      </m:sSubPr>
                      <m:e>
                        <m:sSubSup>
                          <m:sSubSupPr>
                            <m:ctrlPr>
                              <a:rPr lang="en-US" b="1" i="1">
                                <a:solidFill>
                                  <a:srgbClr val="00B050"/>
                                </a:solidFill>
                                <a:latin typeface="Cambria Math" panose="02040503050406030204" pitchFamily="18" charset="0"/>
                              </a:rPr>
                            </m:ctrlPr>
                          </m:sSubSupPr>
                          <m:e>
                            <m:r>
                              <a:rPr lang="en-US" b="1" i="1">
                                <a:solidFill>
                                  <a:srgbClr val="00B050"/>
                                </a:solidFill>
                                <a:latin typeface="Cambria Math"/>
                              </a:rPr>
                              <m:t>𝒑</m:t>
                            </m:r>
                          </m:e>
                          <m:sub>
                            <m:r>
                              <a:rPr lang="en-US" b="1" i="1">
                                <a:solidFill>
                                  <a:srgbClr val="00B050"/>
                                </a:solidFill>
                                <a:latin typeface="Cambria Math"/>
                              </a:rPr>
                              <m:t>𝒊</m:t>
                            </m:r>
                          </m:sub>
                          <m:sup>
                            <m:r>
                              <a:rPr lang="en-US" b="1" i="1">
                                <a:solidFill>
                                  <a:srgbClr val="00B050"/>
                                </a:solidFill>
                                <a:latin typeface="Cambria Math"/>
                              </a:rPr>
                              <m:t>∗</m:t>
                            </m:r>
                          </m:sup>
                        </m:sSubSup>
                        <m:r>
                          <a:rPr lang="en-US" b="1" i="1" smtClean="0">
                            <a:solidFill>
                              <a:srgbClr val="00B050"/>
                            </a:solidFill>
                            <a:latin typeface="Cambria Math"/>
                          </a:rPr>
                          <m:t>𝒉</m:t>
                        </m:r>
                      </m:e>
                      <m:sub>
                        <m:r>
                          <a:rPr lang="en-US" b="1" i="1" smtClean="0">
                            <a:solidFill>
                              <a:srgbClr val="00B050"/>
                            </a:solidFill>
                            <a:latin typeface="Cambria Math"/>
                          </a:rPr>
                          <m:t>𝒊</m:t>
                        </m:r>
                      </m:sub>
                    </m:sSub>
                    <m:sSub>
                      <m:sSubPr>
                        <m:ctrlPr>
                          <a:rPr lang="en-US" b="1" i="1" smtClean="0">
                            <a:solidFill>
                              <a:srgbClr val="00B050"/>
                            </a:solidFill>
                            <a:latin typeface="Cambria Math" panose="02040503050406030204" pitchFamily="18" charset="0"/>
                          </a:rPr>
                        </m:ctrlPr>
                      </m:sSubPr>
                      <m:e>
                        <m:r>
                          <a:rPr lang="en-US" b="1" i="1" smtClean="0">
                            <a:solidFill>
                              <a:srgbClr val="00B050"/>
                            </a:solidFill>
                            <a:latin typeface="Cambria Math"/>
                          </a:rPr>
                          <m:t>𝒓</m:t>
                        </m:r>
                      </m:e>
                      <m:sub>
                        <m:r>
                          <a:rPr lang="en-US" b="1" i="1" smtClean="0">
                            <a:solidFill>
                              <a:srgbClr val="00B050"/>
                            </a:solidFill>
                            <a:latin typeface="Cambria Math"/>
                          </a:rPr>
                          <m:t>𝒊</m:t>
                        </m:r>
                      </m:sub>
                    </m:sSub>
                  </m:oMath>
                </a14:m>
                <a:endParaRPr lang="en-US" b="1" dirty="0" smtClean="0"/>
              </a:p>
              <a:p>
                <a:pPr lvl="1"/>
                <a14:m>
                  <m:oMath xmlns:m="http://schemas.openxmlformats.org/officeDocument/2006/math">
                    <m:sSub>
                      <m:sSubPr>
                        <m:ctrlPr>
                          <a:rPr lang="en-US" i="1">
                            <a:latin typeface="Cambria Math" panose="02040503050406030204" pitchFamily="18" charset="0"/>
                          </a:rPr>
                        </m:ctrlPr>
                      </m:sSubPr>
                      <m:e>
                        <m:r>
                          <a:rPr lang="en-US" b="0" i="1" smtClean="0">
                            <a:latin typeface="Cambria Math"/>
                          </a:rPr>
                          <m:t>|</m:t>
                        </m:r>
                        <m:r>
                          <a:rPr lang="en-US" i="1">
                            <a:latin typeface="Cambria Math"/>
                          </a:rPr>
                          <m:t>h</m:t>
                        </m:r>
                      </m:e>
                      <m:sub>
                        <m:r>
                          <a:rPr lang="en-US" i="1">
                            <a:latin typeface="Cambria Math"/>
                          </a:rPr>
                          <m:t>𝑖</m:t>
                        </m:r>
                      </m:sub>
                    </m:sSub>
                    <m:sSub>
                      <m:sSubPr>
                        <m:ctrlPr>
                          <a:rPr lang="en-US" i="1">
                            <a:latin typeface="Cambria Math" panose="02040503050406030204" pitchFamily="18" charset="0"/>
                          </a:rPr>
                        </m:ctrlPr>
                      </m:sSubPr>
                      <m:e>
                        <m:r>
                          <a:rPr lang="en-US" i="1">
                            <a:latin typeface="Cambria Math"/>
                          </a:rPr>
                          <m:t>𝑟</m:t>
                        </m:r>
                      </m:e>
                      <m:sub>
                        <m:r>
                          <a:rPr lang="en-US" i="1">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𝑝</m:t>
                        </m:r>
                      </m:e>
                      <m:sub>
                        <m:r>
                          <a:rPr lang="en-US" b="0" i="1" smtClean="0">
                            <a:latin typeface="Cambria Math"/>
                          </a:rPr>
                          <m:t>𝑖</m:t>
                        </m:r>
                      </m:sub>
                    </m:sSub>
                  </m:oMath>
                </a14:m>
                <a:r>
                  <a:rPr lang="en-US" dirty="0" smtClean="0"/>
                  <a:t>, and therefore </a:t>
                </a:r>
                <a14:m>
                  <m:oMath xmlns:m="http://schemas.openxmlformats.org/officeDocument/2006/math">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a:rPr>
                          <m:t>|</m:t>
                        </m:r>
                        <m:sSubSup>
                          <m:sSubSupPr>
                            <m:ctrlPr>
                              <a:rPr lang="en-US" i="1">
                                <a:solidFill>
                                  <a:srgbClr val="FF0000"/>
                                </a:solidFill>
                                <a:latin typeface="Cambria Math" panose="02040503050406030204" pitchFamily="18" charset="0"/>
                              </a:rPr>
                            </m:ctrlPr>
                          </m:sSubSupPr>
                          <m:e>
                            <m:r>
                              <a:rPr lang="en-US" i="1">
                                <a:solidFill>
                                  <a:srgbClr val="FF0000"/>
                                </a:solidFill>
                                <a:latin typeface="Cambria Math"/>
                              </a:rPr>
                              <m:t>𝑝</m:t>
                            </m:r>
                          </m:e>
                          <m:sub>
                            <m:r>
                              <a:rPr lang="en-US" i="1">
                                <a:solidFill>
                                  <a:srgbClr val="FF0000"/>
                                </a:solidFill>
                                <a:latin typeface="Cambria Math"/>
                              </a:rPr>
                              <m:t>𝑖</m:t>
                            </m:r>
                          </m:sub>
                          <m:sup>
                            <m:r>
                              <a:rPr lang="en-US" i="1">
                                <a:solidFill>
                                  <a:srgbClr val="FF0000"/>
                                </a:solidFill>
                                <a:latin typeface="Cambria Math"/>
                              </a:rPr>
                              <m:t>∗</m:t>
                            </m:r>
                          </m:sup>
                        </m:sSubSup>
                        <m:r>
                          <a:rPr lang="en-US" i="1">
                            <a:solidFill>
                              <a:srgbClr val="FF0000"/>
                            </a:solidFill>
                            <a:latin typeface="Cambria Math"/>
                          </a:rPr>
                          <m:t>h</m:t>
                        </m:r>
                      </m:e>
                      <m:sub>
                        <m:r>
                          <a:rPr lang="en-US" i="1">
                            <a:solidFill>
                              <a:srgbClr val="FF0000"/>
                            </a:solidFill>
                            <a:latin typeface="Cambria Math"/>
                          </a:rPr>
                          <m:t>𝑖</m:t>
                        </m:r>
                      </m:sub>
                    </m:sSub>
                    <m:sSub>
                      <m:sSubPr>
                        <m:ctrlPr>
                          <a:rPr lang="en-US" i="1">
                            <a:solidFill>
                              <a:srgbClr val="FF0000"/>
                            </a:solidFill>
                            <a:latin typeface="Cambria Math" panose="02040503050406030204" pitchFamily="18" charset="0"/>
                          </a:rPr>
                        </m:ctrlPr>
                      </m:sSubPr>
                      <m:e>
                        <m:r>
                          <a:rPr lang="en-US" i="1">
                            <a:solidFill>
                              <a:srgbClr val="FF0000"/>
                            </a:solidFill>
                            <a:latin typeface="Cambria Math"/>
                          </a:rPr>
                          <m:t>𝑟</m:t>
                        </m:r>
                      </m:e>
                      <m:sub>
                        <m:r>
                          <a:rPr lang="en-US" i="1">
                            <a:solidFill>
                              <a:srgbClr val="FF0000"/>
                            </a:solidFill>
                            <a:latin typeface="Cambria Math"/>
                          </a:rPr>
                          <m:t>𝑖</m:t>
                        </m:r>
                      </m:sub>
                    </m:sSub>
                    <m:r>
                      <a:rPr lang="en-US" i="1">
                        <a:solidFill>
                          <a:srgbClr val="FF0000"/>
                        </a:solidFill>
                        <a:latin typeface="Cambria Math"/>
                      </a:rPr>
                      <m:t>|≪</m:t>
                    </m:r>
                    <m:r>
                      <a:rPr lang="en-US" b="0" i="1" smtClean="0">
                        <a:solidFill>
                          <a:srgbClr val="FF0000"/>
                        </a:solidFill>
                        <a:latin typeface="Cambria Math"/>
                      </a:rPr>
                      <m:t>𝑁</m:t>
                    </m:r>
                  </m:oMath>
                </a14:m>
                <a:endParaRPr lang="en-US" dirty="0" smtClean="0">
                  <a:solidFill>
                    <a:srgbClr val="FF0000"/>
                  </a:solidFill>
                </a:endParaRPr>
              </a:p>
              <a:p>
                <a:pPr lvl="1"/>
                <a:r>
                  <a:rPr lang="en-US" dirty="0" smtClean="0"/>
                  <a:t>And the sum as well.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524000"/>
                <a:ext cx="8153400" cy="4724400"/>
              </a:xfrm>
              <a:blipFill rotWithShape="0">
                <a:blip r:embed="rId2"/>
                <a:stretch>
                  <a:fillRect l="-1197"/>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EE326182-E801-4B9B-979B-107F3F531C6F}" type="slidenum">
              <a:rPr lang="en-US" altLang="en-US" smtClean="0"/>
              <a:pPr/>
              <a:t>56</a:t>
            </a:fld>
            <a:endParaRPr lang="en-US" altLang="en-US" dirty="0"/>
          </a:p>
        </p:txBody>
      </p:sp>
    </p:spTree>
    <p:extLst>
      <p:ext uri="{BB962C8B-B14F-4D97-AF65-F5344CB8AC3E}">
        <p14:creationId xmlns:p14="http://schemas.microsoft.com/office/powerpoint/2010/main" val="5064114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[CLT'13] Zero-Test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524000"/>
                <a:ext cx="8153400" cy="4724400"/>
              </a:xfrm>
            </p:spPr>
            <p:txBody>
              <a:bodyPr/>
              <a:lstStyle/>
              <a:p>
                <a14:m>
                  <m:oMath xmlns:m="http://schemas.openxmlformats.org/officeDocument/2006/math">
                    <m:sSub>
                      <m:sSubPr>
                        <m:ctrlPr>
                          <a:rPr lang="en-US" b="1" i="1" smtClean="0">
                            <a:solidFill>
                              <a:srgbClr val="00B050"/>
                            </a:solidFill>
                            <a:latin typeface="Cambria Math" panose="02040503050406030204" pitchFamily="18" charset="0"/>
                          </a:rPr>
                        </m:ctrlPr>
                      </m:sSubPr>
                      <m:e>
                        <m:r>
                          <a:rPr lang="en-US" b="1" i="1">
                            <a:solidFill>
                              <a:srgbClr val="00B050"/>
                            </a:solidFill>
                            <a:latin typeface="Cambria Math"/>
                          </a:rPr>
                          <m:t>𝒑</m:t>
                        </m:r>
                      </m:e>
                      <m:sub>
                        <m:r>
                          <a:rPr lang="en-US" b="1" i="1">
                            <a:solidFill>
                              <a:srgbClr val="00B050"/>
                            </a:solidFill>
                            <a:latin typeface="Cambria Math"/>
                          </a:rPr>
                          <m:t>𝒛𝒕</m:t>
                        </m:r>
                      </m:sub>
                    </m:sSub>
                    <m:r>
                      <a:rPr lang="en-US" b="1" i="1">
                        <a:solidFill>
                          <a:srgbClr val="00B050"/>
                        </a:solidFill>
                        <a:latin typeface="Cambria Math"/>
                      </a:rPr>
                      <m:t>=</m:t>
                    </m:r>
                    <m:sSub>
                      <m:sSubPr>
                        <m:ctrlPr>
                          <a:rPr lang="en-US" b="1" i="1">
                            <a:solidFill>
                              <a:srgbClr val="00B050"/>
                            </a:solidFill>
                            <a:latin typeface="Cambria Math" panose="02040503050406030204" pitchFamily="18" charset="0"/>
                          </a:rPr>
                        </m:ctrlPr>
                      </m:sSubPr>
                      <m:e>
                        <m:d>
                          <m:dPr>
                            <m:begChr m:val="["/>
                            <m:endChr m:val="]"/>
                            <m:ctrlPr>
                              <a:rPr lang="en-US" b="1" i="1">
                                <a:solidFill>
                                  <a:srgbClr val="00B050"/>
                                </a:solidFill>
                                <a:latin typeface="Cambria Math" panose="02040503050406030204" pitchFamily="18" charset="0"/>
                              </a:rPr>
                            </m:ctrlPr>
                          </m:dPr>
                          <m:e>
                            <m:r>
                              <a:rPr lang="en-US" b="1" i="1">
                                <a:solidFill>
                                  <a:srgbClr val="00B050"/>
                                </a:solidFill>
                                <a:latin typeface="Cambria Math"/>
                              </a:rPr>
                              <m:t>𝑪𝑹𝑻</m:t>
                            </m:r>
                            <m:d>
                              <m:dPr>
                                <m:ctrlPr>
                                  <a:rPr lang="en-US" b="1" i="1">
                                    <a:solidFill>
                                      <a:srgbClr val="00B050"/>
                                    </a:solidFill>
                                    <a:latin typeface="Cambria Math" panose="02040503050406030204" pitchFamily="18" charset="0"/>
                                  </a:rPr>
                                </m:ctrlPr>
                              </m:dPr>
                              <m:e>
                                <m:sSub>
                                  <m:sSubPr>
                                    <m:ctrlPr>
                                      <a:rPr lang="en-US" b="1" i="1">
                                        <a:solidFill>
                                          <a:srgbClr val="00B050"/>
                                        </a:solidFill>
                                        <a:latin typeface="Cambria Math" panose="02040503050406030204" pitchFamily="18" charset="0"/>
                                      </a:rPr>
                                    </m:ctrlPr>
                                  </m:sSubPr>
                                  <m:e>
                                    <m:sSubSup>
                                      <m:sSubSupPr>
                                        <m:ctrlPr>
                                          <a:rPr lang="en-US" b="1" i="1">
                                            <a:solidFill>
                                              <a:srgbClr val="00B050"/>
                                            </a:solidFill>
                                            <a:latin typeface="Cambria Math" panose="02040503050406030204" pitchFamily="18" charset="0"/>
                                          </a:rPr>
                                        </m:ctrlPr>
                                      </m:sSubSupPr>
                                      <m:e>
                                        <m:r>
                                          <a:rPr lang="en-US" b="1" i="1">
                                            <a:solidFill>
                                              <a:srgbClr val="00B050"/>
                                            </a:solidFill>
                                            <a:latin typeface="Cambria Math"/>
                                          </a:rPr>
                                          <m:t>𝒑</m:t>
                                        </m:r>
                                      </m:e>
                                      <m:sub>
                                        <m:r>
                                          <a:rPr lang="en-US" b="1" i="1">
                                            <a:solidFill>
                                              <a:srgbClr val="00B050"/>
                                            </a:solidFill>
                                            <a:latin typeface="Cambria Math"/>
                                          </a:rPr>
                                          <m:t>𝟏</m:t>
                                        </m:r>
                                      </m:sub>
                                      <m:sup>
                                        <m:r>
                                          <a:rPr lang="en-US" b="1" i="1">
                                            <a:solidFill>
                                              <a:srgbClr val="00B050"/>
                                            </a:solidFill>
                                            <a:latin typeface="Cambria Math"/>
                                          </a:rPr>
                                          <m:t>∗</m:t>
                                        </m:r>
                                      </m:sup>
                                    </m:sSubSup>
                                    <m:r>
                                      <a:rPr lang="en-US" b="1" i="1">
                                        <a:solidFill>
                                          <a:srgbClr val="00B050"/>
                                        </a:solidFill>
                                        <a:latin typeface="Cambria Math"/>
                                      </a:rPr>
                                      <m:t>𝒉</m:t>
                                    </m:r>
                                  </m:e>
                                  <m:sub>
                                    <m:r>
                                      <a:rPr lang="en-US" b="1" i="1">
                                        <a:solidFill>
                                          <a:srgbClr val="00B050"/>
                                        </a:solidFill>
                                        <a:latin typeface="Cambria Math"/>
                                      </a:rPr>
                                      <m:t>𝟏</m:t>
                                    </m:r>
                                  </m:sub>
                                </m:sSub>
                                <m:sSubSup>
                                  <m:sSubSupPr>
                                    <m:ctrlPr>
                                      <a:rPr lang="en-US" b="1" i="1">
                                        <a:solidFill>
                                          <a:srgbClr val="00B050"/>
                                        </a:solidFill>
                                        <a:latin typeface="Cambria Math" panose="02040503050406030204" pitchFamily="18" charset="0"/>
                                      </a:rPr>
                                    </m:ctrlPr>
                                  </m:sSubSupPr>
                                  <m:e>
                                    <m:r>
                                      <a:rPr lang="en-US" b="1" i="1">
                                        <a:solidFill>
                                          <a:srgbClr val="00B050"/>
                                        </a:solidFill>
                                        <a:latin typeface="Cambria Math"/>
                                      </a:rPr>
                                      <m:t>𝒈</m:t>
                                    </m:r>
                                  </m:e>
                                  <m:sub>
                                    <m:r>
                                      <a:rPr lang="en-US" b="1" i="1">
                                        <a:solidFill>
                                          <a:srgbClr val="00B050"/>
                                        </a:solidFill>
                                        <a:latin typeface="Cambria Math"/>
                                      </a:rPr>
                                      <m:t>𝟏</m:t>
                                    </m:r>
                                  </m:sub>
                                  <m:sup>
                                    <m:r>
                                      <a:rPr lang="en-US" b="1" i="1">
                                        <a:solidFill>
                                          <a:srgbClr val="00B050"/>
                                        </a:solidFill>
                                        <a:latin typeface="Cambria Math"/>
                                      </a:rPr>
                                      <m:t>−</m:t>
                                    </m:r>
                                    <m:r>
                                      <a:rPr lang="en-US" b="1" i="1">
                                        <a:solidFill>
                                          <a:srgbClr val="00B050"/>
                                        </a:solidFill>
                                        <a:latin typeface="Cambria Math"/>
                                      </a:rPr>
                                      <m:t>𝟏</m:t>
                                    </m:r>
                                  </m:sup>
                                </m:sSubSup>
                                <m:r>
                                  <a:rPr lang="en-US" b="1" i="1">
                                    <a:solidFill>
                                      <a:srgbClr val="00B050"/>
                                    </a:solidFill>
                                    <a:latin typeface="Cambria Math"/>
                                  </a:rPr>
                                  <m:t>,…,</m:t>
                                </m:r>
                                <m:sSub>
                                  <m:sSubPr>
                                    <m:ctrlPr>
                                      <a:rPr lang="en-US" b="1" i="1">
                                        <a:solidFill>
                                          <a:srgbClr val="00B050"/>
                                        </a:solidFill>
                                        <a:latin typeface="Cambria Math" panose="02040503050406030204" pitchFamily="18" charset="0"/>
                                      </a:rPr>
                                    </m:ctrlPr>
                                  </m:sSubPr>
                                  <m:e>
                                    <m:sSubSup>
                                      <m:sSubSupPr>
                                        <m:ctrlPr>
                                          <a:rPr lang="en-US" b="1" i="1">
                                            <a:solidFill>
                                              <a:srgbClr val="00B050"/>
                                            </a:solidFill>
                                            <a:latin typeface="Cambria Math" panose="02040503050406030204" pitchFamily="18" charset="0"/>
                                          </a:rPr>
                                        </m:ctrlPr>
                                      </m:sSubSupPr>
                                      <m:e>
                                        <m:r>
                                          <a:rPr lang="en-US" b="1" i="1">
                                            <a:solidFill>
                                              <a:srgbClr val="00B050"/>
                                            </a:solidFill>
                                            <a:latin typeface="Cambria Math"/>
                                          </a:rPr>
                                          <m:t>𝒑</m:t>
                                        </m:r>
                                      </m:e>
                                      <m:sub>
                                        <m:r>
                                          <a:rPr lang="en-US" b="1" i="1">
                                            <a:solidFill>
                                              <a:srgbClr val="00B050"/>
                                            </a:solidFill>
                                            <a:latin typeface="Cambria Math"/>
                                          </a:rPr>
                                          <m:t>𝒕</m:t>
                                        </m:r>
                                      </m:sub>
                                      <m:sup>
                                        <m:r>
                                          <a:rPr lang="en-US" b="1" i="1">
                                            <a:solidFill>
                                              <a:srgbClr val="00B050"/>
                                            </a:solidFill>
                                            <a:latin typeface="Cambria Math"/>
                                          </a:rPr>
                                          <m:t>∗</m:t>
                                        </m:r>
                                      </m:sup>
                                    </m:sSubSup>
                                    <m:r>
                                      <a:rPr lang="en-US" b="1" i="1">
                                        <a:solidFill>
                                          <a:srgbClr val="00B050"/>
                                        </a:solidFill>
                                        <a:latin typeface="Cambria Math"/>
                                      </a:rPr>
                                      <m:t>𝒉</m:t>
                                    </m:r>
                                  </m:e>
                                  <m:sub>
                                    <m:r>
                                      <a:rPr lang="en-US" b="1" i="1">
                                        <a:solidFill>
                                          <a:srgbClr val="00B050"/>
                                        </a:solidFill>
                                        <a:latin typeface="Cambria Math"/>
                                      </a:rPr>
                                      <m:t>𝒕</m:t>
                                    </m:r>
                                  </m:sub>
                                </m:sSub>
                                <m:sSubSup>
                                  <m:sSubSupPr>
                                    <m:ctrlPr>
                                      <a:rPr lang="en-US" b="1" i="1">
                                        <a:solidFill>
                                          <a:srgbClr val="00B050"/>
                                        </a:solidFill>
                                        <a:latin typeface="Cambria Math" panose="02040503050406030204" pitchFamily="18" charset="0"/>
                                      </a:rPr>
                                    </m:ctrlPr>
                                  </m:sSubSupPr>
                                  <m:e>
                                    <m:r>
                                      <a:rPr lang="en-US" b="1" i="1">
                                        <a:solidFill>
                                          <a:srgbClr val="00B050"/>
                                        </a:solidFill>
                                        <a:latin typeface="Cambria Math"/>
                                      </a:rPr>
                                      <m:t>𝒈</m:t>
                                    </m:r>
                                  </m:e>
                                  <m:sub>
                                    <m:r>
                                      <a:rPr lang="en-US" b="1" i="1">
                                        <a:solidFill>
                                          <a:srgbClr val="00B050"/>
                                        </a:solidFill>
                                        <a:latin typeface="Cambria Math"/>
                                      </a:rPr>
                                      <m:t>𝒕</m:t>
                                    </m:r>
                                  </m:sub>
                                  <m:sup>
                                    <m:r>
                                      <a:rPr lang="en-US" b="1" i="1">
                                        <a:solidFill>
                                          <a:srgbClr val="00B050"/>
                                        </a:solidFill>
                                        <a:latin typeface="Cambria Math"/>
                                      </a:rPr>
                                      <m:t>−</m:t>
                                    </m:r>
                                    <m:r>
                                      <a:rPr lang="en-US" b="1" i="1">
                                        <a:solidFill>
                                          <a:srgbClr val="00B050"/>
                                        </a:solidFill>
                                        <a:latin typeface="Cambria Math"/>
                                      </a:rPr>
                                      <m:t>𝟏</m:t>
                                    </m:r>
                                  </m:sup>
                                </m:sSubSup>
                              </m:e>
                            </m:d>
                            <m:r>
                              <a:rPr lang="en-US" b="1" i="1">
                                <a:solidFill>
                                  <a:srgbClr val="00B050"/>
                                </a:solidFill>
                                <a:latin typeface="Cambria Math"/>
                              </a:rPr>
                              <m:t>⋅</m:t>
                            </m:r>
                            <m:sSup>
                              <m:sSupPr>
                                <m:ctrlPr>
                                  <a:rPr lang="en-US" b="1" i="1">
                                    <a:solidFill>
                                      <a:srgbClr val="00B050"/>
                                    </a:solidFill>
                                    <a:latin typeface="Cambria Math" panose="02040503050406030204" pitchFamily="18" charset="0"/>
                                  </a:rPr>
                                </m:ctrlPr>
                              </m:sSupPr>
                              <m:e>
                                <m:r>
                                  <a:rPr lang="en-US" b="1" i="1">
                                    <a:solidFill>
                                      <a:srgbClr val="00B050"/>
                                    </a:solidFill>
                                    <a:latin typeface="Cambria Math"/>
                                  </a:rPr>
                                  <m:t>𝒛</m:t>
                                </m:r>
                              </m:e>
                              <m:sup>
                                <m:r>
                                  <a:rPr lang="en-US" b="1" i="1">
                                    <a:solidFill>
                                      <a:srgbClr val="00B050"/>
                                    </a:solidFill>
                                    <a:latin typeface="Cambria Math"/>
                                  </a:rPr>
                                  <m:t>𝒌</m:t>
                                </m:r>
                              </m:sup>
                            </m:sSup>
                          </m:e>
                        </m:d>
                      </m:e>
                      <m:sub>
                        <m:r>
                          <a:rPr lang="en-US" b="1" i="1">
                            <a:solidFill>
                              <a:srgbClr val="00B050"/>
                            </a:solidFill>
                            <a:latin typeface="Cambria Math"/>
                          </a:rPr>
                          <m:t>𝑵</m:t>
                        </m:r>
                      </m:sub>
                    </m:sSub>
                  </m:oMath>
                </a14:m>
                <a:endParaRPr lang="en-US" dirty="0" smtClean="0"/>
              </a:p>
              <a:p>
                <a:r>
                  <a:rPr lang="en-US" dirty="0" smtClean="0"/>
                  <a:t>Encoding of  a non-zero </a:t>
                </a:r>
                <a14:m>
                  <m:oMath xmlns:m="http://schemas.openxmlformats.org/officeDocument/2006/math">
                    <m:r>
                      <a:rPr lang="en-US" i="1" dirty="0" smtClean="0">
                        <a:latin typeface="Cambria Math" panose="02040503050406030204" pitchFamily="18" charset="0"/>
                      </a:rPr>
                      <m:t>𝛼</m:t>
                    </m:r>
                  </m:oMath>
                </a14:m>
                <a:r>
                  <a:rPr lang="en-US" dirty="0" smtClean="0"/>
                  <a:t> has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𝑟</m:t>
                        </m:r>
                      </m:e>
                      <m:sub>
                        <m:r>
                          <a:rPr lang="en-US" b="0" i="1" smtClean="0">
                            <a:latin typeface="Cambria Math"/>
                          </a:rPr>
                          <m:t>𝑖</m:t>
                        </m:r>
                      </m:sub>
                    </m:sSub>
                    <m:sSub>
                      <m:sSubPr>
                        <m:ctrlPr>
                          <a:rPr lang="en-US" b="0" i="1" smtClean="0">
                            <a:latin typeface="Cambria Math" panose="02040503050406030204" pitchFamily="18" charset="0"/>
                          </a:rPr>
                        </m:ctrlPr>
                      </m:sSubPr>
                      <m:e>
                        <m:r>
                          <a:rPr lang="en-US" b="0" i="1" smtClean="0">
                            <a:latin typeface="Cambria Math"/>
                          </a:rPr>
                          <m:t>𝑔</m:t>
                        </m:r>
                      </m:e>
                      <m:sub>
                        <m:r>
                          <a:rPr lang="en-US" b="0" i="1" smtClean="0">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𝛼</m:t>
                        </m:r>
                      </m:e>
                      <m:sub>
                        <m:r>
                          <a:rPr lang="en-US" b="0" i="1" smtClean="0">
                            <a:latin typeface="Cambria Math"/>
                          </a:rPr>
                          <m:t>𝑖</m:t>
                        </m:r>
                      </m:sub>
                    </m:sSub>
                  </m:oMath>
                </a14:m>
                <a:r>
                  <a:rPr lang="en-US" dirty="0" smtClean="0"/>
                  <a:t> 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𝛼</m:t>
                        </m:r>
                      </m:e>
                      <m:sub>
                        <m:r>
                          <a:rPr lang="en-US" b="0" i="1" smtClean="0">
                            <a:latin typeface="Cambria Math"/>
                          </a:rPr>
                          <m:t>𝑖</m:t>
                        </m:r>
                      </m:sub>
                    </m:sSub>
                    <m:r>
                      <a:rPr lang="en-US" b="0" i="1" smtClean="0">
                        <a:latin typeface="Cambria Math"/>
                      </a:rPr>
                      <m:t>≠0</m:t>
                    </m:r>
                  </m:oMath>
                </a14:m>
                <a:r>
                  <a:rPr lang="en-US" dirty="0" smtClean="0"/>
                  <a:t> in some components</a:t>
                </a:r>
              </a:p>
              <a:p>
                <a:pPr lvl="1"/>
                <a:r>
                  <a:rPr lang="en-US" dirty="0" smtClean="0">
                    <a:latin typeface="Cambria Math"/>
                  </a:rPr>
                  <a:t>This component does not cancel the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a:rPr>
                          <m:t>𝑔</m:t>
                        </m:r>
                      </m:e>
                      <m:sub>
                        <m:r>
                          <a:rPr lang="en-US" b="0" i="1" smtClean="0">
                            <a:latin typeface="Cambria Math"/>
                          </a:rPr>
                          <m:t>𝑖</m:t>
                        </m:r>
                      </m:sub>
                      <m:sup>
                        <m:r>
                          <a:rPr lang="en-US" b="0" i="1" smtClean="0">
                            <a:latin typeface="Cambria Math"/>
                          </a:rPr>
                          <m:t>−1</m:t>
                        </m:r>
                      </m:sup>
                    </m:sSubSup>
                  </m:oMath>
                </a14:m>
                <a:endParaRPr lang="en-US" dirty="0" smtClean="0">
                  <a:latin typeface="Cambria Math"/>
                </a:endParaRPr>
              </a:p>
              <a:p>
                <a:pPr lvl="1"/>
                <a:r>
                  <a:rPr lang="en-US" dirty="0" smtClean="0">
                    <a:latin typeface="Cambria Math"/>
                  </a:rPr>
                  <a:t>So we have some large summands</a:t>
                </a:r>
              </a:p>
              <a:p>
                <a:pPr lvl="1"/>
                <a14:m>
                  <m:oMath xmlns:m="http://schemas.openxmlformats.org/officeDocument/2006/math">
                    <m:d>
                      <m:dPr>
                        <m:begChr m:val="|"/>
                        <m:endChr m:val="|"/>
                        <m:ctrlPr>
                          <a:rPr lang="en-US" b="1" i="1" smtClean="0">
                            <a:solidFill>
                              <a:srgbClr val="FF0000"/>
                            </a:solidFill>
                            <a:latin typeface="Cambria Math" panose="02040503050406030204" pitchFamily="18" charset="0"/>
                          </a:rPr>
                        </m:ctrlPr>
                      </m:dPr>
                      <m:e>
                        <m:r>
                          <a:rPr lang="en-US" b="1" i="1" smtClean="0">
                            <a:solidFill>
                              <a:srgbClr val="FF0000"/>
                            </a:solidFill>
                            <a:latin typeface="Cambria Math"/>
                          </a:rPr>
                          <m:t>𝒖</m:t>
                        </m:r>
                        <m:r>
                          <a:rPr lang="en-US" b="1" i="1" smtClean="0">
                            <a:solidFill>
                              <a:srgbClr val="FF0000"/>
                            </a:solidFill>
                            <a:latin typeface="Cambria Math"/>
                          </a:rPr>
                          <m:t>⋅</m:t>
                        </m:r>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a:rPr>
                              <m:t>𝒑</m:t>
                            </m:r>
                          </m:e>
                          <m:sub>
                            <m:r>
                              <a:rPr lang="en-US" b="1" i="1" smtClean="0">
                                <a:solidFill>
                                  <a:srgbClr val="FF0000"/>
                                </a:solidFill>
                                <a:latin typeface="Cambria Math"/>
                              </a:rPr>
                              <m:t>𝒛𝒕</m:t>
                            </m:r>
                          </m:sub>
                        </m:sSub>
                      </m:e>
                    </m:d>
                    <m:r>
                      <a:rPr lang="en-US" b="1" i="1" smtClean="0">
                        <a:solidFill>
                          <a:srgbClr val="FF0000"/>
                        </a:solidFill>
                        <a:latin typeface="Cambria Math"/>
                      </a:rPr>
                      <m:t>≈</m:t>
                    </m:r>
                    <m:r>
                      <a:rPr lang="en-US" b="1" i="1" smtClean="0">
                        <a:solidFill>
                          <a:srgbClr val="FF0000"/>
                        </a:solidFill>
                        <a:latin typeface="Cambria Math"/>
                      </a:rPr>
                      <m:t>𝑵</m:t>
                    </m:r>
                  </m:oMath>
                </a14:m>
                <a:endParaRPr lang="en-US" dirty="0" smtClean="0">
                  <a:solidFill>
                    <a:srgbClr val="FF0000"/>
                  </a:solidFill>
                </a:endParaRPr>
              </a:p>
              <a:p>
                <a:r>
                  <a:rPr lang="en-US" dirty="0" smtClean="0"/>
                  <a:t>Zero-testing: multiply by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b="0" i="1">
                            <a:solidFill>
                              <a:schemeClr val="tx1"/>
                            </a:solidFill>
                            <a:latin typeface="Cambria Math"/>
                          </a:rPr>
                          <m:t>𝑝</m:t>
                        </m:r>
                      </m:e>
                      <m:sub>
                        <m:r>
                          <a:rPr lang="en-US" b="0" i="1">
                            <a:solidFill>
                              <a:schemeClr val="tx1"/>
                            </a:solidFill>
                            <a:latin typeface="Cambria Math"/>
                          </a:rPr>
                          <m:t>𝑧𝑡</m:t>
                        </m:r>
                      </m:sub>
                    </m:sSub>
                  </m:oMath>
                </a14:m>
                <a:r>
                  <a:rPr lang="en-US" dirty="0" smtClean="0"/>
                  <a:t> and check size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524000"/>
                <a:ext cx="8153400" cy="4724400"/>
              </a:xfrm>
              <a:blipFill rotWithShape="0">
                <a:blip r:embed="rId2"/>
                <a:stretch>
                  <a:fillRect l="-1197" r="-598"/>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EE326182-E801-4B9B-979B-107F3F531C6F}" type="slidenum">
              <a:rPr lang="en-US" altLang="en-US" smtClean="0"/>
              <a:pPr/>
              <a:t>57</a:t>
            </a:fld>
            <a:endParaRPr lang="en-US" altLang="en-US" dirty="0"/>
          </a:p>
        </p:txBody>
      </p:sp>
    </p:spTree>
    <p:extLst>
      <p:ext uri="{BB962C8B-B14F-4D97-AF65-F5344CB8AC3E}">
        <p14:creationId xmlns:p14="http://schemas.microsoft.com/office/powerpoint/2010/main" val="374379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Zeroing Attacks on CLT13</a:t>
            </a:r>
            <a:endParaRPr lang="en-US" dirty="0"/>
          </a:p>
        </p:txBody>
      </p:sp>
      <p:sp>
        <p:nvSpPr>
          <p:cNvPr id="3" name="Content Placeholder 2"/>
          <p:cNvSpPr>
            <a:spLocks noGrp="1"/>
          </p:cNvSpPr>
          <p:nvPr>
            <p:ph idx="1"/>
          </p:nvPr>
        </p:nvSpPr>
        <p:spPr>
          <a:xfrm>
            <a:off x="685800" y="1524000"/>
            <a:ext cx="8001000" cy="4724400"/>
          </a:xfrm>
        </p:spPr>
        <p:txBody>
          <a:bodyPr>
            <a:normAutofit/>
          </a:bodyPr>
          <a:lstStyle/>
          <a:p>
            <a:r>
              <a:rPr lang="en-US" dirty="0" smtClean="0"/>
              <a:t>Initially GGH13 attacks did not seem to extend to [</a:t>
            </a:r>
            <a:r>
              <a:rPr lang="en-US" dirty="0"/>
              <a:t>CLT'13</a:t>
            </a:r>
            <a:r>
              <a:rPr lang="en-US" dirty="0" smtClean="0"/>
              <a:t>]</a:t>
            </a:r>
          </a:p>
          <a:p>
            <a:pPr lvl="8"/>
            <a:endParaRPr lang="en-US" dirty="0" smtClean="0"/>
          </a:p>
          <a:p>
            <a:r>
              <a:rPr lang="en-US" dirty="0" smtClean="0"/>
              <a:t>[</a:t>
            </a:r>
            <a:r>
              <a:rPr lang="en-US" dirty="0" err="1" smtClean="0"/>
              <a:t>Cheon</a:t>
            </a:r>
            <a:r>
              <a:rPr lang="en-US" dirty="0"/>
              <a:t>-</a:t>
            </a:r>
            <a:r>
              <a:rPr lang="de-DE" dirty="0" smtClean="0"/>
              <a:t>Han-Lee-Ryu-Stehle</a:t>
            </a:r>
            <a:r>
              <a:rPr lang="en-US" dirty="0"/>
              <a:t>'</a:t>
            </a:r>
            <a:r>
              <a:rPr lang="de-DE" dirty="0" smtClean="0"/>
              <a:t>15] extend these attacks breaking [CLT</a:t>
            </a:r>
            <a:r>
              <a:rPr lang="en-US" dirty="0"/>
              <a:t>'</a:t>
            </a:r>
            <a:r>
              <a:rPr lang="de-DE" dirty="0" smtClean="0"/>
              <a:t>13] in case when encodings of zero are provided</a:t>
            </a:r>
            <a:endParaRPr lang="de-DE" dirty="0"/>
          </a:p>
        </p:txBody>
      </p:sp>
      <p:sp>
        <p:nvSpPr>
          <p:cNvPr id="6" name="Slide Number Placeholder 5"/>
          <p:cNvSpPr>
            <a:spLocks noGrp="1"/>
          </p:cNvSpPr>
          <p:nvPr>
            <p:ph type="sldNum" sz="quarter" idx="12"/>
          </p:nvPr>
        </p:nvSpPr>
        <p:spPr/>
        <p:txBody>
          <a:bodyPr/>
          <a:lstStyle/>
          <a:p>
            <a:fld id="{EE326182-E801-4B9B-979B-107F3F531C6F}" type="slidenum">
              <a:rPr lang="en-US" altLang="en-US" smtClean="0"/>
              <a:pPr/>
              <a:t>58</a:t>
            </a:fld>
            <a:endParaRPr lang="en-US" altLang="en-US" dirty="0"/>
          </a:p>
        </p:txBody>
      </p:sp>
    </p:spTree>
    <p:extLst>
      <p:ext uri="{BB962C8B-B14F-4D97-AF65-F5344CB8AC3E}">
        <p14:creationId xmlns:p14="http://schemas.microsoft.com/office/powerpoint/2010/main" val="34413816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Cheon</a:t>
            </a:r>
            <a:r>
              <a:rPr lang="en-US" dirty="0" smtClean="0"/>
              <a:t> et al. Attack</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r>
                  <a:rPr lang="en-US" dirty="0" smtClean="0"/>
                  <a:t>An encoding </a:t>
                </a:r>
                <a14:m>
                  <m:oMath xmlns:m="http://schemas.openxmlformats.org/officeDocument/2006/math">
                    <m:r>
                      <a:rPr lang="en-US" b="0" i="1" dirty="0" smtClean="0">
                        <a:solidFill>
                          <a:srgbClr val="FF0000"/>
                        </a:solidFill>
                        <a:latin typeface="Cambria Math" panose="02040503050406030204" pitchFamily="18" charset="0"/>
                      </a:rPr>
                      <m:t>𝑣</m:t>
                    </m:r>
                  </m:oMath>
                </a14:m>
                <a:r>
                  <a:rPr lang="en-US" dirty="0"/>
                  <a:t> of </a:t>
                </a:r>
                <a14:m>
                  <m:oMath xmlns:m="http://schemas.openxmlformats.org/officeDocument/2006/math">
                    <m:r>
                      <a:rPr lang="en-US" i="1" smtClean="0">
                        <a:solidFill>
                          <a:srgbClr val="FF0000"/>
                        </a:solidFill>
                        <a:latin typeface="Cambria Math"/>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a:rPr>
                          <m:t>𝛼</m:t>
                        </m:r>
                      </m:e>
                      <m:sub>
                        <m:r>
                          <a:rPr lang="en-US" i="1">
                            <a:solidFill>
                              <a:srgbClr val="FF0000"/>
                            </a:solidFill>
                            <a:latin typeface="Cambria Math"/>
                          </a:rPr>
                          <m:t>1</m:t>
                        </m:r>
                      </m:sub>
                    </m:sSub>
                    <m:r>
                      <a:rPr lang="en-US" i="1">
                        <a:solidFill>
                          <a:srgbClr val="FF0000"/>
                        </a:solidFill>
                        <a:latin typeface="Cambria Math"/>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a:rPr>
                          <m:t>𝛼</m:t>
                        </m:r>
                      </m:e>
                      <m:sub>
                        <m:r>
                          <a:rPr lang="en-US" i="1">
                            <a:solidFill>
                              <a:srgbClr val="FF0000"/>
                            </a:solidFill>
                            <a:latin typeface="Cambria Math"/>
                          </a:rPr>
                          <m:t>𝑡</m:t>
                        </m:r>
                      </m:sub>
                    </m:sSub>
                    <m:r>
                      <a:rPr lang="en-US" i="1">
                        <a:solidFill>
                          <a:srgbClr val="FF0000"/>
                        </a:solidFill>
                        <a:latin typeface="Cambria Math"/>
                      </a:rPr>
                      <m:t>)</m:t>
                    </m:r>
                  </m:oMath>
                </a14:m>
                <a:r>
                  <a:rPr lang="en-US" dirty="0">
                    <a:solidFill>
                      <a:srgbClr val="FF0000"/>
                    </a:solidFill>
                  </a:rPr>
                  <a:t> </a:t>
                </a:r>
                <a:r>
                  <a:rPr lang="en-US" dirty="0" smtClean="0"/>
                  <a:t>looks like</a:t>
                </a:r>
              </a:p>
              <a:p>
                <a:pPr lvl="1"/>
                <a14:m>
                  <m:oMath xmlns:m="http://schemas.openxmlformats.org/officeDocument/2006/math">
                    <m:sSub>
                      <m:sSubPr>
                        <m:ctrlPr>
                          <a:rPr lang="en-US" i="1" dirty="0" smtClean="0">
                            <a:solidFill>
                              <a:schemeClr val="tx1"/>
                            </a:solidFill>
                            <a:latin typeface="Cambria Math" panose="02040503050406030204" pitchFamily="18" charset="0"/>
                          </a:rPr>
                        </m:ctrlPr>
                      </m:sSubPr>
                      <m:e>
                        <m:d>
                          <m:dPr>
                            <m:begChr m:val="["/>
                            <m:endChr m:val="]"/>
                            <m:ctrlPr>
                              <a:rPr lang="en-US" i="1" dirty="0">
                                <a:solidFill>
                                  <a:schemeClr val="tx1"/>
                                </a:solidFill>
                                <a:latin typeface="Cambria Math" panose="02040503050406030204" pitchFamily="18" charset="0"/>
                              </a:rPr>
                            </m:ctrlPr>
                          </m:dPr>
                          <m:e>
                            <m:f>
                              <m:fPr>
                                <m:ctrlPr>
                                  <a:rPr lang="en-US" i="1" dirty="0">
                                    <a:solidFill>
                                      <a:schemeClr val="tx1"/>
                                    </a:solidFill>
                                    <a:latin typeface="Cambria Math" panose="02040503050406030204" pitchFamily="18" charset="0"/>
                                  </a:rPr>
                                </m:ctrlPr>
                              </m:fPr>
                              <m:num>
                                <m:r>
                                  <a:rPr lang="en-US" i="1" dirty="0">
                                    <a:solidFill>
                                      <a:schemeClr val="tx1"/>
                                    </a:solidFill>
                                    <a:latin typeface="Cambria Math"/>
                                  </a:rPr>
                                  <m:t>𝑐</m:t>
                                </m:r>
                              </m:num>
                              <m:den>
                                <m:r>
                                  <a:rPr lang="en-US" i="1" dirty="0" err="1">
                                    <a:solidFill>
                                      <a:schemeClr val="tx1"/>
                                    </a:solidFill>
                                    <a:latin typeface="Cambria Math"/>
                                  </a:rPr>
                                  <m:t>𝑧</m:t>
                                </m:r>
                              </m:den>
                            </m:f>
                          </m:e>
                        </m:d>
                      </m:e>
                      <m:sub>
                        <m:r>
                          <a:rPr lang="en-US" i="1" dirty="0">
                            <a:solidFill>
                              <a:schemeClr val="tx1"/>
                            </a:solidFill>
                            <a:latin typeface="Cambria Math" panose="02040503050406030204" pitchFamily="18" charset="0"/>
                          </a:rPr>
                          <m:t>𝑁</m:t>
                        </m:r>
                      </m:sub>
                    </m:sSub>
                  </m:oMath>
                </a14:m>
                <a:r>
                  <a:rPr lang="en-US" dirty="0"/>
                  <a:t>for a short </a:t>
                </a:r>
                <a14:m>
                  <m:oMath xmlns:m="http://schemas.openxmlformats.org/officeDocument/2006/math">
                    <m:r>
                      <a:rPr lang="en-US" i="1">
                        <a:latin typeface="Cambria Math"/>
                      </a:rPr>
                      <m:t>𝑐</m:t>
                    </m:r>
                    <m:r>
                      <a:rPr lang="en-US" i="1">
                        <a:latin typeface="Cambria Math" panose="02040503050406030204" pitchFamily="18" charset="0"/>
                      </a:rPr>
                      <m:t>=</m:t>
                    </m:r>
                    <m:r>
                      <a:rPr lang="en-US" b="1" smtClean="0">
                        <a:solidFill>
                          <a:schemeClr val="tx1"/>
                        </a:solidFill>
                        <a:latin typeface="Cambria Math"/>
                      </a:rPr>
                      <m:t>𝐂𝐑𝐓</m:t>
                    </m:r>
                    <m:r>
                      <a:rPr lang="en-US" b="1" smtClean="0">
                        <a:solidFill>
                          <a:schemeClr val="tx1"/>
                        </a:solidFill>
                        <a:latin typeface="Cambria Math"/>
                      </a:rPr>
                      <m:t>(</m:t>
                    </m:r>
                    <m:sSub>
                      <m:sSubPr>
                        <m:ctrlPr>
                          <a:rPr lang="en-US" b="1" i="1" smtClean="0">
                            <a:solidFill>
                              <a:srgbClr val="FF0000"/>
                            </a:solidFill>
                            <a:latin typeface="Cambria Math" panose="02040503050406030204" pitchFamily="18" charset="0"/>
                          </a:rPr>
                        </m:ctrlPr>
                      </m:sSubPr>
                      <m:e>
                        <m:r>
                          <a:rPr lang="en-US" b="1" i="1">
                            <a:solidFill>
                              <a:srgbClr val="FF0000"/>
                            </a:solidFill>
                            <a:latin typeface="Cambria Math"/>
                          </a:rPr>
                          <m:t>𝒆</m:t>
                        </m:r>
                      </m:e>
                      <m:sub>
                        <m:r>
                          <a:rPr lang="en-US" b="1">
                            <a:solidFill>
                              <a:srgbClr val="FF0000"/>
                            </a:solidFill>
                            <a:latin typeface="Cambria Math"/>
                          </a:rPr>
                          <m:t>𝟏</m:t>
                        </m:r>
                      </m:sub>
                    </m:sSub>
                    <m:r>
                      <a:rPr lang="en-US" b="1">
                        <a:solidFill>
                          <a:srgbClr val="FF0000"/>
                        </a:solidFill>
                        <a:latin typeface="Cambria Math"/>
                      </a:rPr>
                      <m:t>,…,</m:t>
                    </m:r>
                    <m:sSub>
                      <m:sSubPr>
                        <m:ctrlPr>
                          <a:rPr lang="en-US" b="1" i="1">
                            <a:solidFill>
                              <a:srgbClr val="FF0000"/>
                            </a:solidFill>
                            <a:latin typeface="Cambria Math" panose="02040503050406030204" pitchFamily="18" charset="0"/>
                          </a:rPr>
                        </m:ctrlPr>
                      </m:sSubPr>
                      <m:e>
                        <m:r>
                          <a:rPr lang="en-US" b="1" i="1">
                            <a:solidFill>
                              <a:srgbClr val="FF0000"/>
                            </a:solidFill>
                            <a:latin typeface="Cambria Math"/>
                          </a:rPr>
                          <m:t>𝒆</m:t>
                        </m:r>
                      </m:e>
                      <m:sub>
                        <m:r>
                          <a:rPr lang="en-US" b="1" i="1">
                            <a:solidFill>
                              <a:srgbClr val="FF0000"/>
                            </a:solidFill>
                            <a:latin typeface="Cambria Math"/>
                          </a:rPr>
                          <m:t>𝒕</m:t>
                        </m:r>
                      </m:sub>
                    </m:sSub>
                    <m:r>
                      <a:rPr lang="en-US" b="1" smtClean="0">
                        <a:solidFill>
                          <a:schemeClr val="tx1"/>
                        </a:solidFill>
                        <a:latin typeface="Cambria Math"/>
                      </a:rPr>
                      <m:t>)</m:t>
                    </m:r>
                  </m:oMath>
                </a14:m>
                <a:r>
                  <a:rPr lang="en-US" dirty="0"/>
                  <a:t>,  </a:t>
                </a:r>
                <a14:m>
                  <m:oMath xmlns:m="http://schemas.openxmlformats.org/officeDocument/2006/math">
                    <m:sSub>
                      <m:sSubPr>
                        <m:ctrlPr>
                          <a:rPr lang="en-US" b="1" i="1" dirty="0" smtClean="0">
                            <a:solidFill>
                              <a:srgbClr val="FF0000"/>
                            </a:solidFill>
                            <a:latin typeface="Cambria Math" panose="02040503050406030204" pitchFamily="18" charset="0"/>
                          </a:rPr>
                        </m:ctrlPr>
                      </m:sSubPr>
                      <m:e>
                        <m:r>
                          <a:rPr lang="en-US" b="1" i="1" dirty="0">
                            <a:solidFill>
                              <a:srgbClr val="FF0000"/>
                            </a:solidFill>
                            <a:latin typeface="Cambria Math"/>
                          </a:rPr>
                          <m:t>𝒆</m:t>
                        </m:r>
                      </m:e>
                      <m:sub>
                        <m:r>
                          <a:rPr lang="en-US" b="1" i="1" dirty="0">
                            <a:solidFill>
                              <a:srgbClr val="FF0000"/>
                            </a:solidFill>
                            <a:latin typeface="Cambria Math"/>
                          </a:rPr>
                          <m:t>𝒊</m:t>
                        </m:r>
                      </m:sub>
                    </m:sSub>
                    <m:r>
                      <a:rPr lang="en-US" b="1" dirty="0">
                        <a:solidFill>
                          <a:srgbClr val="FF0000"/>
                        </a:solidFill>
                        <a:latin typeface="Cambria Math"/>
                      </a:rPr>
                      <m:t>=</m:t>
                    </m:r>
                    <m:sSub>
                      <m:sSubPr>
                        <m:ctrlPr>
                          <a:rPr lang="en-US" b="1" i="1" dirty="0">
                            <a:solidFill>
                              <a:srgbClr val="FF0000"/>
                            </a:solidFill>
                            <a:latin typeface="Cambria Math" panose="02040503050406030204" pitchFamily="18" charset="0"/>
                          </a:rPr>
                        </m:ctrlPr>
                      </m:sSubPr>
                      <m:e>
                        <m:r>
                          <a:rPr lang="en-US" b="1" i="1" dirty="0">
                            <a:solidFill>
                              <a:srgbClr val="FF0000"/>
                            </a:solidFill>
                            <a:latin typeface="Cambria Math"/>
                          </a:rPr>
                          <m:t>𝒓</m:t>
                        </m:r>
                      </m:e>
                      <m:sub>
                        <m:r>
                          <a:rPr lang="en-US" b="1" i="1" dirty="0">
                            <a:solidFill>
                              <a:srgbClr val="FF0000"/>
                            </a:solidFill>
                            <a:latin typeface="Cambria Math"/>
                          </a:rPr>
                          <m:t>𝒊</m:t>
                        </m:r>
                      </m:sub>
                    </m:sSub>
                    <m:sSub>
                      <m:sSubPr>
                        <m:ctrlPr>
                          <a:rPr lang="en-US" b="1" i="1" dirty="0">
                            <a:solidFill>
                              <a:srgbClr val="FF0000"/>
                            </a:solidFill>
                            <a:latin typeface="Cambria Math" panose="02040503050406030204" pitchFamily="18" charset="0"/>
                          </a:rPr>
                        </m:ctrlPr>
                      </m:sSubPr>
                      <m:e>
                        <m:r>
                          <a:rPr lang="en-US" b="1" i="1" dirty="0">
                            <a:solidFill>
                              <a:srgbClr val="FF0000"/>
                            </a:solidFill>
                            <a:latin typeface="Cambria Math"/>
                          </a:rPr>
                          <m:t>𝒈</m:t>
                        </m:r>
                      </m:e>
                      <m:sub>
                        <m:r>
                          <a:rPr lang="en-US" b="1" i="1" dirty="0">
                            <a:solidFill>
                              <a:srgbClr val="FF0000"/>
                            </a:solidFill>
                            <a:latin typeface="Cambria Math"/>
                          </a:rPr>
                          <m:t>𝒊</m:t>
                        </m:r>
                      </m:sub>
                    </m:sSub>
                    <m:r>
                      <a:rPr lang="en-US" b="1" i="1" dirty="0">
                        <a:solidFill>
                          <a:srgbClr val="FF0000"/>
                        </a:solidFill>
                        <a:latin typeface="Cambria Math"/>
                      </a:rPr>
                      <m:t>+</m:t>
                    </m:r>
                    <m:sSub>
                      <m:sSubPr>
                        <m:ctrlPr>
                          <a:rPr lang="en-US" b="1" i="1" dirty="0">
                            <a:solidFill>
                              <a:srgbClr val="FF0000"/>
                            </a:solidFill>
                            <a:latin typeface="Cambria Math" panose="02040503050406030204" pitchFamily="18" charset="0"/>
                          </a:rPr>
                        </m:ctrlPr>
                      </m:sSubPr>
                      <m:e>
                        <m:r>
                          <a:rPr lang="en-US" b="1" i="1" dirty="0">
                            <a:solidFill>
                              <a:srgbClr val="FF0000"/>
                            </a:solidFill>
                            <a:latin typeface="Cambria Math"/>
                          </a:rPr>
                          <m:t>𝜶</m:t>
                        </m:r>
                      </m:e>
                      <m:sub>
                        <m:r>
                          <a:rPr lang="en-US" b="1" i="1" dirty="0">
                            <a:solidFill>
                              <a:srgbClr val="FF0000"/>
                            </a:solidFill>
                            <a:latin typeface="Cambria Math"/>
                          </a:rPr>
                          <m:t>𝒊</m:t>
                        </m:r>
                      </m:sub>
                    </m:sSub>
                  </m:oMath>
                </a14:m>
                <a:endParaRPr lang="en-US" dirty="0"/>
              </a:p>
              <a:p>
                <a:pPr lvl="1"/>
                <a:r>
                  <a:rPr lang="en-US" dirty="0" smtClean="0"/>
                  <a:t>For short denote it as:  </a:t>
                </a:r>
                <a14:m>
                  <m:oMath xmlns:m="http://schemas.openxmlformats.org/officeDocument/2006/math">
                    <m:r>
                      <a:rPr lang="en-US" b="1" i="1" smtClean="0">
                        <a:solidFill>
                          <a:srgbClr val="FF0000"/>
                        </a:solidFill>
                        <a:latin typeface="Cambria Math" panose="02040503050406030204" pitchFamily="18" charset="0"/>
                      </a:rPr>
                      <m:t>𝒗</m:t>
                    </m:r>
                    <m:r>
                      <a:rPr lang="en-US" b="1" i="1">
                        <a:solidFill>
                          <a:srgbClr val="FF0000"/>
                        </a:solidFill>
                        <a:latin typeface="Cambria Math"/>
                      </a:rPr>
                      <m:t>∼(</m:t>
                    </m:r>
                    <m:sSub>
                      <m:sSubPr>
                        <m:ctrlPr>
                          <a:rPr lang="en-US" b="1" i="1">
                            <a:solidFill>
                              <a:srgbClr val="FF0000"/>
                            </a:solidFill>
                            <a:latin typeface="Cambria Math" panose="02040503050406030204" pitchFamily="18" charset="0"/>
                          </a:rPr>
                        </m:ctrlPr>
                      </m:sSubPr>
                      <m:e>
                        <m:r>
                          <a:rPr lang="en-US" b="1" i="1">
                            <a:solidFill>
                              <a:srgbClr val="FF0000"/>
                            </a:solidFill>
                            <a:latin typeface="Cambria Math"/>
                          </a:rPr>
                          <m:t>𝒆</m:t>
                        </m:r>
                      </m:e>
                      <m:sub>
                        <m:r>
                          <a:rPr lang="en-US" b="1" i="1">
                            <a:solidFill>
                              <a:srgbClr val="FF0000"/>
                            </a:solidFill>
                            <a:latin typeface="Cambria Math"/>
                          </a:rPr>
                          <m:t>𝟏</m:t>
                        </m:r>
                      </m:sub>
                    </m:sSub>
                    <m:r>
                      <a:rPr lang="en-US" b="1" i="1">
                        <a:solidFill>
                          <a:srgbClr val="FF0000"/>
                        </a:solidFill>
                        <a:latin typeface="Cambria Math"/>
                      </a:rPr>
                      <m:t>,…,</m:t>
                    </m:r>
                    <m:sSub>
                      <m:sSubPr>
                        <m:ctrlPr>
                          <a:rPr lang="en-US" b="1" i="1">
                            <a:solidFill>
                              <a:srgbClr val="FF0000"/>
                            </a:solidFill>
                            <a:latin typeface="Cambria Math" panose="02040503050406030204" pitchFamily="18" charset="0"/>
                          </a:rPr>
                        </m:ctrlPr>
                      </m:sSubPr>
                      <m:e>
                        <m:r>
                          <a:rPr lang="en-US" b="1" i="1">
                            <a:solidFill>
                              <a:srgbClr val="FF0000"/>
                            </a:solidFill>
                            <a:latin typeface="Cambria Math"/>
                          </a:rPr>
                          <m:t>𝒆</m:t>
                        </m:r>
                      </m:e>
                      <m:sub>
                        <m:r>
                          <a:rPr lang="en-US" b="1" i="1">
                            <a:solidFill>
                              <a:srgbClr val="FF0000"/>
                            </a:solidFill>
                            <a:latin typeface="Cambria Math"/>
                          </a:rPr>
                          <m:t>𝒕</m:t>
                        </m:r>
                      </m:sub>
                    </m:sSub>
                    <m:r>
                      <a:rPr lang="en-US" b="1" i="1">
                        <a:solidFill>
                          <a:srgbClr val="FF0000"/>
                        </a:solidFill>
                        <a:latin typeface="Cambria Math"/>
                      </a:rPr>
                      <m:t>)</m:t>
                    </m:r>
                  </m:oMath>
                </a14:m>
                <a:endParaRPr lang="en-US" b="1" dirty="0">
                  <a:solidFill>
                    <a:srgbClr val="FF0000"/>
                  </a:solidFill>
                </a:endParaRPr>
              </a:p>
              <a:p>
                <a:pPr lvl="1"/>
                <a:r>
                  <a:rPr lang="en-US" dirty="0"/>
                  <a:t>Finding the </a:t>
                </a:r>
                <a14:m>
                  <m:oMath xmlns:m="http://schemas.openxmlformats.org/officeDocument/2006/math">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a:rPr>
                          <m:t>𝑒</m:t>
                        </m:r>
                      </m:e>
                      <m:sub>
                        <m:r>
                          <a:rPr lang="en-US" i="1">
                            <a:solidFill>
                              <a:srgbClr val="FF0000"/>
                            </a:solidFill>
                            <a:latin typeface="Cambria Math"/>
                          </a:rPr>
                          <m:t>𝑖</m:t>
                        </m:r>
                      </m:sub>
                    </m:sSub>
                  </m:oMath>
                </a14:m>
                <a:r>
                  <a:rPr lang="en-US" dirty="0"/>
                  <a:t>’s means breaking the scheme</a:t>
                </a:r>
              </a:p>
              <a:p>
                <a:pPr lvl="1"/>
                <a:r>
                  <a:rPr lang="en-US" dirty="0" smtClean="0"/>
                  <a:t>Here since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𝑒</m:t>
                        </m:r>
                      </m:e>
                      <m:sub>
                        <m:r>
                          <a:rPr lang="en-US" i="1" dirty="0" smtClean="0">
                            <a:latin typeface="Cambria Math" panose="02040503050406030204" pitchFamily="18" charset="0"/>
                          </a:rPr>
                          <m:t>𝑖</m:t>
                        </m:r>
                      </m:sub>
                    </m:sSub>
                    <m:r>
                      <a:rPr lang="en-US" i="1" dirty="0" smtClean="0">
                        <a:latin typeface="Cambria Math" panose="02040503050406030204" pitchFamily="18" charset="0"/>
                      </a:rPr>
                      <m:t>≪ </m:t>
                    </m:r>
                    <m:sSub>
                      <m:sSubPr>
                        <m:ctrlPr>
                          <a:rPr lang="en-US" i="1" dirty="0" err="1" smtClean="0">
                            <a:latin typeface="Cambria Math" panose="02040503050406030204" pitchFamily="18" charset="0"/>
                          </a:rPr>
                        </m:ctrlPr>
                      </m:sSubPr>
                      <m:e>
                        <m:r>
                          <a:rPr lang="en-US" i="1" dirty="0" err="1" smtClean="0">
                            <a:latin typeface="Cambria Math" panose="02040503050406030204" pitchFamily="18" charset="0"/>
                          </a:rPr>
                          <m:t>𝑝</m:t>
                        </m:r>
                      </m:e>
                      <m:sub>
                        <m:r>
                          <a:rPr lang="en-US" i="1" dirty="0" err="1" smtClean="0">
                            <a:latin typeface="Cambria Math" panose="02040503050406030204" pitchFamily="18" charset="0"/>
                          </a:rPr>
                          <m:t>𝑖</m:t>
                        </m:r>
                      </m:sub>
                    </m:sSub>
                  </m:oMath>
                </a14:m>
                <a:r>
                  <a:rPr lang="en-US" dirty="0" smtClean="0"/>
                  <a:t> so the value are unreduced</a:t>
                </a:r>
              </a:p>
              <a:p>
                <a:pPr marL="228600" lvl="1">
                  <a:spcBef>
                    <a:spcPts val="1000"/>
                  </a:spcBef>
                </a:pPr>
                <a:r>
                  <a:rPr lang="en-US" dirty="0"/>
                  <a:t>I</a:t>
                </a:r>
                <a:r>
                  <a:rPr lang="en-US" dirty="0" smtClean="0"/>
                  <a:t>f </a:t>
                </a:r>
                <a14:m>
                  <m:oMath xmlns:m="http://schemas.openxmlformats.org/officeDocument/2006/math">
                    <m:r>
                      <a:rPr lang="en-US" b="0" i="1" dirty="0" smtClean="0">
                        <a:solidFill>
                          <a:srgbClr val="00B050"/>
                        </a:solidFill>
                        <a:latin typeface="Cambria Math" panose="02040503050406030204" pitchFamily="18" charset="0"/>
                      </a:rPr>
                      <m:t>𝑢</m:t>
                    </m:r>
                  </m:oMath>
                </a14:m>
                <a:r>
                  <a:rPr lang="en-US" dirty="0" smtClean="0"/>
                  <a:t> is an encoding of 0 (at top level) then   </a:t>
                </a:r>
              </a:p>
              <a:p>
                <a:pPr marL="0" lvl="1" indent="0" algn="ctr">
                  <a:spcBef>
                    <a:spcPts val="1000"/>
                  </a:spcBef>
                  <a:buNone/>
                </a:pPr>
                <a:r>
                  <a:rPr lang="en-US" b="1" dirty="0">
                    <a:solidFill>
                      <a:srgbClr val="FF0000"/>
                    </a:solidFill>
                  </a:rPr>
                  <a:t> </a:t>
                </a:r>
                <a:r>
                  <a:rPr lang="en-US" b="1" dirty="0" smtClean="0">
                    <a:solidFill>
                      <a:srgbClr val="FF0000"/>
                    </a:solidFill>
                  </a:rPr>
                  <a:t>  </a:t>
                </a:r>
                <a14:m>
                  <m:oMath xmlns:m="http://schemas.openxmlformats.org/officeDocument/2006/math">
                    <m:r>
                      <a:rPr lang="en-US" b="1" i="1" smtClean="0">
                        <a:solidFill>
                          <a:srgbClr val="00B050"/>
                        </a:solidFill>
                        <a:latin typeface="Cambria Math" panose="02040503050406030204" pitchFamily="18" charset="0"/>
                      </a:rPr>
                      <m:t>𝒖</m:t>
                    </m:r>
                    <m:r>
                      <a:rPr lang="en-US" b="1" i="1" smtClean="0">
                        <a:solidFill>
                          <a:srgbClr val="00B050"/>
                        </a:solidFill>
                        <a:latin typeface="Cambria Math"/>
                      </a:rPr>
                      <m:t>∼</m:t>
                    </m:r>
                    <m:d>
                      <m:dPr>
                        <m:ctrlPr>
                          <a:rPr lang="en-US" b="1" i="1" smtClean="0">
                            <a:solidFill>
                              <a:srgbClr val="00B050"/>
                            </a:solidFill>
                            <a:latin typeface="Cambria Math" panose="02040503050406030204" pitchFamily="18" charset="0"/>
                          </a:rPr>
                        </m:ctrlPr>
                      </m:dPr>
                      <m:e>
                        <m:sSub>
                          <m:sSubPr>
                            <m:ctrlPr>
                              <a:rPr lang="en-US" b="1" i="1">
                                <a:solidFill>
                                  <a:srgbClr val="00B050"/>
                                </a:solidFill>
                                <a:latin typeface="Cambria Math" panose="02040503050406030204" pitchFamily="18" charset="0"/>
                              </a:rPr>
                            </m:ctrlPr>
                          </m:sSubPr>
                          <m:e>
                            <m:r>
                              <a:rPr lang="en-US" b="1" i="1" smtClean="0">
                                <a:solidFill>
                                  <a:srgbClr val="00B050"/>
                                </a:solidFill>
                                <a:latin typeface="Cambria Math" panose="02040503050406030204" pitchFamily="18" charset="0"/>
                              </a:rPr>
                              <m:t>𝒂</m:t>
                            </m:r>
                          </m:e>
                          <m:sub>
                            <m:r>
                              <a:rPr lang="en-US" b="1" i="1">
                                <a:solidFill>
                                  <a:srgbClr val="00B050"/>
                                </a:solidFill>
                                <a:latin typeface="Cambria Math"/>
                              </a:rPr>
                              <m:t>𝟏</m:t>
                            </m:r>
                          </m:sub>
                        </m:sSub>
                        <m:sSub>
                          <m:sSubPr>
                            <m:ctrlPr>
                              <a:rPr lang="en-US" b="1" i="1">
                                <a:solidFill>
                                  <a:srgbClr val="00B050"/>
                                </a:solidFill>
                                <a:latin typeface="Cambria Math" panose="02040503050406030204" pitchFamily="18" charset="0"/>
                              </a:rPr>
                            </m:ctrlPr>
                          </m:sSubPr>
                          <m:e>
                            <m:r>
                              <a:rPr lang="en-US" b="1" i="1">
                                <a:solidFill>
                                  <a:srgbClr val="00B050"/>
                                </a:solidFill>
                                <a:latin typeface="Cambria Math"/>
                              </a:rPr>
                              <m:t>𝒈</m:t>
                            </m:r>
                          </m:e>
                          <m:sub>
                            <m:r>
                              <a:rPr lang="en-US" b="1" i="1">
                                <a:solidFill>
                                  <a:srgbClr val="00B050"/>
                                </a:solidFill>
                                <a:latin typeface="Cambria Math"/>
                              </a:rPr>
                              <m:t>𝟏</m:t>
                            </m:r>
                          </m:sub>
                        </m:sSub>
                        <m:r>
                          <a:rPr lang="en-US" b="1" i="1">
                            <a:solidFill>
                              <a:srgbClr val="00B050"/>
                            </a:solidFill>
                            <a:latin typeface="Cambria Math"/>
                          </a:rPr>
                          <m:t>,…,</m:t>
                        </m:r>
                        <m:sSub>
                          <m:sSubPr>
                            <m:ctrlPr>
                              <a:rPr lang="en-US" b="1" i="1">
                                <a:solidFill>
                                  <a:srgbClr val="00B050"/>
                                </a:solidFill>
                                <a:latin typeface="Cambria Math" panose="02040503050406030204" pitchFamily="18" charset="0"/>
                              </a:rPr>
                            </m:ctrlPr>
                          </m:sSubPr>
                          <m:e>
                            <m:r>
                              <a:rPr lang="en-US" b="1" i="1" smtClean="0">
                                <a:solidFill>
                                  <a:srgbClr val="00B050"/>
                                </a:solidFill>
                                <a:latin typeface="Cambria Math" panose="02040503050406030204" pitchFamily="18" charset="0"/>
                              </a:rPr>
                              <m:t>𝒂</m:t>
                            </m:r>
                          </m:e>
                          <m:sub>
                            <m:r>
                              <a:rPr lang="en-US" b="1" i="1">
                                <a:solidFill>
                                  <a:srgbClr val="00B050"/>
                                </a:solidFill>
                                <a:latin typeface="Cambria Math"/>
                              </a:rPr>
                              <m:t>𝒕</m:t>
                            </m:r>
                          </m:sub>
                        </m:sSub>
                        <m:sSub>
                          <m:sSubPr>
                            <m:ctrlPr>
                              <a:rPr lang="en-US" b="1" i="1">
                                <a:solidFill>
                                  <a:srgbClr val="00B050"/>
                                </a:solidFill>
                                <a:latin typeface="Cambria Math" panose="02040503050406030204" pitchFamily="18" charset="0"/>
                              </a:rPr>
                            </m:ctrlPr>
                          </m:sSubPr>
                          <m:e>
                            <m:r>
                              <a:rPr lang="en-US" b="1" i="1">
                                <a:solidFill>
                                  <a:srgbClr val="00B050"/>
                                </a:solidFill>
                                <a:latin typeface="Cambria Math"/>
                              </a:rPr>
                              <m:t>𝒈</m:t>
                            </m:r>
                          </m:e>
                          <m:sub>
                            <m:r>
                              <a:rPr lang="en-US" b="1" i="1">
                                <a:solidFill>
                                  <a:srgbClr val="00B050"/>
                                </a:solidFill>
                                <a:latin typeface="Cambria Math"/>
                              </a:rPr>
                              <m:t>𝒕</m:t>
                            </m:r>
                          </m:sub>
                        </m:sSub>
                      </m:e>
                    </m:d>
                  </m:oMath>
                </a14:m>
                <a:endParaRPr lang="en-US" b="1" dirty="0" smtClean="0">
                  <a:solidFill>
                    <a:srgbClr val="FF0000"/>
                  </a:solidFill>
                </a:endParaRPr>
              </a:p>
              <a:p>
                <a:pPr marL="342900" lvl="1" indent="-342900" algn="just">
                  <a:spcBef>
                    <a:spcPts val="1000"/>
                  </a:spcBef>
                </a:pPr>
                <a:r>
                  <a:rPr lang="en-US" dirty="0" smtClean="0"/>
                  <a:t>Zero-test on </a:t>
                </a:r>
                <a14:m>
                  <m:oMath xmlns:m="http://schemas.openxmlformats.org/officeDocument/2006/math">
                    <m:r>
                      <a:rPr lang="en-US" i="1" dirty="0" smtClean="0">
                        <a:solidFill>
                          <a:srgbClr val="00B050"/>
                        </a:solidFill>
                        <a:latin typeface="Cambria Math" panose="02040503050406030204" pitchFamily="18" charset="0"/>
                      </a:rPr>
                      <m:t>𝑢</m:t>
                    </m:r>
                  </m:oMath>
                </a14:m>
                <a:r>
                  <a:rPr lang="en-US" dirty="0" smtClean="0"/>
                  <a:t> gives </a:t>
                </a:r>
                <a14:m>
                  <m:oMath xmlns:m="http://schemas.openxmlformats.org/officeDocument/2006/math">
                    <m:r>
                      <a:rPr lang="en-US" b="1" i="1" smtClean="0">
                        <a:solidFill>
                          <a:srgbClr val="00B050"/>
                        </a:solidFill>
                        <a:latin typeface="Cambria Math"/>
                      </a:rPr>
                      <m:t>∑</m:t>
                    </m:r>
                    <m:r>
                      <a:rPr lang="en-US" b="1" i="1" baseline="-25000">
                        <a:solidFill>
                          <a:srgbClr val="00B050"/>
                        </a:solidFill>
                        <a:latin typeface="Cambria Math"/>
                      </a:rPr>
                      <m:t>𝒊</m:t>
                    </m:r>
                    <m:r>
                      <a:rPr lang="en-US" b="1" i="1" smtClean="0">
                        <a:solidFill>
                          <a:srgbClr val="00B050"/>
                        </a:solidFill>
                        <a:latin typeface="Cambria Math" panose="02040503050406030204" pitchFamily="18" charset="0"/>
                      </a:rPr>
                      <m:t> </m:t>
                    </m:r>
                    <m:sSub>
                      <m:sSubPr>
                        <m:ctrlPr>
                          <a:rPr lang="en-US" b="1" i="1">
                            <a:solidFill>
                              <a:srgbClr val="00B050"/>
                            </a:solidFill>
                            <a:latin typeface="Cambria Math" panose="02040503050406030204" pitchFamily="18" charset="0"/>
                          </a:rPr>
                        </m:ctrlPr>
                      </m:sSubPr>
                      <m:e>
                        <m:sSub>
                          <m:sSubPr>
                            <m:ctrlPr>
                              <a:rPr lang="en-US" b="1" i="1" smtClean="0">
                                <a:solidFill>
                                  <a:srgbClr val="7030A0"/>
                                </a:solidFill>
                                <a:latin typeface="Cambria Math" panose="02040503050406030204" pitchFamily="18" charset="0"/>
                              </a:rPr>
                            </m:ctrlPr>
                          </m:sSubPr>
                          <m:e>
                            <m:r>
                              <a:rPr lang="en-US" b="1" i="1" smtClean="0">
                                <a:solidFill>
                                  <a:srgbClr val="7030A0"/>
                                </a:solidFill>
                                <a:latin typeface="Cambria Math" panose="02040503050406030204" pitchFamily="18" charset="0"/>
                              </a:rPr>
                              <m:t>𝜹</m:t>
                            </m:r>
                          </m:e>
                          <m:sub>
                            <m:r>
                              <a:rPr lang="en-US" b="1" i="1">
                                <a:solidFill>
                                  <a:srgbClr val="7030A0"/>
                                </a:solidFill>
                                <a:latin typeface="Cambria Math"/>
                              </a:rPr>
                              <m:t>𝒊</m:t>
                            </m:r>
                          </m:sub>
                        </m:sSub>
                        <m:r>
                          <a:rPr lang="en-US" b="1" i="1" smtClean="0">
                            <a:solidFill>
                              <a:srgbClr val="00B050"/>
                            </a:solidFill>
                            <a:latin typeface="Cambria Math" panose="02040503050406030204" pitchFamily="18" charset="0"/>
                          </a:rPr>
                          <m:t>𝒂</m:t>
                        </m:r>
                      </m:e>
                      <m:sub>
                        <m:r>
                          <a:rPr lang="en-US" b="1" i="1">
                            <a:solidFill>
                              <a:srgbClr val="00B050"/>
                            </a:solidFill>
                            <a:latin typeface="Cambria Math"/>
                          </a:rPr>
                          <m:t>𝒊</m:t>
                        </m:r>
                      </m:sub>
                    </m:sSub>
                  </m:oMath>
                </a14:m>
                <a:r>
                  <a:rPr lang="en-US" dirty="0" smtClean="0"/>
                  <a:t> </a:t>
                </a:r>
              </a:p>
              <a:p>
                <a:pPr marL="800100" lvl="2" indent="-342900" algn="just">
                  <a:spcBef>
                    <a:spcPts val="1000"/>
                  </a:spcBef>
                </a:pPr>
                <a:r>
                  <a:rPr lang="en-US" dirty="0" smtClean="0"/>
                  <a:t>where </a:t>
                </a:r>
                <a14:m>
                  <m:oMath xmlns:m="http://schemas.openxmlformats.org/officeDocument/2006/math">
                    <m:sSub>
                      <m:sSubPr>
                        <m:ctrlPr>
                          <a:rPr lang="en-US" i="1" dirty="0" smtClean="0">
                            <a:solidFill>
                              <a:srgbClr val="7030A0"/>
                            </a:solidFill>
                            <a:latin typeface="Cambria Math" panose="02040503050406030204" pitchFamily="18" charset="0"/>
                          </a:rPr>
                        </m:ctrlPr>
                      </m:sSubPr>
                      <m:e>
                        <m:r>
                          <a:rPr lang="en-US" i="1" dirty="0" smtClean="0">
                            <a:solidFill>
                              <a:srgbClr val="7030A0"/>
                            </a:solidFill>
                            <a:latin typeface="Cambria Math" panose="02040503050406030204" pitchFamily="18" charset="0"/>
                          </a:rPr>
                          <m:t>𝛿</m:t>
                        </m:r>
                      </m:e>
                      <m:sub>
                        <m:r>
                          <a:rPr lang="en-US" i="1" dirty="0" err="1" smtClean="0">
                            <a:solidFill>
                              <a:srgbClr val="7030A0"/>
                            </a:solidFill>
                            <a:latin typeface="Cambria Math" panose="02040503050406030204" pitchFamily="18" charset="0"/>
                          </a:rPr>
                          <m:t>𝑖</m:t>
                        </m:r>
                      </m:sub>
                    </m:sSub>
                    <m:r>
                      <a:rPr lang="en-US" i="1" dirty="0" smtClean="0">
                        <a:solidFill>
                          <a:srgbClr val="7030A0"/>
                        </a:solidFill>
                        <a:latin typeface="Cambria Math" panose="02040503050406030204" pitchFamily="18" charset="0"/>
                      </a:rPr>
                      <m:t>= </m:t>
                    </m:r>
                    <m:sSubSup>
                      <m:sSubSupPr>
                        <m:ctrlPr>
                          <a:rPr lang="en-US" i="1" dirty="0" err="1" smtClean="0">
                            <a:solidFill>
                              <a:srgbClr val="7030A0"/>
                            </a:solidFill>
                            <a:latin typeface="Cambria Math" panose="02040503050406030204" pitchFamily="18" charset="0"/>
                          </a:rPr>
                        </m:ctrlPr>
                      </m:sSubSupPr>
                      <m:e>
                        <m:r>
                          <a:rPr lang="en-US" i="1" dirty="0" err="1" smtClean="0">
                            <a:solidFill>
                              <a:srgbClr val="7030A0"/>
                            </a:solidFill>
                            <a:latin typeface="Cambria Math" panose="02040503050406030204" pitchFamily="18" charset="0"/>
                          </a:rPr>
                          <m:t>𝑝</m:t>
                        </m:r>
                      </m:e>
                      <m:sub>
                        <m:r>
                          <a:rPr lang="en-US" i="1" dirty="0" err="1" smtClean="0">
                            <a:solidFill>
                              <a:srgbClr val="7030A0"/>
                            </a:solidFill>
                            <a:latin typeface="Cambria Math" panose="02040503050406030204" pitchFamily="18" charset="0"/>
                          </a:rPr>
                          <m:t>𝑖</m:t>
                        </m:r>
                      </m:sub>
                      <m:sup>
                        <m:r>
                          <a:rPr lang="en-US" i="1" dirty="0" smtClean="0">
                            <a:solidFill>
                              <a:srgbClr val="7030A0"/>
                            </a:solidFill>
                            <a:latin typeface="Cambria Math" panose="02040503050406030204" pitchFamily="18" charset="0"/>
                          </a:rPr>
                          <m:t>∗</m:t>
                        </m:r>
                      </m:sup>
                    </m:sSubSup>
                    <m:sSub>
                      <m:sSubPr>
                        <m:ctrlPr>
                          <a:rPr lang="en-US" i="1" dirty="0" err="1" smtClean="0">
                            <a:solidFill>
                              <a:srgbClr val="7030A0"/>
                            </a:solidFill>
                            <a:latin typeface="Cambria Math" panose="02040503050406030204" pitchFamily="18" charset="0"/>
                          </a:rPr>
                        </m:ctrlPr>
                      </m:sSubPr>
                      <m:e>
                        <m:r>
                          <a:rPr lang="en-US" i="1" dirty="0" err="1" smtClean="0">
                            <a:solidFill>
                              <a:srgbClr val="7030A0"/>
                            </a:solidFill>
                            <a:latin typeface="Cambria Math" panose="02040503050406030204" pitchFamily="18" charset="0"/>
                          </a:rPr>
                          <m:t>h</m:t>
                        </m:r>
                      </m:e>
                      <m:sub>
                        <m:r>
                          <a:rPr lang="en-US" i="1" dirty="0" err="1" smtClean="0">
                            <a:solidFill>
                              <a:srgbClr val="7030A0"/>
                            </a:solidFill>
                            <a:latin typeface="Cambria Math" panose="02040503050406030204" pitchFamily="18" charset="0"/>
                          </a:rPr>
                          <m:t>𝑖</m:t>
                        </m:r>
                      </m:sub>
                    </m:sSub>
                  </m:oMath>
                </a14:m>
                <a:r>
                  <a:rPr lang="en-US" dirty="0" smtClean="0"/>
                  <a:t> is independent of </a:t>
                </a:r>
                <a14:m>
                  <m:oMath xmlns:m="http://schemas.openxmlformats.org/officeDocument/2006/math">
                    <m:r>
                      <a:rPr lang="en-US" b="0" i="1" dirty="0" smtClean="0">
                        <a:solidFill>
                          <a:srgbClr val="00B050"/>
                        </a:solidFill>
                        <a:latin typeface="Cambria Math" panose="02040503050406030204" pitchFamily="18" charset="0"/>
                      </a:rPr>
                      <m:t>𝑢</m:t>
                    </m:r>
                  </m:oMath>
                </a14:m>
                <a:r>
                  <a:rPr lang="en-US" dirty="0" smtClean="0"/>
                  <a:t> </a:t>
                </a:r>
              </a:p>
              <a:p>
                <a:pPr marL="800100" lvl="2" indent="-342900" algn="just">
                  <a:spcBef>
                    <a:spcPts val="1000"/>
                  </a:spcBef>
                </a:pPr>
                <a:r>
                  <a:rPr lang="en-US" dirty="0" smtClean="0"/>
                  <a:t>the computed value is unreduced (only because </a:t>
                </a:r>
                <a14:m>
                  <m:oMath xmlns:m="http://schemas.openxmlformats.org/officeDocument/2006/math">
                    <m:r>
                      <a:rPr lang="en-US" b="0" i="1" dirty="0" smtClean="0">
                        <a:solidFill>
                          <a:srgbClr val="00B050"/>
                        </a:solidFill>
                        <a:latin typeface="Cambria Math" panose="02040503050406030204" pitchFamily="18" charset="0"/>
                      </a:rPr>
                      <m:t>𝑢</m:t>
                    </m:r>
                  </m:oMath>
                </a14:m>
                <a:r>
                  <a:rPr lang="en-US" dirty="0" smtClean="0"/>
                  <a:t> encoded 0)</a:t>
                </a:r>
              </a:p>
              <a:p>
                <a:pPr marL="228600" lvl="1">
                  <a:spcBef>
                    <a:spcPts val="1000"/>
                  </a:spcBef>
                </a:pPr>
                <a:endParaRPr lang="en-US" b="1" dirty="0">
                  <a:solidFill>
                    <a:srgbClr val="FF0000"/>
                  </a:solidFill>
                </a:endParaRPr>
              </a:p>
              <a:p>
                <a:endParaRPr lang="en-US" dirty="0"/>
              </a:p>
              <a:p>
                <a:pPr>
                  <a:spcBef>
                    <a:spcPts val="1200"/>
                  </a:spcBef>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176" t="-3081"/>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EE326182-E801-4B9B-979B-107F3F531C6F}" type="slidenum">
              <a:rPr lang="en-US" altLang="en-US" smtClean="0"/>
              <a:pPr/>
              <a:t>59</a:t>
            </a:fld>
            <a:endParaRPr lang="en-US" altLang="en-US" dirty="0"/>
          </a:p>
        </p:txBody>
      </p:sp>
    </p:spTree>
    <p:extLst>
      <p:ext uri="{BB962C8B-B14F-4D97-AF65-F5344CB8AC3E}">
        <p14:creationId xmlns:p14="http://schemas.microsoft.com/office/powerpoint/2010/main" val="3555854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Candidate Constructions of </a:t>
            </a:r>
            <a:r>
              <a:rPr lang="en-US" dirty="0" err="1"/>
              <a:t>Multilinear</a:t>
            </a:r>
            <a:r>
              <a:rPr lang="en-US" dirty="0"/>
              <a:t> Maps</a:t>
            </a:r>
          </a:p>
        </p:txBody>
      </p:sp>
      <p:sp>
        <p:nvSpPr>
          <p:cNvPr id="3" name="Content Placeholder 2"/>
          <p:cNvSpPr>
            <a:spLocks noGrp="1"/>
          </p:cNvSpPr>
          <p:nvPr>
            <p:ph idx="1"/>
          </p:nvPr>
        </p:nvSpPr>
        <p:spPr/>
        <p:txBody>
          <a:bodyPr/>
          <a:lstStyle/>
          <a:p>
            <a:r>
              <a:rPr lang="en-US" dirty="0" smtClean="0"/>
              <a:t>Approximate </a:t>
            </a:r>
            <a:r>
              <a:rPr lang="en-US" dirty="0" err="1" smtClean="0"/>
              <a:t>Multilinear</a:t>
            </a:r>
            <a:r>
              <a:rPr lang="en-US" dirty="0" smtClean="0"/>
              <a:t> Maps [</a:t>
            </a:r>
            <a:r>
              <a:rPr lang="en-US" dirty="0" smtClean="0">
                <a:solidFill>
                  <a:srgbClr val="FF0000"/>
                </a:solidFill>
              </a:rPr>
              <a:t>G</a:t>
            </a:r>
            <a:r>
              <a:rPr lang="en-US" dirty="0" smtClean="0"/>
              <a:t>GH13, CLT13, GGH14</a:t>
            </a:r>
            <a:r>
              <a:rPr lang="en-US" dirty="0" smtClean="0"/>
              <a:t>]</a:t>
            </a:r>
          </a:p>
          <a:p>
            <a:r>
              <a:rPr lang="en-US" dirty="0" smtClean="0"/>
              <a:t>Various attacks [</a:t>
            </a:r>
            <a:r>
              <a:rPr lang="en-US" dirty="0" smtClean="0">
                <a:solidFill>
                  <a:srgbClr val="FF0000"/>
                </a:solidFill>
              </a:rPr>
              <a:t>G</a:t>
            </a:r>
            <a:r>
              <a:rPr lang="en-US" dirty="0" smtClean="0"/>
              <a:t>GH13, CHLRS15, </a:t>
            </a:r>
            <a:r>
              <a:rPr lang="en-US" dirty="0"/>
              <a:t>CGHLMRST15</a:t>
            </a:r>
            <a:r>
              <a:rPr lang="en-US" dirty="0" smtClean="0"/>
              <a:t>]</a:t>
            </a:r>
          </a:p>
          <a:p>
            <a:r>
              <a:rPr lang="en-US" dirty="0" smtClean="0"/>
              <a:t>Most obfuscation schemes unaffected</a:t>
            </a:r>
          </a:p>
          <a:p>
            <a:r>
              <a:rPr lang="en-US" dirty="0" smtClean="0"/>
              <a:t>New </a:t>
            </a:r>
            <a:r>
              <a:rPr lang="en-US" dirty="0" err="1" smtClean="0"/>
              <a:t>Multilinear</a:t>
            </a:r>
            <a:r>
              <a:rPr lang="en-US" dirty="0" smtClean="0"/>
              <a:t> Maps [CLT15]</a:t>
            </a:r>
            <a:endParaRPr lang="en-US" dirty="0" smtClean="0"/>
          </a:p>
          <a:p>
            <a:r>
              <a:rPr lang="en-US" dirty="0" smtClean="0"/>
              <a:t>Very </a:t>
            </a:r>
            <a:r>
              <a:rPr lang="en-US" dirty="0" smtClean="0"/>
              <a:t>active area of research…</a:t>
            </a:r>
            <a:endParaRPr lang="en-US" dirty="0"/>
          </a:p>
        </p:txBody>
      </p:sp>
      <p:sp>
        <p:nvSpPr>
          <p:cNvPr id="4" name="Slide Number Placeholder 3"/>
          <p:cNvSpPr>
            <a:spLocks noGrp="1"/>
          </p:cNvSpPr>
          <p:nvPr>
            <p:ph type="sldNum" sz="quarter" idx="12"/>
          </p:nvPr>
        </p:nvSpPr>
        <p:spPr/>
        <p:txBody>
          <a:bodyPr/>
          <a:lstStyle/>
          <a:p>
            <a:fld id="{93D2F4F8-96A9-4514-BBD0-EA5312265E95}" type="slidenum">
              <a:rPr lang="en-US" smtClean="0"/>
              <a:t>6</a:t>
            </a:fld>
            <a:endParaRPr lang="en-US"/>
          </a:p>
        </p:txBody>
      </p:sp>
    </p:spTree>
    <p:extLst>
      <p:ext uri="{BB962C8B-B14F-4D97-AF65-F5344CB8AC3E}">
        <p14:creationId xmlns:p14="http://schemas.microsoft.com/office/powerpoint/2010/main" val="39684950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Cheon</a:t>
            </a:r>
            <a:r>
              <a:rPr lang="en-US" dirty="0" smtClean="0"/>
              <a:t> et al. Attack</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latin typeface="Cambria Math"/>
                  </a:rPr>
                  <a:t>Attack Encodings:</a:t>
                </a:r>
              </a:p>
              <a:p>
                <a:pPr marL="0" indent="0" algn="ctr">
                  <a:buNone/>
                </a:pPr>
                <a14:m>
                  <m:oMath xmlns:m="http://schemas.openxmlformats.org/officeDocument/2006/math">
                    <m:r>
                      <a:rPr lang="en-US" sz="2400" b="1" i="1" smtClean="0">
                        <a:solidFill>
                          <a:srgbClr val="FF0000"/>
                        </a:solidFill>
                        <a:latin typeface="Cambria Math"/>
                      </a:rPr>
                      <m:t>𝒗</m:t>
                    </m:r>
                    <m:r>
                      <a:rPr lang="en-US" sz="2400" b="1">
                        <a:solidFill>
                          <a:srgbClr val="FF0000"/>
                        </a:solidFill>
                        <a:latin typeface="Cambria Math"/>
                      </a:rPr>
                      <m:t>∼</m:t>
                    </m:r>
                    <m:d>
                      <m:dPr>
                        <m:ctrlPr>
                          <a:rPr lang="en-US" sz="2400" b="1" i="1">
                            <a:solidFill>
                              <a:srgbClr val="FF0000"/>
                            </a:solidFill>
                            <a:latin typeface="Cambria Math" panose="02040503050406030204" pitchFamily="18" charset="0"/>
                          </a:rPr>
                        </m:ctrlPr>
                      </m:dPr>
                      <m:e>
                        <m:sSub>
                          <m:sSubPr>
                            <m:ctrlPr>
                              <a:rPr lang="en-US" sz="2400" b="1" i="1">
                                <a:solidFill>
                                  <a:srgbClr val="FF0000"/>
                                </a:solidFill>
                                <a:latin typeface="Cambria Math" panose="02040503050406030204" pitchFamily="18" charset="0"/>
                              </a:rPr>
                            </m:ctrlPr>
                          </m:sSubPr>
                          <m:e>
                            <m:r>
                              <a:rPr lang="en-US" sz="2400" b="1" i="1">
                                <a:solidFill>
                                  <a:srgbClr val="FF0000"/>
                                </a:solidFill>
                                <a:latin typeface="Cambria Math"/>
                              </a:rPr>
                              <m:t>𝒃</m:t>
                            </m:r>
                          </m:e>
                          <m:sub>
                            <m:r>
                              <a:rPr lang="en-US" sz="2400" b="1" i="1">
                                <a:solidFill>
                                  <a:srgbClr val="FF0000"/>
                                </a:solidFill>
                                <a:latin typeface="Cambria Math"/>
                              </a:rPr>
                              <m:t>𝟏</m:t>
                            </m:r>
                          </m:sub>
                        </m:sSub>
                        <m:r>
                          <a:rPr lang="en-US" sz="2400" b="1">
                            <a:solidFill>
                              <a:srgbClr val="FF0000"/>
                            </a:solidFill>
                            <a:latin typeface="Cambria Math"/>
                          </a:rPr>
                          <m:t>,  … ,  </m:t>
                        </m:r>
                        <m:sSub>
                          <m:sSubPr>
                            <m:ctrlPr>
                              <a:rPr lang="en-US" sz="2400" b="1" i="1">
                                <a:solidFill>
                                  <a:srgbClr val="FF0000"/>
                                </a:solidFill>
                                <a:latin typeface="Cambria Math" panose="02040503050406030204" pitchFamily="18" charset="0"/>
                              </a:rPr>
                            </m:ctrlPr>
                          </m:sSubPr>
                          <m:e>
                            <m:r>
                              <a:rPr lang="en-US" sz="2400" b="1" i="1">
                                <a:solidFill>
                                  <a:srgbClr val="FF0000"/>
                                </a:solidFill>
                                <a:latin typeface="Cambria Math"/>
                              </a:rPr>
                              <m:t>𝒃</m:t>
                            </m:r>
                          </m:e>
                          <m:sub>
                            <m:r>
                              <a:rPr lang="en-US" sz="2400" b="1" i="1">
                                <a:solidFill>
                                  <a:srgbClr val="FF0000"/>
                                </a:solidFill>
                                <a:latin typeface="Cambria Math"/>
                              </a:rPr>
                              <m:t>𝐭</m:t>
                            </m:r>
                          </m:sub>
                        </m:sSub>
                      </m:e>
                    </m:d>
                  </m:oMath>
                </a14:m>
                <a:r>
                  <a:rPr lang="en-US" sz="2400" b="1" dirty="0">
                    <a:solidFill>
                      <a:srgbClr val="FF0000"/>
                    </a:solidFill>
                  </a:rPr>
                  <a:t>, </a:t>
                </a:r>
                <a14:m>
                  <m:oMath xmlns:m="http://schemas.openxmlformats.org/officeDocument/2006/math">
                    <m:sSup>
                      <m:sSupPr>
                        <m:ctrlPr>
                          <a:rPr lang="en-US" sz="2400" b="1" i="1">
                            <a:solidFill>
                              <a:srgbClr val="FF0000"/>
                            </a:solidFill>
                            <a:latin typeface="Cambria Math" panose="02040503050406030204" pitchFamily="18" charset="0"/>
                          </a:rPr>
                        </m:ctrlPr>
                      </m:sSupPr>
                      <m:e>
                        <m:r>
                          <a:rPr lang="en-US" sz="2400" b="1" i="1">
                            <a:solidFill>
                              <a:srgbClr val="FF0000"/>
                            </a:solidFill>
                            <a:latin typeface="Cambria Math"/>
                          </a:rPr>
                          <m:t>𝒗</m:t>
                        </m:r>
                      </m:e>
                      <m:sup>
                        <m:r>
                          <a:rPr lang="en-US" sz="2400" b="1" i="1">
                            <a:solidFill>
                              <a:srgbClr val="FF0000"/>
                            </a:solidFill>
                            <a:latin typeface="Cambria Math"/>
                          </a:rPr>
                          <m:t>′</m:t>
                        </m:r>
                      </m:sup>
                    </m:sSup>
                    <m:r>
                      <a:rPr lang="en-US" sz="2400" b="1">
                        <a:solidFill>
                          <a:srgbClr val="FF0000"/>
                        </a:solidFill>
                        <a:latin typeface="Cambria Math"/>
                      </a:rPr>
                      <m:t>∼</m:t>
                    </m:r>
                    <m:d>
                      <m:dPr>
                        <m:ctrlPr>
                          <a:rPr lang="en-US" sz="2400" b="1" i="1">
                            <a:solidFill>
                              <a:srgbClr val="FF0000"/>
                            </a:solidFill>
                            <a:latin typeface="Cambria Math" panose="02040503050406030204" pitchFamily="18" charset="0"/>
                          </a:rPr>
                        </m:ctrlPr>
                      </m:dPr>
                      <m:e>
                        <m:sSubSup>
                          <m:sSubSupPr>
                            <m:ctrlPr>
                              <a:rPr lang="en-US" sz="2400" b="1" i="1">
                                <a:solidFill>
                                  <a:srgbClr val="FF0000"/>
                                </a:solidFill>
                                <a:latin typeface="Cambria Math" panose="02040503050406030204" pitchFamily="18" charset="0"/>
                              </a:rPr>
                            </m:ctrlPr>
                          </m:sSubSupPr>
                          <m:e>
                            <m:r>
                              <a:rPr lang="en-US" sz="2400" b="1" i="1">
                                <a:solidFill>
                                  <a:srgbClr val="FF0000"/>
                                </a:solidFill>
                                <a:latin typeface="Cambria Math"/>
                              </a:rPr>
                              <m:t>𝒃</m:t>
                            </m:r>
                          </m:e>
                          <m:sub>
                            <m:r>
                              <a:rPr lang="en-US" sz="2400" b="1" i="1">
                                <a:solidFill>
                                  <a:srgbClr val="FF0000"/>
                                </a:solidFill>
                                <a:latin typeface="Cambria Math"/>
                              </a:rPr>
                              <m:t>𝟏</m:t>
                            </m:r>
                          </m:sub>
                          <m:sup>
                            <m:r>
                              <a:rPr lang="en-US" sz="2400" b="1">
                                <a:solidFill>
                                  <a:srgbClr val="FF0000"/>
                                </a:solidFill>
                                <a:latin typeface="Cambria Math"/>
                              </a:rPr>
                              <m:t>′</m:t>
                            </m:r>
                          </m:sup>
                        </m:sSubSup>
                        <m:r>
                          <a:rPr lang="en-US" sz="2400" b="1">
                            <a:solidFill>
                              <a:srgbClr val="FF0000"/>
                            </a:solidFill>
                            <a:latin typeface="Cambria Math"/>
                          </a:rPr>
                          <m:t>,  … ,  </m:t>
                        </m:r>
                        <m:sSubSup>
                          <m:sSubSupPr>
                            <m:ctrlPr>
                              <a:rPr lang="en-US" sz="2400" b="1" i="1">
                                <a:solidFill>
                                  <a:srgbClr val="FF0000"/>
                                </a:solidFill>
                                <a:latin typeface="Cambria Math" panose="02040503050406030204" pitchFamily="18" charset="0"/>
                              </a:rPr>
                            </m:ctrlPr>
                          </m:sSubSupPr>
                          <m:e>
                            <m:r>
                              <a:rPr lang="en-US" sz="2400" b="1" i="1">
                                <a:solidFill>
                                  <a:srgbClr val="FF0000"/>
                                </a:solidFill>
                                <a:latin typeface="Cambria Math"/>
                              </a:rPr>
                              <m:t>𝒃</m:t>
                            </m:r>
                          </m:e>
                          <m:sub>
                            <m:r>
                              <a:rPr lang="en-US" sz="2400" b="1" i="1">
                                <a:solidFill>
                                  <a:srgbClr val="FF0000"/>
                                </a:solidFill>
                                <a:latin typeface="Cambria Math"/>
                              </a:rPr>
                              <m:t>𝒕</m:t>
                            </m:r>
                          </m:sub>
                          <m:sup>
                            <m:r>
                              <a:rPr lang="en-US" sz="2400" b="1" i="1">
                                <a:solidFill>
                                  <a:srgbClr val="FF0000"/>
                                </a:solidFill>
                                <a:latin typeface="Cambria Math"/>
                              </a:rPr>
                              <m:t>′</m:t>
                            </m:r>
                          </m:sup>
                        </m:sSubSup>
                      </m:e>
                    </m:d>
                  </m:oMath>
                </a14:m>
                <a:endParaRPr lang="en-US" sz="2400" dirty="0" smtClean="0"/>
              </a:p>
              <a:p>
                <a:r>
                  <a:rPr lang="en-US" dirty="0" smtClean="0"/>
                  <a:t>Encoding of 0:</a:t>
                </a:r>
                <a:endParaRPr lang="en-US" dirty="0"/>
              </a:p>
              <a:p>
                <a:pPr marL="457200" lvl="1" indent="0">
                  <a:buNone/>
                </a:pPr>
                <a14:m>
                  <m:oMathPara xmlns:m="http://schemas.openxmlformats.org/officeDocument/2006/math">
                    <m:oMathParaPr>
                      <m:jc m:val="centerGroup"/>
                    </m:oMathParaPr>
                    <m:oMath xmlns:m="http://schemas.openxmlformats.org/officeDocument/2006/math">
                      <m:r>
                        <a:rPr lang="en-US" b="1" i="1" smtClean="0">
                          <a:solidFill>
                            <a:srgbClr val="00B050"/>
                          </a:solidFill>
                          <a:latin typeface="Cambria Math" panose="02040503050406030204" pitchFamily="18" charset="0"/>
                        </a:rPr>
                        <m:t>𝒖</m:t>
                      </m:r>
                      <m:r>
                        <a:rPr lang="en-US" b="1" i="1">
                          <a:solidFill>
                            <a:srgbClr val="00B050"/>
                          </a:solidFill>
                          <a:latin typeface="Cambria Math"/>
                        </a:rPr>
                        <m:t>∼</m:t>
                      </m:r>
                      <m:d>
                        <m:dPr>
                          <m:ctrlPr>
                            <a:rPr lang="en-US" b="1" i="1">
                              <a:solidFill>
                                <a:srgbClr val="00B050"/>
                              </a:solidFill>
                              <a:latin typeface="Cambria Math" panose="02040503050406030204" pitchFamily="18" charset="0"/>
                            </a:rPr>
                          </m:ctrlPr>
                        </m:dPr>
                        <m:e>
                          <m:sSub>
                            <m:sSubPr>
                              <m:ctrlPr>
                                <a:rPr lang="en-US" b="1" i="1">
                                  <a:solidFill>
                                    <a:srgbClr val="00B050"/>
                                  </a:solidFill>
                                  <a:latin typeface="Cambria Math" panose="02040503050406030204" pitchFamily="18" charset="0"/>
                                </a:rPr>
                              </m:ctrlPr>
                            </m:sSubPr>
                            <m:e>
                              <m:r>
                                <a:rPr lang="en-US" b="1" i="1" smtClean="0">
                                  <a:solidFill>
                                    <a:srgbClr val="00B050"/>
                                  </a:solidFill>
                                  <a:latin typeface="Cambria Math" panose="02040503050406030204" pitchFamily="18" charset="0"/>
                                </a:rPr>
                                <m:t>𝒂</m:t>
                              </m:r>
                            </m:e>
                            <m:sub>
                              <m:r>
                                <a:rPr lang="en-US" b="1" i="1">
                                  <a:solidFill>
                                    <a:srgbClr val="00B050"/>
                                  </a:solidFill>
                                  <a:latin typeface="Cambria Math"/>
                                </a:rPr>
                                <m:t>𝟏</m:t>
                              </m:r>
                            </m:sub>
                          </m:sSub>
                          <m:sSub>
                            <m:sSubPr>
                              <m:ctrlPr>
                                <a:rPr lang="en-US" b="1" i="1">
                                  <a:solidFill>
                                    <a:srgbClr val="00B050"/>
                                  </a:solidFill>
                                  <a:latin typeface="Cambria Math" panose="02040503050406030204" pitchFamily="18" charset="0"/>
                                </a:rPr>
                              </m:ctrlPr>
                            </m:sSubPr>
                            <m:e>
                              <m:r>
                                <a:rPr lang="en-US" b="1" i="1">
                                  <a:solidFill>
                                    <a:srgbClr val="00B050"/>
                                  </a:solidFill>
                                  <a:latin typeface="Cambria Math"/>
                                </a:rPr>
                                <m:t>𝒈</m:t>
                              </m:r>
                            </m:e>
                            <m:sub>
                              <m:r>
                                <a:rPr lang="en-US" b="1" i="1">
                                  <a:solidFill>
                                    <a:srgbClr val="00B050"/>
                                  </a:solidFill>
                                  <a:latin typeface="Cambria Math"/>
                                </a:rPr>
                                <m:t>𝟏</m:t>
                              </m:r>
                            </m:sub>
                          </m:sSub>
                          <m:r>
                            <a:rPr lang="en-US" b="1" i="1">
                              <a:solidFill>
                                <a:srgbClr val="00B050"/>
                              </a:solidFill>
                              <a:latin typeface="Cambria Math"/>
                            </a:rPr>
                            <m:t>,…,</m:t>
                          </m:r>
                          <m:sSub>
                            <m:sSubPr>
                              <m:ctrlPr>
                                <a:rPr lang="en-US" b="1" i="1">
                                  <a:solidFill>
                                    <a:srgbClr val="00B050"/>
                                  </a:solidFill>
                                  <a:latin typeface="Cambria Math" panose="02040503050406030204" pitchFamily="18" charset="0"/>
                                </a:rPr>
                              </m:ctrlPr>
                            </m:sSubPr>
                            <m:e>
                              <m:r>
                                <a:rPr lang="en-US" b="1" i="1" smtClean="0">
                                  <a:solidFill>
                                    <a:srgbClr val="00B050"/>
                                  </a:solidFill>
                                  <a:latin typeface="Cambria Math" panose="02040503050406030204" pitchFamily="18" charset="0"/>
                                </a:rPr>
                                <m:t>𝒂</m:t>
                              </m:r>
                            </m:e>
                            <m:sub>
                              <m:r>
                                <a:rPr lang="en-US" b="1" i="1">
                                  <a:solidFill>
                                    <a:srgbClr val="00B050"/>
                                  </a:solidFill>
                                  <a:latin typeface="Cambria Math"/>
                                </a:rPr>
                                <m:t>𝒕</m:t>
                              </m:r>
                            </m:sub>
                          </m:sSub>
                          <m:sSub>
                            <m:sSubPr>
                              <m:ctrlPr>
                                <a:rPr lang="en-US" b="1" i="1">
                                  <a:solidFill>
                                    <a:srgbClr val="00B050"/>
                                  </a:solidFill>
                                  <a:latin typeface="Cambria Math" panose="02040503050406030204" pitchFamily="18" charset="0"/>
                                </a:rPr>
                              </m:ctrlPr>
                            </m:sSubPr>
                            <m:e>
                              <m:r>
                                <a:rPr lang="en-US" b="1" i="1">
                                  <a:solidFill>
                                    <a:srgbClr val="00B050"/>
                                  </a:solidFill>
                                  <a:latin typeface="Cambria Math"/>
                                </a:rPr>
                                <m:t>𝒈</m:t>
                              </m:r>
                            </m:e>
                            <m:sub>
                              <m:r>
                                <a:rPr lang="en-US" b="1" i="1">
                                  <a:solidFill>
                                    <a:srgbClr val="00B050"/>
                                  </a:solidFill>
                                  <a:latin typeface="Cambria Math"/>
                                </a:rPr>
                                <m:t>𝒕</m:t>
                              </m:r>
                            </m:sub>
                          </m:sSub>
                        </m:e>
                      </m:d>
                    </m:oMath>
                  </m:oMathPara>
                </a14:m>
                <a:endParaRPr lang="en-US" b="1" dirty="0"/>
              </a:p>
              <a:p>
                <a:r>
                  <a:rPr lang="en-US" dirty="0" smtClean="0"/>
                  <a:t>Filler encoding:</a:t>
                </a:r>
                <a:endParaRPr lang="en-US" dirty="0"/>
              </a:p>
              <a:p>
                <a:pPr marL="0" indent="0" algn="ctr">
                  <a:buNone/>
                </a:pPr>
                <a14:m>
                  <m:oMathPara xmlns:m="http://schemas.openxmlformats.org/officeDocument/2006/math">
                    <m:oMathParaPr>
                      <m:jc m:val="centerGroup"/>
                    </m:oMathParaPr>
                    <m:oMath xmlns:m="http://schemas.openxmlformats.org/officeDocument/2006/math">
                      <m:r>
                        <a:rPr lang="en-US" sz="2400" b="1" i="1" smtClean="0">
                          <a:solidFill>
                            <a:srgbClr val="0070C0"/>
                          </a:solidFill>
                          <a:latin typeface="Cambria Math" panose="02040503050406030204" pitchFamily="18" charset="0"/>
                        </a:rPr>
                        <m:t>𝒘</m:t>
                      </m:r>
                      <m:r>
                        <a:rPr lang="en-US" sz="2400" b="1">
                          <a:solidFill>
                            <a:srgbClr val="0070C0"/>
                          </a:solidFill>
                          <a:latin typeface="Cambria Math"/>
                        </a:rPr>
                        <m:t>∼</m:t>
                      </m:r>
                      <m:d>
                        <m:dPr>
                          <m:ctrlPr>
                            <a:rPr lang="en-US" sz="2400" b="1" i="1">
                              <a:solidFill>
                                <a:srgbClr val="0070C0"/>
                              </a:solidFill>
                              <a:latin typeface="Cambria Math" panose="02040503050406030204" pitchFamily="18" charset="0"/>
                            </a:rPr>
                          </m:ctrlPr>
                        </m:dPr>
                        <m:e>
                          <m:sSub>
                            <m:sSubPr>
                              <m:ctrlPr>
                                <a:rPr lang="en-US" sz="2400" b="1" i="1" smtClean="0">
                                  <a:solidFill>
                                    <a:srgbClr val="0070C0"/>
                                  </a:solidFill>
                                  <a:latin typeface="Cambria Math" panose="02040503050406030204" pitchFamily="18" charset="0"/>
                                </a:rPr>
                              </m:ctrlPr>
                            </m:sSubPr>
                            <m:e>
                              <m:r>
                                <a:rPr lang="en-US" sz="2400" b="1" i="1" smtClean="0">
                                  <a:solidFill>
                                    <a:srgbClr val="0070C0"/>
                                  </a:solidFill>
                                  <a:latin typeface="Cambria Math" panose="02040503050406030204" pitchFamily="18" charset="0"/>
                                </a:rPr>
                                <m:t>𝒄</m:t>
                              </m:r>
                            </m:e>
                            <m:sub>
                              <m:r>
                                <a:rPr lang="en-US" sz="2400" b="1" i="1" smtClean="0">
                                  <a:solidFill>
                                    <a:srgbClr val="0070C0"/>
                                  </a:solidFill>
                                  <a:latin typeface="Cambria Math" panose="02040503050406030204" pitchFamily="18" charset="0"/>
                                </a:rPr>
                                <m:t>𝟏</m:t>
                              </m:r>
                            </m:sub>
                          </m:sSub>
                          <m:r>
                            <a:rPr lang="en-US" sz="2400" b="1">
                              <a:solidFill>
                                <a:srgbClr val="0070C0"/>
                              </a:solidFill>
                              <a:latin typeface="Cambria Math"/>
                            </a:rPr>
                            <m:t>,</m:t>
                          </m:r>
                          <m:r>
                            <a:rPr lang="en-US" sz="2400" b="1" i="0" smtClean="0">
                              <a:solidFill>
                                <a:srgbClr val="0070C0"/>
                              </a:solidFill>
                              <a:latin typeface="Cambria Math"/>
                            </a:rPr>
                            <m:t> </m:t>
                          </m:r>
                          <m:r>
                            <a:rPr lang="en-US" sz="2400" b="1" i="1" smtClean="0">
                              <a:solidFill>
                                <a:srgbClr val="0070C0"/>
                              </a:solidFill>
                              <a:latin typeface="Cambria Math" panose="02040503050406030204" pitchFamily="18" charset="0"/>
                            </a:rPr>
                            <m:t>…</m:t>
                          </m:r>
                          <m:sSub>
                            <m:sSubPr>
                              <m:ctrlPr>
                                <a:rPr lang="en-US" sz="2400" b="1" i="1">
                                  <a:solidFill>
                                    <a:srgbClr val="0070C0"/>
                                  </a:solidFill>
                                  <a:latin typeface="Cambria Math" panose="02040503050406030204" pitchFamily="18" charset="0"/>
                                </a:rPr>
                              </m:ctrlPr>
                            </m:sSubPr>
                            <m:e>
                              <m:r>
                                <a:rPr lang="en-US" sz="2400" b="1" i="1" smtClean="0">
                                  <a:solidFill>
                                    <a:srgbClr val="0070C0"/>
                                  </a:solidFill>
                                  <a:latin typeface="Cambria Math"/>
                                </a:rPr>
                                <m:t>𝒄</m:t>
                              </m:r>
                            </m:e>
                            <m:sub>
                              <m:r>
                                <a:rPr lang="en-US" sz="2400" b="1" i="1" smtClean="0">
                                  <a:solidFill>
                                    <a:srgbClr val="0070C0"/>
                                  </a:solidFill>
                                  <a:latin typeface="Cambria Math" panose="02040503050406030204" pitchFamily="18" charset="0"/>
                                </a:rPr>
                                <m:t>𝒕</m:t>
                              </m:r>
                            </m:sub>
                          </m:sSub>
                        </m:e>
                      </m:d>
                    </m:oMath>
                  </m:oMathPara>
                </a14:m>
                <a:endParaRPr lang="en-US" sz="2400" b="1" dirty="0" smtClean="0">
                  <a:solidFill>
                    <a:srgbClr val="0070C0"/>
                  </a:solidFill>
                </a:endParaRPr>
              </a:p>
              <a:p>
                <a:r>
                  <a:rPr lang="en-US" dirty="0" smtClean="0"/>
                  <a:t>We get a level-</a:t>
                </a:r>
                <a14:m>
                  <m:oMath xmlns:m="http://schemas.openxmlformats.org/officeDocument/2006/math">
                    <m:r>
                      <a:rPr lang="en-US" i="1" dirty="0" smtClean="0">
                        <a:latin typeface="Cambria Math"/>
                      </a:rPr>
                      <m:t>𝑘</m:t>
                    </m:r>
                  </m:oMath>
                </a14:m>
                <a:r>
                  <a:rPr lang="en-US" dirty="0" smtClean="0"/>
                  <a:t> encoding</a:t>
                </a:r>
              </a:p>
              <a:p>
                <a:pPr lvl="1"/>
                <a14:m>
                  <m:oMath xmlns:m="http://schemas.openxmlformats.org/officeDocument/2006/math">
                    <m:r>
                      <a:rPr lang="en-US" b="0" i="1" smtClean="0">
                        <a:solidFill>
                          <a:srgbClr val="00B050"/>
                        </a:solidFill>
                        <a:latin typeface="Cambria Math" panose="02040503050406030204" pitchFamily="18" charset="0"/>
                      </a:rPr>
                      <m:t>𝑢</m:t>
                    </m:r>
                    <m:r>
                      <a:rPr lang="en-US" b="0" i="1" smtClean="0">
                        <a:latin typeface="Cambria Math" panose="02040503050406030204" pitchFamily="18" charset="0"/>
                      </a:rPr>
                      <m:t>⋅</m:t>
                    </m:r>
                    <m:r>
                      <a:rPr lang="en-US" b="0" i="1" smtClean="0">
                        <a:solidFill>
                          <a:srgbClr val="FF0000"/>
                        </a:solidFill>
                        <a:latin typeface="Cambria Math" panose="02040503050406030204" pitchFamily="18" charset="0"/>
                      </a:rPr>
                      <m:t>𝑣</m:t>
                    </m:r>
                    <m:r>
                      <a:rPr lang="en-US" b="0" i="1" smtClean="0">
                        <a:latin typeface="Cambria Math" panose="02040503050406030204" pitchFamily="18" charset="0"/>
                      </a:rPr>
                      <m:t>⋅</m:t>
                    </m:r>
                    <m:r>
                      <a:rPr lang="en-US" b="0" i="1" smtClean="0">
                        <a:solidFill>
                          <a:srgbClr val="0070C0"/>
                        </a:solidFill>
                        <a:latin typeface="Cambria Math" panose="02040503050406030204" pitchFamily="18" charset="0"/>
                      </a:rPr>
                      <m:t>𝑤</m:t>
                    </m:r>
                    <m:r>
                      <a:rPr lang="en-US" b="0" i="1" smtClean="0">
                        <a:latin typeface="Cambria Math"/>
                      </a:rPr>
                      <m:t>∼(</m:t>
                    </m:r>
                    <m:sSub>
                      <m:sSubPr>
                        <m:ctrlPr>
                          <a:rPr lang="en-US" b="0" i="1" smtClean="0">
                            <a:solidFill>
                              <a:srgbClr val="00B050"/>
                            </a:solidFill>
                            <a:latin typeface="Cambria Math" panose="02040503050406030204" pitchFamily="18" charset="0"/>
                          </a:rPr>
                        </m:ctrlPr>
                      </m:sSubPr>
                      <m:e>
                        <m:r>
                          <a:rPr lang="en-US" b="0" i="1" smtClean="0">
                            <a:solidFill>
                              <a:srgbClr val="00B050"/>
                            </a:solidFill>
                            <a:latin typeface="Cambria Math"/>
                          </a:rPr>
                          <m:t>𝑎</m:t>
                        </m:r>
                      </m:e>
                      <m:sub>
                        <m:r>
                          <a:rPr lang="en-US" b="0" i="1" smtClean="0">
                            <a:solidFill>
                              <a:srgbClr val="00B050"/>
                            </a:solidFill>
                            <a:latin typeface="Cambria Math"/>
                          </a:rPr>
                          <m:t>1</m:t>
                        </m:r>
                      </m:sub>
                    </m:sSub>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a:rPr>
                          <m:t>𝑏</m:t>
                        </m:r>
                      </m:e>
                      <m:sub>
                        <m:r>
                          <a:rPr lang="en-US" b="0" i="1" smtClean="0">
                            <a:solidFill>
                              <a:srgbClr val="FF0000"/>
                            </a:solidFill>
                            <a:latin typeface="Cambria Math"/>
                          </a:rPr>
                          <m:t>1</m:t>
                        </m:r>
                      </m:sub>
                    </m:sSub>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𝑐</m:t>
                        </m:r>
                      </m:e>
                      <m:sub>
                        <m:r>
                          <a:rPr lang="en-US" b="0" i="1" smtClean="0">
                            <a:solidFill>
                              <a:srgbClr val="0070C0"/>
                            </a:solidFill>
                            <a:latin typeface="Cambria Math"/>
                          </a:rPr>
                          <m:t>1</m:t>
                        </m:r>
                      </m:sub>
                    </m:sSub>
                    <m:r>
                      <a:rPr lang="en-US" b="0" i="1" smtClean="0">
                        <a:latin typeface="Cambria Math"/>
                      </a:rPr>
                      <m:t>⋅</m:t>
                    </m:r>
                    <m:sSub>
                      <m:sSubPr>
                        <m:ctrlPr>
                          <a:rPr lang="en-US" b="0" i="1" smtClean="0">
                            <a:solidFill>
                              <a:srgbClr val="00B050"/>
                            </a:solidFill>
                            <a:latin typeface="Cambria Math" panose="02040503050406030204" pitchFamily="18" charset="0"/>
                          </a:rPr>
                        </m:ctrlPr>
                      </m:sSubPr>
                      <m:e>
                        <m:r>
                          <a:rPr lang="en-US" b="0" i="1" smtClean="0">
                            <a:solidFill>
                              <a:srgbClr val="00B050"/>
                            </a:solidFill>
                            <a:latin typeface="Cambria Math"/>
                          </a:rPr>
                          <m:t>𝑔</m:t>
                        </m:r>
                      </m:e>
                      <m:sub>
                        <m:r>
                          <a:rPr lang="en-US" b="0" i="1" smtClean="0">
                            <a:solidFill>
                              <a:srgbClr val="00B050"/>
                            </a:solidFill>
                            <a:latin typeface="Cambria Math"/>
                          </a:rPr>
                          <m:t>1</m:t>
                        </m:r>
                      </m:sub>
                    </m:sSub>
                    <m:r>
                      <a:rPr lang="en-US" b="0" i="1" smtClean="0">
                        <a:latin typeface="Cambria Math"/>
                      </a:rPr>
                      <m:t>,…,</m:t>
                    </m:r>
                    <m:sSub>
                      <m:sSubPr>
                        <m:ctrlPr>
                          <a:rPr lang="en-US" i="1" smtClean="0">
                            <a:solidFill>
                              <a:srgbClr val="00B050"/>
                            </a:solidFill>
                            <a:latin typeface="Cambria Math" panose="02040503050406030204" pitchFamily="18" charset="0"/>
                          </a:rPr>
                        </m:ctrlPr>
                      </m:sSubPr>
                      <m:e>
                        <m:r>
                          <a:rPr lang="en-US" b="0" i="1" smtClean="0">
                            <a:solidFill>
                              <a:srgbClr val="00B050"/>
                            </a:solidFill>
                            <a:latin typeface="Cambria Math"/>
                          </a:rPr>
                          <m:t>𝑎</m:t>
                        </m:r>
                      </m:e>
                      <m:sub>
                        <m:r>
                          <a:rPr lang="en-US" b="0" i="1" smtClean="0">
                            <a:solidFill>
                              <a:srgbClr val="00B050"/>
                            </a:solidFill>
                            <a:latin typeface="Cambria Math"/>
                          </a:rPr>
                          <m:t>𝑡</m:t>
                        </m:r>
                      </m:sub>
                    </m:sSub>
                    <m:sSub>
                      <m:sSubPr>
                        <m:ctrlPr>
                          <a:rPr lang="en-US" i="1" smtClean="0">
                            <a:solidFill>
                              <a:srgbClr val="FF0000"/>
                            </a:solidFill>
                            <a:latin typeface="Cambria Math" panose="02040503050406030204" pitchFamily="18" charset="0"/>
                          </a:rPr>
                        </m:ctrlPr>
                      </m:sSubPr>
                      <m:e>
                        <m:r>
                          <a:rPr lang="en-US" b="0" i="1" smtClean="0">
                            <a:solidFill>
                              <a:srgbClr val="FF0000"/>
                            </a:solidFill>
                            <a:latin typeface="Cambria Math"/>
                          </a:rPr>
                          <m:t>𝑏</m:t>
                        </m:r>
                      </m:e>
                      <m:sub>
                        <m:r>
                          <a:rPr lang="en-US" b="0" i="1" smtClean="0">
                            <a:solidFill>
                              <a:srgbClr val="FF0000"/>
                            </a:solidFill>
                            <a:latin typeface="Cambria Math"/>
                          </a:rPr>
                          <m:t>𝑡</m:t>
                        </m:r>
                      </m:sub>
                    </m:sSub>
                    <m:sSub>
                      <m:sSubPr>
                        <m:ctrlPr>
                          <a:rPr lang="en-US" i="1" smtClean="0">
                            <a:solidFill>
                              <a:srgbClr val="0070C0"/>
                            </a:solidFill>
                            <a:latin typeface="Cambria Math" panose="02040503050406030204" pitchFamily="18" charset="0"/>
                          </a:rPr>
                        </m:ctrlPr>
                      </m:sSubPr>
                      <m:e>
                        <m:r>
                          <a:rPr lang="en-US" b="0" i="1" smtClean="0">
                            <a:solidFill>
                              <a:srgbClr val="0070C0"/>
                            </a:solidFill>
                            <a:latin typeface="Cambria Math"/>
                          </a:rPr>
                          <m:t>𝑐</m:t>
                        </m:r>
                      </m:e>
                      <m:sub>
                        <m:r>
                          <a:rPr lang="en-US" b="0" i="1" smtClean="0">
                            <a:solidFill>
                              <a:srgbClr val="0070C0"/>
                            </a:solidFill>
                            <a:latin typeface="Cambria Math"/>
                          </a:rPr>
                          <m:t>𝑡</m:t>
                        </m:r>
                      </m:sub>
                    </m:sSub>
                    <m:r>
                      <a:rPr lang="en-US" b="0" i="1" smtClean="0">
                        <a:latin typeface="Cambria Math"/>
                      </a:rPr>
                      <m:t>⋅</m:t>
                    </m:r>
                    <m:sSub>
                      <m:sSubPr>
                        <m:ctrlPr>
                          <a:rPr lang="en-US" b="0" i="1" smtClean="0">
                            <a:solidFill>
                              <a:srgbClr val="00B050"/>
                            </a:solidFill>
                            <a:latin typeface="Cambria Math" panose="02040503050406030204" pitchFamily="18" charset="0"/>
                          </a:rPr>
                        </m:ctrlPr>
                      </m:sSubPr>
                      <m:e>
                        <m:r>
                          <a:rPr lang="en-US" b="0" i="1" smtClean="0">
                            <a:solidFill>
                              <a:srgbClr val="00B050"/>
                            </a:solidFill>
                            <a:latin typeface="Cambria Math"/>
                          </a:rPr>
                          <m:t>𝑔</m:t>
                        </m:r>
                      </m:e>
                      <m:sub>
                        <m:r>
                          <a:rPr lang="en-US" b="0" i="1" smtClean="0">
                            <a:solidFill>
                              <a:srgbClr val="00B050"/>
                            </a:solidFill>
                            <a:latin typeface="Cambria Math"/>
                          </a:rPr>
                          <m:t>𝑡</m:t>
                        </m:r>
                      </m:sub>
                    </m:sSub>
                    <m:r>
                      <a:rPr lang="en-US" b="0" i="1" smtClean="0">
                        <a:latin typeface="Cambria Math"/>
                      </a:rPr>
                      <m:t>)</m:t>
                    </m:r>
                  </m:oMath>
                </a14:m>
                <a:endParaRPr lang="en-US" dirty="0" smtClean="0"/>
              </a:p>
              <a:p>
                <a:pPr lvl="1"/>
                <a:r>
                  <a:rPr lang="en-US" dirty="0" smtClean="0"/>
                  <a:t>Similarly </a:t>
                </a:r>
                <a14:m>
                  <m:oMath xmlns:m="http://schemas.openxmlformats.org/officeDocument/2006/math">
                    <m:r>
                      <a:rPr lang="en-US" i="1">
                        <a:solidFill>
                          <a:srgbClr val="00B050"/>
                        </a:solidFill>
                        <a:latin typeface="Cambria Math" panose="02040503050406030204" pitchFamily="18" charset="0"/>
                      </a:rPr>
                      <m:t>𝑢</m:t>
                    </m:r>
                    <m:r>
                      <a:rPr lang="en-US" i="1">
                        <a:latin typeface="Cambria Math" panose="02040503050406030204" pitchFamily="18" charset="0"/>
                      </a:rPr>
                      <m:t>⋅</m:t>
                    </m:r>
                    <m:r>
                      <a:rPr lang="en-US" i="1">
                        <a:solidFill>
                          <a:srgbClr val="FF0000"/>
                        </a:solidFill>
                        <a:latin typeface="Cambria Math" panose="02040503050406030204" pitchFamily="18" charset="0"/>
                      </a:rPr>
                      <m:t>𝑣</m:t>
                    </m:r>
                    <m:r>
                      <a:rPr lang="en-US" b="0" i="1" smtClean="0">
                        <a:solidFill>
                          <a:srgbClr val="FF0000"/>
                        </a:solidFill>
                        <a:latin typeface="Cambria Math" panose="02040503050406030204" pitchFamily="18" charset="0"/>
                      </a:rPr>
                      <m:t>′</m:t>
                    </m:r>
                    <m:r>
                      <a:rPr lang="en-US" i="1">
                        <a:latin typeface="Cambria Math" panose="02040503050406030204" pitchFamily="18" charset="0"/>
                      </a:rPr>
                      <m:t>⋅</m:t>
                    </m:r>
                    <m:r>
                      <a:rPr lang="en-US" i="1">
                        <a:solidFill>
                          <a:srgbClr val="0070C0"/>
                        </a:solidFill>
                        <a:latin typeface="Cambria Math" panose="02040503050406030204" pitchFamily="18" charset="0"/>
                      </a:rPr>
                      <m:t>𝑤</m:t>
                    </m:r>
                    <m:r>
                      <a:rPr lang="en-US" i="1">
                        <a:latin typeface="Cambria Math"/>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a:rPr>
                          <m:t>𝑎</m:t>
                        </m:r>
                      </m:e>
                      <m:sub>
                        <m:r>
                          <a:rPr lang="en-US" i="1">
                            <a:solidFill>
                              <a:srgbClr val="00B050"/>
                            </a:solidFill>
                            <a:latin typeface="Cambria Math"/>
                          </a:rPr>
                          <m:t>1</m:t>
                        </m:r>
                      </m:sub>
                    </m:sSub>
                    <m:sSubSup>
                      <m:sSubSupPr>
                        <m:ctrlPr>
                          <a:rPr lang="en-US" b="0" i="1" smtClean="0">
                            <a:solidFill>
                              <a:srgbClr val="FF0000"/>
                            </a:solidFill>
                            <a:latin typeface="Cambria Math" panose="02040503050406030204" pitchFamily="18" charset="0"/>
                          </a:rPr>
                        </m:ctrlPr>
                      </m:sSubSupPr>
                      <m:e>
                        <m:r>
                          <a:rPr lang="en-US" i="1">
                            <a:solidFill>
                              <a:srgbClr val="FF0000"/>
                            </a:solidFill>
                            <a:latin typeface="Cambria Math"/>
                          </a:rPr>
                          <m:t>𝑏</m:t>
                        </m:r>
                      </m:e>
                      <m:sub>
                        <m:r>
                          <a:rPr lang="en-US" i="1">
                            <a:solidFill>
                              <a:srgbClr val="FF0000"/>
                            </a:solidFill>
                            <a:latin typeface="Cambria Math"/>
                          </a:rPr>
                          <m:t>1</m:t>
                        </m:r>
                      </m:sub>
                      <m:sup>
                        <m:r>
                          <a:rPr lang="en-US" b="0" i="1" smtClean="0">
                            <a:solidFill>
                              <a:srgbClr val="FF0000"/>
                            </a:solidFill>
                            <a:latin typeface="Cambria Math" panose="02040503050406030204" pitchFamily="18" charset="0"/>
                          </a:rPr>
                          <m:t>′</m:t>
                        </m:r>
                      </m:sup>
                    </m:sSubSup>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𝑐</m:t>
                        </m:r>
                      </m:e>
                      <m:sub>
                        <m:r>
                          <a:rPr lang="en-US" i="1">
                            <a:solidFill>
                              <a:srgbClr val="0070C0"/>
                            </a:solidFill>
                            <a:latin typeface="Cambria Math"/>
                          </a:rPr>
                          <m:t>1</m:t>
                        </m:r>
                      </m:sub>
                    </m:sSub>
                    <m:r>
                      <a:rPr lang="en-US" i="1">
                        <a:latin typeface="Cambria Math"/>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a:rPr>
                          <m:t>𝑔</m:t>
                        </m:r>
                      </m:e>
                      <m:sub>
                        <m:r>
                          <a:rPr lang="en-US" i="1">
                            <a:solidFill>
                              <a:srgbClr val="00B050"/>
                            </a:solidFill>
                            <a:latin typeface="Cambria Math"/>
                          </a:rPr>
                          <m:t>1</m:t>
                        </m:r>
                      </m:sub>
                    </m:sSub>
                    <m:r>
                      <a:rPr lang="en-US" i="1">
                        <a:latin typeface="Cambria Math"/>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a:rPr>
                          <m:t>𝑎</m:t>
                        </m:r>
                      </m:e>
                      <m:sub>
                        <m:r>
                          <a:rPr lang="en-US" i="1">
                            <a:solidFill>
                              <a:srgbClr val="00B050"/>
                            </a:solidFill>
                            <a:latin typeface="Cambria Math"/>
                          </a:rPr>
                          <m:t>𝑡</m:t>
                        </m:r>
                      </m:sub>
                    </m:sSub>
                    <m:sSubSup>
                      <m:sSubSupPr>
                        <m:ctrlPr>
                          <a:rPr lang="en-US" b="0" i="1" smtClean="0">
                            <a:solidFill>
                              <a:srgbClr val="FF0000"/>
                            </a:solidFill>
                            <a:latin typeface="Cambria Math" panose="02040503050406030204" pitchFamily="18" charset="0"/>
                          </a:rPr>
                        </m:ctrlPr>
                      </m:sSubSupPr>
                      <m:e>
                        <m:r>
                          <a:rPr lang="en-US" i="1">
                            <a:solidFill>
                              <a:srgbClr val="FF0000"/>
                            </a:solidFill>
                            <a:latin typeface="Cambria Math"/>
                          </a:rPr>
                          <m:t>𝑏</m:t>
                        </m:r>
                      </m:e>
                      <m:sub>
                        <m:r>
                          <a:rPr lang="en-US" i="1">
                            <a:solidFill>
                              <a:srgbClr val="FF0000"/>
                            </a:solidFill>
                            <a:latin typeface="Cambria Math"/>
                          </a:rPr>
                          <m:t>𝑡</m:t>
                        </m:r>
                      </m:sub>
                      <m:sup>
                        <m:r>
                          <a:rPr lang="en-US" b="0" i="1" smtClean="0">
                            <a:solidFill>
                              <a:srgbClr val="FF0000"/>
                            </a:solidFill>
                            <a:latin typeface="Cambria Math" panose="02040503050406030204" pitchFamily="18" charset="0"/>
                          </a:rPr>
                          <m:t>′</m:t>
                        </m:r>
                      </m:sup>
                    </m:sSubSup>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𝑐</m:t>
                        </m:r>
                      </m:e>
                      <m:sub>
                        <m:r>
                          <a:rPr lang="en-US" i="1">
                            <a:solidFill>
                              <a:srgbClr val="0070C0"/>
                            </a:solidFill>
                            <a:latin typeface="Cambria Math"/>
                          </a:rPr>
                          <m:t>𝑡</m:t>
                        </m:r>
                      </m:sub>
                    </m:sSub>
                    <m:r>
                      <a:rPr lang="en-US" i="1">
                        <a:latin typeface="Cambria Math"/>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a:rPr>
                          <m:t>𝑔</m:t>
                        </m:r>
                      </m:e>
                      <m:sub>
                        <m:r>
                          <a:rPr lang="en-US" i="1">
                            <a:solidFill>
                              <a:srgbClr val="00B050"/>
                            </a:solidFill>
                            <a:latin typeface="Cambria Math"/>
                          </a:rPr>
                          <m:t>𝑡</m:t>
                        </m:r>
                      </m:sub>
                    </m:sSub>
                    <m:r>
                      <a:rPr lang="en-US" i="1">
                        <a:latin typeface="Cambria Math"/>
                      </a:rPr>
                      <m:t>)</m:t>
                    </m:r>
                  </m:oMath>
                </a14:m>
                <a:endParaRPr lang="en-US" dirty="0"/>
              </a:p>
              <a:p>
                <a:pPr lvl="1"/>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176" t="-2381"/>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EE326182-E801-4B9B-979B-107F3F531C6F}" type="slidenum">
              <a:rPr lang="en-US" altLang="en-US" smtClean="0"/>
              <a:pPr/>
              <a:t>60</a:t>
            </a:fld>
            <a:endParaRPr lang="en-US" altLang="en-US" dirty="0"/>
          </a:p>
        </p:txBody>
      </p:sp>
    </p:spTree>
    <p:extLst>
      <p:ext uri="{BB962C8B-B14F-4D97-AF65-F5344CB8AC3E}">
        <p14:creationId xmlns:p14="http://schemas.microsoft.com/office/powerpoint/2010/main" val="137059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Cheon</a:t>
            </a:r>
            <a:r>
              <a:rPr lang="en-US" dirty="0" smtClean="0"/>
              <a:t> et al. Attack</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524000"/>
                <a:ext cx="8610600" cy="4724400"/>
              </a:xfrm>
            </p:spPr>
            <p:txBody>
              <a:bodyPr>
                <a:normAutofit lnSpcReduction="10000"/>
              </a:bodyPr>
              <a:lstStyle/>
              <a:p>
                <a:r>
                  <a:rPr lang="en-US" dirty="0" smtClean="0">
                    <a:solidFill>
                      <a:schemeClr val="tx1"/>
                    </a:solidFill>
                  </a:rPr>
                  <a:t>Z</a:t>
                </a:r>
                <a14:m>
                  <m:oMath xmlns:m="http://schemas.openxmlformats.org/officeDocument/2006/math">
                    <m:r>
                      <m:rPr>
                        <m:nor/>
                      </m:rPr>
                      <a:rPr lang="en-US" b="0" i="0" smtClean="0">
                        <a:solidFill>
                          <a:schemeClr val="tx1"/>
                        </a:solidFill>
                        <a:latin typeface="Cambria Math" panose="02040503050406030204" pitchFamily="18" charset="0"/>
                      </a:rPr>
                      <m:t>ero</m:t>
                    </m:r>
                    <m:r>
                      <m:rPr>
                        <m:nor/>
                      </m:rPr>
                      <a:rPr lang="en-US" b="0" i="0" smtClean="0">
                        <a:solidFill>
                          <a:schemeClr val="tx1"/>
                        </a:solidFill>
                        <a:latin typeface="Cambria Math" panose="02040503050406030204" pitchFamily="18" charset="0"/>
                      </a:rPr>
                      <m:t>−</m:t>
                    </m:r>
                    <m:r>
                      <m:rPr>
                        <m:nor/>
                      </m:rPr>
                      <a:rPr lang="en-US" b="0" i="0" smtClean="0">
                        <a:solidFill>
                          <a:schemeClr val="tx1"/>
                        </a:solidFill>
                        <a:latin typeface="Cambria Math" panose="02040503050406030204" pitchFamily="18" charset="0"/>
                      </a:rPr>
                      <m:t>test</m:t>
                    </m:r>
                    <m:r>
                      <m:rPr>
                        <m:nor/>
                      </m:rPr>
                      <a:rPr lang="en-US" b="0" i="0" smtClean="0">
                        <a:solidFill>
                          <a:schemeClr val="tx1"/>
                        </a:solidFill>
                        <a:latin typeface="Cambria Math" panose="02040503050406030204" pitchFamily="18" charset="0"/>
                      </a:rPr>
                      <m:t> </m:t>
                    </m:r>
                    <m:r>
                      <m:rPr>
                        <m:nor/>
                      </m:rPr>
                      <a:rPr lang="en-US" b="0" i="0" smtClean="0">
                        <a:solidFill>
                          <a:schemeClr val="tx1"/>
                        </a:solidFill>
                        <a:latin typeface="Cambria Math" panose="02040503050406030204" pitchFamily="18" charset="0"/>
                      </a:rPr>
                      <m:t>on</m:t>
                    </m:r>
                    <m:r>
                      <m:rPr>
                        <m:nor/>
                      </m:rPr>
                      <a:rPr lang="en-US" b="0" i="0" smtClean="0">
                        <a:solidFill>
                          <a:schemeClr val="tx1"/>
                        </a:solidFill>
                        <a:latin typeface="Cambria Math" panose="02040503050406030204" pitchFamily="18" charset="0"/>
                      </a:rPr>
                      <m:t>  </m:t>
                    </m:r>
                    <m:r>
                      <a:rPr lang="en-US" i="1">
                        <a:solidFill>
                          <a:srgbClr val="00B050"/>
                        </a:solidFill>
                        <a:latin typeface="Cambria Math" panose="02040503050406030204" pitchFamily="18" charset="0"/>
                      </a:rPr>
                      <m:t>𝑢</m:t>
                    </m:r>
                    <m:r>
                      <a:rPr lang="en-US" i="1">
                        <a:latin typeface="Cambria Math" panose="02040503050406030204" pitchFamily="18" charset="0"/>
                      </a:rPr>
                      <m:t>⋅</m:t>
                    </m:r>
                    <m:r>
                      <a:rPr lang="en-US" i="1">
                        <a:solidFill>
                          <a:srgbClr val="FF0000"/>
                        </a:solidFill>
                        <a:latin typeface="Cambria Math" panose="02040503050406030204" pitchFamily="18" charset="0"/>
                      </a:rPr>
                      <m:t>𝑣</m:t>
                    </m:r>
                    <m:r>
                      <a:rPr lang="en-US" i="1">
                        <a:latin typeface="Cambria Math" panose="02040503050406030204" pitchFamily="18" charset="0"/>
                      </a:rPr>
                      <m:t>⋅</m:t>
                    </m:r>
                    <m:r>
                      <a:rPr lang="en-US" i="1">
                        <a:solidFill>
                          <a:srgbClr val="0070C0"/>
                        </a:solidFill>
                        <a:latin typeface="Cambria Math" panose="02040503050406030204" pitchFamily="18" charset="0"/>
                      </a:rPr>
                      <m:t>𝑤</m:t>
                    </m:r>
                    <m:r>
                      <a:rPr lang="en-US" b="1" i="0" smtClean="0">
                        <a:solidFill>
                          <a:srgbClr val="0070C0"/>
                        </a:solidFill>
                        <a:latin typeface="Cambria Math" panose="02040503050406030204" pitchFamily="18" charset="0"/>
                      </a:rPr>
                      <m:t> </m:t>
                    </m:r>
                  </m:oMath>
                </a14:m>
                <a:endParaRPr lang="en-US" b="1" i="0" dirty="0" smtClean="0">
                  <a:solidFill>
                    <a:srgbClr val="0070C0"/>
                  </a:solidFill>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r>
                        <a:rPr lang="en-US" b="1" smtClean="0">
                          <a:solidFill>
                            <a:srgbClr val="FF0000"/>
                          </a:solidFill>
                          <a:latin typeface="Cambria Math"/>
                        </a:rPr>
                        <m:t>∑</m:t>
                      </m:r>
                      <m:r>
                        <a:rPr lang="en-US" b="1" i="1" baseline="-25000" smtClean="0">
                          <a:solidFill>
                            <a:srgbClr val="FF0000"/>
                          </a:solidFill>
                          <a:latin typeface="Cambria Math" panose="02040503050406030204" pitchFamily="18" charset="0"/>
                        </a:rPr>
                        <m:t>𝒊</m:t>
                      </m:r>
                      <m:r>
                        <a:rPr lang="en-US" b="1" smtClean="0">
                          <a:solidFill>
                            <a:srgbClr val="FF0000"/>
                          </a:solidFill>
                          <a:latin typeface="Cambria Math"/>
                        </a:rPr>
                        <m:t> </m:t>
                      </m:r>
                      <m:sSub>
                        <m:sSubPr>
                          <m:ctrlPr>
                            <a:rPr lang="en-US" b="1" i="1" smtClean="0">
                              <a:solidFill>
                                <a:srgbClr val="00B050"/>
                              </a:solidFill>
                              <a:latin typeface="Cambria Math" panose="02040503050406030204" pitchFamily="18" charset="0"/>
                            </a:rPr>
                          </m:ctrlPr>
                        </m:sSubPr>
                        <m:e>
                          <m:r>
                            <a:rPr lang="en-US" b="1" i="1" smtClean="0">
                              <a:solidFill>
                                <a:srgbClr val="00B050"/>
                              </a:solidFill>
                              <a:latin typeface="Cambria Math"/>
                            </a:rPr>
                            <m:t>𝒂</m:t>
                          </m:r>
                        </m:e>
                        <m:sub>
                          <m:r>
                            <a:rPr lang="en-US" b="1" i="1" smtClean="0">
                              <a:solidFill>
                                <a:srgbClr val="00B050"/>
                              </a:solidFill>
                              <a:latin typeface="Cambria Math" panose="02040503050406030204" pitchFamily="18" charset="0"/>
                            </a:rPr>
                            <m:t>𝒊</m:t>
                          </m:r>
                        </m:sub>
                      </m:sSub>
                      <m:sSub>
                        <m:sSubPr>
                          <m:ctrlPr>
                            <a:rPr lang="en-US" b="1" i="1">
                              <a:solidFill>
                                <a:srgbClr val="FF0000"/>
                              </a:solidFill>
                              <a:latin typeface="Cambria Math" panose="02040503050406030204" pitchFamily="18" charset="0"/>
                            </a:rPr>
                          </m:ctrlPr>
                        </m:sSubPr>
                        <m:e>
                          <m:r>
                            <a:rPr lang="en-US" b="1" i="1" smtClean="0">
                              <a:solidFill>
                                <a:srgbClr val="FF0000"/>
                              </a:solidFill>
                              <a:latin typeface="Cambria Math"/>
                            </a:rPr>
                            <m:t>𝒃</m:t>
                          </m:r>
                        </m:e>
                        <m:sub>
                          <m:r>
                            <a:rPr lang="en-US" b="1" i="1" smtClean="0">
                              <a:solidFill>
                                <a:srgbClr val="FF0000"/>
                              </a:solidFill>
                              <a:latin typeface="Cambria Math" panose="02040503050406030204" pitchFamily="18" charset="0"/>
                            </a:rPr>
                            <m:t>𝒊</m:t>
                          </m:r>
                        </m:sub>
                      </m:sSub>
                      <m:sSub>
                        <m:sSubPr>
                          <m:ctrlPr>
                            <a:rPr lang="en-US" b="1" i="1" smtClean="0">
                              <a:solidFill>
                                <a:srgbClr val="0070C0"/>
                              </a:solidFill>
                              <a:latin typeface="Cambria Math" panose="02040503050406030204" pitchFamily="18" charset="0"/>
                            </a:rPr>
                          </m:ctrlPr>
                        </m:sSubPr>
                        <m:e>
                          <m:r>
                            <a:rPr lang="en-US" b="1" i="1" smtClean="0">
                              <a:solidFill>
                                <a:srgbClr val="0070C0"/>
                              </a:solidFill>
                              <a:latin typeface="Cambria Math"/>
                            </a:rPr>
                            <m:t>𝒄</m:t>
                          </m:r>
                        </m:e>
                        <m:sub>
                          <m:r>
                            <a:rPr lang="en-US" b="1" i="1" smtClean="0">
                              <a:solidFill>
                                <a:srgbClr val="0070C0"/>
                              </a:solidFill>
                              <a:latin typeface="Cambria Math" panose="02040503050406030204" pitchFamily="18" charset="0"/>
                            </a:rPr>
                            <m:t>𝒊</m:t>
                          </m:r>
                        </m:sub>
                      </m:sSub>
                      <m:r>
                        <a:rPr lang="en-US" b="1" smtClean="0">
                          <a:solidFill>
                            <a:schemeClr val="tx1"/>
                          </a:solidFill>
                          <a:latin typeface="Cambria Math"/>
                        </a:rPr>
                        <m:t>⋅</m:t>
                      </m:r>
                      <m:sSub>
                        <m:sSubPr>
                          <m:ctrlPr>
                            <a:rPr lang="en-US" b="1" i="1" smtClean="0">
                              <a:solidFill>
                                <a:srgbClr val="7030A0"/>
                              </a:solidFill>
                              <a:latin typeface="Cambria Math" panose="02040503050406030204" pitchFamily="18" charset="0"/>
                            </a:rPr>
                          </m:ctrlPr>
                        </m:sSubPr>
                        <m:e>
                          <m:r>
                            <a:rPr lang="en-US" b="1" i="1" smtClean="0">
                              <a:solidFill>
                                <a:srgbClr val="7030A0"/>
                              </a:solidFill>
                              <a:latin typeface="Cambria Math" panose="02040503050406030204" pitchFamily="18" charset="0"/>
                            </a:rPr>
                            <m:t>𝜹</m:t>
                          </m:r>
                        </m:e>
                        <m:sub>
                          <m:r>
                            <a:rPr lang="en-US" b="1" i="1" smtClean="0">
                              <a:solidFill>
                                <a:srgbClr val="7030A0"/>
                              </a:solidFill>
                              <a:latin typeface="Cambria Math" panose="02040503050406030204" pitchFamily="18" charset="0"/>
                            </a:rPr>
                            <m:t>𝒊</m:t>
                          </m:r>
                        </m:sub>
                      </m:sSub>
                    </m:oMath>
                  </m:oMathPara>
                </a14:m>
                <a:endParaRPr lang="en-US" b="1" dirty="0" smtClean="0"/>
              </a:p>
              <a:p>
                <a:pPr marL="457200" lvl="1" indent="0">
                  <a:buNone/>
                </a:pPr>
                <a:endParaRPr lang="en-US" b="1" dirty="0"/>
              </a:p>
              <a:p>
                <a:pPr marL="457200" lvl="1" indent="0">
                  <a:buNone/>
                </a:pPr>
                <a:r>
                  <a:rPr lang="en-US" dirty="0" smtClean="0"/>
                  <a:t>Or  </a:t>
                </a:r>
                <a14:m>
                  <m:oMath xmlns:m="http://schemas.openxmlformats.org/officeDocument/2006/math">
                    <m:d>
                      <m:dPr>
                        <m:ctrlPr>
                          <a:rPr lang="en-US" i="1" dirty="0" smtClean="0">
                            <a:solidFill>
                              <a:schemeClr val="tx1"/>
                            </a:solidFill>
                            <a:latin typeface="Cambria Math" panose="02040503050406030204" pitchFamily="18" charset="0"/>
                          </a:rPr>
                        </m:ctrlPr>
                      </m:dPr>
                      <m:e>
                        <m:sSub>
                          <m:sSubPr>
                            <m:ctrlPr>
                              <a:rPr lang="en-US" i="1" dirty="0" smtClean="0">
                                <a:solidFill>
                                  <a:srgbClr val="00B050"/>
                                </a:solidFill>
                                <a:latin typeface="Cambria Math" panose="02040503050406030204" pitchFamily="18" charset="0"/>
                              </a:rPr>
                            </m:ctrlPr>
                          </m:sSubPr>
                          <m:e>
                            <m:r>
                              <a:rPr lang="en-US" i="1" dirty="0">
                                <a:solidFill>
                                  <a:srgbClr val="00B050"/>
                                </a:solidFill>
                                <a:latin typeface="Cambria Math" panose="02040503050406030204" pitchFamily="18" charset="0"/>
                              </a:rPr>
                              <m:t>𝑎</m:t>
                            </m:r>
                          </m:e>
                          <m:sub>
                            <m:r>
                              <a:rPr lang="en-US" i="1" dirty="0">
                                <a:solidFill>
                                  <a:srgbClr val="00B050"/>
                                </a:solidFill>
                                <a:latin typeface="Cambria Math" panose="02040503050406030204" pitchFamily="18" charset="0"/>
                              </a:rPr>
                              <m:t>1</m:t>
                            </m:r>
                          </m:sub>
                        </m:sSub>
                        <m:r>
                          <a:rPr lang="en-US" i="1" dirty="0">
                            <a:solidFill>
                              <a:srgbClr val="00B050"/>
                            </a:solidFill>
                            <a:latin typeface="Cambria Math" panose="02040503050406030204" pitchFamily="18" charset="0"/>
                          </a:rPr>
                          <m:t>,…, </m:t>
                        </m:r>
                        <m:sSub>
                          <m:sSubPr>
                            <m:ctrlPr>
                              <a:rPr lang="en-US" i="1" dirty="0" err="1">
                                <a:solidFill>
                                  <a:srgbClr val="00B050"/>
                                </a:solidFill>
                                <a:latin typeface="Cambria Math" panose="02040503050406030204" pitchFamily="18" charset="0"/>
                              </a:rPr>
                            </m:ctrlPr>
                          </m:sSubPr>
                          <m:e>
                            <m:r>
                              <a:rPr lang="en-US" i="1" dirty="0" err="1">
                                <a:solidFill>
                                  <a:srgbClr val="00B050"/>
                                </a:solidFill>
                                <a:latin typeface="Cambria Math" panose="02040503050406030204" pitchFamily="18" charset="0"/>
                              </a:rPr>
                              <m:t>𝑎</m:t>
                            </m:r>
                          </m:e>
                          <m:sub>
                            <m:r>
                              <a:rPr lang="en-US" i="1" dirty="0" err="1">
                                <a:solidFill>
                                  <a:srgbClr val="00B050"/>
                                </a:solidFill>
                                <a:latin typeface="Cambria Math" panose="02040503050406030204" pitchFamily="18" charset="0"/>
                              </a:rPr>
                              <m:t>𝑡</m:t>
                            </m:r>
                          </m:sub>
                        </m:sSub>
                      </m:e>
                    </m:d>
                    <m:r>
                      <a:rPr lang="en-US" b="0" i="1" dirty="0" smtClean="0">
                        <a:solidFill>
                          <a:schemeClr val="tx1"/>
                        </a:solidFill>
                        <a:latin typeface="Cambria Math" panose="02040503050406030204" pitchFamily="18" charset="0"/>
                      </a:rPr>
                      <m:t>×</m:t>
                    </m:r>
                    <m:d>
                      <m:dPr>
                        <m:begChr m:val="["/>
                        <m:endChr m:val="]"/>
                        <m:ctrlPr>
                          <a:rPr lang="en-US" b="0" i="1" dirty="0" smtClean="0">
                            <a:solidFill>
                              <a:schemeClr val="tx1"/>
                            </a:solidFill>
                            <a:latin typeface="Cambria Math" panose="02040503050406030204" pitchFamily="18" charset="0"/>
                          </a:rPr>
                        </m:ctrlPr>
                      </m:dPr>
                      <m:e>
                        <m:m>
                          <m:mPr>
                            <m:mcs>
                              <m:mc>
                                <m:mcPr>
                                  <m:count m:val="3"/>
                                  <m:mcJc m:val="center"/>
                                </m:mcPr>
                              </m:mc>
                            </m:mcs>
                            <m:ctrlPr>
                              <a:rPr lang="en-US" b="0" i="1" dirty="0" smtClean="0">
                                <a:solidFill>
                                  <a:srgbClr val="FF0000"/>
                                </a:solidFill>
                                <a:latin typeface="Cambria Math" panose="02040503050406030204" pitchFamily="18" charset="0"/>
                              </a:rPr>
                            </m:ctrlPr>
                          </m:mPr>
                          <m:mr>
                            <m:e>
                              <m:sSub>
                                <m:sSubPr>
                                  <m:ctrlPr>
                                    <a:rPr lang="en-US" b="0" i="1" dirty="0" smtClean="0">
                                      <a:solidFill>
                                        <a:srgbClr val="FF0000"/>
                                      </a:solidFill>
                                      <a:latin typeface="Cambria Math" panose="02040503050406030204" pitchFamily="18" charset="0"/>
                                    </a:rPr>
                                  </m:ctrlPr>
                                </m:sSubPr>
                                <m:e>
                                  <m:r>
                                    <m:rPr>
                                      <m:brk m:alnAt="7"/>
                                    </m:rPr>
                                    <a:rPr lang="en-US" b="0" i="1" dirty="0" smtClean="0">
                                      <a:solidFill>
                                        <a:srgbClr val="FF0000"/>
                                      </a:solidFill>
                                      <a:latin typeface="Cambria Math" panose="02040503050406030204" pitchFamily="18" charset="0"/>
                                    </a:rPr>
                                    <m:t>𝑏</m:t>
                                  </m:r>
                                </m:e>
                                <m:sub>
                                  <m:r>
                                    <m:rPr>
                                      <m:brk m:alnAt="7"/>
                                    </m:rPr>
                                    <a:rPr lang="en-US" b="0" i="1" dirty="0" smtClean="0">
                                      <a:solidFill>
                                        <a:srgbClr val="FF0000"/>
                                      </a:solidFill>
                                      <a:latin typeface="Cambria Math" panose="02040503050406030204" pitchFamily="18" charset="0"/>
                                    </a:rPr>
                                    <m:t>1</m:t>
                                  </m:r>
                                </m:sub>
                              </m:sSub>
                              <m:sSub>
                                <m:sSubPr>
                                  <m:ctrlPr>
                                    <a:rPr lang="en-US" b="0" i="1" dirty="0" smtClean="0">
                                      <a:solidFill>
                                        <a:srgbClr val="7030A0"/>
                                      </a:solidFill>
                                      <a:latin typeface="Cambria Math" panose="02040503050406030204" pitchFamily="18" charset="0"/>
                                    </a:rPr>
                                  </m:ctrlPr>
                                </m:sSubPr>
                                <m:e>
                                  <m:r>
                                    <a:rPr lang="en-US" b="0" i="1" dirty="0" smtClean="0">
                                      <a:solidFill>
                                        <a:srgbClr val="7030A0"/>
                                      </a:solidFill>
                                      <a:latin typeface="Cambria Math" panose="02040503050406030204" pitchFamily="18" charset="0"/>
                                    </a:rPr>
                                    <m:t>𝛿</m:t>
                                  </m:r>
                                </m:e>
                                <m:sub>
                                  <m:r>
                                    <a:rPr lang="en-US" b="0" i="1" dirty="0" smtClean="0">
                                      <a:solidFill>
                                        <a:srgbClr val="7030A0"/>
                                      </a:solidFill>
                                      <a:latin typeface="Cambria Math" panose="02040503050406030204" pitchFamily="18" charset="0"/>
                                    </a:rPr>
                                    <m:t>1</m:t>
                                  </m:r>
                                </m:sub>
                              </m:sSub>
                            </m:e>
                            <m:e>
                              <m:r>
                                <a:rPr lang="en-US" b="0" i="1" dirty="0" smtClean="0">
                                  <a:solidFill>
                                    <a:srgbClr val="FF0000"/>
                                  </a:solidFill>
                                  <a:latin typeface="Cambria Math" panose="02040503050406030204" pitchFamily="18" charset="0"/>
                                </a:rPr>
                                <m:t>⋯</m:t>
                              </m:r>
                            </m:e>
                            <m:e>
                              <m:r>
                                <a:rPr lang="en-US" b="0" i="1" dirty="0" smtClean="0">
                                  <a:solidFill>
                                    <a:srgbClr val="FF0000"/>
                                  </a:solidFill>
                                  <a:latin typeface="Cambria Math" panose="02040503050406030204" pitchFamily="18" charset="0"/>
                                </a:rPr>
                                <m:t>0</m:t>
                              </m:r>
                            </m:e>
                          </m:mr>
                          <m:mr>
                            <m:e>
                              <m:r>
                                <a:rPr lang="en-US" b="0" i="1" dirty="0" smtClean="0">
                                  <a:solidFill>
                                    <a:srgbClr val="FF0000"/>
                                  </a:solidFill>
                                  <a:latin typeface="Cambria Math" panose="02040503050406030204" pitchFamily="18" charset="0"/>
                                </a:rPr>
                                <m:t>⋮</m:t>
                              </m:r>
                            </m:e>
                            <m:e>
                              <m:r>
                                <a:rPr lang="en-US" b="0" i="1" dirty="0" smtClean="0">
                                  <a:solidFill>
                                    <a:srgbClr val="FF0000"/>
                                  </a:solidFill>
                                  <a:latin typeface="Cambria Math" panose="02040503050406030204" pitchFamily="18" charset="0"/>
                                </a:rPr>
                                <m:t>⋱</m:t>
                              </m:r>
                            </m:e>
                            <m:e>
                              <m:r>
                                <a:rPr lang="en-US" b="0" i="1" dirty="0" smtClean="0">
                                  <a:solidFill>
                                    <a:srgbClr val="FF0000"/>
                                  </a:solidFill>
                                  <a:latin typeface="Cambria Math" panose="02040503050406030204" pitchFamily="18" charset="0"/>
                                </a:rPr>
                                <m:t>⋮</m:t>
                              </m:r>
                            </m:e>
                          </m:mr>
                          <m:mr>
                            <m:e>
                              <m:r>
                                <a:rPr lang="en-US" b="0" i="1" dirty="0" smtClean="0">
                                  <a:solidFill>
                                    <a:srgbClr val="FF0000"/>
                                  </a:solidFill>
                                  <a:latin typeface="Cambria Math" panose="02040503050406030204" pitchFamily="18" charset="0"/>
                                </a:rPr>
                                <m:t>0</m:t>
                              </m:r>
                            </m:e>
                            <m:e>
                              <m:r>
                                <a:rPr lang="en-US" b="0" i="1" dirty="0" smtClean="0">
                                  <a:solidFill>
                                    <a:srgbClr val="FF0000"/>
                                  </a:solidFill>
                                  <a:latin typeface="Cambria Math" panose="02040503050406030204" pitchFamily="18" charset="0"/>
                                </a:rPr>
                                <m:t>⋯</m:t>
                              </m:r>
                            </m:e>
                            <m:e>
                              <m:sSub>
                                <m:sSubPr>
                                  <m:ctrlPr>
                                    <a:rPr lang="en-US" b="0" i="1" dirty="0" smtClean="0">
                                      <a:solidFill>
                                        <a:srgbClr val="FF0000"/>
                                      </a:solidFill>
                                      <a:latin typeface="Cambria Math" panose="02040503050406030204" pitchFamily="18" charset="0"/>
                                    </a:rPr>
                                  </m:ctrlPr>
                                </m:sSubPr>
                                <m:e>
                                  <m:r>
                                    <a:rPr lang="en-US" b="0" i="1" dirty="0" smtClean="0">
                                      <a:solidFill>
                                        <a:srgbClr val="FF0000"/>
                                      </a:solidFill>
                                      <a:latin typeface="Cambria Math" panose="02040503050406030204" pitchFamily="18" charset="0"/>
                                    </a:rPr>
                                    <m:t>𝑏</m:t>
                                  </m:r>
                                </m:e>
                                <m:sub>
                                  <m:r>
                                    <a:rPr lang="en-US" b="0" i="1" dirty="0" smtClean="0">
                                      <a:solidFill>
                                        <a:srgbClr val="FF0000"/>
                                      </a:solidFill>
                                      <a:latin typeface="Cambria Math" panose="02040503050406030204" pitchFamily="18" charset="0"/>
                                    </a:rPr>
                                    <m:t>𝑡</m:t>
                                  </m:r>
                                </m:sub>
                              </m:sSub>
                              <m:sSub>
                                <m:sSubPr>
                                  <m:ctrlPr>
                                    <a:rPr lang="en-US" b="0" i="1" dirty="0" smtClean="0">
                                      <a:solidFill>
                                        <a:srgbClr val="7030A0"/>
                                      </a:solidFill>
                                      <a:latin typeface="Cambria Math" panose="02040503050406030204" pitchFamily="18" charset="0"/>
                                    </a:rPr>
                                  </m:ctrlPr>
                                </m:sSubPr>
                                <m:e>
                                  <m:r>
                                    <a:rPr lang="en-US" b="0" i="1" dirty="0" smtClean="0">
                                      <a:solidFill>
                                        <a:srgbClr val="7030A0"/>
                                      </a:solidFill>
                                      <a:latin typeface="Cambria Math" panose="02040503050406030204" pitchFamily="18" charset="0"/>
                                    </a:rPr>
                                    <m:t>𝛿</m:t>
                                  </m:r>
                                </m:e>
                                <m:sub>
                                  <m:r>
                                    <a:rPr lang="en-US" b="0" i="1" dirty="0" smtClean="0">
                                      <a:solidFill>
                                        <a:srgbClr val="7030A0"/>
                                      </a:solidFill>
                                      <a:latin typeface="Cambria Math" panose="02040503050406030204" pitchFamily="18" charset="0"/>
                                    </a:rPr>
                                    <m:t>𝑡</m:t>
                                  </m:r>
                                </m:sub>
                              </m:sSub>
                            </m:e>
                          </m:mr>
                        </m:m>
                      </m:e>
                    </m:d>
                    <m:r>
                      <a:rPr lang="en-US" b="0" i="1" dirty="0" smtClean="0">
                        <a:solidFill>
                          <a:schemeClr val="tx1"/>
                        </a:solidFill>
                        <a:latin typeface="Cambria Math" panose="02040503050406030204" pitchFamily="18" charset="0"/>
                      </a:rPr>
                      <m:t>×</m:t>
                    </m:r>
                    <m:d>
                      <m:dPr>
                        <m:ctrlPr>
                          <a:rPr lang="en-US" b="0" i="1" dirty="0" smtClean="0">
                            <a:solidFill>
                              <a:schemeClr val="tx1"/>
                            </a:solidFill>
                            <a:latin typeface="Cambria Math" panose="02040503050406030204" pitchFamily="18" charset="0"/>
                          </a:rPr>
                        </m:ctrlPr>
                      </m:dPr>
                      <m:e>
                        <m:m>
                          <m:mPr>
                            <m:mcs>
                              <m:mc>
                                <m:mcPr>
                                  <m:count m:val="1"/>
                                  <m:mcJc m:val="center"/>
                                </m:mcPr>
                              </m:mc>
                            </m:mcs>
                            <m:ctrlPr>
                              <a:rPr lang="en-US" i="1" dirty="0" smtClean="0">
                                <a:solidFill>
                                  <a:srgbClr val="0070C0"/>
                                </a:solidFill>
                                <a:latin typeface="Cambria Math" panose="02040503050406030204" pitchFamily="18" charset="0"/>
                              </a:rPr>
                            </m:ctrlPr>
                          </m:mPr>
                          <m:mr>
                            <m:e>
                              <m:sSub>
                                <m:sSubPr>
                                  <m:ctrlPr>
                                    <a:rPr lang="en-US" i="1" dirty="0">
                                      <a:solidFill>
                                        <a:srgbClr val="0070C0"/>
                                      </a:solidFill>
                                      <a:latin typeface="Cambria Math" panose="02040503050406030204" pitchFamily="18" charset="0"/>
                                    </a:rPr>
                                  </m:ctrlPr>
                                </m:sSubPr>
                                <m:e>
                                  <m:r>
                                    <m:rPr>
                                      <m:brk m:alnAt="7"/>
                                    </m:rPr>
                                    <a:rPr lang="en-US" i="1" dirty="0">
                                      <a:solidFill>
                                        <a:srgbClr val="0070C0"/>
                                      </a:solidFill>
                                      <a:latin typeface="Cambria Math" panose="02040503050406030204" pitchFamily="18" charset="0"/>
                                    </a:rPr>
                                    <m:t>𝑐</m:t>
                                  </m:r>
                                </m:e>
                                <m:sub>
                                  <m:r>
                                    <m:rPr>
                                      <m:brk m:alnAt="7"/>
                                    </m:rPr>
                                    <a:rPr lang="en-US" i="1" dirty="0">
                                      <a:solidFill>
                                        <a:srgbClr val="0070C0"/>
                                      </a:solidFill>
                                      <a:latin typeface="Cambria Math" panose="02040503050406030204" pitchFamily="18" charset="0"/>
                                    </a:rPr>
                                    <m:t>1</m:t>
                                  </m:r>
                                </m:sub>
                              </m:sSub>
                            </m:e>
                          </m:mr>
                          <m:mr>
                            <m:e>
                              <m:r>
                                <a:rPr lang="en-US" i="1" dirty="0">
                                  <a:solidFill>
                                    <a:srgbClr val="0070C0"/>
                                  </a:solidFill>
                                  <a:latin typeface="Cambria Math" panose="02040503050406030204" pitchFamily="18" charset="0"/>
                                </a:rPr>
                                <m:t>⋮</m:t>
                              </m:r>
                            </m:e>
                          </m:mr>
                          <m:mr>
                            <m:e>
                              <m:sSub>
                                <m:sSubPr>
                                  <m:ctrlPr>
                                    <a:rPr lang="en-US" i="1" dirty="0">
                                      <a:solidFill>
                                        <a:srgbClr val="0070C0"/>
                                      </a:solidFill>
                                      <a:latin typeface="Cambria Math" panose="02040503050406030204" pitchFamily="18" charset="0"/>
                                    </a:rPr>
                                  </m:ctrlPr>
                                </m:sSubPr>
                                <m:e>
                                  <m:r>
                                    <a:rPr lang="en-US" i="1" dirty="0">
                                      <a:solidFill>
                                        <a:srgbClr val="0070C0"/>
                                      </a:solidFill>
                                      <a:latin typeface="Cambria Math" panose="02040503050406030204" pitchFamily="18" charset="0"/>
                                    </a:rPr>
                                    <m:t>𝑐</m:t>
                                  </m:r>
                                </m:e>
                                <m:sub>
                                  <m:r>
                                    <a:rPr lang="en-US" i="1" dirty="0">
                                      <a:solidFill>
                                        <a:srgbClr val="0070C0"/>
                                      </a:solidFill>
                                      <a:latin typeface="Cambria Math" panose="02040503050406030204" pitchFamily="18" charset="0"/>
                                    </a:rPr>
                                    <m:t>𝑡</m:t>
                                  </m:r>
                                </m:sub>
                              </m:sSub>
                            </m:e>
                          </m:mr>
                        </m:m>
                      </m:e>
                    </m:d>
                  </m:oMath>
                </a14:m>
                <a:endParaRPr lang="en-US" dirty="0" smtClean="0"/>
              </a:p>
              <a:p>
                <a:pPr marL="457200" lvl="1" indent="0">
                  <a:buNone/>
                </a:pPr>
                <a:endParaRPr lang="en-US" b="1" dirty="0" smtClean="0"/>
              </a:p>
              <a:p>
                <a:r>
                  <a:rPr lang="en-US" dirty="0" smtClean="0"/>
                  <a:t>Similarly z</a:t>
                </a:r>
                <a14:m>
                  <m:oMath xmlns:m="http://schemas.openxmlformats.org/officeDocument/2006/math">
                    <m:r>
                      <m:rPr>
                        <m:nor/>
                      </m:rPr>
                      <a:rPr lang="en-US">
                        <a:latin typeface="Cambria Math" panose="02040503050406030204" pitchFamily="18" charset="0"/>
                      </a:rPr>
                      <m:t>ero</m:t>
                    </m:r>
                    <m:r>
                      <m:rPr>
                        <m:nor/>
                      </m:rPr>
                      <a:rPr lang="en-US">
                        <a:latin typeface="Cambria Math" panose="02040503050406030204" pitchFamily="18" charset="0"/>
                      </a:rPr>
                      <m:t>−</m:t>
                    </m:r>
                    <m:r>
                      <m:rPr>
                        <m:nor/>
                      </m:rPr>
                      <a:rPr lang="en-US">
                        <a:latin typeface="Cambria Math" panose="02040503050406030204" pitchFamily="18" charset="0"/>
                      </a:rPr>
                      <m:t>test</m:t>
                    </m:r>
                    <m:r>
                      <m:rPr>
                        <m:nor/>
                      </m:rPr>
                      <a:rPr lang="en-US">
                        <a:latin typeface="Cambria Math" panose="02040503050406030204" pitchFamily="18" charset="0"/>
                      </a:rPr>
                      <m:t> </m:t>
                    </m:r>
                    <m:r>
                      <m:rPr>
                        <m:nor/>
                      </m:rPr>
                      <a:rPr lang="en-US">
                        <a:latin typeface="Cambria Math" panose="02040503050406030204" pitchFamily="18" charset="0"/>
                      </a:rPr>
                      <m:t>on</m:t>
                    </m:r>
                    <m:r>
                      <m:rPr>
                        <m:nor/>
                      </m:rPr>
                      <a:rPr lang="en-US">
                        <a:latin typeface="Cambria Math" panose="02040503050406030204" pitchFamily="18" charset="0"/>
                      </a:rPr>
                      <m:t>  </m:t>
                    </m:r>
                    <m:r>
                      <a:rPr lang="en-US" i="1">
                        <a:solidFill>
                          <a:srgbClr val="00B050"/>
                        </a:solidFill>
                        <a:latin typeface="Cambria Math" panose="02040503050406030204" pitchFamily="18" charset="0"/>
                      </a:rPr>
                      <m:t>𝑢</m:t>
                    </m:r>
                    <m:r>
                      <a:rPr lang="en-US" i="1">
                        <a:latin typeface="Cambria Math" panose="02040503050406030204" pitchFamily="18" charset="0"/>
                      </a:rPr>
                      <m:t>⋅</m:t>
                    </m:r>
                    <m:sSup>
                      <m:sSupPr>
                        <m:ctrlPr>
                          <a:rPr lang="en-US" b="0"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𝑣</m:t>
                        </m:r>
                      </m:e>
                      <m:sup>
                        <m:r>
                          <a:rPr lang="en-US" b="0" i="1" smtClean="0">
                            <a:solidFill>
                              <a:srgbClr val="FF0000"/>
                            </a:solidFill>
                            <a:latin typeface="Cambria Math" panose="02040503050406030204" pitchFamily="18" charset="0"/>
                          </a:rPr>
                          <m:t>′</m:t>
                        </m:r>
                      </m:sup>
                    </m:sSup>
                    <m:r>
                      <a:rPr lang="en-US" i="1">
                        <a:latin typeface="Cambria Math" panose="02040503050406030204" pitchFamily="18" charset="0"/>
                      </a:rPr>
                      <m:t>⋅</m:t>
                    </m:r>
                    <m:r>
                      <a:rPr lang="en-US" i="1">
                        <a:solidFill>
                          <a:srgbClr val="0070C0"/>
                        </a:solidFill>
                        <a:latin typeface="Cambria Math" panose="02040503050406030204" pitchFamily="18" charset="0"/>
                      </a:rPr>
                      <m:t>𝑤</m:t>
                    </m:r>
                    <m:r>
                      <a:rPr lang="en-US" b="1">
                        <a:solidFill>
                          <a:srgbClr val="0070C0"/>
                        </a:solidFill>
                        <a:latin typeface="Cambria Math" panose="02040503050406030204" pitchFamily="18" charset="0"/>
                      </a:rPr>
                      <m:t> </m:t>
                    </m:r>
                  </m:oMath>
                </a14:m>
                <a:r>
                  <a:rPr lang="en-US" b="1" dirty="0" smtClean="0">
                    <a:latin typeface="Cambria Math" panose="02040503050406030204" pitchFamily="18" charset="0"/>
                  </a:rPr>
                  <a:t>gives</a:t>
                </a:r>
                <a:endParaRPr lang="en-US" b="1" dirty="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r>
                        <a:rPr lang="en-US" b="1">
                          <a:solidFill>
                            <a:srgbClr val="FF0000"/>
                          </a:solidFill>
                          <a:latin typeface="Cambria Math"/>
                        </a:rPr>
                        <m:t>∑</m:t>
                      </m:r>
                      <m:r>
                        <a:rPr lang="en-US" b="1" i="1" baseline="-25000">
                          <a:solidFill>
                            <a:srgbClr val="FF0000"/>
                          </a:solidFill>
                          <a:latin typeface="Cambria Math" panose="02040503050406030204" pitchFamily="18" charset="0"/>
                        </a:rPr>
                        <m:t>𝒊</m:t>
                      </m:r>
                      <m:r>
                        <a:rPr lang="en-US" b="1">
                          <a:solidFill>
                            <a:srgbClr val="FF0000"/>
                          </a:solidFill>
                          <a:latin typeface="Cambria Math"/>
                        </a:rPr>
                        <m:t> </m:t>
                      </m:r>
                      <m:sSub>
                        <m:sSubPr>
                          <m:ctrlPr>
                            <a:rPr lang="en-US" b="1" i="1">
                              <a:solidFill>
                                <a:srgbClr val="00B050"/>
                              </a:solidFill>
                              <a:latin typeface="Cambria Math" panose="02040503050406030204" pitchFamily="18" charset="0"/>
                            </a:rPr>
                          </m:ctrlPr>
                        </m:sSubPr>
                        <m:e>
                          <m:r>
                            <a:rPr lang="en-US" b="1" i="1">
                              <a:solidFill>
                                <a:srgbClr val="00B050"/>
                              </a:solidFill>
                              <a:latin typeface="Cambria Math"/>
                            </a:rPr>
                            <m:t>𝒂</m:t>
                          </m:r>
                        </m:e>
                        <m:sub>
                          <m:r>
                            <a:rPr lang="en-US" b="1" i="1">
                              <a:solidFill>
                                <a:srgbClr val="00B050"/>
                              </a:solidFill>
                              <a:latin typeface="Cambria Math" panose="02040503050406030204" pitchFamily="18" charset="0"/>
                            </a:rPr>
                            <m:t>𝒊</m:t>
                          </m:r>
                        </m:sub>
                      </m:sSub>
                      <m:sSubSup>
                        <m:sSubSupPr>
                          <m:ctrlPr>
                            <a:rPr lang="en-US" b="1" i="1" smtClean="0">
                              <a:solidFill>
                                <a:srgbClr val="FF0000"/>
                              </a:solidFill>
                              <a:latin typeface="Cambria Math" panose="02040503050406030204" pitchFamily="18" charset="0"/>
                            </a:rPr>
                          </m:ctrlPr>
                        </m:sSubSupPr>
                        <m:e>
                          <m:r>
                            <a:rPr lang="en-US" b="1" i="1">
                              <a:solidFill>
                                <a:srgbClr val="FF0000"/>
                              </a:solidFill>
                              <a:latin typeface="Cambria Math"/>
                            </a:rPr>
                            <m:t>𝒃</m:t>
                          </m:r>
                        </m:e>
                        <m:sub>
                          <m:r>
                            <a:rPr lang="en-US" b="1" i="1">
                              <a:solidFill>
                                <a:srgbClr val="FF0000"/>
                              </a:solidFill>
                              <a:latin typeface="Cambria Math" panose="02040503050406030204" pitchFamily="18" charset="0"/>
                            </a:rPr>
                            <m:t>𝒊</m:t>
                          </m:r>
                        </m:sub>
                        <m:sup>
                          <m:r>
                            <a:rPr lang="en-US" b="1" i="1" smtClean="0">
                              <a:solidFill>
                                <a:srgbClr val="FF0000"/>
                              </a:solidFill>
                              <a:latin typeface="Cambria Math" panose="02040503050406030204" pitchFamily="18" charset="0"/>
                            </a:rPr>
                            <m:t>′</m:t>
                          </m:r>
                        </m:sup>
                      </m:sSubSup>
                      <m:sSub>
                        <m:sSubPr>
                          <m:ctrlPr>
                            <a:rPr lang="en-US" b="1" i="1">
                              <a:solidFill>
                                <a:srgbClr val="0070C0"/>
                              </a:solidFill>
                              <a:latin typeface="Cambria Math" panose="02040503050406030204" pitchFamily="18" charset="0"/>
                            </a:rPr>
                          </m:ctrlPr>
                        </m:sSubPr>
                        <m:e>
                          <m:r>
                            <a:rPr lang="en-US" b="1" i="1">
                              <a:solidFill>
                                <a:srgbClr val="0070C0"/>
                              </a:solidFill>
                              <a:latin typeface="Cambria Math"/>
                            </a:rPr>
                            <m:t>𝒄</m:t>
                          </m:r>
                        </m:e>
                        <m:sub>
                          <m:r>
                            <a:rPr lang="en-US" b="1" i="1">
                              <a:solidFill>
                                <a:srgbClr val="0070C0"/>
                              </a:solidFill>
                              <a:latin typeface="Cambria Math" panose="02040503050406030204" pitchFamily="18" charset="0"/>
                            </a:rPr>
                            <m:t>𝒊</m:t>
                          </m:r>
                        </m:sub>
                      </m:sSub>
                      <m:r>
                        <a:rPr lang="en-US" b="1">
                          <a:latin typeface="Cambria Math"/>
                        </a:rPr>
                        <m:t>⋅</m:t>
                      </m:r>
                      <m:sSub>
                        <m:sSubPr>
                          <m:ctrlPr>
                            <a:rPr lang="en-US" b="1" i="1">
                              <a:solidFill>
                                <a:srgbClr val="7030A0"/>
                              </a:solidFill>
                              <a:latin typeface="Cambria Math" panose="02040503050406030204" pitchFamily="18" charset="0"/>
                            </a:rPr>
                          </m:ctrlPr>
                        </m:sSubPr>
                        <m:e>
                          <m:r>
                            <a:rPr lang="en-US" b="1" i="1">
                              <a:solidFill>
                                <a:srgbClr val="7030A0"/>
                              </a:solidFill>
                              <a:latin typeface="Cambria Math" panose="02040503050406030204" pitchFamily="18" charset="0"/>
                            </a:rPr>
                            <m:t>𝜹</m:t>
                          </m:r>
                        </m:e>
                        <m:sub>
                          <m:r>
                            <a:rPr lang="en-US" b="1" i="1">
                              <a:solidFill>
                                <a:srgbClr val="7030A0"/>
                              </a:solidFill>
                              <a:latin typeface="Cambria Math" panose="02040503050406030204" pitchFamily="18" charset="0"/>
                            </a:rPr>
                            <m:t>𝒊</m:t>
                          </m:r>
                        </m:sub>
                      </m:sSub>
                    </m:oMath>
                  </m:oMathPara>
                </a14:m>
                <a:endParaRPr lang="en-US" dirty="0" smtClean="0"/>
              </a:p>
              <a:p>
                <a:pPr marL="457200" lvl="1" indent="0">
                  <a:buNone/>
                </a:pPr>
                <a:endParaRPr lang="en-US" dirty="0" smtClean="0"/>
              </a:p>
              <a:p>
                <a:pPr marL="457200" lvl="1" indent="0">
                  <a:buNone/>
                </a:pPr>
                <a:r>
                  <a:rPr lang="en-US" dirty="0"/>
                  <a:t>Or  </a:t>
                </a:r>
                <a14:m>
                  <m:oMath xmlns:m="http://schemas.openxmlformats.org/officeDocument/2006/math">
                    <m:d>
                      <m:dPr>
                        <m:ctrlPr>
                          <a:rPr lang="en-US" i="1" dirty="0">
                            <a:latin typeface="Cambria Math" panose="02040503050406030204" pitchFamily="18" charset="0"/>
                          </a:rPr>
                        </m:ctrlPr>
                      </m:dPr>
                      <m:e>
                        <m:sSub>
                          <m:sSubPr>
                            <m:ctrlPr>
                              <a:rPr lang="en-US" i="1" dirty="0">
                                <a:solidFill>
                                  <a:srgbClr val="00B050"/>
                                </a:solidFill>
                                <a:latin typeface="Cambria Math" panose="02040503050406030204" pitchFamily="18" charset="0"/>
                              </a:rPr>
                            </m:ctrlPr>
                          </m:sSubPr>
                          <m:e>
                            <m:r>
                              <a:rPr lang="en-US" i="1" dirty="0">
                                <a:solidFill>
                                  <a:srgbClr val="00B050"/>
                                </a:solidFill>
                                <a:latin typeface="Cambria Math" panose="02040503050406030204" pitchFamily="18" charset="0"/>
                              </a:rPr>
                              <m:t>𝑎</m:t>
                            </m:r>
                          </m:e>
                          <m:sub>
                            <m:r>
                              <a:rPr lang="en-US" i="1" dirty="0">
                                <a:solidFill>
                                  <a:srgbClr val="00B050"/>
                                </a:solidFill>
                                <a:latin typeface="Cambria Math" panose="02040503050406030204" pitchFamily="18" charset="0"/>
                              </a:rPr>
                              <m:t>1</m:t>
                            </m:r>
                          </m:sub>
                        </m:sSub>
                        <m:r>
                          <a:rPr lang="en-US" i="1" dirty="0">
                            <a:solidFill>
                              <a:srgbClr val="00B050"/>
                            </a:solidFill>
                            <a:latin typeface="Cambria Math" panose="02040503050406030204" pitchFamily="18" charset="0"/>
                          </a:rPr>
                          <m:t>,…, </m:t>
                        </m:r>
                        <m:sSub>
                          <m:sSubPr>
                            <m:ctrlPr>
                              <a:rPr lang="en-US" i="1" dirty="0" err="1">
                                <a:solidFill>
                                  <a:srgbClr val="00B050"/>
                                </a:solidFill>
                                <a:latin typeface="Cambria Math" panose="02040503050406030204" pitchFamily="18" charset="0"/>
                              </a:rPr>
                            </m:ctrlPr>
                          </m:sSubPr>
                          <m:e>
                            <m:r>
                              <a:rPr lang="en-US" i="1" dirty="0" err="1">
                                <a:solidFill>
                                  <a:srgbClr val="00B050"/>
                                </a:solidFill>
                                <a:latin typeface="Cambria Math" panose="02040503050406030204" pitchFamily="18" charset="0"/>
                              </a:rPr>
                              <m:t>𝑎</m:t>
                            </m:r>
                          </m:e>
                          <m:sub>
                            <m:r>
                              <a:rPr lang="en-US" i="1" dirty="0" err="1">
                                <a:solidFill>
                                  <a:srgbClr val="00B050"/>
                                </a:solidFill>
                                <a:latin typeface="Cambria Math" panose="02040503050406030204" pitchFamily="18" charset="0"/>
                              </a:rPr>
                              <m:t>𝑡</m:t>
                            </m:r>
                          </m:sub>
                        </m:sSub>
                      </m:e>
                    </m:d>
                    <m:r>
                      <a:rPr lang="en-US" i="1" dirty="0">
                        <a:latin typeface="Cambria Math" panose="02040503050406030204" pitchFamily="18" charset="0"/>
                      </a:rPr>
                      <m:t>×</m:t>
                    </m:r>
                    <m:d>
                      <m:dPr>
                        <m:begChr m:val="["/>
                        <m:endChr m:val="]"/>
                        <m:ctrlPr>
                          <a:rPr lang="en-US" i="1" dirty="0">
                            <a:latin typeface="Cambria Math" panose="02040503050406030204" pitchFamily="18" charset="0"/>
                          </a:rPr>
                        </m:ctrlPr>
                      </m:dPr>
                      <m:e>
                        <m:m>
                          <m:mPr>
                            <m:mcs>
                              <m:mc>
                                <m:mcPr>
                                  <m:count m:val="3"/>
                                  <m:mcJc m:val="center"/>
                                </m:mcPr>
                              </m:mc>
                            </m:mcs>
                            <m:ctrlPr>
                              <a:rPr lang="en-US" i="1" dirty="0">
                                <a:solidFill>
                                  <a:srgbClr val="FF0000"/>
                                </a:solidFill>
                                <a:latin typeface="Cambria Math" panose="02040503050406030204" pitchFamily="18" charset="0"/>
                              </a:rPr>
                            </m:ctrlPr>
                          </m:mPr>
                          <m:mr>
                            <m:e>
                              <m:sSubSup>
                                <m:sSubSupPr>
                                  <m:ctrlPr>
                                    <a:rPr lang="en-US" b="0" i="1" dirty="0" smtClean="0">
                                      <a:solidFill>
                                        <a:srgbClr val="FF0000"/>
                                      </a:solidFill>
                                      <a:latin typeface="Cambria Math" panose="02040503050406030204" pitchFamily="18" charset="0"/>
                                    </a:rPr>
                                  </m:ctrlPr>
                                </m:sSubSupPr>
                                <m:e>
                                  <m:r>
                                    <m:rPr>
                                      <m:brk m:alnAt="7"/>
                                    </m:rPr>
                                    <a:rPr lang="en-US" i="1" dirty="0">
                                      <a:solidFill>
                                        <a:srgbClr val="FF0000"/>
                                      </a:solidFill>
                                      <a:latin typeface="Cambria Math" panose="02040503050406030204" pitchFamily="18" charset="0"/>
                                    </a:rPr>
                                    <m:t>𝑏</m:t>
                                  </m:r>
                                </m:e>
                                <m:sub>
                                  <m:r>
                                    <m:rPr>
                                      <m:brk m:alnAt="7"/>
                                    </m:rPr>
                                    <a:rPr lang="en-US" i="1" dirty="0">
                                      <a:solidFill>
                                        <a:srgbClr val="FF0000"/>
                                      </a:solidFill>
                                      <a:latin typeface="Cambria Math" panose="02040503050406030204" pitchFamily="18" charset="0"/>
                                    </a:rPr>
                                    <m:t>1</m:t>
                                  </m:r>
                                </m:sub>
                                <m:sup>
                                  <m:r>
                                    <a:rPr lang="en-US" b="0" i="1" dirty="0" smtClean="0">
                                      <a:solidFill>
                                        <a:srgbClr val="FF0000"/>
                                      </a:solidFill>
                                      <a:latin typeface="Cambria Math" panose="02040503050406030204" pitchFamily="18" charset="0"/>
                                    </a:rPr>
                                    <m:t>′</m:t>
                                  </m:r>
                                </m:sup>
                              </m:sSubSup>
                              <m:sSub>
                                <m:sSubPr>
                                  <m:ctrlPr>
                                    <a:rPr lang="en-US" i="1" dirty="0">
                                      <a:solidFill>
                                        <a:srgbClr val="7030A0"/>
                                      </a:solidFill>
                                      <a:latin typeface="Cambria Math" panose="02040503050406030204" pitchFamily="18" charset="0"/>
                                    </a:rPr>
                                  </m:ctrlPr>
                                </m:sSubPr>
                                <m:e>
                                  <m:r>
                                    <a:rPr lang="en-US" i="1" dirty="0">
                                      <a:solidFill>
                                        <a:srgbClr val="7030A0"/>
                                      </a:solidFill>
                                      <a:latin typeface="Cambria Math" panose="02040503050406030204" pitchFamily="18" charset="0"/>
                                    </a:rPr>
                                    <m:t>𝛿</m:t>
                                  </m:r>
                                </m:e>
                                <m:sub>
                                  <m:r>
                                    <a:rPr lang="en-US" i="1" dirty="0">
                                      <a:solidFill>
                                        <a:srgbClr val="7030A0"/>
                                      </a:solidFill>
                                      <a:latin typeface="Cambria Math" panose="02040503050406030204" pitchFamily="18" charset="0"/>
                                    </a:rPr>
                                    <m:t>1</m:t>
                                  </m:r>
                                </m:sub>
                              </m:sSub>
                            </m:e>
                            <m:e>
                              <m:r>
                                <a:rPr lang="en-US" i="1" dirty="0">
                                  <a:solidFill>
                                    <a:srgbClr val="FF0000"/>
                                  </a:solidFill>
                                  <a:latin typeface="Cambria Math" panose="02040503050406030204" pitchFamily="18" charset="0"/>
                                </a:rPr>
                                <m:t>⋯</m:t>
                              </m:r>
                            </m:e>
                            <m:e>
                              <m:r>
                                <a:rPr lang="en-US" i="1" dirty="0">
                                  <a:solidFill>
                                    <a:srgbClr val="FF0000"/>
                                  </a:solidFill>
                                  <a:latin typeface="Cambria Math" panose="02040503050406030204" pitchFamily="18" charset="0"/>
                                </a:rPr>
                                <m:t>0</m:t>
                              </m:r>
                            </m:e>
                          </m:mr>
                          <m:mr>
                            <m:e>
                              <m:r>
                                <a:rPr lang="en-US" i="1" dirty="0">
                                  <a:solidFill>
                                    <a:srgbClr val="FF0000"/>
                                  </a:solidFill>
                                  <a:latin typeface="Cambria Math" panose="02040503050406030204" pitchFamily="18" charset="0"/>
                                </a:rPr>
                                <m:t>⋮</m:t>
                              </m:r>
                            </m:e>
                            <m:e>
                              <m:r>
                                <a:rPr lang="en-US" i="1" dirty="0">
                                  <a:solidFill>
                                    <a:srgbClr val="FF0000"/>
                                  </a:solidFill>
                                  <a:latin typeface="Cambria Math" panose="02040503050406030204" pitchFamily="18" charset="0"/>
                                </a:rPr>
                                <m:t>⋱</m:t>
                              </m:r>
                            </m:e>
                            <m:e>
                              <m:r>
                                <a:rPr lang="en-US" i="1" dirty="0">
                                  <a:solidFill>
                                    <a:srgbClr val="FF0000"/>
                                  </a:solidFill>
                                  <a:latin typeface="Cambria Math" panose="02040503050406030204" pitchFamily="18" charset="0"/>
                                </a:rPr>
                                <m:t>⋮</m:t>
                              </m:r>
                            </m:e>
                          </m:mr>
                          <m:mr>
                            <m:e>
                              <m:r>
                                <a:rPr lang="en-US" i="1" dirty="0">
                                  <a:solidFill>
                                    <a:srgbClr val="FF0000"/>
                                  </a:solidFill>
                                  <a:latin typeface="Cambria Math" panose="02040503050406030204" pitchFamily="18" charset="0"/>
                                </a:rPr>
                                <m:t>0</m:t>
                              </m:r>
                            </m:e>
                            <m:e>
                              <m:r>
                                <a:rPr lang="en-US" i="1" dirty="0">
                                  <a:solidFill>
                                    <a:srgbClr val="FF0000"/>
                                  </a:solidFill>
                                  <a:latin typeface="Cambria Math" panose="02040503050406030204" pitchFamily="18" charset="0"/>
                                </a:rPr>
                                <m:t>⋯</m:t>
                              </m:r>
                            </m:e>
                            <m:e>
                              <m:sSubSup>
                                <m:sSubSupPr>
                                  <m:ctrlPr>
                                    <a:rPr lang="en-US" b="0" i="1" dirty="0" smtClean="0">
                                      <a:solidFill>
                                        <a:srgbClr val="FF0000"/>
                                      </a:solidFill>
                                      <a:latin typeface="Cambria Math" panose="02040503050406030204" pitchFamily="18" charset="0"/>
                                    </a:rPr>
                                  </m:ctrlPr>
                                </m:sSubSupPr>
                                <m:e>
                                  <m:r>
                                    <a:rPr lang="en-US" i="1" dirty="0">
                                      <a:solidFill>
                                        <a:srgbClr val="FF0000"/>
                                      </a:solidFill>
                                      <a:latin typeface="Cambria Math" panose="02040503050406030204" pitchFamily="18" charset="0"/>
                                    </a:rPr>
                                    <m:t>𝑏</m:t>
                                  </m:r>
                                </m:e>
                                <m:sub>
                                  <m:r>
                                    <a:rPr lang="en-US" i="1" dirty="0">
                                      <a:solidFill>
                                        <a:srgbClr val="FF0000"/>
                                      </a:solidFill>
                                      <a:latin typeface="Cambria Math" panose="02040503050406030204" pitchFamily="18" charset="0"/>
                                    </a:rPr>
                                    <m:t>𝑡</m:t>
                                  </m:r>
                                </m:sub>
                                <m:sup>
                                  <m:r>
                                    <a:rPr lang="en-US" b="0" i="1" dirty="0" smtClean="0">
                                      <a:solidFill>
                                        <a:srgbClr val="FF0000"/>
                                      </a:solidFill>
                                      <a:latin typeface="Cambria Math" panose="02040503050406030204" pitchFamily="18" charset="0"/>
                                    </a:rPr>
                                    <m:t>′</m:t>
                                  </m:r>
                                </m:sup>
                              </m:sSubSup>
                              <m:sSub>
                                <m:sSubPr>
                                  <m:ctrlPr>
                                    <a:rPr lang="en-US" i="1" dirty="0">
                                      <a:solidFill>
                                        <a:srgbClr val="7030A0"/>
                                      </a:solidFill>
                                      <a:latin typeface="Cambria Math" panose="02040503050406030204" pitchFamily="18" charset="0"/>
                                    </a:rPr>
                                  </m:ctrlPr>
                                </m:sSubPr>
                                <m:e>
                                  <m:r>
                                    <a:rPr lang="en-US" i="1" dirty="0">
                                      <a:solidFill>
                                        <a:srgbClr val="7030A0"/>
                                      </a:solidFill>
                                      <a:latin typeface="Cambria Math" panose="02040503050406030204" pitchFamily="18" charset="0"/>
                                    </a:rPr>
                                    <m:t>𝛿</m:t>
                                  </m:r>
                                </m:e>
                                <m:sub>
                                  <m:r>
                                    <a:rPr lang="en-US" i="1" dirty="0">
                                      <a:solidFill>
                                        <a:srgbClr val="7030A0"/>
                                      </a:solidFill>
                                      <a:latin typeface="Cambria Math" panose="02040503050406030204" pitchFamily="18" charset="0"/>
                                    </a:rPr>
                                    <m:t>𝑡</m:t>
                                  </m:r>
                                </m:sub>
                              </m:sSub>
                            </m:e>
                          </m:mr>
                        </m:m>
                      </m:e>
                    </m:d>
                    <m:r>
                      <a:rPr lang="en-US" i="1" dirty="0">
                        <a:latin typeface="Cambria Math" panose="02040503050406030204" pitchFamily="18" charset="0"/>
                      </a:rPr>
                      <m:t>×</m:t>
                    </m:r>
                    <m:d>
                      <m:dPr>
                        <m:ctrlPr>
                          <a:rPr lang="en-US" i="1" dirty="0">
                            <a:latin typeface="Cambria Math" panose="02040503050406030204" pitchFamily="18" charset="0"/>
                          </a:rPr>
                        </m:ctrlPr>
                      </m:dPr>
                      <m:e>
                        <m:m>
                          <m:mPr>
                            <m:mcs>
                              <m:mc>
                                <m:mcPr>
                                  <m:count m:val="1"/>
                                  <m:mcJc m:val="center"/>
                                </m:mcPr>
                              </m:mc>
                            </m:mcs>
                            <m:ctrlPr>
                              <a:rPr lang="en-US" i="1" dirty="0">
                                <a:solidFill>
                                  <a:srgbClr val="0070C0"/>
                                </a:solidFill>
                                <a:latin typeface="Cambria Math" panose="02040503050406030204" pitchFamily="18" charset="0"/>
                              </a:rPr>
                            </m:ctrlPr>
                          </m:mPr>
                          <m:mr>
                            <m:e>
                              <m:sSub>
                                <m:sSubPr>
                                  <m:ctrlPr>
                                    <a:rPr lang="en-US" i="1" dirty="0">
                                      <a:solidFill>
                                        <a:srgbClr val="0070C0"/>
                                      </a:solidFill>
                                      <a:latin typeface="Cambria Math" panose="02040503050406030204" pitchFamily="18" charset="0"/>
                                    </a:rPr>
                                  </m:ctrlPr>
                                </m:sSubPr>
                                <m:e>
                                  <m:r>
                                    <m:rPr>
                                      <m:brk m:alnAt="7"/>
                                    </m:rPr>
                                    <a:rPr lang="en-US" i="1" dirty="0">
                                      <a:solidFill>
                                        <a:srgbClr val="0070C0"/>
                                      </a:solidFill>
                                      <a:latin typeface="Cambria Math" panose="02040503050406030204" pitchFamily="18" charset="0"/>
                                    </a:rPr>
                                    <m:t>𝑐</m:t>
                                  </m:r>
                                </m:e>
                                <m:sub>
                                  <m:r>
                                    <m:rPr>
                                      <m:brk m:alnAt="7"/>
                                    </m:rPr>
                                    <a:rPr lang="en-US" i="1" dirty="0">
                                      <a:solidFill>
                                        <a:srgbClr val="0070C0"/>
                                      </a:solidFill>
                                      <a:latin typeface="Cambria Math" panose="02040503050406030204" pitchFamily="18" charset="0"/>
                                    </a:rPr>
                                    <m:t>1</m:t>
                                  </m:r>
                                </m:sub>
                              </m:sSub>
                            </m:e>
                          </m:mr>
                          <m:mr>
                            <m:e>
                              <m:r>
                                <a:rPr lang="en-US" i="1" dirty="0">
                                  <a:solidFill>
                                    <a:srgbClr val="0070C0"/>
                                  </a:solidFill>
                                  <a:latin typeface="Cambria Math" panose="02040503050406030204" pitchFamily="18" charset="0"/>
                                </a:rPr>
                                <m:t>⋮</m:t>
                              </m:r>
                            </m:e>
                          </m:mr>
                          <m:mr>
                            <m:e>
                              <m:sSub>
                                <m:sSubPr>
                                  <m:ctrlPr>
                                    <a:rPr lang="en-US" i="1" dirty="0">
                                      <a:solidFill>
                                        <a:srgbClr val="0070C0"/>
                                      </a:solidFill>
                                      <a:latin typeface="Cambria Math" panose="02040503050406030204" pitchFamily="18" charset="0"/>
                                    </a:rPr>
                                  </m:ctrlPr>
                                </m:sSubPr>
                                <m:e>
                                  <m:r>
                                    <a:rPr lang="en-US" i="1" dirty="0">
                                      <a:solidFill>
                                        <a:srgbClr val="0070C0"/>
                                      </a:solidFill>
                                      <a:latin typeface="Cambria Math" panose="02040503050406030204" pitchFamily="18" charset="0"/>
                                    </a:rPr>
                                    <m:t>𝑐</m:t>
                                  </m:r>
                                </m:e>
                                <m:sub>
                                  <m:r>
                                    <a:rPr lang="en-US" i="1" dirty="0">
                                      <a:solidFill>
                                        <a:srgbClr val="0070C0"/>
                                      </a:solidFill>
                                      <a:latin typeface="Cambria Math" panose="02040503050406030204" pitchFamily="18" charset="0"/>
                                    </a:rPr>
                                    <m:t>𝑡</m:t>
                                  </m:r>
                                </m:sub>
                              </m:sSub>
                            </m:e>
                          </m:mr>
                        </m:m>
                      </m:e>
                    </m:d>
                  </m:oMath>
                </a14:m>
                <a:endParaRPr lang="en-US" dirty="0" smtClean="0"/>
              </a:p>
              <a:p>
                <a:pPr lvl="3"/>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524000"/>
                <a:ext cx="8610600" cy="4724400"/>
              </a:xfrm>
              <a:blipFill rotWithShape="0">
                <a:blip r:embed="rId2"/>
                <a:stretch>
                  <a:fillRect l="-1133" t="-2839"/>
                </a:stretch>
              </a:blipFill>
            </p:spPr>
            <p:txBody>
              <a:bodyPr/>
              <a:lstStyle/>
              <a:p>
                <a:r>
                  <a:rPr lang="en-US">
                    <a:noFill/>
                  </a:rPr>
                  <a:t> </a:t>
                </a:r>
              </a:p>
            </p:txBody>
          </p:sp>
        </mc:Fallback>
      </mc:AlternateContent>
      <p:sp>
        <p:nvSpPr>
          <p:cNvPr id="8" name="Slide Number Placeholder 7"/>
          <p:cNvSpPr>
            <a:spLocks noGrp="1"/>
          </p:cNvSpPr>
          <p:nvPr>
            <p:ph type="sldNum" sz="quarter" idx="12"/>
          </p:nvPr>
        </p:nvSpPr>
        <p:spPr/>
        <p:txBody>
          <a:bodyPr/>
          <a:lstStyle/>
          <a:p>
            <a:fld id="{EE326182-E801-4B9B-979B-107F3F531C6F}" type="slidenum">
              <a:rPr lang="en-US" altLang="en-US" smtClean="0"/>
              <a:pPr/>
              <a:t>61</a:t>
            </a:fld>
            <a:endParaRPr lang="en-US" altLang="en-US" dirty="0"/>
          </a:p>
        </p:txBody>
      </p:sp>
      <p:sp>
        <p:nvSpPr>
          <p:cNvPr id="6" name="Rectangle 5"/>
          <p:cNvSpPr/>
          <p:nvPr/>
        </p:nvSpPr>
        <p:spPr>
          <a:xfrm>
            <a:off x="6781800" y="2133600"/>
            <a:ext cx="1676400" cy="10668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smtClean="0"/>
              <a:t>Unreduced mod N</a:t>
            </a:r>
            <a:endParaRPr lang="en-US" sz="2400" dirty="0"/>
          </a:p>
        </p:txBody>
      </p:sp>
    </p:spTree>
    <p:extLst>
      <p:ext uri="{BB962C8B-B14F-4D97-AF65-F5344CB8AC3E}">
        <p14:creationId xmlns:p14="http://schemas.microsoft.com/office/powerpoint/2010/main" val="194132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Cheon</a:t>
            </a:r>
            <a:r>
              <a:rPr lang="en-US" dirty="0" smtClean="0"/>
              <a:t> </a:t>
            </a:r>
            <a:r>
              <a:rPr lang="en-US" dirty="0"/>
              <a:t>et al. </a:t>
            </a:r>
            <a:r>
              <a:rPr lang="en-US" dirty="0" smtClean="0"/>
              <a:t>Attack</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524000"/>
                <a:ext cx="8229600" cy="4724400"/>
              </a:xfrm>
            </p:spPr>
            <p:txBody>
              <a:bodyPr>
                <a:normAutofit fontScale="92500" lnSpcReduction="20000"/>
              </a:bodyPr>
              <a:lstStyle/>
              <a:p>
                <a:r>
                  <a:rPr lang="en-US" dirty="0" smtClean="0"/>
                  <a:t>Extending </a:t>
                </a:r>
                <a14:m>
                  <m:oMath xmlns:m="http://schemas.openxmlformats.org/officeDocument/2006/math">
                    <m:r>
                      <a:rPr lang="en-US" i="1">
                        <a:solidFill>
                          <a:srgbClr val="00B050"/>
                        </a:solidFill>
                        <a:latin typeface="Cambria Math" panose="02040503050406030204" pitchFamily="18" charset="0"/>
                      </a:rPr>
                      <m:t>𝑢</m:t>
                    </m:r>
                    <m:r>
                      <a:rPr lang="en-US" i="1">
                        <a:latin typeface="Cambria Math" panose="02040503050406030204" pitchFamily="18" charset="0"/>
                      </a:rPr>
                      <m:t>⋅</m:t>
                    </m:r>
                    <m:r>
                      <a:rPr lang="en-US" i="1">
                        <a:solidFill>
                          <a:srgbClr val="FF0000"/>
                        </a:solidFill>
                        <a:latin typeface="Cambria Math" panose="02040503050406030204" pitchFamily="18" charset="0"/>
                      </a:rPr>
                      <m:t>𝑣</m:t>
                    </m:r>
                    <m:r>
                      <a:rPr lang="en-US" i="1">
                        <a:latin typeface="Cambria Math" panose="02040503050406030204" pitchFamily="18" charset="0"/>
                      </a:rPr>
                      <m:t>⋅</m:t>
                    </m:r>
                    <m:r>
                      <a:rPr lang="en-US" i="1">
                        <a:solidFill>
                          <a:srgbClr val="0070C0"/>
                        </a:solidFill>
                        <a:latin typeface="Cambria Math" panose="02040503050406030204" pitchFamily="18" charset="0"/>
                      </a:rPr>
                      <m:t>𝑤</m:t>
                    </m:r>
                    <m:r>
                      <a:rPr lang="en-US" b="1">
                        <a:solidFill>
                          <a:srgbClr val="0070C0"/>
                        </a:solidFill>
                        <a:latin typeface="Cambria Math" panose="02040503050406030204" pitchFamily="18" charset="0"/>
                      </a:rPr>
                      <m:t> </m:t>
                    </m:r>
                  </m:oMath>
                </a14:m>
                <a:r>
                  <a:rPr lang="en-US" dirty="0" smtClean="0">
                    <a:latin typeface="Cambria Math" panose="02040503050406030204" pitchFamily="18" charset="0"/>
                  </a:rPr>
                  <a:t>to multiple values</a:t>
                </a:r>
                <a:endParaRPr lang="en-US"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panose="02040503050406030204" pitchFamily="18" charset="0"/>
                        </a:rPr>
                        <m:t>𝑈</m:t>
                      </m:r>
                      <m:r>
                        <a:rPr lang="en-US" i="1">
                          <a:latin typeface="Cambria Math" panose="02040503050406030204" pitchFamily="18" charset="0"/>
                        </a:rPr>
                        <m:t>⋅</m:t>
                      </m:r>
                      <m:r>
                        <a:rPr lang="en-US" b="0" i="1" smtClean="0">
                          <a:solidFill>
                            <a:srgbClr val="FF0000"/>
                          </a:solidFill>
                          <a:latin typeface="Cambria Math" panose="02040503050406030204" pitchFamily="18" charset="0"/>
                        </a:rPr>
                        <m:t>𝑉</m:t>
                      </m:r>
                      <m:r>
                        <a:rPr lang="en-US" i="1">
                          <a:latin typeface="Cambria Math" panose="02040503050406030204" pitchFamily="18" charset="0"/>
                        </a:rPr>
                        <m:t>⋅</m:t>
                      </m:r>
                      <m:r>
                        <a:rPr lang="en-US" b="0" i="1" smtClean="0">
                          <a:solidFill>
                            <a:srgbClr val="0070C0"/>
                          </a:solidFill>
                          <a:latin typeface="Cambria Math" panose="02040503050406030204" pitchFamily="18" charset="0"/>
                        </a:rPr>
                        <m:t>𝑊</m:t>
                      </m:r>
                      <m:r>
                        <a:rPr lang="en-US" b="1">
                          <a:solidFill>
                            <a:srgbClr val="0070C0"/>
                          </a:solidFill>
                          <a:latin typeface="Cambria Math" panose="02040503050406030204" pitchFamily="18" charset="0"/>
                        </a:rPr>
                        <m:t> </m:t>
                      </m:r>
                    </m:oMath>
                  </m:oMathPara>
                </a14:m>
                <a:endParaRPr lang="en-US" b="1" dirty="0" smtClean="0">
                  <a:solidFill>
                    <a:srgbClr val="00B050"/>
                  </a:solidFill>
                </a:endParaRPr>
              </a:p>
              <a:p>
                <a:pPr lvl="1"/>
                <a14:m>
                  <m:oMath xmlns:m="http://schemas.openxmlformats.org/officeDocument/2006/math">
                    <m:r>
                      <a:rPr lang="en-US" b="0" i="1" smtClean="0">
                        <a:solidFill>
                          <a:srgbClr val="00B050"/>
                        </a:solidFill>
                        <a:latin typeface="Cambria Math"/>
                      </a:rPr>
                      <m:t>𝑈</m:t>
                    </m:r>
                  </m:oMath>
                </a14:m>
                <a:r>
                  <a:rPr lang="en-US" dirty="0" smtClean="0"/>
                  <a:t> has rows consisting of encodings of 0</a:t>
                </a:r>
              </a:p>
              <a:p>
                <a:pPr lvl="1"/>
                <a14:m>
                  <m:oMath xmlns:m="http://schemas.openxmlformats.org/officeDocument/2006/math">
                    <m:r>
                      <a:rPr lang="en-US" i="1" dirty="0" smtClean="0">
                        <a:solidFill>
                          <a:srgbClr val="FF0000"/>
                        </a:solidFill>
                        <a:latin typeface="Cambria Math"/>
                      </a:rPr>
                      <m:t>𝑉</m:t>
                    </m:r>
                  </m:oMath>
                </a14:m>
                <a:r>
                  <a:rPr lang="en-US" dirty="0" smtClean="0"/>
                  <a:t> is the target encoding along the diagonal</a:t>
                </a:r>
              </a:p>
              <a:p>
                <a:pPr lvl="1"/>
                <a14:m>
                  <m:oMath xmlns:m="http://schemas.openxmlformats.org/officeDocument/2006/math">
                    <m:r>
                      <a:rPr lang="en-US" i="1" dirty="0" smtClean="0">
                        <a:solidFill>
                          <a:srgbClr val="0070C0"/>
                        </a:solidFill>
                        <a:latin typeface="Cambria Math"/>
                      </a:rPr>
                      <m:t>𝑊</m:t>
                    </m:r>
                  </m:oMath>
                </a14:m>
                <a:r>
                  <a:rPr lang="en-US" dirty="0" smtClean="0"/>
                  <a:t> has columns of filler encodings</a:t>
                </a:r>
              </a:p>
              <a:p>
                <a:r>
                  <a:rPr lang="en-US" dirty="0" smtClean="0"/>
                  <a:t>Zero-test on </a:t>
                </a:r>
                <a14:m>
                  <m:oMath xmlns:m="http://schemas.openxmlformats.org/officeDocument/2006/math">
                    <m:r>
                      <a:rPr lang="en-US" i="1">
                        <a:solidFill>
                          <a:srgbClr val="00B050"/>
                        </a:solidFill>
                        <a:latin typeface="Cambria Math" panose="02040503050406030204" pitchFamily="18" charset="0"/>
                      </a:rPr>
                      <m:t>𝑈</m:t>
                    </m:r>
                    <m:r>
                      <a:rPr lang="en-US" i="1">
                        <a:latin typeface="Cambria Math" panose="02040503050406030204" pitchFamily="18" charset="0"/>
                      </a:rPr>
                      <m:t>⋅</m:t>
                    </m:r>
                    <m:r>
                      <a:rPr lang="en-US" i="1">
                        <a:solidFill>
                          <a:srgbClr val="FF0000"/>
                        </a:solidFill>
                        <a:latin typeface="Cambria Math" panose="02040503050406030204" pitchFamily="18" charset="0"/>
                      </a:rPr>
                      <m:t>𝑉</m:t>
                    </m:r>
                    <m:r>
                      <a:rPr lang="en-US" i="1">
                        <a:latin typeface="Cambria Math" panose="02040503050406030204" pitchFamily="18" charset="0"/>
                      </a:rPr>
                      <m:t>⋅</m:t>
                    </m:r>
                    <m:r>
                      <a:rPr lang="en-US" i="1">
                        <a:solidFill>
                          <a:srgbClr val="0070C0"/>
                        </a:solidFill>
                        <a:latin typeface="Cambria Math" panose="02040503050406030204" pitchFamily="18" charset="0"/>
                      </a:rPr>
                      <m:t>𝑊</m:t>
                    </m:r>
                    <m:r>
                      <a:rPr lang="en-US" b="1">
                        <a:solidFill>
                          <a:srgbClr val="0070C0"/>
                        </a:solidFill>
                        <a:latin typeface="Cambria Math" panose="02040503050406030204" pitchFamily="18" charset="0"/>
                      </a:rPr>
                      <m:t> </m:t>
                    </m:r>
                  </m:oMath>
                </a14:m>
                <a:endParaRPr lang="en-US" b="1" dirty="0">
                  <a:solidFill>
                    <a:srgbClr val="00B050"/>
                  </a:solidFill>
                </a:endParaRPr>
              </a:p>
              <a:p>
                <a:pPr marL="0" indent="0" algn="ctr">
                  <a:buNone/>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𝑌</m:t>
                      </m:r>
                      <m:r>
                        <a:rPr lang="en-US" b="0" i="1" dirty="0" smtClean="0">
                          <a:solidFill>
                            <a:schemeClr val="tx1"/>
                          </a:solidFill>
                          <a:latin typeface="Cambria Math" panose="02040503050406030204" pitchFamily="18" charset="0"/>
                        </a:rPr>
                        <m:t>= </m:t>
                      </m:r>
                      <m:r>
                        <a:rPr lang="en-US" b="0" i="1" dirty="0" smtClean="0">
                          <a:solidFill>
                            <a:srgbClr val="00B050"/>
                          </a:solidFill>
                          <a:latin typeface="Cambria Math" panose="02040503050406030204" pitchFamily="18" charset="0"/>
                        </a:rPr>
                        <m:t>𝐴</m:t>
                      </m:r>
                      <m:r>
                        <a:rPr lang="en-US" i="1" dirty="0">
                          <a:latin typeface="Cambria Math" panose="02040503050406030204" pitchFamily="18" charset="0"/>
                        </a:rPr>
                        <m:t>×</m:t>
                      </m:r>
                      <m:d>
                        <m:dPr>
                          <m:begChr m:val="["/>
                          <m:endChr m:val="]"/>
                          <m:ctrlPr>
                            <a:rPr lang="en-US" i="1" dirty="0">
                              <a:latin typeface="Cambria Math" panose="02040503050406030204" pitchFamily="18" charset="0"/>
                            </a:rPr>
                          </m:ctrlPr>
                        </m:dPr>
                        <m:e>
                          <m:m>
                            <m:mPr>
                              <m:mcs>
                                <m:mc>
                                  <m:mcPr>
                                    <m:count m:val="3"/>
                                    <m:mcJc m:val="center"/>
                                  </m:mcPr>
                                </m:mc>
                              </m:mcs>
                              <m:ctrlPr>
                                <a:rPr lang="en-US" i="1" dirty="0">
                                  <a:solidFill>
                                    <a:srgbClr val="FF0000"/>
                                  </a:solidFill>
                                  <a:latin typeface="Cambria Math" panose="02040503050406030204" pitchFamily="18" charset="0"/>
                                </a:rPr>
                              </m:ctrlPr>
                            </m:mPr>
                            <m:mr>
                              <m:e>
                                <m:sSub>
                                  <m:sSubPr>
                                    <m:ctrlPr>
                                      <a:rPr lang="en-US" i="1" dirty="0">
                                        <a:solidFill>
                                          <a:srgbClr val="FF0000"/>
                                        </a:solidFill>
                                        <a:latin typeface="Cambria Math" panose="02040503050406030204" pitchFamily="18" charset="0"/>
                                      </a:rPr>
                                    </m:ctrlPr>
                                  </m:sSubPr>
                                  <m:e>
                                    <m:r>
                                      <m:rPr>
                                        <m:brk m:alnAt="7"/>
                                      </m:rPr>
                                      <a:rPr lang="en-US" i="1" dirty="0">
                                        <a:solidFill>
                                          <a:srgbClr val="FF0000"/>
                                        </a:solidFill>
                                        <a:latin typeface="Cambria Math" panose="02040503050406030204" pitchFamily="18" charset="0"/>
                                      </a:rPr>
                                      <m:t>𝑏</m:t>
                                    </m:r>
                                  </m:e>
                                  <m:sub>
                                    <m:r>
                                      <m:rPr>
                                        <m:brk m:alnAt="7"/>
                                      </m:rPr>
                                      <a:rPr lang="en-US" i="1" dirty="0">
                                        <a:solidFill>
                                          <a:srgbClr val="FF0000"/>
                                        </a:solidFill>
                                        <a:latin typeface="Cambria Math" panose="02040503050406030204" pitchFamily="18" charset="0"/>
                                      </a:rPr>
                                      <m:t>1</m:t>
                                    </m:r>
                                  </m:sub>
                                </m:sSub>
                                <m:sSub>
                                  <m:sSubPr>
                                    <m:ctrlPr>
                                      <a:rPr lang="en-US" i="1" dirty="0">
                                        <a:solidFill>
                                          <a:srgbClr val="7030A0"/>
                                        </a:solidFill>
                                        <a:latin typeface="Cambria Math" panose="02040503050406030204" pitchFamily="18" charset="0"/>
                                      </a:rPr>
                                    </m:ctrlPr>
                                  </m:sSubPr>
                                  <m:e>
                                    <m:r>
                                      <a:rPr lang="en-US" i="1" dirty="0">
                                        <a:solidFill>
                                          <a:srgbClr val="7030A0"/>
                                        </a:solidFill>
                                        <a:latin typeface="Cambria Math" panose="02040503050406030204" pitchFamily="18" charset="0"/>
                                      </a:rPr>
                                      <m:t>𝛿</m:t>
                                    </m:r>
                                  </m:e>
                                  <m:sub>
                                    <m:r>
                                      <a:rPr lang="en-US" i="1" dirty="0">
                                        <a:solidFill>
                                          <a:srgbClr val="7030A0"/>
                                        </a:solidFill>
                                        <a:latin typeface="Cambria Math" panose="02040503050406030204" pitchFamily="18" charset="0"/>
                                      </a:rPr>
                                      <m:t>1</m:t>
                                    </m:r>
                                  </m:sub>
                                </m:sSub>
                              </m:e>
                              <m:e>
                                <m:r>
                                  <a:rPr lang="en-US" i="1" dirty="0">
                                    <a:solidFill>
                                      <a:srgbClr val="FF0000"/>
                                    </a:solidFill>
                                    <a:latin typeface="Cambria Math" panose="02040503050406030204" pitchFamily="18" charset="0"/>
                                  </a:rPr>
                                  <m:t>⋯</m:t>
                                </m:r>
                              </m:e>
                              <m:e>
                                <m:r>
                                  <a:rPr lang="en-US" i="1" dirty="0">
                                    <a:solidFill>
                                      <a:srgbClr val="FF0000"/>
                                    </a:solidFill>
                                    <a:latin typeface="Cambria Math" panose="02040503050406030204" pitchFamily="18" charset="0"/>
                                  </a:rPr>
                                  <m:t>0</m:t>
                                </m:r>
                              </m:e>
                            </m:mr>
                            <m:mr>
                              <m:e>
                                <m:r>
                                  <a:rPr lang="en-US" i="1" dirty="0">
                                    <a:solidFill>
                                      <a:srgbClr val="FF0000"/>
                                    </a:solidFill>
                                    <a:latin typeface="Cambria Math" panose="02040503050406030204" pitchFamily="18" charset="0"/>
                                  </a:rPr>
                                  <m:t>⋮</m:t>
                                </m:r>
                              </m:e>
                              <m:e>
                                <m:r>
                                  <a:rPr lang="en-US" i="1" dirty="0">
                                    <a:solidFill>
                                      <a:srgbClr val="FF0000"/>
                                    </a:solidFill>
                                    <a:latin typeface="Cambria Math" panose="02040503050406030204" pitchFamily="18" charset="0"/>
                                  </a:rPr>
                                  <m:t>⋱</m:t>
                                </m:r>
                              </m:e>
                              <m:e>
                                <m:r>
                                  <a:rPr lang="en-US" i="1" dirty="0">
                                    <a:solidFill>
                                      <a:srgbClr val="FF0000"/>
                                    </a:solidFill>
                                    <a:latin typeface="Cambria Math" panose="02040503050406030204" pitchFamily="18" charset="0"/>
                                  </a:rPr>
                                  <m:t>⋮</m:t>
                                </m:r>
                              </m:e>
                            </m:mr>
                            <m:mr>
                              <m:e>
                                <m:r>
                                  <a:rPr lang="en-US" i="1" dirty="0">
                                    <a:solidFill>
                                      <a:srgbClr val="FF0000"/>
                                    </a:solidFill>
                                    <a:latin typeface="Cambria Math" panose="02040503050406030204" pitchFamily="18" charset="0"/>
                                  </a:rPr>
                                  <m:t>0</m:t>
                                </m:r>
                              </m:e>
                              <m:e>
                                <m:r>
                                  <a:rPr lang="en-US" i="1" dirty="0">
                                    <a:solidFill>
                                      <a:srgbClr val="FF0000"/>
                                    </a:solidFill>
                                    <a:latin typeface="Cambria Math" panose="02040503050406030204" pitchFamily="18" charset="0"/>
                                  </a:rPr>
                                  <m:t>⋯</m:t>
                                </m:r>
                              </m:e>
                              <m:e>
                                <m:sSub>
                                  <m:sSubPr>
                                    <m:ctrlPr>
                                      <a:rPr lang="en-US" i="1" dirty="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𝑏</m:t>
                                    </m:r>
                                  </m:e>
                                  <m:sub>
                                    <m:r>
                                      <a:rPr lang="en-US" i="1" dirty="0">
                                        <a:solidFill>
                                          <a:srgbClr val="FF0000"/>
                                        </a:solidFill>
                                        <a:latin typeface="Cambria Math" panose="02040503050406030204" pitchFamily="18" charset="0"/>
                                      </a:rPr>
                                      <m:t>𝑡</m:t>
                                    </m:r>
                                  </m:sub>
                                </m:sSub>
                                <m:sSub>
                                  <m:sSubPr>
                                    <m:ctrlPr>
                                      <a:rPr lang="en-US" i="1" dirty="0">
                                        <a:solidFill>
                                          <a:srgbClr val="7030A0"/>
                                        </a:solidFill>
                                        <a:latin typeface="Cambria Math" panose="02040503050406030204" pitchFamily="18" charset="0"/>
                                      </a:rPr>
                                    </m:ctrlPr>
                                  </m:sSubPr>
                                  <m:e>
                                    <m:r>
                                      <a:rPr lang="en-US" i="1" dirty="0">
                                        <a:solidFill>
                                          <a:srgbClr val="7030A0"/>
                                        </a:solidFill>
                                        <a:latin typeface="Cambria Math" panose="02040503050406030204" pitchFamily="18" charset="0"/>
                                      </a:rPr>
                                      <m:t>𝛿</m:t>
                                    </m:r>
                                  </m:e>
                                  <m:sub>
                                    <m:r>
                                      <a:rPr lang="en-US" i="1" dirty="0">
                                        <a:solidFill>
                                          <a:srgbClr val="7030A0"/>
                                        </a:solidFill>
                                        <a:latin typeface="Cambria Math" panose="02040503050406030204" pitchFamily="18" charset="0"/>
                                      </a:rPr>
                                      <m:t>𝑡</m:t>
                                    </m:r>
                                  </m:sub>
                                </m:sSub>
                              </m:e>
                            </m:mr>
                          </m:m>
                        </m:e>
                      </m:d>
                      <m:r>
                        <a:rPr lang="en-US" i="1" dirty="0">
                          <a:latin typeface="Cambria Math" panose="02040503050406030204" pitchFamily="18" charset="0"/>
                        </a:rPr>
                        <m:t>×</m:t>
                      </m:r>
                      <m:r>
                        <a:rPr lang="en-US" b="0" i="1" dirty="0" smtClean="0">
                          <a:solidFill>
                            <a:srgbClr val="0070C0"/>
                          </a:solidFill>
                          <a:latin typeface="Cambria Math" panose="02040503050406030204" pitchFamily="18" charset="0"/>
                        </a:rPr>
                        <m:t>𝐶</m:t>
                      </m:r>
                    </m:oMath>
                  </m:oMathPara>
                </a14:m>
                <a:endParaRPr lang="en-US" dirty="0" smtClean="0">
                  <a:solidFill>
                    <a:srgbClr val="0070C0"/>
                  </a:solidFill>
                </a:endParaRPr>
              </a:p>
              <a:p>
                <a:pPr marL="0" indent="0" algn="ctr">
                  <a:buNone/>
                </a:pPr>
                <a:endParaRPr lang="en-US" dirty="0">
                  <a:solidFill>
                    <a:srgbClr val="0070C0"/>
                  </a:solidFill>
                </a:endParaRPr>
              </a:p>
              <a:p>
                <a:r>
                  <a:rPr lang="en-US" dirty="0" smtClean="0"/>
                  <a:t>Similarly, </a:t>
                </a:r>
                <a14:m>
                  <m:oMath xmlns:m="http://schemas.openxmlformats.org/officeDocument/2006/math">
                    <m:sSup>
                      <m:sSupPr>
                        <m:ctrlPr>
                          <a:rPr lang="en-US" i="1" smtClean="0">
                            <a:solidFill>
                              <a:schemeClr val="tx1"/>
                            </a:solidFill>
                            <a:latin typeface="Cambria Math" panose="02040503050406030204" pitchFamily="18" charset="0"/>
                          </a:rPr>
                        </m:ctrlPr>
                      </m:sSupPr>
                      <m:e>
                        <m:r>
                          <m:rPr>
                            <m:sty m:val="p"/>
                          </m:rPr>
                          <a:rPr lang="en-US" b="0" i="0">
                            <a:solidFill>
                              <a:schemeClr val="tx1"/>
                            </a:solidFill>
                            <a:latin typeface="Cambria Math"/>
                          </a:rPr>
                          <m:t>Y</m:t>
                        </m:r>
                      </m:e>
                      <m:sup>
                        <m:r>
                          <a:rPr lang="en-US" b="0" i="0" smtClean="0">
                            <a:solidFill>
                              <a:schemeClr val="tx1"/>
                            </a:solidFill>
                            <a:latin typeface="Cambria Math"/>
                          </a:rPr>
                          <m:t>′</m:t>
                        </m:r>
                      </m:sup>
                    </m:sSup>
                    <m:r>
                      <a:rPr lang="en-US" i="1" dirty="0">
                        <a:latin typeface="Cambria Math" panose="02040503050406030204" pitchFamily="18" charset="0"/>
                      </a:rPr>
                      <m:t>=</m:t>
                    </m:r>
                    <m:r>
                      <a:rPr lang="en-US" i="1" dirty="0">
                        <a:solidFill>
                          <a:srgbClr val="00B050"/>
                        </a:solidFill>
                        <a:latin typeface="Cambria Math" panose="02040503050406030204" pitchFamily="18" charset="0"/>
                      </a:rPr>
                      <m:t> </m:t>
                    </m:r>
                    <m:r>
                      <a:rPr lang="en-US" i="1" dirty="0">
                        <a:solidFill>
                          <a:srgbClr val="00B050"/>
                        </a:solidFill>
                        <a:latin typeface="Cambria Math" panose="02040503050406030204" pitchFamily="18" charset="0"/>
                      </a:rPr>
                      <m:t>𝐴</m:t>
                    </m:r>
                    <m:r>
                      <a:rPr lang="en-US" i="1" dirty="0">
                        <a:latin typeface="Cambria Math" panose="02040503050406030204" pitchFamily="18" charset="0"/>
                      </a:rPr>
                      <m:t>×</m:t>
                    </m:r>
                    <m:d>
                      <m:dPr>
                        <m:begChr m:val="["/>
                        <m:endChr m:val="]"/>
                        <m:ctrlPr>
                          <a:rPr lang="en-US" i="1" dirty="0">
                            <a:latin typeface="Cambria Math" panose="02040503050406030204" pitchFamily="18" charset="0"/>
                          </a:rPr>
                        </m:ctrlPr>
                      </m:dPr>
                      <m:e>
                        <m:m>
                          <m:mPr>
                            <m:mcs>
                              <m:mc>
                                <m:mcPr>
                                  <m:count m:val="3"/>
                                  <m:mcJc m:val="center"/>
                                </m:mcPr>
                              </m:mc>
                            </m:mcs>
                            <m:ctrlPr>
                              <a:rPr lang="en-US" i="1" dirty="0">
                                <a:solidFill>
                                  <a:srgbClr val="FF0000"/>
                                </a:solidFill>
                                <a:latin typeface="Cambria Math" panose="02040503050406030204" pitchFamily="18" charset="0"/>
                              </a:rPr>
                            </m:ctrlPr>
                          </m:mPr>
                          <m:mr>
                            <m:e>
                              <m:sSubSup>
                                <m:sSubSupPr>
                                  <m:ctrlPr>
                                    <a:rPr lang="en-US" b="0" i="1" dirty="0" smtClean="0">
                                      <a:solidFill>
                                        <a:srgbClr val="FF0000"/>
                                      </a:solidFill>
                                      <a:latin typeface="Cambria Math" panose="02040503050406030204" pitchFamily="18" charset="0"/>
                                    </a:rPr>
                                  </m:ctrlPr>
                                </m:sSubSupPr>
                                <m:e>
                                  <m:r>
                                    <m:rPr>
                                      <m:brk m:alnAt="7"/>
                                    </m:rPr>
                                    <a:rPr lang="en-US" i="1" dirty="0">
                                      <a:solidFill>
                                        <a:srgbClr val="FF0000"/>
                                      </a:solidFill>
                                      <a:latin typeface="Cambria Math" panose="02040503050406030204" pitchFamily="18" charset="0"/>
                                    </a:rPr>
                                    <m:t>𝑏</m:t>
                                  </m:r>
                                </m:e>
                                <m:sub>
                                  <m:r>
                                    <m:rPr>
                                      <m:brk m:alnAt="7"/>
                                    </m:rPr>
                                    <a:rPr lang="en-US" i="1" dirty="0">
                                      <a:solidFill>
                                        <a:srgbClr val="FF0000"/>
                                      </a:solidFill>
                                      <a:latin typeface="Cambria Math" panose="02040503050406030204" pitchFamily="18" charset="0"/>
                                    </a:rPr>
                                    <m:t>1</m:t>
                                  </m:r>
                                </m:sub>
                                <m:sup>
                                  <m:r>
                                    <a:rPr lang="en-US" b="0" i="1" dirty="0" smtClean="0">
                                      <a:solidFill>
                                        <a:srgbClr val="FF0000"/>
                                      </a:solidFill>
                                      <a:latin typeface="Cambria Math" panose="02040503050406030204" pitchFamily="18" charset="0"/>
                                    </a:rPr>
                                    <m:t>′</m:t>
                                  </m:r>
                                </m:sup>
                              </m:sSubSup>
                              <m:sSub>
                                <m:sSubPr>
                                  <m:ctrlPr>
                                    <a:rPr lang="en-US" i="1" dirty="0">
                                      <a:solidFill>
                                        <a:srgbClr val="7030A0"/>
                                      </a:solidFill>
                                      <a:latin typeface="Cambria Math" panose="02040503050406030204" pitchFamily="18" charset="0"/>
                                    </a:rPr>
                                  </m:ctrlPr>
                                </m:sSubPr>
                                <m:e>
                                  <m:r>
                                    <a:rPr lang="en-US" i="1" dirty="0">
                                      <a:solidFill>
                                        <a:srgbClr val="7030A0"/>
                                      </a:solidFill>
                                      <a:latin typeface="Cambria Math" panose="02040503050406030204" pitchFamily="18" charset="0"/>
                                    </a:rPr>
                                    <m:t>𝛿</m:t>
                                  </m:r>
                                </m:e>
                                <m:sub>
                                  <m:r>
                                    <a:rPr lang="en-US" i="1" dirty="0">
                                      <a:solidFill>
                                        <a:srgbClr val="7030A0"/>
                                      </a:solidFill>
                                      <a:latin typeface="Cambria Math" panose="02040503050406030204" pitchFamily="18" charset="0"/>
                                    </a:rPr>
                                    <m:t>1</m:t>
                                  </m:r>
                                </m:sub>
                              </m:sSub>
                            </m:e>
                            <m:e>
                              <m:r>
                                <a:rPr lang="en-US" i="1" dirty="0">
                                  <a:solidFill>
                                    <a:srgbClr val="FF0000"/>
                                  </a:solidFill>
                                  <a:latin typeface="Cambria Math" panose="02040503050406030204" pitchFamily="18" charset="0"/>
                                </a:rPr>
                                <m:t>⋯</m:t>
                              </m:r>
                            </m:e>
                            <m:e>
                              <m:r>
                                <a:rPr lang="en-US" i="1" dirty="0">
                                  <a:solidFill>
                                    <a:srgbClr val="FF0000"/>
                                  </a:solidFill>
                                  <a:latin typeface="Cambria Math" panose="02040503050406030204" pitchFamily="18" charset="0"/>
                                </a:rPr>
                                <m:t>0</m:t>
                              </m:r>
                            </m:e>
                          </m:mr>
                          <m:mr>
                            <m:e>
                              <m:r>
                                <a:rPr lang="en-US" i="1" dirty="0">
                                  <a:solidFill>
                                    <a:srgbClr val="FF0000"/>
                                  </a:solidFill>
                                  <a:latin typeface="Cambria Math" panose="02040503050406030204" pitchFamily="18" charset="0"/>
                                </a:rPr>
                                <m:t>⋮</m:t>
                              </m:r>
                            </m:e>
                            <m:e>
                              <m:r>
                                <a:rPr lang="en-US" i="1" dirty="0">
                                  <a:solidFill>
                                    <a:srgbClr val="FF0000"/>
                                  </a:solidFill>
                                  <a:latin typeface="Cambria Math" panose="02040503050406030204" pitchFamily="18" charset="0"/>
                                </a:rPr>
                                <m:t>⋱</m:t>
                              </m:r>
                            </m:e>
                            <m:e>
                              <m:r>
                                <a:rPr lang="en-US" i="1" dirty="0">
                                  <a:solidFill>
                                    <a:srgbClr val="FF0000"/>
                                  </a:solidFill>
                                  <a:latin typeface="Cambria Math" panose="02040503050406030204" pitchFamily="18" charset="0"/>
                                </a:rPr>
                                <m:t>⋮</m:t>
                              </m:r>
                            </m:e>
                          </m:mr>
                          <m:mr>
                            <m:e>
                              <m:r>
                                <a:rPr lang="en-US" i="1" dirty="0">
                                  <a:solidFill>
                                    <a:srgbClr val="FF0000"/>
                                  </a:solidFill>
                                  <a:latin typeface="Cambria Math" panose="02040503050406030204" pitchFamily="18" charset="0"/>
                                </a:rPr>
                                <m:t>0</m:t>
                              </m:r>
                            </m:e>
                            <m:e>
                              <m:r>
                                <a:rPr lang="en-US" i="1" dirty="0">
                                  <a:solidFill>
                                    <a:srgbClr val="FF0000"/>
                                  </a:solidFill>
                                  <a:latin typeface="Cambria Math" panose="02040503050406030204" pitchFamily="18" charset="0"/>
                                </a:rPr>
                                <m:t>⋯</m:t>
                              </m:r>
                            </m:e>
                            <m:e>
                              <m:sSubSup>
                                <m:sSubSupPr>
                                  <m:ctrlPr>
                                    <a:rPr lang="en-US" b="0" i="1" dirty="0" smtClean="0">
                                      <a:solidFill>
                                        <a:srgbClr val="FF0000"/>
                                      </a:solidFill>
                                      <a:latin typeface="Cambria Math" panose="02040503050406030204" pitchFamily="18" charset="0"/>
                                    </a:rPr>
                                  </m:ctrlPr>
                                </m:sSubSupPr>
                                <m:e>
                                  <m:r>
                                    <a:rPr lang="en-US" i="1" dirty="0">
                                      <a:solidFill>
                                        <a:srgbClr val="FF0000"/>
                                      </a:solidFill>
                                      <a:latin typeface="Cambria Math" panose="02040503050406030204" pitchFamily="18" charset="0"/>
                                    </a:rPr>
                                    <m:t>𝑏</m:t>
                                  </m:r>
                                </m:e>
                                <m:sub>
                                  <m:r>
                                    <a:rPr lang="en-US" i="1" dirty="0">
                                      <a:solidFill>
                                        <a:srgbClr val="FF0000"/>
                                      </a:solidFill>
                                      <a:latin typeface="Cambria Math" panose="02040503050406030204" pitchFamily="18" charset="0"/>
                                    </a:rPr>
                                    <m:t>𝑡</m:t>
                                  </m:r>
                                </m:sub>
                                <m:sup>
                                  <m:r>
                                    <a:rPr lang="en-US" b="0" i="1" dirty="0" smtClean="0">
                                      <a:solidFill>
                                        <a:srgbClr val="FF0000"/>
                                      </a:solidFill>
                                      <a:latin typeface="Cambria Math" panose="02040503050406030204" pitchFamily="18" charset="0"/>
                                    </a:rPr>
                                    <m:t>′</m:t>
                                  </m:r>
                                </m:sup>
                              </m:sSubSup>
                              <m:sSub>
                                <m:sSubPr>
                                  <m:ctrlPr>
                                    <a:rPr lang="en-US" i="1" dirty="0">
                                      <a:solidFill>
                                        <a:srgbClr val="7030A0"/>
                                      </a:solidFill>
                                      <a:latin typeface="Cambria Math" panose="02040503050406030204" pitchFamily="18" charset="0"/>
                                    </a:rPr>
                                  </m:ctrlPr>
                                </m:sSubPr>
                                <m:e>
                                  <m:r>
                                    <a:rPr lang="en-US" i="1" dirty="0">
                                      <a:solidFill>
                                        <a:srgbClr val="7030A0"/>
                                      </a:solidFill>
                                      <a:latin typeface="Cambria Math" panose="02040503050406030204" pitchFamily="18" charset="0"/>
                                    </a:rPr>
                                    <m:t>𝛿</m:t>
                                  </m:r>
                                </m:e>
                                <m:sub>
                                  <m:r>
                                    <a:rPr lang="en-US" i="1" dirty="0">
                                      <a:solidFill>
                                        <a:srgbClr val="7030A0"/>
                                      </a:solidFill>
                                      <a:latin typeface="Cambria Math" panose="02040503050406030204" pitchFamily="18" charset="0"/>
                                    </a:rPr>
                                    <m:t>𝑡</m:t>
                                  </m:r>
                                </m:sub>
                              </m:sSub>
                            </m:e>
                          </m:mr>
                        </m:m>
                      </m:e>
                    </m:d>
                    <m:r>
                      <a:rPr lang="en-US" i="1" dirty="0">
                        <a:latin typeface="Cambria Math" panose="02040503050406030204" pitchFamily="18" charset="0"/>
                      </a:rPr>
                      <m:t>×</m:t>
                    </m:r>
                    <m:r>
                      <a:rPr lang="en-US" i="1" dirty="0">
                        <a:solidFill>
                          <a:srgbClr val="0070C0"/>
                        </a:solidFill>
                        <a:latin typeface="Cambria Math" panose="02040503050406030204" pitchFamily="18" charset="0"/>
                      </a:rPr>
                      <m:t>𝐶</m:t>
                    </m:r>
                  </m:oMath>
                </a14:m>
                <a:endParaRPr lang="en-US" dirty="0">
                  <a:solidFill>
                    <a:srgbClr val="0070C0"/>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524000"/>
                <a:ext cx="8229600" cy="4724400"/>
              </a:xfrm>
              <a:blipFill rotWithShape="0">
                <a:blip r:embed="rId2"/>
                <a:stretch>
                  <a:fillRect l="-1037" t="-3613"/>
                </a:stretch>
              </a:blipFill>
            </p:spPr>
            <p:txBody>
              <a:bodyPr/>
              <a:lstStyle/>
              <a:p>
                <a:r>
                  <a:rPr lang="en-US">
                    <a:noFill/>
                  </a:rPr>
                  <a:t> </a:t>
                </a:r>
              </a:p>
            </p:txBody>
          </p:sp>
        </mc:Fallback>
      </mc:AlternateContent>
      <p:sp>
        <p:nvSpPr>
          <p:cNvPr id="8" name="Slide Number Placeholder 7"/>
          <p:cNvSpPr>
            <a:spLocks noGrp="1"/>
          </p:cNvSpPr>
          <p:nvPr>
            <p:ph type="sldNum" sz="quarter" idx="12"/>
          </p:nvPr>
        </p:nvSpPr>
        <p:spPr/>
        <p:txBody>
          <a:bodyPr/>
          <a:lstStyle/>
          <a:p>
            <a:fld id="{EE326182-E801-4B9B-979B-107F3F531C6F}" type="slidenum">
              <a:rPr lang="en-US" altLang="en-US" smtClean="0"/>
              <a:pPr/>
              <a:t>62</a:t>
            </a:fld>
            <a:endParaRPr lang="en-US" altLang="en-US" dirty="0"/>
          </a:p>
        </p:txBody>
      </p:sp>
    </p:spTree>
    <p:extLst>
      <p:ext uri="{BB962C8B-B14F-4D97-AF65-F5344CB8AC3E}">
        <p14:creationId xmlns:p14="http://schemas.microsoft.com/office/powerpoint/2010/main" val="38198161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Cheon</a:t>
            </a:r>
            <a:r>
              <a:rPr lang="en-US" dirty="0" smtClean="0"/>
              <a:t> </a:t>
            </a:r>
            <a:r>
              <a:rPr lang="en-US" dirty="0"/>
              <a:t>et al. </a:t>
            </a:r>
            <a:r>
              <a:rPr lang="en-US" dirty="0" smtClean="0"/>
              <a:t>Attack</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81000" y="1600200"/>
                <a:ext cx="8534400" cy="5029200"/>
              </a:xfrm>
            </p:spPr>
            <p:txBody>
              <a:bodyPr>
                <a:normAutofit lnSpcReduction="10000"/>
              </a:bodyPr>
              <a:lstStyle/>
              <a:p>
                <a:r>
                  <a:rPr lang="en-US" dirty="0" smtClean="0"/>
                  <a:t>G</a:t>
                </a:r>
                <a14:m>
                  <m:oMath xmlns:m="http://schemas.openxmlformats.org/officeDocument/2006/math">
                    <m:r>
                      <m:rPr>
                        <m:sty m:val="p"/>
                      </m:rPr>
                      <a:rPr lang="en-US" b="0" i="0" dirty="0" smtClean="0">
                        <a:latin typeface="Cambria Math" panose="02040503050406030204" pitchFamily="18" charset="0"/>
                      </a:rPr>
                      <m:t>iven</m:t>
                    </m:r>
                    <m:r>
                      <a:rPr lang="en-US" b="0" i="0" dirty="0" smtClean="0">
                        <a:latin typeface="Cambria Math" panose="02040503050406030204" pitchFamily="18" charset="0"/>
                      </a:rPr>
                      <m:t> </m:t>
                    </m:r>
                    <m:r>
                      <a:rPr lang="en-US" i="1" dirty="0" smtClean="0">
                        <a:latin typeface="Cambria Math"/>
                      </a:rPr>
                      <m:t>𝑌</m:t>
                    </m:r>
                    <m:r>
                      <a:rPr lang="en-US" i="1" dirty="0" smtClean="0">
                        <a:latin typeface="Cambria Math"/>
                      </a:rPr>
                      <m:t>, </m:t>
                    </m:r>
                    <m:sSup>
                      <m:sSupPr>
                        <m:ctrlPr>
                          <a:rPr lang="en-US" b="0" i="1" dirty="0" smtClean="0">
                            <a:latin typeface="Cambria Math" panose="02040503050406030204" pitchFamily="18" charset="0"/>
                          </a:rPr>
                        </m:ctrlPr>
                      </m:sSupPr>
                      <m:e>
                        <m:r>
                          <a:rPr lang="en-US" i="1" dirty="0" smtClean="0">
                            <a:latin typeface="Cambria Math"/>
                          </a:rPr>
                          <m:t>𝑌</m:t>
                        </m:r>
                      </m:e>
                      <m:sup>
                        <m:r>
                          <a:rPr lang="en-US" b="0" i="1" dirty="0" smtClean="0">
                            <a:latin typeface="Cambria Math"/>
                          </a:rPr>
                          <m:t>′</m:t>
                        </m:r>
                      </m:sup>
                    </m:sSup>
                  </m:oMath>
                </a14:m>
                <a:r>
                  <a:rPr lang="en-US" dirty="0" smtClean="0"/>
                  <a:t> we compute</a:t>
                </a:r>
                <a:br>
                  <a:rPr lang="en-US" dirty="0" smtClean="0"/>
                </a:br>
                <a14:m>
                  <m:oMath xmlns:m="http://schemas.openxmlformats.org/officeDocument/2006/math">
                    <m:r>
                      <m:rPr>
                        <m:sty m:val="p"/>
                      </m:rPr>
                      <a:rPr lang="en-US" b="0" i="0" smtClean="0">
                        <a:solidFill>
                          <a:schemeClr val="tx1"/>
                        </a:solidFill>
                        <a:latin typeface="Cambria Math"/>
                      </a:rPr>
                      <m:t>Z</m:t>
                    </m:r>
                    <m:r>
                      <a:rPr lang="en-US" b="0" i="0" smtClean="0">
                        <a:solidFill>
                          <a:schemeClr val="tx1"/>
                        </a:solidFill>
                        <a:latin typeface="Cambria Math"/>
                      </a:rPr>
                      <m:t>=</m:t>
                    </m:r>
                    <m:r>
                      <m:rPr>
                        <m:sty m:val="p"/>
                      </m:rPr>
                      <a:rPr lang="en-US" b="0" i="0" smtClean="0">
                        <a:solidFill>
                          <a:schemeClr val="tx1"/>
                        </a:solidFill>
                        <a:latin typeface="Cambria Math" panose="02040503050406030204" pitchFamily="18" charset="0"/>
                      </a:rPr>
                      <m:t>Y</m:t>
                    </m:r>
                    <m:r>
                      <a:rPr lang="en-US" b="0" i="0" smtClean="0">
                        <a:solidFill>
                          <a:schemeClr val="tx1"/>
                        </a:solidFill>
                        <a:latin typeface="Cambria Math"/>
                      </a:rPr>
                      <m:t>×</m:t>
                    </m:r>
                    <m:sSup>
                      <m:sSupPr>
                        <m:ctrlPr>
                          <a:rPr lang="en-US" i="1" smtClean="0">
                            <a:solidFill>
                              <a:schemeClr val="tx1"/>
                            </a:solidFill>
                            <a:latin typeface="Cambria Math" panose="02040503050406030204" pitchFamily="18" charset="0"/>
                          </a:rPr>
                        </m:ctrlPr>
                      </m:sSupPr>
                      <m:e>
                        <m:r>
                          <m:rPr>
                            <m:sty m:val="p"/>
                          </m:rPr>
                          <a:rPr lang="en-US" b="0" i="0" smtClean="0">
                            <a:solidFill>
                              <a:schemeClr val="tx1"/>
                            </a:solidFill>
                            <a:latin typeface="Cambria Math"/>
                          </a:rPr>
                          <m:t>Y</m:t>
                        </m:r>
                      </m:e>
                      <m:sup>
                        <m:sSup>
                          <m:sSupPr>
                            <m:ctrlPr>
                              <a:rPr lang="en-US" i="1" smtClean="0">
                                <a:solidFill>
                                  <a:schemeClr val="tx1"/>
                                </a:solidFill>
                                <a:latin typeface="Cambria Math" panose="02040503050406030204" pitchFamily="18" charset="0"/>
                              </a:rPr>
                            </m:ctrlPr>
                          </m:sSupPr>
                          <m:e>
                            <m:r>
                              <a:rPr lang="en-US" b="0" i="0" smtClean="0">
                                <a:solidFill>
                                  <a:schemeClr val="tx1"/>
                                </a:solidFill>
                                <a:latin typeface="Cambria Math"/>
                              </a:rPr>
                              <m:t>′</m:t>
                            </m:r>
                          </m:e>
                          <m:sup>
                            <m:r>
                              <a:rPr lang="en-US" b="0" i="0" smtClean="0">
                                <a:solidFill>
                                  <a:schemeClr val="tx1"/>
                                </a:solidFill>
                                <a:latin typeface="Cambria Math" panose="02040503050406030204" pitchFamily="18" charset="0"/>
                              </a:rPr>
                              <m:t>−1</m:t>
                            </m:r>
                          </m:sup>
                        </m:sSup>
                      </m:sup>
                    </m:sSup>
                    <m:r>
                      <a:rPr lang="en-US" b="1" i="1" smtClean="0">
                        <a:solidFill>
                          <a:schemeClr val="tx1"/>
                        </a:solidFill>
                        <a:latin typeface="Cambria Math" panose="02040503050406030204" pitchFamily="18" charset="0"/>
                      </a:rPr>
                      <m:t>= </m:t>
                    </m:r>
                    <m:r>
                      <a:rPr lang="en-US" i="1" dirty="0">
                        <a:solidFill>
                          <a:srgbClr val="00B050"/>
                        </a:solidFill>
                        <a:latin typeface="Cambria Math" panose="02040503050406030204" pitchFamily="18" charset="0"/>
                      </a:rPr>
                      <m:t>𝐴</m:t>
                    </m:r>
                    <m:r>
                      <a:rPr lang="en-US" i="1" dirty="0">
                        <a:latin typeface="Cambria Math" panose="02040503050406030204" pitchFamily="18" charset="0"/>
                      </a:rPr>
                      <m:t>×</m:t>
                    </m:r>
                    <m:d>
                      <m:dPr>
                        <m:begChr m:val="["/>
                        <m:endChr m:val="]"/>
                        <m:ctrlPr>
                          <a:rPr lang="en-US" i="1" dirty="0">
                            <a:latin typeface="Cambria Math" panose="02040503050406030204" pitchFamily="18" charset="0"/>
                          </a:rPr>
                        </m:ctrlPr>
                      </m:dPr>
                      <m:e>
                        <m:m>
                          <m:mPr>
                            <m:mcs>
                              <m:mc>
                                <m:mcPr>
                                  <m:count m:val="3"/>
                                  <m:mcJc m:val="center"/>
                                </m:mcPr>
                              </m:mc>
                            </m:mcs>
                            <m:ctrlPr>
                              <a:rPr lang="en-US" i="1" dirty="0">
                                <a:solidFill>
                                  <a:srgbClr val="FF0000"/>
                                </a:solidFill>
                                <a:latin typeface="Cambria Math" panose="02040503050406030204" pitchFamily="18" charset="0"/>
                              </a:rPr>
                            </m:ctrlPr>
                          </m:mPr>
                          <m:mr>
                            <m:e>
                              <m:f>
                                <m:fPr>
                                  <m:ctrlPr>
                                    <a:rPr lang="en-US" i="1" dirty="0" smtClean="0">
                                      <a:solidFill>
                                        <a:srgbClr val="FF0000"/>
                                      </a:solidFill>
                                      <a:latin typeface="Cambria Math" panose="02040503050406030204" pitchFamily="18" charset="0"/>
                                    </a:rPr>
                                  </m:ctrlPr>
                                </m:fPr>
                                <m:num>
                                  <m:sSub>
                                    <m:sSubPr>
                                      <m:ctrlPr>
                                        <a:rPr lang="en-US" b="0" i="1" dirty="0" smtClean="0">
                                          <a:solidFill>
                                            <a:srgbClr val="FF0000"/>
                                          </a:solidFill>
                                          <a:latin typeface="Cambria Math" panose="02040503050406030204" pitchFamily="18" charset="0"/>
                                        </a:rPr>
                                      </m:ctrlPr>
                                    </m:sSubPr>
                                    <m:e>
                                      <m:r>
                                        <a:rPr lang="en-US" b="0" i="1" dirty="0" smtClean="0">
                                          <a:solidFill>
                                            <a:srgbClr val="FF0000"/>
                                          </a:solidFill>
                                          <a:latin typeface="Cambria Math" panose="02040503050406030204" pitchFamily="18" charset="0"/>
                                        </a:rPr>
                                        <m:t>𝑏</m:t>
                                      </m:r>
                                    </m:e>
                                    <m:sub>
                                      <m:r>
                                        <a:rPr lang="en-US" b="0" i="1" dirty="0" smtClean="0">
                                          <a:solidFill>
                                            <a:srgbClr val="FF0000"/>
                                          </a:solidFill>
                                          <a:latin typeface="Cambria Math" panose="02040503050406030204" pitchFamily="18" charset="0"/>
                                        </a:rPr>
                                        <m:t>1</m:t>
                                      </m:r>
                                    </m:sub>
                                  </m:sSub>
                                </m:num>
                                <m:den>
                                  <m:sSubSup>
                                    <m:sSubSupPr>
                                      <m:ctrlPr>
                                        <a:rPr lang="en-US" b="0" i="1" dirty="0" smtClean="0">
                                          <a:solidFill>
                                            <a:srgbClr val="FF0000"/>
                                          </a:solidFill>
                                          <a:latin typeface="Cambria Math" panose="02040503050406030204" pitchFamily="18" charset="0"/>
                                        </a:rPr>
                                      </m:ctrlPr>
                                    </m:sSubSupPr>
                                    <m:e>
                                      <m:r>
                                        <a:rPr lang="en-US" b="0" i="1" dirty="0" smtClean="0">
                                          <a:solidFill>
                                            <a:srgbClr val="FF0000"/>
                                          </a:solidFill>
                                          <a:latin typeface="Cambria Math" panose="02040503050406030204" pitchFamily="18" charset="0"/>
                                        </a:rPr>
                                        <m:t>𝑏</m:t>
                                      </m:r>
                                    </m:e>
                                    <m:sub>
                                      <m:r>
                                        <a:rPr lang="en-US" b="0" i="1" dirty="0" smtClean="0">
                                          <a:solidFill>
                                            <a:srgbClr val="FF0000"/>
                                          </a:solidFill>
                                          <a:latin typeface="Cambria Math" panose="02040503050406030204" pitchFamily="18" charset="0"/>
                                        </a:rPr>
                                        <m:t>1</m:t>
                                      </m:r>
                                    </m:sub>
                                    <m:sup>
                                      <m:r>
                                        <a:rPr lang="en-US" b="0" i="1" dirty="0" smtClean="0">
                                          <a:solidFill>
                                            <a:srgbClr val="FF0000"/>
                                          </a:solidFill>
                                          <a:latin typeface="Cambria Math" panose="02040503050406030204" pitchFamily="18" charset="0"/>
                                        </a:rPr>
                                        <m:t>′</m:t>
                                      </m:r>
                                    </m:sup>
                                  </m:sSubSup>
                                </m:den>
                              </m:f>
                            </m:e>
                            <m:e>
                              <m:r>
                                <a:rPr lang="en-US" i="1" dirty="0">
                                  <a:solidFill>
                                    <a:srgbClr val="FF0000"/>
                                  </a:solidFill>
                                  <a:latin typeface="Cambria Math" panose="02040503050406030204" pitchFamily="18" charset="0"/>
                                </a:rPr>
                                <m:t>⋯</m:t>
                              </m:r>
                            </m:e>
                            <m:e>
                              <m:r>
                                <a:rPr lang="en-US" i="1" dirty="0">
                                  <a:solidFill>
                                    <a:srgbClr val="FF0000"/>
                                  </a:solidFill>
                                  <a:latin typeface="Cambria Math" panose="02040503050406030204" pitchFamily="18" charset="0"/>
                                </a:rPr>
                                <m:t>0</m:t>
                              </m:r>
                            </m:e>
                          </m:mr>
                          <m:mr>
                            <m:e>
                              <m:r>
                                <a:rPr lang="en-US" i="1" dirty="0">
                                  <a:solidFill>
                                    <a:srgbClr val="FF0000"/>
                                  </a:solidFill>
                                  <a:latin typeface="Cambria Math" panose="02040503050406030204" pitchFamily="18" charset="0"/>
                                </a:rPr>
                                <m:t>⋮</m:t>
                              </m:r>
                            </m:e>
                            <m:e>
                              <m:r>
                                <a:rPr lang="en-US" i="1" dirty="0">
                                  <a:solidFill>
                                    <a:srgbClr val="FF0000"/>
                                  </a:solidFill>
                                  <a:latin typeface="Cambria Math" panose="02040503050406030204" pitchFamily="18" charset="0"/>
                                </a:rPr>
                                <m:t>⋱</m:t>
                              </m:r>
                            </m:e>
                            <m:e>
                              <m:r>
                                <a:rPr lang="en-US" i="1" dirty="0">
                                  <a:solidFill>
                                    <a:srgbClr val="FF0000"/>
                                  </a:solidFill>
                                  <a:latin typeface="Cambria Math" panose="02040503050406030204" pitchFamily="18" charset="0"/>
                                </a:rPr>
                                <m:t>⋮</m:t>
                              </m:r>
                            </m:e>
                          </m:mr>
                          <m:mr>
                            <m:e>
                              <m:r>
                                <a:rPr lang="en-US" i="1" dirty="0">
                                  <a:solidFill>
                                    <a:srgbClr val="FF0000"/>
                                  </a:solidFill>
                                  <a:latin typeface="Cambria Math" panose="02040503050406030204" pitchFamily="18" charset="0"/>
                                </a:rPr>
                                <m:t>0</m:t>
                              </m:r>
                            </m:e>
                            <m:e>
                              <m:r>
                                <a:rPr lang="en-US" i="1" dirty="0">
                                  <a:solidFill>
                                    <a:srgbClr val="FF0000"/>
                                  </a:solidFill>
                                  <a:latin typeface="Cambria Math" panose="02040503050406030204" pitchFamily="18" charset="0"/>
                                </a:rPr>
                                <m:t>⋯</m:t>
                              </m:r>
                            </m:e>
                            <m:e>
                              <m:f>
                                <m:fPr>
                                  <m:ctrlPr>
                                    <a:rPr lang="en-US" i="1" dirty="0" smtClean="0">
                                      <a:solidFill>
                                        <a:srgbClr val="FF0000"/>
                                      </a:solidFill>
                                      <a:latin typeface="Cambria Math" panose="02040503050406030204" pitchFamily="18" charset="0"/>
                                    </a:rPr>
                                  </m:ctrlPr>
                                </m:fPr>
                                <m:num>
                                  <m:sSub>
                                    <m:sSubPr>
                                      <m:ctrlPr>
                                        <a:rPr lang="en-US" i="1" dirty="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𝑏</m:t>
                                      </m:r>
                                    </m:e>
                                    <m:sub>
                                      <m:r>
                                        <a:rPr lang="en-US" i="1" dirty="0">
                                          <a:solidFill>
                                            <a:srgbClr val="FF0000"/>
                                          </a:solidFill>
                                          <a:latin typeface="Cambria Math" panose="02040503050406030204" pitchFamily="18" charset="0"/>
                                        </a:rPr>
                                        <m:t>𝑡</m:t>
                                      </m:r>
                                    </m:sub>
                                  </m:sSub>
                                </m:num>
                                <m:den>
                                  <m:sSubSup>
                                    <m:sSubSupPr>
                                      <m:ctrlPr>
                                        <a:rPr lang="en-US" b="0" i="1" dirty="0" smtClean="0">
                                          <a:solidFill>
                                            <a:srgbClr val="FF0000"/>
                                          </a:solidFill>
                                          <a:latin typeface="Cambria Math" panose="02040503050406030204" pitchFamily="18" charset="0"/>
                                        </a:rPr>
                                      </m:ctrlPr>
                                    </m:sSubSupPr>
                                    <m:e>
                                      <m:r>
                                        <a:rPr lang="en-US" i="1" dirty="0">
                                          <a:solidFill>
                                            <a:srgbClr val="FF0000"/>
                                          </a:solidFill>
                                          <a:latin typeface="Cambria Math" panose="02040503050406030204" pitchFamily="18" charset="0"/>
                                        </a:rPr>
                                        <m:t>𝑏</m:t>
                                      </m:r>
                                    </m:e>
                                    <m:sub>
                                      <m:r>
                                        <a:rPr lang="en-US" i="1" dirty="0">
                                          <a:solidFill>
                                            <a:srgbClr val="FF0000"/>
                                          </a:solidFill>
                                          <a:latin typeface="Cambria Math" panose="02040503050406030204" pitchFamily="18" charset="0"/>
                                        </a:rPr>
                                        <m:t>𝑡</m:t>
                                      </m:r>
                                    </m:sub>
                                    <m:sup>
                                      <m:r>
                                        <a:rPr lang="en-US" b="0" i="1" dirty="0" smtClean="0">
                                          <a:solidFill>
                                            <a:srgbClr val="FF0000"/>
                                          </a:solidFill>
                                          <a:latin typeface="Cambria Math" panose="02040503050406030204" pitchFamily="18" charset="0"/>
                                        </a:rPr>
                                        <m:t>′</m:t>
                                      </m:r>
                                    </m:sup>
                                  </m:sSubSup>
                                </m:den>
                              </m:f>
                            </m:e>
                          </m:mr>
                        </m:m>
                      </m:e>
                    </m:d>
                    <m:r>
                      <a:rPr lang="en-US" i="1" dirty="0">
                        <a:latin typeface="Cambria Math" panose="02040503050406030204" pitchFamily="18" charset="0"/>
                      </a:rPr>
                      <m:t>×</m:t>
                    </m:r>
                    <m:sSup>
                      <m:sSupPr>
                        <m:ctrlPr>
                          <a:rPr lang="en-US" b="0" i="1" dirty="0" smtClean="0">
                            <a:solidFill>
                              <a:srgbClr val="00B050"/>
                            </a:solidFill>
                            <a:latin typeface="Cambria Math" panose="02040503050406030204" pitchFamily="18" charset="0"/>
                          </a:rPr>
                        </m:ctrlPr>
                      </m:sSupPr>
                      <m:e>
                        <m:r>
                          <a:rPr lang="en-US" b="0" i="1" dirty="0" smtClean="0">
                            <a:solidFill>
                              <a:srgbClr val="00B050"/>
                            </a:solidFill>
                            <a:latin typeface="Cambria Math" panose="02040503050406030204" pitchFamily="18" charset="0"/>
                          </a:rPr>
                          <m:t>𝐴</m:t>
                        </m:r>
                      </m:e>
                      <m:sup>
                        <m:r>
                          <a:rPr lang="en-US" b="0" i="1" dirty="0" smtClean="0">
                            <a:solidFill>
                              <a:srgbClr val="00B050"/>
                            </a:solidFill>
                            <a:latin typeface="Cambria Math" panose="02040503050406030204" pitchFamily="18" charset="0"/>
                          </a:rPr>
                          <m:t>−1</m:t>
                        </m:r>
                      </m:sup>
                    </m:sSup>
                  </m:oMath>
                </a14:m>
                <a:endParaRPr lang="en-US" dirty="0" smtClean="0"/>
              </a:p>
              <a:p>
                <a:r>
                  <a:rPr lang="en-US" dirty="0" smtClean="0"/>
                  <a:t>Eigenvalues of </a:t>
                </a:r>
                <a14:m>
                  <m:oMath xmlns:m="http://schemas.openxmlformats.org/officeDocument/2006/math">
                    <m:r>
                      <a:rPr lang="en-US" b="0" i="1" dirty="0" smtClean="0">
                        <a:latin typeface="Cambria Math" panose="02040503050406030204" pitchFamily="18" charset="0"/>
                      </a:rPr>
                      <m:t>𝑍</m:t>
                    </m:r>
                  </m:oMath>
                </a14:m>
                <a:r>
                  <a:rPr lang="en-US" dirty="0" smtClean="0"/>
                  <a:t> are </a:t>
                </a:r>
                <a14:m>
                  <m:oMath xmlns:m="http://schemas.openxmlformats.org/officeDocument/2006/math">
                    <m:sSubSup>
                      <m:sSubSupPr>
                        <m:ctrlPr>
                          <a:rPr lang="en-US" b="1" i="1" smtClean="0">
                            <a:solidFill>
                              <a:srgbClr val="00B050"/>
                            </a:solidFill>
                            <a:latin typeface="Cambria Math" panose="02040503050406030204" pitchFamily="18" charset="0"/>
                          </a:rPr>
                        </m:ctrlPr>
                      </m:sSubSupPr>
                      <m:e>
                        <m:r>
                          <a:rPr lang="en-US" b="1" i="1" smtClean="0">
                            <a:solidFill>
                              <a:srgbClr val="00B050"/>
                            </a:solidFill>
                            <a:latin typeface="Cambria Math"/>
                          </a:rPr>
                          <m:t>𝒃</m:t>
                        </m:r>
                      </m:e>
                      <m:sub>
                        <m:r>
                          <a:rPr lang="en-US" b="1" i="1" smtClean="0">
                            <a:solidFill>
                              <a:srgbClr val="00B050"/>
                            </a:solidFill>
                            <a:latin typeface="Cambria Math"/>
                          </a:rPr>
                          <m:t>𝒊</m:t>
                        </m:r>
                      </m:sub>
                      <m:sup/>
                    </m:sSubSup>
                    <m:sSubSup>
                      <m:sSubSupPr>
                        <m:ctrlPr>
                          <a:rPr lang="en-US" b="1" i="1" smtClean="0">
                            <a:solidFill>
                              <a:srgbClr val="00B050"/>
                            </a:solidFill>
                            <a:latin typeface="Cambria Math" panose="02040503050406030204" pitchFamily="18" charset="0"/>
                          </a:rPr>
                        </m:ctrlPr>
                      </m:sSubSupPr>
                      <m:e>
                        <m:r>
                          <a:rPr lang="en-US" b="1" i="1" smtClean="0">
                            <a:solidFill>
                              <a:srgbClr val="00B050"/>
                            </a:solidFill>
                            <a:latin typeface="Cambria Math"/>
                          </a:rPr>
                          <m:t>/</m:t>
                        </m:r>
                        <m:r>
                          <a:rPr lang="en-US" b="1" i="1" smtClean="0">
                            <a:solidFill>
                              <a:srgbClr val="00B050"/>
                            </a:solidFill>
                            <a:latin typeface="Cambria Math"/>
                          </a:rPr>
                          <m:t>𝒃</m:t>
                        </m:r>
                      </m:e>
                      <m:sub>
                        <m:r>
                          <a:rPr lang="en-US" b="1" i="1" smtClean="0">
                            <a:solidFill>
                              <a:srgbClr val="00B050"/>
                            </a:solidFill>
                            <a:latin typeface="Cambria Math"/>
                          </a:rPr>
                          <m:t>𝒊</m:t>
                        </m:r>
                      </m:sub>
                      <m:sup>
                        <m:r>
                          <a:rPr lang="en-US" b="1" i="1" smtClean="0">
                            <a:solidFill>
                              <a:srgbClr val="00B050"/>
                            </a:solidFill>
                            <a:latin typeface="Cambria Math" panose="02040503050406030204" pitchFamily="18" charset="0"/>
                          </a:rPr>
                          <m:t>′</m:t>
                        </m:r>
                      </m:sup>
                    </m:sSubSup>
                    <m:r>
                      <a:rPr lang="en-US" b="0" i="1" smtClean="0">
                        <a:latin typeface="Cambria Math"/>
                      </a:rPr>
                      <m:t>,  </m:t>
                    </m:r>
                    <m:r>
                      <a:rPr lang="en-US" b="0" i="1" smtClean="0">
                        <a:latin typeface="Cambria Math"/>
                      </a:rPr>
                      <m:t>𝑖</m:t>
                    </m:r>
                    <m:r>
                      <a:rPr lang="en-US" b="0" i="1" smtClean="0">
                        <a:latin typeface="Cambria Math"/>
                      </a:rPr>
                      <m:t>=1,…,</m:t>
                    </m:r>
                    <m:r>
                      <a:rPr lang="en-US" b="0" i="1" smtClean="0">
                        <a:latin typeface="Cambria Math"/>
                      </a:rPr>
                      <m:t>𝑡</m:t>
                    </m:r>
                  </m:oMath>
                </a14:m>
                <a:endParaRPr lang="en-US" dirty="0" smtClean="0"/>
              </a:p>
              <a:p>
                <a:r>
                  <a:rPr lang="en-US" dirty="0" smtClean="0"/>
                  <a:t>Enough to violate security of many assumption</a:t>
                </a:r>
              </a:p>
              <a:p>
                <a:r>
                  <a:rPr lang="en-US" dirty="0" smtClean="0"/>
                  <a:t>Can be used to factor N as well!</a:t>
                </a:r>
              </a:p>
              <a:p>
                <a:r>
                  <a:rPr lang="en-US" dirty="0" smtClean="0"/>
                  <a:t>Extensions of attack [</a:t>
                </a:r>
                <a:r>
                  <a:rPr lang="en-US" dirty="0"/>
                  <a:t>CGHMMRST15</a:t>
                </a:r>
                <a:r>
                  <a:rPr lang="en-US" dirty="0" smtClean="0"/>
                  <a:t>]</a:t>
                </a:r>
              </a:p>
              <a:p>
                <a:r>
                  <a:rPr lang="en-US" dirty="0" smtClean="0"/>
                  <a:t>Strengthened scheme that resists these attacks</a:t>
                </a:r>
                <a:endParaRPr lang="en-US" dirty="0"/>
              </a:p>
              <a:p>
                <a:pPr lvl="1"/>
                <a:r>
                  <a:rPr lang="en-US" dirty="0"/>
                  <a:t>[CLT'15] make zero-test ``less linear”</a:t>
                </a:r>
              </a:p>
              <a:p>
                <a:endParaRPr lang="en-US" sz="3200" dirty="0"/>
              </a:p>
              <a:p>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81000" y="1600200"/>
                <a:ext cx="8534400" cy="5029200"/>
              </a:xfrm>
              <a:blipFill rotWithShape="0">
                <a:blip r:embed="rId2"/>
                <a:stretch>
                  <a:fillRect l="-1143" t="-2788" b="-970"/>
                </a:stretch>
              </a:blipFill>
            </p:spPr>
            <p:txBody>
              <a:bodyPr/>
              <a:lstStyle/>
              <a:p>
                <a:r>
                  <a:rPr lang="en-US">
                    <a:noFill/>
                  </a:rPr>
                  <a:t> </a:t>
                </a:r>
              </a:p>
            </p:txBody>
          </p:sp>
        </mc:Fallback>
      </mc:AlternateContent>
      <p:sp>
        <p:nvSpPr>
          <p:cNvPr id="9" name="Slide Number Placeholder 8"/>
          <p:cNvSpPr>
            <a:spLocks noGrp="1"/>
          </p:cNvSpPr>
          <p:nvPr>
            <p:ph type="sldNum" sz="quarter" idx="12"/>
          </p:nvPr>
        </p:nvSpPr>
        <p:spPr/>
        <p:txBody>
          <a:bodyPr/>
          <a:lstStyle/>
          <a:p>
            <a:fld id="{EE326182-E801-4B9B-979B-107F3F531C6F}" type="slidenum">
              <a:rPr lang="en-US" altLang="en-US" smtClean="0"/>
              <a:pPr/>
              <a:t>63</a:t>
            </a:fld>
            <a:endParaRPr lang="en-US" altLang="en-US" dirty="0"/>
          </a:p>
        </p:txBody>
      </p:sp>
    </p:spTree>
    <p:extLst>
      <p:ext uri="{BB962C8B-B14F-4D97-AF65-F5344CB8AC3E}">
        <p14:creationId xmlns:p14="http://schemas.microsoft.com/office/powerpoint/2010/main" val="371648071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current constructions</a:t>
            </a:r>
            <a:endParaRPr lang="en-US" dirty="0"/>
          </a:p>
        </p:txBody>
      </p:sp>
      <p:sp>
        <p:nvSpPr>
          <p:cNvPr id="3" name="Content Placeholder 2"/>
          <p:cNvSpPr>
            <a:spLocks noGrp="1"/>
          </p:cNvSpPr>
          <p:nvPr>
            <p:ph idx="1"/>
          </p:nvPr>
        </p:nvSpPr>
        <p:spPr>
          <a:xfrm>
            <a:off x="685799" y="1828801"/>
            <a:ext cx="7772401" cy="4800599"/>
          </a:xfrm>
        </p:spPr>
        <p:txBody>
          <a:bodyPr>
            <a:normAutofit fontScale="92500" lnSpcReduction="10000"/>
          </a:bodyPr>
          <a:lstStyle/>
          <a:p>
            <a:pPr lvl="0"/>
            <a:r>
              <a:rPr lang="en-US" sz="2600" dirty="0"/>
              <a:t>Ideal Lattice based [</a:t>
            </a:r>
            <a:r>
              <a:rPr lang="en-US" sz="2600" dirty="0">
                <a:solidFill>
                  <a:srgbClr val="FF0000"/>
                </a:solidFill>
              </a:rPr>
              <a:t>G</a:t>
            </a:r>
            <a:r>
              <a:rPr lang="en-US" sz="2600" dirty="0"/>
              <a:t>GH]</a:t>
            </a:r>
          </a:p>
          <a:p>
            <a:pPr lvl="1"/>
            <a:r>
              <a:rPr lang="en-US" dirty="0"/>
              <a:t>Weak-discrete Log Attack – given zeros [</a:t>
            </a:r>
            <a:r>
              <a:rPr lang="en-US" dirty="0">
                <a:solidFill>
                  <a:srgbClr val="FF0000"/>
                </a:solidFill>
              </a:rPr>
              <a:t>G</a:t>
            </a:r>
            <a:r>
              <a:rPr lang="en-US" dirty="0"/>
              <a:t>GH13]</a:t>
            </a:r>
          </a:p>
          <a:p>
            <a:pPr lvl="1"/>
            <a:r>
              <a:rPr lang="en-US" dirty="0">
                <a:solidFill>
                  <a:srgbClr val="FF0000"/>
                </a:solidFill>
              </a:rPr>
              <a:t>Quantum Attack </a:t>
            </a:r>
            <a:r>
              <a:rPr lang="en-US" dirty="0"/>
              <a:t>[</a:t>
            </a:r>
            <a:r>
              <a:rPr lang="en-US" dirty="0" smtClean="0"/>
              <a:t>CDPR] </a:t>
            </a:r>
            <a:r>
              <a:rPr lang="en-US" dirty="0" smtClean="0"/>
              <a:t>and sub-exponential classical attack</a:t>
            </a:r>
          </a:p>
          <a:p>
            <a:pPr lvl="1"/>
            <a:r>
              <a:rPr lang="en-US" dirty="0"/>
              <a:t>Extend weak-discrete log attack </a:t>
            </a:r>
            <a:r>
              <a:rPr lang="en-US" dirty="0" smtClean="0"/>
              <a:t>to some </a:t>
            </a:r>
            <a:r>
              <a:rPr lang="en-US" dirty="0"/>
              <a:t>other settings </a:t>
            </a:r>
            <a:r>
              <a:rPr lang="en-US" dirty="0">
                <a:solidFill>
                  <a:srgbClr val="0070C0"/>
                </a:solidFill>
              </a:rPr>
              <a:t>without zeros </a:t>
            </a:r>
            <a:r>
              <a:rPr lang="en-US" dirty="0"/>
              <a:t>[CGHLMRST15</a:t>
            </a:r>
            <a:r>
              <a:rPr lang="en-US" dirty="0" smtClean="0"/>
              <a:t>]</a:t>
            </a:r>
            <a:endParaRPr lang="en-US" dirty="0"/>
          </a:p>
          <a:p>
            <a:pPr lvl="1"/>
            <a:r>
              <a:rPr lang="en-US" dirty="0"/>
              <a:t>Extend weak-discrete log </a:t>
            </a:r>
            <a:r>
              <a:rPr lang="en-US" dirty="0" smtClean="0"/>
              <a:t>attack to total </a:t>
            </a:r>
            <a:r>
              <a:rPr lang="en-US" dirty="0" smtClean="0">
                <a:solidFill>
                  <a:srgbClr val="0070C0"/>
                </a:solidFill>
              </a:rPr>
              <a:t>break </a:t>
            </a:r>
            <a:r>
              <a:rPr lang="en-US" dirty="0">
                <a:solidFill>
                  <a:srgbClr val="0070C0"/>
                </a:solidFill>
              </a:rPr>
              <a:t>– given zeros  </a:t>
            </a:r>
            <a:r>
              <a:rPr lang="en-US" dirty="0"/>
              <a:t>[Hu-Jia15</a:t>
            </a:r>
            <a:r>
              <a:rPr lang="en-US" dirty="0" smtClean="0"/>
              <a:t>]</a:t>
            </a:r>
            <a:endParaRPr lang="en-US" dirty="0"/>
          </a:p>
          <a:p>
            <a:pPr lvl="0"/>
            <a:r>
              <a:rPr lang="en-US" sz="2600" dirty="0"/>
              <a:t>Over the integers [CLT] </a:t>
            </a:r>
            <a:endParaRPr lang="en-US" sz="2600" dirty="0" smtClean="0"/>
          </a:p>
          <a:p>
            <a:pPr lvl="1"/>
            <a:r>
              <a:rPr lang="en-US" dirty="0" smtClean="0">
                <a:solidFill>
                  <a:srgbClr val="FF0000"/>
                </a:solidFill>
              </a:rPr>
              <a:t>Quantum Attack </a:t>
            </a:r>
            <a:r>
              <a:rPr lang="en-US" dirty="0" smtClean="0"/>
              <a:t>- relies on hardness of factoring</a:t>
            </a:r>
            <a:endParaRPr lang="en-US" dirty="0"/>
          </a:p>
          <a:p>
            <a:pPr lvl="1"/>
            <a:r>
              <a:rPr lang="en-US" dirty="0" smtClean="0"/>
              <a:t>Total break </a:t>
            </a:r>
            <a:r>
              <a:rPr lang="en-US" dirty="0"/>
              <a:t>– </a:t>
            </a:r>
            <a:r>
              <a:rPr lang="en-US" dirty="0">
                <a:solidFill>
                  <a:srgbClr val="0070C0"/>
                </a:solidFill>
              </a:rPr>
              <a:t>given zeros</a:t>
            </a:r>
            <a:r>
              <a:rPr lang="en-US" dirty="0" smtClean="0">
                <a:solidFill>
                  <a:srgbClr val="0070C0"/>
                </a:solidFill>
              </a:rPr>
              <a:t> </a:t>
            </a:r>
            <a:r>
              <a:rPr lang="en-US" dirty="0"/>
              <a:t>[CHLRS15]</a:t>
            </a:r>
          </a:p>
          <a:p>
            <a:pPr lvl="1"/>
            <a:r>
              <a:rPr lang="en-US" dirty="0" smtClean="0"/>
              <a:t>Extend to some other settings </a:t>
            </a:r>
            <a:r>
              <a:rPr lang="en-US" dirty="0" smtClean="0">
                <a:solidFill>
                  <a:srgbClr val="0070C0"/>
                </a:solidFill>
              </a:rPr>
              <a:t>without zeros </a:t>
            </a:r>
            <a:r>
              <a:rPr lang="en-US" dirty="0" smtClean="0"/>
              <a:t>[CGHLMRST15]</a:t>
            </a:r>
          </a:p>
          <a:p>
            <a:pPr lvl="1"/>
            <a:r>
              <a:rPr lang="en-US" dirty="0" smtClean="0"/>
              <a:t>A </a:t>
            </a:r>
            <a:r>
              <a:rPr lang="en-US" dirty="0" smtClean="0">
                <a:solidFill>
                  <a:srgbClr val="FF0000"/>
                </a:solidFill>
              </a:rPr>
              <a:t>new fix </a:t>
            </a:r>
            <a:r>
              <a:rPr lang="en-US" dirty="0" smtClean="0"/>
              <a:t>[CLT15] also for </a:t>
            </a:r>
            <a:r>
              <a:rPr lang="en-US" dirty="0" smtClean="0">
                <a:solidFill>
                  <a:srgbClr val="FF0000"/>
                </a:solidFill>
              </a:rPr>
              <a:t>G</a:t>
            </a:r>
            <a:r>
              <a:rPr lang="en-US" dirty="0" smtClean="0"/>
              <a:t>GH</a:t>
            </a:r>
            <a:endParaRPr lang="en-US" dirty="0"/>
          </a:p>
          <a:p>
            <a:pPr lvl="0"/>
            <a:r>
              <a:rPr lang="en-US" sz="2600" dirty="0"/>
              <a:t>Graph Based </a:t>
            </a:r>
            <a:r>
              <a:rPr lang="en-US" sz="2600" dirty="0" err="1" smtClean="0"/>
              <a:t>Mmaps</a:t>
            </a:r>
            <a:r>
              <a:rPr lang="en-US" sz="2600" dirty="0" smtClean="0"/>
              <a:t> [</a:t>
            </a:r>
            <a:r>
              <a:rPr lang="en-US" sz="2600" dirty="0" smtClean="0"/>
              <a:t>GGH]</a:t>
            </a:r>
            <a:endParaRPr lang="en-US" sz="2600" dirty="0" smtClean="0"/>
          </a:p>
          <a:p>
            <a:pPr lvl="1"/>
            <a:r>
              <a:rPr lang="en-US" dirty="0" smtClean="0"/>
              <a:t>Open to investigation?</a:t>
            </a:r>
            <a:endParaRPr lang="en-US" dirty="0"/>
          </a:p>
        </p:txBody>
      </p:sp>
      <p:sp>
        <p:nvSpPr>
          <p:cNvPr id="4" name="Oval Callout 3"/>
          <p:cNvSpPr/>
          <p:nvPr/>
        </p:nvSpPr>
        <p:spPr>
          <a:xfrm>
            <a:off x="6629401" y="1143000"/>
            <a:ext cx="2286000" cy="990600"/>
          </a:xfrm>
          <a:prstGeom prst="wedgeEllipseCallout">
            <a:avLst>
              <a:gd name="adj1" fmla="val -95232"/>
              <a:gd name="adj2" fmla="val 56238"/>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Not for obfuscation!</a:t>
            </a:r>
            <a:endParaRPr lang="en-US" dirty="0"/>
          </a:p>
        </p:txBody>
      </p:sp>
      <p:sp>
        <p:nvSpPr>
          <p:cNvPr id="5" name="Rectangle 4"/>
          <p:cNvSpPr/>
          <p:nvPr/>
        </p:nvSpPr>
        <p:spPr>
          <a:xfrm>
            <a:off x="1066800" y="2214096"/>
            <a:ext cx="6019800" cy="3048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Rectangle 5"/>
          <p:cNvSpPr/>
          <p:nvPr/>
        </p:nvSpPr>
        <p:spPr>
          <a:xfrm>
            <a:off x="1219200" y="4800600"/>
            <a:ext cx="4381500" cy="3048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93D2F4F8-96A9-4514-BBD0-EA5312265E95}" type="slidenum">
              <a:rPr lang="en-US" smtClean="0"/>
              <a:t>64</a:t>
            </a:fld>
            <a:endParaRPr lang="en-US"/>
          </a:p>
        </p:txBody>
      </p:sp>
    </p:spTree>
    <p:extLst>
      <p:ext uri="{BB962C8B-B14F-4D97-AF65-F5344CB8AC3E}">
        <p14:creationId xmlns:p14="http://schemas.microsoft.com/office/powerpoint/2010/main" val="49515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and Current Landscape</a:t>
            </a:r>
            <a:endParaRPr lang="en-US" dirty="0"/>
          </a:p>
        </p:txBody>
      </p:sp>
      <p:sp>
        <p:nvSpPr>
          <p:cNvPr id="3" name="Content Placeholder 2"/>
          <p:cNvSpPr>
            <a:spLocks noGrp="1"/>
          </p:cNvSpPr>
          <p:nvPr>
            <p:ph idx="1"/>
          </p:nvPr>
        </p:nvSpPr>
        <p:spPr/>
        <p:txBody>
          <a:bodyPr>
            <a:normAutofit/>
          </a:bodyPr>
          <a:lstStyle/>
          <a:p>
            <a:r>
              <a:rPr lang="en-US" dirty="0" err="1" smtClean="0"/>
              <a:t>Multilinear</a:t>
            </a:r>
            <a:r>
              <a:rPr lang="en-US" dirty="0" smtClean="0"/>
              <a:t> maps - very useful and currently </a:t>
            </a:r>
            <a:r>
              <a:rPr lang="en-US" dirty="0" smtClean="0">
                <a:solidFill>
                  <a:srgbClr val="FF0000"/>
                </a:solidFill>
              </a:rPr>
              <a:t>a very active area </a:t>
            </a:r>
            <a:r>
              <a:rPr lang="en-US" dirty="0" smtClean="0"/>
              <a:t>of investigation</a:t>
            </a:r>
          </a:p>
          <a:p>
            <a:r>
              <a:rPr lang="en-US" dirty="0" smtClean="0"/>
              <a:t>Attacks break many hardness assumptions and several schemes</a:t>
            </a:r>
          </a:p>
          <a:p>
            <a:pPr lvl="1"/>
            <a:r>
              <a:rPr lang="en-US" dirty="0" smtClean="0"/>
              <a:t>But certainly not all (e.g. most obfuscation schemes are unaffected)</a:t>
            </a:r>
          </a:p>
          <a:p>
            <a:r>
              <a:rPr lang="en-US" dirty="0" smtClean="0"/>
              <a:t>Break and repair situation</a:t>
            </a:r>
          </a:p>
          <a:p>
            <a:pPr lvl="1"/>
            <a:r>
              <a:rPr lang="en-US" dirty="0" smtClean="0"/>
              <a:t>Better understand what does not work</a:t>
            </a:r>
            <a:endParaRPr lang="en-US" dirty="0"/>
          </a:p>
          <a:p>
            <a:pPr lvl="1"/>
            <a:r>
              <a:rPr lang="en-US" dirty="0" smtClean="0"/>
              <a:t>Theoretical understanding on the hardness of what we are assuming is missing</a:t>
            </a:r>
            <a:endParaRPr lang="en-US" dirty="0"/>
          </a:p>
        </p:txBody>
      </p:sp>
      <p:sp>
        <p:nvSpPr>
          <p:cNvPr id="6" name="Slide Number Placeholder 5"/>
          <p:cNvSpPr>
            <a:spLocks noGrp="1"/>
          </p:cNvSpPr>
          <p:nvPr>
            <p:ph type="sldNum" sz="quarter" idx="12"/>
          </p:nvPr>
        </p:nvSpPr>
        <p:spPr/>
        <p:txBody>
          <a:bodyPr/>
          <a:lstStyle/>
          <a:p>
            <a:fld id="{EE326182-E801-4B9B-979B-107F3F531C6F}" type="slidenum">
              <a:rPr lang="en-US" altLang="en-US" smtClean="0"/>
              <a:pPr/>
              <a:t>65</a:t>
            </a:fld>
            <a:endParaRPr lang="en-US" altLang="en-US" dirty="0"/>
          </a:p>
        </p:txBody>
      </p:sp>
    </p:spTree>
    <p:extLst>
      <p:ext uri="{BB962C8B-B14F-4D97-AF65-F5344CB8AC3E}">
        <p14:creationId xmlns:p14="http://schemas.microsoft.com/office/powerpoint/2010/main" val="370894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4867399" y="1374775"/>
            <a:ext cx="2282825" cy="4313238"/>
          </a:xfrm>
          <a:prstGeom prst="rect">
            <a:avLst/>
          </a:prstGeom>
          <a:noFill/>
          <a:ln w="9525" algn="ctr">
            <a:noFill/>
            <a:miter lim="800000"/>
            <a:headEnd/>
            <a:tailEnd/>
          </a:ln>
        </p:spPr>
        <p:txBody>
          <a:bodyPr>
            <a:spAutoFit/>
          </a:bodyPr>
          <a:lstStyle/>
          <a:p>
            <a:pPr>
              <a:spcBef>
                <a:spcPct val="50000"/>
              </a:spcBef>
            </a:pPr>
            <a:r>
              <a:rPr lang="en-US" sz="27700" i="1">
                <a:solidFill>
                  <a:srgbClr val="C0C0C0"/>
                </a:solidFill>
                <a:latin typeface="Arial" charset="0"/>
              </a:rPr>
              <a:t>?</a:t>
            </a:r>
          </a:p>
        </p:txBody>
      </p:sp>
      <p:sp>
        <p:nvSpPr>
          <p:cNvPr id="769028" name="Text Box 4"/>
          <p:cNvSpPr txBox="1">
            <a:spLocks noChangeArrowheads="1"/>
          </p:cNvSpPr>
          <p:nvPr/>
        </p:nvSpPr>
        <p:spPr bwMode="auto">
          <a:xfrm>
            <a:off x="4788024" y="1301750"/>
            <a:ext cx="2857500" cy="4313238"/>
          </a:xfrm>
          <a:prstGeom prst="rect">
            <a:avLst/>
          </a:prstGeom>
          <a:noFill/>
          <a:ln w="9525" algn="ctr">
            <a:noFill/>
            <a:miter lim="800000"/>
            <a:headEnd/>
            <a:tailEnd/>
          </a:ln>
        </p:spPr>
        <p:txBody>
          <a:bodyPr>
            <a:spAutoFit/>
          </a:bodyPr>
          <a:lstStyle/>
          <a:p>
            <a:pPr>
              <a:spcBef>
                <a:spcPct val="50000"/>
              </a:spcBef>
            </a:pPr>
            <a:r>
              <a:rPr lang="en-US" sz="27700" i="1" dirty="0">
                <a:latin typeface="Arial" charset="0"/>
              </a:rPr>
              <a:t>?</a:t>
            </a:r>
          </a:p>
        </p:txBody>
      </p:sp>
      <p:pic>
        <p:nvPicPr>
          <p:cNvPr id="94213" name="Picture 5" descr="j0078622[1]"/>
          <p:cNvPicPr>
            <a:picLocks noChangeAspect="1" noChangeArrowheads="1"/>
          </p:cNvPicPr>
          <p:nvPr/>
        </p:nvPicPr>
        <p:blipFill>
          <a:blip r:embed="rId2" cstate="print"/>
          <a:srcRect/>
          <a:stretch>
            <a:fillRect/>
          </a:stretch>
        </p:blipFill>
        <p:spPr bwMode="auto">
          <a:xfrm>
            <a:off x="3090863" y="2833688"/>
            <a:ext cx="1444625" cy="3106737"/>
          </a:xfrm>
          <a:prstGeom prst="rect">
            <a:avLst/>
          </a:prstGeom>
          <a:noFill/>
          <a:ln w="9525">
            <a:noFill/>
            <a:miter lim="800000"/>
            <a:headEnd/>
            <a:tailEnd/>
          </a:ln>
        </p:spPr>
      </p:pic>
      <p:sp>
        <p:nvSpPr>
          <p:cNvPr id="7" name="Title 1"/>
          <p:cNvSpPr txBox="1">
            <a:spLocks/>
          </p:cNvSpPr>
          <p:nvPr/>
        </p:nvSpPr>
        <p:spPr>
          <a:xfrm>
            <a:off x="685799" y="365760"/>
            <a:ext cx="7772401" cy="13255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Thank You! Questions?</a:t>
            </a:r>
            <a:endParaRPr lang="en-US" b="1" dirty="0"/>
          </a:p>
        </p:txBody>
      </p:sp>
      <p:sp>
        <p:nvSpPr>
          <p:cNvPr id="2" name="Slide Number Placeholder 1"/>
          <p:cNvSpPr>
            <a:spLocks noGrp="1"/>
          </p:cNvSpPr>
          <p:nvPr>
            <p:ph type="sldNum" sz="quarter" idx="12"/>
          </p:nvPr>
        </p:nvSpPr>
        <p:spPr/>
        <p:txBody>
          <a:bodyPr/>
          <a:lstStyle/>
          <a:p>
            <a:fld id="{93D2F4F8-96A9-4514-BBD0-EA5312265E95}" type="slidenum">
              <a:rPr lang="en-US" smtClean="0"/>
              <a:t>66</a:t>
            </a:fld>
            <a:endParaRPr lang="en-US"/>
          </a:p>
        </p:txBody>
      </p:sp>
    </p:spTree>
    <p:extLst>
      <p:ext uri="{BB962C8B-B14F-4D97-AF65-F5344CB8AC3E}">
        <p14:creationId xmlns:p14="http://schemas.microsoft.com/office/powerpoint/2010/main" val="141965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769028"/>
                                        </p:tgtEl>
                                        <p:attrNameLst>
                                          <p:attrName>style.visibility</p:attrName>
                                        </p:attrNameLst>
                                      </p:cBhvr>
                                      <p:to>
                                        <p:strVal val="visible"/>
                                      </p:to>
                                    </p:set>
                                    <p:animEffect transition="in" filter="fade">
                                      <p:cBhvr>
                                        <p:cTn id="7" dur="2000"/>
                                        <p:tgtEl>
                                          <p:spTgt spid="769028"/>
                                        </p:tgtEl>
                                      </p:cBhvr>
                                    </p:animEffect>
                                    <p:anim calcmode="lin" valueType="num">
                                      <p:cBhvr>
                                        <p:cTn id="8" dur="2000" fill="hold"/>
                                        <p:tgtEl>
                                          <p:spTgt spid="769028"/>
                                        </p:tgtEl>
                                        <p:attrNameLst>
                                          <p:attrName>style.rotation</p:attrName>
                                        </p:attrNameLst>
                                      </p:cBhvr>
                                      <p:tavLst>
                                        <p:tav tm="0">
                                          <p:val>
                                            <p:fltVal val="720"/>
                                          </p:val>
                                        </p:tav>
                                        <p:tav tm="100000">
                                          <p:val>
                                            <p:fltVal val="0"/>
                                          </p:val>
                                        </p:tav>
                                      </p:tavLst>
                                    </p:anim>
                                    <p:anim calcmode="lin" valueType="num">
                                      <p:cBhvr>
                                        <p:cTn id="9" dur="2000" fill="hold"/>
                                        <p:tgtEl>
                                          <p:spTgt spid="769028"/>
                                        </p:tgtEl>
                                        <p:attrNameLst>
                                          <p:attrName>ppt_h</p:attrName>
                                        </p:attrNameLst>
                                      </p:cBhvr>
                                      <p:tavLst>
                                        <p:tav tm="0">
                                          <p:val>
                                            <p:fltVal val="0"/>
                                          </p:val>
                                        </p:tav>
                                        <p:tav tm="100000">
                                          <p:val>
                                            <p:strVal val="#ppt_h"/>
                                          </p:val>
                                        </p:tav>
                                      </p:tavLst>
                                    </p:anim>
                                    <p:anim calcmode="lin" valueType="num">
                                      <p:cBhvr>
                                        <p:cTn id="10" dur="2000" fill="hold"/>
                                        <p:tgtEl>
                                          <p:spTgt spid="76902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90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Non-Interactive Key Agreement </a:t>
            </a:r>
            <a:r>
              <a:rPr lang="en-US" sz="3200" dirty="0"/>
              <a:t>[DH76]</a:t>
            </a:r>
            <a:endParaRPr lang="en-US" dirty="0"/>
          </a:p>
        </p:txBody>
      </p:sp>
      <p:grpSp>
        <p:nvGrpSpPr>
          <p:cNvPr id="4" name="Group 3"/>
          <p:cNvGrpSpPr/>
          <p:nvPr/>
        </p:nvGrpSpPr>
        <p:grpSpPr>
          <a:xfrm>
            <a:off x="6172200" y="1865247"/>
            <a:ext cx="1144080" cy="1916280"/>
            <a:chOff x="1768813" y="3299667"/>
            <a:chExt cx="1144080" cy="1916280"/>
          </a:xfrm>
        </p:grpSpPr>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1904173" y="3299667"/>
                <a:ext cx="614520" cy="660600"/>
              </p14:xfrm>
            </p:contentPart>
          </mc:Choice>
          <mc:Fallback xmlns="">
            <p:pic>
              <p:nvPicPr>
                <p:cNvPr id="5" name="Ink 4"/>
                <p:cNvPicPr/>
                <p:nvPr/>
              </p:nvPicPr>
              <p:blipFill>
                <a:blip r:embed="rId3"/>
                <a:stretch>
                  <a:fillRect/>
                </a:stretch>
              </p:blipFill>
              <p:spPr>
                <a:xfrm>
                  <a:off x="1886173" y="3287067"/>
                  <a:ext cx="645120" cy="6858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2148613" y="4004907"/>
                <a:ext cx="61560" cy="745200"/>
              </p14:xfrm>
            </p:contentPart>
          </mc:Choice>
          <mc:Fallback xmlns="">
            <p:pic>
              <p:nvPicPr>
                <p:cNvPr id="6" name="Ink 5"/>
                <p:cNvPicPr/>
                <p:nvPr/>
              </p:nvPicPr>
              <p:blipFill>
                <a:blip r:embed="rId5"/>
                <a:stretch>
                  <a:fillRect/>
                </a:stretch>
              </p:blipFill>
              <p:spPr>
                <a:xfrm>
                  <a:off x="2136013" y="3992307"/>
                  <a:ext cx="86760" cy="770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1768813" y="4732827"/>
                <a:ext cx="381960" cy="483120"/>
              </p14:xfrm>
            </p:contentPart>
          </mc:Choice>
          <mc:Fallback xmlns="">
            <p:pic>
              <p:nvPicPr>
                <p:cNvPr id="7" name="Ink 6"/>
                <p:cNvPicPr/>
                <p:nvPr/>
              </p:nvPicPr>
              <p:blipFill>
                <a:blip r:embed="rId7"/>
                <a:stretch>
                  <a:fillRect/>
                </a:stretch>
              </p:blipFill>
              <p:spPr>
                <a:xfrm>
                  <a:off x="1756213" y="4720227"/>
                  <a:ext cx="407160" cy="508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p14:cNvContentPartPr/>
                <p14:nvPr/>
              </p14:nvContentPartPr>
              <p14:xfrm>
                <a:off x="2184253" y="4724547"/>
                <a:ext cx="457560" cy="474480"/>
              </p14:xfrm>
            </p:contentPart>
          </mc:Choice>
          <mc:Fallback xmlns="">
            <p:pic>
              <p:nvPicPr>
                <p:cNvPr id="8" name="Ink 7"/>
                <p:cNvPicPr/>
                <p:nvPr/>
              </p:nvPicPr>
              <p:blipFill>
                <a:blip r:embed="rId9"/>
                <a:stretch>
                  <a:fillRect/>
                </a:stretch>
              </p:blipFill>
              <p:spPr>
                <a:xfrm>
                  <a:off x="2171653" y="4711947"/>
                  <a:ext cx="482760" cy="499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p14:cNvContentPartPr/>
                <p14:nvPr/>
              </p14:nvContentPartPr>
              <p14:xfrm>
                <a:off x="1793293" y="4097787"/>
                <a:ext cx="399960" cy="393840"/>
              </p14:xfrm>
            </p:contentPart>
          </mc:Choice>
          <mc:Fallback xmlns="">
            <p:pic>
              <p:nvPicPr>
                <p:cNvPr id="9" name="Ink 8"/>
                <p:cNvPicPr/>
                <p:nvPr/>
              </p:nvPicPr>
              <p:blipFill>
                <a:blip r:embed="rId11"/>
                <a:stretch>
                  <a:fillRect/>
                </a:stretch>
              </p:blipFill>
              <p:spPr>
                <a:xfrm>
                  <a:off x="1780693" y="4085187"/>
                  <a:ext cx="42516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p14:cNvContentPartPr/>
                <p14:nvPr/>
              </p14:nvContentPartPr>
              <p14:xfrm>
                <a:off x="2133493" y="4257987"/>
                <a:ext cx="322200" cy="102600"/>
              </p14:xfrm>
            </p:contentPart>
          </mc:Choice>
          <mc:Fallback xmlns="">
            <p:pic>
              <p:nvPicPr>
                <p:cNvPr id="10" name="Ink 9"/>
                <p:cNvPicPr/>
                <p:nvPr/>
              </p:nvPicPr>
              <p:blipFill>
                <a:blip r:embed="rId13"/>
                <a:stretch>
                  <a:fillRect/>
                </a:stretch>
              </p:blipFill>
              <p:spPr>
                <a:xfrm>
                  <a:off x="2120893" y="4245387"/>
                  <a:ext cx="3474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p14:cNvContentPartPr/>
                <p14:nvPr/>
              </p14:nvContentPartPr>
              <p14:xfrm>
                <a:off x="2472253" y="4123347"/>
                <a:ext cx="339120" cy="237240"/>
              </p14:xfrm>
            </p:contentPart>
          </mc:Choice>
          <mc:Fallback xmlns="">
            <p:pic>
              <p:nvPicPr>
                <p:cNvPr id="11" name="Ink 10"/>
                <p:cNvPicPr/>
                <p:nvPr/>
              </p:nvPicPr>
              <p:blipFill>
                <a:blip r:embed="rId15"/>
                <a:stretch>
                  <a:fillRect/>
                </a:stretch>
              </p:blipFill>
              <p:spPr>
                <a:xfrm>
                  <a:off x="2459653" y="4110747"/>
                  <a:ext cx="36432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p14:cNvContentPartPr/>
                <p14:nvPr/>
              </p14:nvContentPartPr>
              <p14:xfrm>
                <a:off x="2836213" y="4157187"/>
                <a:ext cx="68040" cy="93600"/>
              </p14:xfrm>
            </p:contentPart>
          </mc:Choice>
          <mc:Fallback xmlns="">
            <p:pic>
              <p:nvPicPr>
                <p:cNvPr id="12" name="Ink 11"/>
                <p:cNvPicPr/>
                <p:nvPr/>
              </p:nvPicPr>
              <p:blipFill>
                <a:blip r:embed="rId17"/>
                <a:stretch>
                  <a:fillRect/>
                </a:stretch>
              </p:blipFill>
              <p:spPr>
                <a:xfrm>
                  <a:off x="2823613" y="4144587"/>
                  <a:ext cx="932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p14:cNvContentPartPr/>
                <p14:nvPr/>
              </p14:nvContentPartPr>
              <p14:xfrm>
                <a:off x="2523013" y="4267347"/>
                <a:ext cx="381240" cy="230040"/>
              </p14:xfrm>
            </p:contentPart>
          </mc:Choice>
          <mc:Fallback xmlns="">
            <p:pic>
              <p:nvPicPr>
                <p:cNvPr id="13" name="Ink 12"/>
                <p:cNvPicPr/>
                <p:nvPr/>
              </p:nvPicPr>
              <p:blipFill>
                <a:blip r:embed="rId19"/>
                <a:stretch>
                  <a:fillRect/>
                </a:stretch>
              </p:blipFill>
              <p:spPr>
                <a:xfrm>
                  <a:off x="2510413" y="4254747"/>
                  <a:ext cx="40644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p14:cNvContentPartPr/>
                <p14:nvPr/>
              </p14:nvContentPartPr>
              <p14:xfrm>
                <a:off x="2089573" y="4335027"/>
                <a:ext cx="44280" cy="118800"/>
              </p14:xfrm>
            </p:contentPart>
          </mc:Choice>
          <mc:Fallback xmlns="">
            <p:pic>
              <p:nvPicPr>
                <p:cNvPr id="14" name="Ink 13"/>
                <p:cNvPicPr/>
                <p:nvPr/>
              </p:nvPicPr>
              <p:blipFill>
                <a:blip r:embed="rId21"/>
                <a:stretch>
                  <a:fillRect/>
                </a:stretch>
              </p:blipFill>
              <p:spPr>
                <a:xfrm>
                  <a:off x="2076973" y="4322427"/>
                  <a:ext cx="694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p14:cNvContentPartPr/>
                <p14:nvPr/>
              </p14:nvContentPartPr>
              <p14:xfrm>
                <a:off x="2091373" y="4421427"/>
                <a:ext cx="448920" cy="100800"/>
              </p14:xfrm>
            </p:contentPart>
          </mc:Choice>
          <mc:Fallback xmlns="">
            <p:pic>
              <p:nvPicPr>
                <p:cNvPr id="15" name="Ink 14"/>
                <p:cNvPicPr/>
                <p:nvPr/>
              </p:nvPicPr>
              <p:blipFill>
                <a:blip r:embed="rId23"/>
                <a:stretch>
                  <a:fillRect/>
                </a:stretch>
              </p:blipFill>
              <p:spPr>
                <a:xfrm>
                  <a:off x="2078773" y="4408827"/>
                  <a:ext cx="4741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p14:cNvContentPartPr/>
                <p14:nvPr/>
              </p14:nvContentPartPr>
              <p14:xfrm>
                <a:off x="2277493" y="4114707"/>
                <a:ext cx="279720" cy="43200"/>
              </p14:xfrm>
            </p:contentPart>
          </mc:Choice>
          <mc:Fallback xmlns="">
            <p:pic>
              <p:nvPicPr>
                <p:cNvPr id="16" name="Ink 15"/>
                <p:cNvPicPr/>
                <p:nvPr/>
              </p:nvPicPr>
              <p:blipFill>
                <a:blip r:embed="rId25"/>
                <a:stretch>
                  <a:fillRect/>
                </a:stretch>
              </p:blipFill>
              <p:spPr>
                <a:xfrm>
                  <a:off x="2264893" y="4102107"/>
                  <a:ext cx="3049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p14:cNvContentPartPr/>
                <p14:nvPr/>
              </p14:nvContentPartPr>
              <p14:xfrm>
                <a:off x="2709493" y="4258707"/>
                <a:ext cx="84960" cy="59760"/>
              </p14:xfrm>
            </p:contentPart>
          </mc:Choice>
          <mc:Fallback xmlns="">
            <p:pic>
              <p:nvPicPr>
                <p:cNvPr id="17" name="Ink 16"/>
                <p:cNvPicPr/>
                <p:nvPr/>
              </p:nvPicPr>
              <p:blipFill>
                <a:blip r:embed="rId27"/>
                <a:stretch>
                  <a:fillRect/>
                </a:stretch>
              </p:blipFill>
              <p:spPr>
                <a:xfrm>
                  <a:off x="2696893" y="4246107"/>
                  <a:ext cx="1101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p14:cNvContentPartPr/>
                <p14:nvPr/>
              </p14:nvContentPartPr>
              <p14:xfrm>
                <a:off x="2065093" y="4275627"/>
                <a:ext cx="51840" cy="195120"/>
              </p14:xfrm>
            </p:contentPart>
          </mc:Choice>
          <mc:Fallback xmlns="">
            <p:pic>
              <p:nvPicPr>
                <p:cNvPr id="18" name="Ink 17"/>
                <p:cNvPicPr/>
                <p:nvPr/>
              </p:nvPicPr>
              <p:blipFill>
                <a:blip r:embed="rId29"/>
                <a:stretch>
                  <a:fillRect/>
                </a:stretch>
              </p:blipFill>
              <p:spPr>
                <a:xfrm>
                  <a:off x="2052493" y="4263027"/>
                  <a:ext cx="770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p14:cNvContentPartPr/>
                <p14:nvPr/>
              </p14:nvContentPartPr>
              <p14:xfrm>
                <a:off x="2065813" y="4461387"/>
                <a:ext cx="474480" cy="26280"/>
              </p14:xfrm>
            </p:contentPart>
          </mc:Choice>
          <mc:Fallback xmlns="">
            <p:pic>
              <p:nvPicPr>
                <p:cNvPr id="19" name="Ink 18"/>
                <p:cNvPicPr/>
                <p:nvPr/>
              </p:nvPicPr>
              <p:blipFill>
                <a:blip r:embed="rId31"/>
                <a:stretch>
                  <a:fillRect/>
                </a:stretch>
              </p:blipFill>
              <p:spPr>
                <a:xfrm>
                  <a:off x="2053213" y="4448787"/>
                  <a:ext cx="4996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p14:cNvContentPartPr/>
                <p14:nvPr/>
              </p14:nvContentPartPr>
              <p14:xfrm>
                <a:off x="2547493" y="4284267"/>
                <a:ext cx="365400" cy="195120"/>
              </p14:xfrm>
            </p:contentPart>
          </mc:Choice>
          <mc:Fallback xmlns="">
            <p:pic>
              <p:nvPicPr>
                <p:cNvPr id="20" name="Ink 19"/>
                <p:cNvPicPr/>
                <p:nvPr/>
              </p:nvPicPr>
              <p:blipFill>
                <a:blip r:embed="rId33"/>
                <a:stretch>
                  <a:fillRect/>
                </a:stretch>
              </p:blipFill>
              <p:spPr>
                <a:xfrm>
                  <a:off x="2534893" y="4271667"/>
                  <a:ext cx="3906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Ink 20"/>
                <p14:cNvContentPartPr/>
                <p14:nvPr/>
              </p14:nvContentPartPr>
              <p14:xfrm>
                <a:off x="2099653" y="4275627"/>
                <a:ext cx="433440" cy="59760"/>
              </p14:xfrm>
            </p:contentPart>
          </mc:Choice>
          <mc:Fallback xmlns="">
            <p:pic>
              <p:nvPicPr>
                <p:cNvPr id="21" name="Ink 20"/>
                <p:cNvPicPr/>
                <p:nvPr/>
              </p:nvPicPr>
              <p:blipFill>
                <a:blip r:embed="rId35"/>
                <a:stretch>
                  <a:fillRect/>
                </a:stretch>
              </p:blipFill>
              <p:spPr>
                <a:xfrm>
                  <a:off x="2087053" y="4263027"/>
                  <a:ext cx="4586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Ink 21"/>
                <p14:cNvContentPartPr/>
                <p14:nvPr/>
              </p14:nvContentPartPr>
              <p14:xfrm>
                <a:off x="2506093" y="4123347"/>
                <a:ext cx="339120" cy="186480"/>
              </p14:xfrm>
            </p:contentPart>
          </mc:Choice>
          <mc:Fallback xmlns="">
            <p:pic>
              <p:nvPicPr>
                <p:cNvPr id="22" name="Ink 21"/>
                <p:cNvPicPr/>
                <p:nvPr/>
              </p:nvPicPr>
              <p:blipFill>
                <a:blip r:embed="rId37"/>
                <a:stretch>
                  <a:fillRect/>
                </a:stretch>
              </p:blipFill>
              <p:spPr>
                <a:xfrm>
                  <a:off x="2493493" y="4110747"/>
                  <a:ext cx="3643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Ink 22"/>
                <p14:cNvContentPartPr/>
                <p14:nvPr/>
              </p14:nvContentPartPr>
              <p14:xfrm>
                <a:off x="2523013" y="4343307"/>
                <a:ext cx="360" cy="153000"/>
              </p14:xfrm>
            </p:contentPart>
          </mc:Choice>
          <mc:Fallback xmlns="">
            <p:pic>
              <p:nvPicPr>
                <p:cNvPr id="23" name="Ink 22"/>
                <p:cNvPicPr/>
                <p:nvPr/>
              </p:nvPicPr>
              <p:blipFill>
                <a:blip r:embed="rId39"/>
                <a:stretch>
                  <a:fillRect/>
                </a:stretch>
              </p:blipFill>
              <p:spPr>
                <a:xfrm>
                  <a:off x="2510413" y="4330707"/>
                  <a:ext cx="255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Ink 23"/>
                <p14:cNvContentPartPr/>
                <p14:nvPr/>
              </p14:nvContentPartPr>
              <p14:xfrm>
                <a:off x="2489173" y="4360227"/>
                <a:ext cx="360" cy="203760"/>
              </p14:xfrm>
            </p:contentPart>
          </mc:Choice>
          <mc:Fallback xmlns="">
            <p:pic>
              <p:nvPicPr>
                <p:cNvPr id="24" name="Ink 23"/>
                <p:cNvPicPr/>
                <p:nvPr/>
              </p:nvPicPr>
              <p:blipFill>
                <a:blip r:embed="rId41"/>
                <a:stretch>
                  <a:fillRect/>
                </a:stretch>
              </p:blipFill>
              <p:spPr>
                <a:xfrm>
                  <a:off x="2476573" y="4347627"/>
                  <a:ext cx="25560" cy="228960"/>
                </a:xfrm>
                <a:prstGeom prst="rect">
                  <a:avLst/>
                </a:prstGeom>
              </p:spPr>
            </p:pic>
          </mc:Fallback>
        </mc:AlternateContent>
      </p:grpSp>
      <p:grpSp>
        <p:nvGrpSpPr>
          <p:cNvPr id="25" name="Group 24"/>
          <p:cNvGrpSpPr/>
          <p:nvPr/>
        </p:nvGrpSpPr>
        <p:grpSpPr>
          <a:xfrm>
            <a:off x="2133600" y="1923927"/>
            <a:ext cx="1085400" cy="1824120"/>
            <a:chOff x="6230293" y="3281667"/>
            <a:chExt cx="1085400" cy="1824120"/>
          </a:xfrm>
        </p:grpSpPr>
        <mc:AlternateContent xmlns:mc="http://schemas.openxmlformats.org/markup-compatibility/2006" xmlns:p14="http://schemas.microsoft.com/office/powerpoint/2010/main">
          <mc:Choice Requires="p14">
            <p:contentPart p14:bwMode="auto" r:id="rId42">
              <p14:nvContentPartPr>
                <p14:cNvPr id="26" name="Ink 25"/>
                <p14:cNvContentPartPr/>
                <p14:nvPr/>
              </p14:nvContentPartPr>
              <p14:xfrm>
                <a:off x="6230293" y="3437547"/>
                <a:ext cx="509400" cy="289800"/>
              </p14:xfrm>
            </p:contentPart>
          </mc:Choice>
          <mc:Fallback xmlns="">
            <p:pic>
              <p:nvPicPr>
                <p:cNvPr id="26" name="Ink 25"/>
                <p:cNvPicPr/>
                <p:nvPr/>
              </p:nvPicPr>
              <p:blipFill>
                <a:blip r:embed="rId43"/>
                <a:stretch>
                  <a:fillRect/>
                </a:stretch>
              </p:blipFill>
              <p:spPr>
                <a:xfrm>
                  <a:off x="6217693" y="3424947"/>
                  <a:ext cx="53460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Ink 26"/>
                <p14:cNvContentPartPr/>
                <p14:nvPr/>
              </p14:nvContentPartPr>
              <p14:xfrm>
                <a:off x="6265213" y="3281667"/>
                <a:ext cx="500040" cy="367920"/>
              </p14:xfrm>
            </p:contentPart>
          </mc:Choice>
          <mc:Fallback xmlns="">
            <p:pic>
              <p:nvPicPr>
                <p:cNvPr id="27" name="Ink 26"/>
                <p:cNvPicPr/>
                <p:nvPr/>
              </p:nvPicPr>
              <p:blipFill>
                <a:blip r:embed="rId45"/>
                <a:stretch>
                  <a:fillRect/>
                </a:stretch>
              </p:blipFill>
              <p:spPr>
                <a:xfrm>
                  <a:off x="6252613" y="3269067"/>
                  <a:ext cx="525240" cy="393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Ink 27"/>
                <p14:cNvContentPartPr/>
                <p14:nvPr/>
              </p14:nvContentPartPr>
              <p14:xfrm>
                <a:off x="6296893" y="3334587"/>
                <a:ext cx="478800" cy="333720"/>
              </p14:xfrm>
            </p:contentPart>
          </mc:Choice>
          <mc:Fallback xmlns="">
            <p:pic>
              <p:nvPicPr>
                <p:cNvPr id="28" name="Ink 27"/>
                <p:cNvPicPr/>
                <p:nvPr/>
              </p:nvPicPr>
              <p:blipFill>
                <a:blip r:embed="rId47"/>
                <a:stretch>
                  <a:fillRect/>
                </a:stretch>
              </p:blipFill>
              <p:spPr>
                <a:xfrm>
                  <a:off x="6278893" y="3316587"/>
                  <a:ext cx="514800" cy="369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Ink 28"/>
                <p14:cNvContentPartPr/>
                <p14:nvPr/>
              </p14:nvContentPartPr>
              <p14:xfrm>
                <a:off x="6307333" y="3589827"/>
                <a:ext cx="119160" cy="288360"/>
              </p14:xfrm>
            </p:contentPart>
          </mc:Choice>
          <mc:Fallback xmlns="">
            <p:pic>
              <p:nvPicPr>
                <p:cNvPr id="29" name="Ink 28"/>
                <p:cNvPicPr/>
                <p:nvPr/>
              </p:nvPicPr>
              <p:blipFill>
                <a:blip r:embed="rId49"/>
                <a:stretch>
                  <a:fillRect/>
                </a:stretch>
              </p:blipFill>
              <p:spPr>
                <a:xfrm>
                  <a:off x="6289333" y="3571827"/>
                  <a:ext cx="15516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Ink 29"/>
                <p14:cNvContentPartPr/>
                <p14:nvPr/>
              </p14:nvContentPartPr>
              <p14:xfrm>
                <a:off x="6383653" y="3343227"/>
                <a:ext cx="648720" cy="593640"/>
              </p14:xfrm>
            </p:contentPart>
          </mc:Choice>
          <mc:Fallback xmlns="">
            <p:pic>
              <p:nvPicPr>
                <p:cNvPr id="30" name="Ink 29"/>
                <p:cNvPicPr/>
                <p:nvPr/>
              </p:nvPicPr>
              <p:blipFill>
                <a:blip r:embed="rId51"/>
                <a:stretch>
                  <a:fillRect/>
                </a:stretch>
              </p:blipFill>
              <p:spPr>
                <a:xfrm>
                  <a:off x="6365653" y="3325227"/>
                  <a:ext cx="684720" cy="6296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Ink 30"/>
                <p14:cNvContentPartPr/>
                <p14:nvPr/>
              </p14:nvContentPartPr>
              <p14:xfrm>
                <a:off x="6781813" y="3479667"/>
                <a:ext cx="245880" cy="153360"/>
              </p14:xfrm>
            </p:contentPart>
          </mc:Choice>
          <mc:Fallback xmlns="">
            <p:pic>
              <p:nvPicPr>
                <p:cNvPr id="31" name="Ink 30"/>
                <p:cNvPicPr/>
                <p:nvPr/>
              </p:nvPicPr>
              <p:blipFill>
                <a:blip r:embed="rId53"/>
                <a:stretch>
                  <a:fillRect/>
                </a:stretch>
              </p:blipFill>
              <p:spPr>
                <a:xfrm>
                  <a:off x="6769213" y="3467067"/>
                  <a:ext cx="2710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Ink 31"/>
                <p14:cNvContentPartPr/>
                <p14:nvPr/>
              </p14:nvContentPartPr>
              <p14:xfrm>
                <a:off x="6798733" y="3293547"/>
                <a:ext cx="457560" cy="690120"/>
              </p14:xfrm>
            </p:contentPart>
          </mc:Choice>
          <mc:Fallback xmlns="">
            <p:pic>
              <p:nvPicPr>
                <p:cNvPr id="32" name="Ink 31"/>
                <p:cNvPicPr/>
                <p:nvPr/>
              </p:nvPicPr>
              <p:blipFill>
                <a:blip r:embed="rId55"/>
                <a:stretch>
                  <a:fillRect/>
                </a:stretch>
              </p:blipFill>
              <p:spPr>
                <a:xfrm>
                  <a:off x="6786133" y="3280947"/>
                  <a:ext cx="482760" cy="7153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Ink 32"/>
                <p14:cNvContentPartPr/>
                <p14:nvPr/>
              </p14:nvContentPartPr>
              <p14:xfrm>
                <a:off x="6798733" y="3623667"/>
                <a:ext cx="110520" cy="9000"/>
              </p14:xfrm>
            </p:contentPart>
          </mc:Choice>
          <mc:Fallback xmlns="">
            <p:pic>
              <p:nvPicPr>
                <p:cNvPr id="33" name="Ink 32"/>
                <p:cNvPicPr/>
                <p:nvPr/>
              </p:nvPicPr>
              <p:blipFill>
                <a:blip r:embed="rId57"/>
                <a:stretch>
                  <a:fillRect/>
                </a:stretch>
              </p:blipFill>
              <p:spPr>
                <a:xfrm>
                  <a:off x="6786133" y="3611067"/>
                  <a:ext cx="1357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Ink 33"/>
                <p14:cNvContentPartPr/>
                <p14:nvPr/>
              </p14:nvContentPartPr>
              <p14:xfrm>
                <a:off x="6341533" y="3716907"/>
                <a:ext cx="76680" cy="59760"/>
              </p14:xfrm>
            </p:contentPart>
          </mc:Choice>
          <mc:Fallback xmlns="">
            <p:pic>
              <p:nvPicPr>
                <p:cNvPr id="34" name="Ink 33"/>
                <p:cNvPicPr/>
                <p:nvPr/>
              </p:nvPicPr>
              <p:blipFill>
                <a:blip r:embed="rId59"/>
                <a:stretch>
                  <a:fillRect/>
                </a:stretch>
              </p:blipFill>
              <p:spPr>
                <a:xfrm>
                  <a:off x="6323533" y="3698907"/>
                  <a:ext cx="1126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 name="Ink 34"/>
                <p14:cNvContentPartPr/>
                <p14:nvPr/>
              </p14:nvContentPartPr>
              <p14:xfrm>
                <a:off x="6290413" y="3776307"/>
                <a:ext cx="17640" cy="339120"/>
              </p14:xfrm>
            </p:contentPart>
          </mc:Choice>
          <mc:Fallback xmlns="">
            <p:pic>
              <p:nvPicPr>
                <p:cNvPr id="35" name="Ink 34"/>
                <p:cNvPicPr/>
                <p:nvPr/>
              </p:nvPicPr>
              <p:blipFill>
                <a:blip r:embed="rId61"/>
                <a:stretch>
                  <a:fillRect/>
                </a:stretch>
              </p:blipFill>
              <p:spPr>
                <a:xfrm>
                  <a:off x="6277813" y="3763707"/>
                  <a:ext cx="4284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 name="Ink 35"/>
                <p14:cNvContentPartPr/>
                <p14:nvPr/>
              </p14:nvContentPartPr>
              <p14:xfrm>
                <a:off x="6891973" y="3953787"/>
                <a:ext cx="8640" cy="360"/>
              </p14:xfrm>
            </p:contentPart>
          </mc:Choice>
          <mc:Fallback xmlns="">
            <p:pic>
              <p:nvPicPr>
                <p:cNvPr id="36" name="Ink 35"/>
                <p:cNvPicPr/>
                <p:nvPr/>
              </p:nvPicPr>
              <p:blipFill>
                <a:blip r:embed="rId63"/>
                <a:stretch>
                  <a:fillRect/>
                </a:stretch>
              </p:blipFill>
              <p:spPr>
                <a:xfrm>
                  <a:off x="6879373" y="3941187"/>
                  <a:ext cx="338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Ink 36"/>
                <p14:cNvContentPartPr/>
                <p14:nvPr/>
              </p14:nvContentPartPr>
              <p14:xfrm>
                <a:off x="6307693" y="3970707"/>
                <a:ext cx="262800" cy="153000"/>
              </p14:xfrm>
            </p:contentPart>
          </mc:Choice>
          <mc:Fallback xmlns="">
            <p:pic>
              <p:nvPicPr>
                <p:cNvPr id="37" name="Ink 36"/>
                <p:cNvPicPr/>
                <p:nvPr/>
              </p:nvPicPr>
              <p:blipFill>
                <a:blip r:embed="rId65"/>
                <a:stretch>
                  <a:fillRect/>
                </a:stretch>
              </p:blipFill>
              <p:spPr>
                <a:xfrm>
                  <a:off x="6295093" y="3958107"/>
                  <a:ext cx="2880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 name="Ink 37"/>
                <p14:cNvContentPartPr/>
                <p14:nvPr/>
              </p14:nvContentPartPr>
              <p14:xfrm>
                <a:off x="6866413" y="4004907"/>
                <a:ext cx="347400" cy="51480"/>
              </p14:xfrm>
            </p:contentPart>
          </mc:Choice>
          <mc:Fallback xmlns="">
            <p:pic>
              <p:nvPicPr>
                <p:cNvPr id="38" name="Ink 37"/>
                <p:cNvPicPr/>
                <p:nvPr/>
              </p:nvPicPr>
              <p:blipFill>
                <a:blip r:embed="rId67"/>
                <a:stretch>
                  <a:fillRect/>
                </a:stretch>
              </p:blipFill>
              <p:spPr>
                <a:xfrm>
                  <a:off x="6853813" y="3992307"/>
                  <a:ext cx="3726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9" name="Ink 38"/>
                <p14:cNvContentPartPr/>
                <p14:nvPr/>
              </p14:nvContentPartPr>
              <p14:xfrm>
                <a:off x="6265213" y="4335027"/>
                <a:ext cx="457560" cy="195120"/>
              </p14:xfrm>
            </p:contentPart>
          </mc:Choice>
          <mc:Fallback xmlns="">
            <p:pic>
              <p:nvPicPr>
                <p:cNvPr id="39" name="Ink 38"/>
                <p:cNvPicPr/>
                <p:nvPr/>
              </p:nvPicPr>
              <p:blipFill>
                <a:blip r:embed="rId69"/>
                <a:stretch>
                  <a:fillRect/>
                </a:stretch>
              </p:blipFill>
              <p:spPr>
                <a:xfrm>
                  <a:off x="6252613" y="4322427"/>
                  <a:ext cx="4827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0" name="Ink 39"/>
                <p14:cNvContentPartPr/>
                <p14:nvPr/>
              </p14:nvContentPartPr>
              <p14:xfrm>
                <a:off x="6384013" y="3996267"/>
                <a:ext cx="406440" cy="1109520"/>
              </p14:xfrm>
            </p:contentPart>
          </mc:Choice>
          <mc:Fallback xmlns="">
            <p:pic>
              <p:nvPicPr>
                <p:cNvPr id="40" name="Ink 39"/>
                <p:cNvPicPr/>
                <p:nvPr/>
              </p:nvPicPr>
              <p:blipFill>
                <a:blip r:embed="rId71"/>
                <a:stretch>
                  <a:fillRect/>
                </a:stretch>
              </p:blipFill>
              <p:spPr>
                <a:xfrm>
                  <a:off x="6371413" y="3983667"/>
                  <a:ext cx="431640" cy="11347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1" name="Ink 40"/>
                <p14:cNvContentPartPr/>
                <p14:nvPr/>
              </p14:nvContentPartPr>
              <p14:xfrm>
                <a:off x="6790093" y="4335027"/>
                <a:ext cx="525600" cy="136080"/>
              </p14:xfrm>
            </p:contentPart>
          </mc:Choice>
          <mc:Fallback xmlns="">
            <p:pic>
              <p:nvPicPr>
                <p:cNvPr id="41" name="Ink 40"/>
                <p:cNvPicPr/>
                <p:nvPr/>
              </p:nvPicPr>
              <p:blipFill>
                <a:blip r:embed="rId73"/>
                <a:stretch>
                  <a:fillRect/>
                </a:stretch>
              </p:blipFill>
              <p:spPr>
                <a:xfrm>
                  <a:off x="6777493" y="4322427"/>
                  <a:ext cx="5508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Ink 41"/>
                <p14:cNvContentPartPr/>
                <p14:nvPr/>
              </p14:nvContentPartPr>
              <p14:xfrm>
                <a:off x="6815653" y="4842987"/>
                <a:ext cx="424800" cy="254160"/>
              </p14:xfrm>
            </p:contentPart>
          </mc:Choice>
          <mc:Fallback xmlns="">
            <p:pic>
              <p:nvPicPr>
                <p:cNvPr id="42" name="Ink 41"/>
                <p:cNvPicPr/>
                <p:nvPr/>
              </p:nvPicPr>
              <p:blipFill>
                <a:blip r:embed="rId75"/>
                <a:stretch>
                  <a:fillRect/>
                </a:stretch>
              </p:blipFill>
              <p:spPr>
                <a:xfrm>
                  <a:off x="6803053" y="4830387"/>
                  <a:ext cx="45000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3" name="Ink 42"/>
                <p14:cNvContentPartPr/>
                <p14:nvPr/>
              </p14:nvContentPartPr>
              <p14:xfrm>
                <a:off x="6273853" y="3332067"/>
                <a:ext cx="939960" cy="657000"/>
              </p14:xfrm>
            </p:contentPart>
          </mc:Choice>
          <mc:Fallback xmlns="">
            <p:pic>
              <p:nvPicPr>
                <p:cNvPr id="43" name="Ink 42"/>
                <p:cNvPicPr/>
                <p:nvPr/>
              </p:nvPicPr>
              <p:blipFill>
                <a:blip r:embed="rId77"/>
                <a:stretch>
                  <a:fillRect/>
                </a:stretch>
              </p:blipFill>
              <p:spPr>
                <a:xfrm>
                  <a:off x="6261253" y="3319467"/>
                  <a:ext cx="965160" cy="6822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4" name="Ink 43"/>
                <p14:cNvContentPartPr/>
                <p14:nvPr/>
              </p14:nvContentPartPr>
              <p14:xfrm>
                <a:off x="7018693" y="3454467"/>
                <a:ext cx="130320" cy="567720"/>
              </p14:xfrm>
            </p:contentPart>
          </mc:Choice>
          <mc:Fallback xmlns="">
            <p:pic>
              <p:nvPicPr>
                <p:cNvPr id="44" name="Ink 43"/>
                <p:cNvPicPr/>
                <p:nvPr/>
              </p:nvPicPr>
              <p:blipFill>
                <a:blip r:embed="rId79"/>
                <a:stretch>
                  <a:fillRect/>
                </a:stretch>
              </p:blipFill>
              <p:spPr>
                <a:xfrm>
                  <a:off x="7006093" y="3441867"/>
                  <a:ext cx="155520" cy="5929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5" name="Ink 44"/>
                <p14:cNvContentPartPr/>
                <p14:nvPr/>
              </p14:nvContentPartPr>
              <p14:xfrm>
                <a:off x="7027333" y="3496587"/>
                <a:ext cx="94680" cy="542520"/>
              </p14:xfrm>
            </p:contentPart>
          </mc:Choice>
          <mc:Fallback xmlns="">
            <p:pic>
              <p:nvPicPr>
                <p:cNvPr id="45" name="Ink 44"/>
                <p:cNvPicPr/>
                <p:nvPr/>
              </p:nvPicPr>
              <p:blipFill>
                <a:blip r:embed="rId81"/>
                <a:stretch>
                  <a:fillRect/>
                </a:stretch>
              </p:blipFill>
              <p:spPr>
                <a:xfrm>
                  <a:off x="7014733" y="3483987"/>
                  <a:ext cx="119880" cy="5677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6" name="Ink 45"/>
                <p14:cNvContentPartPr/>
                <p14:nvPr/>
              </p14:nvContentPartPr>
              <p14:xfrm>
                <a:off x="6350173" y="3767667"/>
                <a:ext cx="720000" cy="296640"/>
              </p14:xfrm>
            </p:contentPart>
          </mc:Choice>
          <mc:Fallback xmlns="">
            <p:pic>
              <p:nvPicPr>
                <p:cNvPr id="46" name="Ink 45"/>
                <p:cNvPicPr/>
                <p:nvPr/>
              </p:nvPicPr>
              <p:blipFill>
                <a:blip r:embed="rId83"/>
                <a:stretch>
                  <a:fillRect/>
                </a:stretch>
              </p:blipFill>
              <p:spPr>
                <a:xfrm>
                  <a:off x="6337573" y="3755067"/>
                  <a:ext cx="745200" cy="321840"/>
                </a:xfrm>
                <a:prstGeom prst="rect">
                  <a:avLst/>
                </a:prstGeom>
              </p:spPr>
            </p:pic>
          </mc:Fallback>
        </mc:AlternateContent>
      </p:grpSp>
      <p:cxnSp>
        <p:nvCxnSpPr>
          <p:cNvPr id="47" name="Straight Connector 46"/>
          <p:cNvCxnSpPr/>
          <p:nvPr/>
        </p:nvCxnSpPr>
        <p:spPr>
          <a:xfrm>
            <a:off x="3464640" y="2232900"/>
            <a:ext cx="808560" cy="0"/>
          </a:xfrm>
          <a:prstGeom prst="line">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5334000" y="2280867"/>
            <a:ext cx="739200" cy="14674"/>
          </a:xfrm>
          <a:prstGeom prst="line">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p:cNvSpPr txBox="1"/>
              <p:nvPr/>
            </p:nvSpPr>
            <p:spPr>
              <a:xfrm>
                <a:off x="3581400" y="1691322"/>
                <a:ext cx="5334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𝑃</m:t>
                      </m:r>
                      <m:sSub>
                        <m:sSubPr>
                          <m:ctrlPr>
                            <a:rPr lang="en-US" sz="2800" i="1" dirty="0" smtClean="0">
                              <a:latin typeface="Cambria Math" panose="02040503050406030204" pitchFamily="18" charset="0"/>
                            </a:rPr>
                          </m:ctrlPr>
                        </m:sSubPr>
                        <m:e>
                          <m:r>
                            <a:rPr lang="en-US" sz="2800" i="1" dirty="0" smtClean="0">
                              <a:latin typeface="Cambria Math" panose="02040503050406030204" pitchFamily="18" charset="0"/>
                            </a:rPr>
                            <m:t>𝐾</m:t>
                          </m:r>
                        </m:e>
                        <m:sub>
                          <m:r>
                            <a:rPr lang="en-US" sz="2800" b="0" i="1" dirty="0" smtClean="0">
                              <a:latin typeface="Cambria Math" panose="02040503050406030204" pitchFamily="18" charset="0"/>
                            </a:rPr>
                            <m:t>𝑎</m:t>
                          </m:r>
                        </m:sub>
                      </m:sSub>
                    </m:oMath>
                  </m:oMathPara>
                </a14:m>
                <a:endParaRPr lang="en-US" dirty="0"/>
              </a:p>
            </p:txBody>
          </p:sp>
        </mc:Choice>
        <mc:Fallback xmlns="">
          <p:sp>
            <p:nvSpPr>
              <p:cNvPr id="49" name="TextBox 48"/>
              <p:cNvSpPr txBox="1">
                <a:spLocks noRot="1" noChangeAspect="1" noMove="1" noResize="1" noEditPoints="1" noAdjustHandles="1" noChangeArrowheads="1" noChangeShapeType="1" noTextEdit="1"/>
              </p:cNvSpPr>
              <p:nvPr/>
            </p:nvSpPr>
            <p:spPr>
              <a:xfrm>
                <a:off x="3581400" y="1691322"/>
                <a:ext cx="533400" cy="523220"/>
              </a:xfrm>
              <a:prstGeom prst="rect">
                <a:avLst/>
              </a:prstGeom>
              <a:blipFill rotWithShape="0">
                <a:blip r:embed="rId84"/>
                <a:stretch>
                  <a:fillRect r="-310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5363178" y="1683824"/>
                <a:ext cx="5334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𝑃</m:t>
                      </m:r>
                      <m:sSub>
                        <m:sSubPr>
                          <m:ctrlPr>
                            <a:rPr lang="en-US" sz="2800" i="1" dirty="0" smtClean="0">
                              <a:latin typeface="Cambria Math" panose="02040503050406030204" pitchFamily="18" charset="0"/>
                            </a:rPr>
                          </m:ctrlPr>
                        </m:sSubPr>
                        <m:e>
                          <m:r>
                            <a:rPr lang="en-US" sz="2800" i="1" dirty="0" smtClean="0">
                              <a:latin typeface="Cambria Math" panose="02040503050406030204" pitchFamily="18" charset="0"/>
                            </a:rPr>
                            <m:t>𝐾</m:t>
                          </m:r>
                        </m:e>
                        <m:sub>
                          <m:r>
                            <a:rPr lang="en-US" sz="2800" b="0" i="1" dirty="0" smtClean="0">
                              <a:latin typeface="Cambria Math" panose="02040503050406030204" pitchFamily="18" charset="0"/>
                            </a:rPr>
                            <m:t>𝑏</m:t>
                          </m:r>
                        </m:sub>
                      </m:sSub>
                    </m:oMath>
                  </m:oMathPara>
                </a14:m>
                <a:endParaRPr lang="en-US" dirty="0"/>
              </a:p>
            </p:txBody>
          </p:sp>
        </mc:Choice>
        <mc:Fallback xmlns="">
          <p:sp>
            <p:nvSpPr>
              <p:cNvPr id="50" name="TextBox 49"/>
              <p:cNvSpPr txBox="1">
                <a:spLocks noRot="1" noChangeAspect="1" noMove="1" noResize="1" noEditPoints="1" noAdjustHandles="1" noChangeArrowheads="1" noChangeShapeType="1" noTextEdit="1"/>
              </p:cNvSpPr>
              <p:nvPr/>
            </p:nvSpPr>
            <p:spPr>
              <a:xfrm>
                <a:off x="5363178" y="1683824"/>
                <a:ext cx="533400" cy="523220"/>
              </a:xfrm>
              <a:prstGeom prst="rect">
                <a:avLst/>
              </a:prstGeom>
              <a:blipFill rotWithShape="0">
                <a:blip r:embed="rId85"/>
                <a:stretch>
                  <a:fillRect r="-28736"/>
                </a:stretch>
              </a:blipFill>
            </p:spPr>
            <p:txBody>
              <a:bodyPr/>
              <a:lstStyle/>
              <a:p>
                <a:r>
                  <a:rPr lang="en-US">
                    <a:noFill/>
                  </a:rPr>
                  <a:t> </a:t>
                </a:r>
              </a:p>
            </p:txBody>
          </p:sp>
        </mc:Fallback>
      </mc:AlternateContent>
      <p:sp>
        <p:nvSpPr>
          <p:cNvPr id="51" name="TextBox 50"/>
          <p:cNvSpPr txBox="1"/>
          <p:nvPr/>
        </p:nvSpPr>
        <p:spPr>
          <a:xfrm>
            <a:off x="2311935" y="3960902"/>
            <a:ext cx="873240" cy="461665"/>
          </a:xfrm>
          <a:prstGeom prst="rect">
            <a:avLst/>
          </a:prstGeom>
          <a:noFill/>
        </p:spPr>
        <p:txBody>
          <a:bodyPr wrap="square" rtlCol="0">
            <a:spAutoFit/>
          </a:bodyPr>
          <a:lstStyle/>
          <a:p>
            <a:r>
              <a:rPr lang="en-US" sz="2400" dirty="0" smtClean="0"/>
              <a:t>Alice</a:t>
            </a:r>
            <a:endParaRPr lang="en-US" sz="2400" dirty="0"/>
          </a:p>
        </p:txBody>
      </p:sp>
      <p:sp>
        <p:nvSpPr>
          <p:cNvPr id="52" name="TextBox 51"/>
          <p:cNvSpPr txBox="1"/>
          <p:nvPr/>
        </p:nvSpPr>
        <p:spPr>
          <a:xfrm>
            <a:off x="6205800" y="3963081"/>
            <a:ext cx="873240" cy="461665"/>
          </a:xfrm>
          <a:prstGeom prst="rect">
            <a:avLst/>
          </a:prstGeom>
          <a:noFill/>
        </p:spPr>
        <p:txBody>
          <a:bodyPr wrap="square" rtlCol="0">
            <a:spAutoFit/>
          </a:bodyPr>
          <a:lstStyle/>
          <a:p>
            <a:r>
              <a:rPr lang="en-US" sz="2400" dirty="0" smtClean="0"/>
              <a:t>Bob</a:t>
            </a:r>
            <a:endParaRPr lang="en-US" sz="2400" dirty="0"/>
          </a:p>
        </p:txBody>
      </p:sp>
      <mc:AlternateContent xmlns:mc="http://schemas.openxmlformats.org/markup-compatibility/2006" xmlns:a14="http://schemas.microsoft.com/office/drawing/2010/main">
        <mc:Choice Requires="a14">
          <p:sp>
            <p:nvSpPr>
              <p:cNvPr id="53" name="TextBox 52"/>
              <p:cNvSpPr txBox="1"/>
              <p:nvPr/>
            </p:nvSpPr>
            <p:spPr>
              <a:xfrm>
                <a:off x="4114800" y="3485247"/>
                <a:ext cx="1371600" cy="4778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i="1" dirty="0" smtClean="0">
                              <a:latin typeface="Cambria Math" panose="02040503050406030204" pitchFamily="18" charset="0"/>
                            </a:rPr>
                            <m:t>𝐾</m:t>
                          </m:r>
                        </m:e>
                        <m:sub>
                          <m:r>
                            <a:rPr lang="en-US" sz="2400" b="0" i="1" dirty="0" smtClean="0">
                              <a:latin typeface="Cambria Math" panose="02040503050406030204" pitchFamily="18" charset="0"/>
                            </a:rPr>
                            <m:t>𝑎</m:t>
                          </m:r>
                          <m:r>
                            <a:rPr lang="en-US" sz="2400" b="0" i="1" dirty="0" smtClean="0">
                              <a:latin typeface="Cambria Math" panose="02040503050406030204" pitchFamily="18" charset="0"/>
                            </a:rPr>
                            <m:t>,</m:t>
                          </m:r>
                          <m:r>
                            <a:rPr lang="en-US" sz="2400" b="0" i="1" dirty="0" smtClean="0">
                              <a:latin typeface="Cambria Math" panose="02040503050406030204" pitchFamily="18" charset="0"/>
                            </a:rPr>
                            <m:t>𝑏</m:t>
                          </m:r>
                        </m:sub>
                      </m:sSub>
                    </m:oMath>
                  </m:oMathPara>
                </a14:m>
                <a:endParaRPr lang="en-US" dirty="0"/>
              </a:p>
            </p:txBody>
          </p:sp>
        </mc:Choice>
        <mc:Fallback xmlns="">
          <p:sp>
            <p:nvSpPr>
              <p:cNvPr id="53" name="TextBox 52"/>
              <p:cNvSpPr txBox="1">
                <a:spLocks noRot="1" noChangeAspect="1" noMove="1" noResize="1" noEditPoints="1" noAdjustHandles="1" noChangeArrowheads="1" noChangeShapeType="1" noTextEdit="1"/>
              </p:cNvSpPr>
              <p:nvPr/>
            </p:nvSpPr>
            <p:spPr>
              <a:xfrm>
                <a:off x="4114800" y="3485247"/>
                <a:ext cx="1371600" cy="477888"/>
              </a:xfrm>
              <a:prstGeom prst="rect">
                <a:avLst/>
              </a:prstGeom>
              <a:blipFill rotWithShape="0">
                <a:blip r:embed="rId86"/>
                <a:stretch>
                  <a:fillRect/>
                </a:stretch>
              </a:blipFill>
            </p:spPr>
            <p:txBody>
              <a:bodyPr/>
              <a:lstStyle/>
              <a:p>
                <a:r>
                  <a:rPr lang="en-US">
                    <a:noFill/>
                  </a:rPr>
                  <a:t> </a:t>
                </a:r>
              </a:p>
            </p:txBody>
          </p:sp>
        </mc:Fallback>
      </mc:AlternateContent>
      <p:sp>
        <p:nvSpPr>
          <p:cNvPr id="54" name="Content Placeholder 2"/>
          <p:cNvSpPr>
            <a:spLocks noGrp="1"/>
          </p:cNvSpPr>
          <p:nvPr>
            <p:ph idx="1"/>
          </p:nvPr>
        </p:nvSpPr>
        <p:spPr>
          <a:xfrm>
            <a:off x="762000" y="4038601"/>
            <a:ext cx="7772401" cy="2362199"/>
          </a:xfrm>
        </p:spPr>
        <p:txBody>
          <a:bodyPr>
            <a:normAutofit/>
          </a:bodyPr>
          <a:lstStyle/>
          <a:p>
            <a:pPr marL="457200" lvl="1" indent="0">
              <a:buNone/>
            </a:pPr>
            <a:endParaRPr lang="en-US" dirty="0" smtClean="0"/>
          </a:p>
          <a:p>
            <a:r>
              <a:rPr lang="en-US" dirty="0" smtClean="0"/>
              <a:t>Extended to </a:t>
            </a:r>
            <a:r>
              <a:rPr lang="en-US" dirty="0" smtClean="0">
                <a:solidFill>
                  <a:srgbClr val="0070C0"/>
                </a:solidFill>
              </a:rPr>
              <a:t>three parties </a:t>
            </a:r>
            <a:r>
              <a:rPr lang="en-US" dirty="0" smtClean="0"/>
              <a:t>by [Joux00]</a:t>
            </a:r>
          </a:p>
          <a:p>
            <a:r>
              <a:rPr lang="en-US" dirty="0" err="1" smtClean="0"/>
              <a:t>Mmaps</a:t>
            </a:r>
            <a:r>
              <a:rPr lang="en-US" dirty="0" smtClean="0"/>
              <a:t> would give solution for more than </a:t>
            </a:r>
            <a:r>
              <a:rPr lang="en-US" dirty="0" smtClean="0">
                <a:solidFill>
                  <a:srgbClr val="FF0000"/>
                </a:solidFill>
              </a:rPr>
              <a:t>3-parties</a:t>
            </a:r>
            <a:r>
              <a:rPr lang="en-US" dirty="0">
                <a:solidFill>
                  <a:srgbClr val="FF0000"/>
                </a:solidFill>
              </a:rPr>
              <a:t>.</a:t>
            </a:r>
            <a:r>
              <a:rPr lang="en-US" dirty="0" smtClean="0">
                <a:solidFill>
                  <a:srgbClr val="FF0000"/>
                </a:solidFill>
              </a:rPr>
              <a:t> </a:t>
            </a:r>
            <a:r>
              <a:rPr lang="en-US" dirty="0" smtClean="0"/>
              <a:t>[BS03]</a:t>
            </a:r>
            <a:endParaRPr lang="en-US" dirty="0"/>
          </a:p>
          <a:p>
            <a:endParaRPr lang="en-US" dirty="0"/>
          </a:p>
          <a:p>
            <a:pPr marL="0" indent="0">
              <a:buNone/>
            </a:pPr>
            <a:endParaRPr lang="en-US" dirty="0" smtClean="0"/>
          </a:p>
        </p:txBody>
      </p:sp>
      <p:sp>
        <p:nvSpPr>
          <p:cNvPr id="55" name="TextBox 54"/>
          <p:cNvSpPr txBox="1"/>
          <p:nvPr/>
        </p:nvSpPr>
        <p:spPr>
          <a:xfrm>
            <a:off x="7430040" y="204775"/>
            <a:ext cx="1561560" cy="381000"/>
          </a:xfrm>
          <a:prstGeom prst="rect">
            <a:avLst/>
          </a:prstGeom>
          <a:noFill/>
        </p:spPr>
        <p:txBody>
          <a:bodyPr wrap="square" rtlCol="0">
            <a:spAutoFit/>
          </a:bodyPr>
          <a:lstStyle/>
          <a:p>
            <a:r>
              <a:rPr lang="en-US" dirty="0" smtClean="0">
                <a:solidFill>
                  <a:srgbClr val="FF0000"/>
                </a:solidFill>
              </a:rPr>
              <a:t>Application 1</a:t>
            </a:r>
            <a:endParaRPr lang="en-US" dirty="0">
              <a:solidFill>
                <a:srgbClr val="FF0000"/>
              </a:solidFill>
            </a:endParaRPr>
          </a:p>
        </p:txBody>
      </p:sp>
      <p:sp>
        <p:nvSpPr>
          <p:cNvPr id="3" name="Slide Number Placeholder 2"/>
          <p:cNvSpPr>
            <a:spLocks noGrp="1"/>
          </p:cNvSpPr>
          <p:nvPr>
            <p:ph type="sldNum" sz="quarter" idx="12"/>
          </p:nvPr>
        </p:nvSpPr>
        <p:spPr/>
        <p:txBody>
          <a:bodyPr/>
          <a:lstStyle/>
          <a:p>
            <a:fld id="{93D2F4F8-96A9-4514-BBD0-EA5312265E95}" type="slidenum">
              <a:rPr lang="en-US" smtClean="0"/>
              <a:t>7</a:t>
            </a:fld>
            <a:endParaRPr lang="en-US"/>
          </a:p>
        </p:txBody>
      </p:sp>
    </p:spTree>
    <p:extLst>
      <p:ext uri="{BB962C8B-B14F-4D97-AF65-F5344CB8AC3E}">
        <p14:creationId xmlns:p14="http://schemas.microsoft.com/office/powerpoint/2010/main" val="248819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760"/>
            <a:ext cx="8458200" cy="1325562"/>
          </a:xfrm>
        </p:spPr>
        <p:txBody>
          <a:bodyPr>
            <a:noAutofit/>
          </a:bodyPr>
          <a:lstStyle/>
          <a:p>
            <a:pPr lvl="1" algn="l" rtl="0">
              <a:lnSpc>
                <a:spcPct val="90000"/>
              </a:lnSpc>
              <a:spcBef>
                <a:spcPct val="0"/>
              </a:spcBef>
            </a:pPr>
            <a:r>
              <a:rPr lang="en-US" sz="4400" b="1" dirty="0" smtClean="0">
                <a:latin typeface="+mj-lt"/>
              </a:rPr>
              <a:t>Non-Interactive Key Agreement </a:t>
            </a:r>
            <a:r>
              <a:rPr lang="en-US" sz="3200" dirty="0" smtClean="0">
                <a:latin typeface="+mj-lt"/>
              </a:rPr>
              <a:t>[DH76]</a:t>
            </a:r>
            <a:endParaRPr lang="en-US" sz="3200" dirty="0">
              <a:latin typeface="+mj-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0" y="3848502"/>
                <a:ext cx="7772401" cy="2362199"/>
              </a:xfrm>
            </p:spPr>
            <p:txBody>
              <a:bodyPr>
                <a:normAutofit fontScale="92500"/>
              </a:bodyPr>
              <a:lstStyle/>
              <a:p>
                <a:pPr marL="457200" lvl="1" indent="0">
                  <a:buNone/>
                </a:pPr>
                <a:endParaRPr lang="en-US" dirty="0" smtClean="0"/>
              </a:p>
              <a:p>
                <a:r>
                  <a:rPr lang="en-US" dirty="0" smtClean="0"/>
                  <a:t>Easy </a:t>
                </a:r>
                <a:r>
                  <a:rPr lang="en-US" dirty="0"/>
                  <a:t>Application: </a:t>
                </a:r>
                <a:r>
                  <a:rPr lang="en-US" dirty="0" smtClean="0">
                    <a:solidFill>
                      <a:srgbClr val="0070C0"/>
                    </a:solidFill>
                  </a:rPr>
                  <a:t>Tri-partite </a:t>
                </a:r>
                <a:r>
                  <a:rPr lang="en-US" dirty="0">
                    <a:solidFill>
                      <a:srgbClr val="0070C0"/>
                    </a:solidFill>
                  </a:rPr>
                  <a:t>key </a:t>
                </a:r>
                <a:r>
                  <a:rPr lang="en-US" dirty="0"/>
                  <a:t>agreement [Joux00]: </a:t>
                </a:r>
              </a:p>
              <a:p>
                <a:pPr lvl="1"/>
                <a:r>
                  <a:rPr lang="en-US" dirty="0"/>
                  <a:t>Alice, Bob, Carol generate </a:t>
                </a:r>
                <a14:m>
                  <m:oMath xmlns:m="http://schemas.openxmlformats.org/officeDocument/2006/math">
                    <m:r>
                      <a:rPr lang="en-US" i="1" dirty="0" smtClean="0">
                        <a:latin typeface="Cambria Math"/>
                      </a:rPr>
                      <m:t>𝑎</m:t>
                    </m:r>
                    <m:r>
                      <a:rPr lang="en-US" i="1" dirty="0" smtClean="0">
                        <a:latin typeface="Cambria Math"/>
                      </a:rPr>
                      <m:t>,</m:t>
                    </m:r>
                    <m:r>
                      <a:rPr lang="en-US" i="1" dirty="0" smtClean="0">
                        <a:latin typeface="Cambria Math"/>
                      </a:rPr>
                      <m:t>𝑏</m:t>
                    </m:r>
                    <m:r>
                      <a:rPr lang="en-US" i="1" dirty="0" smtClean="0">
                        <a:latin typeface="Cambria Math"/>
                      </a:rPr>
                      <m:t>,</m:t>
                    </m:r>
                    <m:r>
                      <a:rPr lang="en-US" i="1" dirty="0" smtClean="0">
                        <a:latin typeface="Cambria Math"/>
                      </a:rPr>
                      <m:t>𝑐</m:t>
                    </m:r>
                  </m:oMath>
                </a14:m>
                <a:r>
                  <a:rPr lang="en-US" dirty="0"/>
                  <a:t> and broadcast </a:t>
                </a:r>
                <a14:m>
                  <m:oMath xmlns:m="http://schemas.openxmlformats.org/officeDocument/2006/math">
                    <m:sSubSup>
                      <m:sSubSupPr>
                        <m:ctrlPr>
                          <a:rPr lang="en-US" b="0" i="1" dirty="0" smtClean="0">
                            <a:latin typeface="Cambria Math" panose="02040503050406030204" pitchFamily="18" charset="0"/>
                          </a:rPr>
                        </m:ctrlPr>
                      </m:sSubSupPr>
                      <m:e>
                        <m:r>
                          <a:rPr lang="en-US" i="1" dirty="0" smtClean="0">
                            <a:latin typeface="Cambria Math"/>
                          </a:rPr>
                          <m:t>𝑔</m:t>
                        </m:r>
                      </m:e>
                      <m:sub>
                        <m:r>
                          <a:rPr lang="en-US" b="0" i="1" dirty="0" smtClean="0">
                            <a:latin typeface="Cambria Math"/>
                          </a:rPr>
                          <m:t>1</m:t>
                        </m:r>
                      </m:sub>
                      <m:sup>
                        <m:r>
                          <a:rPr lang="en-US" b="0" i="1" dirty="0" smtClean="0">
                            <a:latin typeface="Cambria Math"/>
                          </a:rPr>
                          <m:t>𝑎</m:t>
                        </m:r>
                      </m:sup>
                    </m:sSubSup>
                    <m:r>
                      <a:rPr lang="en-US" i="1" dirty="0">
                        <a:latin typeface="Cambria Math"/>
                      </a:rPr>
                      <m:t>, </m:t>
                    </m:r>
                    <m:sSubSup>
                      <m:sSubSupPr>
                        <m:ctrlPr>
                          <a:rPr lang="en-US" b="0" i="1" dirty="0" smtClean="0">
                            <a:latin typeface="Cambria Math" panose="02040503050406030204" pitchFamily="18" charset="0"/>
                          </a:rPr>
                        </m:ctrlPr>
                      </m:sSubSupPr>
                      <m:e>
                        <m:r>
                          <a:rPr lang="en-US" i="1" dirty="0" err="1">
                            <a:latin typeface="Cambria Math"/>
                          </a:rPr>
                          <m:t>𝑔</m:t>
                        </m:r>
                      </m:e>
                      <m:sub>
                        <m:r>
                          <a:rPr lang="en-US" b="0" i="1" dirty="0" smtClean="0">
                            <a:latin typeface="Cambria Math"/>
                          </a:rPr>
                          <m:t>1</m:t>
                        </m:r>
                      </m:sub>
                      <m:sup>
                        <m:r>
                          <a:rPr lang="en-US" b="0" i="1" dirty="0" smtClean="0">
                            <a:latin typeface="Cambria Math"/>
                          </a:rPr>
                          <m:t>𝑏</m:t>
                        </m:r>
                      </m:sup>
                    </m:sSubSup>
                    <m:sSubSup>
                      <m:sSubSupPr>
                        <m:ctrlPr>
                          <a:rPr lang="en-US" b="0" i="1" dirty="0" smtClean="0">
                            <a:latin typeface="Cambria Math" panose="02040503050406030204" pitchFamily="18" charset="0"/>
                          </a:rPr>
                        </m:ctrlPr>
                      </m:sSubSupPr>
                      <m:e>
                        <m:r>
                          <a:rPr lang="en-US" b="0" i="1" dirty="0" smtClean="0">
                            <a:latin typeface="Cambria Math"/>
                          </a:rPr>
                          <m:t>, </m:t>
                        </m:r>
                        <m:r>
                          <a:rPr lang="en-US" i="1" dirty="0" err="1">
                            <a:latin typeface="Cambria Math"/>
                          </a:rPr>
                          <m:t>𝑔</m:t>
                        </m:r>
                      </m:e>
                      <m:sub>
                        <m:r>
                          <a:rPr lang="en-US" b="0" i="1" dirty="0" smtClean="0">
                            <a:latin typeface="Cambria Math"/>
                          </a:rPr>
                          <m:t>1</m:t>
                        </m:r>
                      </m:sub>
                      <m:sup>
                        <m:r>
                          <a:rPr lang="en-US" b="0" i="1" dirty="0" smtClean="0">
                            <a:latin typeface="Cambria Math"/>
                          </a:rPr>
                          <m:t>𝑐</m:t>
                        </m:r>
                      </m:sup>
                    </m:sSubSup>
                  </m:oMath>
                </a14:m>
                <a:r>
                  <a:rPr lang="en-US" dirty="0"/>
                  <a:t>.</a:t>
                </a:r>
              </a:p>
              <a:p>
                <a:pPr lvl="1"/>
                <a:r>
                  <a:rPr lang="en-US" dirty="0"/>
                  <a:t>They each separately compute the key </a:t>
                </a:r>
                <a14:m>
                  <m:oMath xmlns:m="http://schemas.openxmlformats.org/officeDocument/2006/math">
                    <m:r>
                      <a:rPr lang="en-US" i="1" dirty="0" smtClean="0">
                        <a:latin typeface="Cambria Math"/>
                      </a:rPr>
                      <m:t>𝐾</m:t>
                    </m:r>
                    <m:r>
                      <a:rPr lang="en-US" i="1" dirty="0" smtClean="0">
                        <a:latin typeface="Cambria Math"/>
                      </a:rPr>
                      <m:t> = </m:t>
                    </m:r>
                    <m:r>
                      <a:rPr lang="en-US" i="1" dirty="0" smtClean="0">
                        <a:latin typeface="Cambria Math"/>
                      </a:rPr>
                      <m:t>𝑒</m:t>
                    </m:r>
                    <m:d>
                      <m:dPr>
                        <m:ctrlPr>
                          <a:rPr lang="en-US"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err="1">
                                <a:latin typeface="Cambria Math"/>
                              </a:rPr>
                              <m:t>𝑔</m:t>
                            </m:r>
                          </m:e>
                          <m:sub>
                            <m:r>
                              <a:rPr lang="en-US" b="0" i="1" dirty="0" smtClean="0">
                                <a:latin typeface="Cambria Math"/>
                              </a:rPr>
                              <m:t>1</m:t>
                            </m:r>
                          </m:sub>
                        </m:sSub>
                        <m:r>
                          <a:rPr lang="en-US" i="1" dirty="0" err="1">
                            <a:latin typeface="Cambria Math"/>
                          </a:rPr>
                          <m:t>,</m:t>
                        </m:r>
                        <m:sSub>
                          <m:sSubPr>
                            <m:ctrlPr>
                              <a:rPr lang="en-US" b="0" i="1" dirty="0" smtClean="0">
                                <a:latin typeface="Cambria Math" panose="02040503050406030204" pitchFamily="18" charset="0"/>
                              </a:rPr>
                            </m:ctrlPr>
                          </m:sSubPr>
                          <m:e>
                            <m:r>
                              <a:rPr lang="en-US" i="1" dirty="0" err="1">
                                <a:latin typeface="Cambria Math"/>
                              </a:rPr>
                              <m:t>𝑔</m:t>
                            </m:r>
                          </m:e>
                          <m:sub>
                            <m:r>
                              <a:rPr lang="en-US" b="0" i="1" dirty="0" smtClean="0">
                                <a:latin typeface="Cambria Math"/>
                              </a:rPr>
                              <m:t>1</m:t>
                            </m:r>
                          </m:sub>
                        </m:sSub>
                      </m:e>
                    </m:d>
                    <m:r>
                      <a:rPr lang="en-US" i="1" baseline="30000" dirty="0" err="1">
                        <a:latin typeface="Cambria Math"/>
                      </a:rPr>
                      <m:t>𝑎𝑏</m:t>
                    </m:r>
                    <m:r>
                      <a:rPr lang="en-US" b="0" i="1" baseline="30000" dirty="0" smtClean="0">
                        <a:latin typeface="Cambria Math"/>
                      </a:rPr>
                      <m:t>𝑐</m:t>
                    </m:r>
                  </m:oMath>
                </a14:m>
                <a:endParaRPr lang="en-US" baseline="30000" dirty="0" smtClean="0"/>
              </a:p>
              <a:p>
                <a:r>
                  <a:rPr lang="en-US" dirty="0" smtClean="0"/>
                  <a:t>More </a:t>
                </a:r>
                <a:r>
                  <a:rPr lang="en-US" dirty="0"/>
                  <a:t>than </a:t>
                </a:r>
                <a:r>
                  <a:rPr lang="en-US" dirty="0" smtClean="0">
                    <a:solidFill>
                      <a:srgbClr val="FF0000"/>
                    </a:solidFill>
                  </a:rPr>
                  <a:t>3-parties</a:t>
                </a:r>
                <a:r>
                  <a:rPr lang="en-US" dirty="0">
                    <a:solidFill>
                      <a:srgbClr val="FF0000"/>
                    </a:solidFill>
                  </a:rPr>
                  <a:t> </a:t>
                </a:r>
                <a:r>
                  <a:rPr lang="en-US" dirty="0" smtClean="0"/>
                  <a:t>– easy application.  [GGH13]</a:t>
                </a:r>
                <a:endParaRPr lang="en-US" dirty="0"/>
              </a:p>
              <a:p>
                <a:endParaRPr lang="en-US" dirty="0"/>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0" y="3848502"/>
                <a:ext cx="7772401" cy="2362199"/>
              </a:xfrm>
              <a:blipFill rotWithShape="0">
                <a:blip r:embed="rId2"/>
                <a:stretch>
                  <a:fillRect l="-1098"/>
                </a:stretch>
              </a:blipFill>
            </p:spPr>
            <p:txBody>
              <a:bodyPr/>
              <a:lstStyle/>
              <a:p>
                <a:r>
                  <a:rPr lang="en-US">
                    <a:noFill/>
                  </a:rPr>
                  <a:t> </a:t>
                </a:r>
              </a:p>
            </p:txBody>
          </p:sp>
        </mc:Fallback>
      </mc:AlternateContent>
      <p:grpSp>
        <p:nvGrpSpPr>
          <p:cNvPr id="6" name="Group 5"/>
          <p:cNvGrpSpPr/>
          <p:nvPr/>
        </p:nvGrpSpPr>
        <p:grpSpPr>
          <a:xfrm>
            <a:off x="6172200" y="1865247"/>
            <a:ext cx="1144080" cy="1916280"/>
            <a:chOff x="1768813" y="3299667"/>
            <a:chExt cx="1144080" cy="1916280"/>
          </a:xfrm>
        </p:grpSpPr>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1904173" y="3299667"/>
                <a:ext cx="614520" cy="660600"/>
              </p14:xfrm>
            </p:contentPart>
          </mc:Choice>
          <mc:Fallback xmlns="">
            <p:pic>
              <p:nvPicPr>
                <p:cNvPr id="7" name="Ink 6"/>
                <p:cNvPicPr/>
                <p:nvPr/>
              </p:nvPicPr>
              <p:blipFill>
                <a:blip r:embed="rId4"/>
                <a:stretch>
                  <a:fillRect/>
                </a:stretch>
              </p:blipFill>
              <p:spPr>
                <a:xfrm>
                  <a:off x="1886173" y="3287067"/>
                  <a:ext cx="645120" cy="685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p14:cNvContentPartPr/>
                <p14:nvPr/>
              </p14:nvContentPartPr>
              <p14:xfrm>
                <a:off x="2148613" y="4004907"/>
                <a:ext cx="61560" cy="745200"/>
              </p14:xfrm>
            </p:contentPart>
          </mc:Choice>
          <mc:Fallback xmlns="">
            <p:pic>
              <p:nvPicPr>
                <p:cNvPr id="8" name="Ink 7"/>
                <p:cNvPicPr/>
                <p:nvPr/>
              </p:nvPicPr>
              <p:blipFill>
                <a:blip r:embed="rId6"/>
                <a:stretch>
                  <a:fillRect/>
                </a:stretch>
              </p:blipFill>
              <p:spPr>
                <a:xfrm>
                  <a:off x="2136013" y="3992307"/>
                  <a:ext cx="86760" cy="770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p14:cNvContentPartPr/>
                <p14:nvPr/>
              </p14:nvContentPartPr>
              <p14:xfrm>
                <a:off x="1768813" y="4732827"/>
                <a:ext cx="381960" cy="483120"/>
              </p14:xfrm>
            </p:contentPart>
          </mc:Choice>
          <mc:Fallback xmlns="">
            <p:pic>
              <p:nvPicPr>
                <p:cNvPr id="9" name="Ink 8"/>
                <p:cNvPicPr/>
                <p:nvPr/>
              </p:nvPicPr>
              <p:blipFill>
                <a:blip r:embed="rId8"/>
                <a:stretch>
                  <a:fillRect/>
                </a:stretch>
              </p:blipFill>
              <p:spPr>
                <a:xfrm>
                  <a:off x="1756213" y="4720227"/>
                  <a:ext cx="407160" cy="508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p14:cNvContentPartPr/>
                <p14:nvPr/>
              </p14:nvContentPartPr>
              <p14:xfrm>
                <a:off x="2184253" y="4724547"/>
                <a:ext cx="457560" cy="474480"/>
              </p14:xfrm>
            </p:contentPart>
          </mc:Choice>
          <mc:Fallback xmlns="">
            <p:pic>
              <p:nvPicPr>
                <p:cNvPr id="10" name="Ink 9"/>
                <p:cNvPicPr/>
                <p:nvPr/>
              </p:nvPicPr>
              <p:blipFill>
                <a:blip r:embed="rId10"/>
                <a:stretch>
                  <a:fillRect/>
                </a:stretch>
              </p:blipFill>
              <p:spPr>
                <a:xfrm>
                  <a:off x="2171653" y="4711947"/>
                  <a:ext cx="482760" cy="499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p14:cNvContentPartPr/>
                <p14:nvPr/>
              </p14:nvContentPartPr>
              <p14:xfrm>
                <a:off x="1793293" y="4097787"/>
                <a:ext cx="399960" cy="393840"/>
              </p14:xfrm>
            </p:contentPart>
          </mc:Choice>
          <mc:Fallback xmlns="">
            <p:pic>
              <p:nvPicPr>
                <p:cNvPr id="11" name="Ink 10"/>
                <p:cNvPicPr/>
                <p:nvPr/>
              </p:nvPicPr>
              <p:blipFill>
                <a:blip r:embed="rId12"/>
                <a:stretch>
                  <a:fillRect/>
                </a:stretch>
              </p:blipFill>
              <p:spPr>
                <a:xfrm>
                  <a:off x="1780693" y="4085187"/>
                  <a:ext cx="42516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p14:cNvContentPartPr/>
                <p14:nvPr/>
              </p14:nvContentPartPr>
              <p14:xfrm>
                <a:off x="2133493" y="4257987"/>
                <a:ext cx="322200" cy="102600"/>
              </p14:xfrm>
            </p:contentPart>
          </mc:Choice>
          <mc:Fallback xmlns="">
            <p:pic>
              <p:nvPicPr>
                <p:cNvPr id="12" name="Ink 11"/>
                <p:cNvPicPr/>
                <p:nvPr/>
              </p:nvPicPr>
              <p:blipFill>
                <a:blip r:embed="rId14"/>
                <a:stretch>
                  <a:fillRect/>
                </a:stretch>
              </p:blipFill>
              <p:spPr>
                <a:xfrm>
                  <a:off x="2120893" y="4245387"/>
                  <a:ext cx="3474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p14:cNvContentPartPr/>
                <p14:nvPr/>
              </p14:nvContentPartPr>
              <p14:xfrm>
                <a:off x="2472253" y="4123347"/>
                <a:ext cx="339120" cy="237240"/>
              </p14:xfrm>
            </p:contentPart>
          </mc:Choice>
          <mc:Fallback xmlns="">
            <p:pic>
              <p:nvPicPr>
                <p:cNvPr id="13" name="Ink 12"/>
                <p:cNvPicPr/>
                <p:nvPr/>
              </p:nvPicPr>
              <p:blipFill>
                <a:blip r:embed="rId16"/>
                <a:stretch>
                  <a:fillRect/>
                </a:stretch>
              </p:blipFill>
              <p:spPr>
                <a:xfrm>
                  <a:off x="2459653" y="4110747"/>
                  <a:ext cx="36432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p14:cNvContentPartPr/>
                <p14:nvPr/>
              </p14:nvContentPartPr>
              <p14:xfrm>
                <a:off x="2836213" y="4157187"/>
                <a:ext cx="68040" cy="93600"/>
              </p14:xfrm>
            </p:contentPart>
          </mc:Choice>
          <mc:Fallback xmlns="">
            <p:pic>
              <p:nvPicPr>
                <p:cNvPr id="14" name="Ink 13"/>
                <p:cNvPicPr/>
                <p:nvPr/>
              </p:nvPicPr>
              <p:blipFill>
                <a:blip r:embed="rId18"/>
                <a:stretch>
                  <a:fillRect/>
                </a:stretch>
              </p:blipFill>
              <p:spPr>
                <a:xfrm>
                  <a:off x="2823613" y="4144587"/>
                  <a:ext cx="932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Ink 14"/>
                <p14:cNvContentPartPr/>
                <p14:nvPr/>
              </p14:nvContentPartPr>
              <p14:xfrm>
                <a:off x="2523013" y="4267347"/>
                <a:ext cx="381240" cy="230040"/>
              </p14:xfrm>
            </p:contentPart>
          </mc:Choice>
          <mc:Fallback xmlns="">
            <p:pic>
              <p:nvPicPr>
                <p:cNvPr id="15" name="Ink 14"/>
                <p:cNvPicPr/>
                <p:nvPr/>
              </p:nvPicPr>
              <p:blipFill>
                <a:blip r:embed="rId20"/>
                <a:stretch>
                  <a:fillRect/>
                </a:stretch>
              </p:blipFill>
              <p:spPr>
                <a:xfrm>
                  <a:off x="2510413" y="4254747"/>
                  <a:ext cx="40644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Ink 15"/>
                <p14:cNvContentPartPr/>
                <p14:nvPr/>
              </p14:nvContentPartPr>
              <p14:xfrm>
                <a:off x="2089573" y="4335027"/>
                <a:ext cx="44280" cy="118800"/>
              </p14:xfrm>
            </p:contentPart>
          </mc:Choice>
          <mc:Fallback xmlns="">
            <p:pic>
              <p:nvPicPr>
                <p:cNvPr id="16" name="Ink 15"/>
                <p:cNvPicPr/>
                <p:nvPr/>
              </p:nvPicPr>
              <p:blipFill>
                <a:blip r:embed="rId22"/>
                <a:stretch>
                  <a:fillRect/>
                </a:stretch>
              </p:blipFill>
              <p:spPr>
                <a:xfrm>
                  <a:off x="2076973" y="4322427"/>
                  <a:ext cx="694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Ink 16"/>
                <p14:cNvContentPartPr/>
                <p14:nvPr/>
              </p14:nvContentPartPr>
              <p14:xfrm>
                <a:off x="2091373" y="4421427"/>
                <a:ext cx="448920" cy="100800"/>
              </p14:xfrm>
            </p:contentPart>
          </mc:Choice>
          <mc:Fallback xmlns="">
            <p:pic>
              <p:nvPicPr>
                <p:cNvPr id="17" name="Ink 16"/>
                <p:cNvPicPr/>
                <p:nvPr/>
              </p:nvPicPr>
              <p:blipFill>
                <a:blip r:embed="rId24"/>
                <a:stretch>
                  <a:fillRect/>
                </a:stretch>
              </p:blipFill>
              <p:spPr>
                <a:xfrm>
                  <a:off x="2078773" y="4408827"/>
                  <a:ext cx="4741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Ink 17"/>
                <p14:cNvContentPartPr/>
                <p14:nvPr/>
              </p14:nvContentPartPr>
              <p14:xfrm>
                <a:off x="2277493" y="4114707"/>
                <a:ext cx="279720" cy="43200"/>
              </p14:xfrm>
            </p:contentPart>
          </mc:Choice>
          <mc:Fallback xmlns="">
            <p:pic>
              <p:nvPicPr>
                <p:cNvPr id="18" name="Ink 17"/>
                <p:cNvPicPr/>
                <p:nvPr/>
              </p:nvPicPr>
              <p:blipFill>
                <a:blip r:embed="rId26"/>
                <a:stretch>
                  <a:fillRect/>
                </a:stretch>
              </p:blipFill>
              <p:spPr>
                <a:xfrm>
                  <a:off x="2264893" y="4102107"/>
                  <a:ext cx="3049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Ink 18"/>
                <p14:cNvContentPartPr/>
                <p14:nvPr/>
              </p14:nvContentPartPr>
              <p14:xfrm>
                <a:off x="2709493" y="4258707"/>
                <a:ext cx="84960" cy="59760"/>
              </p14:xfrm>
            </p:contentPart>
          </mc:Choice>
          <mc:Fallback xmlns="">
            <p:pic>
              <p:nvPicPr>
                <p:cNvPr id="19" name="Ink 18"/>
                <p:cNvPicPr/>
                <p:nvPr/>
              </p:nvPicPr>
              <p:blipFill>
                <a:blip r:embed="rId28"/>
                <a:stretch>
                  <a:fillRect/>
                </a:stretch>
              </p:blipFill>
              <p:spPr>
                <a:xfrm>
                  <a:off x="2696893" y="4246107"/>
                  <a:ext cx="1101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Ink 19"/>
                <p14:cNvContentPartPr/>
                <p14:nvPr/>
              </p14:nvContentPartPr>
              <p14:xfrm>
                <a:off x="2065093" y="4275627"/>
                <a:ext cx="51840" cy="195120"/>
              </p14:xfrm>
            </p:contentPart>
          </mc:Choice>
          <mc:Fallback xmlns="">
            <p:pic>
              <p:nvPicPr>
                <p:cNvPr id="20" name="Ink 19"/>
                <p:cNvPicPr/>
                <p:nvPr/>
              </p:nvPicPr>
              <p:blipFill>
                <a:blip r:embed="rId30"/>
                <a:stretch>
                  <a:fillRect/>
                </a:stretch>
              </p:blipFill>
              <p:spPr>
                <a:xfrm>
                  <a:off x="2052493" y="4263027"/>
                  <a:ext cx="770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Ink 20"/>
                <p14:cNvContentPartPr/>
                <p14:nvPr/>
              </p14:nvContentPartPr>
              <p14:xfrm>
                <a:off x="2065813" y="4461387"/>
                <a:ext cx="474480" cy="26280"/>
              </p14:xfrm>
            </p:contentPart>
          </mc:Choice>
          <mc:Fallback xmlns="">
            <p:pic>
              <p:nvPicPr>
                <p:cNvPr id="21" name="Ink 20"/>
                <p:cNvPicPr/>
                <p:nvPr/>
              </p:nvPicPr>
              <p:blipFill>
                <a:blip r:embed="rId32"/>
                <a:stretch>
                  <a:fillRect/>
                </a:stretch>
              </p:blipFill>
              <p:spPr>
                <a:xfrm>
                  <a:off x="2053213" y="4448787"/>
                  <a:ext cx="4996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Ink 21"/>
                <p14:cNvContentPartPr/>
                <p14:nvPr/>
              </p14:nvContentPartPr>
              <p14:xfrm>
                <a:off x="2547493" y="4284267"/>
                <a:ext cx="365400" cy="195120"/>
              </p14:xfrm>
            </p:contentPart>
          </mc:Choice>
          <mc:Fallback xmlns="">
            <p:pic>
              <p:nvPicPr>
                <p:cNvPr id="22" name="Ink 21"/>
                <p:cNvPicPr/>
                <p:nvPr/>
              </p:nvPicPr>
              <p:blipFill>
                <a:blip r:embed="rId34"/>
                <a:stretch>
                  <a:fillRect/>
                </a:stretch>
              </p:blipFill>
              <p:spPr>
                <a:xfrm>
                  <a:off x="2534893" y="4271667"/>
                  <a:ext cx="3906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Ink 22"/>
                <p14:cNvContentPartPr/>
                <p14:nvPr/>
              </p14:nvContentPartPr>
              <p14:xfrm>
                <a:off x="2099653" y="4275627"/>
                <a:ext cx="433440" cy="59760"/>
              </p14:xfrm>
            </p:contentPart>
          </mc:Choice>
          <mc:Fallback xmlns="">
            <p:pic>
              <p:nvPicPr>
                <p:cNvPr id="23" name="Ink 22"/>
                <p:cNvPicPr/>
                <p:nvPr/>
              </p:nvPicPr>
              <p:blipFill>
                <a:blip r:embed="rId36"/>
                <a:stretch>
                  <a:fillRect/>
                </a:stretch>
              </p:blipFill>
              <p:spPr>
                <a:xfrm>
                  <a:off x="2087053" y="4263027"/>
                  <a:ext cx="4586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Ink 23"/>
                <p14:cNvContentPartPr/>
                <p14:nvPr/>
              </p14:nvContentPartPr>
              <p14:xfrm>
                <a:off x="2506093" y="4123347"/>
                <a:ext cx="339120" cy="186480"/>
              </p14:xfrm>
            </p:contentPart>
          </mc:Choice>
          <mc:Fallback xmlns="">
            <p:pic>
              <p:nvPicPr>
                <p:cNvPr id="24" name="Ink 23"/>
                <p:cNvPicPr/>
                <p:nvPr/>
              </p:nvPicPr>
              <p:blipFill>
                <a:blip r:embed="rId38"/>
                <a:stretch>
                  <a:fillRect/>
                </a:stretch>
              </p:blipFill>
              <p:spPr>
                <a:xfrm>
                  <a:off x="2493493" y="4110747"/>
                  <a:ext cx="3643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Ink 24"/>
                <p14:cNvContentPartPr/>
                <p14:nvPr/>
              </p14:nvContentPartPr>
              <p14:xfrm>
                <a:off x="2523013" y="4343307"/>
                <a:ext cx="360" cy="153000"/>
              </p14:xfrm>
            </p:contentPart>
          </mc:Choice>
          <mc:Fallback xmlns="">
            <p:pic>
              <p:nvPicPr>
                <p:cNvPr id="25" name="Ink 24"/>
                <p:cNvPicPr/>
                <p:nvPr/>
              </p:nvPicPr>
              <p:blipFill>
                <a:blip r:embed="rId40"/>
                <a:stretch>
                  <a:fillRect/>
                </a:stretch>
              </p:blipFill>
              <p:spPr>
                <a:xfrm>
                  <a:off x="2510413" y="4330707"/>
                  <a:ext cx="255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Ink 25"/>
                <p14:cNvContentPartPr/>
                <p14:nvPr/>
              </p14:nvContentPartPr>
              <p14:xfrm>
                <a:off x="2489173" y="4360227"/>
                <a:ext cx="360" cy="203760"/>
              </p14:xfrm>
            </p:contentPart>
          </mc:Choice>
          <mc:Fallback xmlns="">
            <p:pic>
              <p:nvPicPr>
                <p:cNvPr id="26" name="Ink 25"/>
                <p:cNvPicPr/>
                <p:nvPr/>
              </p:nvPicPr>
              <p:blipFill>
                <a:blip r:embed="rId42"/>
                <a:stretch>
                  <a:fillRect/>
                </a:stretch>
              </p:blipFill>
              <p:spPr>
                <a:xfrm>
                  <a:off x="2476573" y="4347627"/>
                  <a:ext cx="25560" cy="228960"/>
                </a:xfrm>
                <a:prstGeom prst="rect">
                  <a:avLst/>
                </a:prstGeom>
              </p:spPr>
            </p:pic>
          </mc:Fallback>
        </mc:AlternateContent>
      </p:grpSp>
      <p:grpSp>
        <p:nvGrpSpPr>
          <p:cNvPr id="27" name="Group 26"/>
          <p:cNvGrpSpPr/>
          <p:nvPr/>
        </p:nvGrpSpPr>
        <p:grpSpPr>
          <a:xfrm>
            <a:off x="2133600" y="1923927"/>
            <a:ext cx="1085400" cy="1824120"/>
            <a:chOff x="6230293" y="3281667"/>
            <a:chExt cx="1085400" cy="1824120"/>
          </a:xfrm>
        </p:grpSpPr>
        <mc:AlternateContent xmlns:mc="http://schemas.openxmlformats.org/markup-compatibility/2006" xmlns:p14="http://schemas.microsoft.com/office/powerpoint/2010/main">
          <mc:Choice Requires="p14">
            <p:contentPart p14:bwMode="auto" r:id="rId43">
              <p14:nvContentPartPr>
                <p14:cNvPr id="28" name="Ink 27"/>
                <p14:cNvContentPartPr/>
                <p14:nvPr/>
              </p14:nvContentPartPr>
              <p14:xfrm>
                <a:off x="6230293" y="3437547"/>
                <a:ext cx="509400" cy="289800"/>
              </p14:xfrm>
            </p:contentPart>
          </mc:Choice>
          <mc:Fallback xmlns="">
            <p:pic>
              <p:nvPicPr>
                <p:cNvPr id="28" name="Ink 27"/>
                <p:cNvPicPr/>
                <p:nvPr/>
              </p:nvPicPr>
              <p:blipFill>
                <a:blip r:embed="rId44"/>
                <a:stretch>
                  <a:fillRect/>
                </a:stretch>
              </p:blipFill>
              <p:spPr>
                <a:xfrm>
                  <a:off x="6217693" y="3424947"/>
                  <a:ext cx="53460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Ink 28"/>
                <p14:cNvContentPartPr/>
                <p14:nvPr/>
              </p14:nvContentPartPr>
              <p14:xfrm>
                <a:off x="6265213" y="3281667"/>
                <a:ext cx="500040" cy="367920"/>
              </p14:xfrm>
            </p:contentPart>
          </mc:Choice>
          <mc:Fallback xmlns="">
            <p:pic>
              <p:nvPicPr>
                <p:cNvPr id="29" name="Ink 28"/>
                <p:cNvPicPr/>
                <p:nvPr/>
              </p:nvPicPr>
              <p:blipFill>
                <a:blip r:embed="rId46"/>
                <a:stretch>
                  <a:fillRect/>
                </a:stretch>
              </p:blipFill>
              <p:spPr>
                <a:xfrm>
                  <a:off x="6252613" y="3269067"/>
                  <a:ext cx="525240" cy="393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Ink 29"/>
                <p14:cNvContentPartPr/>
                <p14:nvPr/>
              </p14:nvContentPartPr>
              <p14:xfrm>
                <a:off x="6296893" y="3334587"/>
                <a:ext cx="478800" cy="333720"/>
              </p14:xfrm>
            </p:contentPart>
          </mc:Choice>
          <mc:Fallback xmlns="">
            <p:pic>
              <p:nvPicPr>
                <p:cNvPr id="30" name="Ink 29"/>
                <p:cNvPicPr/>
                <p:nvPr/>
              </p:nvPicPr>
              <p:blipFill>
                <a:blip r:embed="rId48"/>
                <a:stretch>
                  <a:fillRect/>
                </a:stretch>
              </p:blipFill>
              <p:spPr>
                <a:xfrm>
                  <a:off x="6278893" y="3316587"/>
                  <a:ext cx="514800" cy="3697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Ink 30"/>
                <p14:cNvContentPartPr/>
                <p14:nvPr/>
              </p14:nvContentPartPr>
              <p14:xfrm>
                <a:off x="6307333" y="3589827"/>
                <a:ext cx="119160" cy="288360"/>
              </p14:xfrm>
            </p:contentPart>
          </mc:Choice>
          <mc:Fallback xmlns="">
            <p:pic>
              <p:nvPicPr>
                <p:cNvPr id="31" name="Ink 30"/>
                <p:cNvPicPr/>
                <p:nvPr/>
              </p:nvPicPr>
              <p:blipFill>
                <a:blip r:embed="rId50"/>
                <a:stretch>
                  <a:fillRect/>
                </a:stretch>
              </p:blipFill>
              <p:spPr>
                <a:xfrm>
                  <a:off x="6289333" y="3571827"/>
                  <a:ext cx="15516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Ink 31"/>
                <p14:cNvContentPartPr/>
                <p14:nvPr/>
              </p14:nvContentPartPr>
              <p14:xfrm>
                <a:off x="6383653" y="3343227"/>
                <a:ext cx="648720" cy="593640"/>
              </p14:xfrm>
            </p:contentPart>
          </mc:Choice>
          <mc:Fallback xmlns="">
            <p:pic>
              <p:nvPicPr>
                <p:cNvPr id="32" name="Ink 31"/>
                <p:cNvPicPr/>
                <p:nvPr/>
              </p:nvPicPr>
              <p:blipFill>
                <a:blip r:embed="rId52"/>
                <a:stretch>
                  <a:fillRect/>
                </a:stretch>
              </p:blipFill>
              <p:spPr>
                <a:xfrm>
                  <a:off x="6365653" y="3325227"/>
                  <a:ext cx="684720" cy="6296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Ink 32"/>
                <p14:cNvContentPartPr/>
                <p14:nvPr/>
              </p14:nvContentPartPr>
              <p14:xfrm>
                <a:off x="6781813" y="3479667"/>
                <a:ext cx="245880" cy="153360"/>
              </p14:xfrm>
            </p:contentPart>
          </mc:Choice>
          <mc:Fallback xmlns="">
            <p:pic>
              <p:nvPicPr>
                <p:cNvPr id="33" name="Ink 32"/>
                <p:cNvPicPr/>
                <p:nvPr/>
              </p:nvPicPr>
              <p:blipFill>
                <a:blip r:embed="rId54"/>
                <a:stretch>
                  <a:fillRect/>
                </a:stretch>
              </p:blipFill>
              <p:spPr>
                <a:xfrm>
                  <a:off x="6769213" y="3467067"/>
                  <a:ext cx="2710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Ink 33"/>
                <p14:cNvContentPartPr/>
                <p14:nvPr/>
              </p14:nvContentPartPr>
              <p14:xfrm>
                <a:off x="6798733" y="3293547"/>
                <a:ext cx="457560" cy="690120"/>
              </p14:xfrm>
            </p:contentPart>
          </mc:Choice>
          <mc:Fallback xmlns="">
            <p:pic>
              <p:nvPicPr>
                <p:cNvPr id="34" name="Ink 33"/>
                <p:cNvPicPr/>
                <p:nvPr/>
              </p:nvPicPr>
              <p:blipFill>
                <a:blip r:embed="rId56"/>
                <a:stretch>
                  <a:fillRect/>
                </a:stretch>
              </p:blipFill>
              <p:spPr>
                <a:xfrm>
                  <a:off x="6786133" y="3280947"/>
                  <a:ext cx="482760" cy="7153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Ink 34"/>
                <p14:cNvContentPartPr/>
                <p14:nvPr/>
              </p14:nvContentPartPr>
              <p14:xfrm>
                <a:off x="6798733" y="3623667"/>
                <a:ext cx="110520" cy="9000"/>
              </p14:xfrm>
            </p:contentPart>
          </mc:Choice>
          <mc:Fallback xmlns="">
            <p:pic>
              <p:nvPicPr>
                <p:cNvPr id="35" name="Ink 34"/>
                <p:cNvPicPr/>
                <p:nvPr/>
              </p:nvPicPr>
              <p:blipFill>
                <a:blip r:embed="rId58"/>
                <a:stretch>
                  <a:fillRect/>
                </a:stretch>
              </p:blipFill>
              <p:spPr>
                <a:xfrm>
                  <a:off x="6786133" y="3611067"/>
                  <a:ext cx="1357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Ink 35"/>
                <p14:cNvContentPartPr/>
                <p14:nvPr/>
              </p14:nvContentPartPr>
              <p14:xfrm>
                <a:off x="6341533" y="3716907"/>
                <a:ext cx="76680" cy="59760"/>
              </p14:xfrm>
            </p:contentPart>
          </mc:Choice>
          <mc:Fallback xmlns="">
            <p:pic>
              <p:nvPicPr>
                <p:cNvPr id="36" name="Ink 35"/>
                <p:cNvPicPr/>
                <p:nvPr/>
              </p:nvPicPr>
              <p:blipFill>
                <a:blip r:embed="rId60"/>
                <a:stretch>
                  <a:fillRect/>
                </a:stretch>
              </p:blipFill>
              <p:spPr>
                <a:xfrm>
                  <a:off x="6323533" y="3698907"/>
                  <a:ext cx="1126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Ink 36"/>
                <p14:cNvContentPartPr/>
                <p14:nvPr/>
              </p14:nvContentPartPr>
              <p14:xfrm>
                <a:off x="6290413" y="3776307"/>
                <a:ext cx="17640" cy="339120"/>
              </p14:xfrm>
            </p:contentPart>
          </mc:Choice>
          <mc:Fallback xmlns="">
            <p:pic>
              <p:nvPicPr>
                <p:cNvPr id="37" name="Ink 36"/>
                <p:cNvPicPr/>
                <p:nvPr/>
              </p:nvPicPr>
              <p:blipFill>
                <a:blip r:embed="rId62"/>
                <a:stretch>
                  <a:fillRect/>
                </a:stretch>
              </p:blipFill>
              <p:spPr>
                <a:xfrm>
                  <a:off x="6277813" y="3763707"/>
                  <a:ext cx="4284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Ink 37"/>
                <p14:cNvContentPartPr/>
                <p14:nvPr/>
              </p14:nvContentPartPr>
              <p14:xfrm>
                <a:off x="6891973" y="3953787"/>
                <a:ext cx="8640" cy="360"/>
              </p14:xfrm>
            </p:contentPart>
          </mc:Choice>
          <mc:Fallback xmlns="">
            <p:pic>
              <p:nvPicPr>
                <p:cNvPr id="38" name="Ink 37"/>
                <p:cNvPicPr/>
                <p:nvPr/>
              </p:nvPicPr>
              <p:blipFill>
                <a:blip r:embed="rId64"/>
                <a:stretch>
                  <a:fillRect/>
                </a:stretch>
              </p:blipFill>
              <p:spPr>
                <a:xfrm>
                  <a:off x="6879373" y="3941187"/>
                  <a:ext cx="338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Ink 38"/>
                <p14:cNvContentPartPr/>
                <p14:nvPr/>
              </p14:nvContentPartPr>
              <p14:xfrm>
                <a:off x="6307693" y="3970707"/>
                <a:ext cx="262800" cy="153000"/>
              </p14:xfrm>
            </p:contentPart>
          </mc:Choice>
          <mc:Fallback xmlns="">
            <p:pic>
              <p:nvPicPr>
                <p:cNvPr id="39" name="Ink 38"/>
                <p:cNvPicPr/>
                <p:nvPr/>
              </p:nvPicPr>
              <p:blipFill>
                <a:blip r:embed="rId66"/>
                <a:stretch>
                  <a:fillRect/>
                </a:stretch>
              </p:blipFill>
              <p:spPr>
                <a:xfrm>
                  <a:off x="6295093" y="3958107"/>
                  <a:ext cx="2880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Ink 39"/>
                <p14:cNvContentPartPr/>
                <p14:nvPr/>
              </p14:nvContentPartPr>
              <p14:xfrm>
                <a:off x="6866413" y="4004907"/>
                <a:ext cx="347400" cy="51480"/>
              </p14:xfrm>
            </p:contentPart>
          </mc:Choice>
          <mc:Fallback xmlns="">
            <p:pic>
              <p:nvPicPr>
                <p:cNvPr id="40" name="Ink 39"/>
                <p:cNvPicPr/>
                <p:nvPr/>
              </p:nvPicPr>
              <p:blipFill>
                <a:blip r:embed="rId68"/>
                <a:stretch>
                  <a:fillRect/>
                </a:stretch>
              </p:blipFill>
              <p:spPr>
                <a:xfrm>
                  <a:off x="6853813" y="3992307"/>
                  <a:ext cx="3726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Ink 40"/>
                <p14:cNvContentPartPr/>
                <p14:nvPr/>
              </p14:nvContentPartPr>
              <p14:xfrm>
                <a:off x="6265213" y="4335027"/>
                <a:ext cx="457560" cy="195120"/>
              </p14:xfrm>
            </p:contentPart>
          </mc:Choice>
          <mc:Fallback xmlns="">
            <p:pic>
              <p:nvPicPr>
                <p:cNvPr id="41" name="Ink 40"/>
                <p:cNvPicPr/>
                <p:nvPr/>
              </p:nvPicPr>
              <p:blipFill>
                <a:blip r:embed="rId70"/>
                <a:stretch>
                  <a:fillRect/>
                </a:stretch>
              </p:blipFill>
              <p:spPr>
                <a:xfrm>
                  <a:off x="6252613" y="4322427"/>
                  <a:ext cx="4827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Ink 41"/>
                <p14:cNvContentPartPr/>
                <p14:nvPr/>
              </p14:nvContentPartPr>
              <p14:xfrm>
                <a:off x="6384013" y="3996267"/>
                <a:ext cx="406440" cy="1109520"/>
              </p14:xfrm>
            </p:contentPart>
          </mc:Choice>
          <mc:Fallback xmlns="">
            <p:pic>
              <p:nvPicPr>
                <p:cNvPr id="42" name="Ink 41"/>
                <p:cNvPicPr/>
                <p:nvPr/>
              </p:nvPicPr>
              <p:blipFill>
                <a:blip r:embed="rId72"/>
                <a:stretch>
                  <a:fillRect/>
                </a:stretch>
              </p:blipFill>
              <p:spPr>
                <a:xfrm>
                  <a:off x="6371413" y="3983667"/>
                  <a:ext cx="431640" cy="1134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Ink 42"/>
                <p14:cNvContentPartPr/>
                <p14:nvPr/>
              </p14:nvContentPartPr>
              <p14:xfrm>
                <a:off x="6790093" y="4335027"/>
                <a:ext cx="525600" cy="136080"/>
              </p14:xfrm>
            </p:contentPart>
          </mc:Choice>
          <mc:Fallback xmlns="">
            <p:pic>
              <p:nvPicPr>
                <p:cNvPr id="43" name="Ink 42"/>
                <p:cNvPicPr/>
                <p:nvPr/>
              </p:nvPicPr>
              <p:blipFill>
                <a:blip r:embed="rId74"/>
                <a:stretch>
                  <a:fillRect/>
                </a:stretch>
              </p:blipFill>
              <p:spPr>
                <a:xfrm>
                  <a:off x="6777493" y="4322427"/>
                  <a:ext cx="5508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Ink 43"/>
                <p14:cNvContentPartPr/>
                <p14:nvPr/>
              </p14:nvContentPartPr>
              <p14:xfrm>
                <a:off x="6815653" y="4842987"/>
                <a:ext cx="424800" cy="254160"/>
              </p14:xfrm>
            </p:contentPart>
          </mc:Choice>
          <mc:Fallback xmlns="">
            <p:pic>
              <p:nvPicPr>
                <p:cNvPr id="44" name="Ink 43"/>
                <p:cNvPicPr/>
                <p:nvPr/>
              </p:nvPicPr>
              <p:blipFill>
                <a:blip r:embed="rId76"/>
                <a:stretch>
                  <a:fillRect/>
                </a:stretch>
              </p:blipFill>
              <p:spPr>
                <a:xfrm>
                  <a:off x="6803053" y="4830387"/>
                  <a:ext cx="45000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Ink 44"/>
                <p14:cNvContentPartPr/>
                <p14:nvPr/>
              </p14:nvContentPartPr>
              <p14:xfrm>
                <a:off x="6273853" y="3332067"/>
                <a:ext cx="939960" cy="657000"/>
              </p14:xfrm>
            </p:contentPart>
          </mc:Choice>
          <mc:Fallback xmlns="">
            <p:pic>
              <p:nvPicPr>
                <p:cNvPr id="45" name="Ink 44"/>
                <p:cNvPicPr/>
                <p:nvPr/>
              </p:nvPicPr>
              <p:blipFill>
                <a:blip r:embed="rId78"/>
                <a:stretch>
                  <a:fillRect/>
                </a:stretch>
              </p:blipFill>
              <p:spPr>
                <a:xfrm>
                  <a:off x="6261253" y="3319467"/>
                  <a:ext cx="965160" cy="6822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6" name="Ink 45"/>
                <p14:cNvContentPartPr/>
                <p14:nvPr/>
              </p14:nvContentPartPr>
              <p14:xfrm>
                <a:off x="7018693" y="3454467"/>
                <a:ext cx="130320" cy="567720"/>
              </p14:xfrm>
            </p:contentPart>
          </mc:Choice>
          <mc:Fallback xmlns="">
            <p:pic>
              <p:nvPicPr>
                <p:cNvPr id="46" name="Ink 45"/>
                <p:cNvPicPr/>
                <p:nvPr/>
              </p:nvPicPr>
              <p:blipFill>
                <a:blip r:embed="rId80"/>
                <a:stretch>
                  <a:fillRect/>
                </a:stretch>
              </p:blipFill>
              <p:spPr>
                <a:xfrm>
                  <a:off x="7006093" y="3441867"/>
                  <a:ext cx="155520" cy="5929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7" name="Ink 46"/>
                <p14:cNvContentPartPr/>
                <p14:nvPr/>
              </p14:nvContentPartPr>
              <p14:xfrm>
                <a:off x="7027333" y="3496587"/>
                <a:ext cx="94680" cy="542520"/>
              </p14:xfrm>
            </p:contentPart>
          </mc:Choice>
          <mc:Fallback xmlns="">
            <p:pic>
              <p:nvPicPr>
                <p:cNvPr id="47" name="Ink 46"/>
                <p:cNvPicPr/>
                <p:nvPr/>
              </p:nvPicPr>
              <p:blipFill>
                <a:blip r:embed="rId82"/>
                <a:stretch>
                  <a:fillRect/>
                </a:stretch>
              </p:blipFill>
              <p:spPr>
                <a:xfrm>
                  <a:off x="7014733" y="3483987"/>
                  <a:ext cx="119880" cy="5677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8" name="Ink 47"/>
                <p14:cNvContentPartPr/>
                <p14:nvPr/>
              </p14:nvContentPartPr>
              <p14:xfrm>
                <a:off x="6350173" y="3767667"/>
                <a:ext cx="720000" cy="296640"/>
              </p14:xfrm>
            </p:contentPart>
          </mc:Choice>
          <mc:Fallback xmlns="">
            <p:pic>
              <p:nvPicPr>
                <p:cNvPr id="48" name="Ink 47"/>
                <p:cNvPicPr/>
                <p:nvPr/>
              </p:nvPicPr>
              <p:blipFill>
                <a:blip r:embed="rId84"/>
                <a:stretch>
                  <a:fillRect/>
                </a:stretch>
              </p:blipFill>
              <p:spPr>
                <a:xfrm>
                  <a:off x="6337573" y="3755067"/>
                  <a:ext cx="745200" cy="321840"/>
                </a:xfrm>
                <a:prstGeom prst="rect">
                  <a:avLst/>
                </a:prstGeom>
              </p:spPr>
            </p:pic>
          </mc:Fallback>
        </mc:AlternateContent>
      </p:grpSp>
      <p:cxnSp>
        <p:nvCxnSpPr>
          <p:cNvPr id="54" name="Straight Connector 53"/>
          <p:cNvCxnSpPr/>
          <p:nvPr/>
        </p:nvCxnSpPr>
        <p:spPr>
          <a:xfrm>
            <a:off x="3464640" y="2232900"/>
            <a:ext cx="808560" cy="0"/>
          </a:xfrm>
          <a:prstGeom prst="line">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5334000" y="2280867"/>
            <a:ext cx="739200" cy="14674"/>
          </a:xfrm>
          <a:prstGeom prst="line">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p:cNvSpPr txBox="1"/>
              <p:nvPr/>
            </p:nvSpPr>
            <p:spPr>
              <a:xfrm>
                <a:off x="1447800" y="3200400"/>
                <a:ext cx="58572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a:rPr>
                        <m:t>𝑎</m:t>
                      </m:r>
                    </m:oMath>
                  </m:oMathPara>
                </a14:m>
                <a:endParaRPr lang="en-US" sz="3200" dirty="0"/>
              </a:p>
            </p:txBody>
          </p:sp>
        </mc:Choice>
        <mc:Fallback xmlns="">
          <p:sp>
            <p:nvSpPr>
              <p:cNvPr id="58" name="TextBox 57"/>
              <p:cNvSpPr txBox="1">
                <a:spLocks noRot="1" noChangeAspect="1" noMove="1" noResize="1" noEditPoints="1" noAdjustHandles="1" noChangeArrowheads="1" noChangeShapeType="1" noTextEdit="1"/>
              </p:cNvSpPr>
              <p:nvPr/>
            </p:nvSpPr>
            <p:spPr>
              <a:xfrm>
                <a:off x="1447800" y="3200400"/>
                <a:ext cx="585720" cy="584775"/>
              </a:xfrm>
              <a:prstGeom prst="rect">
                <a:avLst/>
              </a:prstGeom>
              <a:blipFill rotWithShape="0">
                <a:blip r:embed="rId8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7262880" y="3200400"/>
                <a:ext cx="58572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dirty="0" smtClean="0">
                          <a:latin typeface="Cambria Math"/>
                        </a:rPr>
                        <m:t>𝑏</m:t>
                      </m:r>
                    </m:oMath>
                  </m:oMathPara>
                </a14:m>
                <a:endParaRPr lang="en-US" sz="3200" dirty="0"/>
              </a:p>
            </p:txBody>
          </p:sp>
        </mc:Choice>
        <mc:Fallback xmlns="">
          <p:sp>
            <p:nvSpPr>
              <p:cNvPr id="59" name="TextBox 58"/>
              <p:cNvSpPr txBox="1">
                <a:spLocks noRot="1" noChangeAspect="1" noMove="1" noResize="1" noEditPoints="1" noAdjustHandles="1" noChangeArrowheads="1" noChangeShapeType="1" noTextEdit="1"/>
              </p:cNvSpPr>
              <p:nvPr/>
            </p:nvSpPr>
            <p:spPr>
              <a:xfrm>
                <a:off x="7262880" y="3200400"/>
                <a:ext cx="585720" cy="584775"/>
              </a:xfrm>
              <a:prstGeom prst="rect">
                <a:avLst/>
              </a:prstGeom>
              <a:blipFill rotWithShape="0">
                <a:blip r:embed="rId8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3505731" y="1585105"/>
                <a:ext cx="58572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dirty="0" smtClean="0">
                              <a:latin typeface="Cambria Math" panose="02040503050406030204" pitchFamily="18" charset="0"/>
                            </a:rPr>
                          </m:ctrlPr>
                        </m:sSubSupPr>
                        <m:e>
                          <m:r>
                            <a:rPr lang="en-US" sz="3200" b="0" i="1" dirty="0" smtClean="0">
                              <a:latin typeface="Cambria Math"/>
                            </a:rPr>
                            <m:t>𝑔</m:t>
                          </m:r>
                        </m:e>
                        <m:sub>
                          <m:r>
                            <a:rPr lang="en-US" sz="3200" b="0" i="1" dirty="0" smtClean="0">
                              <a:latin typeface="Cambria Math"/>
                            </a:rPr>
                            <m:t>1</m:t>
                          </m:r>
                        </m:sub>
                        <m:sup>
                          <m:r>
                            <a:rPr lang="en-US" sz="3200" b="0" i="1" dirty="0" smtClean="0">
                              <a:latin typeface="Cambria Math"/>
                            </a:rPr>
                            <m:t>𝑎</m:t>
                          </m:r>
                        </m:sup>
                      </m:sSubSup>
                    </m:oMath>
                  </m:oMathPara>
                </a14:m>
                <a:endParaRPr lang="en-US" sz="3200" dirty="0"/>
              </a:p>
            </p:txBody>
          </p:sp>
        </mc:Choice>
        <mc:Fallback xmlns="">
          <p:sp>
            <p:nvSpPr>
              <p:cNvPr id="60" name="TextBox 59"/>
              <p:cNvSpPr txBox="1">
                <a:spLocks noRot="1" noChangeAspect="1" noMove="1" noResize="1" noEditPoints="1" noAdjustHandles="1" noChangeArrowheads="1" noChangeShapeType="1" noTextEdit="1"/>
              </p:cNvSpPr>
              <p:nvPr/>
            </p:nvSpPr>
            <p:spPr>
              <a:xfrm>
                <a:off x="3505731" y="1585105"/>
                <a:ext cx="585720" cy="584775"/>
              </a:xfrm>
              <a:prstGeom prst="rect">
                <a:avLst/>
              </a:prstGeom>
              <a:blipFill rotWithShape="0">
                <a:blip r:embed="rId8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5448234" y="1648125"/>
                <a:ext cx="585720" cy="6033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3200" b="0" i="1" dirty="0" smtClean="0">
                              <a:latin typeface="Cambria Math" panose="02040503050406030204" pitchFamily="18" charset="0"/>
                            </a:rPr>
                          </m:ctrlPr>
                        </m:sSubSupPr>
                        <m:e>
                          <m:r>
                            <a:rPr lang="en-US" sz="3200" b="0" i="1" dirty="0" smtClean="0">
                              <a:latin typeface="Cambria Math"/>
                            </a:rPr>
                            <m:t>𝑔</m:t>
                          </m:r>
                        </m:e>
                        <m:sub>
                          <m:r>
                            <a:rPr lang="en-US" sz="3200" b="0" i="1" dirty="0" smtClean="0">
                              <a:latin typeface="Cambria Math"/>
                            </a:rPr>
                            <m:t>1</m:t>
                          </m:r>
                        </m:sub>
                        <m:sup>
                          <m:r>
                            <a:rPr lang="en-US" sz="3200" b="0" i="1" dirty="0" smtClean="0">
                              <a:latin typeface="Cambria Math"/>
                            </a:rPr>
                            <m:t>𝑏</m:t>
                          </m:r>
                        </m:sup>
                      </m:sSubSup>
                    </m:oMath>
                  </m:oMathPara>
                </a14:m>
                <a:endParaRPr lang="en-US" sz="3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5448234" y="1648125"/>
                <a:ext cx="585720" cy="603307"/>
              </a:xfrm>
              <a:prstGeom prst="rect">
                <a:avLst/>
              </a:prstGeom>
              <a:blipFill rotWithShape="0">
                <a:blip r:embed="rId8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3962400" y="3298407"/>
                <a:ext cx="1905000" cy="6033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a:rPr>
                        <m:t>𝐾</m:t>
                      </m:r>
                      <m:r>
                        <a:rPr lang="en-US" sz="3200" i="1" dirty="0" smtClean="0">
                          <a:latin typeface="Cambria Math"/>
                        </a:rPr>
                        <m:t> = </m:t>
                      </m:r>
                      <m:sSubSup>
                        <m:sSubSupPr>
                          <m:ctrlPr>
                            <a:rPr lang="en-US" sz="3200" i="1" dirty="0" smtClean="0">
                              <a:latin typeface="Cambria Math" panose="02040503050406030204" pitchFamily="18" charset="0"/>
                            </a:rPr>
                          </m:ctrlPr>
                        </m:sSubSupPr>
                        <m:e>
                          <m:r>
                            <a:rPr lang="en-US" sz="3200" i="1" dirty="0" smtClean="0">
                              <a:latin typeface="Cambria Math"/>
                            </a:rPr>
                            <m:t>𝑔</m:t>
                          </m:r>
                        </m:e>
                        <m:sub>
                          <m:r>
                            <a:rPr lang="en-US" sz="3200" i="1" dirty="0" smtClean="0">
                              <a:latin typeface="Cambria Math"/>
                            </a:rPr>
                            <m:t>1</m:t>
                          </m:r>
                        </m:sub>
                        <m:sup>
                          <m:r>
                            <a:rPr lang="en-US" sz="3200" i="1" dirty="0" err="1" smtClean="0">
                              <a:latin typeface="Cambria Math"/>
                            </a:rPr>
                            <m:t>𝑎𝑏</m:t>
                          </m:r>
                        </m:sup>
                      </m:sSubSup>
                    </m:oMath>
                  </m:oMathPara>
                </a14:m>
                <a:endParaRPr lang="en-US" sz="3200" dirty="0"/>
              </a:p>
            </p:txBody>
          </p:sp>
        </mc:Choice>
        <mc:Fallback xmlns="">
          <p:sp>
            <p:nvSpPr>
              <p:cNvPr id="62" name="TextBox 61"/>
              <p:cNvSpPr txBox="1">
                <a:spLocks noRot="1" noChangeAspect="1" noMove="1" noResize="1" noEditPoints="1" noAdjustHandles="1" noChangeArrowheads="1" noChangeShapeType="1" noTextEdit="1"/>
              </p:cNvSpPr>
              <p:nvPr/>
            </p:nvSpPr>
            <p:spPr>
              <a:xfrm>
                <a:off x="3962400" y="3298407"/>
                <a:ext cx="1905000" cy="603307"/>
              </a:xfrm>
              <a:prstGeom prst="rect">
                <a:avLst/>
              </a:prstGeom>
              <a:blipFill rotWithShape="0">
                <a:blip r:embed="rId89"/>
                <a:stretch>
                  <a:fillRect/>
                </a:stretch>
              </a:blipFill>
            </p:spPr>
            <p:txBody>
              <a:bodyPr/>
              <a:lstStyle/>
              <a:p>
                <a:r>
                  <a:rPr lang="en-US">
                    <a:noFill/>
                  </a:rPr>
                  <a:t> </a:t>
                </a:r>
              </a:p>
            </p:txBody>
          </p:sp>
        </mc:Fallback>
      </mc:AlternateContent>
      <p:sp>
        <p:nvSpPr>
          <p:cNvPr id="55" name="TextBox 54"/>
          <p:cNvSpPr txBox="1"/>
          <p:nvPr/>
        </p:nvSpPr>
        <p:spPr>
          <a:xfrm>
            <a:off x="7430040" y="204775"/>
            <a:ext cx="1561560" cy="381000"/>
          </a:xfrm>
          <a:prstGeom prst="rect">
            <a:avLst/>
          </a:prstGeom>
          <a:noFill/>
        </p:spPr>
        <p:txBody>
          <a:bodyPr wrap="square" rtlCol="0">
            <a:spAutoFit/>
          </a:bodyPr>
          <a:lstStyle/>
          <a:p>
            <a:r>
              <a:rPr lang="en-US" dirty="0" smtClean="0">
                <a:solidFill>
                  <a:srgbClr val="FF0000"/>
                </a:solidFill>
              </a:rPr>
              <a:t>Application 1</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93D2F4F8-96A9-4514-BBD0-EA5312265E95}" type="slidenum">
              <a:rPr lang="en-US" smtClean="0"/>
              <a:t>8</a:t>
            </a:fld>
            <a:endParaRPr lang="en-US"/>
          </a:p>
        </p:txBody>
      </p:sp>
    </p:spTree>
    <p:extLst>
      <p:ext uri="{BB962C8B-B14F-4D97-AF65-F5344CB8AC3E}">
        <p14:creationId xmlns:p14="http://schemas.microsoft.com/office/powerpoint/2010/main" val="290494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Software </a:t>
            </a:r>
            <a:r>
              <a:rPr lang="en-US" b="1" dirty="0" smtClean="0"/>
              <a:t>Obfuscation </a:t>
            </a:r>
            <a:r>
              <a:rPr lang="en-US" sz="2400" dirty="0"/>
              <a:t>[BGIRSVY01, GR07, </a:t>
            </a:r>
            <a:r>
              <a:rPr lang="en-US" sz="2400" dirty="0">
                <a:solidFill>
                  <a:srgbClr val="FF0000"/>
                </a:solidFill>
              </a:rPr>
              <a:t>G</a:t>
            </a:r>
            <a:r>
              <a:rPr lang="en-US" sz="2400" dirty="0"/>
              <a:t>GHRSW13]</a:t>
            </a:r>
            <a:endParaRPr lang="en-US" dirty="0"/>
          </a:p>
        </p:txBody>
      </p:sp>
      <p:grpSp>
        <p:nvGrpSpPr>
          <p:cNvPr id="4" name="Group 3"/>
          <p:cNvGrpSpPr/>
          <p:nvPr/>
        </p:nvGrpSpPr>
        <p:grpSpPr>
          <a:xfrm>
            <a:off x="5315211" y="2959808"/>
            <a:ext cx="1340921" cy="2106438"/>
            <a:chOff x="1768813" y="3299667"/>
            <a:chExt cx="1144080" cy="1916280"/>
          </a:xfrm>
        </p:grpSpPr>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1904173" y="3299667"/>
                <a:ext cx="614520" cy="660600"/>
              </p14:xfrm>
            </p:contentPart>
          </mc:Choice>
          <mc:Fallback xmlns="">
            <p:pic>
              <p:nvPicPr>
                <p:cNvPr id="5" name="Ink 4"/>
                <p:cNvPicPr/>
                <p:nvPr/>
              </p:nvPicPr>
              <p:blipFill>
                <a:blip r:embed="rId3"/>
                <a:stretch>
                  <a:fillRect/>
                </a:stretch>
              </p:blipFill>
              <p:spPr>
                <a:xfrm>
                  <a:off x="1888818" y="3288204"/>
                  <a:ext cx="640624" cy="683526"/>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2148613" y="4004907"/>
                <a:ext cx="61560" cy="745200"/>
              </p14:xfrm>
            </p:contentPart>
          </mc:Choice>
          <mc:Fallback xmlns="">
            <p:pic>
              <p:nvPicPr>
                <p:cNvPr id="6" name="Ink 5"/>
                <p:cNvPicPr/>
                <p:nvPr/>
              </p:nvPicPr>
              <p:blipFill>
                <a:blip r:embed="rId5"/>
                <a:stretch>
                  <a:fillRect/>
                </a:stretch>
              </p:blipFill>
              <p:spPr>
                <a:xfrm>
                  <a:off x="2137840" y="3993442"/>
                  <a:ext cx="83106" cy="76812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1768813" y="4732827"/>
                <a:ext cx="381960" cy="483120"/>
              </p14:xfrm>
            </p:contentPart>
          </mc:Choice>
          <mc:Fallback xmlns="">
            <p:pic>
              <p:nvPicPr>
                <p:cNvPr id="7" name="Ink 6"/>
                <p:cNvPicPr/>
                <p:nvPr/>
              </p:nvPicPr>
              <p:blipFill>
                <a:blip r:embed="rId7"/>
                <a:stretch>
                  <a:fillRect/>
                </a:stretch>
              </p:blipFill>
              <p:spPr>
                <a:xfrm>
                  <a:off x="1758067" y="4721363"/>
                  <a:ext cx="403453" cy="506048"/>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p14:cNvContentPartPr/>
                <p14:nvPr/>
              </p14:nvContentPartPr>
              <p14:xfrm>
                <a:off x="2184253" y="4724547"/>
                <a:ext cx="457560" cy="474480"/>
              </p14:xfrm>
            </p:contentPart>
          </mc:Choice>
          <mc:Fallback xmlns="">
            <p:pic>
              <p:nvPicPr>
                <p:cNvPr id="8" name="Ink 7"/>
                <p:cNvPicPr/>
                <p:nvPr/>
              </p:nvPicPr>
              <p:blipFill>
                <a:blip r:embed="rId9"/>
                <a:stretch>
                  <a:fillRect/>
                </a:stretch>
              </p:blipFill>
              <p:spPr>
                <a:xfrm>
                  <a:off x="2173505" y="4713086"/>
                  <a:ext cx="479056" cy="497402"/>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p14:cNvContentPartPr/>
                <p14:nvPr/>
              </p14:nvContentPartPr>
              <p14:xfrm>
                <a:off x="1793293" y="4097787"/>
                <a:ext cx="399960" cy="393840"/>
              </p14:xfrm>
            </p:contentPart>
          </mc:Choice>
          <mc:Fallback xmlns="">
            <p:pic>
              <p:nvPicPr>
                <p:cNvPr id="9" name="Ink 8"/>
                <p:cNvPicPr/>
                <p:nvPr/>
              </p:nvPicPr>
              <p:blipFill>
                <a:blip r:embed="rId11"/>
                <a:stretch>
                  <a:fillRect/>
                </a:stretch>
              </p:blipFill>
              <p:spPr>
                <a:xfrm>
                  <a:off x="1782541" y="4086319"/>
                  <a:ext cx="421463" cy="416776"/>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p14:cNvContentPartPr/>
                <p14:nvPr/>
              </p14:nvContentPartPr>
              <p14:xfrm>
                <a:off x="2133493" y="4257987"/>
                <a:ext cx="322200" cy="102600"/>
              </p14:xfrm>
            </p:contentPart>
          </mc:Choice>
          <mc:Fallback xmlns="">
            <p:pic>
              <p:nvPicPr>
                <p:cNvPr id="10" name="Ink 9"/>
                <p:cNvPicPr/>
                <p:nvPr/>
              </p:nvPicPr>
              <p:blipFill>
                <a:blip r:embed="rId13"/>
                <a:stretch>
                  <a:fillRect/>
                </a:stretch>
              </p:blipFill>
              <p:spPr>
                <a:xfrm>
                  <a:off x="2122743" y="4246514"/>
                  <a:ext cx="343700" cy="12554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p14:cNvContentPartPr/>
                <p14:nvPr/>
              </p14:nvContentPartPr>
              <p14:xfrm>
                <a:off x="2472253" y="4123347"/>
                <a:ext cx="339120" cy="237240"/>
              </p14:xfrm>
            </p:contentPart>
          </mc:Choice>
          <mc:Fallback xmlns="">
            <p:pic>
              <p:nvPicPr>
                <p:cNvPr id="11" name="Ink 10"/>
                <p:cNvPicPr/>
                <p:nvPr/>
              </p:nvPicPr>
              <p:blipFill>
                <a:blip r:embed="rId15"/>
                <a:stretch>
                  <a:fillRect/>
                </a:stretch>
              </p:blipFill>
              <p:spPr>
                <a:xfrm>
                  <a:off x="2461502" y="4111878"/>
                  <a:ext cx="360622" cy="26017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p14:cNvContentPartPr/>
                <p14:nvPr/>
              </p14:nvContentPartPr>
              <p14:xfrm>
                <a:off x="2836213" y="4157187"/>
                <a:ext cx="68040" cy="93600"/>
              </p14:xfrm>
            </p:contentPart>
          </mc:Choice>
          <mc:Fallback xmlns="">
            <p:pic>
              <p:nvPicPr>
                <p:cNvPr id="12" name="Ink 11"/>
                <p:cNvPicPr/>
                <p:nvPr/>
              </p:nvPicPr>
              <p:blipFill>
                <a:blip r:embed="rId17"/>
                <a:stretch>
                  <a:fillRect/>
                </a:stretch>
              </p:blipFill>
              <p:spPr>
                <a:xfrm>
                  <a:off x="2825437" y="4145732"/>
                  <a:ext cx="89591" cy="116509"/>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p14:cNvContentPartPr/>
                <p14:nvPr/>
              </p14:nvContentPartPr>
              <p14:xfrm>
                <a:off x="2523013" y="4267347"/>
                <a:ext cx="381240" cy="230040"/>
              </p14:xfrm>
            </p:contentPart>
          </mc:Choice>
          <mc:Fallback xmlns="">
            <p:pic>
              <p:nvPicPr>
                <p:cNvPr id="13" name="Ink 12"/>
                <p:cNvPicPr/>
                <p:nvPr/>
              </p:nvPicPr>
              <p:blipFill>
                <a:blip r:embed="rId19"/>
                <a:stretch>
                  <a:fillRect/>
                </a:stretch>
              </p:blipFill>
              <p:spPr>
                <a:xfrm>
                  <a:off x="2512261" y="4255894"/>
                  <a:ext cx="402744" cy="252946"/>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p14:cNvContentPartPr/>
                <p14:nvPr/>
              </p14:nvContentPartPr>
              <p14:xfrm>
                <a:off x="2089573" y="4335027"/>
                <a:ext cx="44280" cy="118800"/>
              </p14:xfrm>
            </p:contentPart>
          </mc:Choice>
          <mc:Fallback xmlns="">
            <p:pic>
              <p:nvPicPr>
                <p:cNvPr id="14" name="Ink 13"/>
                <p:cNvPicPr/>
                <p:nvPr/>
              </p:nvPicPr>
              <p:blipFill>
                <a:blip r:embed="rId21"/>
                <a:stretch>
                  <a:fillRect/>
                </a:stretch>
              </p:blipFill>
              <p:spPr>
                <a:xfrm>
                  <a:off x="2078810" y="4323572"/>
                  <a:ext cx="65805" cy="141709"/>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p14:cNvContentPartPr/>
                <p14:nvPr/>
              </p14:nvContentPartPr>
              <p14:xfrm>
                <a:off x="2091373" y="4421427"/>
                <a:ext cx="448920" cy="100800"/>
              </p14:xfrm>
            </p:contentPart>
          </mc:Choice>
          <mc:Fallback xmlns="">
            <p:pic>
              <p:nvPicPr>
                <p:cNvPr id="15" name="Ink 14"/>
                <p:cNvPicPr/>
                <p:nvPr/>
              </p:nvPicPr>
              <p:blipFill>
                <a:blip r:embed="rId23"/>
                <a:stretch>
                  <a:fillRect/>
                </a:stretch>
              </p:blipFill>
              <p:spPr>
                <a:xfrm>
                  <a:off x="2080619" y="4409972"/>
                  <a:ext cx="470429" cy="123709"/>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p14:cNvContentPartPr/>
                <p14:nvPr/>
              </p14:nvContentPartPr>
              <p14:xfrm>
                <a:off x="2277493" y="4114707"/>
                <a:ext cx="279720" cy="43200"/>
              </p14:xfrm>
            </p:contentPart>
          </mc:Choice>
          <mc:Fallback xmlns="">
            <p:pic>
              <p:nvPicPr>
                <p:cNvPr id="16" name="Ink 15"/>
                <p:cNvPicPr/>
                <p:nvPr/>
              </p:nvPicPr>
              <p:blipFill>
                <a:blip r:embed="rId25"/>
                <a:stretch>
                  <a:fillRect/>
                </a:stretch>
              </p:blipFill>
              <p:spPr>
                <a:xfrm>
                  <a:off x="2266735" y="4103252"/>
                  <a:ext cx="301237" cy="66109"/>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p14:cNvContentPartPr/>
                <p14:nvPr/>
              </p14:nvContentPartPr>
              <p14:xfrm>
                <a:off x="2709493" y="4258707"/>
                <a:ext cx="84960" cy="59760"/>
              </p14:xfrm>
            </p:contentPart>
          </mc:Choice>
          <mc:Fallback xmlns="">
            <p:pic>
              <p:nvPicPr>
                <p:cNvPr id="17" name="Ink 16"/>
                <p:cNvPicPr/>
                <p:nvPr/>
              </p:nvPicPr>
              <p:blipFill>
                <a:blip r:embed="rId27"/>
                <a:stretch>
                  <a:fillRect/>
                </a:stretch>
              </p:blipFill>
              <p:spPr>
                <a:xfrm>
                  <a:off x="2698758" y="4247277"/>
                  <a:ext cx="106430" cy="82619"/>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p14:cNvContentPartPr/>
                <p14:nvPr/>
              </p14:nvContentPartPr>
              <p14:xfrm>
                <a:off x="2065093" y="4275627"/>
                <a:ext cx="51840" cy="195120"/>
              </p14:xfrm>
            </p:contentPart>
          </mc:Choice>
          <mc:Fallback xmlns="">
            <p:pic>
              <p:nvPicPr>
                <p:cNvPr id="18" name="Ink 17"/>
                <p:cNvPicPr/>
                <p:nvPr/>
              </p:nvPicPr>
              <p:blipFill>
                <a:blip r:embed="rId29"/>
                <a:stretch>
                  <a:fillRect/>
                </a:stretch>
              </p:blipFill>
              <p:spPr>
                <a:xfrm>
                  <a:off x="2054357" y="4264149"/>
                  <a:ext cx="73312" cy="218075"/>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p14:cNvContentPartPr/>
                <p14:nvPr/>
              </p14:nvContentPartPr>
              <p14:xfrm>
                <a:off x="2065813" y="4461387"/>
                <a:ext cx="474480" cy="26280"/>
              </p14:xfrm>
            </p:contentPart>
          </mc:Choice>
          <mc:Fallback xmlns="">
            <p:pic>
              <p:nvPicPr>
                <p:cNvPr id="19" name="Ink 18"/>
                <p:cNvPicPr/>
                <p:nvPr/>
              </p:nvPicPr>
              <p:blipFill>
                <a:blip r:embed="rId31"/>
                <a:stretch>
                  <a:fillRect/>
                </a:stretch>
              </p:blipFill>
              <p:spPr>
                <a:xfrm>
                  <a:off x="2055064" y="4449889"/>
                  <a:ext cx="495977" cy="49275"/>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p14:cNvContentPartPr/>
                <p14:nvPr/>
              </p14:nvContentPartPr>
              <p14:xfrm>
                <a:off x="2547493" y="4284267"/>
                <a:ext cx="365400" cy="195120"/>
              </p14:xfrm>
            </p:contentPart>
          </mc:Choice>
          <mc:Fallback xmlns="">
            <p:pic>
              <p:nvPicPr>
                <p:cNvPr id="20" name="Ink 19"/>
                <p:cNvPicPr/>
                <p:nvPr/>
              </p:nvPicPr>
              <p:blipFill>
                <a:blip r:embed="rId33"/>
                <a:stretch>
                  <a:fillRect/>
                </a:stretch>
              </p:blipFill>
              <p:spPr>
                <a:xfrm>
                  <a:off x="2536737" y="4272809"/>
                  <a:ext cx="386912" cy="218037"/>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Ink 20"/>
                <p14:cNvContentPartPr/>
                <p14:nvPr/>
              </p14:nvContentPartPr>
              <p14:xfrm>
                <a:off x="2099653" y="4275627"/>
                <a:ext cx="433440" cy="59760"/>
              </p14:xfrm>
            </p:contentPart>
          </mc:Choice>
          <mc:Fallback xmlns="">
            <p:pic>
              <p:nvPicPr>
                <p:cNvPr id="21" name="Ink 20"/>
                <p:cNvPicPr/>
                <p:nvPr/>
              </p:nvPicPr>
              <p:blipFill>
                <a:blip r:embed="rId35"/>
                <a:stretch>
                  <a:fillRect/>
                </a:stretch>
              </p:blipFill>
              <p:spPr>
                <a:xfrm>
                  <a:off x="2088901" y="4264135"/>
                  <a:ext cx="454943" cy="82745"/>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Ink 21"/>
                <p14:cNvContentPartPr/>
                <p14:nvPr/>
              </p14:nvContentPartPr>
              <p14:xfrm>
                <a:off x="2506093" y="4123347"/>
                <a:ext cx="339120" cy="186480"/>
              </p14:xfrm>
            </p:contentPart>
          </mc:Choice>
          <mc:Fallback xmlns="">
            <p:pic>
              <p:nvPicPr>
                <p:cNvPr id="22" name="Ink 21"/>
                <p:cNvPicPr/>
                <p:nvPr/>
              </p:nvPicPr>
              <p:blipFill>
                <a:blip r:embed="rId37"/>
                <a:stretch>
                  <a:fillRect/>
                </a:stretch>
              </p:blipFill>
              <p:spPr>
                <a:xfrm>
                  <a:off x="2495342" y="4111876"/>
                  <a:ext cx="360622" cy="209421"/>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Ink 22"/>
                <p14:cNvContentPartPr/>
                <p14:nvPr/>
              </p14:nvContentPartPr>
              <p14:xfrm>
                <a:off x="2523013" y="4343307"/>
                <a:ext cx="360" cy="153000"/>
              </p14:xfrm>
            </p:contentPart>
          </mc:Choice>
          <mc:Fallback xmlns="">
            <p:pic>
              <p:nvPicPr>
                <p:cNvPr id="23" name="Ink 22"/>
                <p:cNvPicPr/>
                <p:nvPr/>
              </p:nvPicPr>
              <p:blipFill>
                <a:blip r:embed="rId39"/>
                <a:stretch>
                  <a:fillRect/>
                </a:stretch>
              </p:blipFill>
              <p:spPr>
                <a:xfrm>
                  <a:off x="2510413" y="4331865"/>
                  <a:ext cx="25560" cy="175885"/>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Ink 23"/>
                <p14:cNvContentPartPr/>
                <p14:nvPr/>
              </p14:nvContentPartPr>
              <p14:xfrm>
                <a:off x="2489173" y="4360227"/>
                <a:ext cx="360" cy="203760"/>
              </p14:xfrm>
            </p:contentPart>
          </mc:Choice>
          <mc:Fallback xmlns="">
            <p:pic>
              <p:nvPicPr>
                <p:cNvPr id="24" name="Ink 23"/>
                <p:cNvPicPr/>
                <p:nvPr/>
              </p:nvPicPr>
              <p:blipFill>
                <a:blip r:embed="rId41"/>
                <a:stretch>
                  <a:fillRect/>
                </a:stretch>
              </p:blipFill>
              <p:spPr>
                <a:xfrm>
                  <a:off x="2476573" y="4348761"/>
                  <a:ext cx="25560" cy="226691"/>
                </a:xfrm>
                <a:prstGeom prst="rect">
                  <a:avLst/>
                </a:prstGeom>
              </p:spPr>
            </p:pic>
          </mc:Fallback>
        </mc:AlternateContent>
      </p:grpSp>
      <p:grpSp>
        <p:nvGrpSpPr>
          <p:cNvPr id="25" name="Group 24"/>
          <p:cNvGrpSpPr/>
          <p:nvPr/>
        </p:nvGrpSpPr>
        <p:grpSpPr>
          <a:xfrm>
            <a:off x="1966405" y="2999450"/>
            <a:ext cx="1084558" cy="2027549"/>
            <a:chOff x="6230293" y="3281667"/>
            <a:chExt cx="1085400" cy="1824120"/>
          </a:xfrm>
        </p:grpSpPr>
        <mc:AlternateContent xmlns:mc="http://schemas.openxmlformats.org/markup-compatibility/2006" xmlns:p14="http://schemas.microsoft.com/office/powerpoint/2010/main">
          <mc:Choice Requires="p14">
            <p:contentPart p14:bwMode="auto" r:id="rId42">
              <p14:nvContentPartPr>
                <p14:cNvPr id="26" name="Ink 25"/>
                <p14:cNvContentPartPr/>
                <p14:nvPr/>
              </p14:nvContentPartPr>
              <p14:xfrm>
                <a:off x="6230293" y="3437547"/>
                <a:ext cx="509400" cy="289800"/>
              </p14:xfrm>
            </p:contentPart>
          </mc:Choice>
          <mc:Fallback xmlns="">
            <p:pic>
              <p:nvPicPr>
                <p:cNvPr id="26" name="Ink 25"/>
                <p:cNvPicPr/>
                <p:nvPr/>
              </p:nvPicPr>
              <p:blipFill>
                <a:blip r:embed="rId43"/>
                <a:stretch>
                  <a:fillRect/>
                </a:stretch>
              </p:blipFill>
              <p:spPr>
                <a:xfrm>
                  <a:off x="6217684" y="3426214"/>
                  <a:ext cx="534618" cy="312466"/>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Ink 26"/>
                <p14:cNvContentPartPr/>
                <p14:nvPr/>
              </p14:nvContentPartPr>
              <p14:xfrm>
                <a:off x="6265213" y="3281667"/>
                <a:ext cx="500040" cy="367920"/>
              </p14:xfrm>
            </p:contentPart>
          </mc:Choice>
          <mc:Fallback xmlns="">
            <p:pic>
              <p:nvPicPr>
                <p:cNvPr id="27" name="Ink 26"/>
                <p:cNvPicPr/>
                <p:nvPr/>
              </p:nvPicPr>
              <p:blipFill>
                <a:blip r:embed="rId45"/>
                <a:stretch>
                  <a:fillRect/>
                </a:stretch>
              </p:blipFill>
              <p:spPr>
                <a:xfrm>
                  <a:off x="6252604" y="3270331"/>
                  <a:ext cx="525258" cy="390591"/>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Ink 27"/>
                <p14:cNvContentPartPr/>
                <p14:nvPr/>
              </p14:nvContentPartPr>
              <p14:xfrm>
                <a:off x="6296893" y="3334587"/>
                <a:ext cx="478800" cy="333720"/>
              </p14:xfrm>
            </p:contentPart>
          </mc:Choice>
          <mc:Fallback xmlns="">
            <p:pic>
              <p:nvPicPr>
                <p:cNvPr id="28" name="Ink 27"/>
                <p:cNvPicPr/>
                <p:nvPr/>
              </p:nvPicPr>
              <p:blipFill>
                <a:blip r:embed="rId47"/>
                <a:stretch>
                  <a:fillRect/>
                </a:stretch>
              </p:blipFill>
              <p:spPr>
                <a:xfrm>
                  <a:off x="6278879" y="3318403"/>
                  <a:ext cx="514827" cy="366089"/>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Ink 28"/>
                <p14:cNvContentPartPr/>
                <p14:nvPr/>
              </p14:nvContentPartPr>
              <p14:xfrm>
                <a:off x="6307333" y="3589827"/>
                <a:ext cx="119160" cy="288360"/>
              </p14:xfrm>
            </p:contentPart>
          </mc:Choice>
          <mc:Fallback xmlns="">
            <p:pic>
              <p:nvPicPr>
                <p:cNvPr id="29" name="Ink 28"/>
                <p:cNvPicPr/>
                <p:nvPr/>
              </p:nvPicPr>
              <p:blipFill>
                <a:blip r:embed="rId49"/>
                <a:stretch>
                  <a:fillRect/>
                </a:stretch>
              </p:blipFill>
              <p:spPr>
                <a:xfrm>
                  <a:off x="6289333" y="3573645"/>
                  <a:ext cx="155160" cy="320724"/>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Ink 29"/>
                <p14:cNvContentPartPr/>
                <p14:nvPr/>
              </p14:nvContentPartPr>
              <p14:xfrm>
                <a:off x="6383653" y="3343227"/>
                <a:ext cx="648720" cy="593640"/>
              </p14:xfrm>
            </p:contentPart>
          </mc:Choice>
          <mc:Fallback xmlns="">
            <p:pic>
              <p:nvPicPr>
                <p:cNvPr id="30" name="Ink 29"/>
                <p:cNvPicPr/>
                <p:nvPr/>
              </p:nvPicPr>
              <p:blipFill>
                <a:blip r:embed="rId51"/>
                <a:stretch>
                  <a:fillRect/>
                </a:stretch>
              </p:blipFill>
              <p:spPr>
                <a:xfrm>
                  <a:off x="6365643" y="3327034"/>
                  <a:ext cx="684740" cy="626026"/>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Ink 30"/>
                <p14:cNvContentPartPr/>
                <p14:nvPr/>
              </p14:nvContentPartPr>
              <p14:xfrm>
                <a:off x="6781813" y="3479667"/>
                <a:ext cx="245880" cy="153360"/>
              </p14:xfrm>
            </p:contentPart>
          </mc:Choice>
          <mc:Fallback xmlns="">
            <p:pic>
              <p:nvPicPr>
                <p:cNvPr id="31" name="Ink 30"/>
                <p:cNvPicPr/>
                <p:nvPr/>
              </p:nvPicPr>
              <p:blipFill>
                <a:blip r:embed="rId53"/>
                <a:stretch>
                  <a:fillRect/>
                </a:stretch>
              </p:blipFill>
              <p:spPr>
                <a:xfrm>
                  <a:off x="6769213" y="3468343"/>
                  <a:ext cx="271080" cy="176008"/>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Ink 31"/>
                <p14:cNvContentPartPr/>
                <p14:nvPr/>
              </p14:nvContentPartPr>
              <p14:xfrm>
                <a:off x="6798733" y="3293547"/>
                <a:ext cx="457560" cy="690120"/>
              </p14:xfrm>
            </p:contentPart>
          </mc:Choice>
          <mc:Fallback xmlns="">
            <p:pic>
              <p:nvPicPr>
                <p:cNvPr id="32" name="Ink 31"/>
                <p:cNvPicPr/>
                <p:nvPr/>
              </p:nvPicPr>
              <p:blipFill>
                <a:blip r:embed="rId55"/>
                <a:stretch>
                  <a:fillRect/>
                </a:stretch>
              </p:blipFill>
              <p:spPr>
                <a:xfrm>
                  <a:off x="6786123" y="3282212"/>
                  <a:ext cx="482780" cy="712789"/>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Ink 32"/>
                <p14:cNvContentPartPr/>
                <p14:nvPr/>
              </p14:nvContentPartPr>
              <p14:xfrm>
                <a:off x="6798733" y="3623667"/>
                <a:ext cx="110520" cy="9000"/>
              </p14:xfrm>
            </p:contentPart>
          </mc:Choice>
          <mc:Fallback xmlns="">
            <p:pic>
              <p:nvPicPr>
                <p:cNvPr id="33" name="Ink 32"/>
                <p:cNvPicPr/>
                <p:nvPr/>
              </p:nvPicPr>
              <p:blipFill>
                <a:blip r:embed="rId57"/>
                <a:stretch>
                  <a:fillRect/>
                </a:stretch>
              </p:blipFill>
              <p:spPr>
                <a:xfrm>
                  <a:off x="6786133" y="3612417"/>
                  <a:ext cx="135720" cy="315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Ink 33"/>
                <p14:cNvContentPartPr/>
                <p14:nvPr/>
              </p14:nvContentPartPr>
              <p14:xfrm>
                <a:off x="6341533" y="3716907"/>
                <a:ext cx="76680" cy="59760"/>
              </p14:xfrm>
            </p:contentPart>
          </mc:Choice>
          <mc:Fallback xmlns="">
            <p:pic>
              <p:nvPicPr>
                <p:cNvPr id="34" name="Ink 33"/>
                <p:cNvPicPr/>
                <p:nvPr/>
              </p:nvPicPr>
              <p:blipFill>
                <a:blip r:embed="rId59"/>
                <a:stretch>
                  <a:fillRect/>
                </a:stretch>
              </p:blipFill>
              <p:spPr>
                <a:xfrm>
                  <a:off x="6323533" y="3700668"/>
                  <a:ext cx="112680" cy="92238"/>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 name="Ink 34"/>
                <p14:cNvContentPartPr/>
                <p14:nvPr/>
              </p14:nvContentPartPr>
              <p14:xfrm>
                <a:off x="6290413" y="3776307"/>
                <a:ext cx="17640" cy="339120"/>
              </p14:xfrm>
            </p:contentPart>
          </mc:Choice>
          <mc:Fallback xmlns="">
            <p:pic>
              <p:nvPicPr>
                <p:cNvPr id="35" name="Ink 34"/>
                <p:cNvPicPr/>
                <p:nvPr/>
              </p:nvPicPr>
              <p:blipFill>
                <a:blip r:embed="rId61"/>
                <a:stretch>
                  <a:fillRect/>
                </a:stretch>
              </p:blipFill>
              <p:spPr>
                <a:xfrm>
                  <a:off x="6277813" y="3764971"/>
                  <a:ext cx="42840" cy="36179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 name="Ink 35"/>
                <p14:cNvContentPartPr/>
                <p14:nvPr/>
              </p14:nvContentPartPr>
              <p14:xfrm>
                <a:off x="6891973" y="3953787"/>
                <a:ext cx="8640" cy="360"/>
              </p14:xfrm>
            </p:contentPart>
          </mc:Choice>
          <mc:Fallback xmlns="">
            <p:pic>
              <p:nvPicPr>
                <p:cNvPr id="36" name="Ink 35"/>
                <p:cNvPicPr/>
                <p:nvPr/>
              </p:nvPicPr>
              <p:blipFill>
                <a:blip r:embed="rId63"/>
                <a:stretch>
                  <a:fillRect/>
                </a:stretch>
              </p:blipFill>
              <p:spPr>
                <a:xfrm>
                  <a:off x="6879373" y="3941187"/>
                  <a:ext cx="338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Ink 36"/>
                <p14:cNvContentPartPr/>
                <p14:nvPr/>
              </p14:nvContentPartPr>
              <p14:xfrm>
                <a:off x="6307693" y="3970707"/>
                <a:ext cx="262800" cy="153000"/>
              </p14:xfrm>
            </p:contentPart>
          </mc:Choice>
          <mc:Fallback xmlns="">
            <p:pic>
              <p:nvPicPr>
                <p:cNvPr id="37" name="Ink 36"/>
                <p:cNvPicPr/>
                <p:nvPr/>
              </p:nvPicPr>
              <p:blipFill>
                <a:blip r:embed="rId65"/>
                <a:stretch>
                  <a:fillRect/>
                </a:stretch>
              </p:blipFill>
              <p:spPr>
                <a:xfrm>
                  <a:off x="6295093" y="3959386"/>
                  <a:ext cx="288000" cy="175643"/>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 name="Ink 37"/>
                <p14:cNvContentPartPr/>
                <p14:nvPr/>
              </p14:nvContentPartPr>
              <p14:xfrm>
                <a:off x="6866413" y="4004907"/>
                <a:ext cx="347400" cy="51480"/>
              </p14:xfrm>
            </p:contentPart>
          </mc:Choice>
          <mc:Fallback xmlns="">
            <p:pic>
              <p:nvPicPr>
                <p:cNvPr id="38" name="Ink 37"/>
                <p:cNvPicPr/>
                <p:nvPr/>
              </p:nvPicPr>
              <p:blipFill>
                <a:blip r:embed="rId67"/>
                <a:stretch>
                  <a:fillRect/>
                </a:stretch>
              </p:blipFill>
              <p:spPr>
                <a:xfrm>
                  <a:off x="6853800" y="3993575"/>
                  <a:ext cx="372626" cy="74144"/>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9" name="Ink 38"/>
                <p14:cNvContentPartPr/>
                <p14:nvPr/>
              </p14:nvContentPartPr>
              <p14:xfrm>
                <a:off x="6265213" y="4335027"/>
                <a:ext cx="457560" cy="195120"/>
              </p14:xfrm>
            </p:contentPart>
          </mc:Choice>
          <mc:Fallback xmlns="">
            <p:pic>
              <p:nvPicPr>
                <p:cNvPr id="39" name="Ink 38"/>
                <p:cNvPicPr/>
                <p:nvPr/>
              </p:nvPicPr>
              <p:blipFill>
                <a:blip r:embed="rId69"/>
                <a:stretch>
                  <a:fillRect/>
                </a:stretch>
              </p:blipFill>
              <p:spPr>
                <a:xfrm>
                  <a:off x="6252603" y="4323702"/>
                  <a:ext cx="482780" cy="217771"/>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0" name="Ink 39"/>
                <p14:cNvContentPartPr/>
                <p14:nvPr/>
              </p14:nvContentPartPr>
              <p14:xfrm>
                <a:off x="6384013" y="3996267"/>
                <a:ext cx="406440" cy="1109520"/>
              </p14:xfrm>
            </p:contentPart>
          </mc:Choice>
          <mc:Fallback xmlns="">
            <p:pic>
              <p:nvPicPr>
                <p:cNvPr id="40" name="Ink 39"/>
                <p:cNvPicPr/>
                <p:nvPr/>
              </p:nvPicPr>
              <p:blipFill>
                <a:blip r:embed="rId71"/>
                <a:stretch>
                  <a:fillRect/>
                </a:stretch>
              </p:blipFill>
              <p:spPr>
                <a:xfrm>
                  <a:off x="6371402" y="3984932"/>
                  <a:ext cx="431662" cy="113219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1" name="Ink 40"/>
                <p14:cNvContentPartPr/>
                <p14:nvPr/>
              </p14:nvContentPartPr>
              <p14:xfrm>
                <a:off x="6790093" y="4335027"/>
                <a:ext cx="525600" cy="136080"/>
              </p14:xfrm>
            </p:contentPart>
          </mc:Choice>
          <mc:Fallback xmlns="">
            <p:pic>
              <p:nvPicPr>
                <p:cNvPr id="41" name="Ink 40"/>
                <p:cNvPicPr/>
                <p:nvPr/>
              </p:nvPicPr>
              <p:blipFill>
                <a:blip r:embed="rId73"/>
                <a:stretch>
                  <a:fillRect/>
                </a:stretch>
              </p:blipFill>
              <p:spPr>
                <a:xfrm>
                  <a:off x="6777484" y="4323687"/>
                  <a:ext cx="550817"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Ink 41"/>
                <p14:cNvContentPartPr/>
                <p14:nvPr/>
              </p14:nvContentPartPr>
              <p14:xfrm>
                <a:off x="6815653" y="4842987"/>
                <a:ext cx="424800" cy="254160"/>
              </p14:xfrm>
            </p:contentPart>
          </mc:Choice>
          <mc:Fallback xmlns="">
            <p:pic>
              <p:nvPicPr>
                <p:cNvPr id="42" name="Ink 41"/>
                <p:cNvPicPr/>
                <p:nvPr/>
              </p:nvPicPr>
              <p:blipFill>
                <a:blip r:embed="rId75"/>
                <a:stretch>
                  <a:fillRect/>
                </a:stretch>
              </p:blipFill>
              <p:spPr>
                <a:xfrm>
                  <a:off x="6803042" y="4831655"/>
                  <a:ext cx="450021" cy="27682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3" name="Ink 42"/>
                <p14:cNvContentPartPr/>
                <p14:nvPr/>
              </p14:nvContentPartPr>
              <p14:xfrm>
                <a:off x="6273853" y="3332067"/>
                <a:ext cx="939960" cy="657000"/>
              </p14:xfrm>
            </p:contentPart>
          </mc:Choice>
          <mc:Fallback xmlns="">
            <p:pic>
              <p:nvPicPr>
                <p:cNvPr id="43" name="Ink 42"/>
                <p:cNvPicPr/>
                <p:nvPr/>
              </p:nvPicPr>
              <p:blipFill>
                <a:blip r:embed="rId77"/>
                <a:stretch>
                  <a:fillRect/>
                </a:stretch>
              </p:blipFill>
              <p:spPr>
                <a:xfrm>
                  <a:off x="6261243" y="3320734"/>
                  <a:ext cx="965179" cy="679666"/>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4" name="Ink 43"/>
                <p14:cNvContentPartPr/>
                <p14:nvPr/>
              </p14:nvContentPartPr>
              <p14:xfrm>
                <a:off x="7018693" y="3454467"/>
                <a:ext cx="130320" cy="567720"/>
              </p14:xfrm>
            </p:contentPart>
          </mc:Choice>
          <mc:Fallback xmlns="">
            <p:pic>
              <p:nvPicPr>
                <p:cNvPr id="44" name="Ink 43"/>
                <p:cNvPicPr/>
                <p:nvPr/>
              </p:nvPicPr>
              <p:blipFill>
                <a:blip r:embed="rId79"/>
                <a:stretch>
                  <a:fillRect/>
                </a:stretch>
              </p:blipFill>
              <p:spPr>
                <a:xfrm>
                  <a:off x="7006058" y="3443132"/>
                  <a:ext cx="155590" cy="59039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5" name="Ink 44"/>
                <p14:cNvContentPartPr/>
                <p14:nvPr/>
              </p14:nvContentPartPr>
              <p14:xfrm>
                <a:off x="7027333" y="3496587"/>
                <a:ext cx="94680" cy="542520"/>
              </p14:xfrm>
            </p:contentPart>
          </mc:Choice>
          <mc:Fallback xmlns="">
            <p:pic>
              <p:nvPicPr>
                <p:cNvPr id="45" name="Ink 44"/>
                <p:cNvPicPr/>
                <p:nvPr/>
              </p:nvPicPr>
              <p:blipFill>
                <a:blip r:embed="rId81"/>
                <a:stretch>
                  <a:fillRect/>
                </a:stretch>
              </p:blipFill>
              <p:spPr>
                <a:xfrm>
                  <a:off x="7014685" y="3485251"/>
                  <a:ext cx="119976" cy="565192"/>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6" name="Ink 45"/>
                <p14:cNvContentPartPr/>
                <p14:nvPr/>
              </p14:nvContentPartPr>
              <p14:xfrm>
                <a:off x="6350173" y="3767667"/>
                <a:ext cx="720000" cy="296640"/>
              </p14:xfrm>
            </p:contentPart>
          </mc:Choice>
          <mc:Fallback xmlns="">
            <p:pic>
              <p:nvPicPr>
                <p:cNvPr id="46" name="Ink 45"/>
                <p:cNvPicPr/>
                <p:nvPr/>
              </p:nvPicPr>
              <p:blipFill>
                <a:blip r:embed="rId83"/>
                <a:stretch>
                  <a:fillRect/>
                </a:stretch>
              </p:blipFill>
              <p:spPr>
                <a:xfrm>
                  <a:off x="6337560" y="3756333"/>
                  <a:ext cx="745225" cy="319309"/>
                </a:xfrm>
                <a:prstGeom prst="rect">
                  <a:avLst/>
                </a:prstGeom>
              </p:spPr>
            </p:pic>
          </mc:Fallback>
        </mc:AlternateContent>
      </p:grpSp>
      <p:sp>
        <p:nvSpPr>
          <p:cNvPr id="54" name="TextBox 53"/>
          <p:cNvSpPr txBox="1"/>
          <p:nvPr/>
        </p:nvSpPr>
        <p:spPr>
          <a:xfrm>
            <a:off x="3675124" y="3457338"/>
            <a:ext cx="961307" cy="584775"/>
          </a:xfrm>
          <a:prstGeom prst="rect">
            <a:avLst/>
          </a:prstGeom>
          <a:noFill/>
        </p:spPr>
        <p:txBody>
          <a:bodyPr wrap="square" rtlCol="0">
            <a:spAutoFit/>
          </a:bodyPr>
          <a:lstStyle/>
          <a:p>
            <a:r>
              <a:rPr lang="en-US" sz="3200" dirty="0" smtClean="0">
                <a:solidFill>
                  <a:srgbClr val="FF0000"/>
                </a:solidFill>
                <a:latin typeface="French Script MT" panose="03020402040607040605" pitchFamily="66" charset="0"/>
              </a:rPr>
              <a:t>O</a:t>
            </a:r>
            <a:r>
              <a:rPr lang="en-US" sz="3200" dirty="0" smtClean="0">
                <a:solidFill>
                  <a:srgbClr val="FF0000"/>
                </a:solidFill>
              </a:rPr>
              <a:t>(P</a:t>
            </a:r>
            <a:r>
              <a:rPr lang="en-US" sz="3200" dirty="0">
                <a:solidFill>
                  <a:srgbClr val="FF0000"/>
                </a:solidFill>
              </a:rPr>
              <a:t>)</a:t>
            </a:r>
          </a:p>
        </p:txBody>
      </p:sp>
      <p:cxnSp>
        <p:nvCxnSpPr>
          <p:cNvPr id="57" name="Straight Arrow Connector 56"/>
          <p:cNvCxnSpPr/>
          <p:nvPr/>
        </p:nvCxnSpPr>
        <p:spPr>
          <a:xfrm>
            <a:off x="3441543" y="4094427"/>
            <a:ext cx="1408031" cy="2115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9" name="Round Diagonal Corner Rectangle 68"/>
          <p:cNvSpPr/>
          <p:nvPr/>
        </p:nvSpPr>
        <p:spPr>
          <a:xfrm>
            <a:off x="2230590" y="5429191"/>
            <a:ext cx="659609" cy="371945"/>
          </a:xfrm>
          <a:prstGeom prst="round2Diag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200" dirty="0">
                <a:solidFill>
                  <a:srgbClr val="FF0000"/>
                </a:solidFill>
              </a:rPr>
              <a:t>P</a:t>
            </a:r>
          </a:p>
        </p:txBody>
      </p:sp>
      <p:sp>
        <p:nvSpPr>
          <p:cNvPr id="71" name="Rounded Rectangular Callout 70"/>
          <p:cNvSpPr/>
          <p:nvPr/>
        </p:nvSpPr>
        <p:spPr>
          <a:xfrm>
            <a:off x="1060185" y="1515725"/>
            <a:ext cx="7566230" cy="816745"/>
          </a:xfrm>
          <a:prstGeom prst="wedgeRoundRectCallout">
            <a:avLst>
              <a:gd name="adj1" fmla="val -26180"/>
              <a:gd name="adj2" fmla="val 102217"/>
              <a:gd name="adj3" fmla="val 16667"/>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214313" indent="-214313">
              <a:buFont typeface="Arial" panose="020B0604020202020204" pitchFamily="34" charset="0"/>
              <a:buChar char="•"/>
            </a:pPr>
            <a:r>
              <a:rPr lang="en-US" sz="2400" dirty="0" smtClean="0">
                <a:solidFill>
                  <a:schemeClr val="tx1"/>
                </a:solidFill>
              </a:rPr>
              <a:t>Obfuscation</a:t>
            </a:r>
            <a:r>
              <a:rPr lang="en-US" sz="2400" dirty="0" smtClean="0">
                <a:solidFill>
                  <a:srgbClr val="FF0000"/>
                </a:solidFill>
              </a:rPr>
              <a:t> aims </a:t>
            </a:r>
            <a:r>
              <a:rPr lang="en-US" sz="2400" dirty="0" smtClean="0">
                <a:solidFill>
                  <a:schemeClr val="tx1"/>
                </a:solidFill>
              </a:rPr>
              <a:t>to make computer programs  </a:t>
            </a:r>
            <a:r>
              <a:rPr lang="en-US" sz="2400" dirty="0">
                <a:solidFill>
                  <a:schemeClr val="tx1"/>
                </a:solidFill>
              </a:rPr>
              <a:t>“</a:t>
            </a:r>
            <a:r>
              <a:rPr lang="en-US" sz="2400" dirty="0" smtClean="0">
                <a:solidFill>
                  <a:schemeClr val="accent4"/>
                </a:solidFill>
              </a:rPr>
              <a:t>unintelligible</a:t>
            </a:r>
            <a:r>
              <a:rPr lang="en-US" sz="2400" dirty="0" smtClean="0">
                <a:solidFill>
                  <a:schemeClr val="tx1"/>
                </a:solidFill>
              </a:rPr>
              <a:t>” while preserving their functionality. </a:t>
            </a:r>
            <a:endParaRPr lang="en-US" sz="2400" dirty="0">
              <a:solidFill>
                <a:schemeClr val="tx1"/>
              </a:solidFill>
            </a:endParaRPr>
          </a:p>
        </p:txBody>
      </p:sp>
      <p:sp>
        <p:nvSpPr>
          <p:cNvPr id="77" name="TextBox 76"/>
          <p:cNvSpPr txBox="1"/>
          <p:nvPr/>
        </p:nvSpPr>
        <p:spPr>
          <a:xfrm>
            <a:off x="2151349" y="6063220"/>
            <a:ext cx="1379838" cy="461665"/>
          </a:xfrm>
          <a:prstGeom prst="rect">
            <a:avLst/>
          </a:prstGeom>
          <a:noFill/>
        </p:spPr>
        <p:txBody>
          <a:bodyPr wrap="square" rtlCol="0">
            <a:spAutoFit/>
          </a:bodyPr>
          <a:lstStyle/>
          <a:p>
            <a:r>
              <a:rPr lang="en-US" sz="2400" dirty="0" smtClean="0"/>
              <a:t>Alice</a:t>
            </a:r>
            <a:endParaRPr lang="en-US" sz="2400" dirty="0"/>
          </a:p>
        </p:txBody>
      </p:sp>
      <p:sp>
        <p:nvSpPr>
          <p:cNvPr id="78" name="TextBox 77"/>
          <p:cNvSpPr txBox="1"/>
          <p:nvPr/>
        </p:nvSpPr>
        <p:spPr>
          <a:xfrm>
            <a:off x="5688601" y="6016244"/>
            <a:ext cx="1379838" cy="461665"/>
          </a:xfrm>
          <a:prstGeom prst="rect">
            <a:avLst/>
          </a:prstGeom>
          <a:noFill/>
        </p:spPr>
        <p:txBody>
          <a:bodyPr wrap="square" rtlCol="0">
            <a:spAutoFit/>
          </a:bodyPr>
          <a:lstStyle/>
          <a:p>
            <a:r>
              <a:rPr lang="en-US" sz="2400" dirty="0" smtClean="0"/>
              <a:t>Bob</a:t>
            </a:r>
            <a:endParaRPr lang="en-US" sz="2400" dirty="0"/>
          </a:p>
        </p:txBody>
      </p:sp>
      <p:sp>
        <p:nvSpPr>
          <p:cNvPr id="79" name="Slide Number Placeholder 78"/>
          <p:cNvSpPr>
            <a:spLocks noGrp="1"/>
          </p:cNvSpPr>
          <p:nvPr>
            <p:ph type="sldNum" sz="quarter" idx="12"/>
          </p:nvPr>
        </p:nvSpPr>
        <p:spPr/>
        <p:txBody>
          <a:bodyPr/>
          <a:lstStyle/>
          <a:p>
            <a:fld id="{C0202979-A1D7-463C-847C-997ABF81ED8F}" type="slidenum">
              <a:rPr lang="en-US" smtClean="0"/>
              <a:t>9</a:t>
            </a:fld>
            <a:endParaRPr lang="en-US"/>
          </a:p>
        </p:txBody>
      </p:sp>
      <p:sp>
        <p:nvSpPr>
          <p:cNvPr id="53" name="TextBox 52"/>
          <p:cNvSpPr txBox="1"/>
          <p:nvPr/>
        </p:nvSpPr>
        <p:spPr>
          <a:xfrm>
            <a:off x="7430040" y="204775"/>
            <a:ext cx="1561560" cy="381000"/>
          </a:xfrm>
          <a:prstGeom prst="rect">
            <a:avLst/>
          </a:prstGeom>
          <a:noFill/>
        </p:spPr>
        <p:txBody>
          <a:bodyPr wrap="square" rtlCol="0">
            <a:spAutoFit/>
          </a:bodyPr>
          <a:lstStyle/>
          <a:p>
            <a:r>
              <a:rPr lang="en-US" dirty="0" smtClean="0">
                <a:solidFill>
                  <a:srgbClr val="FF0000"/>
                </a:solidFill>
              </a:rPr>
              <a:t>Application 2</a:t>
            </a:r>
            <a:endParaRPr lang="en-US" dirty="0">
              <a:solidFill>
                <a:srgbClr val="FF0000"/>
              </a:solidFill>
            </a:endParaRPr>
          </a:p>
        </p:txBody>
      </p:sp>
    </p:spTree>
    <p:extLst>
      <p:ext uri="{BB962C8B-B14F-4D97-AF65-F5344CB8AC3E}">
        <p14:creationId xmlns:p14="http://schemas.microsoft.com/office/powerpoint/2010/main" val="155797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78" grpId="0"/>
    </p:bldLst>
  </p:timing>
</p:sld>
</file>

<file path=ppt/theme/theme1.xml><?xml version="1.0" encoding="utf-8"?>
<a:theme xmlns:a="http://schemas.openxmlformats.org/drawingml/2006/main" name="office theme">
  <a:themeElements>
    <a:clrScheme name="OfficeLightV2">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13268</TotalTime>
  <Words>1749</Words>
  <Application>Microsoft Office PowerPoint</Application>
  <PresentationFormat>On-screen Show (4:3)</PresentationFormat>
  <Paragraphs>867</Paragraphs>
  <Slides>66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66</vt:i4>
      </vt:variant>
    </vt:vector>
  </HeadingPairs>
  <TitlesOfParts>
    <vt:vector size="74" baseType="lpstr">
      <vt:lpstr>Arial</vt:lpstr>
      <vt:lpstr>Calibri</vt:lpstr>
      <vt:lpstr>Calibri Light</vt:lpstr>
      <vt:lpstr>Cambria Math</vt:lpstr>
      <vt:lpstr>French Script MT</vt:lpstr>
      <vt:lpstr>Times New Roman</vt:lpstr>
      <vt:lpstr>Wingdings 2</vt:lpstr>
      <vt:lpstr>office theme</vt:lpstr>
      <vt:lpstr>Multilinear Maps and Attacks</vt:lpstr>
      <vt:lpstr>Outline</vt:lpstr>
      <vt:lpstr>Cryptographic Bilinear Maps </vt:lpstr>
      <vt:lpstr>Bilinear Maps – Definitions</vt:lpstr>
      <vt:lpstr>Bilinear Maps: ``Hard” Problem </vt:lpstr>
      <vt:lpstr>Candidate Constructions of Multilinear Maps</vt:lpstr>
      <vt:lpstr>Non-Interactive Key Agreement [DH76]</vt:lpstr>
      <vt:lpstr>Non-Interactive Key Agreement [DH76]</vt:lpstr>
      <vt:lpstr>Software Obfuscation [BGIRSVY01, GR07, GGHRSW13]</vt:lpstr>
      <vt:lpstr>Obfuscation + Mmaps Applications </vt:lpstr>
      <vt:lpstr>Outline</vt:lpstr>
      <vt:lpstr>Cryptographic  Multi-linear Maps </vt:lpstr>
      <vt:lpstr>Multilinear Maps: Classical Notion</vt:lpstr>
      <vt:lpstr>Getting to our Notion</vt:lpstr>
      <vt:lpstr>Bilinear Maps: Our visualization</vt:lpstr>
      <vt:lpstr>Bilinear Maps: Our visualization Sampling</vt:lpstr>
      <vt:lpstr>Bilinear Maps: Our visualization Equality Checking</vt:lpstr>
      <vt:lpstr>Bilinear Maps: Our visualization Addition</vt:lpstr>
      <vt:lpstr>Bilinear Maps: Our visualization Multiplication</vt:lpstr>
      <vt:lpstr>Bilinear Maps: Sets (Our Notion)</vt:lpstr>
      <vt:lpstr>Multilinear Maps: Our Notion</vt:lpstr>
      <vt:lpstr>Bilinear Maps: Sampling (Our Notion)</vt:lpstr>
      <vt:lpstr>Multilinear Maps: Our Notion</vt:lpstr>
      <vt:lpstr>Bilinear Maps: Equality Checking (Our Notion)</vt:lpstr>
      <vt:lpstr>Multilinear Maps: Our Notion</vt:lpstr>
      <vt:lpstr>Bilinear Maps: Addition (Our Notion)</vt:lpstr>
      <vt:lpstr>Multilinear Maps: Our Notion</vt:lpstr>
      <vt:lpstr>Bilinear Maps: Multiplication (Our Notion)</vt:lpstr>
      <vt:lpstr>Multilinear Maps: Our Notion</vt:lpstr>
      <vt:lpstr>Bilinear Maps: Noisy (Our Notion)</vt:lpstr>
      <vt:lpstr>Multilinear Maps: Our Notion</vt:lpstr>
      <vt:lpstr>Outline</vt:lpstr>
      <vt:lpstr>``Noisy” Multilinear Maps</vt:lpstr>
      <vt:lpstr>Background</vt:lpstr>
      <vt:lpstr>GGH13 Construction</vt:lpstr>
      <vt:lpstr>GGH13 Construction</vt:lpstr>
      <vt:lpstr>GGH13 Construction (in general)</vt:lpstr>
      <vt:lpstr>Bilinear Maps: Sampling (Our Notion)</vt:lpstr>
      <vt:lpstr>Sampling</vt:lpstr>
      <vt:lpstr>Encoding this random coset</vt:lpstr>
      <vt:lpstr>Equality Checking </vt:lpstr>
      <vt:lpstr>Equality Checking – Correctness I </vt:lpstr>
      <vt:lpstr>Equality Checking – Correctness II </vt:lpstr>
      <vt:lpstr>Re-randomizaton</vt:lpstr>
      <vt:lpstr>The Complete Encoding Scheme</vt:lpstr>
      <vt:lpstr>Variants</vt:lpstr>
      <vt:lpstr>Discrete-log attack</vt:lpstr>
      <vt:lpstr>Weak Discrete Log Attack</vt:lpstr>
      <vt:lpstr>Outline</vt:lpstr>
      <vt:lpstr>The [CLT'13] Construction</vt:lpstr>
      <vt:lpstr>The CLT13 Construction</vt:lpstr>
      <vt:lpstr>The CLT13 Construction</vt:lpstr>
      <vt:lpstr>The CLT13 Construction (in general)</vt:lpstr>
      <vt:lpstr>Sampling/Encoding/ Re-randomization</vt:lpstr>
      <vt:lpstr>The [CLT'13] Zero-Test</vt:lpstr>
      <vt:lpstr>The [CLT'13] Zero-Test</vt:lpstr>
      <vt:lpstr>The [CLT'13] Zero-Test</vt:lpstr>
      <vt:lpstr>Zeroing Attacks on CLT13</vt:lpstr>
      <vt:lpstr>Cheon et al. Attack</vt:lpstr>
      <vt:lpstr>Cheon et al. Attack</vt:lpstr>
      <vt:lpstr>Cheon et al. Attack</vt:lpstr>
      <vt:lpstr>Cheon et al. Attack</vt:lpstr>
      <vt:lpstr>Cheon et al. Attack</vt:lpstr>
      <vt:lpstr>Summary of current constructions</vt:lpstr>
      <vt:lpstr>Conclusion and Current Landscape</vt:lpstr>
      <vt:lpstr>PowerPoint Presentation</vt:lpstr>
    </vt:vector>
  </TitlesOfParts>
  <Company>IBM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Multilinear Maps From Ideal Lattices + Applications</dc:title>
  <dc:creator>Sanjam Garg</dc:creator>
  <cp:lastModifiedBy>Sanjam Garg</cp:lastModifiedBy>
  <cp:revision>379</cp:revision>
  <dcterms:created xsi:type="dcterms:W3CDTF">2012-09-29T03:26:08Z</dcterms:created>
  <dcterms:modified xsi:type="dcterms:W3CDTF">2015-05-19T06:41:07Z</dcterms:modified>
</cp:coreProperties>
</file>