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47"/>
  </p:notesMasterIdLst>
  <p:sldIdLst>
    <p:sldId id="613" r:id="rId2"/>
    <p:sldId id="614" r:id="rId3"/>
    <p:sldId id="615" r:id="rId4"/>
    <p:sldId id="718" r:id="rId5"/>
    <p:sldId id="719" r:id="rId6"/>
    <p:sldId id="617" r:id="rId7"/>
    <p:sldId id="618" r:id="rId8"/>
    <p:sldId id="619" r:id="rId9"/>
    <p:sldId id="667" r:id="rId10"/>
    <p:sldId id="668" r:id="rId11"/>
    <p:sldId id="627" r:id="rId12"/>
    <p:sldId id="628" r:id="rId13"/>
    <p:sldId id="720" r:id="rId14"/>
    <p:sldId id="726" r:id="rId15"/>
    <p:sldId id="727" r:id="rId16"/>
    <p:sldId id="630" r:id="rId17"/>
    <p:sldId id="629" r:id="rId18"/>
    <p:sldId id="631" r:id="rId19"/>
    <p:sldId id="620" r:id="rId20"/>
    <p:sldId id="691" r:id="rId21"/>
    <p:sldId id="721" r:id="rId22"/>
    <p:sldId id="722" r:id="rId23"/>
    <p:sldId id="692" r:id="rId24"/>
    <p:sldId id="733" r:id="rId25"/>
    <p:sldId id="694" r:id="rId26"/>
    <p:sldId id="695" r:id="rId27"/>
    <p:sldId id="696" r:id="rId28"/>
    <p:sldId id="699" r:id="rId29"/>
    <p:sldId id="662" r:id="rId30"/>
    <p:sldId id="731" r:id="rId31"/>
    <p:sldId id="674" r:id="rId32"/>
    <p:sldId id="675" r:id="rId33"/>
    <p:sldId id="708" r:id="rId34"/>
    <p:sldId id="672" r:id="rId35"/>
    <p:sldId id="393" r:id="rId36"/>
    <p:sldId id="723" r:id="rId37"/>
    <p:sldId id="724" r:id="rId38"/>
    <p:sldId id="725" r:id="rId39"/>
    <p:sldId id="728" r:id="rId40"/>
    <p:sldId id="729" r:id="rId41"/>
    <p:sldId id="732" r:id="rId42"/>
    <p:sldId id="730" r:id="rId43"/>
    <p:sldId id="717" r:id="rId44"/>
    <p:sldId id="688" r:id="rId45"/>
    <p:sldId id="689" r:id="rId46"/>
  </p:sldIdLst>
  <p:sldSz cx="9144000" cy="6858000" type="screen4x3"/>
  <p:notesSz cx="6858000" cy="9144000"/>
  <p:embeddedFontLst>
    <p:embeddedFont>
      <p:font typeface="cmsy10" panose="020B0500000000000000"/>
      <p:regular r:id="rId48"/>
    </p:embeddedFont>
    <p:embeddedFont>
      <p:font typeface="Comic Sans MS" panose="030F0702030302020204" pitchFamily="66" charset="0"/>
      <p:regular r:id="rId49"/>
      <p:bold r:id="rId50"/>
    </p:embeddedFont>
    <p:embeddedFont>
      <p:font typeface="Wingdings 2" panose="05020102010507070707" pitchFamily="18" charset="2"/>
      <p:regular r:id="rId51"/>
    </p:embeddedFont>
    <p:embeddedFont>
      <p:font typeface="Wingdings 3" panose="05040102010807070707" pitchFamily="18" charset="2"/>
      <p:regular r:id="rId52"/>
    </p:embeddedFont>
    <p:embeddedFont>
      <p:font typeface="Tw Cen MT" panose="020B0602020104020603" pitchFamily="34" charset="0"/>
      <p:regular r:id="rId53"/>
      <p:bold r:id="rId54"/>
      <p:italic r:id="rId55"/>
      <p:boldItalic r:id="rId56"/>
    </p:embeddedFont>
    <p:embeddedFont>
      <p:font typeface="Tahoma" panose="020B0604030504040204" pitchFamily="34" charset="0"/>
      <p:regular r:id="rId57"/>
      <p:bold r:id="rId58"/>
    </p:embeddedFont>
    <p:embeddedFont>
      <p:font typeface="Cambria Math" panose="02040503050406030204" pitchFamily="18" charset="0"/>
      <p:regular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</p:embeddedFontLst>
  <p:custDataLst>
    <p:tags r:id="rId6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B400"/>
    <a:srgbClr val="89FF89"/>
    <a:srgbClr val="E9AF8B"/>
    <a:srgbClr val="83D64A"/>
    <a:srgbClr val="A6C2DA"/>
    <a:srgbClr val="FF7D7D"/>
    <a:srgbClr val="8FB3AA"/>
    <a:srgbClr val="5DFFA6"/>
    <a:srgbClr val="816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1" autoAdjust="0"/>
    <p:restoredTop sz="94660"/>
  </p:normalViewPr>
  <p:slideViewPr>
    <p:cSldViewPr>
      <p:cViewPr varScale="1">
        <p:scale>
          <a:sx n="75" d="100"/>
          <a:sy n="75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4BEAC-E005-4952-BC2E-B6DF74B63C24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57EF-200C-46F5-8C56-8DDEBEAA9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6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5A1E-38D4-446D-B41E-C5DED3595F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4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5A1E-38D4-446D-B41E-C5DED3595F1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Lopez-Alt </a:t>
            </a:r>
            <a:r>
              <a:rPr lang="en-US" dirty="0" err="1" smtClean="0"/>
              <a:t>Tromer</a:t>
            </a:r>
            <a:r>
              <a:rPr lang="en-US" dirty="0" smtClean="0"/>
              <a:t> </a:t>
            </a:r>
            <a:r>
              <a:rPr lang="en-US" dirty="0" err="1" smtClean="0"/>
              <a:t>Vaikun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5A1E-38D4-446D-B41E-C5DED3595F1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04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Barak </a:t>
            </a:r>
            <a:r>
              <a:rPr lang="en-US" dirty="0" err="1" smtClean="0"/>
              <a:t>Goldreich</a:t>
            </a:r>
            <a:r>
              <a:rPr lang="en-US" dirty="0" smtClean="0"/>
              <a:t> </a:t>
            </a:r>
            <a:r>
              <a:rPr lang="en-US" dirty="0" err="1" smtClean="0"/>
              <a:t>Impag</a:t>
            </a:r>
            <a:r>
              <a:rPr lang="en-US" dirty="0" smtClean="0"/>
              <a:t> </a:t>
            </a:r>
            <a:r>
              <a:rPr lang="en-US" dirty="0" err="1" smtClean="0"/>
              <a:t>Rudich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Sahai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Vadhan</a:t>
            </a:r>
            <a:r>
              <a:rPr lang="en-US" baseline="0" dirty="0" smtClean="0"/>
              <a:t> Yang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5A1E-38D4-446D-B41E-C5DED3595F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54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Gordon</a:t>
            </a:r>
            <a:r>
              <a:rPr lang="en-US" baseline="0" dirty="0" smtClean="0"/>
              <a:t> Katz </a:t>
            </a:r>
            <a:r>
              <a:rPr lang="en-US" baseline="0" dirty="0" err="1" smtClean="0"/>
              <a:t>Kolesnikov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Malkin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Raykova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Vahlis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5A1E-38D4-446D-B41E-C5DED3595F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28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Lopez-Alt </a:t>
            </a:r>
            <a:r>
              <a:rPr lang="en-US" dirty="0" err="1" smtClean="0"/>
              <a:t>Tromer</a:t>
            </a:r>
            <a:r>
              <a:rPr lang="en-US" dirty="0" smtClean="0"/>
              <a:t> </a:t>
            </a:r>
            <a:r>
              <a:rPr lang="en-US" dirty="0" err="1" smtClean="0"/>
              <a:t>Vaikun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5A1E-38D4-446D-B41E-C5DED3595F1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04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8250E1-A321-4585-BBA1-3401048343F6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3034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Albrecht,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Farshim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Faugere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Perret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5A1E-38D4-446D-B41E-C5DED3595F1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0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050037"/>
            <a:ext cx="6705600" cy="685800"/>
          </a:xfrm>
        </p:spPr>
        <p:txBody>
          <a:bodyPr>
            <a:normAutofit/>
          </a:bodyPr>
          <a:lstStyle/>
          <a:p>
            <a:r>
              <a:rPr lang="en-US" dirty="0"/>
              <a:t>Simons </a:t>
            </a:r>
            <a:r>
              <a:rPr lang="en-US" dirty="0" smtClean="0"/>
              <a:t>Institute, Cryptography </a:t>
            </a:r>
            <a:r>
              <a:rPr lang="en-US" dirty="0"/>
              <a:t>Boot Camp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4003357"/>
            <a:ext cx="891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Shai Halevi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044184"/>
            <a:ext cx="23622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May 18,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049959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A6C2DA"/>
                </a:solidFill>
              </a:rPr>
              <a:t>Homomorphic Encryption (Part I): </a:t>
            </a:r>
          </a:p>
          <a:p>
            <a:pPr algn="ctr"/>
            <a:r>
              <a:rPr lang="en-US" sz="4400" dirty="0" smtClean="0">
                <a:solidFill>
                  <a:srgbClr val="A6C2DA"/>
                </a:solidFill>
              </a:rPr>
              <a:t>SWHE</a:t>
            </a:r>
            <a:endParaRPr lang="en-US" sz="3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133" y="5530334"/>
            <a:ext cx="3432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Many slides taken from Craig Gentry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82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Documents and Settings\craig\Local Settings\Temporary Internet Files\Content.IE5\S1R1AR83\MC9002329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70538"/>
            <a:ext cx="2206625" cy="1860550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2590800" y="3784938"/>
            <a:ext cx="990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905000" y="28194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/>
              <a:t>Bit-wise encrypted file</a:t>
            </a:r>
            <a:endParaRPr lang="en-US" sz="22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639312" y="3557016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01100111101100100100010001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1668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9956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8244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46532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64820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3108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01396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19684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37972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56260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74548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92836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11124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29412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7700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19"/>
          <p:cNvSpPr/>
          <p:nvPr/>
        </p:nvSpPr>
        <p:spPr>
          <a:xfrm>
            <a:off x="665988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20"/>
          <p:cNvSpPr/>
          <p:nvPr/>
        </p:nvSpPr>
        <p:spPr>
          <a:xfrm>
            <a:off x="684276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02564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20852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39140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57428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75716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94004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12292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305800" y="36576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5"/>
          <p:cNvGrpSpPr/>
          <p:nvPr/>
        </p:nvGrpSpPr>
        <p:grpSpPr>
          <a:xfrm>
            <a:off x="3639312" y="3975447"/>
            <a:ext cx="1295400" cy="461665"/>
            <a:chOff x="3639312" y="3962400"/>
            <a:chExt cx="1295400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3639312" y="3962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111011</a:t>
              </a:r>
              <a:endPara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3" name="Group 216"/>
            <p:cNvGrpSpPr/>
            <p:nvPr/>
          </p:nvGrpSpPr>
          <p:grpSpPr>
            <a:xfrm>
              <a:off x="3733800" y="4068127"/>
              <a:ext cx="1066800" cy="228600"/>
              <a:chOff x="5181600" y="4267200"/>
              <a:chExt cx="1066800" cy="228600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518160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536448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554736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573024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591312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609600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103"/>
          <p:cNvGrpSpPr/>
          <p:nvPr/>
        </p:nvGrpSpPr>
        <p:grpSpPr>
          <a:xfrm>
            <a:off x="3822192" y="3975447"/>
            <a:ext cx="1295400" cy="461665"/>
            <a:chOff x="3639312" y="3962400"/>
            <a:chExt cx="1295400" cy="461665"/>
          </a:xfrm>
        </p:grpSpPr>
        <p:sp>
          <p:nvSpPr>
            <p:cNvPr id="107" name="TextBox 106"/>
            <p:cNvSpPr txBox="1"/>
            <p:nvPr/>
          </p:nvSpPr>
          <p:spPr>
            <a:xfrm>
              <a:off x="3639312" y="3962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111011</a:t>
              </a:r>
              <a:endPara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5" name="Group 216"/>
            <p:cNvGrpSpPr/>
            <p:nvPr/>
          </p:nvGrpSpPr>
          <p:grpSpPr>
            <a:xfrm>
              <a:off x="3733800" y="4068127"/>
              <a:ext cx="1066800" cy="228600"/>
              <a:chOff x="5181600" y="4267200"/>
              <a:chExt cx="1066800" cy="22860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518160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36448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554736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573024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591312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09600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114"/>
          <p:cNvGrpSpPr/>
          <p:nvPr/>
        </p:nvGrpSpPr>
        <p:grpSpPr>
          <a:xfrm>
            <a:off x="4005072" y="3975447"/>
            <a:ext cx="1295400" cy="461665"/>
            <a:chOff x="3639312" y="3962400"/>
            <a:chExt cx="1295400" cy="461665"/>
          </a:xfrm>
        </p:grpSpPr>
        <p:sp>
          <p:nvSpPr>
            <p:cNvPr id="116" name="TextBox 115"/>
            <p:cNvSpPr txBox="1"/>
            <p:nvPr/>
          </p:nvSpPr>
          <p:spPr>
            <a:xfrm>
              <a:off x="3639312" y="3962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111011</a:t>
              </a:r>
              <a:endPara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7" name="Group 216"/>
            <p:cNvGrpSpPr/>
            <p:nvPr/>
          </p:nvGrpSpPr>
          <p:grpSpPr>
            <a:xfrm>
              <a:off x="3733800" y="4068127"/>
              <a:ext cx="1066800" cy="228600"/>
              <a:chOff x="5181600" y="4267200"/>
              <a:chExt cx="1066800" cy="2286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518160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536448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554736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73024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91312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609600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123"/>
          <p:cNvGrpSpPr/>
          <p:nvPr/>
        </p:nvGrpSpPr>
        <p:grpSpPr>
          <a:xfrm>
            <a:off x="4187952" y="3975447"/>
            <a:ext cx="1295400" cy="461665"/>
            <a:chOff x="3639312" y="3962400"/>
            <a:chExt cx="1295400" cy="461665"/>
          </a:xfrm>
        </p:grpSpPr>
        <p:sp>
          <p:nvSpPr>
            <p:cNvPr id="125" name="TextBox 124"/>
            <p:cNvSpPr txBox="1"/>
            <p:nvPr/>
          </p:nvSpPr>
          <p:spPr>
            <a:xfrm>
              <a:off x="3639312" y="3962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111011</a:t>
              </a:r>
              <a:endPara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9" name="Group 216"/>
            <p:cNvGrpSpPr/>
            <p:nvPr/>
          </p:nvGrpSpPr>
          <p:grpSpPr>
            <a:xfrm>
              <a:off x="3733800" y="4068127"/>
              <a:ext cx="1066800" cy="228600"/>
              <a:chOff x="5181600" y="4267200"/>
              <a:chExt cx="1066800" cy="228600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18160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36448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54736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73024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91312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9600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132"/>
          <p:cNvGrpSpPr/>
          <p:nvPr/>
        </p:nvGrpSpPr>
        <p:grpSpPr>
          <a:xfrm>
            <a:off x="4370832" y="3975447"/>
            <a:ext cx="1295400" cy="461665"/>
            <a:chOff x="3639312" y="3962400"/>
            <a:chExt cx="1295400" cy="461665"/>
          </a:xfrm>
        </p:grpSpPr>
        <p:sp>
          <p:nvSpPr>
            <p:cNvPr id="134" name="TextBox 133"/>
            <p:cNvSpPr txBox="1"/>
            <p:nvPr/>
          </p:nvSpPr>
          <p:spPr>
            <a:xfrm>
              <a:off x="3639312" y="3962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111011</a:t>
              </a:r>
              <a:endPara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3" name="Group 216"/>
            <p:cNvGrpSpPr/>
            <p:nvPr/>
          </p:nvGrpSpPr>
          <p:grpSpPr>
            <a:xfrm>
              <a:off x="3733800" y="4068127"/>
              <a:ext cx="1066800" cy="228600"/>
              <a:chOff x="5181600" y="4267200"/>
              <a:chExt cx="1066800" cy="228600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518160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36448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54736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573024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91312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09600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41"/>
          <p:cNvGrpSpPr/>
          <p:nvPr/>
        </p:nvGrpSpPr>
        <p:grpSpPr>
          <a:xfrm>
            <a:off x="4553712" y="3975447"/>
            <a:ext cx="1295400" cy="461665"/>
            <a:chOff x="3639312" y="3962400"/>
            <a:chExt cx="1295400" cy="461665"/>
          </a:xfrm>
        </p:grpSpPr>
        <p:sp>
          <p:nvSpPr>
            <p:cNvPr id="143" name="TextBox 142"/>
            <p:cNvSpPr txBox="1"/>
            <p:nvPr/>
          </p:nvSpPr>
          <p:spPr>
            <a:xfrm>
              <a:off x="3639312" y="3962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111011</a:t>
              </a:r>
              <a:endPara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6" name="Group 216"/>
            <p:cNvGrpSpPr/>
            <p:nvPr/>
          </p:nvGrpSpPr>
          <p:grpSpPr>
            <a:xfrm>
              <a:off x="3733800" y="4068127"/>
              <a:ext cx="1066800" cy="228600"/>
              <a:chOff x="5181600" y="4267200"/>
              <a:chExt cx="1066800" cy="228600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518160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36448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54736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73024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91312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609600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57"/>
          <p:cNvGrpSpPr/>
          <p:nvPr/>
        </p:nvGrpSpPr>
        <p:grpSpPr>
          <a:xfrm>
            <a:off x="4736592" y="3975447"/>
            <a:ext cx="1295400" cy="461665"/>
            <a:chOff x="3639312" y="3962400"/>
            <a:chExt cx="1295400" cy="461665"/>
          </a:xfrm>
        </p:grpSpPr>
        <p:sp>
          <p:nvSpPr>
            <p:cNvPr id="161" name="TextBox 160"/>
            <p:cNvSpPr txBox="1"/>
            <p:nvPr/>
          </p:nvSpPr>
          <p:spPr>
            <a:xfrm>
              <a:off x="3639312" y="3962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111011</a:t>
              </a:r>
              <a:endPara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8" name="Group 216"/>
            <p:cNvGrpSpPr/>
            <p:nvPr/>
          </p:nvGrpSpPr>
          <p:grpSpPr>
            <a:xfrm>
              <a:off x="3733800" y="4068127"/>
              <a:ext cx="1066800" cy="228600"/>
              <a:chOff x="5181600" y="4267200"/>
              <a:chExt cx="1066800" cy="228600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518160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36448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554736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573024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591312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609600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68"/>
          <p:cNvGrpSpPr/>
          <p:nvPr/>
        </p:nvGrpSpPr>
        <p:grpSpPr>
          <a:xfrm>
            <a:off x="4919472" y="3975447"/>
            <a:ext cx="1295400" cy="461665"/>
            <a:chOff x="3639312" y="3962400"/>
            <a:chExt cx="1295400" cy="461665"/>
          </a:xfrm>
        </p:grpSpPr>
        <p:sp>
          <p:nvSpPr>
            <p:cNvPr id="170" name="TextBox 169"/>
            <p:cNvSpPr txBox="1"/>
            <p:nvPr/>
          </p:nvSpPr>
          <p:spPr>
            <a:xfrm>
              <a:off x="3639312" y="3962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111011</a:t>
              </a:r>
              <a:endPara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22" name="Group 216"/>
            <p:cNvGrpSpPr/>
            <p:nvPr/>
          </p:nvGrpSpPr>
          <p:grpSpPr>
            <a:xfrm>
              <a:off x="3733800" y="4068127"/>
              <a:ext cx="1066800" cy="228600"/>
              <a:chOff x="5181600" y="4267200"/>
              <a:chExt cx="1066800" cy="228600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518160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536448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554736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573024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591312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6096000" y="4267200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31"/>
          <p:cNvGrpSpPr/>
          <p:nvPr/>
        </p:nvGrpSpPr>
        <p:grpSpPr>
          <a:xfrm>
            <a:off x="4114800" y="4495800"/>
            <a:ext cx="457200" cy="841871"/>
            <a:chOff x="3429000" y="5334000"/>
            <a:chExt cx="457200" cy="841871"/>
          </a:xfrm>
        </p:grpSpPr>
        <p:sp>
          <p:nvSpPr>
            <p:cNvPr id="188" name="TextBox 187"/>
            <p:cNvSpPr txBox="1"/>
            <p:nvPr/>
          </p:nvSpPr>
          <p:spPr>
            <a:xfrm>
              <a:off x="3429000" y="571420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  <a:endParaRPr lang="en-US" sz="2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26" name="Group 230"/>
            <p:cNvGrpSpPr/>
            <p:nvPr/>
          </p:nvGrpSpPr>
          <p:grpSpPr>
            <a:xfrm>
              <a:off x="3529584" y="5334000"/>
              <a:ext cx="152400" cy="716903"/>
              <a:chOff x="3529584" y="5334000"/>
              <a:chExt cx="152400" cy="716903"/>
            </a:xfrm>
          </p:grpSpPr>
          <p:cxnSp>
            <p:nvCxnSpPr>
              <p:cNvPr id="189" name="Straight Arrow Connector 188"/>
              <p:cNvCxnSpPr/>
              <p:nvPr/>
            </p:nvCxnSpPr>
            <p:spPr>
              <a:xfrm rot="5400000">
                <a:off x="3447288" y="5485606"/>
                <a:ext cx="3048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Rectangle 189"/>
              <p:cNvSpPr/>
              <p:nvPr/>
            </p:nvSpPr>
            <p:spPr>
              <a:xfrm>
                <a:off x="3529584" y="5822303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32"/>
          <p:cNvGrpSpPr/>
          <p:nvPr/>
        </p:nvGrpSpPr>
        <p:grpSpPr>
          <a:xfrm>
            <a:off x="4297680" y="4495800"/>
            <a:ext cx="457200" cy="841871"/>
            <a:chOff x="3429000" y="5334000"/>
            <a:chExt cx="457200" cy="841871"/>
          </a:xfrm>
        </p:grpSpPr>
        <p:sp>
          <p:nvSpPr>
            <p:cNvPr id="234" name="TextBox 233"/>
            <p:cNvSpPr txBox="1"/>
            <p:nvPr/>
          </p:nvSpPr>
          <p:spPr>
            <a:xfrm>
              <a:off x="3429000" y="571420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  <a:endParaRPr lang="en-US" sz="2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28" name="Group 230"/>
            <p:cNvGrpSpPr/>
            <p:nvPr/>
          </p:nvGrpSpPr>
          <p:grpSpPr>
            <a:xfrm>
              <a:off x="3529584" y="5334000"/>
              <a:ext cx="152400" cy="716903"/>
              <a:chOff x="3529584" y="5334000"/>
              <a:chExt cx="152400" cy="716903"/>
            </a:xfrm>
          </p:grpSpPr>
          <p:cxnSp>
            <p:nvCxnSpPr>
              <p:cNvPr id="236" name="Straight Arrow Connector 235"/>
              <p:cNvCxnSpPr/>
              <p:nvPr/>
            </p:nvCxnSpPr>
            <p:spPr>
              <a:xfrm rot="5400000">
                <a:off x="3447288" y="5485606"/>
                <a:ext cx="3048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Rectangle 236"/>
              <p:cNvSpPr/>
              <p:nvPr/>
            </p:nvSpPr>
            <p:spPr>
              <a:xfrm>
                <a:off x="3529584" y="5822303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37"/>
          <p:cNvGrpSpPr/>
          <p:nvPr/>
        </p:nvGrpSpPr>
        <p:grpSpPr>
          <a:xfrm>
            <a:off x="4480560" y="4495800"/>
            <a:ext cx="457200" cy="841871"/>
            <a:chOff x="3429000" y="5334000"/>
            <a:chExt cx="457200" cy="841871"/>
          </a:xfrm>
        </p:grpSpPr>
        <p:sp>
          <p:nvSpPr>
            <p:cNvPr id="239" name="TextBox 238"/>
            <p:cNvSpPr txBox="1"/>
            <p:nvPr/>
          </p:nvSpPr>
          <p:spPr>
            <a:xfrm>
              <a:off x="3429000" y="571420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  <a:endParaRPr lang="en-US" sz="2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34" name="Group 230"/>
            <p:cNvGrpSpPr/>
            <p:nvPr/>
          </p:nvGrpSpPr>
          <p:grpSpPr>
            <a:xfrm>
              <a:off x="3529584" y="5334000"/>
              <a:ext cx="152400" cy="716903"/>
              <a:chOff x="3529584" y="5334000"/>
              <a:chExt cx="152400" cy="716903"/>
            </a:xfrm>
          </p:grpSpPr>
          <p:cxnSp>
            <p:nvCxnSpPr>
              <p:cNvPr id="241" name="Straight Arrow Connector 240"/>
              <p:cNvCxnSpPr/>
              <p:nvPr/>
            </p:nvCxnSpPr>
            <p:spPr>
              <a:xfrm rot="5400000">
                <a:off x="3447288" y="5485606"/>
                <a:ext cx="3048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Rectangle 241"/>
              <p:cNvSpPr/>
              <p:nvPr/>
            </p:nvSpPr>
            <p:spPr>
              <a:xfrm>
                <a:off x="3529584" y="5822303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242"/>
          <p:cNvGrpSpPr/>
          <p:nvPr/>
        </p:nvGrpSpPr>
        <p:grpSpPr>
          <a:xfrm>
            <a:off x="4663440" y="4495800"/>
            <a:ext cx="457200" cy="841871"/>
            <a:chOff x="3429000" y="5334000"/>
            <a:chExt cx="457200" cy="841871"/>
          </a:xfrm>
        </p:grpSpPr>
        <p:sp>
          <p:nvSpPr>
            <p:cNvPr id="244" name="TextBox 243"/>
            <p:cNvSpPr txBox="1"/>
            <p:nvPr/>
          </p:nvSpPr>
          <p:spPr>
            <a:xfrm>
              <a:off x="3429000" y="571420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  <a:endParaRPr lang="en-US" sz="2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36" name="Group 230"/>
            <p:cNvGrpSpPr/>
            <p:nvPr/>
          </p:nvGrpSpPr>
          <p:grpSpPr>
            <a:xfrm>
              <a:off x="3529584" y="5334000"/>
              <a:ext cx="152400" cy="716903"/>
              <a:chOff x="3529584" y="5334000"/>
              <a:chExt cx="152400" cy="716903"/>
            </a:xfrm>
          </p:grpSpPr>
          <p:cxnSp>
            <p:nvCxnSpPr>
              <p:cNvPr id="246" name="Straight Arrow Connector 245"/>
              <p:cNvCxnSpPr/>
              <p:nvPr/>
            </p:nvCxnSpPr>
            <p:spPr>
              <a:xfrm rot="5400000">
                <a:off x="3447288" y="5485606"/>
                <a:ext cx="3048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Rectangle 246"/>
              <p:cNvSpPr/>
              <p:nvPr/>
            </p:nvSpPr>
            <p:spPr>
              <a:xfrm>
                <a:off x="3529584" y="5822303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247"/>
          <p:cNvGrpSpPr/>
          <p:nvPr/>
        </p:nvGrpSpPr>
        <p:grpSpPr>
          <a:xfrm>
            <a:off x="4846320" y="4495800"/>
            <a:ext cx="457200" cy="841871"/>
            <a:chOff x="3429000" y="5334000"/>
            <a:chExt cx="457200" cy="841871"/>
          </a:xfrm>
        </p:grpSpPr>
        <p:sp>
          <p:nvSpPr>
            <p:cNvPr id="249" name="TextBox 248"/>
            <p:cNvSpPr txBox="1"/>
            <p:nvPr/>
          </p:nvSpPr>
          <p:spPr>
            <a:xfrm>
              <a:off x="3429000" y="571420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  <a:endParaRPr lang="en-US" sz="2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38" name="Group 230"/>
            <p:cNvGrpSpPr/>
            <p:nvPr/>
          </p:nvGrpSpPr>
          <p:grpSpPr>
            <a:xfrm>
              <a:off x="3529584" y="5334000"/>
              <a:ext cx="152400" cy="716903"/>
              <a:chOff x="3529584" y="5334000"/>
              <a:chExt cx="152400" cy="716903"/>
            </a:xfrm>
          </p:grpSpPr>
          <p:cxnSp>
            <p:nvCxnSpPr>
              <p:cNvPr id="251" name="Straight Arrow Connector 250"/>
              <p:cNvCxnSpPr/>
              <p:nvPr/>
            </p:nvCxnSpPr>
            <p:spPr>
              <a:xfrm rot="5400000">
                <a:off x="3447288" y="5485606"/>
                <a:ext cx="3048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Rectangle 251"/>
              <p:cNvSpPr/>
              <p:nvPr/>
            </p:nvSpPr>
            <p:spPr>
              <a:xfrm>
                <a:off x="3529584" y="5822303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252"/>
          <p:cNvGrpSpPr/>
          <p:nvPr/>
        </p:nvGrpSpPr>
        <p:grpSpPr>
          <a:xfrm>
            <a:off x="5029200" y="4495800"/>
            <a:ext cx="457200" cy="841871"/>
            <a:chOff x="3429000" y="5334000"/>
            <a:chExt cx="457200" cy="841871"/>
          </a:xfrm>
        </p:grpSpPr>
        <p:sp>
          <p:nvSpPr>
            <p:cNvPr id="254" name="TextBox 253"/>
            <p:cNvSpPr txBox="1"/>
            <p:nvPr/>
          </p:nvSpPr>
          <p:spPr>
            <a:xfrm>
              <a:off x="3429000" y="571420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  <a:endParaRPr lang="en-US" sz="2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43" name="Group 230"/>
            <p:cNvGrpSpPr/>
            <p:nvPr/>
          </p:nvGrpSpPr>
          <p:grpSpPr>
            <a:xfrm>
              <a:off x="3529584" y="5334000"/>
              <a:ext cx="152400" cy="716903"/>
              <a:chOff x="3529584" y="5334000"/>
              <a:chExt cx="152400" cy="716903"/>
            </a:xfrm>
          </p:grpSpPr>
          <p:cxnSp>
            <p:nvCxnSpPr>
              <p:cNvPr id="256" name="Straight Arrow Connector 255"/>
              <p:cNvCxnSpPr/>
              <p:nvPr/>
            </p:nvCxnSpPr>
            <p:spPr>
              <a:xfrm rot="5400000">
                <a:off x="3447288" y="5485606"/>
                <a:ext cx="3048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7" name="Rectangle 256"/>
              <p:cNvSpPr/>
              <p:nvPr/>
            </p:nvSpPr>
            <p:spPr>
              <a:xfrm>
                <a:off x="3529584" y="5822303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257"/>
          <p:cNvGrpSpPr/>
          <p:nvPr/>
        </p:nvGrpSpPr>
        <p:grpSpPr>
          <a:xfrm>
            <a:off x="5212080" y="4495800"/>
            <a:ext cx="457200" cy="841871"/>
            <a:chOff x="3429000" y="5334000"/>
            <a:chExt cx="457200" cy="841871"/>
          </a:xfrm>
        </p:grpSpPr>
        <p:sp>
          <p:nvSpPr>
            <p:cNvPr id="259" name="TextBox 258"/>
            <p:cNvSpPr txBox="1"/>
            <p:nvPr/>
          </p:nvSpPr>
          <p:spPr>
            <a:xfrm>
              <a:off x="3429000" y="571420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  <a:endParaRPr lang="en-US" sz="2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46" name="Group 230"/>
            <p:cNvGrpSpPr/>
            <p:nvPr/>
          </p:nvGrpSpPr>
          <p:grpSpPr>
            <a:xfrm>
              <a:off x="3529584" y="5334000"/>
              <a:ext cx="152400" cy="716903"/>
              <a:chOff x="3529584" y="5334000"/>
              <a:chExt cx="152400" cy="716903"/>
            </a:xfrm>
          </p:grpSpPr>
          <p:cxnSp>
            <p:nvCxnSpPr>
              <p:cNvPr id="261" name="Straight Arrow Connector 260"/>
              <p:cNvCxnSpPr/>
              <p:nvPr/>
            </p:nvCxnSpPr>
            <p:spPr>
              <a:xfrm rot="5400000">
                <a:off x="3447288" y="5485606"/>
                <a:ext cx="3048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Rectangle 261"/>
              <p:cNvSpPr/>
              <p:nvPr/>
            </p:nvSpPr>
            <p:spPr>
              <a:xfrm>
                <a:off x="3529584" y="5822303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262"/>
          <p:cNvGrpSpPr/>
          <p:nvPr/>
        </p:nvGrpSpPr>
        <p:grpSpPr>
          <a:xfrm>
            <a:off x="5394960" y="4495800"/>
            <a:ext cx="457200" cy="841871"/>
            <a:chOff x="3429000" y="5334000"/>
            <a:chExt cx="457200" cy="841871"/>
          </a:xfrm>
        </p:grpSpPr>
        <p:sp>
          <p:nvSpPr>
            <p:cNvPr id="264" name="TextBox 263"/>
            <p:cNvSpPr txBox="1"/>
            <p:nvPr/>
          </p:nvSpPr>
          <p:spPr>
            <a:xfrm>
              <a:off x="3429000" y="571420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  <a:endParaRPr lang="en-US" sz="2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48" name="Group 230"/>
            <p:cNvGrpSpPr/>
            <p:nvPr/>
          </p:nvGrpSpPr>
          <p:grpSpPr>
            <a:xfrm>
              <a:off x="3529584" y="5334000"/>
              <a:ext cx="152400" cy="716903"/>
              <a:chOff x="3529584" y="5334000"/>
              <a:chExt cx="152400" cy="716903"/>
            </a:xfrm>
          </p:grpSpPr>
          <p:cxnSp>
            <p:nvCxnSpPr>
              <p:cNvPr id="266" name="Straight Arrow Connector 265"/>
              <p:cNvCxnSpPr/>
              <p:nvPr/>
            </p:nvCxnSpPr>
            <p:spPr>
              <a:xfrm rot="5400000">
                <a:off x="3447288" y="5485606"/>
                <a:ext cx="3048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" name="Rectangle 266"/>
              <p:cNvSpPr/>
              <p:nvPr/>
            </p:nvSpPr>
            <p:spPr>
              <a:xfrm>
                <a:off x="3529584" y="5822303"/>
                <a:ext cx="152400" cy="22860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8" name="TextBox 267"/>
          <p:cNvSpPr txBox="1"/>
          <p:nvPr/>
        </p:nvSpPr>
        <p:spPr>
          <a:xfrm>
            <a:off x="179512" y="508518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E-OR(00000010…) = 1</a:t>
            </a:r>
          </a:p>
          <a:p>
            <a:r>
              <a:rPr lang="en-US" sz="2000" dirty="0" smtClean="0">
                <a:solidFill>
                  <a:schemeClr val="tx2"/>
                </a:solidFill>
                <a:cs typeface="Courier New" pitchFamily="49" charset="0"/>
              </a:rPr>
              <a:t>(string is in the encrypted file!)</a:t>
            </a:r>
            <a:endParaRPr lang="en-US" sz="2000" dirty="0">
              <a:solidFill>
                <a:schemeClr val="tx2"/>
              </a:solidFill>
              <a:cs typeface="Courier New" pitchFamily="49" charset="0"/>
            </a:endParaRPr>
          </a:p>
        </p:txBody>
      </p:sp>
      <p:sp>
        <p:nvSpPr>
          <p:cNvPr id="303" name="Content Placeholder 2"/>
          <p:cNvSpPr txBox="1">
            <a:spLocks/>
          </p:cNvSpPr>
          <p:nvPr/>
        </p:nvSpPr>
        <p:spPr>
          <a:xfrm>
            <a:off x="228600" y="1447800"/>
            <a:ext cx="8686800" cy="533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	b</a:t>
            </a:r>
            <a:r>
              <a:rPr lang="en-US" sz="3000" dirty="0" smtClean="0"/>
              <a:t> denotes an encryption of bit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3000" dirty="0" smtClean="0"/>
              <a:t>.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685800" y="1524000"/>
            <a:ext cx="304800" cy="3048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TextBox 304"/>
          <p:cNvSpPr txBox="1"/>
          <p:nvPr/>
        </p:nvSpPr>
        <p:spPr>
          <a:xfrm>
            <a:off x="4267200" y="27432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/>
              <a:t>Step 2: Aggregate info about the subsequences</a:t>
            </a:r>
            <a:endParaRPr lang="en-US" sz="2200" u="sng" dirty="0"/>
          </a:p>
        </p:txBody>
      </p:sp>
      <p:sp>
        <p:nvSpPr>
          <p:cNvPr id="171" name="TextBox 170"/>
          <p:cNvSpPr txBox="1"/>
          <p:nvPr/>
        </p:nvSpPr>
        <p:spPr>
          <a:xfrm>
            <a:off x="2123728" y="5807005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E-OR</a:t>
            </a:r>
            <a:r>
              <a:rPr lang="en-US" dirty="0" smtClean="0"/>
              <a:t> can also be computed from basic bit operations.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1361728" y="5157192"/>
            <a:ext cx="144016" cy="21602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6C"/>
              </a:solidFill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1514128" y="5157192"/>
            <a:ext cx="144016" cy="21602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6C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1666528" y="5157192"/>
            <a:ext cx="144016" cy="21602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6C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1818928" y="5157192"/>
            <a:ext cx="144016" cy="21602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6C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1971328" y="5157192"/>
            <a:ext cx="144016" cy="21602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6C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2123728" y="5157192"/>
            <a:ext cx="144016" cy="21602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6C"/>
              </a:solidFill>
            </a:endParaRPr>
          </a:p>
        </p:txBody>
      </p:sp>
      <p:sp>
        <p:nvSpPr>
          <p:cNvPr id="1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Encrypted String Matching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9" grpId="0"/>
      <p:bldP spid="268" grpId="0"/>
      <p:bldP spid="171" grpId="0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552" y="1586129"/>
            <a:ext cx="8890248" cy="344307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Cloud stores my encrypted files: </a:t>
            </a:r>
            <a:r>
              <a:rPr lang="en-US" sz="2400" dirty="0" err="1" smtClean="0"/>
              <a:t>pk</a:t>
            </a:r>
            <a:r>
              <a:rPr lang="en-US" sz="2400" dirty="0" smtClean="0"/>
              <a:t>, </a:t>
            </a:r>
            <a:r>
              <a:rPr lang="en-US" sz="2400" dirty="0" err="1" smtClean="0"/>
              <a:t>Enc</a:t>
            </a:r>
            <a:r>
              <a:rPr lang="en-US" sz="2400" baseline="-15000" dirty="0" err="1" smtClean="0"/>
              <a:t>pk</a:t>
            </a:r>
            <a:r>
              <a:rPr lang="en-US" sz="2400" dirty="0" smtClean="0"/>
              <a:t>(f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),…, </a:t>
            </a:r>
            <a:r>
              <a:rPr lang="en-US" sz="2400" dirty="0" err="1" smtClean="0"/>
              <a:t>Enc</a:t>
            </a:r>
            <a:r>
              <a:rPr lang="en-US" sz="2400" baseline="-15000" dirty="0" err="1" smtClean="0"/>
              <a:t>pk</a:t>
            </a:r>
            <a:r>
              <a:rPr lang="en-US" sz="2400" dirty="0" smtClean="0"/>
              <a:t>(f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Later, I want f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but want to hide “3” from cloud.</a:t>
            </a:r>
          </a:p>
          <a:p>
            <a:r>
              <a:rPr lang="en-US" sz="2400" dirty="0" smtClean="0"/>
              <a:t>I send </a:t>
            </a:r>
            <a:r>
              <a:rPr lang="en-US" sz="2400" dirty="0" err="1" smtClean="0"/>
              <a:t>Enc</a:t>
            </a:r>
            <a:r>
              <a:rPr lang="en-US" sz="2400" baseline="-15000" dirty="0" err="1" smtClean="0"/>
              <a:t>pk</a:t>
            </a:r>
            <a:r>
              <a:rPr lang="en-US" sz="2400" baseline="-15000" dirty="0" smtClean="0"/>
              <a:t> </a:t>
            </a:r>
            <a:r>
              <a:rPr lang="en-US" sz="2400" dirty="0" smtClean="0"/>
              <a:t>(3) to the cloud.</a:t>
            </a:r>
          </a:p>
          <a:p>
            <a:r>
              <a:rPr lang="en-US" sz="2400" dirty="0" smtClean="0"/>
              <a:t>Cloud runs </a:t>
            </a:r>
            <a:r>
              <a:rPr lang="en-US" sz="2400" dirty="0" err="1" smtClean="0"/>
              <a:t>Eval</a:t>
            </a:r>
            <a:r>
              <a:rPr lang="en-US" sz="2400" baseline="-25000" dirty="0" err="1" smtClean="0"/>
              <a:t>pk</a:t>
            </a:r>
            <a:r>
              <a:rPr lang="en-US" sz="2400" dirty="0" smtClean="0"/>
              <a:t> (F, </a:t>
            </a:r>
            <a:r>
              <a:rPr lang="en-US" sz="2400" dirty="0" err="1" smtClean="0"/>
              <a:t>Enc</a:t>
            </a:r>
            <a:r>
              <a:rPr lang="en-US" sz="2400" baseline="-25000" dirty="0" err="1" smtClean="0"/>
              <a:t>pk</a:t>
            </a:r>
            <a:r>
              <a:rPr lang="en-US" sz="2400" dirty="0" smtClean="0"/>
              <a:t>(3), </a:t>
            </a:r>
            <a:r>
              <a:rPr lang="en-US" sz="2400" dirty="0" err="1" smtClean="0"/>
              <a:t>Enc</a:t>
            </a:r>
            <a:r>
              <a:rPr lang="en-US" sz="2400" baseline="-15000" dirty="0" err="1" smtClean="0"/>
              <a:t>pk</a:t>
            </a:r>
            <a:r>
              <a:rPr lang="en-US" sz="2400" dirty="0" smtClean="0"/>
              <a:t>(f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),…, </a:t>
            </a:r>
            <a:r>
              <a:rPr lang="en-US" sz="2400" dirty="0" err="1" smtClean="0"/>
              <a:t>Enc</a:t>
            </a:r>
            <a:r>
              <a:rPr lang="en-US" sz="2400" baseline="-15000" dirty="0" err="1" smtClean="0"/>
              <a:t>pk</a:t>
            </a:r>
            <a:r>
              <a:rPr lang="en-US" sz="2400" dirty="0" smtClean="0"/>
              <a:t>(f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)),                                     where F(n, {files}) is the function that outputs the nth file.</a:t>
            </a:r>
          </a:p>
          <a:p>
            <a:r>
              <a:rPr lang="en-US" sz="2400" dirty="0" smtClean="0"/>
              <a:t>It sends me the (encrypted) file f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Paradox?: Can’t the cloud “see” it is sending the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encrypted file?  By comparing the stored value </a:t>
            </a:r>
            <a:r>
              <a:rPr lang="en-US" sz="2400" dirty="0" err="1" smtClean="0"/>
              <a:t>Enc</a:t>
            </a:r>
            <a:r>
              <a:rPr lang="en-US" sz="2400" baseline="-15000" dirty="0" err="1" smtClean="0"/>
              <a:t>pk</a:t>
            </a:r>
            <a:r>
              <a:rPr lang="en-US" sz="2400" dirty="0" smtClean="0"/>
              <a:t>(f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 to the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it sends?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Security: A Paradox?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60512" y="4953000"/>
            <a:ext cx="7821488" cy="1800200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 dirty="0" smtClean="0">
                <a:solidFill>
                  <a:srgbClr val="002060"/>
                </a:solidFill>
              </a:rPr>
              <a:t>Resolution of paradox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Semantic security implies: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 Many encryptions of f</a:t>
            </a:r>
            <a:r>
              <a:rPr lang="en-US" sz="2400" baseline="-25000" dirty="0" smtClean="0">
                <a:solidFill>
                  <a:srgbClr val="002060"/>
                </a:solidFill>
              </a:rPr>
              <a:t>3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 Hard to tell when two </a:t>
            </a:r>
            <a:r>
              <a:rPr lang="en-US" sz="2400" dirty="0" err="1" smtClean="0">
                <a:solidFill>
                  <a:srgbClr val="002060"/>
                </a:solidFill>
              </a:rPr>
              <a:t>ciphertexts</a:t>
            </a:r>
            <a:r>
              <a:rPr lang="en-US" sz="2400" dirty="0" smtClean="0">
                <a:solidFill>
                  <a:srgbClr val="002060"/>
                </a:solidFill>
              </a:rPr>
              <a:t> encrypt the same thing.</a:t>
            </a:r>
          </a:p>
        </p:txBody>
      </p:sp>
    </p:spTree>
    <p:extLst>
      <p:ext uri="{BB962C8B-B14F-4D97-AF65-F5344CB8AC3E}">
        <p14:creationId xmlns:p14="http://schemas.microsoft.com/office/powerpoint/2010/main" val="15020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Properties/Limitations of </a:t>
            </a:r>
            <a:r>
              <a:rPr lang="en-US" dirty="0" smtClean="0"/>
              <a:t>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98637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Chosen-</a:t>
            </a:r>
            <a:r>
              <a:rPr lang="en-US" dirty="0" err="1" smtClean="0">
                <a:solidFill>
                  <a:srgbClr val="0070C0"/>
                </a:solidFill>
              </a:rPr>
              <a:t>ciphertext</a:t>
            </a:r>
            <a:r>
              <a:rPr lang="en-US" dirty="0" smtClean="0">
                <a:solidFill>
                  <a:srgbClr val="0070C0"/>
                </a:solidFill>
              </a:rPr>
              <a:t> security: </a:t>
            </a:r>
            <a:r>
              <a:rPr lang="en-US" dirty="0" smtClean="0"/>
              <a:t>HE is malleable by design, standard CCA security cannot be achieved</a:t>
            </a:r>
          </a:p>
          <a:p>
            <a:pPr lvl="1"/>
            <a:r>
              <a:rPr lang="en-US" dirty="0" smtClean="0"/>
              <a:t>Can get CCA1o</a:t>
            </a:r>
            <a:r>
              <a:rPr lang="en-US" dirty="0"/>
              <a:t>ther security notions </a:t>
            </a:r>
            <a:r>
              <a:rPr lang="en-US" dirty="0" smtClean="0"/>
              <a:t>(e.g. homomorphic sigs)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Multi-hop:</a:t>
            </a:r>
            <a:r>
              <a:rPr lang="en-US" dirty="0" smtClean="0"/>
              <a:t> Can we apply </a:t>
            </a:r>
            <a:r>
              <a:rPr lang="en-US" dirty="0" err="1" smtClean="0"/>
              <a:t>Eval</a:t>
            </a:r>
            <a:r>
              <a:rPr lang="en-US" dirty="0" smtClean="0"/>
              <a:t> to evaluated </a:t>
            </a:r>
            <a:r>
              <a:rPr lang="en-US" dirty="0" err="1" smtClean="0"/>
              <a:t>ciphertexts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Usually yes, but not inherently so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Function privacy:</a:t>
            </a:r>
            <a:r>
              <a:rPr lang="en-US" dirty="0" smtClean="0"/>
              <a:t> Does </a:t>
            </a:r>
            <a:r>
              <a:rPr lang="en-US" dirty="0" err="1" smtClean="0"/>
              <a:t>Eval</a:t>
            </a:r>
            <a:r>
              <a:rPr lang="en-US" baseline="-25000" dirty="0" err="1" smtClean="0"/>
              <a:t>pk</a:t>
            </a:r>
            <a:r>
              <a:rPr lang="en-US" dirty="0" smtClean="0"/>
              <a:t>(f,…) hide f?</a:t>
            </a:r>
          </a:p>
          <a:p>
            <a:pPr lvl="1"/>
            <a:r>
              <a:rPr lang="en-US" dirty="0" smtClean="0"/>
              <a:t>Even from an adversary that has the secret key?</a:t>
            </a:r>
          </a:p>
          <a:p>
            <a:pPr lvl="1"/>
            <a:r>
              <a:rPr lang="en-US" dirty="0" smtClean="0"/>
              <a:t>This can be arranged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Malicious security:</a:t>
            </a:r>
            <a:r>
              <a:rPr lang="en-US" dirty="0" smtClean="0"/>
              <a:t> What if </a:t>
            </a:r>
            <a:r>
              <a:rPr lang="en-US" dirty="0" err="1" smtClean="0"/>
              <a:t>pk</a:t>
            </a:r>
            <a:r>
              <a:rPr lang="en-US" dirty="0"/>
              <a:t>,</a:t>
            </a:r>
            <a:r>
              <a:rPr lang="en-US" dirty="0" smtClean="0"/>
              <a:t> c are malformed?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Secret-key vs. Public-key HE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 helpful aside: for homomorphic encryption,</a:t>
                </a:r>
                <a:br>
                  <a:rPr lang="en-US" dirty="0" smtClean="0"/>
                </a:br>
                <a:r>
                  <a:rPr lang="en-US" dirty="0" smtClean="0"/>
                  <a:t>public-key and secret-key are essentially the same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u="sng" dirty="0" smtClean="0"/>
                  <a:t>Theorem [R11]</a:t>
                </a:r>
                <a:r>
                  <a:rPr lang="en-US" dirty="0" smtClean="0"/>
                  <a:t>: There is an easy black-box transformation</a:t>
                </a:r>
                <a:br>
                  <a:rPr lang="en-US" dirty="0" smtClean="0"/>
                </a:br>
                <a:r>
                  <a:rPr lang="en-US" dirty="0"/>
                  <a:t>   from secret-key </a:t>
                </a:r>
                <a:r>
                  <a:rPr lang="en-US" dirty="0" smtClean="0"/>
                  <a:t>HE to </a:t>
                </a:r>
                <a:r>
                  <a:rPr lang="en-US" dirty="0"/>
                  <a:t>public-key HE</a:t>
                </a:r>
                <a:endParaRPr lang="en-US" dirty="0" smtClean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> random bits and their encryptions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𝑃𝐾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,…,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ℓ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𝑠𝑘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> is chosen larger than the </a:t>
                </a:r>
                <a:r>
                  <a:rPr lang="en-US" dirty="0" err="1"/>
                  <a:t>cipehrtext</a:t>
                </a:r>
                <a:r>
                  <a:rPr lang="en-US" dirty="0"/>
                  <a:t>-size,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ℓ≫|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Encrypt a bit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/>
                  <a:t>, choose a random bit-string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/>
                  <a:t>,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𝐸𝑛𝑐</m:t>
                    </m:r>
                    <m:r>
                      <a:rPr lang="en-US" i="1">
                        <a:latin typeface="Cambria Math"/>
                      </a:rPr>
                      <m:t>(∑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421" t="-1221" r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9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Transforming </a:t>
            </a:r>
            <a:r>
              <a:rPr lang="en-US" dirty="0" smtClean="0"/>
              <a:t>HE from SK to PK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302752" cy="51816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𝑃𝐾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𝒄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𝑠𝑘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</a:rPr>
                      <m:t>=ℓ≫|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Enc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)</a:t>
                </a:r>
                <a:r>
                  <a:rPr lang="en-US" dirty="0"/>
                  <a:t>:</a:t>
                </a:r>
                <a:r>
                  <a:rPr lang="en-US" dirty="0" smtClean="0"/>
                  <a:t> choose random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𝐸𝑛𝑐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Correctness: immediate from additive homomorphism</a:t>
                </a:r>
              </a:p>
              <a:p>
                <a:r>
                  <a:rPr lang="en-US" dirty="0" smtClean="0"/>
                  <a:t>Security: The transformation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r>
                      <a:rPr lang="en-US" b="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/>
                  <a:t>lossy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were encryptions of zero then secrecy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would follow from “leakage resilience” of inner-product</a:t>
                </a:r>
              </a:p>
              <a:p>
                <a:pPr lvl="1"/>
                <a:r>
                  <a:rPr lang="en-US" dirty="0" smtClean="0"/>
                  <a:t>By security of the underlying secret-key scheme, adversary cannot tell 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</a:t>
                </a:r>
                <a:r>
                  <a:rPr lang="en-US" dirty="0" smtClean="0"/>
                  <a:t>are encryptions </a:t>
                </a:r>
                <a:r>
                  <a:rPr lang="en-US" dirty="0"/>
                  <a:t>of zero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302752" cy="5181600"/>
              </a:xfrm>
              <a:blipFill rotWithShape="1">
                <a:blip r:embed="rId2"/>
                <a:stretch>
                  <a:fillRect l="-441" t="-706" r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610600" y="6350508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9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82544"/>
            <a:ext cx="8991600" cy="48230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Obfuscation: </a:t>
            </a:r>
          </a:p>
          <a:p>
            <a:pPr lvl="1"/>
            <a:r>
              <a:rPr lang="en-US" dirty="0" smtClean="0"/>
              <a:t>I give the cloud an “encrypted” program </a:t>
            </a:r>
            <a:r>
              <a:rPr lang="en-US" dirty="0" err="1" smtClean="0"/>
              <a:t>Enc</a:t>
            </a:r>
            <a:r>
              <a:rPr lang="en-US" dirty="0" smtClean="0"/>
              <a:t>(P).</a:t>
            </a:r>
          </a:p>
          <a:p>
            <a:pPr lvl="1"/>
            <a:r>
              <a:rPr lang="en-US" dirty="0" smtClean="0"/>
              <a:t>For any input x, cloud can compute </a:t>
            </a:r>
            <a:r>
              <a:rPr lang="en-US" dirty="0" err="1" smtClean="0"/>
              <a:t>Enc</a:t>
            </a:r>
            <a:r>
              <a:rPr lang="en-US" dirty="0" smtClean="0"/>
              <a:t>(P)(x) = P(x).</a:t>
            </a:r>
          </a:p>
          <a:p>
            <a:pPr lvl="1"/>
            <a:r>
              <a:rPr lang="en-US" dirty="0" smtClean="0"/>
              <a:t>Cloud learns “nothing” about P, except {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,P</a:t>
            </a:r>
            <a:r>
              <a:rPr lang="en-US" dirty="0" smtClean="0"/>
              <a:t>(x</a:t>
            </a:r>
            <a:r>
              <a:rPr lang="en-US" baseline="-25000" dirty="0" smtClean="0"/>
              <a:t>i</a:t>
            </a:r>
            <a:r>
              <a:rPr lang="en-US" dirty="0" smtClean="0"/>
              <a:t>)}. </a:t>
            </a:r>
          </a:p>
          <a:p>
            <a:pPr lvl="8"/>
            <a:endParaRPr lang="en-US" dirty="0" smtClean="0"/>
          </a:p>
          <a:p>
            <a:r>
              <a:rPr lang="en-US" dirty="0"/>
              <a:t>Difference between obfuscation and </a:t>
            </a:r>
            <a:r>
              <a:rPr lang="en-US" dirty="0" smtClean="0"/>
              <a:t>FHE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 </a:t>
            </a:r>
            <a:r>
              <a:rPr lang="en-US" dirty="0" smtClean="0"/>
              <a:t>FHE</a:t>
            </a:r>
            <a:r>
              <a:rPr lang="en-US" dirty="0"/>
              <a:t>, cloud computes </a:t>
            </a:r>
            <a:r>
              <a:rPr lang="en-US" dirty="0" err="1" smtClean="0"/>
              <a:t>Enc</a:t>
            </a:r>
            <a:r>
              <a:rPr lang="en-US" dirty="0" smtClean="0"/>
              <a:t>(P(x</a:t>
            </a:r>
            <a:r>
              <a:rPr lang="en-US" dirty="0"/>
              <a:t>)), and it can’t decrypt to get P(x</a:t>
            </a:r>
            <a:r>
              <a:rPr lang="en-US" dirty="0" smtClean="0"/>
              <a:t>).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Barak et al: “On the (</a:t>
            </a:r>
            <a:r>
              <a:rPr lang="en-US" dirty="0" err="1" smtClean="0"/>
              <a:t>Im</a:t>
            </a:r>
            <a:r>
              <a:rPr lang="en-US" dirty="0" smtClean="0"/>
              <a:t>)possibility of Obfuscating Programs”</a:t>
            </a:r>
          </a:p>
          <a:p>
            <a:pPr lvl="1"/>
            <a:r>
              <a:rPr lang="en-US" dirty="0" smtClean="0"/>
              <a:t>Certain types of obfuscation are impossible.</a:t>
            </a:r>
          </a:p>
          <a:p>
            <a:pPr lvl="8"/>
            <a:endParaRPr lang="en-US" dirty="0" smtClean="0"/>
          </a:p>
          <a:p>
            <a:r>
              <a:rPr lang="en-US" dirty="0" err="1" smtClean="0"/>
              <a:t>Garg</a:t>
            </a:r>
            <a:r>
              <a:rPr lang="en-US" dirty="0" smtClean="0"/>
              <a:t> et al: “Candidate </a:t>
            </a:r>
            <a:r>
              <a:rPr lang="en-US" dirty="0" err="1" smtClean="0"/>
              <a:t>Indistinguishability</a:t>
            </a:r>
            <a:r>
              <a:rPr lang="en-US" dirty="0" smtClean="0"/>
              <a:t> Obfuscation and Functional Encryption for All Circuits”</a:t>
            </a:r>
          </a:p>
          <a:p>
            <a:pPr lvl="1"/>
            <a:r>
              <a:rPr lang="en-US" dirty="0" smtClean="0"/>
              <a:t>Certain types of obfuscation seem possible (we have schemes).</a:t>
            </a:r>
          </a:p>
          <a:p>
            <a:pPr lvl="8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FHE Doesn’t Do Obfuscation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4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136" y="1752600"/>
            <a:ext cx="8881864" cy="5148071"/>
          </a:xfrm>
        </p:spPr>
        <p:txBody>
          <a:bodyPr>
            <a:normAutofit/>
          </a:bodyPr>
          <a:lstStyle/>
          <a:p>
            <a:r>
              <a:rPr lang="en-US" sz="2700" dirty="0" smtClean="0"/>
              <a:t>Circuits vs. RAMs: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Circuits are powerful</a:t>
            </a:r>
            <a:r>
              <a:rPr lang="en-US" sz="2400" dirty="0" smtClean="0"/>
              <a:t>: Circuit-size </a:t>
            </a:r>
            <a:r>
              <a:rPr lang="en-US" sz="2400" dirty="0" smtClean="0">
                <a:cs typeface="Times New Roman"/>
              </a:rPr>
              <a:t>≈</a:t>
            </a:r>
            <a:r>
              <a:rPr lang="en-US" sz="2400" dirty="0" smtClean="0"/>
              <a:t> TM complexity.</a:t>
            </a:r>
          </a:p>
          <a:p>
            <a:pPr lvl="1"/>
            <a:r>
              <a:rPr lang="en-US" sz="2400" i="1" dirty="0" smtClean="0">
                <a:solidFill>
                  <a:srgbClr val="0070C0"/>
                </a:solidFill>
              </a:rPr>
              <a:t>But</a:t>
            </a:r>
            <a:r>
              <a:rPr lang="en-US" sz="2400" dirty="0" smtClean="0">
                <a:solidFill>
                  <a:srgbClr val="0070C0"/>
                </a:solidFill>
              </a:rPr>
              <a:t> random-access machines compute some functions much faster</a:t>
            </a:r>
            <a:r>
              <a:rPr lang="en-US" sz="2400" dirty="0" smtClean="0"/>
              <a:t> than a TM or circuit (Binary search)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Can’t do “random access” on encrypted data </a:t>
            </a:r>
            <a:r>
              <a:rPr lang="en-US" sz="2400" dirty="0" smtClean="0"/>
              <a:t>without leaking some information (not surprising)</a:t>
            </a:r>
          </a:p>
          <a:p>
            <a:pPr lvl="8"/>
            <a:endParaRPr lang="en-US" sz="1200" dirty="0" smtClean="0"/>
          </a:p>
          <a:p>
            <a:r>
              <a:rPr lang="en-US" sz="2700" dirty="0" smtClean="0"/>
              <a:t>What we can do: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Oblivious RAM</a:t>
            </a:r>
            <a:r>
              <a:rPr lang="en-US" sz="2400" dirty="0" smtClean="0"/>
              <a:t>: But this is a very interactive protocol between client and server where server can’t tell what client is computing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Use Obfuscation to do </a:t>
            </a:r>
            <a:r>
              <a:rPr lang="en-US" sz="2400" dirty="0">
                <a:solidFill>
                  <a:srgbClr val="0070C0"/>
                </a:solidFill>
              </a:rPr>
              <a:t>O</a:t>
            </a:r>
            <a:r>
              <a:rPr lang="en-US" sz="2400" dirty="0" smtClean="0">
                <a:solidFill>
                  <a:srgbClr val="0070C0"/>
                </a:solidFill>
              </a:rPr>
              <a:t>RAM</a:t>
            </a:r>
            <a:r>
              <a:rPr lang="en-US" sz="2400" dirty="0" smtClean="0"/>
              <a:t>: Intuitively, obfuscation allows addresses in memory to be revealed “</a:t>
            </a:r>
            <a:r>
              <a:rPr lang="en-US" sz="2400" dirty="0" err="1" smtClean="0"/>
              <a:t>noninteractively</a:t>
            </a:r>
            <a:r>
              <a:rPr lang="en-US" sz="2400" dirty="0" smtClean="0"/>
              <a:t>”.</a:t>
            </a:r>
          </a:p>
          <a:p>
            <a:endParaRPr lang="en-US" sz="2300" dirty="0" smtClean="0"/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FHE </a:t>
            </a:r>
            <a:r>
              <a:rPr lang="en-US" dirty="0" smtClean="0"/>
              <a:t>Doesn’t Do 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4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98637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Multi-Key FHE</a:t>
            </a:r>
          </a:p>
          <a:p>
            <a:pPr lvl="1"/>
            <a:r>
              <a:rPr lang="en-US" dirty="0" smtClean="0"/>
              <a:t>Different clients encrypt data under different FHE keys</a:t>
            </a:r>
          </a:p>
          <a:p>
            <a:pPr lvl="2"/>
            <a:r>
              <a:rPr lang="en-US" dirty="0" smtClean="0"/>
              <a:t>c</a:t>
            </a:r>
            <a:r>
              <a:rPr lang="en-US" baseline="-25000" dirty="0" smtClean="0"/>
              <a:t>i</a:t>
            </a:r>
            <a:r>
              <a:rPr lang="en-US" dirty="0" smtClean="0">
                <a:latin typeface="Times New Roman"/>
                <a:cs typeface="Times New Roman"/>
              </a:rPr>
              <a:t>←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pk</a:t>
            </a:r>
            <a:r>
              <a:rPr lang="en-US" sz="1800" baseline="-25000" dirty="0" err="1" smtClean="0"/>
              <a:t>i</a:t>
            </a:r>
            <a:r>
              <a:rPr lang="en-US" dirty="0" smtClean="0"/>
              <a:t>(m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Later, cloud “combines” data encrypted under different keys to get c* </a:t>
            </a:r>
            <a:r>
              <a:rPr lang="en-US" dirty="0" smtClean="0">
                <a:latin typeface="Times New Roman"/>
                <a:cs typeface="Times New Roman"/>
              </a:rPr>
              <a:t>← </a:t>
            </a:r>
            <a:r>
              <a:rPr lang="en-US" dirty="0" err="1" smtClean="0"/>
              <a:t>Eval</a:t>
            </a:r>
            <a:r>
              <a:rPr lang="en-US" dirty="0" smtClean="0"/>
              <a:t>(pk</a:t>
            </a:r>
            <a:r>
              <a:rPr lang="en-US" baseline="-25000" dirty="0" smtClean="0"/>
              <a:t>1</a:t>
            </a:r>
            <a:r>
              <a:rPr lang="en-US" dirty="0" smtClean="0"/>
              <a:t>,…pk</a:t>
            </a:r>
            <a:r>
              <a:rPr lang="en-US" baseline="-25000" dirty="0" smtClean="0"/>
              <a:t>t</a:t>
            </a:r>
            <a:r>
              <a:rPr lang="en-US" dirty="0" smtClean="0"/>
              <a:t>,f,c</a:t>
            </a:r>
            <a:r>
              <a:rPr lang="en-US" baseline="-25000" dirty="0" smtClean="0"/>
              <a:t>1</a:t>
            </a:r>
            <a:r>
              <a:rPr lang="en-US" dirty="0" smtClean="0"/>
              <a:t>,…</a:t>
            </a:r>
            <a:r>
              <a:rPr lang="en-US" dirty="0" err="1" smtClean="0"/>
              <a:t>c</a:t>
            </a:r>
            <a:r>
              <a:rPr lang="en-US" baseline="-25000" dirty="0" err="1" smtClean="0"/>
              <a:t>t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Can decrypt c* to </a:t>
            </a:r>
            <a:r>
              <a:rPr lang="en-US" dirty="0"/>
              <a:t>f(m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r>
              <a:rPr lang="en-US" dirty="0" smtClean="0"/>
              <a:t>) by pooling sk</a:t>
            </a:r>
            <a:r>
              <a:rPr lang="en-US" baseline="-25000" dirty="0" smtClean="0"/>
              <a:t>1</a:t>
            </a:r>
            <a:r>
              <a:rPr lang="en-US" dirty="0" smtClean="0"/>
              <a:t>,…</a:t>
            </a:r>
            <a:r>
              <a:rPr lang="en-US" dirty="0" err="1" smtClean="0"/>
              <a:t>sk</a:t>
            </a:r>
            <a:endParaRPr lang="en-US" dirty="0" smtClean="0"/>
          </a:p>
          <a:p>
            <a:pPr lvl="8"/>
            <a:endParaRPr lang="en-US" dirty="0" smtClean="0"/>
          </a:p>
          <a:p>
            <a:r>
              <a:rPr lang="en-US" dirty="0" smtClean="0"/>
              <a:t>FHE doesn’t do this “automatically”.</a:t>
            </a:r>
          </a:p>
          <a:p>
            <a:pPr lvl="1"/>
            <a:r>
              <a:rPr lang="en-US" dirty="0" smtClean="0"/>
              <a:t>But there are some schemes that do this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FHE </a:t>
            </a:r>
            <a:r>
              <a:rPr lang="en-US" dirty="0" smtClean="0"/>
              <a:t>Doesn’t Do Multi-Key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71600" y="2743200"/>
                <a:ext cx="7123113" cy="3429000"/>
              </a:xfrm>
            </p:spPr>
            <p:txBody>
              <a:bodyPr/>
              <a:lstStyle/>
              <a:p>
                <a:r>
                  <a:rPr lang="en-US" sz="3200" dirty="0" smtClean="0"/>
                  <a:t>How to compute on encrypted data?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Express functions to compute as a binary circuit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+, ×</m:t>
                    </m:r>
                  </m:oMath>
                </a14:m>
                <a:endParaRPr lang="en-US" dirty="0" smtClean="0"/>
              </a:p>
              <a:p>
                <a:pPr lvl="1" indent="0"/>
                <a:r>
                  <a:rPr lang="en-US" sz="2000" dirty="0" smtClean="0"/>
                  <a:t>That’s always possible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Design a bit-encryption scheme that supports addition, multiplication of encrypted bits</a:t>
                </a:r>
              </a:p>
              <a:p>
                <a:pPr lvl="1" indent="0"/>
                <a:r>
                  <a:rPr lang="en-US" sz="2000" dirty="0" smtClean="0"/>
                  <a:t>That’s the hard part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71600" y="2743200"/>
                <a:ext cx="7123113" cy="3429000"/>
              </a:xfrm>
              <a:blipFill rotWithShape="1">
                <a:blip r:embed="rId2"/>
                <a:stretch>
                  <a:fillRect l="-2140" t="-2131" r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Constructing SWHE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on Encrypted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053208"/>
            <a:ext cx="7924800" cy="144780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Can we delegate the </a:t>
            </a:r>
            <a:r>
              <a:rPr lang="en-US" sz="3200" u="sng" dirty="0">
                <a:solidFill>
                  <a:schemeClr val="tx1"/>
                </a:solidFill>
              </a:rPr>
              <a:t>processing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of </a:t>
            </a:r>
            <a:r>
              <a:rPr lang="en-US" sz="3200" dirty="0">
                <a:solidFill>
                  <a:schemeClr val="tx1"/>
                </a:solidFill>
              </a:rPr>
              <a:t>data, without giving away </a:t>
            </a:r>
            <a:r>
              <a:rPr lang="en-US" sz="3200" u="sng" dirty="0">
                <a:solidFill>
                  <a:schemeClr val="tx1"/>
                </a:solidFill>
              </a:rPr>
              <a:t>access</a:t>
            </a:r>
            <a:r>
              <a:rPr lang="en-US" sz="3200" dirty="0">
                <a:solidFill>
                  <a:schemeClr val="tx1"/>
                </a:solidFill>
              </a:rPr>
              <a:t> to it.</a:t>
            </a:r>
          </a:p>
        </p:txBody>
      </p:sp>
    </p:spTree>
    <p:extLst>
      <p:ext uri="{BB962C8B-B14F-4D97-AF65-F5344CB8AC3E}">
        <p14:creationId xmlns:p14="http://schemas.microsoft.com/office/powerpoint/2010/main" val="4713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n-US" sz="4200" dirty="0" smtClean="0"/>
              <a:t>A Toy HE Scheme </a:t>
            </a:r>
            <a:br>
              <a:rPr lang="en-US" sz="4200" dirty="0" smtClean="0"/>
            </a:br>
            <a:r>
              <a:rPr lang="en-US" sz="4200" dirty="0" smtClean="0"/>
              <a:t>(from American Scientist magazine)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95400"/>
          </a:xfrm>
        </p:spPr>
        <p:txBody>
          <a:bodyPr/>
          <a:lstStyle/>
          <a:p>
            <a:r>
              <a:rPr lang="en-US" dirty="0" smtClean="0"/>
              <a:t>Encryption: Double the plaintext.   x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2x</a:t>
            </a:r>
          </a:p>
          <a:p>
            <a:r>
              <a:rPr lang="en-US" dirty="0" smtClean="0"/>
              <a:t>Decryption: Halve the </a:t>
            </a:r>
            <a:r>
              <a:rPr lang="en-US" dirty="0" err="1" smtClean="0"/>
              <a:t>ciphertext</a:t>
            </a:r>
            <a:r>
              <a:rPr lang="en-US" dirty="0" smtClean="0"/>
              <a:t>.   x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/>
              <a:t>x/2</a:t>
            </a:r>
            <a:endParaRPr lang="en-US" dirty="0"/>
          </a:p>
        </p:txBody>
      </p:sp>
      <p:pic>
        <p:nvPicPr>
          <p:cNvPr id="1026" name="Picture 2" descr="C:\Documents and Settings\craig\Desktop\ATT\2012842015349223-2012-09Hayes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49600"/>
            <a:ext cx="6350000" cy="325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11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“Homomorphism”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Name inspired by ring-homomorphism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2438400"/>
            <a:ext cx="2743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Ring of plaintexts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181600" y="2435578"/>
            <a:ext cx="2743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Ring of </a:t>
            </a:r>
            <a:r>
              <a:rPr lang="en-US" sz="2800" dirty="0" err="1" smtClean="0"/>
              <a:t>ciphertexts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685800" y="4879622"/>
            <a:ext cx="2743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Ring of plaintexts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4876800"/>
            <a:ext cx="2743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Ring of </a:t>
            </a:r>
            <a:r>
              <a:rPr lang="en-US" sz="2800" dirty="0" err="1" smtClean="0"/>
              <a:t>ciphertexts</a:t>
            </a:r>
            <a:endParaRPr lang="en-US" sz="2800" dirty="0"/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 flipV="1">
            <a:off x="3429000" y="3007078"/>
            <a:ext cx="1752600" cy="28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429000" y="5448300"/>
            <a:ext cx="1752600" cy="28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  <a:endCxn id="6" idx="0"/>
          </p:cNvCxnSpPr>
          <p:nvPr/>
        </p:nvCxnSpPr>
        <p:spPr>
          <a:xfrm>
            <a:off x="2057400" y="3581400"/>
            <a:ext cx="0" cy="12982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7" idx="0"/>
          </p:cNvCxnSpPr>
          <p:nvPr/>
        </p:nvCxnSpPr>
        <p:spPr>
          <a:xfrm>
            <a:off x="6553200" y="3578578"/>
            <a:ext cx="0" cy="12982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20990" y="2678668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Enc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020990" y="5117068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Enc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77000" y="4050268"/>
                <a:ext cx="8082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⊞</m:t>
                      </m:r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050268"/>
                <a:ext cx="808235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55691" y="4050268"/>
                <a:ext cx="6832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+, ×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691" y="4050268"/>
                <a:ext cx="68320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730829" y="3963313"/>
            <a:ext cx="3088794" cy="46166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400"/>
                </a:solidFill>
              </a:rPr>
              <a:t>Commutative Diagram</a:t>
            </a:r>
            <a:endParaRPr lang="en-US" sz="2400" b="1" dirty="0">
              <a:solidFill>
                <a:srgbClr val="00B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/>
      <p:bldP spid="18" grpId="0"/>
      <p:bldP spid="19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“Homomorphism”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Name inspired by ring-homomorphism</a:t>
            </a:r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Homomorphism should not be taken too literally</a:t>
            </a:r>
          </a:p>
          <a:p>
            <a:pPr lvl="1"/>
            <a:r>
              <a:rPr lang="en-US" dirty="0" smtClean="0"/>
              <a:t>Else zero-encryptions form a linear subspace (ideal)</a:t>
            </a:r>
          </a:p>
          <a:p>
            <a:r>
              <a:rPr lang="en-US" dirty="0" smtClean="0"/>
              <a:t>Is it possible to hide such an ideal?</a:t>
            </a:r>
          </a:p>
          <a:p>
            <a:pPr lvl="1"/>
            <a:r>
              <a:rPr lang="en-US" dirty="0" smtClean="0"/>
              <a:t>Some attempts (e.g</a:t>
            </a:r>
            <a:r>
              <a:rPr lang="en-US" dirty="0"/>
              <a:t>. Polly </a:t>
            </a:r>
            <a:r>
              <a:rPr lang="en-US" dirty="0" smtClean="0"/>
              <a:t>Cracker), but broken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2438400"/>
            <a:ext cx="2743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Ring of plaintexts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181600" y="2435578"/>
            <a:ext cx="2743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Ring of </a:t>
            </a:r>
            <a:r>
              <a:rPr lang="en-US" sz="2800" dirty="0" err="1" smtClean="0"/>
              <a:t>ciphertexts</a:t>
            </a:r>
            <a:endParaRPr lang="en-US" sz="2800" dirty="0"/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 flipV="1">
            <a:off x="3429000" y="3007078"/>
            <a:ext cx="1752600" cy="28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20990" y="2678668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Enc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75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19664"/>
            <a:ext cx="8596064" cy="28429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Each </a:t>
            </a:r>
            <a:r>
              <a:rPr lang="en-US" sz="2800" dirty="0" err="1" smtClean="0"/>
              <a:t>ciphertext</a:t>
            </a:r>
            <a:r>
              <a:rPr lang="en-US" sz="2800" dirty="0" smtClean="0"/>
              <a:t> has some </a:t>
            </a:r>
            <a:r>
              <a:rPr lang="en-US" sz="2800" u="sng" dirty="0" smtClean="0"/>
              <a:t>noise</a:t>
            </a:r>
            <a:r>
              <a:rPr lang="en-US" sz="2800" dirty="0" smtClean="0"/>
              <a:t> that hides the message.</a:t>
            </a:r>
          </a:p>
          <a:p>
            <a:pPr lvl="1"/>
            <a:r>
              <a:rPr lang="en-US" sz="2500" dirty="0" smtClean="0"/>
              <a:t>Think: “hidden” error correcting codes…</a:t>
            </a:r>
          </a:p>
          <a:p>
            <a:r>
              <a:rPr lang="en-US" sz="2800" dirty="0" smtClean="0"/>
              <a:t>If error is small, Alice can use knowledge of “hidden” code to remove the noise.</a:t>
            </a:r>
          </a:p>
          <a:p>
            <a:pPr lvl="0"/>
            <a:r>
              <a:rPr lang="en-US" sz="2800" dirty="0" smtClean="0"/>
              <a:t>If noise is large, decryption is hopeless even for Alice.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Noisy </a:t>
            </a:r>
            <a:r>
              <a:rPr lang="en-US" dirty="0" err="1" smtClean="0"/>
              <a:t>Ciphertexts</a:t>
            </a:r>
            <a:endParaRPr lang="en-US" dirty="0"/>
          </a:p>
        </p:txBody>
      </p:sp>
      <p:grpSp>
        <p:nvGrpSpPr>
          <p:cNvPr id="12" name="Group 33"/>
          <p:cNvGrpSpPr/>
          <p:nvPr/>
        </p:nvGrpSpPr>
        <p:grpSpPr>
          <a:xfrm>
            <a:off x="621792" y="1556792"/>
            <a:ext cx="7924800" cy="457200"/>
            <a:chOff x="576072" y="5596128"/>
            <a:chExt cx="7924800" cy="4572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76072" y="5824728"/>
              <a:ext cx="792480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 flipH="1" flipV="1">
              <a:off x="804672" y="5824728"/>
              <a:ext cx="45720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1938528" y="5824728"/>
              <a:ext cx="45720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3090672" y="5824728"/>
              <a:ext cx="45720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224528" y="5824728"/>
              <a:ext cx="45720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5376672" y="5824728"/>
              <a:ext cx="45720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6510528" y="5824728"/>
              <a:ext cx="45720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7662671" y="5824728"/>
              <a:ext cx="45720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990600" y="5791200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133600" y="5791200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76600" y="5791200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419600" y="5791200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562600" y="5791200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705600" y="5791200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48600" y="5791200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val 35"/>
          <p:cNvSpPr/>
          <p:nvPr/>
        </p:nvSpPr>
        <p:spPr>
          <a:xfrm>
            <a:off x="2514600" y="1632992"/>
            <a:ext cx="1676400" cy="304800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657600" y="1632992"/>
            <a:ext cx="1676400" cy="304800"/>
          </a:xfrm>
          <a:prstGeom prst="ellipse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47872" y="172138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644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6 C 0.0026 -0.01065 -0.00226 -0.03565 -0.01146 -0.03982 C -0.01354 -0.03936 -0.01563 -0.03936 -0.01771 -0.03866 C -0.01945 -0.0382 -0.02292 -0.03635 -0.02292 -0.03635 C -0.02778 -0.02639 -0.02639 -0.01089 -0.02639 -7.40741E-6 " pathEditMode="relative" ptsTypes="ffffA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3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SWHE over the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2971800"/>
                <a:ext cx="8153400" cy="3505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Secret key</a:t>
                </a:r>
                <a:r>
                  <a:rPr lang="en-US" dirty="0" smtClean="0"/>
                  <a:t>: large odd integer n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Public key</a:t>
                </a:r>
                <a:r>
                  <a:rPr lang="en-US" dirty="0" smtClean="0"/>
                  <a:t>: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≪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These are encryptions of 0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Encrypt</a:t>
                </a:r>
                <a:r>
                  <a:rPr lang="en-US" dirty="0" smtClean="0"/>
                  <a:t>: Subset-sum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‘s, then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∈{0,1}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+2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Decrypt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, LBS is 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ADD, MULT</a:t>
                </a:r>
                <a:r>
                  <a:rPr lang="en-US" dirty="0" smtClean="0"/>
                  <a:t>: sum/product over the integers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2971800"/>
                <a:ext cx="8153400" cy="3505200"/>
              </a:xfrm>
              <a:blipFill rotWithShape="1">
                <a:blip r:embed="rId2"/>
                <a:stretch>
                  <a:fillRect l="-449" t="-2957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609600" y="1603648"/>
            <a:ext cx="8001000" cy="1291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Main Idea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Encryptions of 0 are something small and even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modulo a secret integer.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8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676400"/>
                <a:ext cx="86868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Reduction: </a:t>
                </a:r>
              </a:p>
              <a:p>
                <a:pPr lvl="1"/>
                <a:r>
                  <a:rPr lang="en-US" dirty="0" smtClean="0"/>
                  <a:t>If “approximate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” problem is hard, then the scheme is semantically secure.</a:t>
                </a:r>
              </a:p>
              <a:p>
                <a:pPr lvl="8"/>
                <a:endParaRPr lang="en-US" dirty="0" smtClean="0"/>
              </a:p>
              <a:p>
                <a:pPr eaLnBrk="1" hangingPunct="1"/>
                <a:r>
                  <a:rPr lang="en-US" dirty="0" smtClean="0"/>
                  <a:t>Approximate GCD Problem:</a:t>
                </a:r>
              </a:p>
              <a:p>
                <a:pPr lvl="1"/>
                <a:r>
                  <a:rPr lang="en-US" dirty="0" smtClean="0"/>
                  <a:t>Given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(approx multiples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),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76400"/>
                <a:ext cx="8686800" cy="4953000"/>
              </a:xfrm>
              <a:blipFill rotWithShape="1">
                <a:blip r:embed="rId3"/>
                <a:stretch>
                  <a:fillRect l="-351" t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SWHE with Integers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72808"/>
                <a:ext cx="8610600" cy="482799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ADD: c = c</a:t>
                </a:r>
                <a:r>
                  <a:rPr lang="en-US" baseline="-25000" dirty="0" smtClean="0"/>
                  <a:t>1</a:t>
                </a:r>
                <a:r>
                  <a:rPr lang="en-US" dirty="0" smtClean="0">
                    <a:latin typeface="Times New Roman"/>
                    <a:cs typeface="Times New Roman"/>
                  </a:rPr>
                  <a:t>+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Noise of c is [c mod n] = [c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mod n] + [c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i="1" dirty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mod n]</a:t>
                </a:r>
              </a:p>
              <a:p>
                <a:pPr lvl="1"/>
                <a:r>
                  <a:rPr lang="en-US" dirty="0" smtClean="0"/>
                  <a:t>Unless this sum is bigger than n (decryption error).</a:t>
                </a:r>
              </a:p>
              <a:p>
                <a:r>
                  <a:rPr lang="en-US" dirty="0" smtClean="0"/>
                  <a:t>MULT: c = c</a:t>
                </a:r>
                <a:r>
                  <a:rPr lang="en-US" baseline="-25000" dirty="0" smtClean="0"/>
                  <a:t>1</a:t>
                </a:r>
                <a:r>
                  <a:rPr lang="en-US" dirty="0" smtClean="0">
                    <a:latin typeface="Times New Roman"/>
                    <a:cs typeface="Times New Roman"/>
                  </a:rPr>
                  <a:t>∙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Noise [c mod n] is product of noises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unless</a:t>
                </a:r>
                <a:r>
                  <a:rPr lang="en-US" dirty="0" smtClean="0"/>
                  <a:t> product &gt;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𝑐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,…,</m:t>
                    </m:r>
                    <m:r>
                      <a:rPr lang="en-US" i="1" dirty="0" smtClean="0">
                        <a:latin typeface="Cambria Math"/>
                      </a:rPr>
                      <m:t>𝑐𝑡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 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Noise 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] 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=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f([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  <a14:m>
                  <m:oMath xmlns:m="http://schemas.openxmlformats.org/officeDocument/2006/math"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) – 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applied to noises.</a:t>
                </a:r>
              </a:p>
              <a:p>
                <a:pPr lvl="1"/>
                <a:r>
                  <a:rPr lang="en-US" dirty="0" smtClean="0"/>
                  <a:t>Rough approximation: </a:t>
                </a:r>
              </a:p>
              <a:p>
                <a:pPr lvl="2"/>
                <a:r>
                  <a:rPr lang="en-US" dirty="0" smtClean="0"/>
                  <a:t>Noise magnitude increases exponentially with degree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72808"/>
                <a:ext cx="8610600" cy="4827992"/>
              </a:xfrm>
              <a:blipFill rotWithShape="1">
                <a:blip r:embed="rId2"/>
                <a:stretch>
                  <a:fillRect l="-354" t="-1515" b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Noise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5928" y="1911888"/>
            <a:ext cx="8515672" cy="4107912"/>
          </a:xfrm>
        </p:spPr>
        <p:txBody>
          <a:bodyPr>
            <a:normAutofit/>
          </a:bodyPr>
          <a:lstStyle/>
          <a:p>
            <a:r>
              <a:rPr lang="en-US" dirty="0" err="1" smtClean="0"/>
              <a:t>Ciphertexts</a:t>
            </a:r>
            <a:r>
              <a:rPr lang="en-US" dirty="0" smtClean="0"/>
              <a:t> must be large to let noise “room to grow”.</a:t>
            </a:r>
          </a:p>
          <a:p>
            <a:pPr lvl="1"/>
            <a:r>
              <a:rPr lang="en-US" dirty="0" smtClean="0"/>
              <a:t>Noise grows exponentially with degree.  </a:t>
            </a:r>
          </a:p>
          <a:p>
            <a:pPr lvl="2"/>
            <a:r>
              <a:rPr lang="en-US" dirty="0" smtClean="0"/>
              <a:t>Bit-length of noise grows linearly with degree.</a:t>
            </a:r>
          </a:p>
          <a:p>
            <a:pPr lvl="1"/>
            <a:r>
              <a:rPr lang="en-US" dirty="0" err="1" smtClean="0"/>
              <a:t>Ciphertext</a:t>
            </a:r>
            <a:r>
              <a:rPr lang="en-US" dirty="0" smtClean="0"/>
              <a:t> size grows linearly with degree.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Noise Problem Hurts Efficiency.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Focusing on the Gentry-</a:t>
            </a:r>
            <a:r>
              <a:rPr lang="en-US" dirty="0" err="1" smtClean="0"/>
              <a:t>Sahai</a:t>
            </a:r>
            <a:r>
              <a:rPr lang="en-US" dirty="0" smtClean="0"/>
              <a:t>-Waters scheme.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Brakerski</a:t>
            </a:r>
            <a:r>
              <a:rPr lang="en-US" dirty="0" smtClean="0"/>
              <a:t> and </a:t>
            </a:r>
            <a:r>
              <a:rPr lang="en-US" dirty="0" err="1" smtClean="0"/>
              <a:t>Vaikuntanathan</a:t>
            </a:r>
            <a:r>
              <a:rPr lang="en-US" dirty="0" smtClean="0"/>
              <a:t> were the first to construct HE based on LWE.)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100"/>
              </a:lnSpc>
            </a:pPr>
            <a:r>
              <a:rPr lang="en-US" dirty="0" smtClean="0"/>
              <a:t>Somewhat </a:t>
            </a:r>
            <a:r>
              <a:rPr lang="en-US" dirty="0" err="1" smtClean="0"/>
              <a:t>Homomorphic</a:t>
            </a:r>
            <a:r>
              <a:rPr lang="en-US" dirty="0" smtClean="0"/>
              <a:t> Encryption Based on LWE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Regev’s</a:t>
            </a:r>
            <a:r>
              <a:rPr lang="en-US" dirty="0" smtClean="0"/>
              <a:t> Encryption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378952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KeyGen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): Choose secret key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1, 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𝒔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Public key: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random except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×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𝒕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“small”</a:t>
                </a:r>
              </a:p>
              <a:p>
                <a:pPr lvl="3"/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Encrypt</a:t>
                </a:r>
                <a:r>
                  <a:rPr lang="en-US" sz="3200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∈{0,1}</m:t>
                    </m:r>
                  </m:oMath>
                </a14:m>
                <a:r>
                  <a:rPr lang="en-US" sz="3200" dirty="0" smtClean="0"/>
                  <a:t>)</a:t>
                </a:r>
                <a:r>
                  <a:rPr lang="en-US" dirty="0" smtClean="0"/>
                  <a:t>: For random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𝒓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output</a:t>
                </a:r>
              </a:p>
              <a:p>
                <a:pPr marL="365760" lvl="1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</a:rPr>
                      <m:t>𝐜</m:t>
                    </m:r>
                    <m:r>
                      <a:rPr lang="en-US" b="0" i="1" smtClean="0">
                        <a:latin typeface="Cambria Math"/>
                      </a:rPr>
                      <m:t>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  <m:r>
                          <a:rPr lang="en-US" b="0" i="1" smtClean="0">
                            <a:latin typeface="Cambria Math"/>
                          </a:rPr>
                          <m:t>, 0,…, 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3"/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Decrypt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𝒄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 smtClean="0"/>
                  <a:t>): Compute</a:t>
                </a:r>
              </a:p>
              <a:p>
                <a:pPr marL="365760" lvl="1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𝒓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dirty="0" smtClean="0"/>
                  <a:t> “small” (mod q)</a:t>
                </a:r>
              </a:p>
              <a:p>
                <a:pPr lvl="1"/>
                <a:r>
                  <a:rPr lang="en-US" dirty="0" smtClean="0"/>
                  <a:t>Recover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MSB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𝒄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378952" cy="4876800"/>
              </a:xfrm>
              <a:blipFill rotWithShape="1">
                <a:blip r:embed="rId2"/>
                <a:stretch>
                  <a:fillRect l="-437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7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Encrypted Cloud Computing</a:t>
            </a:r>
            <a:endParaRPr lang="en-US" dirty="0"/>
          </a:p>
        </p:txBody>
      </p:sp>
      <p:pic>
        <p:nvPicPr>
          <p:cNvPr id="3" name="Picture 14" descr="Cloud 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1504" y="3426024"/>
            <a:ext cx="2971800" cy="1812925"/>
          </a:xfrm>
          <a:prstGeom prst="rect">
            <a:avLst/>
          </a:prstGeom>
          <a:noFill/>
        </p:spPr>
      </p:pic>
      <p:pic>
        <p:nvPicPr>
          <p:cNvPr id="4" name="Picture 16" descr="sti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904" y="3654624"/>
            <a:ext cx="1681163" cy="1828800"/>
          </a:xfrm>
          <a:prstGeom prst="rect">
            <a:avLst/>
          </a:prstGeom>
          <a:noFill/>
        </p:spPr>
      </p:pic>
      <p:pic>
        <p:nvPicPr>
          <p:cNvPr id="5" name="Picture 17" descr="TAC TowerDr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4904" y="3905449"/>
            <a:ext cx="363538" cy="1120775"/>
          </a:xfrm>
          <a:prstGeom prst="rect">
            <a:avLst/>
          </a:prstGeom>
          <a:noFill/>
        </p:spPr>
      </p:pic>
      <p:pic>
        <p:nvPicPr>
          <p:cNvPr id="6" name="Picture 18" descr="TAC TowerDr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3367" y="3929262"/>
            <a:ext cx="363537" cy="1120775"/>
          </a:xfrm>
          <a:prstGeom prst="rect">
            <a:avLst/>
          </a:prstGeom>
          <a:noFill/>
        </p:spPr>
      </p:pic>
      <p:pic>
        <p:nvPicPr>
          <p:cNvPr id="7" name="Picture 19" descr="TAC TowerDr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6904" y="3916562"/>
            <a:ext cx="363538" cy="1120775"/>
          </a:xfrm>
          <a:prstGeom prst="rect">
            <a:avLst/>
          </a:prstGeom>
          <a:noFill/>
        </p:spPr>
      </p:pic>
      <p:pic>
        <p:nvPicPr>
          <p:cNvPr id="8" name="Picture 20" descr="TAC TowerDr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5367" y="3905449"/>
            <a:ext cx="363537" cy="1120775"/>
          </a:xfrm>
          <a:prstGeom prst="rect">
            <a:avLst/>
          </a:prstGeom>
          <a:noFill/>
        </p:spPr>
      </p:pic>
      <p:pic>
        <p:nvPicPr>
          <p:cNvPr id="9" name="Picture 21" descr="TAC TowerDr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8904" y="3883224"/>
            <a:ext cx="363538" cy="1120775"/>
          </a:xfrm>
          <a:prstGeom prst="rect">
            <a:avLst/>
          </a:prstGeom>
          <a:noFill/>
        </p:spPr>
      </p:pic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021904" y="5331024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000" dirty="0" smtClean="0">
                <a:cs typeface="Arial" charset="0"/>
              </a:rPr>
              <a:t>Alice</a:t>
            </a:r>
            <a:endParaRPr lang="en-US" sz="2000" dirty="0">
              <a:cs typeface="Arial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8136904" y="4655840"/>
            <a:ext cx="13316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000" dirty="0" smtClean="0">
                <a:cs typeface="Arial" charset="0"/>
              </a:rPr>
              <a:t>Server (Cloud)</a:t>
            </a:r>
            <a:endParaRPr lang="en-US" sz="2000" dirty="0">
              <a:cs typeface="Arial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327992" y="5715000"/>
            <a:ext cx="211040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ts val="1800"/>
              </a:lnSpc>
              <a:buFont typeface="Arial" charset="0"/>
              <a:buNone/>
            </a:pPr>
            <a:r>
              <a:rPr lang="en-US" sz="2000" dirty="0">
                <a:cs typeface="Arial" charset="0"/>
              </a:rPr>
              <a:t>(Input: </a:t>
            </a:r>
            <a:r>
              <a:rPr lang="en-US" sz="2000" dirty="0" smtClean="0">
                <a:cs typeface="Arial" charset="0"/>
              </a:rPr>
              <a:t>data x, secret key </a:t>
            </a:r>
            <a:r>
              <a:rPr lang="en-US" sz="2000" dirty="0" err="1">
                <a:cs typeface="Arial" charset="0"/>
              </a:rPr>
              <a:t>s</a:t>
            </a:r>
            <a:r>
              <a:rPr lang="en-US" sz="2000" dirty="0" err="1" smtClean="0">
                <a:cs typeface="Arial" charset="0"/>
              </a:rPr>
              <a:t>k</a:t>
            </a:r>
            <a:r>
              <a:rPr lang="en-US" sz="2000" dirty="0" smtClean="0">
                <a:cs typeface="Arial" charset="0"/>
              </a:rPr>
              <a:t>)</a:t>
            </a:r>
            <a:endParaRPr lang="en-US" sz="2000" dirty="0">
              <a:cs typeface="Arial" charset="0"/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5974904" y="5864424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endParaRPr lang="en-US" sz="2400" dirty="0">
              <a:cs typeface="Arial" charset="0"/>
            </a:endParaRPr>
          </a:p>
        </p:txBody>
      </p:sp>
      <p:sp>
        <p:nvSpPr>
          <p:cNvPr id="15" name="AutoShape 38"/>
          <p:cNvSpPr>
            <a:spLocks noChangeArrowheads="1"/>
          </p:cNvSpPr>
          <p:nvPr/>
        </p:nvSpPr>
        <p:spPr bwMode="auto">
          <a:xfrm flipV="1">
            <a:off x="107504" y="2514600"/>
            <a:ext cx="4388296" cy="752872"/>
          </a:xfrm>
          <a:prstGeom prst="wedgeRoundRectCallout">
            <a:avLst>
              <a:gd name="adj1" fmla="val -25888"/>
              <a:gd name="adj2" fmla="val -10829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en-US" sz="2000" dirty="0"/>
              <a:t>“I </a:t>
            </a:r>
            <a:r>
              <a:rPr lang="en-US" sz="2000" dirty="0" smtClean="0"/>
              <a:t>want 1) the cloud to process my data 2) even though it is encrypted.</a:t>
            </a:r>
            <a:endParaRPr lang="en-US" sz="2000" dirty="0"/>
          </a:p>
        </p:txBody>
      </p:sp>
      <p:sp>
        <p:nvSpPr>
          <p:cNvPr id="16" name="Line 39"/>
          <p:cNvSpPr>
            <a:spLocks noChangeShapeType="1"/>
          </p:cNvSpPr>
          <p:nvPr/>
        </p:nvSpPr>
        <p:spPr bwMode="auto">
          <a:xfrm>
            <a:off x="2774504" y="4111824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3024808" y="598552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 err="1" smtClean="0">
                <a:cs typeface="Arial" charset="0"/>
              </a:rPr>
              <a:t>Enc</a:t>
            </a:r>
            <a:r>
              <a:rPr lang="en-US" sz="2400" baseline="-25000" dirty="0" err="1" smtClean="0">
                <a:cs typeface="Arial" charset="0"/>
              </a:rPr>
              <a:t>pk</a:t>
            </a:r>
            <a:r>
              <a:rPr lang="en-US" sz="2800" dirty="0" smtClean="0">
                <a:cs typeface="Arial" charset="0"/>
              </a:rPr>
              <a:t>[</a:t>
            </a:r>
            <a:r>
              <a:rPr lang="en-US" sz="2400" dirty="0" smtClean="0"/>
              <a:t>f</a:t>
            </a:r>
            <a:r>
              <a:rPr lang="en-US" sz="2400" dirty="0" smtClean="0">
                <a:cs typeface="Arial" charset="0"/>
              </a:rPr>
              <a:t>(x</a:t>
            </a:r>
            <a:r>
              <a:rPr lang="en-US" sz="2400" dirty="0">
                <a:cs typeface="Arial" charset="0"/>
              </a:rPr>
              <a:t>)</a:t>
            </a:r>
            <a:r>
              <a:rPr lang="en-US" sz="2800" dirty="0">
                <a:cs typeface="Arial" charset="0"/>
              </a:rPr>
              <a:t>]</a:t>
            </a:r>
          </a:p>
        </p:txBody>
      </p: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3612704" y="3654624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 err="1" smtClean="0">
                <a:cs typeface="Arial" charset="0"/>
              </a:rPr>
              <a:t>Enc</a:t>
            </a:r>
            <a:r>
              <a:rPr lang="en-US" sz="2400" baseline="-25000" dirty="0" err="1" smtClean="0">
                <a:cs typeface="Arial" charset="0"/>
              </a:rPr>
              <a:t>pk</a:t>
            </a:r>
            <a:r>
              <a:rPr lang="en-US" sz="2400" dirty="0" smtClean="0">
                <a:cs typeface="Arial" charset="0"/>
              </a:rPr>
              <a:t>(x</a:t>
            </a:r>
            <a:r>
              <a:rPr lang="en-US" sz="2400" dirty="0">
                <a:cs typeface="Arial" charset="0"/>
              </a:rPr>
              <a:t>) </a:t>
            </a:r>
          </a:p>
        </p:txBody>
      </p:sp>
      <p:sp>
        <p:nvSpPr>
          <p:cNvPr id="24" name="Line 39"/>
          <p:cNvSpPr>
            <a:spLocks noChangeShapeType="1"/>
          </p:cNvSpPr>
          <p:nvPr/>
        </p:nvSpPr>
        <p:spPr bwMode="auto">
          <a:xfrm>
            <a:off x="2774504" y="4645224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3460304" y="4264224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 smtClean="0">
                <a:cs typeface="Arial" charset="0"/>
              </a:rPr>
              <a:t>function f</a:t>
            </a:r>
            <a:endParaRPr lang="en-US" sz="2400" dirty="0">
              <a:cs typeface="Arial" charset="0"/>
            </a:endParaRPr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1069504" y="6248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 smtClean="0"/>
              <a:t>f</a:t>
            </a:r>
            <a:r>
              <a:rPr lang="en-US" sz="2400" dirty="0" smtClean="0">
                <a:cs typeface="Arial" charset="0"/>
              </a:rPr>
              <a:t>(x)</a:t>
            </a:r>
            <a:endParaRPr lang="en-US" sz="2800" dirty="0">
              <a:cs typeface="Arial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765104" y="4645224"/>
            <a:ext cx="152400" cy="30480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loud Callout 37"/>
          <p:cNvSpPr/>
          <p:nvPr/>
        </p:nvSpPr>
        <p:spPr>
          <a:xfrm>
            <a:off x="5365304" y="2206824"/>
            <a:ext cx="3429000" cy="1447800"/>
          </a:xfrm>
          <a:prstGeom prst="cloudCallout">
            <a:avLst>
              <a:gd name="adj1" fmla="val -7500"/>
              <a:gd name="adj2" fmla="val 59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5450632" y="2413645"/>
            <a:ext cx="3034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Run</a:t>
            </a:r>
          </a:p>
          <a:p>
            <a:pPr algn="ctr"/>
            <a:r>
              <a:rPr lang="en-US" sz="2100" dirty="0" err="1" smtClean="0">
                <a:solidFill>
                  <a:schemeClr val="bg1"/>
                </a:solidFill>
              </a:rPr>
              <a:t>Eval</a:t>
            </a:r>
            <a:r>
              <a:rPr lang="en-US" sz="2100" dirty="0" smtClean="0">
                <a:solidFill>
                  <a:schemeClr val="bg1"/>
                </a:solidFill>
              </a:rPr>
              <a:t>[</a:t>
            </a:r>
            <a:r>
              <a:rPr lang="en-US" sz="2100" dirty="0" smtClean="0"/>
              <a:t> f, </a:t>
            </a:r>
            <a:r>
              <a:rPr lang="en-US" sz="2100" dirty="0" err="1" smtClean="0"/>
              <a:t>Enc</a:t>
            </a:r>
            <a:r>
              <a:rPr lang="en-US" sz="2100" baseline="-25000" dirty="0" err="1" smtClean="0"/>
              <a:t>pk</a:t>
            </a:r>
            <a:r>
              <a:rPr lang="en-US" sz="2100" dirty="0" smtClean="0"/>
              <a:t>(x) </a:t>
            </a:r>
            <a:r>
              <a:rPr lang="en-US" sz="2100" dirty="0" smtClean="0">
                <a:solidFill>
                  <a:schemeClr val="bg1"/>
                </a:solidFill>
              </a:rPr>
              <a:t>]</a:t>
            </a:r>
            <a:r>
              <a:rPr lang="en-US" sz="2100" dirty="0" smtClean="0"/>
              <a:t>   </a:t>
            </a:r>
          </a:p>
          <a:p>
            <a:pPr algn="ctr"/>
            <a:r>
              <a:rPr lang="en-US" sz="2100" dirty="0" smtClean="0"/>
              <a:t>=  </a:t>
            </a:r>
            <a:r>
              <a:rPr lang="en-US" sz="2100" dirty="0" err="1" smtClean="0"/>
              <a:t>Enc</a:t>
            </a:r>
            <a:r>
              <a:rPr lang="en-US" sz="2100" baseline="-25000" dirty="0" err="1" smtClean="0"/>
              <a:t>pk</a:t>
            </a:r>
            <a:r>
              <a:rPr lang="en-US" sz="2100" dirty="0" smtClean="0"/>
              <a:t>[f(x)]</a:t>
            </a:r>
          </a:p>
          <a:p>
            <a:endParaRPr lang="en-US" sz="2100" dirty="0"/>
          </a:p>
        </p:txBody>
      </p:sp>
      <p:sp>
        <p:nvSpPr>
          <p:cNvPr id="27" name="Rectangle 26"/>
          <p:cNvSpPr/>
          <p:nvPr/>
        </p:nvSpPr>
        <p:spPr>
          <a:xfrm>
            <a:off x="4267200" y="1066800"/>
            <a:ext cx="3505200" cy="994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 smtClean="0">
                <a:solidFill>
                  <a:schemeClr val="tx1"/>
                </a:solidFill>
              </a:rPr>
              <a:t>The special sauce!</a:t>
            </a:r>
            <a:r>
              <a:rPr lang="en-US" sz="2100" dirty="0" smtClean="0">
                <a:solidFill>
                  <a:schemeClr val="tx1"/>
                </a:solidFill>
              </a:rPr>
              <a:t> For security parameter </a:t>
            </a:r>
            <a:r>
              <a:rPr lang="el-GR" sz="2400" dirty="0">
                <a:solidFill>
                  <a:schemeClr val="tx1"/>
                </a:solidFill>
                <a:cs typeface="Tahoma"/>
              </a:rPr>
              <a:t>λ</a:t>
            </a:r>
            <a:r>
              <a:rPr lang="en-US" sz="2100" dirty="0" smtClean="0">
                <a:solidFill>
                  <a:schemeClr val="tx1"/>
                </a:solidFill>
              </a:rPr>
              <a:t>, </a:t>
            </a:r>
            <a:r>
              <a:rPr lang="en-US" sz="2100" dirty="0" err="1" smtClean="0">
                <a:solidFill>
                  <a:schemeClr val="tx1"/>
                </a:solidFill>
              </a:rPr>
              <a:t>Eval’s</a:t>
            </a:r>
            <a:r>
              <a:rPr lang="en-US" sz="2100" dirty="0" smtClean="0">
                <a:solidFill>
                  <a:schemeClr val="tx1"/>
                </a:solidFill>
              </a:rPr>
              <a:t> running should be Time(f)</a:t>
            </a:r>
            <a:r>
              <a:rPr lang="en-US" sz="2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∙</a:t>
            </a:r>
            <a:r>
              <a:rPr lang="en-US" sz="2100" dirty="0" smtClean="0">
                <a:solidFill>
                  <a:schemeClr val="tx1"/>
                </a:solidFill>
              </a:rPr>
              <a:t>poly(</a:t>
            </a:r>
            <a:r>
              <a:rPr lang="el-GR" sz="2000" dirty="0" smtClean="0">
                <a:solidFill>
                  <a:schemeClr val="tx1"/>
                </a:solidFill>
                <a:cs typeface="Tahoma"/>
              </a:rPr>
              <a:t>λ</a:t>
            </a:r>
            <a:r>
              <a:rPr lang="en-US" sz="2100" dirty="0" smtClean="0">
                <a:solidFill>
                  <a:schemeClr val="tx1"/>
                </a:solidFill>
              </a:rPr>
              <a:t>)</a:t>
            </a:r>
            <a:endParaRPr lang="en-US" sz="21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7" idx="2"/>
          </p:cNvCxnSpPr>
          <p:nvPr/>
        </p:nvCxnSpPr>
        <p:spPr>
          <a:xfrm>
            <a:off x="6019800" y="2060848"/>
            <a:ext cx="304800" cy="75855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 flipV="1">
            <a:off x="2339752" y="4905400"/>
            <a:ext cx="3384376" cy="1584176"/>
          </a:xfrm>
          <a:prstGeom prst="bentConnector3">
            <a:avLst>
              <a:gd name="adj1" fmla="val 13507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971800" y="4953000"/>
            <a:ext cx="1633736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could be encrypted too.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10200" y="5410200"/>
            <a:ext cx="35814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Delegation: Should cost less for Alice to encrypt x and decrypt f(x) than to compute f(x) herself.</a:t>
            </a:r>
            <a:endParaRPr lang="en-US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7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24" grpId="0" animBg="1"/>
      <p:bldP spid="25" grpId="0"/>
      <p:bldP spid="35" grpId="0"/>
      <p:bldP spid="38" grpId="0" animBg="1"/>
      <p:bldP spid="39" grpId="0"/>
      <p:bldP spid="27" grpId="0" animBg="1"/>
      <p:bldP spid="33" grpId="0" animBg="1"/>
      <p:bldP spid="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 err="1"/>
              <a:t>Regev’s</a:t>
            </a:r>
            <a:r>
              <a:rPr lang="en-US" dirty="0"/>
              <a:t>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Vectors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dirty="0" smtClean="0"/>
                  <a:t> and secret-key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 smtClean="0"/>
                  <a:t> are vectors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, the1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entry in t is 1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Small dot-product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dirty="0" smtClean="0"/>
                  <a:t> encrypts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under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𝒄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</a:t>
                </a:r>
                <a:endParaRPr lang="en-US" dirty="0" smtClean="0">
                  <a:cs typeface="Times New Roman" panose="02020603050405020304" pitchFamily="18" charset="0"/>
                </a:endParaRPr>
              </a:p>
              <a:p>
                <a:pPr lvl="8"/>
                <a:endParaRPr lang="en-US" dirty="0" smtClean="0">
                  <a:solidFill>
                    <a:srgbClr val="0070C0"/>
                  </a:solidFill>
                  <a:cs typeface="Times New Roman" panose="02020603050405020304" pitchFamily="18" charset="0"/>
                </a:endParaRPr>
              </a:p>
              <a:p>
                <a:r>
                  <a:rPr lang="en-US" dirty="0" err="1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Ciphertexts</a:t>
                </a:r>
                <a:r>
                  <a:rPr lang="en-US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are pseudorandom</a:t>
                </a:r>
                <a:r>
                  <a:rPr lang="en-US" dirty="0" smtClean="0">
                    <a:cs typeface="Times New Roman" panose="02020603050405020304" pitchFamily="18" charset="0"/>
                  </a:rPr>
                  <a:t>: Under the hardness of decision-LWE, 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ciphertext</a:t>
                </a:r>
                <a:r>
                  <a:rPr lang="en-US" dirty="0" smtClean="0">
                    <a:cs typeface="Times New Roman" panose="02020603050405020304" pitchFamily="18" charset="0"/>
                  </a:rPr>
                  <a:t> are indistinguishable from uniform vectors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 smtClean="0">
                    <a:cs typeface="Times New Roman" panose="02020603050405020304" pitchFamily="18" charset="0"/>
                  </a:rPr>
                  <a:t>To an attacker who doesn’t know the secret key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2307" r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2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Homomorphic</a:t>
            </a:r>
            <a:r>
              <a:rPr lang="en-US" dirty="0" smtClean="0"/>
              <a:t> ADD in </a:t>
            </a:r>
            <a:r>
              <a:rPr lang="en-US" dirty="0" err="1" smtClean="0"/>
              <a:t>Regev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Additive Homomorphism</a:t>
                </a:r>
                <a:r>
                  <a:rPr lang="en-US" dirty="0" smtClean="0"/>
                  <a:t>: Add </a:t>
                </a:r>
                <a:r>
                  <a:rPr lang="en-US" dirty="0" err="1" smtClean="0"/>
                  <a:t>ciphertexts</a:t>
                </a:r>
                <a:endParaRPr lang="en-US" dirty="0" smtClean="0"/>
              </a:p>
              <a:p>
                <a:pPr lvl="7"/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i="1" dirty="0" smtClean="0"/>
                  <a:t>  then</a:t>
                </a:r>
              </a:p>
              <a:p>
                <a:pPr lvl="8">
                  <a:spcBef>
                    <a:spcPts val="0"/>
                  </a:spcBef>
                </a:pPr>
                <a:endParaRPr lang="en-US" b="0" i="1" dirty="0">
                  <a:latin typeface="Cambria Math"/>
                </a:endParaRPr>
              </a:p>
              <a:p>
                <a:pPr marL="685800" lvl="2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</a:t>
                </a:r>
                <a:endParaRPr lang="en-US" dirty="0" smtClean="0">
                  <a:cs typeface="Times New Roman" panose="02020603050405020304" pitchFamily="18" charset="0"/>
                </a:endParaRPr>
              </a:p>
              <a:p>
                <a:pPr lvl="8">
                  <a:spcBef>
                    <a:spcPts val="0"/>
                  </a:spcBef>
                </a:pPr>
                <a:endParaRPr lang="en-US" dirty="0" smtClean="0">
                  <a:cs typeface="Times New Roman" panose="02020603050405020304" pitchFamily="18" charset="0"/>
                </a:endParaRPr>
              </a:p>
              <a:p>
                <a:pPr marL="365760" lvl="1" indent="0">
                  <a:spcBef>
                    <a:spcPts val="0"/>
                  </a:spcBef>
                  <a:buNone/>
                </a:pPr>
                <a:r>
                  <a:rPr lang="en-US" dirty="0" smtClean="0">
                    <a:cs typeface="Times New Roman" panose="02020603050405020304" pitchFamily="18" charset="0"/>
                  </a:rPr>
                  <a:t>(if original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</a:t>
                </a:r>
                <a:r>
                  <a:rPr lang="en-US" dirty="0" smtClean="0">
                    <a:cs typeface="Times New Roman" panose="02020603050405020304" pitchFamily="18" charset="0"/>
                  </a:rPr>
                  <a:t>‘s were small enough)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9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Homomorphic MULT in Regev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3400" y="1600200"/>
                <a:ext cx="8458200" cy="44958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Mulitplicative homomorphism</a:t>
                </a:r>
                <a:r>
                  <a:rPr lang="en-US" dirty="0" smtClean="0"/>
                  <a:t>: multiply </a:t>
                </a:r>
                <a:r>
                  <a:rPr lang="en-US" dirty="0" err="1" smtClean="0"/>
                  <a:t>cipehrtexts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How do you multiply vectors?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Tensor product?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the tensor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Fact: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⊗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⊗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(mixed prod.)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⊗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 smtClean="0"/>
                  <a:t> can be seen as encrypting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under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⊗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Efficiency problem: MULT squares the dimension</a:t>
                </a:r>
              </a:p>
              <a:p>
                <a:pPr lvl="2"/>
                <a:r>
                  <a:rPr lang="en-US" dirty="0" err="1" smtClean="0"/>
                  <a:t>Brakerski</a:t>
                </a:r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:r>
                  <a:rPr lang="en-US" dirty="0" err="1"/>
                  <a:t>Vaikuntanathan</a:t>
                </a:r>
                <a:r>
                  <a:rPr lang="en-US" dirty="0"/>
                  <a:t> made this </a:t>
                </a:r>
                <a:r>
                  <a:rPr lang="en-US" dirty="0" smtClean="0"/>
                  <a:t>work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urn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ciphertexts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into matrices?</a:t>
                </a:r>
                <a:r>
                  <a:rPr lang="en-US" dirty="0" smtClean="0"/>
                  <a:t> Use matrix product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3400" y="1600200"/>
                <a:ext cx="8458200" cy="4495800"/>
              </a:xfrm>
              <a:blipFill rotWithShape="1">
                <a:blip r:embed="rId2"/>
                <a:stretch>
                  <a:fillRect l="-433" t="-1357" r="-2523" b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6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Matrix Version (1</a:t>
            </a:r>
            <a:r>
              <a:rPr lang="en-US" baseline="30000" dirty="0" smtClean="0"/>
              <a:t>st</a:t>
            </a:r>
            <a:r>
              <a:rPr lang="en-US" dirty="0" smtClean="0"/>
              <a:t> try)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KeyGen</a:t>
                </a:r>
                <a:r>
                  <a:rPr lang="en-US" dirty="0" smtClean="0"/>
                  <a:t>: As before, secret key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𝒕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1, </m:t>
                        </m:r>
                        <m:r>
                          <a:rPr lang="en-US" b="1" i="1">
                            <a:latin typeface="Cambria Math"/>
                          </a:rPr>
                          <m:t>𝒔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Encrypt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∈{0,1}</m:t>
                    </m:r>
                  </m:oMath>
                </a14:m>
                <a:r>
                  <a:rPr lang="en-US" dirty="0" smtClean="0"/>
                  <a:t>):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  <m:r>
                          <a:rPr lang="en-US" i="1" dirty="0">
                            <a:latin typeface="Cambria Math"/>
                          </a:rPr>
                          <m:t>×</m:t>
                        </m:r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Rows are </a:t>
                </a:r>
                <a:r>
                  <a:rPr lang="en-US" dirty="0" err="1" smtClean="0"/>
                  <a:t>Regev</a:t>
                </a:r>
                <a:r>
                  <a:rPr lang="en-US" dirty="0" smtClean="0"/>
                  <a:t>-encryption of 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</a:t>
                </a:r>
              </a:p>
              <a:p>
                <a:pPr lvl="1"/>
                <a:r>
                  <a:rPr lang="en-US" dirty="0" smtClean="0">
                    <a:cs typeface="Times New Roman" panose="02020603050405020304" pitchFamily="18" charset="0"/>
                  </a:rPr>
                  <a:t>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the identity)</a:t>
                </a:r>
              </a:p>
              <a:p>
                <a:pPr lvl="1"/>
                <a:r>
                  <a:rPr lang="en-US" dirty="0" smtClean="0">
                    <a:cs typeface="Times New Roman" panose="02020603050405020304" pitchFamily="18" charset="0"/>
                  </a:rPr>
                  <a:t>Security: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pseudorandom (hence also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dirty="0" err="1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Decrypt</a:t>
                </a:r>
                <a:r>
                  <a:rPr lang="en-US" b="1" baseline="-25000" dirty="0" err="1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t</a:t>
                </a:r>
                <a:r>
                  <a:rPr lang="en-US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(C</a:t>
                </a:r>
                <a:r>
                  <a:rPr lang="en-US" dirty="0" smtClean="0">
                    <a:cs typeface="Times New Roman" panose="02020603050405020304" pitchFamily="18" charset="0"/>
                  </a:rPr>
                  <a:t>): Compute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b="1" i="1" smtClean="0"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</a:t>
                </a:r>
              </a:p>
              <a:p>
                <a:pPr lvl="1"/>
                <a:r>
                  <a:rPr lang="en-US" dirty="0" smtClean="0">
                    <a:cs typeface="Times New Roman" panose="02020603050405020304" pitchFamily="18" charset="0"/>
                  </a:rPr>
                  <a:t>Output 0 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small, 1 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close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endParaRPr lang="en-US" dirty="0" smtClean="0"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cs typeface="Times New Roman" panose="02020603050405020304" pitchFamily="18" charset="0"/>
                  </a:rPr>
                  <a:t>Secret key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approximate eigenvector</a:t>
                </a:r>
                <a:r>
                  <a:rPr lang="en-US" dirty="0" smtClean="0"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 smtClean="0">
                    <a:cs typeface="Times New Roman" panose="02020603050405020304" pitchFamily="18" charset="0"/>
                  </a:rPr>
                  <a:t>Message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the corresponding 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eighenvalue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105400"/>
              </a:xfrm>
              <a:blipFill rotWithShape="1">
                <a:blip r:embed="rId2"/>
                <a:stretch>
                  <a:fillRect l="-449" t="-1195" r="-1047" b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45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2" y="3629026"/>
            <a:ext cx="3103245" cy="3333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2057400"/>
            <a:ext cx="1905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Ciphertext</a:t>
            </a:r>
            <a:r>
              <a:rPr lang="en-US" sz="3000" dirty="0" smtClean="0">
                <a:solidFill>
                  <a:schemeClr val="tx1"/>
                </a:solidFill>
              </a:rPr>
              <a:t> Matrix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2057400"/>
            <a:ext cx="1828800" cy="838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Message Eigenvalue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2057400"/>
            <a:ext cx="2057400" cy="838200"/>
          </a:xfrm>
          <a:prstGeom prst="rect">
            <a:avLst/>
          </a:prstGeom>
          <a:solidFill>
            <a:srgbClr val="83D6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Secret Key Eigenvector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7" idx="2"/>
          </p:cNvCxnSpPr>
          <p:nvPr/>
        </p:nvCxnSpPr>
        <p:spPr>
          <a:xfrm>
            <a:off x="1866900" y="2895600"/>
            <a:ext cx="800100" cy="581023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</p:cNvCxnSpPr>
          <p:nvPr/>
        </p:nvCxnSpPr>
        <p:spPr>
          <a:xfrm flipH="1">
            <a:off x="4953000" y="2895600"/>
            <a:ext cx="1638300" cy="733425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</p:cNvCxnSpPr>
          <p:nvPr/>
        </p:nvCxnSpPr>
        <p:spPr>
          <a:xfrm>
            <a:off x="4191000" y="2895600"/>
            <a:ext cx="165736" cy="733425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Homomorphism in Error-Free Setting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4343400"/>
                <a:ext cx="8153400" cy="1828800"/>
              </a:xfrm>
            </p:spPr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4343400"/>
                <a:ext cx="8153400" cy="1828800"/>
              </a:xfrm>
              <a:blipFill rotWithShape="1">
                <a:blip r:embed="rId4"/>
                <a:stretch>
                  <a:fillRect l="-449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Homomorphism with Error (1</a:t>
            </a:r>
            <a:r>
              <a:rPr lang="en-US" baseline="30000" dirty="0" smtClean="0"/>
              <a:t>st</a:t>
            </a:r>
            <a:r>
              <a:rPr lang="en-US" dirty="0" smtClean="0"/>
              <a:t> try)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302752" cy="449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=1,2</m:t>
                    </m:r>
                  </m:oMath>
                </a14:m>
                <a:endParaRPr lang="en-US" dirty="0" smtClean="0"/>
              </a:p>
              <a:p>
                <a:pPr lvl="8"/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Addition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0" i="1" smtClean="0">
                        <a:latin typeface="Cambria Math"/>
                      </a:rPr>
                      <m:t>+(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8"/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Multiplication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/>
                  </a:rPr>
                  <a:t/>
                </a:r>
                <a:br>
                  <a:rPr lang="en-US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  (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302752" cy="4495800"/>
              </a:xfrm>
              <a:blipFill rotWithShape="1">
                <a:blip r:embed="rId2"/>
                <a:stretch>
                  <a:fillRect l="-441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5943600" y="4504544"/>
            <a:ext cx="1828800" cy="609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New Noise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 flipH="1">
            <a:off x="5943600" y="5114144"/>
            <a:ext cx="914400" cy="381000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15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the Noise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3200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b="1" i="1">
                        <a:latin typeface="Cambria Math"/>
                      </a:rPr>
                      <m:t>𝒕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b="1" i="1">
                        <a:latin typeface="Cambria Math"/>
                      </a:rPr>
                      <m:t>𝒕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2606040" lvl="8" indent="-320040">
                  <a:spcBef>
                    <a:spcPts val="700"/>
                  </a:spcBef>
                  <a:buSzPct val="60000"/>
                  <a:buFont typeface="Wingdings"/>
                  <a:buChar char=""/>
                </a:pPr>
                <a:endParaRPr lang="en-US" dirty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Keep messages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small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Easy! Restrict messages to {0,1} and use NAND gates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Keep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ciphertext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entries small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Can we “flatten” the product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×</m:t>
                        </m:r>
                      </m:sup>
                    </m:sSup>
                  </m:oMath>
                </a14:m>
                <a:r>
                  <a:rPr lang="en-US" dirty="0" smtClean="0"/>
                  <a:t> to make its entries small?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705600" y="609600"/>
            <a:ext cx="1828800" cy="609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New Noise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6718480" y="1219200"/>
            <a:ext cx="901520" cy="609600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4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 for Flattening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“Gadget Matrix”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with associated “inverse transformation”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Used for “lattice trapdoors” [A99,…,MP12]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 is small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1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Gadget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 smtClean="0"/>
                  <a:t> breaks each entry in C to its bits</a:t>
                </a:r>
              </a:p>
              <a:p>
                <a:pPr lvl="8"/>
                <a:endParaRPr lang="en-US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e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⟹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  1  1</m:t>
                                            </m:r>
                                          </m:e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1  0  0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  1  0</m:t>
                                            </m:r>
                                          </m:e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1  0  1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⋱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  0  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0  0  1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has powers of two,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G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4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Matrix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Encryption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is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limLow>
                        <m:limLow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×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lim>
                      </m:limLow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Easy to modify 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 to get this form</a:t>
                </a:r>
              </a:p>
              <a:p>
                <a:pPr lvl="1"/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rather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Security follows from LWE as before</a:t>
                </a:r>
              </a:p>
              <a:p>
                <a:r>
                  <a:rPr lang="en-US" dirty="0" smtClean="0"/>
                  <a:t>Additive homomorphism works just as before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17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Homomorphic Encryption (HE)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07552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Procedures</a:t>
            </a:r>
            <a:r>
              <a:rPr lang="en-US" dirty="0" smtClean="0"/>
              <a:t>: </a:t>
            </a:r>
            <a:r>
              <a:rPr lang="en-US" dirty="0" err="1" smtClean="0"/>
              <a:t>KeyGen</a:t>
            </a:r>
            <a:r>
              <a:rPr lang="en-US" dirty="0" smtClean="0"/>
              <a:t>, Encrypt, Decrypt,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Eval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Semantic Security</a:t>
            </a:r>
            <a:r>
              <a:rPr lang="en-US" dirty="0" smtClean="0"/>
              <a:t>: same as for basic encryption</a:t>
            </a:r>
          </a:p>
          <a:p>
            <a:pPr lvl="3"/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Correctness</a:t>
            </a:r>
            <a:r>
              <a:rPr lang="en-US" dirty="0" smtClean="0"/>
              <a:t>: For any function f in “supported” family F: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	c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←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Enc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</a:rPr>
              <a:t>pk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(m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      …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←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Enc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</a:rPr>
              <a:t>pk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	c* ←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Eval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</a:rPr>
              <a:t>pk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(f, c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…,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Dec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</a:rPr>
              <a:t>sk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(c*) = f(m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…,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3"/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Compactness:</a:t>
            </a:r>
            <a:r>
              <a:rPr lang="en-US" dirty="0" smtClean="0"/>
              <a:t> complexity of decrypting </a:t>
            </a:r>
            <a:r>
              <a:rPr lang="en-US" dirty="0"/>
              <a:t>c</a:t>
            </a:r>
            <a:r>
              <a:rPr lang="en-US" dirty="0" smtClean="0"/>
              <a:t>* does not depend on complexity of f</a:t>
            </a:r>
          </a:p>
        </p:txBody>
      </p:sp>
    </p:spTree>
    <p:extLst>
      <p:ext uri="{BB962C8B-B14F-4D97-AF65-F5344CB8AC3E}">
        <p14:creationId xmlns:p14="http://schemas.microsoft.com/office/powerpoint/2010/main" val="21019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Homomorphic 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b="1" i="1">
                        <a:latin typeface="Cambria Math"/>
                      </a:rPr>
                      <m:t>𝒕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=1,2</m:t>
                    </m:r>
                  </m:oMath>
                </a14:m>
                <a:r>
                  <a:rPr lang="en-US" dirty="0" smtClean="0"/>
                  <a:t>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𝐺</m:t>
                    </m:r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r>
                      <a:rPr lang="en-US" b="1" i="1" dirty="0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×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365760" lvl="1" indent="0">
                  <a:buNone/>
                </a:pPr>
                <a:r>
                  <a:rPr lang="en-US" b="0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US" b="0" dirty="0" smtClean="0"/>
                  <a:t> </a:t>
                </a:r>
              </a:p>
              <a:p>
                <a:pPr marL="365760" lvl="1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 </a:t>
                </a:r>
              </a:p>
              <a:p>
                <a:pPr marL="365760" lvl="1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</a:p>
              <a:p>
                <a:pPr marL="365760" lvl="1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marL="365760" lvl="1" indent="0">
                  <a:buNone/>
                </a:pP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8105" y="2667000"/>
                <a:ext cx="120789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×</m:t>
                          </m:r>
                        </m:sup>
                      </m:sSup>
                      <m:r>
                        <a:rPr lang="en-US" sz="2600" i="1">
                          <a:latin typeface="Cambria Math"/>
                        </a:rPr>
                        <m:t>×</m:t>
                      </m:r>
                      <m:r>
                        <a:rPr lang="en-US" sz="2600" b="1" i="1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05" y="2667000"/>
                <a:ext cx="1207895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4343400" y="3429000"/>
            <a:ext cx="2286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530214" y="3943349"/>
            <a:ext cx="1927485" cy="245463"/>
            <a:chOff x="2530214" y="3943349"/>
            <a:chExt cx="1927485" cy="245463"/>
          </a:xfrm>
        </p:grpSpPr>
        <p:sp>
          <p:nvSpPr>
            <p:cNvPr id="16" name="Left Brace 15"/>
            <p:cNvSpPr/>
            <p:nvPr/>
          </p:nvSpPr>
          <p:spPr>
            <a:xfrm rot="5400000" flipH="1">
              <a:off x="3398707" y="3074856"/>
              <a:ext cx="190500" cy="192748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2895600" y="4055461"/>
              <a:ext cx="598357" cy="13335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34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Homomorphic 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b="1" i="1">
                        <a:latin typeface="Cambria Math"/>
                      </a:rPr>
                      <m:t>𝒕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=1,2</m:t>
                    </m:r>
                  </m:oMath>
                </a14:m>
                <a:r>
                  <a:rPr lang="en-US" dirty="0" smtClean="0"/>
                  <a:t>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𝐺</m:t>
                    </m:r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r>
                      <a:rPr lang="en-US" b="1" i="1" dirty="0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×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365760" lvl="1" indent="0">
                  <a:buNone/>
                </a:pPr>
                <a:r>
                  <a:rPr lang="en-US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</a:p>
              <a:p>
                <a:pPr marL="365760" lvl="1" indent="0">
                  <a:buNone/>
                </a:pPr>
                <a:r>
                  <a:rPr lang="en-US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</a:p>
              <a:p>
                <a:pPr marL="365760" lvl="1" indent="0">
                  <a:buNone/>
                </a:pPr>
                <a:r>
                  <a:rPr lang="en-US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</a:p>
              <a:p>
                <a:pPr marL="365760" lvl="1" indent="0">
                  <a:buNone/>
                </a:pPr>
                <a:r>
                  <a:rPr lang="en-US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365760" lvl="1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</a:p>
              <a:p>
                <a:pPr marL="365760" lvl="1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limLow>
                      <m:limLowPr>
                        <m:ctrlPr>
                          <a:rPr lang="en-US" b="0" i="1" smtClean="0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B4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400"/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4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B400"/>
                                </a:solidFill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4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B400"/>
                                    </a:solidFill>
                                    <a:latin typeface="Cambria Math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B4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B400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B4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B40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B4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4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B4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400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4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solidFill>
                                  <a:srgbClr val="00B400"/>
                                </a:solidFill>
                                <a:latin typeface="Cambria Math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4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B400"/>
                                    </a:solidFill>
                                    <a:latin typeface="Cambria Math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B4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small</m:t>
                        </m:r>
                      </m:lim>
                    </m:limLow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𝑚𝑜𝑑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𝑞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934200" y="5826177"/>
            <a:ext cx="1828800" cy="609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New Noise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6629400" y="5503889"/>
            <a:ext cx="1219200" cy="322288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8105" y="2667000"/>
                <a:ext cx="120789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×</m:t>
                          </m:r>
                        </m:sup>
                      </m:sSup>
                      <m:r>
                        <a:rPr lang="en-US" sz="2600" i="1">
                          <a:latin typeface="Cambria Math"/>
                        </a:rPr>
                        <m:t>×</m:t>
                      </m:r>
                      <m:r>
                        <a:rPr lang="en-US" sz="2600" b="1" i="1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05" y="2667000"/>
                <a:ext cx="1207895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7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GSW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Encryption of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𝐶</m:t>
                    </m:r>
                    <m:r>
                      <a:rPr lang="en-US" smtClean="0">
                        <a:latin typeface="Cambria Math"/>
                      </a:rPr>
                      <m:t>×</m:t>
                    </m:r>
                    <m:r>
                      <a:rPr lang="en-US" smtClean="0">
                        <a:latin typeface="Cambria Math"/>
                      </a:rPr>
                      <m:t>𝒕</m:t>
                    </m:r>
                    <m:r>
                      <a:rPr lang="en-US" smtClean="0">
                        <a:latin typeface="Cambria Math"/>
                      </a:rPr>
                      <m:t>=</m:t>
                    </m:r>
                    <m:r>
                      <a:rPr lang="en-US" smtClean="0">
                        <a:latin typeface="Cambria Math"/>
                      </a:rPr>
                      <m:t>𝜇</m:t>
                    </m:r>
                    <m:r>
                      <a:rPr lang="en-US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mtClean="0">
                        <a:latin typeface="Cambria Math"/>
                      </a:rPr>
                      <m:t>+</m:t>
                    </m:r>
                    <m:r>
                      <a:rPr lang="en-US" smtClean="0">
                        <a:latin typeface="Cambria Math"/>
                      </a:rPr>
                      <m:t>𝒆</m:t>
                    </m:r>
                  </m:oMath>
                </a14:m>
                <a:r>
                  <a:rPr lang="en-US" dirty="0" smtClean="0"/>
                  <a:t>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mtClean="0">
                        <a:latin typeface="Cambria Math"/>
                      </a:rPr>
                      <m:t>=</m:t>
                    </m:r>
                    <m:r>
                      <a:rPr lang="en-US" smtClean="0">
                        <a:latin typeface="Cambria Math"/>
                      </a:rPr>
                      <m:t>𝐺</m:t>
                    </m:r>
                    <m:r>
                      <a:rPr lang="en-US" smtClean="0">
                        <a:latin typeface="Cambria Math"/>
                      </a:rPr>
                      <m:t>×</m:t>
                    </m:r>
                    <m:r>
                      <a:rPr lang="en-US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Additive homomorphism: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New noise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mtClean="0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/>
                      </a:rPr>
                      <m:t>≤2⋅</m:t>
                    </m:r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smtClean="0">
                            <a:latin typeface="Cambria Math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Multiplicative homomorphism: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×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)×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New noise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smtClean="0">
                                <a:latin typeface="Cambria Math"/>
                              </a:rPr>
                              <m:t>×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smtClean="0">
                        <a:latin typeface="Cambria Math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			  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smtClean="0">
                            <a:latin typeface="Cambria Math"/>
                          </a:rPr>
                          <m:t>(|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mtClean="0">
                            <a:latin typeface="Cambria Math"/>
                          </a:rPr>
                          <m:t>|)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i="1" dirty="0" smtClean="0">
                    <a:solidFill>
                      <a:srgbClr val="0070C0"/>
                    </a:solidFill>
                  </a:rPr>
                  <a:t>Somewhat homomorphic</a:t>
                </a:r>
                <a:r>
                  <a:rPr lang="en-US" i="1" dirty="0" smtClean="0"/>
                  <a:t>: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can evaluate circuits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func>
                  </m:oMath>
                </a14:m>
                <a:r>
                  <a:rPr lang="en-US" dirty="0" smtClean="0"/>
                  <a:t> levels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645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83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4867399" y="1374775"/>
            <a:ext cx="2282825" cy="431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700" i="1">
                <a:solidFill>
                  <a:srgbClr val="C0C0C0"/>
                </a:solidFill>
                <a:latin typeface="Arial" charset="0"/>
              </a:rPr>
              <a:t>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55738" y="493713"/>
            <a:ext cx="7002462" cy="4603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Questions?</a:t>
            </a: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4788024" y="1301750"/>
            <a:ext cx="2857500" cy="431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700" i="1" dirty="0">
                <a:latin typeface="Arial" charset="0"/>
              </a:rPr>
              <a:t>?</a:t>
            </a:r>
          </a:p>
        </p:txBody>
      </p:sp>
      <p:pic>
        <p:nvPicPr>
          <p:cNvPr id="94213" name="Picture 5" descr="j007862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863" y="2833688"/>
            <a:ext cx="144462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AutoShape 6"/>
          <p:cNvSpPr>
            <a:spLocks noChangeArrowheads="1"/>
          </p:cNvSpPr>
          <p:nvPr/>
        </p:nvSpPr>
        <p:spPr bwMode="auto">
          <a:xfrm rot="-7168426">
            <a:off x="1696045" y="1364456"/>
            <a:ext cx="1075134" cy="2701925"/>
          </a:xfrm>
          <a:prstGeom prst="flowChartDelay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Time for a break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4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Polly Cracker [FK93]: </a:t>
            </a:r>
            <a:br>
              <a:rPr lang="en-US" dirty="0" smtClean="0"/>
            </a:br>
            <a:r>
              <a:rPr lang="en-US" sz="4000" dirty="0" err="1" smtClean="0"/>
              <a:t>Ciphertexts</a:t>
            </a:r>
            <a:r>
              <a:rPr lang="en-US" sz="4000" dirty="0" smtClean="0"/>
              <a:t> in a multivariate polynomial ring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352800"/>
            <a:ext cx="8839200" cy="32004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KeyGen</a:t>
            </a:r>
            <a:r>
              <a:rPr lang="en-US" sz="2400" dirty="0" smtClean="0"/>
              <a:t>: Secret </a:t>
            </a:r>
            <a:r>
              <a:rPr lang="en-US" sz="2400" dirty="0" err="1" smtClean="0"/>
              <a:t>sk</a:t>
            </a:r>
            <a:r>
              <a:rPr lang="en-US" sz="2400" dirty="0" smtClean="0"/>
              <a:t> = some point (</a:t>
            </a:r>
            <a:r>
              <a:rPr lang="en-US" sz="2400" dirty="0" smtClean="0">
                <a:latin typeface="Calibri"/>
              </a:rPr>
              <a:t>s</a:t>
            </a:r>
            <a:r>
              <a:rPr lang="en-US" sz="2400" baseline="-25000" dirty="0" smtClean="0">
                <a:latin typeface="Calibri"/>
              </a:rPr>
              <a:t>1</a:t>
            </a:r>
            <a:r>
              <a:rPr lang="en-US" sz="2400" dirty="0" smtClean="0"/>
              <a:t>, …,</a:t>
            </a:r>
            <a:r>
              <a:rPr lang="en-US" sz="2400" dirty="0" err="1" smtClean="0">
                <a:latin typeface="Calibri"/>
              </a:rPr>
              <a:t>s</a:t>
            </a:r>
            <a:r>
              <a:rPr lang="en-US" sz="2400" baseline="-25000" dirty="0" err="1" smtClean="0">
                <a:latin typeface="Calibri"/>
              </a:rPr>
              <a:t>t</a:t>
            </a:r>
            <a:r>
              <a:rPr lang="en-US" sz="2400" dirty="0" smtClean="0"/>
              <a:t>) 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Calibri"/>
              </a:rPr>
              <a:t>Z</a:t>
            </a:r>
            <a:r>
              <a:rPr lang="en-US" sz="2400" baseline="-25000" dirty="0" err="1" smtClean="0">
                <a:latin typeface="Calibri"/>
              </a:rPr>
              <a:t>q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	Public key: Polynomials {f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)} </a:t>
            </a:r>
            <a:r>
              <a:rPr lang="en-US" sz="2400" dirty="0" err="1" smtClean="0"/>
              <a:t>s.t.</a:t>
            </a:r>
            <a:r>
              <a:rPr lang="en-US" sz="2400" dirty="0" smtClean="0"/>
              <a:t> f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(s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)=0 mod q.</a:t>
            </a:r>
          </a:p>
          <a:p>
            <a:r>
              <a:rPr lang="en-US" sz="2400" dirty="0" smtClean="0"/>
              <a:t>Encrypt: From {f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}, generate </a:t>
            </a:r>
            <a:r>
              <a:rPr lang="en-US" sz="2400" i="1" dirty="0" smtClean="0"/>
              <a:t>random</a:t>
            </a:r>
            <a:r>
              <a:rPr lang="en-US" sz="2400" dirty="0" smtClean="0"/>
              <a:t> poly g </a:t>
            </a:r>
            <a:r>
              <a:rPr lang="en-US" sz="2400" dirty="0" err="1" smtClean="0"/>
              <a:t>s.t.</a:t>
            </a:r>
            <a:r>
              <a:rPr lang="en-US" sz="2400" dirty="0" smtClean="0"/>
              <a:t> g(s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) = 0 mod q. 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is c(x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) = </a:t>
            </a:r>
            <a:r>
              <a:rPr lang="el-GR" sz="2400" dirty="0" smtClean="0"/>
              <a:t>μ</a:t>
            </a:r>
            <a:r>
              <a:rPr lang="en-US" sz="2400" dirty="0" smtClean="0"/>
              <a:t> + g(x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) mod q.</a:t>
            </a:r>
          </a:p>
          <a:p>
            <a:r>
              <a:rPr lang="en-US" sz="2400" dirty="0" smtClean="0"/>
              <a:t>Decrypt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70C0"/>
                </a:solidFill>
              </a:rPr>
              <a:t>Evaluate </a:t>
            </a:r>
            <a:r>
              <a:rPr lang="en-US" sz="2400" dirty="0" err="1">
                <a:solidFill>
                  <a:srgbClr val="0070C0"/>
                </a:solidFill>
              </a:rPr>
              <a:t>ciphertext</a:t>
            </a:r>
            <a:r>
              <a:rPr lang="en-US" sz="2400" dirty="0">
                <a:solidFill>
                  <a:srgbClr val="0070C0"/>
                </a:solidFill>
              </a:rPr>
              <a:t> at the secret</a:t>
            </a:r>
            <a:r>
              <a:rPr lang="en-US" sz="2400" dirty="0"/>
              <a:t>: c(s</a:t>
            </a:r>
            <a:r>
              <a:rPr lang="en-US" sz="2400" baseline="-25000" dirty="0"/>
              <a:t>1</a:t>
            </a:r>
            <a:r>
              <a:rPr lang="en-US" sz="2400" dirty="0"/>
              <a:t>,…,</a:t>
            </a:r>
            <a:r>
              <a:rPr lang="en-US" sz="2400" dirty="0" err="1"/>
              <a:t>s</a:t>
            </a:r>
            <a:r>
              <a:rPr lang="en-US" sz="2400" baseline="-25000" dirty="0" err="1"/>
              <a:t>t</a:t>
            </a:r>
            <a:r>
              <a:rPr lang="en-US" sz="2400" dirty="0"/>
              <a:t>) = </a:t>
            </a:r>
            <a:r>
              <a:rPr lang="el-GR" sz="2400" dirty="0"/>
              <a:t>μ</a:t>
            </a:r>
            <a:r>
              <a:rPr lang="en-US" sz="2400" dirty="0" smtClean="0"/>
              <a:t> </a:t>
            </a:r>
            <a:r>
              <a:rPr lang="en-US" sz="2400" dirty="0"/>
              <a:t>mod q.</a:t>
            </a:r>
          </a:p>
          <a:p>
            <a:r>
              <a:rPr lang="en-US" sz="2400" dirty="0"/>
              <a:t>ADD and MULT: Output sum or product of </a:t>
            </a:r>
            <a:r>
              <a:rPr lang="en-US" sz="2400" dirty="0" err="1"/>
              <a:t>ciphertext</a:t>
            </a:r>
            <a:r>
              <a:rPr lang="en-US" sz="2400" dirty="0"/>
              <a:t> polys.</a:t>
            </a:r>
          </a:p>
          <a:p>
            <a:r>
              <a:rPr lang="en-US" sz="2400" dirty="0" smtClean="0"/>
              <a:t>Security: Distinguish whether c has common root with the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i</a:t>
            </a:r>
            <a:r>
              <a:rPr lang="en-US" sz="2400" dirty="0" err="1" smtClean="0"/>
              <a:t>’s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143000" y="1676400"/>
            <a:ext cx="6781800" cy="1295400"/>
          </a:xfrm>
          <a:prstGeom prst="roundRect">
            <a:avLst/>
          </a:prstGeom>
          <a:solidFill>
            <a:srgbClr val="E9AF8B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Main Idea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Encryptions of 0 are polynomials that evaluate to 0 at the secret key.</a:t>
            </a:r>
          </a:p>
        </p:txBody>
      </p:sp>
    </p:spTree>
    <p:extLst>
      <p:ext uri="{BB962C8B-B14F-4D97-AF65-F5344CB8AC3E}">
        <p14:creationId xmlns:p14="http://schemas.microsoft.com/office/powerpoint/2010/main" val="18147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951037"/>
            <a:ext cx="8939336" cy="4983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Collect lots of encryptions {c</a:t>
            </a:r>
            <a:r>
              <a:rPr lang="en-US" baseline="-25000" dirty="0" smtClean="0"/>
              <a:t>i</a:t>
            </a:r>
            <a:r>
              <a:rPr lang="en-US" dirty="0" smtClean="0"/>
              <a:t>} of 0. They form an ideal.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The coefficient vectors of the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err="1" smtClean="0"/>
              <a:t>’s</a:t>
            </a:r>
            <a:r>
              <a:rPr lang="en-US" dirty="0" smtClean="0"/>
              <a:t> generate a lattice L. Compute </a:t>
            </a:r>
            <a:r>
              <a:rPr lang="en-US" dirty="0" err="1" smtClean="0"/>
              <a:t>Hermite</a:t>
            </a:r>
            <a:r>
              <a:rPr lang="en-US" dirty="0" smtClean="0"/>
              <a:t> Normal Form (HNF) of L.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Coefficient vectors must be only </a:t>
            </a:r>
            <a:r>
              <a:rPr lang="en-US" dirty="0" err="1" smtClean="0"/>
              <a:t>polynomially</a:t>
            </a:r>
            <a:r>
              <a:rPr lang="en-US" dirty="0" smtClean="0"/>
              <a:t> long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Else, the scheme is inefficient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70C0"/>
                </a:solidFill>
              </a:rPr>
              <a:t>Linear algebra attack on semantic security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To distinguish whether c encrypts 0 or 1, reduce it modulo HNF(L): the result will be 0 only if m = 0.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70C0"/>
                </a:solidFill>
              </a:rPr>
              <a:t>Ideal membership problem is easy </a:t>
            </a:r>
            <a:r>
              <a:rPr lang="en-US" dirty="0" smtClean="0"/>
              <a:t>in this case.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Polly Cracker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Analogy: Alice’s Jewelry Store</a:t>
            </a:r>
            <a:endParaRPr 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093605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craig\Local Settings\Temporary Internet Files\Content.IE5\VOIW5Q5X\MCj043149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3774" y="4642880"/>
            <a:ext cx="263411" cy="62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814080"/>
            <a:ext cx="184738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9" descr="C:\Documents and Settings\craig\Local Settings\Temporary Internet Files\Content.IE5\HPOK5E8N\MCj028108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70051" y="2743201"/>
            <a:ext cx="1981200" cy="176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4" descr="C:\Documents and Settings\craig\Local Settings\Temporary Internet Files\Content.IE5\MD12BDCG\MPj0314334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5974" y="4338080"/>
            <a:ext cx="101540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4" descr="C:\Documents and Settings\craig\Local Settings\Temporary Internet Files\Content.IE5\HPOK5E8N\MPj0314333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9374" y="2636912"/>
            <a:ext cx="457200" cy="88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174" y="3576080"/>
            <a:ext cx="914400" cy="68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1" descr="C:\Documents and Settings\craig\Local Settings\Temporary Internet Files\Content.IE5\VOIW5Q5X\MCj0441804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7168" y="3271280"/>
            <a:ext cx="2280232" cy="157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1" descr="C:\Documents and Settings\craig\Local Settings\Temporary Internet Files\Content.IE5\VOIW5Q5X\MCj0441804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7168" y="3652280"/>
            <a:ext cx="2280232" cy="157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be 33"/>
          <p:cNvSpPr>
            <a:spLocks noChangeArrowheads="1"/>
          </p:cNvSpPr>
          <p:nvPr/>
        </p:nvSpPr>
        <p:spPr bwMode="auto">
          <a:xfrm flipH="1">
            <a:off x="3502025" y="3571544"/>
            <a:ext cx="2338768" cy="1528536"/>
          </a:xfrm>
          <a:prstGeom prst="cube">
            <a:avLst>
              <a:gd name="adj" fmla="val 25000"/>
            </a:avLst>
          </a:prstGeom>
          <a:solidFill>
            <a:schemeClr val="accent1">
              <a:alpha val="10196"/>
            </a:schemeClr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b="1">
                <a:solidFill>
                  <a:srgbClr val="5D5DC9"/>
                </a:solidFill>
                <a:latin typeface="Comic Sans MS" pitchFamily="66" charset="0"/>
              </a:rPr>
              <a:t> </a:t>
            </a:r>
          </a:p>
        </p:txBody>
      </p:sp>
      <p:grpSp>
        <p:nvGrpSpPr>
          <p:cNvPr id="7" name="Group 35"/>
          <p:cNvGrpSpPr/>
          <p:nvPr/>
        </p:nvGrpSpPr>
        <p:grpSpPr>
          <a:xfrm>
            <a:off x="3504630" y="2420888"/>
            <a:ext cx="381000" cy="1524000"/>
            <a:chOff x="2971800" y="2667001"/>
            <a:chExt cx="381000" cy="1524000"/>
          </a:xfrm>
        </p:grpSpPr>
        <p:cxnSp>
          <p:nvCxnSpPr>
            <p:cNvPr id="18" name="Straight Connector 17"/>
            <p:cNvCxnSpPr/>
            <p:nvPr/>
          </p:nvCxnSpPr>
          <p:spPr>
            <a:xfrm rot="5400000">
              <a:off x="2400300" y="3238501"/>
              <a:ext cx="1143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781300" y="3619501"/>
              <a:ext cx="1143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2971800" y="2667001"/>
              <a:ext cx="3810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971800" y="3810001"/>
              <a:ext cx="3810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0"/>
          <p:cNvGrpSpPr/>
          <p:nvPr/>
        </p:nvGrpSpPr>
        <p:grpSpPr>
          <a:xfrm>
            <a:off x="3505200" y="3576080"/>
            <a:ext cx="381000" cy="1524000"/>
            <a:chOff x="2971800" y="2667001"/>
            <a:chExt cx="381000" cy="1524000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2400300" y="3238501"/>
              <a:ext cx="1143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781300" y="3619501"/>
              <a:ext cx="1143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2971800" y="2667001"/>
              <a:ext cx="3810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2971800" y="3810001"/>
              <a:ext cx="3810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9"/>
          <p:cNvSpPr txBox="1">
            <a:spLocks noChangeArrowheads="1"/>
          </p:cNvSpPr>
          <p:nvPr/>
        </p:nvSpPr>
        <p:spPr>
          <a:xfrm>
            <a:off x="228600" y="1447801"/>
            <a:ext cx="8458200" cy="16763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Alice wants workers to assemble raw materials into jewelry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Alice is worried about theft: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She wants workers to </a:t>
            </a: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raw materials without having </a:t>
            </a: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28" name="Rectangle 29"/>
          <p:cNvSpPr txBox="1">
            <a:spLocks noChangeArrowheads="1"/>
          </p:cNvSpPr>
          <p:nvPr/>
        </p:nvSpPr>
        <p:spPr>
          <a:xfrm>
            <a:off x="179512" y="5276800"/>
            <a:ext cx="7897688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Alice puts raw materials in locked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glovebox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200" dirty="0" smtClean="0"/>
              <a:t>Workers assemble jewelry inside </a:t>
            </a:r>
            <a:r>
              <a:rPr lang="en-US" sz="2200" dirty="0" err="1" smtClean="0"/>
              <a:t>glovebox</a:t>
            </a:r>
            <a:r>
              <a:rPr lang="en-US" sz="2200" dirty="0" smtClean="0"/>
              <a:t>, using the gloves.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Alice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unlocks box to get “results”.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08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29445 0.0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23333 0.116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5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3333 0.2131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0312 0.1462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0.15711 0.0050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11 0.00509 L 0.00122 0.0050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00104 -0.1555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2467 -0.0488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Homomorphic</a:t>
            </a:r>
            <a:r>
              <a:rPr lang="en-US" dirty="0" smtClean="0"/>
              <a:t> Encryption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27584" y="2996625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Somewhat </a:t>
            </a:r>
          </a:p>
          <a:p>
            <a:r>
              <a:rPr lang="en-US" sz="3200" dirty="0" err="1" smtClean="0">
                <a:latin typeface="Calibri" pitchFamily="34" charset="0"/>
              </a:rPr>
              <a:t>Homomorphic</a:t>
            </a:r>
            <a:r>
              <a:rPr lang="en-US" sz="3200" dirty="0" smtClean="0">
                <a:latin typeface="Calibri" pitchFamily="34" charset="0"/>
              </a:rPr>
              <a:t> </a:t>
            </a:r>
          </a:p>
          <a:p>
            <a:r>
              <a:rPr lang="en-US" sz="3200" dirty="0" smtClean="0">
                <a:latin typeface="Calibri" pitchFamily="34" charset="0"/>
              </a:rPr>
              <a:t>Encryption (SWHE):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31640" y="1628473"/>
            <a:ext cx="331236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</a:rPr>
              <a:t>“Somewhat” means it works for some functions f</a:t>
            </a:r>
            <a:endParaRPr lang="en-US" sz="22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1439652" y="2672589"/>
            <a:ext cx="360040" cy="288032"/>
          </a:xfrm>
          <a:prstGeom prst="straightConnector1">
            <a:avLst/>
          </a:prstGeom>
          <a:ln w="349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88024" y="2132529"/>
            <a:ext cx="2160240" cy="144016"/>
          </a:xfrm>
          <a:prstGeom prst="straightConnector1">
            <a:avLst/>
          </a:prstGeom>
          <a:ln w="349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6500192" y="4270321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 smtClean="0">
                <a:latin typeface="Calibri" pitchFamily="34" charset="0"/>
              </a:rPr>
              <a:t>Enc[f(x</a:t>
            </a:r>
            <a:r>
              <a:rPr lang="en-US" sz="2400" dirty="0">
                <a:latin typeface="Calibri" pitchFamily="34" charset="0"/>
              </a:rPr>
              <a:t>)]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5280992" y="2898721"/>
            <a:ext cx="12722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 smtClean="0">
                <a:latin typeface="Calibri" pitchFamily="34" charset="0"/>
              </a:rPr>
              <a:t>Enc[x</a:t>
            </a:r>
            <a:r>
              <a:rPr lang="en-US" sz="2400" dirty="0">
                <a:latin typeface="Calibri" pitchFamily="34" charset="0"/>
              </a:rPr>
              <a:t>]</a:t>
            </a:r>
            <a:r>
              <a:rPr lang="en-US" sz="2400" dirty="0" smtClean="0">
                <a:latin typeface="Calibri" pitchFamily="34" charset="0"/>
              </a:rPr>
              <a:t>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6728792" y="2974921"/>
            <a:ext cx="914400" cy="838200"/>
          </a:xfrm>
          <a:prstGeom prst="rect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200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7185992" y="2517721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200"/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7033592" y="2060521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>
                <a:latin typeface="Calibri" pitchFamily="34" charset="0"/>
              </a:rPr>
              <a:t>f</a:t>
            </a: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7185992" y="3965521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200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5357192" y="3432121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200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793160" y="3097977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3000" dirty="0" err="1">
                <a:latin typeface="Calibri" pitchFamily="34" charset="0"/>
              </a:rPr>
              <a:t>Eval</a:t>
            </a:r>
            <a:endParaRPr lang="en-US" sz="3000" dirty="0">
              <a:latin typeface="Calibri" pitchFamily="34" charset="0"/>
            </a:endParaRPr>
          </a:p>
        </p:txBody>
      </p:sp>
      <p:sp>
        <p:nvSpPr>
          <p:cNvPr id="17" name="Rectangle 29"/>
          <p:cNvSpPr txBox="1">
            <a:spLocks noChangeArrowheads="1"/>
          </p:cNvSpPr>
          <p:nvPr/>
        </p:nvSpPr>
        <p:spPr>
          <a:xfrm>
            <a:off x="838200" y="5429200"/>
            <a:ext cx="6934200" cy="97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400" dirty="0" smtClean="0"/>
              <a:t>Pre-2009 schemes were </a:t>
            </a:r>
            <a:r>
              <a:rPr lang="en-US" sz="2400" i="1" dirty="0" smtClean="0"/>
              <a:t>somewhat homomorphic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13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Homomorphic</a:t>
            </a:r>
            <a:r>
              <a:rPr lang="en-US" dirty="0" smtClean="0"/>
              <a:t> Encryption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27584" y="2996625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Fully </a:t>
            </a:r>
            <a:r>
              <a:rPr lang="en-US" sz="3200" dirty="0" err="1" smtClean="0">
                <a:latin typeface="Calibri" pitchFamily="34" charset="0"/>
              </a:rPr>
              <a:t>Homomorphic</a:t>
            </a:r>
            <a:r>
              <a:rPr lang="en-US" sz="3200" dirty="0" smtClean="0">
                <a:latin typeface="Calibri" pitchFamily="34" charset="0"/>
              </a:rPr>
              <a:t> Encryption (FHE) [RAD78, Gen09]: 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47664" y="1628473"/>
            <a:ext cx="259228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</a:rPr>
              <a:t>“Fully” means it works for all functions f</a:t>
            </a:r>
            <a:endParaRPr lang="en-US" sz="22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1439652" y="2600581"/>
            <a:ext cx="432048" cy="360040"/>
          </a:xfrm>
          <a:prstGeom prst="straightConnector1">
            <a:avLst/>
          </a:prstGeom>
          <a:ln w="349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83968" y="2132529"/>
            <a:ext cx="2664296" cy="144016"/>
          </a:xfrm>
          <a:prstGeom prst="straightConnector1">
            <a:avLst/>
          </a:prstGeom>
          <a:ln w="349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6500192" y="4270321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 smtClean="0">
                <a:latin typeface="Calibri" pitchFamily="34" charset="0"/>
              </a:rPr>
              <a:t>Enc[f(x</a:t>
            </a:r>
            <a:r>
              <a:rPr lang="en-US" sz="2400" dirty="0">
                <a:latin typeface="Calibri" pitchFamily="34" charset="0"/>
              </a:rPr>
              <a:t>)]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5280992" y="2898721"/>
            <a:ext cx="12722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 smtClean="0">
                <a:latin typeface="Calibri" pitchFamily="34" charset="0"/>
              </a:rPr>
              <a:t>Enc[x</a:t>
            </a:r>
            <a:r>
              <a:rPr lang="en-US" sz="2400" dirty="0">
                <a:latin typeface="Calibri" pitchFamily="34" charset="0"/>
              </a:rPr>
              <a:t>]</a:t>
            </a:r>
            <a:r>
              <a:rPr lang="en-US" sz="2400" dirty="0" smtClean="0">
                <a:latin typeface="Calibri" pitchFamily="34" charset="0"/>
              </a:rPr>
              <a:t>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6728792" y="2974921"/>
            <a:ext cx="914400" cy="838200"/>
          </a:xfrm>
          <a:prstGeom prst="rect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200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7185992" y="2517721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200"/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7033592" y="2060521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>
                <a:latin typeface="Calibri" pitchFamily="34" charset="0"/>
              </a:rPr>
              <a:t>f</a:t>
            </a: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7185992" y="3965521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200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5357192" y="3432121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200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793160" y="3097977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3000" dirty="0" err="1">
                <a:latin typeface="Calibri" pitchFamily="34" charset="0"/>
              </a:rPr>
              <a:t>Eval</a:t>
            </a:r>
            <a:endParaRPr lang="en-US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3648" y="1700808"/>
            <a:ext cx="6135216" cy="1008112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A way to delegate </a:t>
            </a:r>
            <a:r>
              <a:rPr lang="en-US" sz="2400" u="sng" dirty="0">
                <a:solidFill>
                  <a:schemeClr val="tx1"/>
                </a:solidFill>
              </a:rPr>
              <a:t>processing</a:t>
            </a:r>
            <a:r>
              <a:rPr lang="en-US" sz="2400" dirty="0">
                <a:solidFill>
                  <a:schemeClr val="tx1"/>
                </a:solidFill>
              </a:rPr>
              <a:t> of </a:t>
            </a:r>
            <a:r>
              <a:rPr lang="en-US" sz="2400" dirty="0" smtClean="0">
                <a:solidFill>
                  <a:schemeClr val="tx1"/>
                </a:solidFill>
              </a:rPr>
              <a:t>your </a:t>
            </a:r>
            <a:r>
              <a:rPr lang="en-US" sz="2400" dirty="0">
                <a:solidFill>
                  <a:schemeClr val="tx1"/>
                </a:solidFill>
              </a:rPr>
              <a:t>data, without giving away </a:t>
            </a:r>
            <a:r>
              <a:rPr lang="en-US" sz="2400" u="sng" dirty="0">
                <a:solidFill>
                  <a:schemeClr val="tx1"/>
                </a:solidFill>
              </a:rPr>
              <a:t>access</a:t>
            </a:r>
            <a:r>
              <a:rPr lang="en-US" sz="2400" dirty="0">
                <a:solidFill>
                  <a:schemeClr val="tx1"/>
                </a:solidFill>
              </a:rPr>
              <a:t> to it.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81000" y="3094037"/>
            <a:ext cx="8229600" cy="3535363"/>
          </a:xfrm>
        </p:spPr>
        <p:txBody>
          <a:bodyPr/>
          <a:lstStyle/>
          <a:p>
            <a:r>
              <a:rPr lang="en-US" dirty="0" smtClean="0"/>
              <a:t>Fully </a:t>
            </a:r>
            <a:r>
              <a:rPr lang="en-US" dirty="0" err="1" smtClean="0"/>
              <a:t>Homomorphic</a:t>
            </a:r>
            <a:r>
              <a:rPr lang="en-US" dirty="0" smtClean="0"/>
              <a:t> Encryption (FHE): </a:t>
            </a:r>
          </a:p>
          <a:p>
            <a:pPr lvl="1"/>
            <a:r>
              <a:rPr lang="en-US" dirty="0" smtClean="0"/>
              <a:t>Arbitrary processing</a:t>
            </a:r>
          </a:p>
          <a:p>
            <a:pPr lvl="1"/>
            <a:r>
              <a:rPr lang="en-US" dirty="0" smtClean="0"/>
              <a:t>But computationally expensive.</a:t>
            </a:r>
          </a:p>
          <a:p>
            <a:r>
              <a:rPr lang="en-US" dirty="0" smtClean="0"/>
              <a:t>Somewhat </a:t>
            </a:r>
            <a:r>
              <a:rPr lang="en-US" dirty="0" err="1" smtClean="0"/>
              <a:t>Homomorphic</a:t>
            </a:r>
            <a:r>
              <a:rPr lang="en-US" dirty="0" smtClean="0"/>
              <a:t> Encryption (SWHE):</a:t>
            </a:r>
          </a:p>
          <a:p>
            <a:pPr lvl="1"/>
            <a:r>
              <a:rPr lang="en-US" dirty="0" smtClean="0"/>
              <a:t>Limited processing</a:t>
            </a:r>
          </a:p>
          <a:p>
            <a:pPr lvl="1"/>
            <a:r>
              <a:rPr lang="en-US" dirty="0" smtClean="0"/>
              <a:t>Could be cheaper computationally.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Homomorphic</a:t>
            </a:r>
            <a:r>
              <a:rPr lang="en-US" dirty="0" smtClean="0"/>
              <a:t> Encryption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Documents and Settings\craig\Local Settings\Temporary Internet Files\Content.IE5\S1R1AR83\MC9002329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70538"/>
            <a:ext cx="2206625" cy="1860550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2590800" y="3784938"/>
            <a:ext cx="990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39312" y="414908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111011</a:t>
            </a:r>
            <a:endParaRPr lang="en-US" sz="240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57600" y="386113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E-ADD</a:t>
            </a:r>
            <a:endParaRPr lang="en-US" sz="2400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36640" y="461867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100010</a:t>
            </a:r>
            <a:endParaRPr lang="en-US" sz="240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39312" y="414908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111011</a:t>
            </a:r>
            <a:endParaRPr lang="en-US" sz="2400" u="sng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9312" y="3543399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01100111101100100100010001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1668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9956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8244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6532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4820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108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1396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9684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7972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6260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4548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2836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1124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412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7700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Rectangle 19"/>
          <p:cNvSpPr/>
          <p:nvPr/>
        </p:nvSpPr>
        <p:spPr>
          <a:xfrm>
            <a:off x="665988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Rectangle 20"/>
          <p:cNvSpPr/>
          <p:nvPr/>
        </p:nvSpPr>
        <p:spPr>
          <a:xfrm>
            <a:off x="684276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02564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20852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39140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7428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75716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94004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12292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305800" y="3643983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3733800" y="42672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3916680" y="42672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4099560" y="42672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4282440" y="42672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4465320" y="42672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4648200" y="4267200"/>
            <a:ext cx="152400" cy="2286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27" name="Content Placeholder 2"/>
          <p:cNvSpPr txBox="1">
            <a:spLocks/>
          </p:cNvSpPr>
          <p:nvPr/>
        </p:nvSpPr>
        <p:spPr>
          <a:xfrm>
            <a:off x="228600" y="1447800"/>
            <a:ext cx="8686800" cy="533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	b</a:t>
            </a:r>
            <a:r>
              <a:rPr lang="en-US" sz="3000" dirty="0" smtClean="0"/>
              <a:t> denotes an encryption of bit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3000" dirty="0" smtClean="0"/>
              <a:t>.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685800" y="1524000"/>
            <a:ext cx="304800" cy="3048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211960" y="2852936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/>
              <a:t>Step 1: Match string against subsequences of file</a:t>
            </a:r>
            <a:endParaRPr lang="en-US" sz="2200" u="sng" dirty="0"/>
          </a:p>
        </p:txBody>
      </p:sp>
      <p:sp>
        <p:nvSpPr>
          <p:cNvPr id="68" name="TextBox 67"/>
          <p:cNvSpPr txBox="1"/>
          <p:nvPr/>
        </p:nvSpPr>
        <p:spPr>
          <a:xfrm>
            <a:off x="1905000" y="28194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/>
              <a:t>Bit-wise encrypted file</a:t>
            </a:r>
            <a:endParaRPr lang="en-US" sz="2200" u="sng" dirty="0"/>
          </a:p>
        </p:txBody>
      </p:sp>
      <p:sp>
        <p:nvSpPr>
          <p:cNvPr id="70" name="TextBox 69"/>
          <p:cNvSpPr txBox="1"/>
          <p:nvPr/>
        </p:nvSpPr>
        <p:spPr>
          <a:xfrm>
            <a:off x="179512" y="508518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E-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ZeroString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100010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 = 0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2000" dirty="0" smtClean="0">
                <a:cs typeface="Courier New" pitchFamily="49" charset="0"/>
              </a:rPr>
              <a:t>(not the zero string! not a match!)</a:t>
            </a:r>
            <a:endParaRPr lang="en-US" sz="2000" dirty="0"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75656" y="572454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E-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ZeroString</a:t>
            </a:r>
            <a:r>
              <a:rPr lang="en-US" dirty="0" smtClean="0"/>
              <a:t> function itself can be computed from basic bit operations.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2267744" y="5157192"/>
            <a:ext cx="144016" cy="21602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6C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420144" y="5157192"/>
            <a:ext cx="144016" cy="21602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6C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572544" y="5157192"/>
            <a:ext cx="144016" cy="21602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6C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724944" y="5157192"/>
            <a:ext cx="144016" cy="21602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6C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877344" y="5157192"/>
            <a:ext cx="144016" cy="21602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6C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029744" y="5157192"/>
            <a:ext cx="144016" cy="21602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6C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779912" y="5157192"/>
            <a:ext cx="144016" cy="21602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Encrypted String Matching</a:t>
            </a:r>
            <a:endParaRPr lang="en-US" dirty="0"/>
          </a:p>
        </p:txBody>
      </p:sp>
      <p:grpSp>
        <p:nvGrpSpPr>
          <p:cNvPr id="2" name="Group 63"/>
          <p:cNvGrpSpPr/>
          <p:nvPr/>
        </p:nvGrpSpPr>
        <p:grpSpPr>
          <a:xfrm>
            <a:off x="3730752" y="4725144"/>
            <a:ext cx="1066800" cy="228600"/>
            <a:chOff x="3707904" y="4725144"/>
            <a:chExt cx="1066800" cy="228600"/>
          </a:xfrm>
        </p:grpSpPr>
        <p:sp>
          <p:nvSpPr>
            <p:cNvPr id="57" name="Rectangle 56"/>
            <p:cNvSpPr/>
            <p:nvPr/>
          </p:nvSpPr>
          <p:spPr>
            <a:xfrm>
              <a:off x="3707904" y="4725144"/>
              <a:ext cx="152400" cy="2286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890784" y="4725144"/>
              <a:ext cx="152400" cy="2286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073664" y="4725144"/>
              <a:ext cx="152400" cy="2286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56544" y="4725144"/>
              <a:ext cx="152400" cy="2286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39424" y="4725144"/>
              <a:ext cx="152400" cy="2286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622304" y="4725144"/>
              <a:ext cx="152400" cy="2286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1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5" grpId="1"/>
      <p:bldP spid="43" grpId="0"/>
      <p:bldP spid="46" grpId="0"/>
      <p:bldP spid="58" grpId="0"/>
      <p:bldP spid="71" grpId="0"/>
      <p:bldP spid="72" grpId="0" animBg="1"/>
      <p:bldP spid="81" grpId="0" animBg="1"/>
      <p:bldP spid="82" grpId="0" animBg="1"/>
      <p:bldP spid="87" grpId="0" animBg="1"/>
      <p:bldP spid="88" grpId="0" animBg="1"/>
      <p:bldP spid="93" grpId="0" animBg="1"/>
      <p:bldP spid="9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@YFZFNPNFUVWXY5MJ" val="4267"/>
  <p:tag name="FIRSTCRAIG@YFVYQJMFUVWXY5MJ" val="4267"/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[usenames]{color}&#10;\pagestyle{empty}&#10;\begin{document}&#10;&#10;\def\vecv{{\color{OliveGreen} \mathbf{v}}}&#10;\def\bft{{\mathbf{t}}}&#10;&#10;&#10;\Large&#10;&#10;${{\color{CadetBlue}\mathbf{C}}} \cdot  \bft \ = \ \mu \cdot \bft \bmod q$&#10;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31607</TotalTime>
  <Words>3119</Words>
  <Application>Microsoft Office PowerPoint</Application>
  <PresentationFormat>On-screen Show (4:3)</PresentationFormat>
  <Paragraphs>393</Paragraphs>
  <Slides>45</Slides>
  <Notes>8</Notes>
  <HiddenSlides>5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Arial</vt:lpstr>
      <vt:lpstr>Courier New</vt:lpstr>
      <vt:lpstr>cmsy10</vt:lpstr>
      <vt:lpstr>Comic Sans MS</vt:lpstr>
      <vt:lpstr>Wingdings 2</vt:lpstr>
      <vt:lpstr>Wingdings</vt:lpstr>
      <vt:lpstr>Wingdings 3</vt:lpstr>
      <vt:lpstr>Tw Cen MT</vt:lpstr>
      <vt:lpstr>Times New Roman</vt:lpstr>
      <vt:lpstr>Tahoma</vt:lpstr>
      <vt:lpstr>Cambria Math</vt:lpstr>
      <vt:lpstr>Calibri</vt:lpstr>
      <vt:lpstr>Median</vt:lpstr>
      <vt:lpstr>PowerPoint Presentation</vt:lpstr>
      <vt:lpstr>Computing on Encrypted Data</vt:lpstr>
      <vt:lpstr>Encrypted Cloud Computing</vt:lpstr>
      <vt:lpstr>Homomorphic Encryption (HE)</vt:lpstr>
      <vt:lpstr>An Analogy: Alice’s Jewelry Store</vt:lpstr>
      <vt:lpstr>Homomorphic Encryption</vt:lpstr>
      <vt:lpstr>Homomorphic Encryption</vt:lpstr>
      <vt:lpstr>Homomorphic Encryption Basics</vt:lpstr>
      <vt:lpstr>Encrypted String Matching</vt:lpstr>
      <vt:lpstr>Encrypted String Matching</vt:lpstr>
      <vt:lpstr>HE Security: A Paradox?</vt:lpstr>
      <vt:lpstr>Properties/Limitations of HE</vt:lpstr>
      <vt:lpstr>Some Properties</vt:lpstr>
      <vt:lpstr>Secret-key vs. Public-key HE</vt:lpstr>
      <vt:lpstr>Transforming HE from SK to PK</vt:lpstr>
      <vt:lpstr>FHE Doesn’t Do Obfuscation</vt:lpstr>
      <vt:lpstr>FHE Doesn’t Do RAM</vt:lpstr>
      <vt:lpstr>FHE Doesn’t Do Multi-Key</vt:lpstr>
      <vt:lpstr>Constructing SWHE</vt:lpstr>
      <vt:lpstr>A Toy HE Scheme  (from American Scientist magazine)</vt:lpstr>
      <vt:lpstr>About “Homomorphism”</vt:lpstr>
      <vt:lpstr>About “Homomorphism”</vt:lpstr>
      <vt:lpstr>Noisy Ciphertexts</vt:lpstr>
      <vt:lpstr>Example: SWHE over the Integers</vt:lpstr>
      <vt:lpstr>Security of SWHE with Integers </vt:lpstr>
      <vt:lpstr>The Noise Problem</vt:lpstr>
      <vt:lpstr>The Noise Problem Hurts Efficiency. Why?</vt:lpstr>
      <vt:lpstr>Somewhat Homomorphic Encryption Based on LWE</vt:lpstr>
      <vt:lpstr>Regev’s Encryption Scheme</vt:lpstr>
      <vt:lpstr>Properties of Regev’s Scheme</vt:lpstr>
      <vt:lpstr>Homomorphic ADD in Regev</vt:lpstr>
      <vt:lpstr>Homomorphic MULT in Regev</vt:lpstr>
      <vt:lpstr>Matrix Version (1st try)</vt:lpstr>
      <vt:lpstr>Homomorphism in Error-Free Setting</vt:lpstr>
      <vt:lpstr>Homomorphism with Error (1st try)</vt:lpstr>
      <vt:lpstr>Controlling the Noise</vt:lpstr>
      <vt:lpstr>Gadget for Flattening</vt:lpstr>
      <vt:lpstr>Example of a Gadget Matrix</vt:lpstr>
      <vt:lpstr>Modified Matrix Encryption</vt:lpstr>
      <vt:lpstr>Homomorphic Multiplication</vt:lpstr>
      <vt:lpstr>Homomorphic Multiplication</vt:lpstr>
      <vt:lpstr>Summary of GSW</vt:lpstr>
      <vt:lpstr>Questions?</vt:lpstr>
      <vt:lpstr>Polly Cracker [FK93]:  Ciphertexts in a multivariate polynomial ring</vt:lpstr>
      <vt:lpstr>Polly Cracker Attack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Fully Homomorphic Encryption: current State of the Art</dc:title>
  <dc:creator>Michelle</dc:creator>
  <cp:lastModifiedBy>Shai Halevi</cp:lastModifiedBy>
  <cp:revision>1024</cp:revision>
  <dcterms:created xsi:type="dcterms:W3CDTF">2006-08-16T00:00:00Z</dcterms:created>
  <dcterms:modified xsi:type="dcterms:W3CDTF">2015-05-16T00:42:03Z</dcterms:modified>
</cp:coreProperties>
</file>