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sldIdLst>
    <p:sldId id="418" r:id="rId2"/>
    <p:sldId id="740" r:id="rId3"/>
    <p:sldId id="741" r:id="rId4"/>
    <p:sldId id="742" r:id="rId5"/>
    <p:sldId id="746" r:id="rId6"/>
    <p:sldId id="748" r:id="rId7"/>
    <p:sldId id="749" r:id="rId8"/>
    <p:sldId id="743" r:id="rId9"/>
    <p:sldId id="744" r:id="rId10"/>
    <p:sldId id="745" r:id="rId11"/>
    <p:sldId id="750" r:id="rId12"/>
    <p:sldId id="751" r:id="rId13"/>
    <p:sldId id="752" r:id="rId14"/>
    <p:sldId id="753" r:id="rId15"/>
    <p:sldId id="755" r:id="rId16"/>
    <p:sldId id="769" r:id="rId17"/>
    <p:sldId id="785" r:id="rId18"/>
    <p:sldId id="786" r:id="rId19"/>
    <p:sldId id="789" r:id="rId20"/>
    <p:sldId id="788" r:id="rId21"/>
    <p:sldId id="798" r:id="rId22"/>
    <p:sldId id="801" r:id="rId23"/>
    <p:sldId id="802" r:id="rId24"/>
    <p:sldId id="803" r:id="rId25"/>
    <p:sldId id="804" r:id="rId26"/>
    <p:sldId id="790" r:id="rId27"/>
    <p:sldId id="791" r:id="rId28"/>
    <p:sldId id="792" r:id="rId29"/>
    <p:sldId id="800" r:id="rId30"/>
    <p:sldId id="797" r:id="rId31"/>
  </p:sldIdLst>
  <p:sldSz cx="9144000" cy="6858000" type="screen4x3"/>
  <p:notesSz cx="6997700" cy="9283700"/>
  <p:custDataLst>
    <p:tags r:id="rId34"/>
  </p:custDataLst>
  <p:defaultTextStyle>
    <a:defPPr>
      <a:defRPr lang="en-US"/>
    </a:defPPr>
    <a:lvl1pPr algn="l" rtl="0" fontAlgn="base">
      <a:spcBef>
        <a:spcPct val="20000"/>
      </a:spcBef>
      <a:spcAft>
        <a:spcPct val="0"/>
      </a:spcAft>
      <a:buSzPct val="200000"/>
      <a:buChar char="•"/>
      <a:defRPr sz="2400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20000"/>
      </a:spcBef>
      <a:spcAft>
        <a:spcPct val="0"/>
      </a:spcAft>
      <a:buSzPct val="200000"/>
      <a:buChar char="•"/>
      <a:defRPr sz="2400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20000"/>
      </a:spcBef>
      <a:spcAft>
        <a:spcPct val="0"/>
      </a:spcAft>
      <a:buSzPct val="200000"/>
      <a:buChar char="•"/>
      <a:defRPr sz="2400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20000"/>
      </a:spcBef>
      <a:spcAft>
        <a:spcPct val="0"/>
      </a:spcAft>
      <a:buSzPct val="200000"/>
      <a:buChar char="•"/>
      <a:defRPr sz="2400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20000"/>
      </a:spcBef>
      <a:spcAft>
        <a:spcPct val="0"/>
      </a:spcAft>
      <a:buSzPct val="200000"/>
      <a:buChar char="•"/>
      <a:defRPr sz="2400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Arial" pitchFamily="34" charset="0"/>
      </a:defRPr>
    </a:lvl5pPr>
    <a:lvl6pPr marL="2286000" algn="r" defTabSz="914400" rtl="1" eaLnBrk="1" latinLnBrk="0" hangingPunct="1">
      <a:defRPr sz="2400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Arial" pitchFamily="34" charset="0"/>
      </a:defRPr>
    </a:lvl6pPr>
    <a:lvl7pPr marL="2743200" algn="r" defTabSz="914400" rtl="1" eaLnBrk="1" latinLnBrk="0" hangingPunct="1">
      <a:defRPr sz="2400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Arial" pitchFamily="34" charset="0"/>
      </a:defRPr>
    </a:lvl7pPr>
    <a:lvl8pPr marL="3200400" algn="r" defTabSz="914400" rtl="1" eaLnBrk="1" latinLnBrk="0" hangingPunct="1">
      <a:defRPr sz="2400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Arial" pitchFamily="34" charset="0"/>
      </a:defRPr>
    </a:lvl8pPr>
    <a:lvl9pPr marL="3657600" algn="r" defTabSz="914400" rtl="1" eaLnBrk="1" latinLnBrk="0" hangingPunct="1">
      <a:defRPr sz="2400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63B"/>
    <a:srgbClr val="00FF00"/>
    <a:srgbClr val="363636"/>
    <a:srgbClr val="333333"/>
    <a:srgbClr val="00CC00"/>
    <a:srgbClr val="99CC00"/>
    <a:srgbClr val="EAE400"/>
    <a:srgbClr val="EFC7EA"/>
    <a:srgbClr val="E5E6B8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1" autoAdjust="0"/>
    <p:restoredTop sz="99527" autoAdjust="0"/>
  </p:normalViewPr>
  <p:slideViewPr>
    <p:cSldViewPr snapToGrid="0">
      <p:cViewPr varScale="1">
        <p:scale>
          <a:sx n="93" d="100"/>
          <a:sy n="93" d="100"/>
        </p:scale>
        <p:origin x="-10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tags" Target="tags/tag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DDFC3E0-1BA8-4DE7-B25B-74C2B9FFD65C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72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endParaRPr lang="en-US" sz="2000">
                <a:effectLst/>
                <a:cs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endParaRPr lang="en-US" sz="2000">
                <a:effectLst/>
                <a:cs typeface="Arial" charset="0"/>
              </a:endParaRPr>
            </a:p>
          </p:txBody>
        </p:sp>
      </p:grpSp>
      <p:sp>
        <p:nvSpPr>
          <p:cNvPr id="32564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564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6F3B9-D966-4DAB-AD63-05381754CB64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4BF24-A597-422B-91B5-51DDC3A3A618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E074C-43FF-4323-BB3D-6B86E87148D8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AF7F7-0DB6-4DC0-9220-9320932D06BD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B9835-E075-4B24-825F-8857D742CE44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C0E8A-8551-45FA-A153-1FE5D362FFCD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6A073-128D-4A9A-82EB-BF26CE7F746D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BCC28-CB63-4D4C-99B4-73912A40C427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BB080-AFB0-4A15-8067-077D8EF41C88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AB47B-EABA-4E4D-8DFB-15B8677E6646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9C48C-AA07-457A-BADC-8146136CBD35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7CF8B-714C-4D82-87D1-626ADECC45D5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2F134A-162F-4BF7-96F2-2646AE5F9E76}" type="slidenum">
              <a:rPr lang="x-none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2461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  <p:sp>
            <p:nvSpPr>
              <p:cNvPr id="32461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  <p:sp>
            <p:nvSpPr>
              <p:cNvPr id="32461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  <p:sp>
            <p:nvSpPr>
              <p:cNvPr id="32461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  <p:sp>
            <p:nvSpPr>
              <p:cNvPr id="32461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en-US" sz="2000">
                  <a:effectLst/>
                  <a:cs typeface="Arial" charset="0"/>
                </a:endParaRPr>
              </a:p>
            </p:txBody>
          </p:sp>
        </p:grpSp>
        <p:sp>
          <p:nvSpPr>
            <p:cNvPr id="32461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endParaRPr lang="en-US" sz="2000">
                <a:effectLst/>
                <a:cs typeface="Arial" charset="0"/>
              </a:endParaRPr>
            </a:p>
          </p:txBody>
        </p:sp>
        <p:sp>
          <p:nvSpPr>
            <p:cNvPr id="32462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endParaRPr lang="en-US" sz="2000">
                <a:effectLst/>
                <a:cs typeface="Arial" charset="0"/>
              </a:endParaRPr>
            </a:p>
          </p:txBody>
        </p:sp>
      </p:grpSp>
      <p:sp>
        <p:nvSpPr>
          <p:cNvPr id="32462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462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200000"/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20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20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2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2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2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2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2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2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0913FF-F959-44EE-B6B7-E75E681582C7}" type="slidenum">
              <a:rPr lang="x-none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4525" y="870792"/>
            <a:ext cx="8053388" cy="2099765"/>
          </a:xfr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/>
          <a:lstStyle/>
          <a:p>
            <a:pPr algn="ctr" eaLnBrk="1" hangingPunct="1"/>
            <a:r>
              <a:rPr lang="en-US" sz="4800" dirty="0" smtClean="0"/>
              <a:t>The edge removal </a:t>
            </a:r>
            <a:br>
              <a:rPr lang="en-US" sz="4800" dirty="0" smtClean="0"/>
            </a:br>
            <a:r>
              <a:rPr lang="en-US" sz="4800" dirty="0" smtClean="0"/>
              <a:t>problem</a:t>
            </a:r>
            <a:endParaRPr lang="en-US" sz="4800" b="0" dirty="0" smtClean="0">
              <a:ea typeface="ＭＳ Ｐゴシック" pitchFamily="-113" charset="-128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829314" y="4424915"/>
            <a:ext cx="359221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320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Michael </a:t>
            </a:r>
            <a:r>
              <a:rPr lang="en-US" sz="32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Langberg</a:t>
            </a:r>
          </a:p>
          <a:p>
            <a:pPr algn="ctr">
              <a:defRPr/>
            </a:pPr>
            <a:endParaRPr lang="en-US" sz="800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en-US" sz="32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SUNY Buffalo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22469" y="4424915"/>
            <a:ext cx="338437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320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Michelle </a:t>
            </a:r>
            <a:r>
              <a:rPr lang="en-US" sz="3200" baseline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Effros</a:t>
            </a:r>
            <a:endParaRPr lang="en-US" sz="3200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  <a:p>
            <a:pPr algn="ctr">
              <a:defRPr/>
            </a:pPr>
            <a:endParaRPr lang="en-US" sz="800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en-US" sz="32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Caltech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1"/>
          <p:cNvGrpSpPr/>
          <p:nvPr/>
        </p:nvGrpSpPr>
        <p:grpSpPr>
          <a:xfrm>
            <a:off x="5386945" y="3242457"/>
            <a:ext cx="3474899" cy="1170449"/>
            <a:chOff x="2146590" y="2265461"/>
            <a:chExt cx="3474899" cy="1170449"/>
          </a:xfrm>
        </p:grpSpPr>
        <p:sp>
          <p:nvSpPr>
            <p:cNvPr id="7" name="TextBox 6"/>
            <p:cNvSpPr txBox="1"/>
            <p:nvPr/>
          </p:nvSpPr>
          <p:spPr>
            <a:xfrm>
              <a:off x="2146590" y="2418452"/>
              <a:ext cx="870751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1,...,</a:t>
              </a: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" name="Cloud 7"/>
            <p:cNvSpPr/>
            <p:nvPr/>
          </p:nvSpPr>
          <p:spPr bwMode="auto">
            <a:xfrm>
              <a:off x="3547355" y="2336246"/>
              <a:ext cx="1410441" cy="104504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46779" y="2553577"/>
              <a:ext cx="374710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46779" y="2265461"/>
              <a:ext cx="352684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46779" y="3129809"/>
              <a:ext cx="374710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46779" y="2841693"/>
              <a:ext cx="374710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Arrow Connector 12"/>
            <p:cNvCxnSpPr>
              <a:endCxn id="10" idx="1"/>
            </p:cNvCxnSpPr>
            <p:nvPr/>
          </p:nvCxnSpPr>
          <p:spPr bwMode="auto">
            <a:xfrm flipV="1">
              <a:off x="4915627" y="2418512"/>
              <a:ext cx="331152" cy="1356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endCxn id="9" idx="1"/>
            </p:cNvCxnSpPr>
            <p:nvPr/>
          </p:nvCxnSpPr>
          <p:spPr bwMode="auto">
            <a:xfrm flipV="1">
              <a:off x="4957799" y="2706628"/>
              <a:ext cx="288980" cy="543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8" idx="0"/>
              <a:endCxn id="12" idx="1"/>
            </p:cNvCxnSpPr>
            <p:nvPr/>
          </p:nvCxnSpPr>
          <p:spPr bwMode="auto">
            <a:xfrm>
              <a:off x="4956620" y="2858766"/>
              <a:ext cx="290158" cy="13597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endCxn id="11" idx="1"/>
            </p:cNvCxnSpPr>
            <p:nvPr/>
          </p:nvCxnSpPr>
          <p:spPr bwMode="auto">
            <a:xfrm>
              <a:off x="4906254" y="3006862"/>
              <a:ext cx="340525" cy="27599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Oval 18"/>
            <p:cNvSpPr>
              <a:spLocks noChangeArrowheads="1"/>
            </p:cNvSpPr>
            <p:nvPr/>
          </p:nvSpPr>
          <p:spPr bwMode="auto">
            <a:xfrm>
              <a:off x="2641345" y="2803293"/>
              <a:ext cx="88608" cy="8075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 dirty="0"/>
            </a:p>
          </p:txBody>
        </p:sp>
        <p:cxnSp>
          <p:nvCxnSpPr>
            <p:cNvPr id="18" name="Straight Arrow Connector 17"/>
            <p:cNvCxnSpPr>
              <a:stCxn id="17" idx="7"/>
            </p:cNvCxnSpPr>
            <p:nvPr/>
          </p:nvCxnSpPr>
          <p:spPr bwMode="auto">
            <a:xfrm rot="5400000" flipH="1" flipV="1">
              <a:off x="3063223" y="2177879"/>
              <a:ext cx="290994" cy="9834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7" idx="6"/>
            </p:cNvCxnSpPr>
            <p:nvPr/>
          </p:nvCxnSpPr>
          <p:spPr bwMode="auto">
            <a:xfrm flipV="1">
              <a:off x="2729953" y="2736056"/>
              <a:ext cx="839541" cy="1076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17" idx="6"/>
            </p:cNvCxnSpPr>
            <p:nvPr/>
          </p:nvCxnSpPr>
          <p:spPr bwMode="auto">
            <a:xfrm>
              <a:off x="2729953" y="2843671"/>
              <a:ext cx="849066" cy="17337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7" idx="5"/>
            </p:cNvCxnSpPr>
            <p:nvPr/>
          </p:nvCxnSpPr>
          <p:spPr bwMode="auto">
            <a:xfrm rot="16200000" flipH="1">
              <a:off x="3022009" y="2567190"/>
              <a:ext cx="297222" cy="9072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3990109" y="2615046"/>
              <a:ext cx="429926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rgbClr val="00FF00"/>
                  </a:solidFill>
                </a:rPr>
                <a:t>N</a:t>
              </a:r>
              <a:endParaRPr lang="he-IL" baseline="-25000" dirty="0">
                <a:solidFill>
                  <a:srgbClr val="00FF00"/>
                </a:solidFill>
              </a:endParaRPr>
            </a:p>
          </p:txBody>
        </p:sp>
      </p:grpSp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4" y="1401822"/>
            <a:ext cx="8958405" cy="636298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r>
              <a:rPr lang="en-US" sz="2400" dirty="0" smtClean="0">
                <a:effectLst/>
              </a:rPr>
              <a:t>In several special instances: the removal of a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400" dirty="0" smtClean="0">
                <a:effectLst/>
                <a:sym typeface="Symbol"/>
              </a:rPr>
              <a:t> capacity edge causes at most an additive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400" dirty="0" smtClean="0">
                <a:effectLst/>
                <a:sym typeface="Symbol"/>
              </a:rPr>
              <a:t> decrease in rate </a:t>
            </a:r>
            <a:r>
              <a:rPr lang="en-US" sz="1600" dirty="0" smtClean="0">
                <a:effectLst/>
                <a:sym typeface="Symbol"/>
              </a:rPr>
              <a:t>[</a:t>
            </a:r>
            <a:r>
              <a:rPr lang="en-US" sz="1600" dirty="0" err="1">
                <a:effectLst/>
              </a:rPr>
              <a:t>HoEffrosJalali</a:t>
            </a:r>
            <a:r>
              <a:rPr lang="en-US" sz="1600" dirty="0">
                <a:effectLst/>
              </a:rPr>
              <a:t>]</a:t>
            </a:r>
            <a:r>
              <a:rPr lang="en-US" sz="2400" dirty="0" smtClean="0">
                <a:effectLst/>
                <a:sym typeface="Symbol"/>
              </a:rPr>
              <a:t>.</a:t>
            </a: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400" dirty="0" smtClean="0">
                <a:solidFill>
                  <a:srgbClr val="FFC000"/>
                </a:solidFill>
                <a:effectLst/>
              </a:rPr>
              <a:t>Multicast</a:t>
            </a:r>
            <a:r>
              <a:rPr lang="en-US" sz="2400" dirty="0" smtClean="0">
                <a:effectLst/>
              </a:rPr>
              <a:t>: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</a:t>
            </a:r>
            <a:r>
              <a:rPr lang="en-US" sz="2400" dirty="0" smtClean="0">
                <a:effectLst/>
                <a:sym typeface="Symbol"/>
              </a:rPr>
              <a:t>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400" dirty="0" smtClean="0">
                <a:effectLst/>
                <a:sym typeface="Symbol"/>
              </a:rPr>
              <a:t> decrease in rate.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400" dirty="0" smtClean="0">
                <a:solidFill>
                  <a:srgbClr val="FFC000"/>
                </a:solidFill>
                <a:effectLst/>
                <a:sym typeface="Symbol"/>
              </a:rPr>
              <a:t>Collocated</a:t>
            </a:r>
            <a:r>
              <a:rPr lang="en-US" sz="2400" dirty="0" smtClean="0">
                <a:effectLst/>
                <a:sym typeface="Symbol"/>
              </a:rPr>
              <a:t> sources: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 </a:t>
            </a:r>
            <a:r>
              <a:rPr lang="en-US" sz="2400" dirty="0" smtClean="0">
                <a:effectLst/>
                <a:sym typeface="Symbol"/>
              </a:rPr>
              <a:t> decrease in rate.</a:t>
            </a:r>
            <a:r>
              <a:rPr lang="en-US" sz="2400" dirty="0" smtClean="0">
                <a:solidFill>
                  <a:srgbClr val="FFC000"/>
                </a:solidFill>
                <a:effectLst/>
                <a:sym typeface="Symbol"/>
              </a:rPr>
              <a:t> 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400" dirty="0" smtClean="0">
                <a:solidFill>
                  <a:srgbClr val="FFC000"/>
                </a:solidFill>
                <a:effectLst/>
                <a:sym typeface="Symbol"/>
              </a:rPr>
              <a:t>Linear </a:t>
            </a:r>
            <a:r>
              <a:rPr lang="en-US" sz="2400" dirty="0" smtClean="0">
                <a:effectLst/>
                <a:sym typeface="Symbol"/>
              </a:rPr>
              <a:t>codes: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 </a:t>
            </a:r>
            <a:r>
              <a:rPr lang="en-US" sz="2400" dirty="0" smtClean="0">
                <a:effectLst/>
                <a:sym typeface="Symbol"/>
              </a:rPr>
              <a:t> decrease in rate.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400" dirty="0" smtClean="0">
                <a:effectLst/>
                <a:sym typeface="Symbol"/>
              </a:rPr>
              <a:t>Is this true for all NC instances? 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400" dirty="0" smtClean="0">
                <a:effectLst/>
                <a:sym typeface="Symbol"/>
              </a:rPr>
              <a:t>Is the decrease in rate continuous as a function of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400" dirty="0" smtClean="0">
                <a:effectLst/>
                <a:sym typeface="Symbol"/>
              </a:rPr>
              <a:t>?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n-US" sz="2400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endParaRPr lang="en-US" sz="2400" dirty="0" smtClean="0">
              <a:solidFill>
                <a:srgbClr val="FF0000"/>
              </a:solidFill>
              <a:effectLst/>
              <a:sym typeface="Symbol"/>
            </a:endParaRPr>
          </a:p>
          <a:p>
            <a:pPr algn="ctr" eaLnBrk="1" hangingPunct="1">
              <a:lnSpc>
                <a:spcPct val="110000"/>
              </a:lnSpc>
            </a:pPr>
            <a:endParaRPr lang="en-US" sz="2400" dirty="0" smtClean="0">
              <a:effectLst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Price of “edge removal”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94" y="5139739"/>
            <a:ext cx="8776231" cy="1203034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35" y="165360"/>
            <a:ext cx="8776228" cy="1308997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  <p:sp>
        <p:nvSpPr>
          <p:cNvPr id="30" name="Rectangle 29"/>
          <p:cNvSpPr/>
          <p:nvPr/>
        </p:nvSpPr>
        <p:spPr>
          <a:xfrm>
            <a:off x="1458427" y="4641070"/>
            <a:ext cx="5677957" cy="400110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Seemingly simple problem: but currently open.</a:t>
            </a:r>
            <a:endParaRPr lang="he-I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35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5" y="1250922"/>
            <a:ext cx="8248853" cy="531685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effectLst/>
              </a:rPr>
              <a:t>In the case of noisy networks, the edge removal statement </a:t>
            </a:r>
            <a:r>
              <a:rPr lang="en-US" sz="2400" dirty="0" smtClean="0">
                <a:solidFill>
                  <a:srgbClr val="FFB63B"/>
                </a:solidFill>
                <a:effectLst/>
              </a:rPr>
              <a:t>does not hold.</a:t>
            </a:r>
            <a:endParaRPr lang="en-US" sz="2400" dirty="0">
              <a:solidFill>
                <a:srgbClr val="FFB63B"/>
              </a:solidFill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rgbClr val="FFB63B"/>
                </a:solidFill>
                <a:effectLst/>
                <a:sym typeface="Symbol"/>
              </a:rPr>
              <a:t>Adversarial noise </a:t>
            </a:r>
            <a:r>
              <a:rPr lang="en-US" sz="2400" dirty="0" smtClean="0">
                <a:effectLst/>
                <a:sym typeface="Symbol"/>
              </a:rPr>
              <a:t>(jamming):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effectLst/>
                <a:sym typeface="Symbol"/>
              </a:rPr>
              <a:t>Point to point communication.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effectLst/>
                <a:sym typeface="Symbol"/>
              </a:rPr>
              <a:t>Adding a side channel of </a:t>
            </a:r>
            <a:r>
              <a:rPr lang="en-US" sz="2000" dirty="0" smtClean="0">
                <a:solidFill>
                  <a:srgbClr val="FFB63B"/>
                </a:solidFill>
                <a:effectLst/>
                <a:sym typeface="Symbol"/>
              </a:rPr>
              <a:t>negligible</a:t>
            </a:r>
            <a:r>
              <a:rPr lang="en-US" sz="2000" dirty="0" smtClean="0">
                <a:effectLst/>
                <a:sym typeface="Symbol"/>
              </a:rPr>
              <a:t> capacity allows to send a hash of message </a:t>
            </a:r>
            <a:r>
              <a:rPr lang="en-US" sz="2000" dirty="0" smtClean="0">
                <a:solidFill>
                  <a:srgbClr val="00FF00"/>
                </a:solidFill>
                <a:effectLst/>
                <a:sym typeface="Symbol"/>
              </a:rPr>
              <a:t>x</a:t>
            </a:r>
            <a:r>
              <a:rPr lang="en-US" sz="2000" dirty="0" smtClean="0">
                <a:effectLst/>
                <a:sym typeface="Symbol"/>
              </a:rPr>
              <a:t> between </a:t>
            </a:r>
            <a:r>
              <a:rPr lang="en-US" sz="2000" dirty="0" smtClean="0">
                <a:solidFill>
                  <a:srgbClr val="00FF00"/>
                </a:solidFill>
                <a:effectLst/>
                <a:sym typeface="Symbol"/>
              </a:rPr>
              <a:t>X</a:t>
            </a:r>
            <a:r>
              <a:rPr lang="en-US" sz="2000" dirty="0" smtClean="0">
                <a:effectLst/>
                <a:sym typeface="Symbol"/>
              </a:rPr>
              <a:t> and </a:t>
            </a:r>
            <a:r>
              <a:rPr lang="en-US" sz="2000" dirty="0" smtClean="0">
                <a:solidFill>
                  <a:srgbClr val="00FF00"/>
                </a:solidFill>
                <a:effectLst/>
                <a:sym typeface="Symbol"/>
              </a:rPr>
              <a:t>Y</a:t>
            </a:r>
            <a:r>
              <a:rPr lang="en-US" sz="2000" dirty="0" smtClean="0">
                <a:effectLst/>
                <a:sym typeface="Symbol"/>
              </a:rPr>
              <a:t>. Turning list decoding into unique decoding </a:t>
            </a:r>
            <a:r>
              <a:rPr lang="en-US" sz="1600" dirty="0" smtClean="0">
                <a:effectLst/>
                <a:sym typeface="Symbol"/>
              </a:rPr>
              <a:t>[</a:t>
            </a:r>
            <a:r>
              <a:rPr lang="en-US" sz="1600" dirty="0" err="1" smtClean="0">
                <a:effectLst/>
                <a:sym typeface="Symbol"/>
              </a:rPr>
              <a:t>Guruswami</a:t>
            </a:r>
            <a:r>
              <a:rPr lang="en-US" sz="1600" dirty="0" smtClean="0">
                <a:effectLst/>
                <a:sym typeface="Symbol"/>
              </a:rPr>
              <a:t>] [Langberg]</a:t>
            </a:r>
            <a:r>
              <a:rPr lang="en-US" sz="2000" dirty="0" smtClean="0">
                <a:effectLst/>
                <a:sym typeface="Symbol"/>
              </a:rPr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effectLst/>
                <a:sym typeface="Symbol"/>
              </a:rPr>
              <a:t>Significant difference in rate when edge removed.</a:t>
            </a:r>
          </a:p>
          <a:p>
            <a:pPr lvl="1" eaLnBrk="1" hangingPunct="1">
              <a:lnSpc>
                <a:spcPct val="110000"/>
              </a:lnSpc>
            </a:pPr>
            <a:endParaRPr lang="en-US" sz="2000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err="1" smtClean="0">
                <a:solidFill>
                  <a:srgbClr val="FFB63B"/>
                </a:solidFill>
                <a:effectLst/>
                <a:sym typeface="Symbol"/>
              </a:rPr>
              <a:t>Memoryless</a:t>
            </a:r>
            <a:r>
              <a:rPr lang="en-US" sz="2400" dirty="0" smtClean="0">
                <a:solidFill>
                  <a:srgbClr val="FFB63B"/>
                </a:solidFill>
                <a:effectLst/>
                <a:sym typeface="Symbol"/>
              </a:rPr>
              <a:t> noise</a:t>
            </a:r>
            <a:r>
              <a:rPr lang="en-US" sz="2400" dirty="0" smtClean="0">
                <a:effectLst/>
                <a:sym typeface="Symbol"/>
              </a:rPr>
              <a:t>:</a:t>
            </a:r>
            <a:endParaRPr lang="en-US" sz="2400" dirty="0">
              <a:effectLst/>
              <a:sym typeface="Symbol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effectLst/>
                <a:sym typeface="Symbol"/>
              </a:rPr>
              <a:t>Multiple access channel: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effectLst/>
                <a:sym typeface="Symbol"/>
              </a:rPr>
              <a:t>Adding edges with </a:t>
            </a:r>
            <a:r>
              <a:rPr lang="en-US" sz="2000" dirty="0" smtClean="0">
                <a:solidFill>
                  <a:srgbClr val="FFB63B"/>
                </a:solidFill>
                <a:effectLst/>
                <a:sym typeface="Symbol"/>
              </a:rPr>
              <a:t>negligible</a:t>
            </a:r>
            <a:r>
              <a:rPr lang="en-US" sz="2000" dirty="0" smtClean="0">
                <a:effectLst/>
                <a:sym typeface="Symbol"/>
              </a:rPr>
              <a:t> capacity allows to significantly increase communication rate </a:t>
            </a:r>
            <a:r>
              <a:rPr lang="en-US" sz="1600" dirty="0" smtClean="0">
                <a:effectLst/>
                <a:sym typeface="Symbol"/>
              </a:rPr>
              <a:t>[</a:t>
            </a:r>
            <a:r>
              <a:rPr lang="en-US" sz="1600" dirty="0" err="1" smtClean="0">
                <a:effectLst/>
                <a:sym typeface="Symbol"/>
              </a:rPr>
              <a:t>Noorzad</a:t>
            </a:r>
            <a:r>
              <a:rPr lang="en-US" sz="1600" dirty="0" smtClean="0">
                <a:effectLst/>
                <a:sym typeface="Symbol"/>
              </a:rPr>
              <a:t> </a:t>
            </a:r>
            <a:r>
              <a:rPr lang="en-US" sz="1600" dirty="0" err="1" smtClean="0">
                <a:effectLst/>
                <a:sym typeface="Symbol"/>
              </a:rPr>
              <a:t>Effros</a:t>
            </a:r>
            <a:r>
              <a:rPr lang="en-US" sz="1600" dirty="0" smtClean="0">
                <a:effectLst/>
                <a:sym typeface="Symbol"/>
              </a:rPr>
              <a:t> Langberg Ho]</a:t>
            </a:r>
            <a:r>
              <a:rPr lang="en-US" sz="2000" dirty="0" smtClean="0">
                <a:effectLst/>
                <a:sym typeface="Symbol"/>
              </a:rPr>
              <a:t>.</a:t>
            </a:r>
            <a:endParaRPr lang="en-US" sz="2400" dirty="0" smtClean="0">
              <a:solidFill>
                <a:srgbClr val="FF0000"/>
              </a:solidFill>
              <a:effectLst/>
              <a:sym typeface="Symbol"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Edge removal in noisy networks</a:t>
            </a:r>
            <a:endParaRPr kumimoji="0" lang="en-US" sz="40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762561" y="2215542"/>
            <a:ext cx="1931444" cy="882710"/>
            <a:chOff x="6692595" y="547944"/>
            <a:chExt cx="1931444" cy="882710"/>
          </a:xfrm>
        </p:grpSpPr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6692595" y="547944"/>
              <a:ext cx="481622" cy="5847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  <a:buNone/>
              </a:pPr>
              <a:r>
                <a:rPr lang="en-US" sz="3200" b="1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7988300" y="549531"/>
              <a:ext cx="442913" cy="5794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buClr>
                  <a:schemeClr val="hlink"/>
                </a:buClr>
                <a:buSzPct val="200000"/>
                <a:buNone/>
              </a:pPr>
              <a:r>
                <a:rPr lang="en-US" sz="3200" b="1" dirty="0">
                  <a:solidFill>
                    <a:srgbClr val="FFFFFF"/>
                  </a:solidFill>
                </a:rPr>
                <a:t>Y</a:t>
              </a:r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7100888" y="874969"/>
              <a:ext cx="950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pPr>
                <a:buNone/>
              </a:pPr>
              <a:endParaRPr lang="he-IL"/>
            </a:p>
          </p:txBody>
        </p:sp>
        <p:sp>
          <p:nvSpPr>
            <p:cNvPr id="26" name="AutoShape 15"/>
            <p:cNvSpPr>
              <a:spLocks noChangeArrowheads="1"/>
            </p:cNvSpPr>
            <p:nvPr/>
          </p:nvSpPr>
          <p:spPr bwMode="auto">
            <a:xfrm rot="12614766">
              <a:off x="7491561" y="1079512"/>
              <a:ext cx="215838" cy="298303"/>
            </a:xfrm>
            <a:prstGeom prst="lightningBol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>
                <a:buNone/>
              </a:pPr>
              <a:endParaRPr lang="he-IL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6773863" y="1030544"/>
              <a:ext cx="338554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sz="2000" dirty="0">
                  <a:solidFill>
                    <a:srgbClr val="00FF00"/>
                  </a:solidFill>
                </a:rPr>
                <a:t>x</a:t>
              </a:r>
            </a:p>
          </p:txBody>
        </p:sp>
        <p:sp>
          <p:nvSpPr>
            <p:cNvPr id="28" name="Text Box 17"/>
            <p:cNvSpPr txBox="1">
              <a:spLocks noChangeArrowheads="1"/>
            </p:cNvSpPr>
            <p:nvPr/>
          </p:nvSpPr>
          <p:spPr bwMode="auto">
            <a:xfrm>
              <a:off x="7281863" y="1030544"/>
              <a:ext cx="3238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sz="2000">
                  <a:solidFill>
                    <a:srgbClr val="00FF00"/>
                  </a:solidFill>
                </a:rPr>
                <a:t>e</a:t>
              </a:r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7759700" y="1030544"/>
              <a:ext cx="864339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sz="2000" dirty="0" smtClean="0">
                  <a:solidFill>
                    <a:srgbClr val="00FF00"/>
                  </a:solidFill>
                </a:rPr>
                <a:t>y=</a:t>
              </a:r>
              <a:r>
                <a:rPr lang="en-US" sz="2000" dirty="0" err="1" smtClean="0">
                  <a:solidFill>
                    <a:srgbClr val="00FF00"/>
                  </a:solidFill>
                </a:rPr>
                <a:t>x</a:t>
              </a:r>
              <a:r>
                <a:rPr lang="en-US" sz="2000" dirty="0" err="1" smtClean="0">
                  <a:solidFill>
                    <a:srgbClr val="00FF00"/>
                  </a:solidFill>
                  <a:sym typeface="Symbol" pitchFamily="18" charset="2"/>
                </a:rPr>
                <a:t>+e</a:t>
              </a:r>
              <a:endParaRPr lang="en-US" sz="2000" dirty="0">
                <a:solidFill>
                  <a:srgbClr val="00FF00"/>
                </a:solidFill>
                <a:sym typeface="Symbol" pitchFamily="18" charset="2"/>
              </a:endParaRPr>
            </a:p>
          </p:txBody>
        </p:sp>
      </p:grpSp>
      <p:sp>
        <p:nvSpPr>
          <p:cNvPr id="3" name="Freeform 2"/>
          <p:cNvSpPr/>
          <p:nvPr/>
        </p:nvSpPr>
        <p:spPr>
          <a:xfrm>
            <a:off x="6022773" y="1994691"/>
            <a:ext cx="1244322" cy="301464"/>
          </a:xfrm>
          <a:custGeom>
            <a:avLst/>
            <a:gdLst>
              <a:gd name="connsiteX0" fmla="*/ 0 w 1244322"/>
              <a:gd name="connsiteY0" fmla="*/ 301464 h 301464"/>
              <a:gd name="connsiteX1" fmla="*/ 602919 w 1244322"/>
              <a:gd name="connsiteY1" fmla="*/ 14 h 301464"/>
              <a:gd name="connsiteX2" fmla="*/ 1244322 w 1244322"/>
              <a:gd name="connsiteY2" fmla="*/ 288637 h 301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4322" h="301464">
                <a:moveTo>
                  <a:pt x="0" y="301464"/>
                </a:moveTo>
                <a:cubicBezTo>
                  <a:pt x="197766" y="151808"/>
                  <a:pt x="395532" y="2152"/>
                  <a:pt x="602919" y="14"/>
                </a:cubicBezTo>
                <a:cubicBezTo>
                  <a:pt x="810306" y="-2124"/>
                  <a:pt x="1135284" y="240533"/>
                  <a:pt x="1244322" y="288637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164375" y="4348591"/>
            <a:ext cx="2982811" cy="1395248"/>
            <a:chOff x="5164375" y="4348591"/>
            <a:chExt cx="2982811" cy="1395248"/>
          </a:xfrm>
        </p:grpSpPr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5170830" y="4348591"/>
              <a:ext cx="648602" cy="5847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  <a:buNone/>
              </a:pPr>
              <a:r>
                <a:rPr lang="en-US" sz="3200" b="1" dirty="0" smtClean="0">
                  <a:solidFill>
                    <a:schemeClr val="tx1"/>
                  </a:solidFill>
                </a:rPr>
                <a:t>X</a:t>
              </a:r>
              <a:r>
                <a:rPr lang="en-US" sz="3200" b="1" baseline="-25000" dirty="0" smtClean="0">
                  <a:solidFill>
                    <a:schemeClr val="tx1"/>
                  </a:solidFill>
                </a:rPr>
                <a:t>1</a:t>
              </a:r>
              <a:endParaRPr lang="en-US" sz="3200" b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3" name="Text Box 13"/>
            <p:cNvSpPr txBox="1">
              <a:spLocks noChangeArrowheads="1"/>
            </p:cNvSpPr>
            <p:nvPr/>
          </p:nvSpPr>
          <p:spPr bwMode="auto">
            <a:xfrm>
              <a:off x="5164375" y="5159063"/>
              <a:ext cx="648602" cy="5847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buClr>
                  <a:schemeClr val="hlink"/>
                </a:buClr>
                <a:buSzPct val="200000"/>
                <a:buNone/>
              </a:pPr>
              <a:r>
                <a:rPr lang="en-US" sz="3200" b="1" dirty="0" smtClean="0">
                  <a:solidFill>
                    <a:srgbClr val="FFFFFF"/>
                  </a:solidFill>
                </a:rPr>
                <a:t>X</a:t>
              </a:r>
              <a:r>
                <a:rPr lang="en-US" sz="3200" b="1" baseline="-25000" dirty="0" smtClean="0">
                  <a:solidFill>
                    <a:srgbClr val="FFFFFF"/>
                  </a:solidFill>
                </a:rPr>
                <a:t>2</a:t>
              </a:r>
              <a:endParaRPr lang="en-US" sz="3200" b="1" baseline="-25000" dirty="0">
                <a:solidFill>
                  <a:srgbClr val="FFFFFF"/>
                </a:solidFill>
              </a:endParaRPr>
            </a:p>
          </p:txBody>
        </p:sp>
        <p:sp>
          <p:nvSpPr>
            <p:cNvPr id="34" name="Line 14"/>
            <p:cNvSpPr>
              <a:spLocks noChangeShapeType="1"/>
            </p:cNvSpPr>
            <p:nvPr/>
          </p:nvSpPr>
          <p:spPr bwMode="auto">
            <a:xfrm>
              <a:off x="5702075" y="4694938"/>
              <a:ext cx="705543" cy="2950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he-IL"/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 flipV="1">
              <a:off x="5689244" y="5131077"/>
              <a:ext cx="711960" cy="25654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he-IL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6426859" y="4861697"/>
              <a:ext cx="788923" cy="4169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7701832" y="4789615"/>
              <a:ext cx="445354" cy="5847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  <a:buNone/>
              </a:pPr>
              <a:r>
                <a:rPr lang="en-US" sz="3200" b="1" dirty="0" smtClean="0">
                  <a:solidFill>
                    <a:schemeClr val="tx1"/>
                  </a:solidFill>
                </a:rPr>
                <a:t>Y</a:t>
              </a:r>
              <a:endParaRPr lang="en-US" sz="3200" b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2" name="Line 14"/>
            <p:cNvSpPr>
              <a:spLocks noChangeShapeType="1"/>
            </p:cNvSpPr>
            <p:nvPr/>
          </p:nvSpPr>
          <p:spPr bwMode="auto">
            <a:xfrm>
              <a:off x="7252732" y="5071823"/>
              <a:ext cx="501831" cy="79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he-IL"/>
            </a:p>
          </p:txBody>
        </p:sp>
        <p:sp>
          <p:nvSpPr>
            <p:cNvPr id="654338" name="TextBox 654337"/>
            <p:cNvSpPr txBox="1"/>
            <p:nvPr/>
          </p:nvSpPr>
          <p:spPr>
            <a:xfrm>
              <a:off x="6356302" y="4900174"/>
              <a:ext cx="9890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400" i="1" dirty="0" smtClean="0">
                  <a:solidFill>
                    <a:schemeClr val="tx1"/>
                  </a:solidFill>
                </a:rPr>
                <a:t>p(y|x</a:t>
              </a:r>
              <a:r>
                <a:rPr lang="en-US" sz="1400" i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1400" i="1" dirty="0" smtClean="0">
                  <a:solidFill>
                    <a:schemeClr val="tx1"/>
                  </a:solidFill>
                </a:rPr>
                <a:t>x</a:t>
              </a:r>
              <a:r>
                <a:rPr lang="en-US" sz="1400" i="1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1400" i="1" dirty="0" smtClean="0">
                  <a:solidFill>
                    <a:schemeClr val="tx1"/>
                  </a:solidFill>
                </a:rPr>
                <a:t>)</a:t>
              </a:r>
              <a:endParaRPr lang="en-US" sz="1400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295599" y="4706233"/>
            <a:ext cx="983147" cy="716818"/>
            <a:chOff x="4295599" y="4706233"/>
            <a:chExt cx="983147" cy="716818"/>
          </a:xfrm>
        </p:grpSpPr>
        <p:sp>
          <p:nvSpPr>
            <p:cNvPr id="46" name="Line 14"/>
            <p:cNvSpPr>
              <a:spLocks noChangeShapeType="1"/>
            </p:cNvSpPr>
            <p:nvPr/>
          </p:nvSpPr>
          <p:spPr bwMode="auto">
            <a:xfrm flipH="1">
              <a:off x="4432095" y="4706233"/>
              <a:ext cx="704010" cy="2965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he-IL"/>
            </a:p>
          </p:txBody>
        </p:sp>
        <p:sp>
          <p:nvSpPr>
            <p:cNvPr id="47" name="Line 14"/>
            <p:cNvSpPr>
              <a:spLocks noChangeShapeType="1"/>
            </p:cNvSpPr>
            <p:nvPr/>
          </p:nvSpPr>
          <p:spPr bwMode="auto">
            <a:xfrm flipH="1" flipV="1">
              <a:off x="4457750" y="5169557"/>
              <a:ext cx="715303" cy="2534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he-IL"/>
            </a:p>
          </p:txBody>
        </p:sp>
        <p:sp>
          <p:nvSpPr>
            <p:cNvPr id="48" name="Oval 47"/>
            <p:cNvSpPr/>
            <p:nvPr/>
          </p:nvSpPr>
          <p:spPr bwMode="auto">
            <a:xfrm rot="1922186">
              <a:off x="4295599" y="5027337"/>
              <a:ext cx="154875" cy="149184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654340" name="Freeform 654339"/>
            <p:cNvSpPr/>
            <p:nvPr/>
          </p:nvSpPr>
          <p:spPr>
            <a:xfrm>
              <a:off x="4541132" y="4880933"/>
              <a:ext cx="711958" cy="186001"/>
            </a:xfrm>
            <a:custGeom>
              <a:avLst/>
              <a:gdLst>
                <a:gd name="connsiteX0" fmla="*/ 0 w 711958"/>
                <a:gd name="connsiteY0" fmla="*/ 186001 h 186001"/>
                <a:gd name="connsiteX1" fmla="*/ 551607 w 711958"/>
                <a:gd name="connsiteY1" fmla="*/ 166760 h 186001"/>
                <a:gd name="connsiteX2" fmla="*/ 711958 w 711958"/>
                <a:gd name="connsiteY2" fmla="*/ 0 h 186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1958" h="186001">
                  <a:moveTo>
                    <a:pt x="0" y="186001"/>
                  </a:moveTo>
                  <a:lnTo>
                    <a:pt x="551607" y="166760"/>
                  </a:lnTo>
                  <a:cubicBezTo>
                    <a:pt x="670267" y="135760"/>
                    <a:pt x="691112" y="67880"/>
                    <a:pt x="711958" y="0"/>
                  </a:cubicBezTo>
                </a:path>
              </a:pathLst>
            </a:custGeom>
            <a:ln>
              <a:solidFill>
                <a:srgbClr val="FFFFFF"/>
              </a:solidFill>
              <a:headEnd type="none"/>
              <a:tailEnd type="triangle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 rot="10800000" flipH="1">
              <a:off x="4539595" y="5079759"/>
              <a:ext cx="739151" cy="186001"/>
            </a:xfrm>
            <a:custGeom>
              <a:avLst/>
              <a:gdLst>
                <a:gd name="connsiteX0" fmla="*/ 0 w 711958"/>
                <a:gd name="connsiteY0" fmla="*/ 186001 h 186001"/>
                <a:gd name="connsiteX1" fmla="*/ 551607 w 711958"/>
                <a:gd name="connsiteY1" fmla="*/ 166760 h 186001"/>
                <a:gd name="connsiteX2" fmla="*/ 711958 w 711958"/>
                <a:gd name="connsiteY2" fmla="*/ 0 h 186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1958" h="186001">
                  <a:moveTo>
                    <a:pt x="0" y="186001"/>
                  </a:moveTo>
                  <a:lnTo>
                    <a:pt x="551607" y="166760"/>
                  </a:lnTo>
                  <a:cubicBezTo>
                    <a:pt x="670267" y="135760"/>
                    <a:pt x="691112" y="67880"/>
                    <a:pt x="711958" y="0"/>
                  </a:cubicBezTo>
                </a:path>
              </a:pathLst>
            </a:custGeom>
            <a:ln>
              <a:solidFill>
                <a:srgbClr val="FFFFFF"/>
              </a:solidFill>
              <a:headEnd type="none"/>
              <a:tailEnd type="triangle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538419" y="4590779"/>
            <a:ext cx="2158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i="1" dirty="0" smtClean="0">
                <a:solidFill>
                  <a:schemeClr val="tx1"/>
                </a:solidFill>
              </a:rPr>
              <a:t>Cooperation facilitator</a:t>
            </a:r>
            <a:endParaRPr lang="en-US" sz="1400" i="1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547080" y="1886226"/>
            <a:ext cx="167113" cy="248937"/>
            <a:chOff x="4371882" y="4622658"/>
            <a:chExt cx="426027" cy="467591"/>
          </a:xfrm>
        </p:grpSpPr>
        <p:cxnSp>
          <p:nvCxnSpPr>
            <p:cNvPr id="31" name="Straight Connector 30"/>
            <p:cNvCxnSpPr/>
            <p:nvPr/>
          </p:nvCxnSpPr>
          <p:spPr bwMode="auto">
            <a:xfrm rot="16200000" flipH="1">
              <a:off x="4371882" y="4653829"/>
              <a:ext cx="426027" cy="42602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rot="5400000" flipH="1" flipV="1">
              <a:off x="4351100" y="4643440"/>
              <a:ext cx="467591" cy="42602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4838618" y="4943413"/>
            <a:ext cx="167113" cy="248937"/>
            <a:chOff x="4371882" y="4622658"/>
            <a:chExt cx="426027" cy="467591"/>
          </a:xfrm>
        </p:grpSpPr>
        <p:cxnSp>
          <p:nvCxnSpPr>
            <p:cNvPr id="37" name="Straight Connector 36"/>
            <p:cNvCxnSpPr/>
            <p:nvPr/>
          </p:nvCxnSpPr>
          <p:spPr bwMode="auto">
            <a:xfrm rot="16200000" flipH="1">
              <a:off x="4371882" y="4653829"/>
              <a:ext cx="426027" cy="42602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 flipH="1" flipV="1">
              <a:off x="4351100" y="4643440"/>
              <a:ext cx="467591" cy="426027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34402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4" y="1250922"/>
            <a:ext cx="8958405" cy="5387404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rgbClr val="FFB63B"/>
                </a:solidFill>
                <a:effectLst/>
              </a:rPr>
              <a:t>Network coding</a:t>
            </a:r>
            <a:r>
              <a:rPr lang="en-US" sz="2400" dirty="0" smtClean="0">
                <a:effectLst/>
              </a:rPr>
              <a:t>: not known? Even for relaxed statement.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rgbClr val="FFB63B"/>
                </a:solidFill>
                <a:effectLst/>
              </a:rPr>
              <a:t>Challenge</a:t>
            </a:r>
            <a:r>
              <a:rPr lang="en-US" sz="2400" dirty="0" smtClean="0">
                <a:effectLst/>
              </a:rPr>
              <a:t>, designing code for 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N</a:t>
            </a:r>
            <a:r>
              <a:rPr lang="en-US" sz="2400" dirty="0" smtClean="0">
                <a:effectLst/>
              </a:rPr>
              <a:t> given one for 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N\{e}</a:t>
            </a:r>
            <a:r>
              <a:rPr lang="en-US" sz="2400" dirty="0" smtClean="0">
                <a:effectLst/>
              </a:rPr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effectLst/>
              </a:rPr>
              <a:t>Nevertheless, may study implications if true … or false …even for asymptotic version.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effectLst/>
              </a:rPr>
              <a:t>Will show implications on: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solidFill>
                  <a:srgbClr val="FFB63B"/>
                </a:solidFill>
                <a:effectLst/>
              </a:rPr>
              <a:t>Reliability</a:t>
            </a:r>
            <a:r>
              <a:rPr lang="en-US" sz="2000" dirty="0" smtClean="0">
                <a:effectLst/>
              </a:rPr>
              <a:t> in network communication.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effectLst/>
              </a:rPr>
              <a:t>Assumed </a:t>
            </a:r>
            <a:r>
              <a:rPr lang="en-US" sz="2000" dirty="0" smtClean="0">
                <a:solidFill>
                  <a:srgbClr val="FFB63B"/>
                </a:solidFill>
                <a:effectLst/>
              </a:rPr>
              <a:t>topology</a:t>
            </a:r>
            <a:r>
              <a:rPr lang="en-US" sz="2000" dirty="0" smtClean="0">
                <a:effectLst/>
              </a:rPr>
              <a:t> of underlying network.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effectLst/>
              </a:rPr>
              <a:t>Assumed </a:t>
            </a:r>
            <a:r>
              <a:rPr lang="en-US" sz="2000" dirty="0" smtClean="0">
                <a:solidFill>
                  <a:srgbClr val="FFB63B"/>
                </a:solidFill>
                <a:effectLst/>
              </a:rPr>
              <a:t>demand structure </a:t>
            </a:r>
            <a:r>
              <a:rPr lang="en-US" sz="2000" dirty="0" smtClean="0">
                <a:effectLst/>
              </a:rPr>
              <a:t>in communication.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effectLst/>
              </a:rPr>
              <a:t>Advantages in </a:t>
            </a:r>
            <a:r>
              <a:rPr lang="en-US" sz="2000" dirty="0" smtClean="0">
                <a:solidFill>
                  <a:srgbClr val="FFB63B"/>
                </a:solidFill>
                <a:effectLst/>
              </a:rPr>
              <a:t>cooperation</a:t>
            </a:r>
            <a:r>
              <a:rPr lang="en-US" sz="2000" dirty="0" smtClean="0">
                <a:effectLst/>
              </a:rPr>
              <a:t> in network communication.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What is the price of “edge removal”?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00" y="5308466"/>
            <a:ext cx="8776228" cy="1308997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611293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458" y="200774"/>
            <a:ext cx="8958405" cy="6180554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endParaRPr lang="en-US" sz="14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endParaRPr lang="en-US" sz="14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endParaRPr lang="en-US" sz="20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endParaRPr lang="en-US" sz="8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US" sz="2400" dirty="0" smtClean="0">
                <a:effectLst/>
              </a:rPr>
              <a:t>Assume rate 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(R</a:t>
            </a:r>
            <a:r>
              <a:rPr lang="en-US" sz="2400" baseline="-25000" dirty="0" smtClean="0">
                <a:solidFill>
                  <a:srgbClr val="00FF00"/>
                </a:solidFill>
                <a:effectLst/>
              </a:rPr>
              <a:t>1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,…,</a:t>
            </a:r>
            <a:r>
              <a:rPr lang="en-US" sz="2400" dirty="0" err="1" smtClean="0">
                <a:solidFill>
                  <a:srgbClr val="00FF00"/>
                </a:solidFill>
                <a:effectLst/>
              </a:rPr>
              <a:t>R</a:t>
            </a:r>
            <a:r>
              <a:rPr lang="en-US" sz="2400" baseline="-25000" dirty="0" err="1" smtClean="0">
                <a:solidFill>
                  <a:srgbClr val="00FF00"/>
                </a:solidFill>
                <a:effectLst/>
              </a:rPr>
              <a:t>k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) </a:t>
            </a:r>
            <a:r>
              <a:rPr lang="en-US" sz="2400" dirty="0" smtClean="0">
                <a:effectLst/>
              </a:rPr>
              <a:t>is achievable on network 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N 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effectLst/>
              </a:rPr>
              <a:t>with some small probability of error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&gt;0</a:t>
            </a:r>
            <a:r>
              <a:rPr lang="en-US" sz="2400" dirty="0" smtClean="0">
                <a:effectLst/>
              </a:rPr>
              <a:t>.</a:t>
            </a:r>
          </a:p>
          <a:p>
            <a:pPr eaLnBrk="1" hangingPunct="1">
              <a:lnSpc>
                <a:spcPct val="110000"/>
              </a:lnSpc>
              <a:buNone/>
            </a:pPr>
            <a:endParaRPr lang="en-US" sz="2000" dirty="0" smtClean="0">
              <a:effectLst/>
              <a:sym typeface="Symbol"/>
            </a:endParaRP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US" sz="2400" b="1" dirty="0" smtClean="0">
                <a:effectLst/>
                <a:sym typeface="Symbol"/>
              </a:rPr>
              <a:t>What can be said regarding the achievable rate when insisting on zero error?</a:t>
            </a:r>
          </a:p>
          <a:p>
            <a:pPr eaLnBrk="1" hangingPunct="1">
              <a:lnSpc>
                <a:spcPct val="110000"/>
              </a:lnSpc>
              <a:buNone/>
            </a:pPr>
            <a:endParaRPr lang="en-US" sz="2000" b="1" dirty="0" smtClean="0">
              <a:sym typeface="Symbol"/>
            </a:endParaRP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US" sz="2400" b="1" dirty="0" smtClean="0">
                <a:sym typeface="Symbol"/>
              </a:rPr>
              <a:t>What is the </a:t>
            </a:r>
            <a:r>
              <a:rPr lang="en-US" sz="2400" b="1" dirty="0" smtClean="0">
                <a:solidFill>
                  <a:srgbClr val="FFC000"/>
                </a:solidFill>
                <a:sym typeface="Symbol"/>
              </a:rPr>
              <a:t>cost in rate </a:t>
            </a:r>
            <a:r>
              <a:rPr lang="en-US" sz="2400" b="1" dirty="0" smtClean="0">
                <a:sym typeface="Symbol"/>
              </a:rPr>
              <a:t>when assuring zero error of communication as opposed to </a:t>
            </a:r>
            <a:r>
              <a:rPr lang="en-US" sz="2400" b="1" dirty="0" smtClean="0">
                <a:solidFill>
                  <a:srgbClr val="00FF00"/>
                </a:solidFill>
                <a:sym typeface="Symbol"/>
              </a:rPr>
              <a:t></a:t>
            </a:r>
            <a:r>
              <a:rPr lang="en-US" sz="2400" b="1" dirty="0" smtClean="0">
                <a:sym typeface="Symbol"/>
              </a:rPr>
              <a:t> error?</a:t>
            </a:r>
            <a:endParaRPr lang="en-US" sz="2400" b="1" dirty="0" smtClean="0"/>
          </a:p>
          <a:p>
            <a:pPr eaLnBrk="1" hangingPunct="1">
              <a:lnSpc>
                <a:spcPct val="110000"/>
              </a:lnSpc>
            </a:pPr>
            <a:endParaRPr lang="en-US" sz="2400" b="1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16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16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he-IL" sz="16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en-US" sz="2400" dirty="0" smtClean="0">
                <a:effectLst/>
              </a:rPr>
              <a:t> </a:t>
            </a:r>
          </a:p>
        </p:txBody>
      </p:sp>
      <p:grpSp>
        <p:nvGrpSpPr>
          <p:cNvPr id="3" name="Group 54"/>
          <p:cNvGrpSpPr/>
          <p:nvPr/>
        </p:nvGrpSpPr>
        <p:grpSpPr>
          <a:xfrm>
            <a:off x="1837854" y="1592323"/>
            <a:ext cx="5248750" cy="1388666"/>
            <a:chOff x="1558638" y="4066311"/>
            <a:chExt cx="5441562" cy="2078356"/>
          </a:xfrm>
        </p:grpSpPr>
        <p:sp>
          <p:nvSpPr>
            <p:cNvPr id="56" name="Cloud 55"/>
            <p:cNvSpPr/>
            <p:nvPr/>
          </p:nvSpPr>
          <p:spPr bwMode="auto">
            <a:xfrm>
              <a:off x="2712021" y="4197924"/>
              <a:ext cx="3127664" cy="194310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558638" y="4611583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558638" y="4075875"/>
              <a:ext cx="490840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558638" y="5683002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558638" y="5147294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80507" y="4602020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80507" y="4066311"/>
              <a:ext cx="490840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480507" y="5673438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480507" y="5137729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Straight Arrow Connector 73"/>
            <p:cNvCxnSpPr>
              <a:stCxn id="58" idx="3"/>
            </p:cNvCxnSpPr>
            <p:nvPr/>
          </p:nvCxnSpPr>
          <p:spPr bwMode="auto">
            <a:xfrm>
              <a:off x="2049478" y="4306707"/>
              <a:ext cx="953495" cy="3649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5" name="Straight Arrow Connector 74"/>
            <p:cNvCxnSpPr>
              <a:stCxn id="57" idx="3"/>
            </p:cNvCxnSpPr>
            <p:nvPr/>
          </p:nvCxnSpPr>
          <p:spPr bwMode="auto">
            <a:xfrm>
              <a:off x="2081537" y="4842417"/>
              <a:ext cx="661663" cy="12014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6" name="Straight Arrow Connector 75"/>
            <p:cNvCxnSpPr>
              <a:stCxn id="69" idx="3"/>
              <a:endCxn id="56" idx="2"/>
            </p:cNvCxnSpPr>
            <p:nvPr/>
          </p:nvCxnSpPr>
          <p:spPr bwMode="auto">
            <a:xfrm flipV="1">
              <a:off x="2081537" y="5169475"/>
              <a:ext cx="640186" cy="20865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7" name="Straight Arrow Connector 76"/>
            <p:cNvCxnSpPr>
              <a:stCxn id="59" idx="3"/>
            </p:cNvCxnSpPr>
            <p:nvPr/>
          </p:nvCxnSpPr>
          <p:spPr bwMode="auto">
            <a:xfrm flipV="1">
              <a:off x="2081537" y="5606799"/>
              <a:ext cx="651272" cy="30703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9" name="Straight Arrow Connector 78"/>
            <p:cNvCxnSpPr>
              <a:endCxn id="71" idx="1"/>
            </p:cNvCxnSpPr>
            <p:nvPr/>
          </p:nvCxnSpPr>
          <p:spPr bwMode="auto">
            <a:xfrm flipV="1">
              <a:off x="5746173" y="4297144"/>
              <a:ext cx="734334" cy="3060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2" name="Straight Arrow Connector 81"/>
            <p:cNvCxnSpPr>
              <a:endCxn id="70" idx="1"/>
            </p:cNvCxnSpPr>
            <p:nvPr/>
          </p:nvCxnSpPr>
          <p:spPr bwMode="auto">
            <a:xfrm flipV="1">
              <a:off x="5839691" y="4832853"/>
              <a:ext cx="640816" cy="15478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56" idx="0"/>
              <a:endCxn id="73" idx="1"/>
            </p:cNvCxnSpPr>
            <p:nvPr/>
          </p:nvCxnSpPr>
          <p:spPr bwMode="auto">
            <a:xfrm>
              <a:off x="5837079" y="5169474"/>
              <a:ext cx="643428" cy="1990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5" name="Straight Arrow Connector 84"/>
            <p:cNvCxnSpPr>
              <a:endCxn id="72" idx="1"/>
            </p:cNvCxnSpPr>
            <p:nvPr/>
          </p:nvCxnSpPr>
          <p:spPr bwMode="auto">
            <a:xfrm>
              <a:off x="5725391" y="5444836"/>
              <a:ext cx="755116" cy="45943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91" name="Rectangle 90"/>
          <p:cNvSpPr/>
          <p:nvPr/>
        </p:nvSpPr>
        <p:spPr>
          <a:xfrm>
            <a:off x="4233625" y="2074029"/>
            <a:ext cx="429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effectLst/>
              </a:rPr>
              <a:t>N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81069" y="4473049"/>
            <a:ext cx="8774183" cy="92521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Tx/>
              <a:buNone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1.Reliability: </a:t>
            </a:r>
            <a:r>
              <a:rPr lang="en-US" sz="4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ea typeface="+mj-ea"/>
                <a:cs typeface="Arial"/>
              </a:rPr>
              <a:t>Zero </a:t>
            </a:r>
            <a:r>
              <a:rPr lang="en-US" sz="4400" b="1" kern="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ea typeface="+mj-ea"/>
                <a:cs typeface="Arial"/>
              </a:rPr>
              <a:t>vs</a:t>
            </a:r>
            <a:r>
              <a:rPr lang="en-US" sz="4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ea typeface="+mj-ea"/>
                <a:cs typeface="Arial"/>
              </a:rPr>
              <a:t> </a:t>
            </a:r>
            <a:r>
              <a:rPr lang="en-US" sz="4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/>
                <a:ea typeface="+mj-ea"/>
                <a:cs typeface="Arial"/>
                <a:sym typeface="Symbol"/>
              </a:rPr>
              <a:t> error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4385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SzTx/>
              <a:buFontTx/>
              <a:buNone/>
            </a:pPr>
            <a:fld id="{93FD7E73-96EB-4FA5-B3BE-017CD8A19839}" type="slidenum">
              <a:rPr lang="x-none" sz="1200">
                <a:solidFill>
                  <a:schemeClr val="tx1"/>
                </a:solidFill>
                <a:effectLst/>
                <a:latin typeface="Arial" pitchFamily="34" charset="0"/>
              </a:rPr>
              <a:pPr algn="r"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sz="120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433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Reliability: Zero </a:t>
            </a:r>
            <a:r>
              <a:rPr lang="en-US" dirty="0" err="1" smtClean="0">
                <a:solidFill>
                  <a:srgbClr val="FFC000"/>
                </a:solidFill>
              </a:rPr>
              <a:t>vs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  <a:sym typeface="Symbol"/>
              </a:rPr>
              <a:t> error</a:t>
            </a:r>
            <a:endParaRPr lang="en-US" dirty="0" smtClean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6031" y="1413926"/>
            <a:ext cx="8686801" cy="4525963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None/>
            </a:pPr>
            <a:r>
              <a:rPr lang="en-US" sz="2400" dirty="0" smtClean="0"/>
              <a:t>Can one obtain higher communication rate when allowing an </a:t>
            </a:r>
            <a:r>
              <a:rPr lang="en-US" sz="2400" dirty="0" smtClean="0">
                <a:solidFill>
                  <a:srgbClr val="00FF00"/>
                </a:solidFill>
                <a:sym typeface="Symbol"/>
              </a:rPr>
              <a:t></a:t>
            </a:r>
            <a:r>
              <a:rPr lang="en-US" sz="2400" dirty="0" smtClean="0">
                <a:solidFill>
                  <a:srgbClr val="FFC000"/>
                </a:solidFill>
                <a:sym typeface="Symbol"/>
              </a:rPr>
              <a:t>-error</a:t>
            </a:r>
            <a:r>
              <a:rPr lang="en-US" sz="2400" dirty="0" smtClean="0">
                <a:sym typeface="Symbol"/>
              </a:rPr>
              <a:t>, as opposed to </a:t>
            </a:r>
            <a:r>
              <a:rPr lang="en-US" sz="2400" dirty="0" smtClean="0">
                <a:solidFill>
                  <a:srgbClr val="FFC000"/>
                </a:solidFill>
                <a:sym typeface="Symbol"/>
              </a:rPr>
              <a:t>zero-error</a:t>
            </a:r>
            <a:r>
              <a:rPr lang="en-US" sz="2400" dirty="0" smtClean="0">
                <a:sym typeface="Symbol"/>
              </a:rPr>
              <a:t>?</a:t>
            </a:r>
          </a:p>
          <a:p>
            <a:pPr eaLnBrk="1" hangingPunct="1">
              <a:lnSpc>
                <a:spcPct val="110000"/>
              </a:lnSpc>
            </a:pPr>
            <a:endParaRPr lang="en-US" sz="800" dirty="0" smtClean="0">
              <a:sym typeface="Symbol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ym typeface="Symbol"/>
              </a:rPr>
              <a:t>In general communication models, when source information is </a:t>
            </a:r>
            <a:r>
              <a:rPr lang="en-US" sz="2400" dirty="0" smtClean="0">
                <a:solidFill>
                  <a:srgbClr val="FFC000"/>
                </a:solidFill>
                <a:sym typeface="Symbol"/>
              </a:rPr>
              <a:t>dependent</a:t>
            </a:r>
            <a:r>
              <a:rPr lang="en-US" sz="2400" dirty="0" smtClean="0">
                <a:sym typeface="Symbol"/>
              </a:rPr>
              <a:t>, the answer is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YES</a:t>
            </a:r>
            <a:r>
              <a:rPr lang="en-US" sz="2400" dirty="0" smtClean="0">
                <a:sym typeface="Symbol"/>
              </a:rPr>
              <a:t>! </a:t>
            </a:r>
            <a:r>
              <a:rPr lang="en-US" sz="1600" dirty="0" smtClean="0">
                <a:sym typeface="Symbol"/>
              </a:rPr>
              <a:t>[</a:t>
            </a:r>
            <a:r>
              <a:rPr lang="en-US" sz="1600" dirty="0" err="1" smtClean="0">
                <a:sym typeface="Symbol"/>
              </a:rPr>
              <a:t>SlepianWolf</a:t>
            </a:r>
            <a:r>
              <a:rPr lang="en-US" sz="1600" dirty="0" smtClean="0">
                <a:sym typeface="Symbol"/>
              </a:rPr>
              <a:t>]</a:t>
            </a:r>
            <a:r>
              <a:rPr lang="en-US" sz="2400" dirty="0" smtClean="0">
                <a:sym typeface="Symbol"/>
              </a:rPr>
              <a:t>.</a:t>
            </a:r>
          </a:p>
          <a:p>
            <a:pPr eaLnBrk="1" hangingPunct="1">
              <a:lnSpc>
                <a:spcPct val="110000"/>
              </a:lnSpc>
            </a:pPr>
            <a:endParaRPr lang="en-US" sz="2400" dirty="0" smtClean="0">
              <a:sym typeface="Symbol"/>
            </a:endParaRPr>
          </a:p>
          <a:p>
            <a:pPr eaLnBrk="1" hangingPunct="1">
              <a:lnSpc>
                <a:spcPct val="110000"/>
              </a:lnSpc>
            </a:pPr>
            <a:endParaRPr lang="en-US" sz="2400" dirty="0" smtClean="0">
              <a:sym typeface="Symbol"/>
            </a:endParaRPr>
          </a:p>
          <a:p>
            <a:pPr eaLnBrk="1" hangingPunct="1">
              <a:lnSpc>
                <a:spcPct val="110000"/>
              </a:lnSpc>
            </a:pPr>
            <a:endParaRPr lang="en-US" sz="1600" dirty="0" smtClean="0"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en-US" sz="2400" dirty="0" smtClean="0">
                <a:sym typeface="Symbol"/>
              </a:rPr>
              <a:t>What about the Network Coding scenario in which source information is </a:t>
            </a:r>
            <a:r>
              <a:rPr lang="en-US" sz="2400" dirty="0" smtClean="0">
                <a:solidFill>
                  <a:srgbClr val="FFC000"/>
                </a:solidFill>
                <a:sym typeface="Symbol"/>
              </a:rPr>
              <a:t>independent </a:t>
            </a:r>
            <a:r>
              <a:rPr lang="en-US" sz="2400" dirty="0" smtClean="0">
                <a:solidFill>
                  <a:srgbClr val="FFFFFF"/>
                </a:solidFill>
                <a:sym typeface="Symbol"/>
              </a:rPr>
              <a:t>and network is </a:t>
            </a:r>
            <a:r>
              <a:rPr lang="en-US" sz="2400" dirty="0" smtClean="0">
                <a:solidFill>
                  <a:srgbClr val="FFC000"/>
                </a:solidFill>
                <a:sym typeface="Symbol"/>
              </a:rPr>
              <a:t>noiseless</a:t>
            </a:r>
            <a:r>
              <a:rPr lang="en-US" sz="2400" dirty="0" smtClean="0">
                <a:sym typeface="Symbol"/>
              </a:rPr>
              <a:t>?</a:t>
            </a: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en-US" sz="2400" b="1" dirty="0" smtClean="0">
                <a:sym typeface="Symbol"/>
              </a:rPr>
              <a:t>Is there advantage in </a:t>
            </a:r>
            <a:r>
              <a:rPr lang="en-US" sz="2400" b="1" dirty="0" smtClean="0">
                <a:solidFill>
                  <a:srgbClr val="00FF00"/>
                </a:solidFill>
                <a:sym typeface="Symbol"/>
              </a:rPr>
              <a:t></a:t>
            </a:r>
            <a:r>
              <a:rPr lang="en-US" sz="2400" b="1" dirty="0" smtClean="0">
                <a:sym typeface="Symbol"/>
              </a:rPr>
              <a:t> over zero error for general NC?</a:t>
            </a:r>
            <a:endParaRPr lang="en-US" sz="2400" b="1" dirty="0" smtClean="0"/>
          </a:p>
        </p:txBody>
      </p:sp>
      <p:grpSp>
        <p:nvGrpSpPr>
          <p:cNvPr id="37" name="Group 36"/>
          <p:cNvGrpSpPr/>
          <p:nvPr/>
        </p:nvGrpSpPr>
        <p:grpSpPr>
          <a:xfrm>
            <a:off x="3124182" y="3383978"/>
            <a:ext cx="3151906" cy="1211405"/>
            <a:chOff x="3124182" y="3383978"/>
            <a:chExt cx="3151906" cy="1211405"/>
          </a:xfrm>
        </p:grpSpPr>
        <p:sp>
          <p:nvSpPr>
            <p:cNvPr id="7" name="TextBox 6"/>
            <p:cNvSpPr txBox="1"/>
            <p:nvPr/>
          </p:nvSpPr>
          <p:spPr>
            <a:xfrm>
              <a:off x="3124182" y="3383978"/>
              <a:ext cx="4203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X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24182" y="4177152"/>
              <a:ext cx="445955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X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7" idx="3"/>
            </p:cNvCxnSpPr>
            <p:nvPr/>
          </p:nvCxnSpPr>
          <p:spPr bwMode="auto">
            <a:xfrm>
              <a:off x="3544489" y="3568644"/>
              <a:ext cx="550033" cy="35964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9" idx="3"/>
            </p:cNvCxnSpPr>
            <p:nvPr/>
          </p:nvCxnSpPr>
          <p:spPr bwMode="auto">
            <a:xfrm flipV="1">
              <a:off x="3570137" y="4031156"/>
              <a:ext cx="524385" cy="33066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pic>
          <p:nvPicPr>
            <p:cNvPr id="16" name="Picture 15" descr="Slepian-Wolf_Coding-Fig2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04895" y="3488452"/>
              <a:ext cx="1571193" cy="110693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087072" y="3789225"/>
              <a:ext cx="330539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Y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Rectangle 37"/>
          <p:cNvSpPr/>
          <p:nvPr/>
        </p:nvSpPr>
        <p:spPr bwMode="auto">
          <a:xfrm>
            <a:off x="194727" y="5922819"/>
            <a:ext cx="8801100" cy="5715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28163" y="3304309"/>
            <a:ext cx="1675459" cy="3385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</a:rPr>
              <a:t>Witsenhausen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  <a:endParaRPr lang="he-IL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76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4" y="1526059"/>
            <a:ext cx="9102734" cy="486196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r>
              <a:rPr lang="en-US" sz="2400" dirty="0" smtClean="0">
                <a:effectLst/>
              </a:rPr>
              <a:t>What’s known:</a:t>
            </a:r>
            <a:endParaRPr lang="en-US" sz="1100" dirty="0" smtClean="0">
              <a:effectLst/>
            </a:endParaRPr>
          </a:p>
          <a:p>
            <a:pPr eaLnBrk="1" hangingPunct="1">
              <a:lnSpc>
                <a:spcPct val="110000"/>
              </a:lnSpc>
              <a:buClr>
                <a:srgbClr val="FFC000"/>
              </a:buClr>
            </a:pPr>
            <a:r>
              <a:rPr lang="en-US" sz="2400" dirty="0" smtClean="0">
                <a:solidFill>
                  <a:srgbClr val="FFC000"/>
                </a:solidFill>
                <a:effectLst/>
              </a:rPr>
              <a:t>Multicast</a:t>
            </a:r>
            <a:r>
              <a:rPr lang="en-US" sz="2400" dirty="0" smtClean="0">
                <a:effectLst/>
              </a:rPr>
              <a:t>: Statement is </a:t>
            </a:r>
            <a:r>
              <a:rPr lang="en-US" sz="2400" dirty="0" smtClean="0">
                <a:solidFill>
                  <a:srgbClr val="FF0000"/>
                </a:solidFill>
                <a:effectLst/>
              </a:rPr>
              <a:t>true</a:t>
            </a:r>
            <a:r>
              <a:rPr lang="en-US" sz="2400" dirty="0" smtClean="0">
                <a:effectLst/>
              </a:rPr>
              <a:t> </a:t>
            </a:r>
            <a:r>
              <a:rPr lang="en-US" sz="1600" dirty="0" smtClean="0">
                <a:effectLst/>
                <a:sym typeface="Symbol"/>
              </a:rPr>
              <a:t>[</a:t>
            </a:r>
            <a:r>
              <a:rPr lang="en-US" sz="1600" dirty="0" smtClean="0">
                <a:effectLst/>
              </a:rPr>
              <a:t>Li </a:t>
            </a:r>
            <a:r>
              <a:rPr lang="en-US" sz="1600" dirty="0" err="1" smtClean="0">
                <a:effectLst/>
              </a:rPr>
              <a:t>Yeung</a:t>
            </a:r>
            <a:r>
              <a:rPr lang="en-US" sz="1600" dirty="0" smtClean="0">
                <a:effectLst/>
              </a:rPr>
              <a:t> </a:t>
            </a:r>
            <a:r>
              <a:rPr lang="en-US" sz="1600" dirty="0" err="1" smtClean="0">
                <a:effectLst/>
              </a:rPr>
              <a:t>Cai</a:t>
            </a:r>
            <a:r>
              <a:rPr lang="en-US" sz="1600" dirty="0" smtClean="0">
                <a:effectLst/>
              </a:rPr>
              <a:t>] </a:t>
            </a:r>
            <a:r>
              <a:rPr lang="en-US" sz="1600" dirty="0" smtClean="0">
                <a:effectLst/>
                <a:sym typeface="Symbol"/>
              </a:rPr>
              <a:t>[</a:t>
            </a:r>
            <a:r>
              <a:rPr lang="en-US" sz="1600" dirty="0" err="1" smtClean="0">
                <a:effectLst/>
                <a:sym typeface="Symbol"/>
              </a:rPr>
              <a:t>Koetter</a:t>
            </a:r>
            <a:r>
              <a:rPr lang="en-US" sz="1600" dirty="0" smtClean="0">
                <a:effectLst/>
                <a:sym typeface="Symbol"/>
              </a:rPr>
              <a:t> </a:t>
            </a:r>
            <a:r>
              <a:rPr lang="en-US" sz="1600" dirty="0" err="1" smtClean="0">
                <a:effectLst/>
                <a:sym typeface="Symbol"/>
              </a:rPr>
              <a:t>Medard</a:t>
            </a:r>
            <a:r>
              <a:rPr lang="en-US" sz="1600" dirty="0" smtClean="0">
                <a:effectLst/>
                <a:sym typeface="Symbol"/>
              </a:rPr>
              <a:t>]</a:t>
            </a:r>
            <a:r>
              <a:rPr lang="en-US" sz="2400" dirty="0" smtClean="0">
                <a:effectLst/>
                <a:sym typeface="Symbol"/>
              </a:rPr>
              <a:t>.</a:t>
            </a:r>
          </a:p>
          <a:p>
            <a:pPr eaLnBrk="1" hangingPunct="1">
              <a:lnSpc>
                <a:spcPct val="110000"/>
              </a:lnSpc>
              <a:buClr>
                <a:srgbClr val="FFC000"/>
              </a:buClr>
            </a:pPr>
            <a:r>
              <a:rPr lang="en-US" sz="2400" dirty="0" smtClean="0">
                <a:solidFill>
                  <a:srgbClr val="FFC000"/>
                </a:solidFill>
                <a:effectLst/>
                <a:sym typeface="Symbol"/>
              </a:rPr>
              <a:t>Collocated sources</a:t>
            </a:r>
            <a:r>
              <a:rPr lang="en-US" sz="2400" dirty="0" smtClean="0">
                <a:effectLst/>
                <a:sym typeface="Symbol"/>
              </a:rPr>
              <a:t>: </a:t>
            </a:r>
            <a:r>
              <a:rPr lang="en-US" sz="2400" dirty="0">
                <a:effectLst/>
              </a:rPr>
              <a:t>Statement is </a:t>
            </a:r>
            <a:r>
              <a:rPr lang="en-US" sz="2400" dirty="0" smtClean="0">
                <a:solidFill>
                  <a:srgbClr val="FF0000"/>
                </a:solidFill>
                <a:effectLst/>
              </a:rPr>
              <a:t>true</a:t>
            </a:r>
            <a:r>
              <a:rPr lang="en-US" sz="2400" dirty="0" smtClean="0">
                <a:effectLst/>
              </a:rPr>
              <a:t> </a:t>
            </a:r>
            <a:r>
              <a:rPr lang="en-US" sz="1600" dirty="0" smtClean="0">
                <a:effectLst/>
                <a:sym typeface="Symbol"/>
              </a:rPr>
              <a:t>[Chan Grant] [Langberg </a:t>
            </a:r>
            <a:r>
              <a:rPr lang="en-US" sz="1600" dirty="0" err="1" smtClean="0">
                <a:effectLst/>
                <a:sym typeface="Symbol"/>
              </a:rPr>
              <a:t>Effros</a:t>
            </a:r>
            <a:r>
              <a:rPr lang="en-US" sz="1600" dirty="0" smtClean="0">
                <a:effectLst/>
                <a:sym typeface="Symbol"/>
              </a:rPr>
              <a:t>]</a:t>
            </a:r>
            <a:r>
              <a:rPr lang="en-US" sz="2400" dirty="0" smtClean="0">
                <a:effectLst/>
                <a:sym typeface="Symbol"/>
              </a:rPr>
              <a:t>.</a:t>
            </a:r>
          </a:p>
          <a:p>
            <a:pPr eaLnBrk="1" hangingPunct="1">
              <a:lnSpc>
                <a:spcPct val="110000"/>
              </a:lnSpc>
              <a:buClr>
                <a:srgbClr val="FFC000"/>
              </a:buClr>
            </a:pPr>
            <a:r>
              <a:rPr lang="en-US" sz="2400" dirty="0" smtClean="0">
                <a:solidFill>
                  <a:srgbClr val="FFC000"/>
                </a:solidFill>
                <a:effectLst/>
                <a:sym typeface="Symbol"/>
              </a:rPr>
              <a:t>Linear codes</a:t>
            </a:r>
            <a:r>
              <a:rPr lang="en-US" sz="2400" dirty="0" smtClean="0">
                <a:effectLst/>
                <a:sym typeface="Symbol"/>
              </a:rPr>
              <a:t>: </a:t>
            </a:r>
            <a:r>
              <a:rPr lang="en-US" sz="2400" dirty="0">
                <a:effectLst/>
              </a:rPr>
              <a:t>Statement is </a:t>
            </a:r>
            <a:r>
              <a:rPr lang="en-US" sz="2400" dirty="0" smtClean="0">
                <a:solidFill>
                  <a:srgbClr val="FF0000"/>
                </a:solidFill>
                <a:effectLst/>
              </a:rPr>
              <a:t>true </a:t>
            </a:r>
            <a:r>
              <a:rPr lang="en-US" sz="1600" dirty="0" smtClean="0">
                <a:solidFill>
                  <a:schemeClr val="tx1">
                    <a:lumMod val="95000"/>
                  </a:schemeClr>
                </a:solidFill>
                <a:effectLst/>
              </a:rPr>
              <a:t>[Wong </a:t>
            </a:r>
            <a:r>
              <a:rPr lang="en-US" sz="1600" dirty="0" smtClean="0">
                <a:effectLst/>
              </a:rPr>
              <a:t>Langberg </a:t>
            </a:r>
            <a:r>
              <a:rPr lang="en-US" sz="1600" dirty="0" err="1" smtClean="0">
                <a:solidFill>
                  <a:schemeClr val="tx1">
                    <a:lumMod val="95000"/>
                  </a:schemeClr>
                </a:solidFill>
                <a:effectLst/>
              </a:rPr>
              <a:t>Effros</a:t>
            </a:r>
            <a:r>
              <a:rPr lang="en-US" sz="1600" dirty="0" smtClean="0">
                <a:solidFill>
                  <a:schemeClr val="tx1">
                    <a:lumMod val="95000"/>
                  </a:schemeClr>
                </a:solidFill>
                <a:effectLst/>
              </a:rPr>
              <a:t>]</a:t>
            </a:r>
            <a:r>
              <a:rPr lang="en-US" sz="2400" dirty="0" smtClean="0">
                <a:effectLst/>
                <a:sym typeface="Symbol"/>
              </a:rPr>
              <a:t>.</a:t>
            </a:r>
          </a:p>
          <a:p>
            <a:pPr eaLnBrk="1" hangingPunct="1">
              <a:lnSpc>
                <a:spcPct val="110000"/>
              </a:lnSpc>
              <a:buClr>
                <a:srgbClr val="FFC000"/>
              </a:buClr>
            </a:pPr>
            <a:r>
              <a:rPr lang="en-US" sz="2400" dirty="0" smtClean="0">
                <a:effectLst/>
                <a:sym typeface="Symbol"/>
              </a:rPr>
              <a:t>Is statement true in general?</a:t>
            </a:r>
          </a:p>
          <a:p>
            <a:pPr eaLnBrk="1" hangingPunct="1">
              <a:lnSpc>
                <a:spcPct val="110000"/>
              </a:lnSpc>
              <a:buClr>
                <a:srgbClr val="FFC000"/>
              </a:buClr>
            </a:pPr>
            <a:r>
              <a:rPr lang="en-US" sz="2400" dirty="0" smtClean="0">
                <a:effectLst/>
                <a:sym typeface="Symbol"/>
              </a:rPr>
              <a:t>Is the loss in rate continuous as a function of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</a:t>
            </a:r>
            <a:r>
              <a:rPr lang="en-US" sz="2400" dirty="0" smtClean="0">
                <a:effectLst/>
                <a:sym typeface="Symbol"/>
              </a:rPr>
              <a:t>?</a:t>
            </a:r>
            <a:endParaRPr lang="en-US" sz="2400" dirty="0" smtClean="0">
              <a:effectLst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39603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Price of zero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error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9" name="Group 51"/>
          <p:cNvGrpSpPr/>
          <p:nvPr/>
        </p:nvGrpSpPr>
        <p:grpSpPr>
          <a:xfrm>
            <a:off x="5552198" y="234852"/>
            <a:ext cx="3474899" cy="1170449"/>
            <a:chOff x="2146590" y="2265461"/>
            <a:chExt cx="3474899" cy="1170449"/>
          </a:xfrm>
        </p:grpSpPr>
        <p:sp>
          <p:nvSpPr>
            <p:cNvPr id="60" name="TextBox 59"/>
            <p:cNvSpPr txBox="1"/>
            <p:nvPr/>
          </p:nvSpPr>
          <p:spPr>
            <a:xfrm>
              <a:off x="2146590" y="2418452"/>
              <a:ext cx="870751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1,...,</a:t>
              </a: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1" name="Cloud 60"/>
            <p:cNvSpPr/>
            <p:nvPr/>
          </p:nvSpPr>
          <p:spPr bwMode="auto">
            <a:xfrm>
              <a:off x="3547355" y="2336246"/>
              <a:ext cx="1410441" cy="104504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246779" y="2553577"/>
              <a:ext cx="374710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246779" y="2265461"/>
              <a:ext cx="352684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246779" y="3129809"/>
              <a:ext cx="374710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246779" y="2841693"/>
              <a:ext cx="374710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Arrow Connector 65"/>
            <p:cNvCxnSpPr>
              <a:endCxn id="63" idx="1"/>
            </p:cNvCxnSpPr>
            <p:nvPr/>
          </p:nvCxnSpPr>
          <p:spPr bwMode="auto">
            <a:xfrm flipV="1">
              <a:off x="4915627" y="2418512"/>
              <a:ext cx="331152" cy="1356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7" name="Straight Arrow Connector 66"/>
            <p:cNvCxnSpPr>
              <a:endCxn id="62" idx="1"/>
            </p:cNvCxnSpPr>
            <p:nvPr/>
          </p:nvCxnSpPr>
          <p:spPr bwMode="auto">
            <a:xfrm flipV="1">
              <a:off x="4957799" y="2706628"/>
              <a:ext cx="288980" cy="543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8" name="Straight Arrow Connector 67"/>
            <p:cNvCxnSpPr>
              <a:stCxn id="61" idx="0"/>
              <a:endCxn id="65" idx="1"/>
            </p:cNvCxnSpPr>
            <p:nvPr/>
          </p:nvCxnSpPr>
          <p:spPr bwMode="auto">
            <a:xfrm>
              <a:off x="4956620" y="2858766"/>
              <a:ext cx="290158" cy="13597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9" name="Straight Arrow Connector 68"/>
            <p:cNvCxnSpPr>
              <a:endCxn id="64" idx="1"/>
            </p:cNvCxnSpPr>
            <p:nvPr/>
          </p:nvCxnSpPr>
          <p:spPr bwMode="auto">
            <a:xfrm>
              <a:off x="4906254" y="3006862"/>
              <a:ext cx="340525" cy="27599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0" name="Oval 18"/>
            <p:cNvSpPr>
              <a:spLocks noChangeArrowheads="1"/>
            </p:cNvSpPr>
            <p:nvPr/>
          </p:nvSpPr>
          <p:spPr bwMode="auto">
            <a:xfrm>
              <a:off x="2641345" y="2803293"/>
              <a:ext cx="88608" cy="8075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 dirty="0"/>
            </a:p>
          </p:txBody>
        </p:sp>
        <p:cxnSp>
          <p:nvCxnSpPr>
            <p:cNvPr id="71" name="Straight Arrow Connector 70"/>
            <p:cNvCxnSpPr>
              <a:stCxn id="70" idx="7"/>
            </p:cNvCxnSpPr>
            <p:nvPr/>
          </p:nvCxnSpPr>
          <p:spPr bwMode="auto">
            <a:xfrm rot="5400000" flipH="1" flipV="1">
              <a:off x="3063223" y="2177879"/>
              <a:ext cx="290994" cy="9834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2" name="Straight Arrow Connector 71"/>
            <p:cNvCxnSpPr>
              <a:stCxn id="70" idx="6"/>
            </p:cNvCxnSpPr>
            <p:nvPr/>
          </p:nvCxnSpPr>
          <p:spPr bwMode="auto">
            <a:xfrm flipV="1">
              <a:off x="2729953" y="2736056"/>
              <a:ext cx="839541" cy="1076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3" name="Straight Arrow Connector 72"/>
            <p:cNvCxnSpPr>
              <a:stCxn id="70" idx="6"/>
            </p:cNvCxnSpPr>
            <p:nvPr/>
          </p:nvCxnSpPr>
          <p:spPr bwMode="auto">
            <a:xfrm>
              <a:off x="2729953" y="2843671"/>
              <a:ext cx="849066" cy="17337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4" name="Straight Arrow Connector 73"/>
            <p:cNvCxnSpPr>
              <a:stCxn id="70" idx="5"/>
            </p:cNvCxnSpPr>
            <p:nvPr/>
          </p:nvCxnSpPr>
          <p:spPr bwMode="auto">
            <a:xfrm rot="16200000" flipH="1">
              <a:off x="3022009" y="2567190"/>
              <a:ext cx="297222" cy="9072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5" name="TextBox 74"/>
            <p:cNvSpPr txBox="1"/>
            <p:nvPr/>
          </p:nvSpPr>
          <p:spPr>
            <a:xfrm>
              <a:off x="3990109" y="2615046"/>
              <a:ext cx="429926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rgbClr val="00FF00"/>
                  </a:solidFill>
                </a:rPr>
                <a:t>N</a:t>
              </a:r>
              <a:endParaRPr lang="he-IL" baseline="-25000" dirty="0">
                <a:solidFill>
                  <a:srgbClr val="00FF00"/>
                </a:solidFill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8" y="4980513"/>
            <a:ext cx="8939682" cy="979691"/>
          </a:xfrm>
          <a:prstGeom prst="rect">
            <a:avLst/>
          </a:prstGeom>
          <a:ln w="38100" cmpd="sng">
            <a:solidFill>
              <a:srgbClr val="000514"/>
            </a:solidFill>
          </a:ln>
        </p:spPr>
      </p:pic>
    </p:spTree>
    <p:extLst>
      <p:ext uri="{BB962C8B-B14F-4D97-AF65-F5344CB8AC3E}">
        <p14:creationId xmlns:p14="http://schemas.microsoft.com/office/powerpoint/2010/main" val="1441940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removal </a:t>
            </a:r>
            <a:r>
              <a:rPr lang="en-US" dirty="0" smtClean="0">
                <a:sym typeface="Symbol"/>
              </a:rPr>
              <a:t> zero error !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3041"/>
            <a:ext cx="8229600" cy="3524061"/>
          </a:xfrm>
        </p:spPr>
        <p:txBody>
          <a:bodyPr/>
          <a:lstStyle/>
          <a:p>
            <a:r>
              <a:rPr lang="en-US" dirty="0" smtClean="0"/>
              <a:t>Edge removal is true </a:t>
            </a:r>
            <a:r>
              <a:rPr lang="en-US" dirty="0" err="1" smtClean="0"/>
              <a:t>iff</a:t>
            </a:r>
            <a:r>
              <a:rPr lang="en-US" dirty="0" smtClean="0"/>
              <a:t> zero~</a:t>
            </a:r>
            <a:r>
              <a:rPr lang="en-US" dirty="0" smtClean="0">
                <a:solidFill>
                  <a:srgbClr val="00FF00"/>
                </a:solidFill>
                <a:effectLst/>
                <a:sym typeface="Symbol"/>
              </a:rPr>
              <a:t> </a:t>
            </a:r>
            <a:r>
              <a:rPr lang="en-US" dirty="0" smtClean="0">
                <a:solidFill>
                  <a:srgbClr val="FFFFFF"/>
                </a:solidFill>
                <a:effectLst/>
                <a:sym typeface="Symbol"/>
              </a:rPr>
              <a:t>error in NC.</a:t>
            </a:r>
          </a:p>
          <a:p>
            <a:r>
              <a:rPr lang="en-US" dirty="0" smtClean="0"/>
              <a:t>Edge removal </a:t>
            </a:r>
            <a:r>
              <a:rPr lang="en-US" dirty="0" smtClean="0">
                <a:sym typeface="Symbol"/>
              </a:rPr>
              <a:t> zero error </a:t>
            </a:r>
            <a:r>
              <a:rPr lang="en-US" sz="1600" dirty="0" smtClean="0">
                <a:sym typeface="Symbol"/>
              </a:rPr>
              <a:t>[Chan Grant][Langberg </a:t>
            </a:r>
            <a:r>
              <a:rPr lang="en-US" sz="1600" dirty="0" err="1" smtClean="0">
                <a:sym typeface="Symbol"/>
              </a:rPr>
              <a:t>Effros</a:t>
            </a:r>
            <a:r>
              <a:rPr lang="en-US" sz="1600" dirty="0" smtClean="0">
                <a:sym typeface="Symbol"/>
              </a:rPr>
              <a:t>]</a:t>
            </a:r>
            <a:r>
              <a:rPr lang="en-US" dirty="0" smtClean="0">
                <a:sym typeface="Symbol"/>
              </a:rPr>
              <a:t>:</a:t>
            </a:r>
          </a:p>
          <a:p>
            <a:endParaRPr lang="en-US" sz="1000" dirty="0" smtClean="0">
              <a:sym typeface="Symbol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C000"/>
                </a:solidFill>
              </a:rPr>
              <a:t>Assume</a:t>
            </a:r>
            <a:r>
              <a:rPr lang="en-US" sz="2000" dirty="0" smtClean="0"/>
              <a:t>: Network </a:t>
            </a:r>
            <a:r>
              <a:rPr lang="en-US" sz="2000" dirty="0" smtClean="0">
                <a:solidFill>
                  <a:srgbClr val="00FF00"/>
                </a:solidFill>
              </a:rPr>
              <a:t>N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FF00"/>
                </a:solidFill>
              </a:rPr>
              <a:t>R=(R</a:t>
            </a:r>
            <a:r>
              <a:rPr lang="en-US" sz="2000" baseline="-25000" dirty="0" smtClean="0">
                <a:solidFill>
                  <a:srgbClr val="00FF00"/>
                </a:solidFill>
              </a:rPr>
              <a:t>1</a:t>
            </a:r>
            <a:r>
              <a:rPr lang="en-US" sz="2000" dirty="0" smtClean="0">
                <a:solidFill>
                  <a:srgbClr val="00FF00"/>
                </a:solidFill>
              </a:rPr>
              <a:t>,…</a:t>
            </a:r>
            <a:r>
              <a:rPr lang="en-US" sz="2000" dirty="0" err="1" smtClean="0">
                <a:solidFill>
                  <a:srgbClr val="00FF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k</a:t>
            </a:r>
            <a:r>
              <a:rPr lang="en-US" sz="2000" dirty="0" smtClean="0">
                <a:solidFill>
                  <a:srgbClr val="00FF00"/>
                </a:solidFill>
              </a:rPr>
              <a:t>)</a:t>
            </a:r>
            <a:r>
              <a:rPr lang="en-US" sz="2000" dirty="0" smtClean="0"/>
              <a:t>–feasible with 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</a:t>
            </a:r>
            <a:r>
              <a:rPr lang="en-US" sz="2000" dirty="0" smtClean="0">
                <a:sym typeface="Symbol"/>
              </a:rPr>
              <a:t> error.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C000"/>
                </a:solidFill>
                <a:sym typeface="Symbol"/>
              </a:rPr>
              <a:t>Assume</a:t>
            </a:r>
            <a:r>
              <a:rPr lang="en-US" sz="2000" dirty="0" smtClean="0">
                <a:sym typeface="Symbol"/>
              </a:rPr>
              <a:t>: Asymptotic edge removal holds.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C000"/>
                </a:solidFill>
                <a:sym typeface="Symbol"/>
              </a:rPr>
              <a:t>Prove</a:t>
            </a:r>
            <a:r>
              <a:rPr lang="en-US" sz="2000" dirty="0" smtClean="0">
                <a:sym typeface="Symbol"/>
              </a:rPr>
              <a:t>: Network </a:t>
            </a:r>
            <a:r>
              <a:rPr lang="en-US" sz="2000" dirty="0" smtClean="0">
                <a:solidFill>
                  <a:srgbClr val="00FF00"/>
                </a:solidFill>
              </a:rPr>
              <a:t>N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FF00"/>
                </a:solidFill>
              </a:rPr>
              <a:t>R-</a:t>
            </a:r>
            <a:r>
              <a:rPr lang="en-US" sz="2000" dirty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000" baseline="-25000" dirty="0" smtClean="0">
                <a:solidFill>
                  <a:srgbClr val="00FF00"/>
                </a:solidFill>
              </a:rPr>
              <a:t> </a:t>
            </a:r>
            <a:r>
              <a:rPr lang="en-US" sz="2000" dirty="0" smtClean="0"/>
              <a:t>feasible with zero error.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EB9835-E075-4B24-825F-8857D742CE44}" type="slidenum">
              <a:rPr lang="x-none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Down Arrow 7"/>
          <p:cNvSpPr/>
          <p:nvPr/>
        </p:nvSpPr>
        <p:spPr bwMode="auto">
          <a:xfrm>
            <a:off x="4439798" y="5117742"/>
            <a:ext cx="319489" cy="506776"/>
          </a:xfrm>
          <a:prstGeom prst="downArrow">
            <a:avLst/>
          </a:prstGeom>
          <a:solidFill>
            <a:schemeClr val="tx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899" y="4033794"/>
            <a:ext cx="6853824" cy="1022265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901" y="5688987"/>
            <a:ext cx="6902792" cy="786784"/>
          </a:xfrm>
          <a:prstGeom prst="rect">
            <a:avLst/>
          </a:prstGeom>
          <a:ln w="38100" cmpd="sng">
            <a:solidFill>
              <a:srgbClr val="000514"/>
            </a:solidFill>
          </a:ln>
        </p:spPr>
      </p:pic>
    </p:spTree>
    <p:extLst>
      <p:ext uri="{BB962C8B-B14F-4D97-AF65-F5344CB8AC3E}">
        <p14:creationId xmlns:p14="http://schemas.microsoft.com/office/powerpoint/2010/main" val="37672753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Topology of networks.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300"/>
            <a:ext cx="8229600" cy="4525963"/>
          </a:xfrm>
        </p:spPr>
        <p:txBody>
          <a:bodyPr/>
          <a:lstStyle/>
          <a:p>
            <a:r>
              <a:rPr lang="en-US" sz="2400" dirty="0" smtClean="0"/>
              <a:t>Recent studies have shown that any network coding instance (</a:t>
            </a:r>
            <a:r>
              <a:rPr lang="en-US" sz="2400" dirty="0" smtClean="0">
                <a:solidFill>
                  <a:srgbClr val="FFB63B"/>
                </a:solidFill>
              </a:rPr>
              <a:t>NC</a:t>
            </a:r>
            <a:r>
              <a:rPr lang="en-US" sz="2400" dirty="0" smtClean="0"/>
              <a:t>) can be reduced to a simple instance referred to as index coding (</a:t>
            </a:r>
            <a:r>
              <a:rPr lang="en-US" sz="2400" dirty="0" smtClean="0">
                <a:solidFill>
                  <a:srgbClr val="FFB63B"/>
                </a:solidFill>
              </a:rPr>
              <a:t>IC</a:t>
            </a:r>
            <a:r>
              <a:rPr lang="en-US" sz="2400" dirty="0" smtClean="0"/>
              <a:t>).   </a:t>
            </a:r>
            <a:r>
              <a:rPr lang="en-US" sz="1600" dirty="0" smtClean="0"/>
              <a:t>[</a:t>
            </a:r>
            <a:r>
              <a:rPr lang="en-US" sz="1600" dirty="0" err="1" smtClean="0"/>
              <a:t>ElRouayheb</a:t>
            </a:r>
            <a:r>
              <a:rPr lang="en-US" sz="1600" dirty="0" smtClean="0"/>
              <a:t> </a:t>
            </a:r>
            <a:r>
              <a:rPr lang="en-US" sz="1600" dirty="0" err="1" smtClean="0"/>
              <a:t>Sprintson</a:t>
            </a:r>
            <a:r>
              <a:rPr lang="en-US" sz="1600" dirty="0" smtClean="0"/>
              <a:t> </a:t>
            </a:r>
            <a:r>
              <a:rPr lang="en-US" sz="1600" dirty="0" err="1" smtClean="0"/>
              <a:t>Georghiades</a:t>
            </a:r>
            <a:r>
              <a:rPr lang="en-US" sz="1600" dirty="0"/>
              <a:t>], [</a:t>
            </a:r>
            <a:r>
              <a:rPr lang="en-US" sz="1600" dirty="0" err="1" smtClean="0"/>
              <a:t>Effros</a:t>
            </a:r>
            <a:r>
              <a:rPr lang="en-US" sz="1600" dirty="0" smtClean="0"/>
              <a:t> </a:t>
            </a:r>
            <a:r>
              <a:rPr lang="en-US" sz="1600" dirty="0" err="1" smtClean="0"/>
              <a:t>ElRouayheb</a:t>
            </a:r>
            <a:r>
              <a:rPr lang="en-US" sz="1600" dirty="0" smtClean="0"/>
              <a:t> Langberg].</a:t>
            </a:r>
            <a:endParaRPr lang="en-US" dirty="0" smtClean="0"/>
          </a:p>
          <a:p>
            <a:r>
              <a:rPr lang="en-US" sz="2400" dirty="0" smtClean="0"/>
              <a:t>An efficient reduction that allows to solve </a:t>
            </a:r>
            <a:r>
              <a:rPr lang="en-US" sz="2400" dirty="0" smtClean="0">
                <a:solidFill>
                  <a:srgbClr val="FFC000"/>
                </a:solidFill>
              </a:rPr>
              <a:t>NC</a:t>
            </a:r>
            <a:r>
              <a:rPr lang="en-US" sz="2400" dirty="0" smtClean="0"/>
              <a:t> using any scheme to solve </a:t>
            </a:r>
            <a:r>
              <a:rPr lang="en-US" sz="2400" dirty="0" smtClean="0">
                <a:solidFill>
                  <a:srgbClr val="FFC000"/>
                </a:solidFill>
              </a:rPr>
              <a:t>IC</a:t>
            </a:r>
            <a:r>
              <a:rPr lang="en-US" sz="2400" dirty="0" smtClean="0"/>
              <a:t>.</a:t>
            </a:r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EB9835-E075-4B24-825F-8857D742CE44}" type="slidenum">
              <a:rPr lang="x-none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1088232" y="3916480"/>
            <a:ext cx="1654521" cy="1832475"/>
            <a:chOff x="5715000" y="1483173"/>
            <a:chExt cx="2514600" cy="2984052"/>
          </a:xfrm>
        </p:grpSpPr>
        <p:sp>
          <p:nvSpPr>
            <p:cNvPr id="5" name="Line 8"/>
            <p:cNvSpPr>
              <a:spLocks noChangeShapeType="1"/>
            </p:cNvSpPr>
            <p:nvPr/>
          </p:nvSpPr>
          <p:spPr bwMode="auto">
            <a:xfrm flipH="1">
              <a:off x="7497763" y="3101975"/>
              <a:ext cx="22860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7454900" y="2168525"/>
              <a:ext cx="233363" cy="825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9" name="Line 2"/>
            <p:cNvSpPr>
              <a:spLocks noChangeShapeType="1"/>
            </p:cNvSpPr>
            <p:nvPr/>
          </p:nvSpPr>
          <p:spPr bwMode="auto">
            <a:xfrm>
              <a:off x="5961063" y="1800225"/>
              <a:ext cx="58737" cy="1295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0" name="Line 3"/>
            <p:cNvSpPr>
              <a:spLocks noChangeShapeType="1"/>
            </p:cNvSpPr>
            <p:nvPr/>
          </p:nvSpPr>
          <p:spPr bwMode="auto">
            <a:xfrm>
              <a:off x="5961063" y="1800225"/>
              <a:ext cx="698500" cy="9572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6683375" y="2847975"/>
              <a:ext cx="954088" cy="214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6019800" y="3214688"/>
              <a:ext cx="0" cy="8334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6683375" y="2847975"/>
              <a:ext cx="708025" cy="10096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H="1">
              <a:off x="6777038" y="2214563"/>
              <a:ext cx="614362" cy="577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5867400" y="172243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7391400" y="38576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5954713" y="40608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7645400" y="3024188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7375525" y="208438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5974822" y="1483173"/>
              <a:ext cx="363537" cy="366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7457545" y="3658055"/>
              <a:ext cx="38576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6003390" y="3827232"/>
              <a:ext cx="360362" cy="366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7689318" y="2799211"/>
              <a:ext cx="38576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7482944" y="1797953"/>
              <a:ext cx="38893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5715000" y="1571625"/>
              <a:ext cx="2514600" cy="2895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5961063" y="308133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6481763" y="3490913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6624638" y="275748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6026150" y="3159125"/>
              <a:ext cx="466725" cy="3540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1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225163" y="3876305"/>
            <a:ext cx="2728889" cy="1845487"/>
            <a:chOff x="5225163" y="3876305"/>
            <a:chExt cx="2728889" cy="1845487"/>
          </a:xfrm>
        </p:grpSpPr>
        <p:grpSp>
          <p:nvGrpSpPr>
            <p:cNvPr id="75" name="Group 74"/>
            <p:cNvGrpSpPr/>
            <p:nvPr/>
          </p:nvGrpSpPr>
          <p:grpSpPr>
            <a:xfrm>
              <a:off x="5225163" y="3876305"/>
              <a:ext cx="2728889" cy="1845487"/>
              <a:chOff x="4036389" y="2559285"/>
              <a:chExt cx="4389992" cy="2887792"/>
            </a:xfrm>
          </p:grpSpPr>
          <p:sp>
            <p:nvSpPr>
              <p:cNvPr id="33" name="Oval 42"/>
              <p:cNvSpPr>
                <a:spLocks noChangeArrowheads="1"/>
              </p:cNvSpPr>
              <p:nvPr/>
            </p:nvSpPr>
            <p:spPr bwMode="auto">
              <a:xfrm>
                <a:off x="4264025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4" name="Oval 43"/>
              <p:cNvSpPr>
                <a:spLocks noChangeArrowheads="1"/>
              </p:cNvSpPr>
              <p:nvPr/>
            </p:nvSpPr>
            <p:spPr bwMode="auto">
              <a:xfrm>
                <a:off x="5046663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5" name="Oval 44"/>
              <p:cNvSpPr>
                <a:spLocks noChangeArrowheads="1"/>
              </p:cNvSpPr>
              <p:nvPr/>
            </p:nvSpPr>
            <p:spPr bwMode="auto">
              <a:xfrm>
                <a:off x="5829300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6" name="Oval 45"/>
              <p:cNvSpPr>
                <a:spLocks noChangeArrowheads="1"/>
              </p:cNvSpPr>
              <p:nvPr/>
            </p:nvSpPr>
            <p:spPr bwMode="auto">
              <a:xfrm>
                <a:off x="6613525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7" name="Oval 46"/>
              <p:cNvSpPr>
                <a:spLocks noChangeArrowheads="1"/>
              </p:cNvSpPr>
              <p:nvPr/>
            </p:nvSpPr>
            <p:spPr bwMode="auto">
              <a:xfrm>
                <a:off x="7396163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8" name="Oval 47"/>
              <p:cNvSpPr>
                <a:spLocks noChangeArrowheads="1"/>
              </p:cNvSpPr>
              <p:nvPr/>
            </p:nvSpPr>
            <p:spPr bwMode="auto">
              <a:xfrm>
                <a:off x="8180388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9" name="Text Box 54"/>
              <p:cNvSpPr txBox="1">
                <a:spLocks noChangeArrowheads="1"/>
              </p:cNvSpPr>
              <p:nvPr/>
            </p:nvSpPr>
            <p:spPr bwMode="auto">
              <a:xfrm>
                <a:off x="4036389" y="2559285"/>
                <a:ext cx="3825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40" name="Text Box 55"/>
              <p:cNvSpPr txBox="1">
                <a:spLocks noChangeArrowheads="1"/>
              </p:cNvSpPr>
              <p:nvPr/>
            </p:nvSpPr>
            <p:spPr bwMode="auto">
              <a:xfrm>
                <a:off x="4807914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41" name="Text Box 56"/>
              <p:cNvSpPr txBox="1">
                <a:spLocks noChangeArrowheads="1"/>
              </p:cNvSpPr>
              <p:nvPr/>
            </p:nvSpPr>
            <p:spPr bwMode="auto">
              <a:xfrm>
                <a:off x="5604840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42" name="Text Box 57"/>
              <p:cNvSpPr txBox="1">
                <a:spLocks noChangeArrowheads="1"/>
              </p:cNvSpPr>
              <p:nvPr/>
            </p:nvSpPr>
            <p:spPr bwMode="auto">
              <a:xfrm>
                <a:off x="6401765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43" name="Text Box 58"/>
              <p:cNvSpPr txBox="1">
                <a:spLocks noChangeArrowheads="1"/>
              </p:cNvSpPr>
              <p:nvPr/>
            </p:nvSpPr>
            <p:spPr bwMode="auto">
              <a:xfrm>
                <a:off x="7198692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</a:t>
                </a:r>
              </a:p>
            </p:txBody>
          </p:sp>
          <p:sp>
            <p:nvSpPr>
              <p:cNvPr id="44" name="Text Box 59"/>
              <p:cNvSpPr txBox="1">
                <a:spLocks noChangeArrowheads="1"/>
              </p:cNvSpPr>
              <p:nvPr/>
            </p:nvSpPr>
            <p:spPr bwMode="auto">
              <a:xfrm>
                <a:off x="7995617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</a:t>
                </a:r>
              </a:p>
            </p:txBody>
          </p:sp>
          <p:sp>
            <p:nvSpPr>
              <p:cNvPr id="45" name="Oval 60"/>
              <p:cNvSpPr>
                <a:spLocks noChangeArrowheads="1"/>
              </p:cNvSpPr>
              <p:nvPr/>
            </p:nvSpPr>
            <p:spPr bwMode="auto">
              <a:xfrm>
                <a:off x="6219825" y="3754438"/>
                <a:ext cx="169863" cy="15557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46" name="Oval 61"/>
              <p:cNvSpPr>
                <a:spLocks noChangeArrowheads="1"/>
              </p:cNvSpPr>
              <p:nvPr/>
            </p:nvSpPr>
            <p:spPr bwMode="auto">
              <a:xfrm>
                <a:off x="6219825" y="4343400"/>
                <a:ext cx="169863" cy="15557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47" name="Line 63"/>
              <p:cNvSpPr>
                <a:spLocks noChangeShapeType="1"/>
              </p:cNvSpPr>
              <p:nvPr/>
            </p:nvSpPr>
            <p:spPr bwMode="auto">
              <a:xfrm>
                <a:off x="4452938" y="3319463"/>
                <a:ext cx="1708150" cy="479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8" name="Line 64"/>
              <p:cNvSpPr>
                <a:spLocks noChangeShapeType="1"/>
              </p:cNvSpPr>
              <p:nvPr/>
            </p:nvSpPr>
            <p:spPr bwMode="auto">
              <a:xfrm>
                <a:off x="5229225" y="3319463"/>
                <a:ext cx="962025" cy="414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9" name="Line 65"/>
              <p:cNvSpPr>
                <a:spLocks noChangeShapeType="1"/>
              </p:cNvSpPr>
              <p:nvPr/>
            </p:nvSpPr>
            <p:spPr bwMode="auto">
              <a:xfrm>
                <a:off x="5981700" y="3333750"/>
                <a:ext cx="223838" cy="3619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0" name="Line 66"/>
              <p:cNvSpPr>
                <a:spLocks noChangeShapeType="1"/>
              </p:cNvSpPr>
              <p:nvPr/>
            </p:nvSpPr>
            <p:spPr bwMode="auto">
              <a:xfrm flipH="1">
                <a:off x="6367463" y="3352800"/>
                <a:ext cx="276225" cy="338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1" name="Line 67"/>
              <p:cNvSpPr>
                <a:spLocks noChangeShapeType="1"/>
              </p:cNvSpPr>
              <p:nvPr/>
            </p:nvSpPr>
            <p:spPr bwMode="auto">
              <a:xfrm flipH="1">
                <a:off x="6415088" y="3314700"/>
                <a:ext cx="962025" cy="419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2" name="Line 68"/>
              <p:cNvSpPr>
                <a:spLocks noChangeShapeType="1"/>
              </p:cNvSpPr>
              <p:nvPr/>
            </p:nvSpPr>
            <p:spPr bwMode="auto">
              <a:xfrm flipH="1">
                <a:off x="6448425" y="3309938"/>
                <a:ext cx="1719263" cy="4810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3" name="Line 69"/>
              <p:cNvSpPr>
                <a:spLocks noChangeShapeType="1"/>
              </p:cNvSpPr>
              <p:nvPr/>
            </p:nvSpPr>
            <p:spPr bwMode="auto">
              <a:xfrm>
                <a:off x="6305550" y="3967163"/>
                <a:ext cx="0" cy="3143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4" name="Oval 71"/>
              <p:cNvSpPr>
                <a:spLocks noChangeArrowheads="1"/>
              </p:cNvSpPr>
              <p:nvPr/>
            </p:nvSpPr>
            <p:spPr bwMode="auto">
              <a:xfrm>
                <a:off x="4262438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5" name="Oval 72"/>
              <p:cNvSpPr>
                <a:spLocks noChangeArrowheads="1"/>
              </p:cNvSpPr>
              <p:nvPr/>
            </p:nvSpPr>
            <p:spPr bwMode="auto">
              <a:xfrm>
                <a:off x="5045075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6" name="Oval 73"/>
              <p:cNvSpPr>
                <a:spLocks noChangeArrowheads="1"/>
              </p:cNvSpPr>
              <p:nvPr/>
            </p:nvSpPr>
            <p:spPr bwMode="auto">
              <a:xfrm>
                <a:off x="5827713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7" name="Oval 74"/>
              <p:cNvSpPr>
                <a:spLocks noChangeArrowheads="1"/>
              </p:cNvSpPr>
              <p:nvPr/>
            </p:nvSpPr>
            <p:spPr bwMode="auto">
              <a:xfrm>
                <a:off x="6611938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8" name="Oval 75"/>
              <p:cNvSpPr>
                <a:spLocks noChangeArrowheads="1"/>
              </p:cNvSpPr>
              <p:nvPr/>
            </p:nvSpPr>
            <p:spPr bwMode="auto">
              <a:xfrm>
                <a:off x="7394575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9" name="Oval 76"/>
              <p:cNvSpPr>
                <a:spLocks noChangeArrowheads="1"/>
              </p:cNvSpPr>
              <p:nvPr/>
            </p:nvSpPr>
            <p:spPr bwMode="auto">
              <a:xfrm>
                <a:off x="8178800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60" name="Text Box 77"/>
              <p:cNvSpPr txBox="1">
                <a:spLocks noChangeArrowheads="1"/>
              </p:cNvSpPr>
              <p:nvPr/>
            </p:nvSpPr>
            <p:spPr bwMode="auto">
              <a:xfrm>
                <a:off x="4063930" y="5050202"/>
                <a:ext cx="3778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61" name="Text Box 78"/>
              <p:cNvSpPr txBox="1">
                <a:spLocks noChangeArrowheads="1"/>
              </p:cNvSpPr>
              <p:nvPr/>
            </p:nvSpPr>
            <p:spPr bwMode="auto">
              <a:xfrm>
                <a:off x="4835455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62" name="Text Box 79"/>
              <p:cNvSpPr txBox="1">
                <a:spLocks noChangeArrowheads="1"/>
              </p:cNvSpPr>
              <p:nvPr/>
            </p:nvSpPr>
            <p:spPr bwMode="auto">
              <a:xfrm>
                <a:off x="5632379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63" name="Text Box 80"/>
              <p:cNvSpPr txBox="1">
                <a:spLocks noChangeArrowheads="1"/>
              </p:cNvSpPr>
              <p:nvPr/>
            </p:nvSpPr>
            <p:spPr bwMode="auto">
              <a:xfrm>
                <a:off x="6429306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64" name="Text Box 81"/>
              <p:cNvSpPr txBox="1">
                <a:spLocks noChangeArrowheads="1"/>
              </p:cNvSpPr>
              <p:nvPr/>
            </p:nvSpPr>
            <p:spPr bwMode="auto">
              <a:xfrm>
                <a:off x="7226230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</a:t>
                </a:r>
              </a:p>
            </p:txBody>
          </p:sp>
          <p:sp>
            <p:nvSpPr>
              <p:cNvPr id="65" name="Text Box 82"/>
              <p:cNvSpPr txBox="1">
                <a:spLocks noChangeArrowheads="1"/>
              </p:cNvSpPr>
              <p:nvPr/>
            </p:nvSpPr>
            <p:spPr bwMode="auto">
              <a:xfrm>
                <a:off x="8023156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</a:t>
                </a:r>
              </a:p>
            </p:txBody>
          </p:sp>
          <p:sp>
            <p:nvSpPr>
              <p:cNvPr id="66" name="Line 83"/>
              <p:cNvSpPr>
                <a:spLocks noChangeShapeType="1"/>
              </p:cNvSpPr>
              <p:nvPr/>
            </p:nvSpPr>
            <p:spPr bwMode="auto">
              <a:xfrm flipH="1">
                <a:off x="4467225" y="4495800"/>
                <a:ext cx="1719263" cy="495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7" name="Line 84"/>
              <p:cNvSpPr>
                <a:spLocks noChangeShapeType="1"/>
              </p:cNvSpPr>
              <p:nvPr/>
            </p:nvSpPr>
            <p:spPr bwMode="auto">
              <a:xfrm flipH="1">
                <a:off x="5243513" y="4538663"/>
                <a:ext cx="971550" cy="4524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8" name="Line 85"/>
              <p:cNvSpPr>
                <a:spLocks noChangeShapeType="1"/>
              </p:cNvSpPr>
              <p:nvPr/>
            </p:nvSpPr>
            <p:spPr bwMode="auto">
              <a:xfrm flipH="1">
                <a:off x="5986463" y="4562475"/>
                <a:ext cx="290512" cy="390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9" name="Line 86"/>
              <p:cNvSpPr>
                <a:spLocks noChangeShapeType="1"/>
              </p:cNvSpPr>
              <p:nvPr/>
            </p:nvSpPr>
            <p:spPr bwMode="auto">
              <a:xfrm>
                <a:off x="6372225" y="4567238"/>
                <a:ext cx="24765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0" name="Line 87"/>
              <p:cNvSpPr>
                <a:spLocks noChangeShapeType="1"/>
              </p:cNvSpPr>
              <p:nvPr/>
            </p:nvSpPr>
            <p:spPr bwMode="auto">
              <a:xfrm>
                <a:off x="6405563" y="4514850"/>
                <a:ext cx="933450" cy="4810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1" name="Line 88"/>
              <p:cNvSpPr>
                <a:spLocks noChangeShapeType="1"/>
              </p:cNvSpPr>
              <p:nvPr/>
            </p:nvSpPr>
            <p:spPr bwMode="auto">
              <a:xfrm>
                <a:off x="6429375" y="4457700"/>
                <a:ext cx="1709738" cy="552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2" name="Line 89"/>
              <p:cNvSpPr>
                <a:spLocks noChangeShapeType="1"/>
              </p:cNvSpPr>
              <p:nvPr/>
            </p:nvSpPr>
            <p:spPr bwMode="auto">
              <a:xfrm flipH="1">
                <a:off x="6748463" y="3367088"/>
                <a:ext cx="690562" cy="1557337"/>
              </a:xfrm>
              <a:prstGeom prst="line">
                <a:avLst/>
              </a:prstGeom>
              <a:noFill/>
              <a:ln w="38100" cap="rnd">
                <a:solidFill>
                  <a:schemeClr val="hlink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" name="Line 90"/>
              <p:cNvSpPr>
                <a:spLocks noChangeShapeType="1"/>
              </p:cNvSpPr>
              <p:nvPr/>
            </p:nvSpPr>
            <p:spPr bwMode="auto">
              <a:xfrm>
                <a:off x="5200589" y="3368675"/>
                <a:ext cx="671513" cy="1554163"/>
              </a:xfrm>
              <a:prstGeom prst="line">
                <a:avLst/>
              </a:prstGeom>
              <a:noFill/>
              <a:ln w="38100" cap="rnd">
                <a:solidFill>
                  <a:schemeClr val="hlink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76" name="Line 90"/>
            <p:cNvSpPr>
              <a:spLocks noChangeShapeType="1"/>
            </p:cNvSpPr>
            <p:nvPr/>
          </p:nvSpPr>
          <p:spPr bwMode="auto">
            <a:xfrm flipH="1">
              <a:off x="5477347" y="4381878"/>
              <a:ext cx="896293" cy="1032094"/>
            </a:xfrm>
            <a:prstGeom prst="lin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77" name="Line 90"/>
            <p:cNvSpPr>
              <a:spLocks noChangeShapeType="1"/>
            </p:cNvSpPr>
            <p:nvPr/>
          </p:nvSpPr>
          <p:spPr bwMode="auto">
            <a:xfrm>
              <a:off x="6907793" y="4372824"/>
              <a:ext cx="905347" cy="1023041"/>
            </a:xfrm>
            <a:prstGeom prst="lin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66646" y="6049042"/>
            <a:ext cx="1407758" cy="461665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Solve </a:t>
            </a:r>
            <a:r>
              <a:rPr lang="en-US" dirty="0" smtClean="0">
                <a:solidFill>
                  <a:srgbClr val="FFC000"/>
                </a:solidFill>
              </a:rPr>
              <a:t>IC</a:t>
            </a:r>
            <a:endParaRPr lang="he-IL" dirty="0">
              <a:solidFill>
                <a:srgbClr val="FFC000"/>
              </a:solidFill>
            </a:endParaRPr>
          </a:p>
        </p:txBody>
      </p:sp>
      <p:sp>
        <p:nvSpPr>
          <p:cNvPr id="80" name="Right Arrow 79"/>
          <p:cNvSpPr/>
          <p:nvPr/>
        </p:nvSpPr>
        <p:spPr bwMode="auto">
          <a:xfrm>
            <a:off x="3501528" y="4351663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7384" y="6049042"/>
            <a:ext cx="3284874" cy="461665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Obtain solution to </a:t>
            </a:r>
            <a:r>
              <a:rPr lang="en-US" dirty="0" smtClean="0">
                <a:solidFill>
                  <a:srgbClr val="FFC000"/>
                </a:solidFill>
              </a:rPr>
              <a:t>NC</a:t>
            </a:r>
            <a:endParaRPr lang="he-IL" dirty="0">
              <a:solidFill>
                <a:srgbClr val="FFC000"/>
              </a:solidFill>
            </a:endParaRPr>
          </a:p>
        </p:txBody>
      </p:sp>
      <p:sp>
        <p:nvSpPr>
          <p:cNvPr id="83" name="Right Arrow 82"/>
          <p:cNvSpPr/>
          <p:nvPr/>
        </p:nvSpPr>
        <p:spPr bwMode="auto">
          <a:xfrm rot="10800000">
            <a:off x="3499690" y="5109998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10771" y="4542226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NC</a:t>
            </a:r>
            <a:endParaRPr lang="he-IL" dirty="0"/>
          </a:p>
        </p:txBody>
      </p:sp>
      <p:sp>
        <p:nvSpPr>
          <p:cNvPr id="85" name="Rectangle 84"/>
          <p:cNvSpPr/>
          <p:nvPr/>
        </p:nvSpPr>
        <p:spPr>
          <a:xfrm>
            <a:off x="7976702" y="4542226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IC</a:t>
            </a:r>
            <a:endParaRPr lang="he-IL" dirty="0"/>
          </a:p>
        </p:txBody>
      </p:sp>
      <p:sp>
        <p:nvSpPr>
          <p:cNvPr id="86" name="Rectangle 85"/>
          <p:cNvSpPr/>
          <p:nvPr/>
        </p:nvSpPr>
        <p:spPr>
          <a:xfrm>
            <a:off x="100587" y="171089"/>
            <a:ext cx="8912645" cy="1717393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Clr>
                <a:srgbClr val="FFBC27"/>
              </a:buClr>
            </a:pPr>
            <a:r>
              <a:rPr lang="en-US" dirty="0" smtClean="0">
                <a:solidFill>
                  <a:schemeClr val="tx1"/>
                </a:solidFill>
              </a:rPr>
              <a:t>Network communication </a:t>
            </a:r>
            <a:r>
              <a:rPr lang="en-US" dirty="0" smtClean="0">
                <a:solidFill>
                  <a:srgbClr val="FFC000"/>
                </a:solidFill>
              </a:rPr>
              <a:t>challenging</a:t>
            </a:r>
            <a:r>
              <a:rPr lang="en-US" dirty="0">
                <a:solidFill>
                  <a:srgbClr val="FFC000"/>
                </a:solidFill>
              </a:rPr>
              <a:t>: </a:t>
            </a:r>
            <a:r>
              <a:rPr lang="en-US" dirty="0">
                <a:solidFill>
                  <a:srgbClr val="FFFFFF"/>
                </a:solidFill>
              </a:rPr>
              <a:t>combines</a:t>
            </a:r>
            <a:r>
              <a:rPr lang="en-US" dirty="0">
                <a:solidFill>
                  <a:srgbClr val="FFC000"/>
                </a:solidFill>
              </a:rPr>
              <a:t> topology </a:t>
            </a:r>
            <a:r>
              <a:rPr lang="en-US" dirty="0">
                <a:solidFill>
                  <a:srgbClr val="FFFFFF"/>
                </a:solidFill>
              </a:rPr>
              <a:t>with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information</a:t>
            </a:r>
            <a:r>
              <a:rPr lang="en-US" dirty="0" smtClean="0">
                <a:solidFill>
                  <a:srgbClr val="FFFFFF"/>
                </a:solidFill>
              </a:rPr>
              <a:t>.</a:t>
            </a:r>
            <a:endParaRPr lang="en-US" baseline="0" dirty="0" smtClean="0">
              <a:solidFill>
                <a:srgbClr val="FFFFFF"/>
              </a:solidFill>
            </a:endParaRPr>
          </a:p>
          <a:p>
            <a:pPr>
              <a:buClr>
                <a:srgbClr val="FFBC27"/>
              </a:buClr>
            </a:pPr>
            <a:r>
              <a:rPr lang="en-US" baseline="0" dirty="0" smtClean="0">
                <a:solidFill>
                  <a:schemeClr val="tx1"/>
                </a:solidFill>
              </a:rPr>
              <a:t>Reduction separates </a:t>
            </a:r>
            <a:r>
              <a:rPr lang="en-US" baseline="0" dirty="0" smtClean="0">
                <a:solidFill>
                  <a:srgbClr val="FFC000"/>
                </a:solidFill>
              </a:rPr>
              <a:t>informatio</a:t>
            </a:r>
            <a:r>
              <a:rPr lang="en-US" dirty="0" smtClean="0">
                <a:solidFill>
                  <a:srgbClr val="FFC000"/>
                </a:solidFill>
              </a:rPr>
              <a:t>n </a:t>
            </a:r>
            <a:r>
              <a:rPr lang="en-US" baseline="0" dirty="0" smtClean="0">
                <a:solidFill>
                  <a:schemeClr val="tx1"/>
                </a:solidFill>
              </a:rPr>
              <a:t>from </a:t>
            </a:r>
            <a:r>
              <a:rPr lang="en-US" baseline="0" dirty="0" smtClean="0">
                <a:solidFill>
                  <a:srgbClr val="FFC000"/>
                </a:solidFill>
              </a:rPr>
              <a:t>topology</a:t>
            </a:r>
            <a:r>
              <a:rPr lang="en-US" baseline="0" dirty="0" smtClean="0">
                <a:solidFill>
                  <a:schemeClr val="tx1"/>
                </a:solidFill>
              </a:rPr>
              <a:t>.</a:t>
            </a:r>
          </a:p>
          <a:p>
            <a:pPr>
              <a:buClr>
                <a:srgbClr val="FFBC27"/>
              </a:buClr>
            </a:pPr>
            <a:r>
              <a:rPr lang="en-US" smtClean="0">
                <a:solidFill>
                  <a:schemeClr val="tx1"/>
                </a:solidFill>
              </a:rPr>
              <a:t>I</a:t>
            </a:r>
            <a:r>
              <a:rPr lang="en-US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ndex Coding has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only 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1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network node performs encoding.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037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80" grpId="0" animBg="1"/>
      <p:bldP spid="82" grpId="0" animBg="1"/>
      <p:bldP spid="83" grpId="0" animBg="1"/>
      <p:bldP spid="84" grpId="0"/>
      <p:bldP spid="85" grpId="0"/>
      <p:bldP spid="86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468"/>
            <a:ext cx="8229600" cy="1143000"/>
          </a:xfrm>
        </p:spPr>
        <p:txBody>
          <a:bodyPr/>
          <a:lstStyle/>
          <a:p>
            <a:r>
              <a:rPr lang="en-US" dirty="0" smtClean="0"/>
              <a:t>Connecting NC to 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6751"/>
            <a:ext cx="8686800" cy="2194301"/>
          </a:xfrm>
        </p:spPr>
        <p:txBody>
          <a:bodyPr/>
          <a:lstStyle/>
          <a:p>
            <a:r>
              <a:rPr lang="en-US" sz="2400" dirty="0" smtClean="0">
                <a:solidFill>
                  <a:srgbClr val="FFC000"/>
                </a:solidFill>
              </a:rPr>
              <a:t>Theorem: </a:t>
            </a:r>
            <a:r>
              <a:rPr lang="en-US" sz="2400" dirty="0" smtClean="0">
                <a:solidFill>
                  <a:srgbClr val="FFBC27"/>
                </a:solidFill>
              </a:rPr>
              <a:t>NC</a:t>
            </a:r>
            <a:r>
              <a:rPr lang="en-US" sz="2400" dirty="0" smtClean="0">
                <a:solidFill>
                  <a:srgbClr val="FFFFFF"/>
                </a:solidFill>
              </a:rPr>
              <a:t> is </a:t>
            </a:r>
            <a:r>
              <a:rPr lang="en-US" sz="2400" dirty="0" smtClean="0">
                <a:solidFill>
                  <a:srgbClr val="00FF00"/>
                </a:solidFill>
              </a:rPr>
              <a:t>R</a:t>
            </a:r>
            <a:r>
              <a:rPr lang="en-US" sz="2400" dirty="0" smtClean="0">
                <a:solidFill>
                  <a:srgbClr val="FFFFFF"/>
                </a:solidFill>
              </a:rPr>
              <a:t>-feasible </a:t>
            </a:r>
            <a:r>
              <a:rPr lang="en-US" sz="2400" dirty="0" err="1" smtClean="0">
                <a:solidFill>
                  <a:srgbClr val="FFFFFF"/>
                </a:solidFill>
              </a:rPr>
              <a:t>iff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smtClean="0">
                <a:solidFill>
                  <a:srgbClr val="FFBC27"/>
                </a:solidFill>
              </a:rPr>
              <a:t>IC</a:t>
            </a:r>
            <a:r>
              <a:rPr lang="en-US" sz="2400" dirty="0" smtClean="0">
                <a:solidFill>
                  <a:srgbClr val="FFFFFF"/>
                </a:solidFill>
              </a:rPr>
              <a:t> is </a:t>
            </a:r>
            <a:r>
              <a:rPr lang="en-US" sz="2400" dirty="0" smtClean="0">
                <a:solidFill>
                  <a:srgbClr val="00FF00"/>
                </a:solidFill>
              </a:rPr>
              <a:t>R’=f(R) </a:t>
            </a:r>
            <a:r>
              <a:rPr lang="en-US" sz="2400" dirty="0" smtClean="0">
                <a:solidFill>
                  <a:srgbClr val="FFFFFF"/>
                </a:solidFill>
              </a:rPr>
              <a:t>-feasible.</a:t>
            </a:r>
          </a:p>
          <a:p>
            <a:r>
              <a:rPr lang="en-US" sz="2400" dirty="0" smtClean="0">
                <a:solidFill>
                  <a:srgbClr val="FFB63B"/>
                </a:solidFill>
              </a:rPr>
              <a:t>Related question</a:t>
            </a:r>
            <a:r>
              <a:rPr lang="en-US" sz="2400" dirty="0" smtClean="0"/>
              <a:t>: can one determine capacity region of </a:t>
            </a:r>
            <a:r>
              <a:rPr lang="en-US" sz="2400" dirty="0" smtClean="0">
                <a:solidFill>
                  <a:srgbClr val="FFB63B"/>
                </a:solidFill>
              </a:rPr>
              <a:t>NC</a:t>
            </a:r>
            <a:r>
              <a:rPr lang="en-US" sz="2400" dirty="0" smtClean="0"/>
              <a:t> with that of </a:t>
            </a:r>
            <a:r>
              <a:rPr lang="en-US" sz="2400" dirty="0" smtClean="0">
                <a:solidFill>
                  <a:srgbClr val="FFB63B"/>
                </a:solidFill>
              </a:rPr>
              <a:t>IC</a:t>
            </a:r>
            <a:r>
              <a:rPr lang="en-US" sz="2400" dirty="0" smtClean="0"/>
              <a:t> ?</a:t>
            </a:r>
          </a:p>
          <a:p>
            <a:r>
              <a:rPr lang="en-US" sz="2400" dirty="0" smtClean="0"/>
              <a:t>Surprisingly: currently </a:t>
            </a:r>
            <a:r>
              <a:rPr lang="en-US" sz="2400" dirty="0">
                <a:solidFill>
                  <a:srgbClr val="FFB63B"/>
                </a:solidFill>
              </a:rPr>
              <a:t>n</a:t>
            </a:r>
            <a:r>
              <a:rPr lang="en-US" sz="2400" dirty="0" smtClean="0">
                <a:solidFill>
                  <a:srgbClr val="FFB63B"/>
                </a:solidFill>
              </a:rPr>
              <a:t>o</a:t>
            </a:r>
            <a:r>
              <a:rPr lang="en-US" sz="2400" dirty="0" smtClean="0"/>
              <a:t>! </a:t>
            </a:r>
          </a:p>
          <a:p>
            <a:r>
              <a:rPr lang="en-US" sz="2400" dirty="0" smtClean="0"/>
              <a:t>Reduction breaks down with closure operation.</a:t>
            </a:r>
            <a:endParaRPr lang="en-US" sz="2400" dirty="0"/>
          </a:p>
          <a:p>
            <a:pPr marL="0" indent="0" algn="ctr">
              <a:buNone/>
            </a:pPr>
            <a:endParaRPr lang="en-US" sz="2400" dirty="0" smtClean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EB9835-E075-4B24-825F-8857D742CE44}" type="slidenum">
              <a:rPr lang="x-none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088232" y="1217315"/>
            <a:ext cx="1654521" cy="1832475"/>
            <a:chOff x="5715000" y="1483173"/>
            <a:chExt cx="2514600" cy="2984052"/>
          </a:xfrm>
        </p:grpSpPr>
        <p:sp>
          <p:nvSpPr>
            <p:cNvPr id="5" name="Line 8"/>
            <p:cNvSpPr>
              <a:spLocks noChangeShapeType="1"/>
            </p:cNvSpPr>
            <p:nvPr/>
          </p:nvSpPr>
          <p:spPr bwMode="auto">
            <a:xfrm flipH="1">
              <a:off x="7497763" y="3101975"/>
              <a:ext cx="22860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7454900" y="2168525"/>
              <a:ext cx="233363" cy="825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9" name="Line 2"/>
            <p:cNvSpPr>
              <a:spLocks noChangeShapeType="1"/>
            </p:cNvSpPr>
            <p:nvPr/>
          </p:nvSpPr>
          <p:spPr bwMode="auto">
            <a:xfrm>
              <a:off x="5961063" y="1800225"/>
              <a:ext cx="58737" cy="1295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0" name="Line 3"/>
            <p:cNvSpPr>
              <a:spLocks noChangeShapeType="1"/>
            </p:cNvSpPr>
            <p:nvPr/>
          </p:nvSpPr>
          <p:spPr bwMode="auto">
            <a:xfrm>
              <a:off x="5961063" y="1800225"/>
              <a:ext cx="698500" cy="9572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6683375" y="2847975"/>
              <a:ext cx="954088" cy="214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6019800" y="3214688"/>
              <a:ext cx="0" cy="8334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6683375" y="2847975"/>
              <a:ext cx="708025" cy="10096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H="1">
              <a:off x="6777038" y="2214563"/>
              <a:ext cx="614362" cy="577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5867400" y="172243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7391400" y="38576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5954713" y="40608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7645400" y="3024188"/>
              <a:ext cx="152400" cy="1524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7375525" y="208438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5974822" y="1483173"/>
              <a:ext cx="363537" cy="366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7457545" y="3658055"/>
              <a:ext cx="38576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6003390" y="3827232"/>
              <a:ext cx="360362" cy="366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7482944" y="1797953"/>
              <a:ext cx="38893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5715000" y="1571625"/>
              <a:ext cx="2514600" cy="2895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5961063" y="308133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6481763" y="3490913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6624638" y="275748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6026150" y="3159125"/>
              <a:ext cx="466725" cy="3540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1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</p:grpSp>
      <p:grpSp>
        <p:nvGrpSpPr>
          <p:cNvPr id="74" name="Group 78"/>
          <p:cNvGrpSpPr/>
          <p:nvPr/>
        </p:nvGrpSpPr>
        <p:grpSpPr>
          <a:xfrm>
            <a:off x="5225163" y="1177140"/>
            <a:ext cx="2728889" cy="1845487"/>
            <a:chOff x="5225163" y="3876305"/>
            <a:chExt cx="2728889" cy="1845487"/>
          </a:xfrm>
        </p:grpSpPr>
        <p:grpSp>
          <p:nvGrpSpPr>
            <p:cNvPr id="75" name="Group 74"/>
            <p:cNvGrpSpPr/>
            <p:nvPr/>
          </p:nvGrpSpPr>
          <p:grpSpPr>
            <a:xfrm>
              <a:off x="5225163" y="3876305"/>
              <a:ext cx="2728889" cy="1845487"/>
              <a:chOff x="4036389" y="2559285"/>
              <a:chExt cx="4389992" cy="2887792"/>
            </a:xfrm>
          </p:grpSpPr>
          <p:sp>
            <p:nvSpPr>
              <p:cNvPr id="33" name="Oval 42"/>
              <p:cNvSpPr>
                <a:spLocks noChangeArrowheads="1"/>
              </p:cNvSpPr>
              <p:nvPr/>
            </p:nvSpPr>
            <p:spPr bwMode="auto">
              <a:xfrm>
                <a:off x="4264025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4" name="Oval 43"/>
              <p:cNvSpPr>
                <a:spLocks noChangeArrowheads="1"/>
              </p:cNvSpPr>
              <p:nvPr/>
            </p:nvSpPr>
            <p:spPr bwMode="auto">
              <a:xfrm>
                <a:off x="5046663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5" name="Oval 44"/>
              <p:cNvSpPr>
                <a:spLocks noChangeArrowheads="1"/>
              </p:cNvSpPr>
              <p:nvPr/>
            </p:nvSpPr>
            <p:spPr bwMode="auto">
              <a:xfrm>
                <a:off x="5829300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6" name="Oval 45"/>
              <p:cNvSpPr>
                <a:spLocks noChangeArrowheads="1"/>
              </p:cNvSpPr>
              <p:nvPr/>
            </p:nvSpPr>
            <p:spPr bwMode="auto">
              <a:xfrm>
                <a:off x="6613525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7" name="Oval 46"/>
              <p:cNvSpPr>
                <a:spLocks noChangeArrowheads="1"/>
              </p:cNvSpPr>
              <p:nvPr/>
            </p:nvSpPr>
            <p:spPr bwMode="auto">
              <a:xfrm>
                <a:off x="7396163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8" name="Oval 47"/>
              <p:cNvSpPr>
                <a:spLocks noChangeArrowheads="1"/>
              </p:cNvSpPr>
              <p:nvPr/>
            </p:nvSpPr>
            <p:spPr bwMode="auto">
              <a:xfrm>
                <a:off x="8180388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9" name="Text Box 54"/>
              <p:cNvSpPr txBox="1">
                <a:spLocks noChangeArrowheads="1"/>
              </p:cNvSpPr>
              <p:nvPr/>
            </p:nvSpPr>
            <p:spPr bwMode="auto">
              <a:xfrm>
                <a:off x="4036389" y="2559285"/>
                <a:ext cx="3825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40" name="Text Box 55"/>
              <p:cNvSpPr txBox="1">
                <a:spLocks noChangeArrowheads="1"/>
              </p:cNvSpPr>
              <p:nvPr/>
            </p:nvSpPr>
            <p:spPr bwMode="auto">
              <a:xfrm>
                <a:off x="4807914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41" name="Text Box 56"/>
              <p:cNvSpPr txBox="1">
                <a:spLocks noChangeArrowheads="1"/>
              </p:cNvSpPr>
              <p:nvPr/>
            </p:nvSpPr>
            <p:spPr bwMode="auto">
              <a:xfrm>
                <a:off x="5604840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42" name="Text Box 57"/>
              <p:cNvSpPr txBox="1">
                <a:spLocks noChangeArrowheads="1"/>
              </p:cNvSpPr>
              <p:nvPr/>
            </p:nvSpPr>
            <p:spPr bwMode="auto">
              <a:xfrm>
                <a:off x="6401765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43" name="Text Box 58"/>
              <p:cNvSpPr txBox="1">
                <a:spLocks noChangeArrowheads="1"/>
              </p:cNvSpPr>
              <p:nvPr/>
            </p:nvSpPr>
            <p:spPr bwMode="auto">
              <a:xfrm>
                <a:off x="7198692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</a:t>
                </a:r>
              </a:p>
            </p:txBody>
          </p:sp>
          <p:sp>
            <p:nvSpPr>
              <p:cNvPr id="44" name="Text Box 59"/>
              <p:cNvSpPr txBox="1">
                <a:spLocks noChangeArrowheads="1"/>
              </p:cNvSpPr>
              <p:nvPr/>
            </p:nvSpPr>
            <p:spPr bwMode="auto">
              <a:xfrm>
                <a:off x="7995617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</a:t>
                </a:r>
              </a:p>
            </p:txBody>
          </p:sp>
          <p:sp>
            <p:nvSpPr>
              <p:cNvPr id="45" name="Oval 60"/>
              <p:cNvSpPr>
                <a:spLocks noChangeArrowheads="1"/>
              </p:cNvSpPr>
              <p:nvPr/>
            </p:nvSpPr>
            <p:spPr bwMode="auto">
              <a:xfrm>
                <a:off x="6219825" y="3754438"/>
                <a:ext cx="169863" cy="15557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46" name="Oval 61"/>
              <p:cNvSpPr>
                <a:spLocks noChangeArrowheads="1"/>
              </p:cNvSpPr>
              <p:nvPr/>
            </p:nvSpPr>
            <p:spPr bwMode="auto">
              <a:xfrm>
                <a:off x="6219825" y="4343400"/>
                <a:ext cx="169863" cy="15557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47" name="Line 63"/>
              <p:cNvSpPr>
                <a:spLocks noChangeShapeType="1"/>
              </p:cNvSpPr>
              <p:nvPr/>
            </p:nvSpPr>
            <p:spPr bwMode="auto">
              <a:xfrm>
                <a:off x="4452938" y="3319463"/>
                <a:ext cx="1708150" cy="479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8" name="Line 64"/>
              <p:cNvSpPr>
                <a:spLocks noChangeShapeType="1"/>
              </p:cNvSpPr>
              <p:nvPr/>
            </p:nvSpPr>
            <p:spPr bwMode="auto">
              <a:xfrm>
                <a:off x="5229225" y="3319463"/>
                <a:ext cx="962025" cy="414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9" name="Line 65"/>
              <p:cNvSpPr>
                <a:spLocks noChangeShapeType="1"/>
              </p:cNvSpPr>
              <p:nvPr/>
            </p:nvSpPr>
            <p:spPr bwMode="auto">
              <a:xfrm>
                <a:off x="5981700" y="3333750"/>
                <a:ext cx="223838" cy="3619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0" name="Line 66"/>
              <p:cNvSpPr>
                <a:spLocks noChangeShapeType="1"/>
              </p:cNvSpPr>
              <p:nvPr/>
            </p:nvSpPr>
            <p:spPr bwMode="auto">
              <a:xfrm flipH="1">
                <a:off x="6367463" y="3352800"/>
                <a:ext cx="276225" cy="338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1" name="Line 67"/>
              <p:cNvSpPr>
                <a:spLocks noChangeShapeType="1"/>
              </p:cNvSpPr>
              <p:nvPr/>
            </p:nvSpPr>
            <p:spPr bwMode="auto">
              <a:xfrm flipH="1">
                <a:off x="6415088" y="3314700"/>
                <a:ext cx="962025" cy="419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2" name="Line 68"/>
              <p:cNvSpPr>
                <a:spLocks noChangeShapeType="1"/>
              </p:cNvSpPr>
              <p:nvPr/>
            </p:nvSpPr>
            <p:spPr bwMode="auto">
              <a:xfrm flipH="1">
                <a:off x="6448425" y="3309938"/>
                <a:ext cx="1719263" cy="4810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3" name="Line 69"/>
              <p:cNvSpPr>
                <a:spLocks noChangeShapeType="1"/>
              </p:cNvSpPr>
              <p:nvPr/>
            </p:nvSpPr>
            <p:spPr bwMode="auto">
              <a:xfrm>
                <a:off x="6305550" y="3967163"/>
                <a:ext cx="0" cy="3143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4" name="Oval 71"/>
              <p:cNvSpPr>
                <a:spLocks noChangeArrowheads="1"/>
              </p:cNvSpPr>
              <p:nvPr/>
            </p:nvSpPr>
            <p:spPr bwMode="auto">
              <a:xfrm>
                <a:off x="4262438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5" name="Oval 72"/>
              <p:cNvSpPr>
                <a:spLocks noChangeArrowheads="1"/>
              </p:cNvSpPr>
              <p:nvPr/>
            </p:nvSpPr>
            <p:spPr bwMode="auto">
              <a:xfrm>
                <a:off x="5045075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6" name="Oval 73"/>
              <p:cNvSpPr>
                <a:spLocks noChangeArrowheads="1"/>
              </p:cNvSpPr>
              <p:nvPr/>
            </p:nvSpPr>
            <p:spPr bwMode="auto">
              <a:xfrm>
                <a:off x="5827713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7" name="Oval 74"/>
              <p:cNvSpPr>
                <a:spLocks noChangeArrowheads="1"/>
              </p:cNvSpPr>
              <p:nvPr/>
            </p:nvSpPr>
            <p:spPr bwMode="auto">
              <a:xfrm>
                <a:off x="6611938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8" name="Oval 75"/>
              <p:cNvSpPr>
                <a:spLocks noChangeArrowheads="1"/>
              </p:cNvSpPr>
              <p:nvPr/>
            </p:nvSpPr>
            <p:spPr bwMode="auto">
              <a:xfrm>
                <a:off x="7394575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9" name="Oval 76"/>
              <p:cNvSpPr>
                <a:spLocks noChangeArrowheads="1"/>
              </p:cNvSpPr>
              <p:nvPr/>
            </p:nvSpPr>
            <p:spPr bwMode="auto">
              <a:xfrm>
                <a:off x="8178800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60" name="Text Box 77"/>
              <p:cNvSpPr txBox="1">
                <a:spLocks noChangeArrowheads="1"/>
              </p:cNvSpPr>
              <p:nvPr/>
            </p:nvSpPr>
            <p:spPr bwMode="auto">
              <a:xfrm>
                <a:off x="4063930" y="5050202"/>
                <a:ext cx="3778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61" name="Text Box 78"/>
              <p:cNvSpPr txBox="1">
                <a:spLocks noChangeArrowheads="1"/>
              </p:cNvSpPr>
              <p:nvPr/>
            </p:nvSpPr>
            <p:spPr bwMode="auto">
              <a:xfrm>
                <a:off x="4835455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62" name="Text Box 79"/>
              <p:cNvSpPr txBox="1">
                <a:spLocks noChangeArrowheads="1"/>
              </p:cNvSpPr>
              <p:nvPr/>
            </p:nvSpPr>
            <p:spPr bwMode="auto">
              <a:xfrm>
                <a:off x="5632379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63" name="Text Box 80"/>
              <p:cNvSpPr txBox="1">
                <a:spLocks noChangeArrowheads="1"/>
              </p:cNvSpPr>
              <p:nvPr/>
            </p:nvSpPr>
            <p:spPr bwMode="auto">
              <a:xfrm>
                <a:off x="6429306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64" name="Text Box 81"/>
              <p:cNvSpPr txBox="1">
                <a:spLocks noChangeArrowheads="1"/>
              </p:cNvSpPr>
              <p:nvPr/>
            </p:nvSpPr>
            <p:spPr bwMode="auto">
              <a:xfrm>
                <a:off x="7226230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</a:t>
                </a:r>
              </a:p>
            </p:txBody>
          </p:sp>
          <p:sp>
            <p:nvSpPr>
              <p:cNvPr id="65" name="Text Box 82"/>
              <p:cNvSpPr txBox="1">
                <a:spLocks noChangeArrowheads="1"/>
              </p:cNvSpPr>
              <p:nvPr/>
            </p:nvSpPr>
            <p:spPr bwMode="auto">
              <a:xfrm>
                <a:off x="8023156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</a:t>
                </a:r>
              </a:p>
            </p:txBody>
          </p:sp>
          <p:sp>
            <p:nvSpPr>
              <p:cNvPr id="66" name="Line 83"/>
              <p:cNvSpPr>
                <a:spLocks noChangeShapeType="1"/>
              </p:cNvSpPr>
              <p:nvPr/>
            </p:nvSpPr>
            <p:spPr bwMode="auto">
              <a:xfrm flipH="1">
                <a:off x="4467225" y="4495800"/>
                <a:ext cx="1719263" cy="495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7" name="Line 84"/>
              <p:cNvSpPr>
                <a:spLocks noChangeShapeType="1"/>
              </p:cNvSpPr>
              <p:nvPr/>
            </p:nvSpPr>
            <p:spPr bwMode="auto">
              <a:xfrm flipH="1">
                <a:off x="5243513" y="4538663"/>
                <a:ext cx="971550" cy="4524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8" name="Line 85"/>
              <p:cNvSpPr>
                <a:spLocks noChangeShapeType="1"/>
              </p:cNvSpPr>
              <p:nvPr/>
            </p:nvSpPr>
            <p:spPr bwMode="auto">
              <a:xfrm flipH="1">
                <a:off x="5986463" y="4562475"/>
                <a:ext cx="290512" cy="390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9" name="Line 86"/>
              <p:cNvSpPr>
                <a:spLocks noChangeShapeType="1"/>
              </p:cNvSpPr>
              <p:nvPr/>
            </p:nvSpPr>
            <p:spPr bwMode="auto">
              <a:xfrm>
                <a:off x="6372225" y="4567238"/>
                <a:ext cx="24765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0" name="Line 87"/>
              <p:cNvSpPr>
                <a:spLocks noChangeShapeType="1"/>
              </p:cNvSpPr>
              <p:nvPr/>
            </p:nvSpPr>
            <p:spPr bwMode="auto">
              <a:xfrm>
                <a:off x="6405563" y="4514850"/>
                <a:ext cx="933450" cy="4810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1" name="Line 88"/>
              <p:cNvSpPr>
                <a:spLocks noChangeShapeType="1"/>
              </p:cNvSpPr>
              <p:nvPr/>
            </p:nvSpPr>
            <p:spPr bwMode="auto">
              <a:xfrm>
                <a:off x="6429375" y="4457700"/>
                <a:ext cx="1709738" cy="552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2" name="Line 89"/>
              <p:cNvSpPr>
                <a:spLocks noChangeShapeType="1"/>
              </p:cNvSpPr>
              <p:nvPr/>
            </p:nvSpPr>
            <p:spPr bwMode="auto">
              <a:xfrm flipH="1">
                <a:off x="6748463" y="3367088"/>
                <a:ext cx="690562" cy="1557337"/>
              </a:xfrm>
              <a:prstGeom prst="line">
                <a:avLst/>
              </a:prstGeom>
              <a:noFill/>
              <a:ln w="38100" cap="rnd">
                <a:solidFill>
                  <a:schemeClr val="hlink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" name="Line 90"/>
              <p:cNvSpPr>
                <a:spLocks noChangeShapeType="1"/>
              </p:cNvSpPr>
              <p:nvPr/>
            </p:nvSpPr>
            <p:spPr bwMode="auto">
              <a:xfrm>
                <a:off x="5200589" y="3368675"/>
                <a:ext cx="671513" cy="1554163"/>
              </a:xfrm>
              <a:prstGeom prst="line">
                <a:avLst/>
              </a:prstGeom>
              <a:noFill/>
              <a:ln w="38100" cap="rnd">
                <a:solidFill>
                  <a:schemeClr val="hlink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76" name="Line 90"/>
            <p:cNvSpPr>
              <a:spLocks noChangeShapeType="1"/>
            </p:cNvSpPr>
            <p:nvPr/>
          </p:nvSpPr>
          <p:spPr bwMode="auto">
            <a:xfrm flipH="1">
              <a:off x="5477347" y="4381878"/>
              <a:ext cx="896293" cy="1032094"/>
            </a:xfrm>
            <a:prstGeom prst="lin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77" name="Line 90"/>
            <p:cNvSpPr>
              <a:spLocks noChangeShapeType="1"/>
            </p:cNvSpPr>
            <p:nvPr/>
          </p:nvSpPr>
          <p:spPr bwMode="auto">
            <a:xfrm>
              <a:off x="6907793" y="4372824"/>
              <a:ext cx="905347" cy="1023041"/>
            </a:xfrm>
            <a:prstGeom prst="lin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97680" y="3349877"/>
            <a:ext cx="1408108" cy="461665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Solve </a:t>
            </a:r>
            <a:r>
              <a:rPr lang="en-US" dirty="0" smtClean="0">
                <a:solidFill>
                  <a:srgbClr val="FFC000"/>
                </a:solidFill>
              </a:rPr>
              <a:t>IC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80" name="Right Arrow 79"/>
          <p:cNvSpPr/>
          <p:nvPr/>
        </p:nvSpPr>
        <p:spPr bwMode="auto">
          <a:xfrm>
            <a:off x="3501528" y="1652498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94814" y="3349877"/>
            <a:ext cx="3286627" cy="461665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Obtain solution to </a:t>
            </a:r>
            <a:r>
              <a:rPr lang="en-US" dirty="0" smtClean="0">
                <a:solidFill>
                  <a:srgbClr val="FFC000"/>
                </a:solidFill>
              </a:rPr>
              <a:t>NC</a:t>
            </a:r>
            <a:endParaRPr lang="he-IL" dirty="0">
              <a:solidFill>
                <a:srgbClr val="FFC000"/>
              </a:solidFill>
            </a:endParaRPr>
          </a:p>
        </p:txBody>
      </p:sp>
      <p:sp>
        <p:nvSpPr>
          <p:cNvPr id="83" name="Right Arrow 82"/>
          <p:cNvSpPr/>
          <p:nvPr/>
        </p:nvSpPr>
        <p:spPr bwMode="auto">
          <a:xfrm rot="10800000">
            <a:off x="3499690" y="2410833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10771" y="1832044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NC</a:t>
            </a:r>
            <a:endParaRPr lang="he-IL" dirty="0"/>
          </a:p>
        </p:txBody>
      </p:sp>
      <p:sp>
        <p:nvSpPr>
          <p:cNvPr id="85" name="Rectangle 84"/>
          <p:cNvSpPr/>
          <p:nvPr/>
        </p:nvSpPr>
        <p:spPr>
          <a:xfrm>
            <a:off x="7976702" y="1832044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IC</a:t>
            </a:r>
            <a:endParaRPr lang="he-IL" dirty="0"/>
          </a:p>
        </p:txBody>
      </p:sp>
      <p:sp>
        <p:nvSpPr>
          <p:cNvPr id="86" name="Rectangle 85"/>
          <p:cNvSpPr/>
          <p:nvPr/>
        </p:nvSpPr>
        <p:spPr>
          <a:xfrm>
            <a:off x="306220" y="233426"/>
            <a:ext cx="8372820" cy="898707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B63B"/>
                </a:solidFill>
                <a:effectLst/>
                <a:sym typeface="Symbol"/>
              </a:rPr>
              <a:t>Reduction in code design</a:t>
            </a:r>
            <a:r>
              <a:rPr lang="en-US" dirty="0" smtClean="0">
                <a:solidFill>
                  <a:srgbClr val="FFFFFF"/>
                </a:solidFill>
                <a:effectLst/>
                <a:sym typeface="Symbol"/>
              </a:rPr>
              <a:t>: a code for </a:t>
            </a:r>
            <a:r>
              <a:rPr lang="en-US" dirty="0" smtClean="0">
                <a:solidFill>
                  <a:srgbClr val="FFB63B"/>
                </a:solidFill>
                <a:effectLst/>
                <a:sym typeface="Symbol"/>
              </a:rPr>
              <a:t>IC</a:t>
            </a:r>
            <a:r>
              <a:rPr lang="en-US" dirty="0" smtClean="0">
                <a:solidFill>
                  <a:srgbClr val="FFFFFF"/>
                </a:solidFill>
                <a:effectLst/>
                <a:sym typeface="Symbol"/>
              </a:rPr>
              <a:t> corresponds to a code for </a:t>
            </a:r>
            <a:r>
              <a:rPr lang="en-US" dirty="0" smtClean="0">
                <a:solidFill>
                  <a:srgbClr val="FFB63B"/>
                </a:solidFill>
                <a:effectLst/>
                <a:sym typeface="Symbol"/>
              </a:rPr>
              <a:t>NC</a:t>
            </a:r>
            <a:r>
              <a:rPr lang="en-US" dirty="0" smtClean="0">
                <a:solidFill>
                  <a:srgbClr val="FFFFFF"/>
                </a:solidFill>
                <a:effectLst/>
                <a:sym typeface="Symbo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0209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468"/>
            <a:ext cx="8229600" cy="1143000"/>
          </a:xfrm>
        </p:spPr>
        <p:txBody>
          <a:bodyPr/>
          <a:lstStyle/>
          <a:p>
            <a:r>
              <a:rPr lang="en-US" dirty="0"/>
              <a:t>Connecting NC to 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32611"/>
            <a:ext cx="8446253" cy="2194301"/>
          </a:xfrm>
        </p:spPr>
        <p:txBody>
          <a:bodyPr/>
          <a:lstStyle/>
          <a:p>
            <a:r>
              <a:rPr lang="en-US" sz="2400" dirty="0" smtClean="0">
                <a:solidFill>
                  <a:srgbClr val="FFC000"/>
                </a:solidFill>
              </a:rPr>
              <a:t>Theorem: </a:t>
            </a:r>
            <a:r>
              <a:rPr lang="en-US" sz="2400" dirty="0" smtClean="0">
                <a:solidFill>
                  <a:srgbClr val="FFBC27"/>
                </a:solidFill>
              </a:rPr>
              <a:t>NC</a:t>
            </a:r>
            <a:r>
              <a:rPr lang="en-US" sz="2400" dirty="0" smtClean="0">
                <a:solidFill>
                  <a:srgbClr val="FFFFFF"/>
                </a:solidFill>
              </a:rPr>
              <a:t> is </a:t>
            </a:r>
            <a:r>
              <a:rPr lang="en-US" sz="2400" dirty="0" smtClean="0">
                <a:solidFill>
                  <a:srgbClr val="00FF00"/>
                </a:solidFill>
              </a:rPr>
              <a:t>R</a:t>
            </a:r>
            <a:r>
              <a:rPr lang="en-US" sz="2400" dirty="0" smtClean="0">
                <a:solidFill>
                  <a:srgbClr val="FFFFFF"/>
                </a:solidFill>
              </a:rPr>
              <a:t>-feasible </a:t>
            </a:r>
            <a:r>
              <a:rPr lang="en-US" sz="2400" dirty="0" err="1" smtClean="0">
                <a:solidFill>
                  <a:srgbClr val="FFFFFF"/>
                </a:solidFill>
              </a:rPr>
              <a:t>iff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smtClean="0">
                <a:solidFill>
                  <a:srgbClr val="FFBC27"/>
                </a:solidFill>
              </a:rPr>
              <a:t>IC</a:t>
            </a:r>
            <a:r>
              <a:rPr lang="en-US" sz="2400" dirty="0" smtClean="0">
                <a:solidFill>
                  <a:srgbClr val="FFFFFF"/>
                </a:solidFill>
              </a:rPr>
              <a:t> is </a:t>
            </a:r>
            <a:r>
              <a:rPr lang="en-US" sz="2400" dirty="0" smtClean="0">
                <a:solidFill>
                  <a:srgbClr val="00FF00"/>
                </a:solidFill>
              </a:rPr>
              <a:t>R’=f(R)</a:t>
            </a:r>
            <a:r>
              <a:rPr lang="en-US" sz="2400" dirty="0" smtClean="0">
                <a:solidFill>
                  <a:srgbClr val="FFFFFF"/>
                </a:solidFill>
              </a:rPr>
              <a:t>-feasible.</a:t>
            </a:r>
          </a:p>
          <a:p>
            <a:r>
              <a:rPr lang="en-US" sz="2400" dirty="0" smtClean="0">
                <a:solidFill>
                  <a:srgbClr val="FFB63B"/>
                </a:solidFill>
              </a:rPr>
              <a:t>Related question</a:t>
            </a:r>
            <a:r>
              <a:rPr lang="en-US" sz="2400" dirty="0" smtClean="0"/>
              <a:t>: can one determine capacity region of </a:t>
            </a:r>
            <a:r>
              <a:rPr lang="en-US" sz="2400" dirty="0" smtClean="0">
                <a:solidFill>
                  <a:srgbClr val="FFB63B"/>
                </a:solidFill>
              </a:rPr>
              <a:t>NC</a:t>
            </a:r>
            <a:r>
              <a:rPr lang="en-US" sz="2400" dirty="0" smtClean="0"/>
              <a:t> with that of </a:t>
            </a:r>
            <a:r>
              <a:rPr lang="en-US" sz="2400" dirty="0" smtClean="0">
                <a:solidFill>
                  <a:srgbClr val="FFB63B"/>
                </a:solidFill>
              </a:rPr>
              <a:t>IC</a:t>
            </a:r>
            <a:r>
              <a:rPr lang="en-US" sz="2400" dirty="0" smtClean="0"/>
              <a:t> ?</a:t>
            </a:r>
            <a:endParaRPr lang="en-US" sz="2400" dirty="0"/>
          </a:p>
          <a:p>
            <a:pPr marL="0" indent="0" algn="ctr">
              <a:buNone/>
            </a:pPr>
            <a:endParaRPr lang="en-US" sz="2400" dirty="0" smtClean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EB9835-E075-4B24-825F-8857D742CE44}" type="slidenum">
              <a:rPr lang="x-none" smtClean="0"/>
              <a:pPr>
                <a:defRPr/>
              </a:pPr>
              <a:t>19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088232" y="1217315"/>
            <a:ext cx="1654521" cy="1832475"/>
            <a:chOff x="5715000" y="1483173"/>
            <a:chExt cx="2514600" cy="2984052"/>
          </a:xfrm>
        </p:grpSpPr>
        <p:sp>
          <p:nvSpPr>
            <p:cNvPr id="5" name="Line 8"/>
            <p:cNvSpPr>
              <a:spLocks noChangeShapeType="1"/>
            </p:cNvSpPr>
            <p:nvPr/>
          </p:nvSpPr>
          <p:spPr bwMode="auto">
            <a:xfrm flipH="1">
              <a:off x="7497763" y="3101975"/>
              <a:ext cx="22860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7454900" y="2168525"/>
              <a:ext cx="233363" cy="825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9" name="Line 2"/>
            <p:cNvSpPr>
              <a:spLocks noChangeShapeType="1"/>
            </p:cNvSpPr>
            <p:nvPr/>
          </p:nvSpPr>
          <p:spPr bwMode="auto">
            <a:xfrm>
              <a:off x="5961063" y="1800225"/>
              <a:ext cx="58737" cy="1295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0" name="Line 3"/>
            <p:cNvSpPr>
              <a:spLocks noChangeShapeType="1"/>
            </p:cNvSpPr>
            <p:nvPr/>
          </p:nvSpPr>
          <p:spPr bwMode="auto">
            <a:xfrm>
              <a:off x="5961063" y="1800225"/>
              <a:ext cx="698500" cy="9572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6683375" y="2847975"/>
              <a:ext cx="954088" cy="214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6019800" y="3214688"/>
              <a:ext cx="0" cy="8334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6683375" y="2847975"/>
              <a:ext cx="708025" cy="10096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H="1">
              <a:off x="6777038" y="2214563"/>
              <a:ext cx="614362" cy="577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5867400" y="172243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7391400" y="38576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5954713" y="40608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7645400" y="3024188"/>
              <a:ext cx="152400" cy="1524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7375525" y="208438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5974822" y="1483173"/>
              <a:ext cx="363537" cy="366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7457545" y="3658055"/>
              <a:ext cx="38576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6003390" y="3827232"/>
              <a:ext cx="360362" cy="366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7482944" y="1797953"/>
              <a:ext cx="38893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5715000" y="1571625"/>
              <a:ext cx="2514600" cy="2895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5961063" y="308133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6481763" y="3490913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6624638" y="275748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6026150" y="3159125"/>
              <a:ext cx="466725" cy="3540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1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</p:grpSp>
      <p:grpSp>
        <p:nvGrpSpPr>
          <p:cNvPr id="74" name="Group 78"/>
          <p:cNvGrpSpPr/>
          <p:nvPr/>
        </p:nvGrpSpPr>
        <p:grpSpPr>
          <a:xfrm>
            <a:off x="5225163" y="1177140"/>
            <a:ext cx="2728889" cy="1845487"/>
            <a:chOff x="5225163" y="3876305"/>
            <a:chExt cx="2728889" cy="1845487"/>
          </a:xfrm>
        </p:grpSpPr>
        <p:grpSp>
          <p:nvGrpSpPr>
            <p:cNvPr id="75" name="Group 74"/>
            <p:cNvGrpSpPr/>
            <p:nvPr/>
          </p:nvGrpSpPr>
          <p:grpSpPr>
            <a:xfrm>
              <a:off x="5225163" y="3876305"/>
              <a:ext cx="2728889" cy="1845487"/>
              <a:chOff x="4036389" y="2559285"/>
              <a:chExt cx="4389992" cy="2887792"/>
            </a:xfrm>
          </p:grpSpPr>
          <p:sp>
            <p:nvSpPr>
              <p:cNvPr id="33" name="Oval 42"/>
              <p:cNvSpPr>
                <a:spLocks noChangeArrowheads="1"/>
              </p:cNvSpPr>
              <p:nvPr/>
            </p:nvSpPr>
            <p:spPr bwMode="auto">
              <a:xfrm>
                <a:off x="4264025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4" name="Oval 43"/>
              <p:cNvSpPr>
                <a:spLocks noChangeArrowheads="1"/>
              </p:cNvSpPr>
              <p:nvPr/>
            </p:nvSpPr>
            <p:spPr bwMode="auto">
              <a:xfrm>
                <a:off x="5046663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5" name="Oval 44"/>
              <p:cNvSpPr>
                <a:spLocks noChangeArrowheads="1"/>
              </p:cNvSpPr>
              <p:nvPr/>
            </p:nvSpPr>
            <p:spPr bwMode="auto">
              <a:xfrm>
                <a:off x="5829300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6" name="Oval 45"/>
              <p:cNvSpPr>
                <a:spLocks noChangeArrowheads="1"/>
              </p:cNvSpPr>
              <p:nvPr/>
            </p:nvSpPr>
            <p:spPr bwMode="auto">
              <a:xfrm>
                <a:off x="6613525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7" name="Oval 46"/>
              <p:cNvSpPr>
                <a:spLocks noChangeArrowheads="1"/>
              </p:cNvSpPr>
              <p:nvPr/>
            </p:nvSpPr>
            <p:spPr bwMode="auto">
              <a:xfrm>
                <a:off x="7396163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8" name="Oval 47"/>
              <p:cNvSpPr>
                <a:spLocks noChangeArrowheads="1"/>
              </p:cNvSpPr>
              <p:nvPr/>
            </p:nvSpPr>
            <p:spPr bwMode="auto">
              <a:xfrm>
                <a:off x="8180388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9" name="Text Box 54"/>
              <p:cNvSpPr txBox="1">
                <a:spLocks noChangeArrowheads="1"/>
              </p:cNvSpPr>
              <p:nvPr/>
            </p:nvSpPr>
            <p:spPr bwMode="auto">
              <a:xfrm>
                <a:off x="4036389" y="2559285"/>
                <a:ext cx="3825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40" name="Text Box 55"/>
              <p:cNvSpPr txBox="1">
                <a:spLocks noChangeArrowheads="1"/>
              </p:cNvSpPr>
              <p:nvPr/>
            </p:nvSpPr>
            <p:spPr bwMode="auto">
              <a:xfrm>
                <a:off x="4807914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41" name="Text Box 56"/>
              <p:cNvSpPr txBox="1">
                <a:spLocks noChangeArrowheads="1"/>
              </p:cNvSpPr>
              <p:nvPr/>
            </p:nvSpPr>
            <p:spPr bwMode="auto">
              <a:xfrm>
                <a:off x="5604840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42" name="Text Box 57"/>
              <p:cNvSpPr txBox="1">
                <a:spLocks noChangeArrowheads="1"/>
              </p:cNvSpPr>
              <p:nvPr/>
            </p:nvSpPr>
            <p:spPr bwMode="auto">
              <a:xfrm>
                <a:off x="6401765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43" name="Text Box 58"/>
              <p:cNvSpPr txBox="1">
                <a:spLocks noChangeArrowheads="1"/>
              </p:cNvSpPr>
              <p:nvPr/>
            </p:nvSpPr>
            <p:spPr bwMode="auto">
              <a:xfrm>
                <a:off x="7198692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</a:t>
                </a:r>
              </a:p>
            </p:txBody>
          </p:sp>
          <p:sp>
            <p:nvSpPr>
              <p:cNvPr id="44" name="Text Box 59"/>
              <p:cNvSpPr txBox="1">
                <a:spLocks noChangeArrowheads="1"/>
              </p:cNvSpPr>
              <p:nvPr/>
            </p:nvSpPr>
            <p:spPr bwMode="auto">
              <a:xfrm>
                <a:off x="7995617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</a:t>
                </a:r>
              </a:p>
            </p:txBody>
          </p:sp>
          <p:sp>
            <p:nvSpPr>
              <p:cNvPr id="45" name="Oval 60"/>
              <p:cNvSpPr>
                <a:spLocks noChangeArrowheads="1"/>
              </p:cNvSpPr>
              <p:nvPr/>
            </p:nvSpPr>
            <p:spPr bwMode="auto">
              <a:xfrm>
                <a:off x="6219825" y="3754438"/>
                <a:ext cx="169863" cy="15557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46" name="Oval 61"/>
              <p:cNvSpPr>
                <a:spLocks noChangeArrowheads="1"/>
              </p:cNvSpPr>
              <p:nvPr/>
            </p:nvSpPr>
            <p:spPr bwMode="auto">
              <a:xfrm>
                <a:off x="6219825" y="4343400"/>
                <a:ext cx="169863" cy="15557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47" name="Line 63"/>
              <p:cNvSpPr>
                <a:spLocks noChangeShapeType="1"/>
              </p:cNvSpPr>
              <p:nvPr/>
            </p:nvSpPr>
            <p:spPr bwMode="auto">
              <a:xfrm>
                <a:off x="4452938" y="3319463"/>
                <a:ext cx="1708150" cy="479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8" name="Line 64"/>
              <p:cNvSpPr>
                <a:spLocks noChangeShapeType="1"/>
              </p:cNvSpPr>
              <p:nvPr/>
            </p:nvSpPr>
            <p:spPr bwMode="auto">
              <a:xfrm>
                <a:off x="5229225" y="3319463"/>
                <a:ext cx="962025" cy="414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9" name="Line 65"/>
              <p:cNvSpPr>
                <a:spLocks noChangeShapeType="1"/>
              </p:cNvSpPr>
              <p:nvPr/>
            </p:nvSpPr>
            <p:spPr bwMode="auto">
              <a:xfrm>
                <a:off x="5981700" y="3333750"/>
                <a:ext cx="223838" cy="3619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0" name="Line 66"/>
              <p:cNvSpPr>
                <a:spLocks noChangeShapeType="1"/>
              </p:cNvSpPr>
              <p:nvPr/>
            </p:nvSpPr>
            <p:spPr bwMode="auto">
              <a:xfrm flipH="1">
                <a:off x="6367463" y="3352800"/>
                <a:ext cx="276225" cy="338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1" name="Line 67"/>
              <p:cNvSpPr>
                <a:spLocks noChangeShapeType="1"/>
              </p:cNvSpPr>
              <p:nvPr/>
            </p:nvSpPr>
            <p:spPr bwMode="auto">
              <a:xfrm flipH="1">
                <a:off x="6415088" y="3314700"/>
                <a:ext cx="962025" cy="419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2" name="Line 68"/>
              <p:cNvSpPr>
                <a:spLocks noChangeShapeType="1"/>
              </p:cNvSpPr>
              <p:nvPr/>
            </p:nvSpPr>
            <p:spPr bwMode="auto">
              <a:xfrm flipH="1">
                <a:off x="6448425" y="3309938"/>
                <a:ext cx="1719263" cy="4810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3" name="Line 69"/>
              <p:cNvSpPr>
                <a:spLocks noChangeShapeType="1"/>
              </p:cNvSpPr>
              <p:nvPr/>
            </p:nvSpPr>
            <p:spPr bwMode="auto">
              <a:xfrm>
                <a:off x="6305550" y="3967163"/>
                <a:ext cx="0" cy="3143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4" name="Oval 71"/>
              <p:cNvSpPr>
                <a:spLocks noChangeArrowheads="1"/>
              </p:cNvSpPr>
              <p:nvPr/>
            </p:nvSpPr>
            <p:spPr bwMode="auto">
              <a:xfrm>
                <a:off x="4262438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5" name="Oval 72"/>
              <p:cNvSpPr>
                <a:spLocks noChangeArrowheads="1"/>
              </p:cNvSpPr>
              <p:nvPr/>
            </p:nvSpPr>
            <p:spPr bwMode="auto">
              <a:xfrm>
                <a:off x="5045075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6" name="Oval 73"/>
              <p:cNvSpPr>
                <a:spLocks noChangeArrowheads="1"/>
              </p:cNvSpPr>
              <p:nvPr/>
            </p:nvSpPr>
            <p:spPr bwMode="auto">
              <a:xfrm>
                <a:off x="5827713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7" name="Oval 74"/>
              <p:cNvSpPr>
                <a:spLocks noChangeArrowheads="1"/>
              </p:cNvSpPr>
              <p:nvPr/>
            </p:nvSpPr>
            <p:spPr bwMode="auto">
              <a:xfrm>
                <a:off x="6611938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8" name="Oval 75"/>
              <p:cNvSpPr>
                <a:spLocks noChangeArrowheads="1"/>
              </p:cNvSpPr>
              <p:nvPr/>
            </p:nvSpPr>
            <p:spPr bwMode="auto">
              <a:xfrm>
                <a:off x="7394575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9" name="Oval 76"/>
              <p:cNvSpPr>
                <a:spLocks noChangeArrowheads="1"/>
              </p:cNvSpPr>
              <p:nvPr/>
            </p:nvSpPr>
            <p:spPr bwMode="auto">
              <a:xfrm>
                <a:off x="8178800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60" name="Text Box 77"/>
              <p:cNvSpPr txBox="1">
                <a:spLocks noChangeArrowheads="1"/>
              </p:cNvSpPr>
              <p:nvPr/>
            </p:nvSpPr>
            <p:spPr bwMode="auto">
              <a:xfrm>
                <a:off x="4063930" y="5050202"/>
                <a:ext cx="3778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61" name="Text Box 78"/>
              <p:cNvSpPr txBox="1">
                <a:spLocks noChangeArrowheads="1"/>
              </p:cNvSpPr>
              <p:nvPr/>
            </p:nvSpPr>
            <p:spPr bwMode="auto">
              <a:xfrm>
                <a:off x="4835455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62" name="Text Box 79"/>
              <p:cNvSpPr txBox="1">
                <a:spLocks noChangeArrowheads="1"/>
              </p:cNvSpPr>
              <p:nvPr/>
            </p:nvSpPr>
            <p:spPr bwMode="auto">
              <a:xfrm>
                <a:off x="5632379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63" name="Text Box 80"/>
              <p:cNvSpPr txBox="1">
                <a:spLocks noChangeArrowheads="1"/>
              </p:cNvSpPr>
              <p:nvPr/>
            </p:nvSpPr>
            <p:spPr bwMode="auto">
              <a:xfrm>
                <a:off x="6429306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64" name="Text Box 81"/>
              <p:cNvSpPr txBox="1">
                <a:spLocks noChangeArrowheads="1"/>
              </p:cNvSpPr>
              <p:nvPr/>
            </p:nvSpPr>
            <p:spPr bwMode="auto">
              <a:xfrm>
                <a:off x="7226230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</a:t>
                </a:r>
              </a:p>
            </p:txBody>
          </p:sp>
          <p:sp>
            <p:nvSpPr>
              <p:cNvPr id="65" name="Text Box 82"/>
              <p:cNvSpPr txBox="1">
                <a:spLocks noChangeArrowheads="1"/>
              </p:cNvSpPr>
              <p:nvPr/>
            </p:nvSpPr>
            <p:spPr bwMode="auto">
              <a:xfrm>
                <a:off x="8023156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</a:t>
                </a:r>
              </a:p>
            </p:txBody>
          </p:sp>
          <p:sp>
            <p:nvSpPr>
              <p:cNvPr id="66" name="Line 83"/>
              <p:cNvSpPr>
                <a:spLocks noChangeShapeType="1"/>
              </p:cNvSpPr>
              <p:nvPr/>
            </p:nvSpPr>
            <p:spPr bwMode="auto">
              <a:xfrm flipH="1">
                <a:off x="4467225" y="4495800"/>
                <a:ext cx="1719263" cy="495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7" name="Line 84"/>
              <p:cNvSpPr>
                <a:spLocks noChangeShapeType="1"/>
              </p:cNvSpPr>
              <p:nvPr/>
            </p:nvSpPr>
            <p:spPr bwMode="auto">
              <a:xfrm flipH="1">
                <a:off x="5243513" y="4538663"/>
                <a:ext cx="971550" cy="4524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8" name="Line 85"/>
              <p:cNvSpPr>
                <a:spLocks noChangeShapeType="1"/>
              </p:cNvSpPr>
              <p:nvPr/>
            </p:nvSpPr>
            <p:spPr bwMode="auto">
              <a:xfrm flipH="1">
                <a:off x="5986463" y="4562475"/>
                <a:ext cx="290512" cy="390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9" name="Line 86"/>
              <p:cNvSpPr>
                <a:spLocks noChangeShapeType="1"/>
              </p:cNvSpPr>
              <p:nvPr/>
            </p:nvSpPr>
            <p:spPr bwMode="auto">
              <a:xfrm>
                <a:off x="6372225" y="4567238"/>
                <a:ext cx="24765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0" name="Line 87"/>
              <p:cNvSpPr>
                <a:spLocks noChangeShapeType="1"/>
              </p:cNvSpPr>
              <p:nvPr/>
            </p:nvSpPr>
            <p:spPr bwMode="auto">
              <a:xfrm>
                <a:off x="6405563" y="4514850"/>
                <a:ext cx="933450" cy="4810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1" name="Line 88"/>
              <p:cNvSpPr>
                <a:spLocks noChangeShapeType="1"/>
              </p:cNvSpPr>
              <p:nvPr/>
            </p:nvSpPr>
            <p:spPr bwMode="auto">
              <a:xfrm>
                <a:off x="6429375" y="4457700"/>
                <a:ext cx="1709738" cy="552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2" name="Line 89"/>
              <p:cNvSpPr>
                <a:spLocks noChangeShapeType="1"/>
              </p:cNvSpPr>
              <p:nvPr/>
            </p:nvSpPr>
            <p:spPr bwMode="auto">
              <a:xfrm flipH="1">
                <a:off x="6748463" y="3367088"/>
                <a:ext cx="690562" cy="1557337"/>
              </a:xfrm>
              <a:prstGeom prst="line">
                <a:avLst/>
              </a:prstGeom>
              <a:noFill/>
              <a:ln w="38100" cap="rnd">
                <a:solidFill>
                  <a:schemeClr val="hlink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" name="Line 90"/>
              <p:cNvSpPr>
                <a:spLocks noChangeShapeType="1"/>
              </p:cNvSpPr>
              <p:nvPr/>
            </p:nvSpPr>
            <p:spPr bwMode="auto">
              <a:xfrm>
                <a:off x="5200589" y="3368675"/>
                <a:ext cx="671513" cy="1554163"/>
              </a:xfrm>
              <a:prstGeom prst="line">
                <a:avLst/>
              </a:prstGeom>
              <a:noFill/>
              <a:ln w="38100" cap="rnd">
                <a:solidFill>
                  <a:schemeClr val="hlink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76" name="Line 90"/>
            <p:cNvSpPr>
              <a:spLocks noChangeShapeType="1"/>
            </p:cNvSpPr>
            <p:nvPr/>
          </p:nvSpPr>
          <p:spPr bwMode="auto">
            <a:xfrm flipH="1">
              <a:off x="5477347" y="4381878"/>
              <a:ext cx="896293" cy="1032094"/>
            </a:xfrm>
            <a:prstGeom prst="lin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77" name="Line 90"/>
            <p:cNvSpPr>
              <a:spLocks noChangeShapeType="1"/>
            </p:cNvSpPr>
            <p:nvPr/>
          </p:nvSpPr>
          <p:spPr bwMode="auto">
            <a:xfrm>
              <a:off x="6907793" y="4372824"/>
              <a:ext cx="905347" cy="1023041"/>
            </a:xfrm>
            <a:prstGeom prst="lin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97680" y="3349877"/>
            <a:ext cx="1408108" cy="461665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Solve </a:t>
            </a:r>
            <a:r>
              <a:rPr lang="en-US" dirty="0" smtClean="0">
                <a:solidFill>
                  <a:srgbClr val="FFC000"/>
                </a:solidFill>
              </a:rPr>
              <a:t>IC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80" name="Right Arrow 79"/>
          <p:cNvSpPr/>
          <p:nvPr/>
        </p:nvSpPr>
        <p:spPr bwMode="auto">
          <a:xfrm>
            <a:off x="3501528" y="1652498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94814" y="3349877"/>
            <a:ext cx="3286627" cy="461665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Obtain solution to </a:t>
            </a:r>
            <a:r>
              <a:rPr lang="en-US" dirty="0" smtClean="0">
                <a:solidFill>
                  <a:srgbClr val="FFC000"/>
                </a:solidFill>
              </a:rPr>
              <a:t>NC</a:t>
            </a:r>
            <a:endParaRPr lang="he-IL" dirty="0">
              <a:solidFill>
                <a:srgbClr val="FFC000"/>
              </a:solidFill>
            </a:endParaRPr>
          </a:p>
        </p:txBody>
      </p:sp>
      <p:sp>
        <p:nvSpPr>
          <p:cNvPr id="83" name="Right Arrow 82"/>
          <p:cNvSpPr/>
          <p:nvPr/>
        </p:nvSpPr>
        <p:spPr bwMode="auto">
          <a:xfrm rot="10800000">
            <a:off x="3499690" y="2410833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10771" y="1832044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NC</a:t>
            </a:r>
            <a:endParaRPr lang="he-IL" dirty="0"/>
          </a:p>
        </p:txBody>
      </p:sp>
      <p:sp>
        <p:nvSpPr>
          <p:cNvPr id="85" name="Rectangle 84"/>
          <p:cNvSpPr/>
          <p:nvPr/>
        </p:nvSpPr>
        <p:spPr>
          <a:xfrm>
            <a:off x="7976702" y="1832044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IC</a:t>
            </a:r>
            <a:endParaRPr lang="he-IL" dirty="0"/>
          </a:p>
        </p:txBody>
      </p:sp>
      <p:sp>
        <p:nvSpPr>
          <p:cNvPr id="86" name="Octagon 85"/>
          <p:cNvSpPr/>
          <p:nvPr/>
        </p:nvSpPr>
        <p:spPr bwMode="auto">
          <a:xfrm>
            <a:off x="5180991" y="5416724"/>
            <a:ext cx="1359870" cy="1172874"/>
          </a:xfrm>
          <a:prstGeom prst="oct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7" name="Freeform 86"/>
          <p:cNvSpPr/>
          <p:nvPr/>
        </p:nvSpPr>
        <p:spPr bwMode="auto">
          <a:xfrm>
            <a:off x="5164282" y="5361709"/>
            <a:ext cx="1143000" cy="436418"/>
          </a:xfrm>
          <a:custGeom>
            <a:avLst/>
            <a:gdLst>
              <a:gd name="connsiteX0" fmla="*/ 0 w 1143000"/>
              <a:gd name="connsiteY0" fmla="*/ 436418 h 436418"/>
              <a:gd name="connsiteX1" fmla="*/ 1143000 w 1143000"/>
              <a:gd name="connsiteY1" fmla="*/ 155864 h 436418"/>
              <a:gd name="connsiteX2" fmla="*/ 1007918 w 1143000"/>
              <a:gd name="connsiteY2" fmla="*/ 0 h 436418"/>
              <a:gd name="connsiteX3" fmla="*/ 259772 w 1143000"/>
              <a:gd name="connsiteY3" fmla="*/ 10391 h 436418"/>
              <a:gd name="connsiteX4" fmla="*/ 0 w 1143000"/>
              <a:gd name="connsiteY4" fmla="*/ 436418 h 436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436418">
                <a:moveTo>
                  <a:pt x="0" y="436418"/>
                </a:moveTo>
                <a:lnTo>
                  <a:pt x="1143000" y="155864"/>
                </a:lnTo>
                <a:lnTo>
                  <a:pt x="1007918" y="0"/>
                </a:lnTo>
                <a:lnTo>
                  <a:pt x="259772" y="10391"/>
                </a:lnTo>
                <a:lnTo>
                  <a:pt x="0" y="436418"/>
                </a:lnTo>
                <a:close/>
              </a:path>
            </a:pathLst>
          </a:custGeom>
          <a:solidFill>
            <a:schemeClr val="bg2">
              <a:lumMod val="75000"/>
              <a:lumOff val="25000"/>
            </a:schemeClr>
          </a:solidFill>
          <a:ln w="9525" cap="flat" cmpd="sng" algn="ctr">
            <a:solidFill>
              <a:schemeClr val="tx2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8" name="Trapezoid 87"/>
          <p:cNvSpPr/>
          <p:nvPr/>
        </p:nvSpPr>
        <p:spPr bwMode="auto">
          <a:xfrm>
            <a:off x="2202765" y="5439200"/>
            <a:ext cx="914400" cy="1216152"/>
          </a:xfrm>
          <a:prstGeom prst="trapezoid">
            <a:avLst>
              <a:gd name="adj" fmla="val 127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4574108" y="5383011"/>
            <a:ext cx="2326388" cy="55066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5501969" y="5591600"/>
            <a:ext cx="202295" cy="183929"/>
          </a:xfrm>
          <a:prstGeom prst="ellipse">
            <a:avLst/>
          </a:prstGeom>
          <a:solidFill>
            <a:srgbClr val="FFBC27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2" name="Right Arrow 91"/>
          <p:cNvSpPr/>
          <p:nvPr/>
        </p:nvSpPr>
        <p:spPr bwMode="auto">
          <a:xfrm>
            <a:off x="3445337" y="5574566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3" name="Right Arrow 92"/>
          <p:cNvSpPr/>
          <p:nvPr/>
        </p:nvSpPr>
        <p:spPr bwMode="auto">
          <a:xfrm rot="10800000">
            <a:off x="3398543" y="6153093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6131331" y="6052358"/>
            <a:ext cx="202295" cy="183929"/>
          </a:xfrm>
          <a:prstGeom prst="ellipse">
            <a:avLst/>
          </a:prstGeom>
          <a:solidFill>
            <a:srgbClr val="FFBC27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cxnSp>
        <p:nvCxnSpPr>
          <p:cNvPr id="95" name="Straight Connector 94"/>
          <p:cNvCxnSpPr/>
          <p:nvPr/>
        </p:nvCxnSpPr>
        <p:spPr bwMode="auto">
          <a:xfrm>
            <a:off x="6080078" y="5978625"/>
            <a:ext cx="325920" cy="32590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6080079" y="5980000"/>
            <a:ext cx="316039" cy="31328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Oval 97"/>
          <p:cNvSpPr/>
          <p:nvPr/>
        </p:nvSpPr>
        <p:spPr bwMode="auto">
          <a:xfrm>
            <a:off x="2766051" y="5530477"/>
            <a:ext cx="202295" cy="183929"/>
          </a:xfrm>
          <a:prstGeom prst="ellipse">
            <a:avLst/>
          </a:prstGeom>
          <a:solidFill>
            <a:srgbClr val="FFBC27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606350" y="5844614"/>
            <a:ext cx="372049" cy="569227"/>
          </a:xfrm>
          <a:custGeom>
            <a:avLst/>
            <a:gdLst>
              <a:gd name="connsiteX0" fmla="*/ 628632 w 628632"/>
              <a:gd name="connsiteY0" fmla="*/ 1013387 h 1013387"/>
              <a:gd name="connsiteX1" fmla="*/ 102636 w 628632"/>
              <a:gd name="connsiteY1" fmla="*/ 474624 h 1013387"/>
              <a:gd name="connsiteX2" fmla="*/ 3 w 628632"/>
              <a:gd name="connsiteY2" fmla="*/ 0 h 101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8632" h="1013387">
                <a:moveTo>
                  <a:pt x="628632" y="1013387"/>
                </a:moveTo>
                <a:cubicBezTo>
                  <a:pt x="418019" y="828454"/>
                  <a:pt x="207407" y="643522"/>
                  <a:pt x="102636" y="474624"/>
                </a:cubicBezTo>
                <a:cubicBezTo>
                  <a:pt x="-2135" y="305726"/>
                  <a:pt x="3" y="0"/>
                  <a:pt x="3" y="0"/>
                </a:cubicBezTo>
              </a:path>
            </a:pathLst>
          </a:custGeom>
          <a:ln w="57150" cmpd="sng">
            <a:solidFill>
              <a:srgbClr val="FFB63B"/>
            </a:solidFill>
            <a:headEnd type="non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155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91" grpId="0" animBg="1"/>
      <p:bldP spid="92" grpId="0" animBg="1"/>
      <p:bldP spid="93" grpId="0" animBg="1"/>
      <p:bldP spid="94" grpId="0" animBg="1"/>
      <p:bldP spid="98" grpId="0" animBg="1"/>
      <p:bldP spid="2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013"/>
            <a:ext cx="8229600" cy="1143000"/>
          </a:xfrm>
        </p:spPr>
        <p:txBody>
          <a:bodyPr/>
          <a:lstStyle/>
          <a:p>
            <a:r>
              <a:rPr lang="en-US" dirty="0" smtClean="0"/>
              <a:t>Network Information Theory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2371"/>
            <a:ext cx="8964488" cy="4525963"/>
          </a:xfrm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The field of network communication is a very rich and intriguing field of study.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There has been great progress over the last decades, on several communication scenarios. Several problems remain open.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Studies may share at times analytical techniques, however, to some extent, each new problem engenders its own new theory.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We are in search of a </a:t>
            </a:r>
            <a:r>
              <a:rPr lang="en-US" dirty="0" smtClean="0">
                <a:solidFill>
                  <a:srgbClr val="FFB63B"/>
                </a:solidFill>
              </a:rPr>
              <a:t>unifying theory</a:t>
            </a:r>
            <a:r>
              <a:rPr lang="en-US" dirty="0" smtClean="0"/>
              <a:t>, that may explain the commonalities and differences between problems and solutions.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BF78B5-AE5A-42E2-96AD-3B82716BC6D6}" type="slidenum">
              <a:rPr lang="x-none" smtClean="0"/>
              <a:pPr/>
              <a:t>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192180" y="5585798"/>
            <a:ext cx="2772308" cy="1119566"/>
            <a:chOff x="1558638" y="3901623"/>
            <a:chExt cx="5661213" cy="2340966"/>
          </a:xfrm>
        </p:grpSpPr>
        <p:sp>
          <p:nvSpPr>
            <p:cNvPr id="6" name="Cloud 5"/>
            <p:cNvSpPr/>
            <p:nvPr/>
          </p:nvSpPr>
          <p:spPr bwMode="auto">
            <a:xfrm>
              <a:off x="2712021" y="4197924"/>
              <a:ext cx="3127664" cy="194310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58638" y="4489920"/>
              <a:ext cx="745447" cy="56915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58638" y="3901623"/>
              <a:ext cx="696605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58638" y="5666512"/>
              <a:ext cx="745448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58638" y="5130803"/>
              <a:ext cx="745448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80506" y="4602020"/>
              <a:ext cx="73934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80506" y="4066309"/>
              <a:ext cx="690501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80506" y="5673439"/>
              <a:ext cx="739345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80506" y="5137728"/>
              <a:ext cx="73934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2280918" y="4317668"/>
              <a:ext cx="747728" cy="31116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2329760" y="4853377"/>
              <a:ext cx="439116" cy="6640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0" idx="3"/>
              <a:endCxn id="6" idx="2"/>
            </p:cNvCxnSpPr>
            <p:nvPr/>
          </p:nvCxnSpPr>
          <p:spPr bwMode="auto">
            <a:xfrm flipV="1">
              <a:off x="2304086" y="5169473"/>
              <a:ext cx="417638" cy="24590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3"/>
            </p:cNvCxnSpPr>
            <p:nvPr/>
          </p:nvCxnSpPr>
          <p:spPr bwMode="auto">
            <a:xfrm flipV="1">
              <a:off x="2304086" y="5590312"/>
              <a:ext cx="428723" cy="36077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endCxn id="12" idx="1"/>
            </p:cNvCxnSpPr>
            <p:nvPr/>
          </p:nvCxnSpPr>
          <p:spPr bwMode="auto">
            <a:xfrm flipV="1">
              <a:off x="5746174" y="4350884"/>
              <a:ext cx="734332" cy="25228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endCxn id="11" idx="1"/>
            </p:cNvCxnSpPr>
            <p:nvPr/>
          </p:nvCxnSpPr>
          <p:spPr bwMode="auto">
            <a:xfrm flipV="1">
              <a:off x="5839690" y="4886595"/>
              <a:ext cx="640816" cy="10104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6" idx="0"/>
              <a:endCxn id="14" idx="1"/>
            </p:cNvCxnSpPr>
            <p:nvPr/>
          </p:nvCxnSpPr>
          <p:spPr bwMode="auto">
            <a:xfrm>
              <a:off x="5837078" y="5169473"/>
              <a:ext cx="643428" cy="2528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13" idx="1"/>
            </p:cNvCxnSpPr>
            <p:nvPr/>
          </p:nvCxnSpPr>
          <p:spPr bwMode="auto">
            <a:xfrm>
              <a:off x="5725390" y="5444838"/>
              <a:ext cx="755116" cy="51317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50698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468"/>
            <a:ext cx="8229600" cy="1143000"/>
          </a:xfrm>
        </p:spPr>
        <p:txBody>
          <a:bodyPr/>
          <a:lstStyle/>
          <a:p>
            <a:r>
              <a:rPr lang="en-US" dirty="0" smtClean="0"/>
              <a:t>Edge removal</a:t>
            </a:r>
            <a:r>
              <a:rPr lang="en-US" dirty="0"/>
              <a:t> </a:t>
            </a:r>
            <a:r>
              <a:rPr lang="en-US" dirty="0" smtClean="0"/>
              <a:t>resolves the Q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081" y="5618383"/>
            <a:ext cx="8446253" cy="729066"/>
          </a:xfrm>
          <a:ln w="38100" cmpd="sng">
            <a:solidFill>
              <a:srgbClr val="000514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/>
              <a:t>Can determine capacity region of </a:t>
            </a:r>
            <a:r>
              <a:rPr lang="en-US" sz="2400" dirty="0" smtClean="0">
                <a:solidFill>
                  <a:srgbClr val="FFB63B"/>
                </a:solidFill>
              </a:rPr>
              <a:t>NC</a:t>
            </a:r>
            <a:r>
              <a:rPr lang="en-US" sz="2400" dirty="0" smtClean="0"/>
              <a:t> with that of </a:t>
            </a:r>
            <a:r>
              <a:rPr lang="en-US" sz="2400" dirty="0" smtClean="0">
                <a:solidFill>
                  <a:srgbClr val="FFB63B"/>
                </a:solidFill>
              </a:rPr>
              <a:t>IC</a:t>
            </a:r>
            <a:endParaRPr lang="en-US" sz="2400" dirty="0"/>
          </a:p>
          <a:p>
            <a:pPr marL="0" indent="0" algn="ctr">
              <a:buNone/>
            </a:pPr>
            <a:endParaRPr lang="en-US" sz="2400" dirty="0" smtClean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EB9835-E075-4B24-825F-8857D742CE44}" type="slidenum">
              <a:rPr lang="x-none" smtClean="0"/>
              <a:pPr>
                <a:defRPr/>
              </a:pPr>
              <a:t>20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126719" y="1371251"/>
            <a:ext cx="1654521" cy="1832475"/>
            <a:chOff x="5715000" y="1483173"/>
            <a:chExt cx="2514600" cy="2984052"/>
          </a:xfrm>
        </p:grpSpPr>
        <p:sp>
          <p:nvSpPr>
            <p:cNvPr id="5" name="Line 8"/>
            <p:cNvSpPr>
              <a:spLocks noChangeShapeType="1"/>
            </p:cNvSpPr>
            <p:nvPr/>
          </p:nvSpPr>
          <p:spPr bwMode="auto">
            <a:xfrm flipH="1">
              <a:off x="7497763" y="3101975"/>
              <a:ext cx="22860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7454900" y="2168525"/>
              <a:ext cx="233363" cy="825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9" name="Line 2"/>
            <p:cNvSpPr>
              <a:spLocks noChangeShapeType="1"/>
            </p:cNvSpPr>
            <p:nvPr/>
          </p:nvSpPr>
          <p:spPr bwMode="auto">
            <a:xfrm>
              <a:off x="5961063" y="1800225"/>
              <a:ext cx="58737" cy="1295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0" name="Line 3"/>
            <p:cNvSpPr>
              <a:spLocks noChangeShapeType="1"/>
            </p:cNvSpPr>
            <p:nvPr/>
          </p:nvSpPr>
          <p:spPr bwMode="auto">
            <a:xfrm>
              <a:off x="5961063" y="1800225"/>
              <a:ext cx="698500" cy="9572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6683375" y="2847975"/>
              <a:ext cx="954088" cy="214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6019800" y="3214688"/>
              <a:ext cx="0" cy="8334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6683375" y="2847975"/>
              <a:ext cx="708025" cy="10096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H="1">
              <a:off x="6777038" y="2214563"/>
              <a:ext cx="614362" cy="577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5867400" y="172243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7391400" y="38576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5954713" y="40608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7645400" y="3024188"/>
              <a:ext cx="152400" cy="1524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7375525" y="208438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5974822" y="1483173"/>
              <a:ext cx="363537" cy="366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7457545" y="3658055"/>
              <a:ext cx="38576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6003390" y="3827232"/>
              <a:ext cx="360362" cy="366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7482944" y="1797953"/>
              <a:ext cx="38893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5715000" y="1571625"/>
              <a:ext cx="2514600" cy="2895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5961063" y="308133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6481763" y="3490913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6624638" y="275748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6026150" y="3159125"/>
              <a:ext cx="466725" cy="3540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1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</p:grpSp>
      <p:grpSp>
        <p:nvGrpSpPr>
          <p:cNvPr id="74" name="Group 78"/>
          <p:cNvGrpSpPr/>
          <p:nvPr/>
        </p:nvGrpSpPr>
        <p:grpSpPr>
          <a:xfrm>
            <a:off x="5263650" y="1331076"/>
            <a:ext cx="2728889" cy="1845487"/>
            <a:chOff x="5225163" y="3876305"/>
            <a:chExt cx="2728889" cy="1845487"/>
          </a:xfrm>
        </p:grpSpPr>
        <p:grpSp>
          <p:nvGrpSpPr>
            <p:cNvPr id="75" name="Group 74"/>
            <p:cNvGrpSpPr/>
            <p:nvPr/>
          </p:nvGrpSpPr>
          <p:grpSpPr>
            <a:xfrm>
              <a:off x="5225163" y="3876305"/>
              <a:ext cx="2728889" cy="1845487"/>
              <a:chOff x="4036389" y="2559285"/>
              <a:chExt cx="4389992" cy="2887792"/>
            </a:xfrm>
          </p:grpSpPr>
          <p:sp>
            <p:nvSpPr>
              <p:cNvPr id="33" name="Oval 42"/>
              <p:cNvSpPr>
                <a:spLocks noChangeArrowheads="1"/>
              </p:cNvSpPr>
              <p:nvPr/>
            </p:nvSpPr>
            <p:spPr bwMode="auto">
              <a:xfrm>
                <a:off x="4264025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4" name="Oval 43"/>
              <p:cNvSpPr>
                <a:spLocks noChangeArrowheads="1"/>
              </p:cNvSpPr>
              <p:nvPr/>
            </p:nvSpPr>
            <p:spPr bwMode="auto">
              <a:xfrm>
                <a:off x="5046663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5" name="Oval 44"/>
              <p:cNvSpPr>
                <a:spLocks noChangeArrowheads="1"/>
              </p:cNvSpPr>
              <p:nvPr/>
            </p:nvSpPr>
            <p:spPr bwMode="auto">
              <a:xfrm>
                <a:off x="5829300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6" name="Oval 45"/>
              <p:cNvSpPr>
                <a:spLocks noChangeArrowheads="1"/>
              </p:cNvSpPr>
              <p:nvPr/>
            </p:nvSpPr>
            <p:spPr bwMode="auto">
              <a:xfrm>
                <a:off x="6613525" y="3162300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7" name="Oval 46"/>
              <p:cNvSpPr>
                <a:spLocks noChangeArrowheads="1"/>
              </p:cNvSpPr>
              <p:nvPr/>
            </p:nvSpPr>
            <p:spPr bwMode="auto">
              <a:xfrm>
                <a:off x="7396163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8" name="Oval 47"/>
              <p:cNvSpPr>
                <a:spLocks noChangeArrowheads="1"/>
              </p:cNvSpPr>
              <p:nvPr/>
            </p:nvSpPr>
            <p:spPr bwMode="auto">
              <a:xfrm>
                <a:off x="8180388" y="3162300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39" name="Text Box 54"/>
              <p:cNvSpPr txBox="1">
                <a:spLocks noChangeArrowheads="1"/>
              </p:cNvSpPr>
              <p:nvPr/>
            </p:nvSpPr>
            <p:spPr bwMode="auto">
              <a:xfrm>
                <a:off x="4036389" y="2559285"/>
                <a:ext cx="3825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40" name="Text Box 55"/>
              <p:cNvSpPr txBox="1">
                <a:spLocks noChangeArrowheads="1"/>
              </p:cNvSpPr>
              <p:nvPr/>
            </p:nvSpPr>
            <p:spPr bwMode="auto">
              <a:xfrm>
                <a:off x="4807914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41" name="Text Box 56"/>
              <p:cNvSpPr txBox="1">
                <a:spLocks noChangeArrowheads="1"/>
              </p:cNvSpPr>
              <p:nvPr/>
            </p:nvSpPr>
            <p:spPr bwMode="auto">
              <a:xfrm>
                <a:off x="5604840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42" name="Text Box 57"/>
              <p:cNvSpPr txBox="1">
                <a:spLocks noChangeArrowheads="1"/>
              </p:cNvSpPr>
              <p:nvPr/>
            </p:nvSpPr>
            <p:spPr bwMode="auto">
              <a:xfrm>
                <a:off x="6401765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43" name="Text Box 58"/>
              <p:cNvSpPr txBox="1">
                <a:spLocks noChangeArrowheads="1"/>
              </p:cNvSpPr>
              <p:nvPr/>
            </p:nvSpPr>
            <p:spPr bwMode="auto">
              <a:xfrm>
                <a:off x="7198692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</a:t>
                </a:r>
              </a:p>
            </p:txBody>
          </p:sp>
          <p:sp>
            <p:nvSpPr>
              <p:cNvPr id="44" name="Text Box 59"/>
              <p:cNvSpPr txBox="1">
                <a:spLocks noChangeArrowheads="1"/>
              </p:cNvSpPr>
              <p:nvPr/>
            </p:nvSpPr>
            <p:spPr bwMode="auto">
              <a:xfrm>
                <a:off x="7995617" y="2559285"/>
                <a:ext cx="407988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s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</a:t>
                </a:r>
              </a:p>
            </p:txBody>
          </p:sp>
          <p:sp>
            <p:nvSpPr>
              <p:cNvPr id="45" name="Oval 60"/>
              <p:cNvSpPr>
                <a:spLocks noChangeArrowheads="1"/>
              </p:cNvSpPr>
              <p:nvPr/>
            </p:nvSpPr>
            <p:spPr bwMode="auto">
              <a:xfrm>
                <a:off x="6219825" y="3754438"/>
                <a:ext cx="169863" cy="15557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46" name="Oval 61"/>
              <p:cNvSpPr>
                <a:spLocks noChangeArrowheads="1"/>
              </p:cNvSpPr>
              <p:nvPr/>
            </p:nvSpPr>
            <p:spPr bwMode="auto">
              <a:xfrm>
                <a:off x="6219825" y="4343400"/>
                <a:ext cx="169863" cy="15557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47" name="Line 63"/>
              <p:cNvSpPr>
                <a:spLocks noChangeShapeType="1"/>
              </p:cNvSpPr>
              <p:nvPr/>
            </p:nvSpPr>
            <p:spPr bwMode="auto">
              <a:xfrm>
                <a:off x="4452938" y="3319463"/>
                <a:ext cx="1708150" cy="479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8" name="Line 64"/>
              <p:cNvSpPr>
                <a:spLocks noChangeShapeType="1"/>
              </p:cNvSpPr>
              <p:nvPr/>
            </p:nvSpPr>
            <p:spPr bwMode="auto">
              <a:xfrm>
                <a:off x="5229225" y="3319463"/>
                <a:ext cx="962025" cy="414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9" name="Line 65"/>
              <p:cNvSpPr>
                <a:spLocks noChangeShapeType="1"/>
              </p:cNvSpPr>
              <p:nvPr/>
            </p:nvSpPr>
            <p:spPr bwMode="auto">
              <a:xfrm>
                <a:off x="5981700" y="3333750"/>
                <a:ext cx="223838" cy="3619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0" name="Line 66"/>
              <p:cNvSpPr>
                <a:spLocks noChangeShapeType="1"/>
              </p:cNvSpPr>
              <p:nvPr/>
            </p:nvSpPr>
            <p:spPr bwMode="auto">
              <a:xfrm flipH="1">
                <a:off x="6367463" y="3352800"/>
                <a:ext cx="276225" cy="338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1" name="Line 67"/>
              <p:cNvSpPr>
                <a:spLocks noChangeShapeType="1"/>
              </p:cNvSpPr>
              <p:nvPr/>
            </p:nvSpPr>
            <p:spPr bwMode="auto">
              <a:xfrm flipH="1">
                <a:off x="6415088" y="3314700"/>
                <a:ext cx="962025" cy="419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2" name="Line 68"/>
              <p:cNvSpPr>
                <a:spLocks noChangeShapeType="1"/>
              </p:cNvSpPr>
              <p:nvPr/>
            </p:nvSpPr>
            <p:spPr bwMode="auto">
              <a:xfrm flipH="1">
                <a:off x="6448425" y="3309938"/>
                <a:ext cx="1719263" cy="4810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3" name="Line 69"/>
              <p:cNvSpPr>
                <a:spLocks noChangeShapeType="1"/>
              </p:cNvSpPr>
              <p:nvPr/>
            </p:nvSpPr>
            <p:spPr bwMode="auto">
              <a:xfrm>
                <a:off x="6305550" y="3967163"/>
                <a:ext cx="0" cy="3143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54" name="Oval 71"/>
              <p:cNvSpPr>
                <a:spLocks noChangeArrowheads="1"/>
              </p:cNvSpPr>
              <p:nvPr/>
            </p:nvSpPr>
            <p:spPr bwMode="auto">
              <a:xfrm>
                <a:off x="4262438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5" name="Oval 72"/>
              <p:cNvSpPr>
                <a:spLocks noChangeArrowheads="1"/>
              </p:cNvSpPr>
              <p:nvPr/>
            </p:nvSpPr>
            <p:spPr bwMode="auto">
              <a:xfrm>
                <a:off x="5045075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6" name="Oval 73"/>
              <p:cNvSpPr>
                <a:spLocks noChangeArrowheads="1"/>
              </p:cNvSpPr>
              <p:nvPr/>
            </p:nvSpPr>
            <p:spPr bwMode="auto">
              <a:xfrm>
                <a:off x="5827713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7" name="Oval 74"/>
              <p:cNvSpPr>
                <a:spLocks noChangeArrowheads="1"/>
              </p:cNvSpPr>
              <p:nvPr/>
            </p:nvSpPr>
            <p:spPr bwMode="auto">
              <a:xfrm>
                <a:off x="6611938" y="4983163"/>
                <a:ext cx="169862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8" name="Oval 75"/>
              <p:cNvSpPr>
                <a:spLocks noChangeArrowheads="1"/>
              </p:cNvSpPr>
              <p:nvPr/>
            </p:nvSpPr>
            <p:spPr bwMode="auto">
              <a:xfrm>
                <a:off x="7394575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59" name="Oval 76"/>
              <p:cNvSpPr>
                <a:spLocks noChangeArrowheads="1"/>
              </p:cNvSpPr>
              <p:nvPr/>
            </p:nvSpPr>
            <p:spPr bwMode="auto">
              <a:xfrm>
                <a:off x="8178800" y="4983163"/>
                <a:ext cx="169863" cy="155575"/>
              </a:xfrm>
              <a:prstGeom prst="ellipse">
                <a:avLst/>
              </a:prstGeom>
              <a:solidFill>
                <a:srgbClr val="FF3300"/>
              </a:solidFill>
              <a:ln w="38100" algn="ctr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he-IL"/>
              </a:p>
            </p:txBody>
          </p:sp>
          <p:sp>
            <p:nvSpPr>
              <p:cNvPr id="60" name="Text Box 77"/>
              <p:cNvSpPr txBox="1">
                <a:spLocks noChangeArrowheads="1"/>
              </p:cNvSpPr>
              <p:nvPr/>
            </p:nvSpPr>
            <p:spPr bwMode="auto">
              <a:xfrm>
                <a:off x="4063930" y="5050202"/>
                <a:ext cx="3778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61" name="Text Box 78"/>
              <p:cNvSpPr txBox="1">
                <a:spLocks noChangeArrowheads="1"/>
              </p:cNvSpPr>
              <p:nvPr/>
            </p:nvSpPr>
            <p:spPr bwMode="auto">
              <a:xfrm>
                <a:off x="4835455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62" name="Text Box 79"/>
              <p:cNvSpPr txBox="1">
                <a:spLocks noChangeArrowheads="1"/>
              </p:cNvSpPr>
              <p:nvPr/>
            </p:nvSpPr>
            <p:spPr bwMode="auto">
              <a:xfrm>
                <a:off x="5632379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</a:p>
            </p:txBody>
          </p:sp>
          <p:sp>
            <p:nvSpPr>
              <p:cNvPr id="63" name="Text Box 80"/>
              <p:cNvSpPr txBox="1">
                <a:spLocks noChangeArrowheads="1"/>
              </p:cNvSpPr>
              <p:nvPr/>
            </p:nvSpPr>
            <p:spPr bwMode="auto">
              <a:xfrm>
                <a:off x="6429306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4</a:t>
                </a:r>
              </a:p>
            </p:txBody>
          </p:sp>
          <p:sp>
            <p:nvSpPr>
              <p:cNvPr id="64" name="Text Box 81"/>
              <p:cNvSpPr txBox="1">
                <a:spLocks noChangeArrowheads="1"/>
              </p:cNvSpPr>
              <p:nvPr/>
            </p:nvSpPr>
            <p:spPr bwMode="auto">
              <a:xfrm>
                <a:off x="7226230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5</a:t>
                </a:r>
              </a:p>
            </p:txBody>
          </p:sp>
          <p:sp>
            <p:nvSpPr>
              <p:cNvPr id="65" name="Text Box 82"/>
              <p:cNvSpPr txBox="1">
                <a:spLocks noChangeArrowheads="1"/>
              </p:cNvSpPr>
              <p:nvPr/>
            </p:nvSpPr>
            <p:spPr bwMode="auto">
              <a:xfrm>
                <a:off x="8023156" y="5050202"/>
                <a:ext cx="403225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2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n-US" sz="2000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6</a:t>
                </a:r>
              </a:p>
            </p:txBody>
          </p:sp>
          <p:sp>
            <p:nvSpPr>
              <p:cNvPr id="66" name="Line 83"/>
              <p:cNvSpPr>
                <a:spLocks noChangeShapeType="1"/>
              </p:cNvSpPr>
              <p:nvPr/>
            </p:nvSpPr>
            <p:spPr bwMode="auto">
              <a:xfrm flipH="1">
                <a:off x="4467225" y="4495800"/>
                <a:ext cx="1719263" cy="495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7" name="Line 84"/>
              <p:cNvSpPr>
                <a:spLocks noChangeShapeType="1"/>
              </p:cNvSpPr>
              <p:nvPr/>
            </p:nvSpPr>
            <p:spPr bwMode="auto">
              <a:xfrm flipH="1">
                <a:off x="5243513" y="4538663"/>
                <a:ext cx="971550" cy="4524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8" name="Line 85"/>
              <p:cNvSpPr>
                <a:spLocks noChangeShapeType="1"/>
              </p:cNvSpPr>
              <p:nvPr/>
            </p:nvSpPr>
            <p:spPr bwMode="auto">
              <a:xfrm flipH="1">
                <a:off x="5986463" y="4562475"/>
                <a:ext cx="290512" cy="390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69" name="Line 86"/>
              <p:cNvSpPr>
                <a:spLocks noChangeShapeType="1"/>
              </p:cNvSpPr>
              <p:nvPr/>
            </p:nvSpPr>
            <p:spPr bwMode="auto">
              <a:xfrm>
                <a:off x="6372225" y="4567238"/>
                <a:ext cx="24765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0" name="Line 87"/>
              <p:cNvSpPr>
                <a:spLocks noChangeShapeType="1"/>
              </p:cNvSpPr>
              <p:nvPr/>
            </p:nvSpPr>
            <p:spPr bwMode="auto">
              <a:xfrm>
                <a:off x="6405563" y="4514850"/>
                <a:ext cx="933450" cy="4810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1" name="Line 88"/>
              <p:cNvSpPr>
                <a:spLocks noChangeShapeType="1"/>
              </p:cNvSpPr>
              <p:nvPr/>
            </p:nvSpPr>
            <p:spPr bwMode="auto">
              <a:xfrm>
                <a:off x="6429375" y="4457700"/>
                <a:ext cx="1709738" cy="5524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2" name="Line 89"/>
              <p:cNvSpPr>
                <a:spLocks noChangeShapeType="1"/>
              </p:cNvSpPr>
              <p:nvPr/>
            </p:nvSpPr>
            <p:spPr bwMode="auto">
              <a:xfrm flipH="1">
                <a:off x="6748463" y="3367088"/>
                <a:ext cx="690562" cy="1557337"/>
              </a:xfrm>
              <a:prstGeom prst="line">
                <a:avLst/>
              </a:prstGeom>
              <a:noFill/>
              <a:ln w="38100" cap="rnd">
                <a:solidFill>
                  <a:schemeClr val="hlink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3" name="Line 90"/>
              <p:cNvSpPr>
                <a:spLocks noChangeShapeType="1"/>
              </p:cNvSpPr>
              <p:nvPr/>
            </p:nvSpPr>
            <p:spPr bwMode="auto">
              <a:xfrm>
                <a:off x="5200589" y="3368675"/>
                <a:ext cx="671513" cy="1554163"/>
              </a:xfrm>
              <a:prstGeom prst="line">
                <a:avLst/>
              </a:prstGeom>
              <a:noFill/>
              <a:ln w="38100" cap="rnd">
                <a:solidFill>
                  <a:schemeClr val="hlink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76" name="Line 90"/>
            <p:cNvSpPr>
              <a:spLocks noChangeShapeType="1"/>
            </p:cNvSpPr>
            <p:nvPr/>
          </p:nvSpPr>
          <p:spPr bwMode="auto">
            <a:xfrm flipH="1">
              <a:off x="5477347" y="4381878"/>
              <a:ext cx="896293" cy="1032094"/>
            </a:xfrm>
            <a:prstGeom prst="lin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  <p:sp>
          <p:nvSpPr>
            <p:cNvPr id="77" name="Line 90"/>
            <p:cNvSpPr>
              <a:spLocks noChangeShapeType="1"/>
            </p:cNvSpPr>
            <p:nvPr/>
          </p:nvSpPr>
          <p:spPr bwMode="auto">
            <a:xfrm>
              <a:off x="6907793" y="4372824"/>
              <a:ext cx="905347" cy="1023041"/>
            </a:xfrm>
            <a:prstGeom prst="lin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80" name="Right Arrow 79"/>
          <p:cNvSpPr/>
          <p:nvPr/>
        </p:nvSpPr>
        <p:spPr bwMode="auto">
          <a:xfrm>
            <a:off x="3540015" y="1806434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3" name="Right Arrow 82"/>
          <p:cNvSpPr/>
          <p:nvPr/>
        </p:nvSpPr>
        <p:spPr bwMode="auto">
          <a:xfrm rot="10800000">
            <a:off x="3538177" y="2564769"/>
            <a:ext cx="139914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49258" y="1985980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NC</a:t>
            </a:r>
            <a:endParaRPr lang="he-IL" dirty="0"/>
          </a:p>
        </p:txBody>
      </p:sp>
      <p:sp>
        <p:nvSpPr>
          <p:cNvPr id="85" name="Rectangle 84"/>
          <p:cNvSpPr/>
          <p:nvPr/>
        </p:nvSpPr>
        <p:spPr>
          <a:xfrm>
            <a:off x="8015189" y="1985980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C000"/>
                </a:solidFill>
              </a:rPr>
              <a:t>IC</a:t>
            </a:r>
            <a:endParaRPr lang="he-IL" dirty="0"/>
          </a:p>
        </p:txBody>
      </p:sp>
      <p:sp>
        <p:nvSpPr>
          <p:cNvPr id="103" name="Slide Number Placeholder 3"/>
          <p:cNvSpPr txBox="1">
            <a:spLocks/>
          </p:cNvSpPr>
          <p:nvPr/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 sz="1200" kern="120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SzPct val="200000"/>
              <a:buChar char="•"/>
              <a:defRPr sz="2400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SzPct val="200000"/>
              <a:buChar char="•"/>
              <a:defRPr sz="2400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SzPct val="200000"/>
              <a:buChar char="•"/>
              <a:defRPr sz="2400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SzPct val="200000"/>
              <a:buChar char="•"/>
              <a:defRPr sz="2400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sz="2400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sz="2400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sz="2400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sz="2400" kern="12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AAEB9835-E075-4B24-825F-8857D742CE44}" type="slidenum">
              <a:rPr lang="x-none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05" name="Picture 1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609" y="3527546"/>
            <a:ext cx="6853824" cy="1022265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  <p:sp>
        <p:nvSpPr>
          <p:cNvPr id="107" name="Right Arrow 106"/>
          <p:cNvSpPr/>
          <p:nvPr/>
        </p:nvSpPr>
        <p:spPr bwMode="auto">
          <a:xfrm rot="5400000">
            <a:off x="4044977" y="4970074"/>
            <a:ext cx="664682" cy="396607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6" name="Left-Right Arrow 85"/>
          <p:cNvSpPr/>
          <p:nvPr/>
        </p:nvSpPr>
        <p:spPr bwMode="auto">
          <a:xfrm rot="16200000">
            <a:off x="3972170" y="4895586"/>
            <a:ext cx="821068" cy="413170"/>
          </a:xfrm>
          <a:prstGeom prst="left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rgbClr val="00051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61521" y="4913487"/>
            <a:ext cx="2518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600" dirty="0" smtClean="0">
                <a:solidFill>
                  <a:srgbClr val="FFFFFF"/>
                </a:solidFill>
                <a:effectLst/>
                <a:sym typeface="Symbol"/>
              </a:rPr>
              <a:t>[</a:t>
            </a:r>
            <a:r>
              <a:rPr lang="en-US" sz="1600" dirty="0" smtClean="0">
                <a:solidFill>
                  <a:srgbClr val="FFFFFF"/>
                </a:solidFill>
                <a:effectLst/>
              </a:rPr>
              <a:t>Wong Langberg </a:t>
            </a:r>
            <a:r>
              <a:rPr lang="en-US" sz="1600" dirty="0" err="1" smtClean="0">
                <a:solidFill>
                  <a:srgbClr val="FFFFFF"/>
                </a:solidFill>
                <a:effectLst/>
              </a:rPr>
              <a:t>Effros</a:t>
            </a:r>
            <a:r>
              <a:rPr lang="en-US" sz="1600" dirty="0" smtClean="0">
                <a:solidFill>
                  <a:srgbClr val="FFFFFF"/>
                </a:solidFill>
                <a:effectLst/>
              </a:rPr>
              <a:t>]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69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7" grpId="0" animBg="1"/>
      <p:bldP spid="8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5" y="1923296"/>
            <a:ext cx="9150286" cy="367250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 smtClean="0">
                <a:effectLst/>
              </a:rPr>
              <a:t>Zero ~ </a:t>
            </a:r>
            <a:r>
              <a:rPr lang="en-US" dirty="0">
                <a:solidFill>
                  <a:srgbClr val="00FF00"/>
                </a:solidFill>
                <a:sym typeface="Symbol"/>
              </a:rPr>
              <a:t></a:t>
            </a:r>
            <a:r>
              <a:rPr lang="en-US" dirty="0" smtClean="0">
                <a:effectLst/>
              </a:rPr>
              <a:t> error in Network Coding.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>
                <a:effectLst/>
              </a:rPr>
              <a:t>Reduction in capacity vs. reduction in code design.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effectLst/>
              </a:rPr>
              <a:t>Advantages in cooperation in network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communication.</a:t>
            </a:r>
            <a:endParaRPr lang="en-US" dirty="0" smtClean="0">
              <a:effectLst/>
            </a:endParaRPr>
          </a:p>
          <a:p>
            <a:pPr eaLnBrk="1" hangingPunct="1">
              <a:lnSpc>
                <a:spcPct val="110000"/>
              </a:lnSpc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Assumed demand structure in communication.</a:t>
            </a:r>
          </a:p>
          <a:p>
            <a:pPr eaLnBrk="1" hangingPunct="1">
              <a:lnSpc>
                <a:spcPct val="110000"/>
              </a:lnSpc>
            </a:pPr>
            <a:endParaRPr lang="en-US" dirty="0" smtClean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Edge removal” implies: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00" y="5308466"/>
            <a:ext cx="8776228" cy="1308997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239490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5" y="1291457"/>
            <a:ext cx="8831656" cy="5406798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r>
              <a:rPr lang="en-US" sz="2400" dirty="0" smtClean="0">
                <a:effectLst/>
              </a:rPr>
              <a:t>Let 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N</a:t>
            </a:r>
            <a:r>
              <a:rPr lang="en-US" sz="2400" dirty="0" smtClean="0">
                <a:effectLst/>
              </a:rPr>
              <a:t> be a directed acyclic multiple </a:t>
            </a:r>
            <a:r>
              <a:rPr lang="en-US" sz="2400" dirty="0" err="1" smtClean="0">
                <a:effectLst/>
              </a:rPr>
              <a:t>unicast</a:t>
            </a:r>
            <a:r>
              <a:rPr lang="en-US" sz="2400" dirty="0" smtClean="0">
                <a:effectLst/>
              </a:rPr>
              <a:t> network.</a:t>
            </a: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endParaRPr lang="en-US" sz="1400" dirty="0" smtClean="0">
              <a:effectLst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effectLst/>
              </a:rPr>
              <a:t>Up to now we considered </a:t>
            </a:r>
            <a:r>
              <a:rPr lang="en-US" sz="2400" dirty="0" smtClean="0">
                <a:solidFill>
                  <a:srgbClr val="FFC000"/>
                </a:solidFill>
                <a:effectLst/>
              </a:rPr>
              <a:t>independent</a:t>
            </a:r>
            <a:r>
              <a:rPr lang="en-US" sz="2400" dirty="0" smtClean="0">
                <a:effectLst/>
              </a:rPr>
              <a:t> sources.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effectLst/>
              </a:rPr>
              <a:t>In general, if source information is </a:t>
            </a:r>
            <a:r>
              <a:rPr lang="en-US" sz="2400" dirty="0" smtClean="0">
                <a:solidFill>
                  <a:srgbClr val="FFC000"/>
                </a:solidFill>
                <a:effectLst/>
              </a:rPr>
              <a:t>dependent</a:t>
            </a:r>
            <a:r>
              <a:rPr lang="en-US" sz="2400" dirty="0" smtClean="0">
                <a:effectLst/>
              </a:rPr>
              <a:t>, it is “easier” to communicate (i.e., cooperation).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effectLst/>
              </a:rPr>
              <a:t>Assume rate 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(R</a:t>
            </a:r>
            <a:r>
              <a:rPr lang="en-US" sz="2400" baseline="-25000" dirty="0" smtClean="0">
                <a:solidFill>
                  <a:srgbClr val="00FF00"/>
                </a:solidFill>
                <a:effectLst/>
              </a:rPr>
              <a:t>1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,…,</a:t>
            </a:r>
            <a:r>
              <a:rPr lang="en-US" sz="2400" dirty="0" err="1" smtClean="0">
                <a:solidFill>
                  <a:srgbClr val="00FF00"/>
                </a:solidFill>
                <a:effectLst/>
              </a:rPr>
              <a:t>R</a:t>
            </a:r>
            <a:r>
              <a:rPr lang="en-US" sz="2400" baseline="-25000" dirty="0" err="1" smtClean="0">
                <a:solidFill>
                  <a:srgbClr val="00FF00"/>
                </a:solidFill>
                <a:effectLst/>
              </a:rPr>
              <a:t>k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) </a:t>
            </a:r>
            <a:r>
              <a:rPr lang="en-US" sz="2400" dirty="0" smtClean="0">
                <a:effectLst/>
              </a:rPr>
              <a:t>is achievable when source                       information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S</a:t>
            </a:r>
            <a:r>
              <a:rPr lang="en-US" sz="2400" baseline="-25000" dirty="0" smtClean="0">
                <a:solidFill>
                  <a:srgbClr val="00FF00"/>
                </a:solidFill>
                <a:effectLst/>
                <a:sym typeface="Symbol"/>
              </a:rPr>
              <a:t>1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,…,</a:t>
            </a:r>
            <a:r>
              <a:rPr lang="en-US" sz="2400" dirty="0" err="1" smtClean="0">
                <a:solidFill>
                  <a:srgbClr val="00FF00"/>
                </a:solidFill>
                <a:effectLst/>
                <a:sym typeface="Symbol"/>
              </a:rPr>
              <a:t>S</a:t>
            </a:r>
            <a:r>
              <a:rPr lang="en-US" sz="2400" baseline="-25000" dirty="0" err="1" smtClean="0">
                <a:solidFill>
                  <a:srgbClr val="00FF00"/>
                </a:solidFill>
                <a:effectLst/>
                <a:sym typeface="Symbol"/>
              </a:rPr>
              <a:t>k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 </a:t>
            </a:r>
            <a:r>
              <a:rPr lang="en-US" sz="2400" dirty="0" smtClean="0">
                <a:effectLst/>
              </a:rPr>
              <a:t>is </a:t>
            </a:r>
            <a:r>
              <a:rPr lang="en-US" sz="2400" dirty="0" smtClean="0">
                <a:solidFill>
                  <a:srgbClr val="FF0000"/>
                </a:solidFill>
                <a:effectLst/>
              </a:rPr>
              <a:t>slightly </a:t>
            </a:r>
            <a:r>
              <a:rPr lang="en-US" sz="2400" dirty="0" smtClean="0">
                <a:effectLst/>
              </a:rPr>
              <a:t>dependent:</a:t>
            </a:r>
          </a:p>
          <a:p>
            <a:pPr eaLnBrk="1" hangingPunct="1">
              <a:lnSpc>
                <a:spcPct val="110000"/>
              </a:lnSpc>
              <a:buNone/>
            </a:pPr>
            <a:endParaRPr lang="en-US" sz="2000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800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000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16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16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he-IL" sz="16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en-US" sz="2400" dirty="0" smtClean="0">
                <a:effectLst/>
              </a:rPr>
              <a:t> </a:t>
            </a:r>
          </a:p>
        </p:txBody>
      </p:sp>
      <p:grpSp>
        <p:nvGrpSpPr>
          <p:cNvPr id="2" name="Group 54"/>
          <p:cNvGrpSpPr/>
          <p:nvPr/>
        </p:nvGrpSpPr>
        <p:grpSpPr>
          <a:xfrm>
            <a:off x="1880133" y="2076522"/>
            <a:ext cx="5195453" cy="1631369"/>
            <a:chOff x="1558638" y="4059385"/>
            <a:chExt cx="5441562" cy="2081639"/>
          </a:xfrm>
        </p:grpSpPr>
        <p:sp>
          <p:nvSpPr>
            <p:cNvPr id="56" name="Cloud 55"/>
            <p:cNvSpPr/>
            <p:nvPr/>
          </p:nvSpPr>
          <p:spPr bwMode="auto">
            <a:xfrm>
              <a:off x="2712021" y="4197924"/>
              <a:ext cx="3127664" cy="194310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558638" y="4595094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558638" y="4059385"/>
              <a:ext cx="490840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558638" y="5666512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558638" y="5130803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80507" y="4602020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80507" y="4066311"/>
              <a:ext cx="490840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480507" y="5673438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480507" y="5137729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Straight Arrow Connector 73"/>
            <p:cNvCxnSpPr>
              <a:stCxn id="58" idx="3"/>
            </p:cNvCxnSpPr>
            <p:nvPr/>
          </p:nvCxnSpPr>
          <p:spPr bwMode="auto">
            <a:xfrm>
              <a:off x="2049478" y="4290218"/>
              <a:ext cx="953495" cy="3649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5" name="Straight Arrow Connector 74"/>
            <p:cNvCxnSpPr>
              <a:stCxn id="57" idx="3"/>
            </p:cNvCxnSpPr>
            <p:nvPr/>
          </p:nvCxnSpPr>
          <p:spPr bwMode="auto">
            <a:xfrm>
              <a:off x="2081537" y="4825927"/>
              <a:ext cx="661663" cy="12014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6" name="Straight Arrow Connector 75"/>
            <p:cNvCxnSpPr>
              <a:stCxn id="69" idx="3"/>
              <a:endCxn id="56" idx="2"/>
            </p:cNvCxnSpPr>
            <p:nvPr/>
          </p:nvCxnSpPr>
          <p:spPr bwMode="auto">
            <a:xfrm flipV="1">
              <a:off x="2081537" y="5169474"/>
              <a:ext cx="640186" cy="19216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7" name="Straight Arrow Connector 76"/>
            <p:cNvCxnSpPr>
              <a:stCxn id="59" idx="3"/>
            </p:cNvCxnSpPr>
            <p:nvPr/>
          </p:nvCxnSpPr>
          <p:spPr bwMode="auto">
            <a:xfrm flipV="1">
              <a:off x="2081537" y="5590309"/>
              <a:ext cx="651272" cy="30703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9" name="Straight Arrow Connector 78"/>
            <p:cNvCxnSpPr>
              <a:endCxn id="71" idx="1"/>
            </p:cNvCxnSpPr>
            <p:nvPr/>
          </p:nvCxnSpPr>
          <p:spPr bwMode="auto">
            <a:xfrm flipV="1">
              <a:off x="5746173" y="4297144"/>
              <a:ext cx="734334" cy="3060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2" name="Straight Arrow Connector 81"/>
            <p:cNvCxnSpPr>
              <a:endCxn id="70" idx="1"/>
            </p:cNvCxnSpPr>
            <p:nvPr/>
          </p:nvCxnSpPr>
          <p:spPr bwMode="auto">
            <a:xfrm flipV="1">
              <a:off x="5839691" y="4832853"/>
              <a:ext cx="640816" cy="15478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56" idx="0"/>
              <a:endCxn id="73" idx="1"/>
            </p:cNvCxnSpPr>
            <p:nvPr/>
          </p:nvCxnSpPr>
          <p:spPr bwMode="auto">
            <a:xfrm>
              <a:off x="5837079" y="5169474"/>
              <a:ext cx="643428" cy="1990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5" name="Straight Arrow Connector 84"/>
            <p:cNvCxnSpPr>
              <a:endCxn id="72" idx="1"/>
            </p:cNvCxnSpPr>
            <p:nvPr/>
          </p:nvCxnSpPr>
          <p:spPr bwMode="auto">
            <a:xfrm>
              <a:off x="5725391" y="5444836"/>
              <a:ext cx="755116" cy="45943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94" name="Rectangle 93"/>
          <p:cNvSpPr/>
          <p:nvPr/>
        </p:nvSpPr>
        <p:spPr>
          <a:xfrm>
            <a:off x="2474039" y="6209653"/>
            <a:ext cx="3446777" cy="461665"/>
          </a:xfrm>
          <a:prstGeom prst="rect">
            <a:avLst/>
          </a:prstGeom>
          <a:noFill/>
          <a:ln w="38100">
            <a:solidFill>
              <a:srgbClr val="000514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H(S</a:t>
            </a:r>
            <a:r>
              <a:rPr lang="en-US" sz="2400" baseline="-25000" dirty="0" smtClean="0">
                <a:solidFill>
                  <a:srgbClr val="00FF00"/>
                </a:solidFill>
                <a:effectLst/>
                <a:sym typeface="Symbol"/>
              </a:rPr>
              <a:t>i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) - 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H(S</a:t>
            </a:r>
            <a:r>
              <a:rPr lang="en-US" sz="2400" baseline="-25000" dirty="0" smtClean="0">
                <a:solidFill>
                  <a:srgbClr val="00FF00"/>
                </a:solidFill>
                <a:effectLst/>
              </a:rPr>
              <a:t>1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,…,</a:t>
            </a:r>
            <a:r>
              <a:rPr lang="en-US" sz="2400" dirty="0" err="1" smtClean="0">
                <a:solidFill>
                  <a:srgbClr val="00FF00"/>
                </a:solidFill>
                <a:effectLst/>
              </a:rPr>
              <a:t>S</a:t>
            </a:r>
            <a:r>
              <a:rPr lang="en-US" sz="2400" baseline="-25000" dirty="0" err="1" smtClean="0">
                <a:solidFill>
                  <a:srgbClr val="00FF00"/>
                </a:solidFill>
                <a:effectLst/>
              </a:rPr>
              <a:t>k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)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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endParaRPr lang="he-IL" sz="2400" dirty="0">
              <a:solidFill>
                <a:srgbClr val="00FF00"/>
              </a:solidFill>
            </a:endParaRPr>
          </a:p>
        </p:txBody>
      </p:sp>
      <p:sp>
        <p:nvSpPr>
          <p:cNvPr id="24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3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Source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dependence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6570" y="188703"/>
            <a:ext cx="8372820" cy="978729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FFC000"/>
                </a:solidFill>
                <a:effectLst/>
                <a:sym typeface="Symbol"/>
              </a:rPr>
              <a:t>What can be said regarding the achievable rate</a:t>
            </a: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US" b="1" dirty="0" smtClean="0">
                <a:solidFill>
                  <a:srgbClr val="FFC000"/>
                </a:solidFill>
                <a:effectLst/>
                <a:sym typeface="Symbol"/>
              </a:rPr>
              <a:t> when the source information is independent?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17489" y="1287911"/>
            <a:ext cx="7921135" cy="880562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sym typeface="Symbol"/>
              </a:rPr>
              <a:t>What are the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rate benefits</a:t>
            </a:r>
            <a:r>
              <a:rPr lang="en-US" b="1" dirty="0" smtClean="0">
                <a:solidFill>
                  <a:schemeClr val="tx1"/>
                </a:solidFill>
                <a:sym typeface="Symbol"/>
              </a:rPr>
              <a:t> in                  shared information/cooperation? </a:t>
            </a:r>
          </a:p>
        </p:txBody>
      </p:sp>
    </p:spTree>
    <p:extLst>
      <p:ext uri="{BB962C8B-B14F-4D97-AF65-F5344CB8AC3E}">
        <p14:creationId xmlns:p14="http://schemas.microsoft.com/office/powerpoint/2010/main" val="3788123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25" grpId="0" animBg="1"/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5" y="1181287"/>
            <a:ext cx="8831656" cy="551697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endParaRPr lang="en-US" sz="8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US" sz="2200" dirty="0" smtClean="0">
                <a:effectLst/>
              </a:rPr>
              <a:t>In several cases, there is a limited loss in rate when comparing    </a:t>
            </a:r>
            <a:r>
              <a:rPr lang="en-US" sz="22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200" dirty="0" smtClean="0">
                <a:effectLst/>
                <a:sym typeface="Symbol"/>
              </a:rPr>
              <a:t>-dependent </a:t>
            </a:r>
            <a:r>
              <a:rPr lang="en-US" sz="2200" dirty="0" smtClean="0">
                <a:effectLst/>
              </a:rPr>
              <a:t>and independent </a:t>
            </a:r>
            <a:r>
              <a:rPr lang="en-US" sz="2200" dirty="0" smtClean="0">
                <a:effectLst/>
                <a:sym typeface="Symbol"/>
              </a:rPr>
              <a:t>source information </a:t>
            </a:r>
            <a:r>
              <a:rPr lang="en-US" sz="1600" dirty="0" smtClean="0">
                <a:effectLst/>
                <a:sym typeface="Symbol"/>
              </a:rPr>
              <a:t>[Langberg </a:t>
            </a:r>
            <a:r>
              <a:rPr lang="en-US" sz="1600" dirty="0" err="1" smtClean="0">
                <a:effectLst/>
                <a:sym typeface="Symbol"/>
              </a:rPr>
              <a:t>Effros</a:t>
            </a:r>
            <a:r>
              <a:rPr lang="en-US" sz="1600" dirty="0" smtClean="0">
                <a:effectLst/>
                <a:sym typeface="Symbol"/>
              </a:rPr>
              <a:t>]</a:t>
            </a:r>
            <a:r>
              <a:rPr lang="en-US" sz="2200" dirty="0" smtClean="0">
                <a:effectLst/>
                <a:sym typeface="Symbol"/>
              </a:rPr>
              <a:t>.</a:t>
            </a:r>
          </a:p>
          <a:p>
            <a:pPr algn="ctr" eaLnBrk="1" hangingPunct="1">
              <a:lnSpc>
                <a:spcPct val="110000"/>
              </a:lnSpc>
              <a:buNone/>
            </a:pPr>
            <a:endParaRPr lang="en-US" sz="800" dirty="0" smtClean="0">
              <a:effectLst/>
            </a:endParaRP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200" dirty="0" smtClean="0">
                <a:solidFill>
                  <a:srgbClr val="FFC000"/>
                </a:solidFill>
                <a:effectLst/>
              </a:rPr>
              <a:t>Multicast</a:t>
            </a:r>
            <a:r>
              <a:rPr lang="en-US" sz="2200" dirty="0" smtClean="0">
                <a:effectLst/>
              </a:rPr>
              <a:t>: </a:t>
            </a:r>
            <a:r>
              <a:rPr lang="en-US" sz="2000" dirty="0" smtClean="0">
                <a:solidFill>
                  <a:srgbClr val="00FF00"/>
                </a:solidFill>
                <a:effectLst/>
                <a:sym typeface="Symbol"/>
              </a:rPr>
              <a:t> </a:t>
            </a:r>
            <a:r>
              <a:rPr lang="en-US" sz="22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200" dirty="0" smtClean="0">
                <a:effectLst/>
                <a:sym typeface="Symbol"/>
              </a:rPr>
              <a:t> decrease in rate.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200" dirty="0" smtClean="0">
                <a:solidFill>
                  <a:srgbClr val="FFC000"/>
                </a:solidFill>
                <a:effectLst/>
                <a:sym typeface="Symbol"/>
              </a:rPr>
              <a:t>Collocated sources</a:t>
            </a:r>
            <a:r>
              <a:rPr lang="en-US" sz="2200" dirty="0" smtClean="0">
                <a:effectLst/>
                <a:sym typeface="Symbol"/>
              </a:rPr>
              <a:t>: </a:t>
            </a:r>
            <a:r>
              <a:rPr lang="en-US" sz="2000" dirty="0" smtClean="0">
                <a:solidFill>
                  <a:srgbClr val="00FF00"/>
                </a:solidFill>
                <a:effectLst/>
                <a:sym typeface="Symbol"/>
              </a:rPr>
              <a:t> </a:t>
            </a:r>
            <a:r>
              <a:rPr lang="en-US" sz="22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200" dirty="0" smtClean="0">
                <a:effectLst/>
                <a:sym typeface="Symbol"/>
              </a:rPr>
              <a:t> decrease in rate.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200" dirty="0" smtClean="0">
                <a:effectLst/>
                <a:sym typeface="Symbol"/>
              </a:rPr>
              <a:t>Is this true for all NC instances?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200" dirty="0" smtClean="0">
                <a:effectLst/>
                <a:sym typeface="Symbol"/>
              </a:rPr>
              <a:t>Is the decrease in rate continuous as a function of </a:t>
            </a:r>
            <a:r>
              <a:rPr lang="en-US" sz="22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200" dirty="0" smtClean="0">
                <a:effectLst/>
                <a:sym typeface="Symbol"/>
              </a:rPr>
              <a:t>?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n-US" sz="2200" dirty="0" smtClean="0">
                <a:effectLst/>
                <a:sym typeface="Symbol"/>
              </a:rPr>
              <a:t> </a:t>
            </a:r>
          </a:p>
          <a:p>
            <a:pPr eaLnBrk="1" hangingPunct="1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</a:pPr>
            <a:endParaRPr lang="en-US" sz="2400" dirty="0" smtClean="0">
              <a:solidFill>
                <a:srgbClr val="FF0000"/>
              </a:solidFill>
              <a:effectLst/>
              <a:sym typeface="Symbol"/>
            </a:endParaRPr>
          </a:p>
          <a:p>
            <a:pPr algn="ctr" eaLnBrk="1" hangingPunct="1">
              <a:lnSpc>
                <a:spcPct val="110000"/>
              </a:lnSpc>
            </a:pPr>
            <a:endParaRPr lang="en-US" sz="2400" dirty="0" smtClean="0">
              <a:effectLst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Price of “independence”.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51"/>
          <p:cNvGrpSpPr/>
          <p:nvPr/>
        </p:nvGrpSpPr>
        <p:grpSpPr>
          <a:xfrm>
            <a:off x="5342877" y="3242457"/>
            <a:ext cx="3474899" cy="1170449"/>
            <a:chOff x="2146590" y="2265461"/>
            <a:chExt cx="3474899" cy="1170449"/>
          </a:xfrm>
        </p:grpSpPr>
        <p:sp>
          <p:nvSpPr>
            <p:cNvPr id="6" name="TextBox 5"/>
            <p:cNvSpPr txBox="1"/>
            <p:nvPr/>
          </p:nvSpPr>
          <p:spPr>
            <a:xfrm>
              <a:off x="2146590" y="2418452"/>
              <a:ext cx="870751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1,...,</a:t>
              </a: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" name="Cloud 6"/>
            <p:cNvSpPr/>
            <p:nvPr/>
          </p:nvSpPr>
          <p:spPr bwMode="auto">
            <a:xfrm>
              <a:off x="3547355" y="2336246"/>
              <a:ext cx="1410441" cy="104504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46779" y="2553577"/>
              <a:ext cx="374710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46779" y="2265461"/>
              <a:ext cx="352684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46779" y="3129809"/>
              <a:ext cx="374710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46779" y="2841693"/>
              <a:ext cx="374710" cy="30610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/>
            <p:cNvCxnSpPr>
              <a:endCxn id="9" idx="1"/>
            </p:cNvCxnSpPr>
            <p:nvPr/>
          </p:nvCxnSpPr>
          <p:spPr bwMode="auto">
            <a:xfrm flipV="1">
              <a:off x="4915627" y="2418512"/>
              <a:ext cx="331152" cy="1356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endCxn id="8" idx="1"/>
            </p:cNvCxnSpPr>
            <p:nvPr/>
          </p:nvCxnSpPr>
          <p:spPr bwMode="auto">
            <a:xfrm flipV="1">
              <a:off x="4957799" y="2706628"/>
              <a:ext cx="288980" cy="5434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7" idx="0"/>
              <a:endCxn id="11" idx="1"/>
            </p:cNvCxnSpPr>
            <p:nvPr/>
          </p:nvCxnSpPr>
          <p:spPr bwMode="auto">
            <a:xfrm>
              <a:off x="4956620" y="2858766"/>
              <a:ext cx="290158" cy="13597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endCxn id="10" idx="1"/>
            </p:cNvCxnSpPr>
            <p:nvPr/>
          </p:nvCxnSpPr>
          <p:spPr bwMode="auto">
            <a:xfrm>
              <a:off x="4906254" y="3006862"/>
              <a:ext cx="340525" cy="27599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Oval 18"/>
            <p:cNvSpPr>
              <a:spLocks noChangeArrowheads="1"/>
            </p:cNvSpPr>
            <p:nvPr/>
          </p:nvSpPr>
          <p:spPr bwMode="auto">
            <a:xfrm>
              <a:off x="2641345" y="2803293"/>
              <a:ext cx="88608" cy="8075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e-IL" dirty="0"/>
            </a:p>
          </p:txBody>
        </p:sp>
        <p:cxnSp>
          <p:nvCxnSpPr>
            <p:cNvPr id="17" name="Straight Arrow Connector 16"/>
            <p:cNvCxnSpPr>
              <a:stCxn id="16" idx="7"/>
            </p:cNvCxnSpPr>
            <p:nvPr/>
          </p:nvCxnSpPr>
          <p:spPr bwMode="auto">
            <a:xfrm rot="5400000" flipH="1" flipV="1">
              <a:off x="3063223" y="2177879"/>
              <a:ext cx="290994" cy="9834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16" idx="6"/>
            </p:cNvCxnSpPr>
            <p:nvPr/>
          </p:nvCxnSpPr>
          <p:spPr bwMode="auto">
            <a:xfrm flipV="1">
              <a:off x="2729953" y="2736056"/>
              <a:ext cx="839541" cy="1076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6" idx="6"/>
            </p:cNvCxnSpPr>
            <p:nvPr/>
          </p:nvCxnSpPr>
          <p:spPr bwMode="auto">
            <a:xfrm>
              <a:off x="2729953" y="2843671"/>
              <a:ext cx="849066" cy="17337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16" idx="5"/>
            </p:cNvCxnSpPr>
            <p:nvPr/>
          </p:nvCxnSpPr>
          <p:spPr bwMode="auto">
            <a:xfrm rot="16200000" flipH="1">
              <a:off x="3022009" y="2567190"/>
              <a:ext cx="297222" cy="9072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990109" y="2615046"/>
              <a:ext cx="429926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rgbClr val="00FF00"/>
                  </a:solidFill>
                </a:rPr>
                <a:t>N</a:t>
              </a:r>
              <a:endParaRPr lang="he-IL" baseline="-25000" dirty="0">
                <a:solidFill>
                  <a:srgbClr val="00FF0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2474039" y="6209653"/>
            <a:ext cx="3446777" cy="461665"/>
          </a:xfrm>
          <a:prstGeom prst="rect">
            <a:avLst/>
          </a:prstGeom>
          <a:noFill/>
          <a:ln w="38100">
            <a:solidFill>
              <a:srgbClr val="000514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H(S</a:t>
            </a:r>
            <a:r>
              <a:rPr lang="en-US" sz="2400" baseline="-25000" dirty="0" smtClean="0">
                <a:solidFill>
                  <a:srgbClr val="00FF00"/>
                </a:solidFill>
                <a:effectLst/>
                <a:sym typeface="Symbol"/>
              </a:rPr>
              <a:t>i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) - 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H(S</a:t>
            </a:r>
            <a:r>
              <a:rPr lang="en-US" sz="2400" baseline="-25000" dirty="0" smtClean="0">
                <a:solidFill>
                  <a:srgbClr val="00FF00"/>
                </a:solidFill>
                <a:effectLst/>
              </a:rPr>
              <a:t>1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,…,</a:t>
            </a:r>
            <a:r>
              <a:rPr lang="en-US" sz="2400" dirty="0" err="1" smtClean="0">
                <a:solidFill>
                  <a:srgbClr val="00FF00"/>
                </a:solidFill>
                <a:effectLst/>
              </a:rPr>
              <a:t>S</a:t>
            </a:r>
            <a:r>
              <a:rPr lang="en-US" sz="2400" baseline="-25000" dirty="0" err="1" smtClean="0">
                <a:solidFill>
                  <a:srgbClr val="00FF00"/>
                </a:solidFill>
                <a:effectLst/>
              </a:rPr>
              <a:t>k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)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</a:t>
            </a:r>
            <a:r>
              <a:rPr lang="en-US" sz="2400" dirty="0" smtClean="0">
                <a:solidFill>
                  <a:srgbClr val="00FF00"/>
                </a:solidFill>
                <a:effectLst/>
              </a:rPr>
              <a:t> </a:t>
            </a:r>
            <a:r>
              <a:rPr lang="en-US" sz="24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endParaRPr lang="he-IL" sz="2400" dirty="0">
              <a:solidFill>
                <a:srgbClr val="00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21" y="4820262"/>
            <a:ext cx="8813649" cy="1036900"/>
          </a:xfrm>
          <a:prstGeom prst="rect">
            <a:avLst/>
          </a:prstGeom>
          <a:ln w="38100" cmpd="sng">
            <a:solidFill>
              <a:srgbClr val="000514"/>
            </a:solidFill>
          </a:ln>
        </p:spPr>
      </p:pic>
    </p:spTree>
    <p:extLst>
      <p:ext uri="{BB962C8B-B14F-4D97-AF65-F5344CB8AC3E}">
        <p14:creationId xmlns:p14="http://schemas.microsoft.com/office/powerpoint/2010/main" val="309407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removal </a:t>
            </a:r>
            <a:r>
              <a:rPr lang="en-US" dirty="0" smtClean="0">
                <a:sym typeface="Symbol"/>
              </a:rPr>
              <a:t> Source </a:t>
            </a:r>
            <a:r>
              <a:rPr lang="en-US" dirty="0" err="1" smtClean="0">
                <a:sym typeface="Symbol"/>
              </a:rPr>
              <a:t>ind.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EB9835-E075-4B24-825F-8857D742CE44}" type="slidenum">
              <a:rPr lang="x-none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1" name="Left-Right Arrow 10"/>
          <p:cNvSpPr/>
          <p:nvPr/>
        </p:nvSpPr>
        <p:spPr bwMode="auto">
          <a:xfrm rot="16200000">
            <a:off x="4105338" y="3681545"/>
            <a:ext cx="821068" cy="484632"/>
          </a:xfrm>
          <a:prstGeom prst="left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rgbClr val="00051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705" y="4974194"/>
            <a:ext cx="8236335" cy="1036900"/>
          </a:xfrm>
          <a:prstGeom prst="rect">
            <a:avLst/>
          </a:prstGeom>
          <a:ln w="38100" cmpd="sng">
            <a:solidFill>
              <a:srgbClr val="000514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544" y="1908230"/>
            <a:ext cx="8394129" cy="1150656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6276319" y="1235532"/>
            <a:ext cx="19195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600" dirty="0" smtClean="0">
                <a:solidFill>
                  <a:schemeClr val="tx1"/>
                </a:solidFill>
                <a:effectLst/>
                <a:sym typeface="Symbol"/>
              </a:rPr>
              <a:t>[Langberg </a:t>
            </a:r>
            <a:r>
              <a:rPr lang="en-US" sz="1600" dirty="0" err="1" smtClean="0">
                <a:solidFill>
                  <a:schemeClr val="tx1"/>
                </a:solidFill>
                <a:effectLst/>
                <a:sym typeface="Symbol"/>
              </a:rPr>
              <a:t>Effros</a:t>
            </a:r>
            <a:r>
              <a:rPr lang="en-US" sz="1600" dirty="0" smtClean="0">
                <a:solidFill>
                  <a:schemeClr val="tx1"/>
                </a:solidFill>
                <a:effectLst/>
                <a:sym typeface="Symbol"/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824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5" y="1923296"/>
            <a:ext cx="9234016" cy="367250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 smtClean="0">
                <a:effectLst/>
              </a:rPr>
              <a:t>Zero = </a:t>
            </a:r>
            <a:r>
              <a:rPr lang="en-US" dirty="0">
                <a:solidFill>
                  <a:srgbClr val="00FF00"/>
                </a:solidFill>
                <a:sym typeface="Symbol"/>
              </a:rPr>
              <a:t></a:t>
            </a:r>
            <a:r>
              <a:rPr lang="en-US" dirty="0" smtClean="0">
                <a:effectLst/>
              </a:rPr>
              <a:t> error in Network Coding.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>
                <a:effectLst/>
              </a:rPr>
              <a:t>Reduction </a:t>
            </a:r>
            <a:r>
              <a:rPr lang="en-US" dirty="0">
                <a:effectLst/>
              </a:rPr>
              <a:t>in capacity vs. </a:t>
            </a:r>
            <a:r>
              <a:rPr lang="en-US" dirty="0" smtClean="0">
                <a:effectLst/>
              </a:rPr>
              <a:t>reduction </a:t>
            </a:r>
            <a:r>
              <a:rPr lang="en-US" dirty="0">
                <a:effectLst/>
              </a:rPr>
              <a:t>in code design.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>
                <a:effectLst/>
              </a:rPr>
              <a:t>Advantages </a:t>
            </a:r>
            <a:r>
              <a:rPr lang="en-US" dirty="0">
                <a:effectLst/>
              </a:rPr>
              <a:t>in cooperation in network </a:t>
            </a:r>
            <a:r>
              <a:rPr lang="en-US" dirty="0" smtClean="0">
                <a:effectLst/>
              </a:rPr>
              <a:t>communication.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>
                <a:solidFill>
                  <a:srgbClr val="A3A3A3"/>
                </a:solidFill>
                <a:effectLst/>
              </a:rPr>
              <a:t>Multiple Unicast NC can be reduced to 2 unicast.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Edge removal” implies: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00" y="5308466"/>
            <a:ext cx="8776228" cy="1308997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3345136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32" y="1433900"/>
            <a:ext cx="8363272" cy="3412975"/>
          </a:xfrm>
          <a:noFill/>
          <a:ln w="38100" cmpd="sng"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Recent studies have reduced any network commination instance with multiple multicast demands to a multiple unicast instance.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Network </a:t>
            </a:r>
            <a:r>
              <a:rPr lang="en-US" sz="2000" dirty="0"/>
              <a:t>Coding </a:t>
            </a:r>
            <a:r>
              <a:rPr lang="en-US" sz="1600" dirty="0"/>
              <a:t>[Dougherty </a:t>
            </a:r>
            <a:r>
              <a:rPr lang="en-US" sz="1600" dirty="0" err="1"/>
              <a:t>Zeger</a:t>
            </a:r>
            <a:r>
              <a:rPr lang="en-US" sz="1600" dirty="0" smtClean="0"/>
              <a:t>] </a:t>
            </a:r>
            <a:r>
              <a:rPr lang="en-US" sz="2000" dirty="0" smtClean="0"/>
              <a:t>zero error setting</a:t>
            </a:r>
            <a:r>
              <a:rPr lang="en-US" sz="1600" dirty="0" smtClean="0"/>
              <a:t>.</a:t>
            </a:r>
            <a:endParaRPr lang="en-US" sz="1600" dirty="0"/>
          </a:p>
          <a:p>
            <a:pPr>
              <a:lnSpc>
                <a:spcPct val="100000"/>
              </a:lnSpc>
            </a:pPr>
            <a:r>
              <a:rPr lang="en-US" sz="2000" dirty="0"/>
              <a:t>Linear Index Coding </a:t>
            </a:r>
            <a:r>
              <a:rPr lang="en-US" sz="1600" dirty="0"/>
              <a:t>[</a:t>
            </a:r>
            <a:r>
              <a:rPr lang="en-US" sz="1600" dirty="0" err="1"/>
              <a:t>Maleki</a:t>
            </a:r>
            <a:r>
              <a:rPr lang="en-US" sz="1600" dirty="0"/>
              <a:t> </a:t>
            </a:r>
            <a:r>
              <a:rPr lang="en-US" sz="1600" dirty="0" err="1"/>
              <a:t>Cadambe</a:t>
            </a:r>
            <a:r>
              <a:rPr lang="en-US" sz="1600" dirty="0"/>
              <a:t> </a:t>
            </a:r>
            <a:r>
              <a:rPr lang="en-US" sz="1600" dirty="0" err="1"/>
              <a:t>Jafar</a:t>
            </a:r>
            <a:r>
              <a:rPr lang="en-US" sz="1600" dirty="0"/>
              <a:t>].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General (noisy) networks </a:t>
            </a:r>
            <a:r>
              <a:rPr lang="en-US" sz="1600" dirty="0" smtClean="0"/>
              <a:t>[</a:t>
            </a:r>
            <a:r>
              <a:rPr lang="en-US" sz="1600" dirty="0"/>
              <a:t>Wong </a:t>
            </a:r>
            <a:r>
              <a:rPr lang="en-US" sz="1600" dirty="0" smtClean="0"/>
              <a:t>Langberg </a:t>
            </a:r>
            <a:r>
              <a:rPr lang="en-US" sz="1600" dirty="0" err="1"/>
              <a:t>Effros</a:t>
            </a:r>
            <a:r>
              <a:rPr lang="en-US" sz="1600" dirty="0"/>
              <a:t>].</a:t>
            </a:r>
          </a:p>
          <a:p>
            <a:pPr>
              <a:lnSpc>
                <a:spcPct val="100000"/>
              </a:lnSpc>
            </a:pPr>
            <a:endParaRPr lang="en-US" dirty="0" smtClean="0">
              <a:solidFill>
                <a:srgbClr val="FFCB69"/>
              </a:solidFill>
            </a:endParaRPr>
          </a:p>
        </p:txBody>
      </p:sp>
      <p:pic>
        <p:nvPicPr>
          <p:cNvPr id="169" name="Picture 1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2516" y="4434544"/>
            <a:ext cx="2592288" cy="1555373"/>
          </a:xfrm>
          <a:prstGeom prst="rect">
            <a:avLst/>
          </a:prstGeom>
          <a:ln w="38100" cmpd="sng">
            <a:solidFill>
              <a:srgbClr val="000514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292" cy="1143000"/>
          </a:xfrm>
        </p:spPr>
        <p:txBody>
          <a:bodyPr/>
          <a:lstStyle/>
          <a:p>
            <a:r>
              <a:rPr lang="en-US" dirty="0" smtClean="0"/>
              <a:t>4. Network demands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172318" y="6585977"/>
            <a:ext cx="184666" cy="543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68" name="Picture 1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099" y="4434544"/>
            <a:ext cx="2196451" cy="1548172"/>
          </a:xfrm>
          <a:prstGeom prst="rect">
            <a:avLst/>
          </a:prstGeom>
          <a:ln w="38100" cmpd="sng">
            <a:solidFill>
              <a:srgbClr val="000514"/>
            </a:solidFill>
          </a:ln>
        </p:spPr>
      </p:pic>
      <p:sp>
        <p:nvSpPr>
          <p:cNvPr id="170" name="Right Arrow 169"/>
          <p:cNvSpPr/>
          <p:nvPr/>
        </p:nvSpPr>
        <p:spPr bwMode="auto">
          <a:xfrm>
            <a:off x="3818399" y="4722576"/>
            <a:ext cx="684076" cy="288032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171" name="Right Arrow 170"/>
          <p:cNvSpPr/>
          <p:nvPr/>
        </p:nvSpPr>
        <p:spPr bwMode="auto">
          <a:xfrm rot="10800000">
            <a:off x="3782395" y="5334644"/>
            <a:ext cx="684076" cy="288032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794884" y="6265118"/>
            <a:ext cx="2133600" cy="476250"/>
          </a:xfrm>
        </p:spPr>
        <p:txBody>
          <a:bodyPr/>
          <a:lstStyle/>
          <a:p>
            <a:fld id="{DABF78B5-AE5A-42E2-96AD-3B82716BC6D6}" type="slidenum">
              <a:rPr lang="x-none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61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animBg="1"/>
      <p:bldP spid="17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32" y="1433900"/>
            <a:ext cx="5772817" cy="3412975"/>
          </a:xfrm>
          <a:noFill/>
          <a:ln w="38100" cmpd="sng">
            <a:noFill/>
          </a:ln>
        </p:spPr>
        <p:txBody>
          <a:bodyPr/>
          <a:lstStyle/>
          <a:p>
            <a:r>
              <a:rPr lang="en-US" sz="2400" dirty="0" smtClean="0"/>
              <a:t>For the case of Network Coding</a:t>
            </a:r>
            <a:r>
              <a:rPr lang="en-US" sz="2400" dirty="0"/>
              <a:t> </a:t>
            </a:r>
            <a:r>
              <a:rPr lang="en-US" sz="2400" dirty="0" smtClean="0"/>
              <a:t>one can further reduce to </a:t>
            </a:r>
            <a:r>
              <a:rPr lang="en-US" sz="2400" dirty="0" smtClean="0">
                <a:solidFill>
                  <a:srgbClr val="00FF00"/>
                </a:solidFill>
              </a:rPr>
              <a:t>2</a:t>
            </a:r>
            <a:r>
              <a:rPr lang="en-US" sz="2400" dirty="0" smtClean="0"/>
              <a:t> unicast! </a:t>
            </a:r>
            <a:r>
              <a:rPr lang="en-US" sz="1600" dirty="0" smtClean="0"/>
              <a:t>[</a:t>
            </a:r>
            <a:r>
              <a:rPr lang="en-US" sz="1600" dirty="0" err="1" smtClean="0">
                <a:effectLst/>
              </a:rPr>
              <a:t>Kamath</a:t>
            </a:r>
            <a:r>
              <a:rPr lang="en-US" sz="1600" dirty="0" smtClean="0">
                <a:effectLst/>
              </a:rPr>
              <a:t> </a:t>
            </a:r>
            <a:r>
              <a:rPr lang="en-US" sz="1600" dirty="0" err="1" smtClean="0">
                <a:effectLst/>
              </a:rPr>
              <a:t>Tse</a:t>
            </a:r>
            <a:r>
              <a:rPr lang="en-US" sz="1600" dirty="0" smtClean="0">
                <a:effectLst/>
              </a:rPr>
              <a:t> Wang]</a:t>
            </a:r>
            <a:r>
              <a:rPr lang="en-US" sz="2400" dirty="0" smtClean="0">
                <a:effectLst/>
              </a:rPr>
              <a:t>. 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 smtClean="0"/>
              <a:t>Holds only in limited setting of code design (not capacity) and only for zero error.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Can one determine capacity of multiple multicast networks using </a:t>
            </a:r>
            <a:r>
              <a:rPr lang="en-US" sz="2400" dirty="0" smtClean="0">
                <a:solidFill>
                  <a:srgbClr val="00FF00"/>
                </a:solidFill>
              </a:rPr>
              <a:t>2</a:t>
            </a:r>
            <a:r>
              <a:rPr lang="en-US" sz="2400" dirty="0" smtClean="0"/>
              <a:t> unicast networks?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Again, reduction breaks down in general setting.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Lets connect to edge removal …</a:t>
            </a:r>
            <a:endParaRPr lang="en-US" dirty="0" smtClean="0">
              <a:solidFill>
                <a:srgbClr val="FFCB6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292" cy="1143000"/>
          </a:xfrm>
        </p:spPr>
        <p:txBody>
          <a:bodyPr/>
          <a:lstStyle/>
          <a:p>
            <a:r>
              <a:rPr lang="en-US" dirty="0" smtClean="0"/>
              <a:t>Network demands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172318" y="6585977"/>
            <a:ext cx="184666" cy="543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794884" y="6265118"/>
            <a:ext cx="2133600" cy="476250"/>
          </a:xfrm>
        </p:spPr>
        <p:txBody>
          <a:bodyPr/>
          <a:lstStyle/>
          <a:p>
            <a:fld id="{DABF78B5-AE5A-42E2-96AD-3B82716BC6D6}" type="slidenum">
              <a:rPr lang="x-none" smtClean="0"/>
              <a:pPr/>
              <a:t>27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803" y="1911328"/>
            <a:ext cx="2647171" cy="3377425"/>
          </a:xfrm>
          <a:prstGeom prst="rect">
            <a:avLst/>
          </a:prstGeom>
          <a:ln w="38100" cmpd="sng">
            <a:solidFill>
              <a:srgbClr val="000514"/>
            </a:solidFill>
          </a:ln>
        </p:spPr>
      </p:pic>
    </p:spTree>
    <p:extLst>
      <p:ext uri="{BB962C8B-B14F-4D97-AF65-F5344CB8AC3E}">
        <p14:creationId xmlns:p14="http://schemas.microsoft.com/office/powerpoint/2010/main" val="141037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8737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The asymptotic edge removal statement is true </a:t>
            </a:r>
            <a:r>
              <a:rPr lang="en-US" sz="2400" dirty="0" err="1" smtClean="0"/>
              <a:t>iff</a:t>
            </a:r>
            <a:r>
              <a:rPr lang="en-US" sz="2400" dirty="0" smtClean="0"/>
              <a:t> the reduction of </a:t>
            </a:r>
            <a:r>
              <a:rPr lang="en-US" sz="1600" dirty="0"/>
              <a:t>[</a:t>
            </a:r>
            <a:r>
              <a:rPr lang="en-US" sz="1600" dirty="0" err="1">
                <a:effectLst/>
              </a:rPr>
              <a:t>Kamath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Tse</a:t>
            </a:r>
            <a:r>
              <a:rPr lang="en-US" sz="1600" dirty="0">
                <a:effectLst/>
              </a:rPr>
              <a:t> Wang</a:t>
            </a:r>
            <a:r>
              <a:rPr lang="en-US" sz="1600" dirty="0" smtClean="0">
                <a:effectLst/>
              </a:rPr>
              <a:t>] </a:t>
            </a:r>
            <a:r>
              <a:rPr lang="en-US" sz="2400" dirty="0" smtClean="0">
                <a:effectLst/>
              </a:rPr>
              <a:t>holds in capacity. </a:t>
            </a:r>
          </a:p>
          <a:p>
            <a:pPr marL="0" indent="0">
              <a:buNone/>
            </a:pPr>
            <a:r>
              <a:rPr lang="en-US" sz="1600" dirty="0" smtClean="0"/>
              <a:t>[</a:t>
            </a:r>
            <a:r>
              <a:rPr lang="en-US" sz="1600" dirty="0"/>
              <a:t>Wong </a:t>
            </a:r>
            <a:r>
              <a:rPr lang="en-US" sz="1600" dirty="0" err="1" smtClean="0"/>
              <a:t>Effros</a:t>
            </a:r>
            <a:r>
              <a:rPr lang="en-US" sz="1600" dirty="0" smtClean="0"/>
              <a:t> Langberg]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43292" cy="1143000"/>
          </a:xfrm>
        </p:spPr>
        <p:txBody>
          <a:bodyPr/>
          <a:lstStyle/>
          <a:p>
            <a:r>
              <a:rPr lang="en-US" dirty="0" smtClean="0"/>
              <a:t>Network demands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172318" y="6585977"/>
            <a:ext cx="184666" cy="543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794884" y="6265118"/>
            <a:ext cx="2133600" cy="476250"/>
          </a:xfrm>
        </p:spPr>
        <p:txBody>
          <a:bodyPr/>
          <a:lstStyle/>
          <a:p>
            <a:fld id="{DABF78B5-AE5A-42E2-96AD-3B82716BC6D6}" type="slidenum">
              <a:rPr lang="x-none" smtClean="0"/>
              <a:pPr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126" y="2912067"/>
            <a:ext cx="1885890" cy="2406135"/>
          </a:xfrm>
          <a:prstGeom prst="rect">
            <a:avLst/>
          </a:prstGeom>
          <a:ln w="38100" cmpd="sng">
            <a:solidFill>
              <a:srgbClr val="000514"/>
            </a:solidFill>
          </a:ln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31542" y="5402584"/>
            <a:ext cx="6175485" cy="882984"/>
          </a:xfrm>
          <a:prstGeom prst="rect">
            <a:avLst/>
          </a:prstGeom>
          <a:noFill/>
          <a:ln w="38100" cmpd="sng">
            <a:solidFill>
              <a:srgbClr val="00051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200000"/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20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20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200000"/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200000"/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200000"/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200000"/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200000"/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200000"/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rgbClr val="FFB63B"/>
                </a:solidFill>
              </a:rPr>
              <a:t>NC</a:t>
            </a:r>
            <a:r>
              <a:rPr lang="en-US" sz="2400" dirty="0" smtClean="0"/>
              <a:t>: multiple multicast capacity can be determined by </a:t>
            </a:r>
            <a:r>
              <a:rPr lang="en-US" sz="2400" dirty="0" smtClean="0">
                <a:solidFill>
                  <a:srgbClr val="00FF00"/>
                </a:solidFill>
              </a:rPr>
              <a:t>2</a:t>
            </a:r>
            <a:r>
              <a:rPr lang="en-US" sz="2400" dirty="0" smtClean="0"/>
              <a:t> unicast capacity.</a:t>
            </a:r>
            <a:endParaRPr lang="en-US" sz="2400" dirty="0" smtClean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50" y="2924650"/>
            <a:ext cx="5707370" cy="1022265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  <p:sp>
        <p:nvSpPr>
          <p:cNvPr id="12" name="Left-Right Arrow 11"/>
          <p:cNvSpPr/>
          <p:nvPr/>
        </p:nvSpPr>
        <p:spPr bwMode="auto">
          <a:xfrm rot="16200000">
            <a:off x="3002029" y="4335762"/>
            <a:ext cx="821068" cy="484632"/>
          </a:xfrm>
          <a:prstGeom prst="leftRightArrow">
            <a:avLst/>
          </a:prstGeom>
          <a:solidFill>
            <a:schemeClr val="accent4">
              <a:lumMod val="75000"/>
            </a:schemeClr>
          </a:solidFill>
          <a:ln w="38100" cap="flat" cmpd="sng" algn="ctr">
            <a:solidFill>
              <a:srgbClr val="00051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64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5" y="1219105"/>
            <a:ext cx="8958405" cy="367250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 smtClean="0">
                <a:effectLst/>
              </a:rPr>
              <a:t>Zero = </a:t>
            </a:r>
            <a:r>
              <a:rPr lang="en-US" dirty="0">
                <a:solidFill>
                  <a:srgbClr val="00FF00"/>
                </a:solidFill>
                <a:sym typeface="Symbol"/>
              </a:rPr>
              <a:t></a:t>
            </a:r>
            <a:r>
              <a:rPr lang="en-US" dirty="0" smtClean="0">
                <a:effectLst/>
              </a:rPr>
              <a:t> error in Network Coding.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effectLst/>
              </a:rPr>
              <a:t>Reduction in capacity vs. reduction in code </a:t>
            </a:r>
            <a:r>
              <a:rPr lang="en-US" dirty="0" smtClean="0">
                <a:effectLst/>
              </a:rPr>
              <a:t>design.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>
                <a:effectLst/>
              </a:rPr>
              <a:t>Limited dependence in </a:t>
            </a:r>
            <a:r>
              <a:rPr lang="en-US" dirty="0">
                <a:effectLst/>
              </a:rPr>
              <a:t>network coding implies limited capacity advantage</a:t>
            </a:r>
            <a:r>
              <a:rPr lang="en-US" dirty="0" smtClean="0">
                <a:effectLst/>
              </a:rPr>
              <a:t>.</a:t>
            </a:r>
            <a:endParaRPr lang="en-US" dirty="0">
              <a:effectLst/>
            </a:endParaRPr>
          </a:p>
          <a:p>
            <a:pPr eaLnBrk="1" hangingPunct="1">
              <a:lnSpc>
                <a:spcPct val="110000"/>
              </a:lnSpc>
            </a:pPr>
            <a:r>
              <a:rPr lang="en-US" dirty="0" smtClean="0">
                <a:effectLst/>
              </a:rPr>
              <a:t>Multiple Unicast NC can be reduced to </a:t>
            </a:r>
            <a:r>
              <a:rPr lang="en-US" dirty="0" smtClean="0">
                <a:solidFill>
                  <a:srgbClr val="00FF00"/>
                </a:solidFill>
                <a:effectLst/>
              </a:rPr>
              <a:t>2</a:t>
            </a:r>
            <a:r>
              <a:rPr lang="en-US" dirty="0" smtClean="0">
                <a:effectLst/>
              </a:rPr>
              <a:t> unicast.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>
                <a:effectLst/>
              </a:rPr>
              <a:t>All form of </a:t>
            </a:r>
            <a:r>
              <a:rPr lang="en-US" dirty="0" smtClean="0">
                <a:solidFill>
                  <a:srgbClr val="FFB63B"/>
                </a:solidFill>
                <a:effectLst/>
              </a:rPr>
              <a:t>slackness </a:t>
            </a:r>
            <a:r>
              <a:rPr lang="en-US" dirty="0" smtClean="0">
                <a:solidFill>
                  <a:srgbClr val="FFFFFF"/>
                </a:solidFill>
                <a:effectLst/>
              </a:rPr>
              <a:t>are</a:t>
            </a:r>
            <a:r>
              <a:rPr lang="en-US" dirty="0" smtClean="0">
                <a:solidFill>
                  <a:srgbClr val="FFB63B"/>
                </a:solidFill>
                <a:effectLst/>
              </a:rPr>
              <a:t> equivalent.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solidFill>
                  <a:srgbClr val="FFFFFF"/>
                </a:solidFill>
                <a:effectLst/>
              </a:rPr>
              <a:t>Reliability, closure, dependence, edge capacity.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Edge removal” equivalent: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00" y="5308466"/>
            <a:ext cx="8776228" cy="1308997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  <p:sp>
        <p:nvSpPr>
          <p:cNvPr id="3" name="Rectangle 2"/>
          <p:cNvSpPr/>
          <p:nvPr/>
        </p:nvSpPr>
        <p:spPr bwMode="auto">
          <a:xfrm>
            <a:off x="243754" y="3912444"/>
            <a:ext cx="8582724" cy="123145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879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a unifying theory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9321"/>
            <a:ext cx="8255260" cy="4525963"/>
          </a:xfrm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 smtClean="0"/>
              <a:t>Individual studies focusing on specific problems have been extremely productive.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FFCB69"/>
                </a:solidFill>
              </a:rPr>
              <a:t>Different perspective</a:t>
            </a:r>
            <a:r>
              <a:rPr lang="en-US" sz="2400" dirty="0"/>
              <a:t>: </a:t>
            </a:r>
            <a:r>
              <a:rPr lang="en-US" sz="2400" dirty="0" smtClean="0"/>
              <a:t>we propose a </a:t>
            </a:r>
            <a:r>
              <a:rPr lang="en-US" sz="2400" dirty="0" smtClean="0">
                <a:solidFill>
                  <a:srgbClr val="FFCB69"/>
                </a:solidFill>
              </a:rPr>
              <a:t>“conditional”</a:t>
            </a:r>
            <a:r>
              <a:rPr lang="en-US" sz="2400" dirty="0" smtClean="0">
                <a:solidFill>
                  <a:srgbClr val="E9B960"/>
                </a:solidFill>
              </a:rPr>
              <a:t> </a:t>
            </a:r>
            <a:r>
              <a:rPr lang="en-US" sz="2400" dirty="0" smtClean="0"/>
              <a:t>study of network communication problems.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FFCB69"/>
                </a:solidFill>
              </a:rPr>
              <a:t>Focus on </a:t>
            </a:r>
            <a:r>
              <a:rPr lang="en-US" sz="2400" dirty="0" smtClean="0">
                <a:solidFill>
                  <a:srgbClr val="FFCB69"/>
                </a:solidFill>
              </a:rPr>
              <a:t>connections: </a:t>
            </a:r>
            <a:r>
              <a:rPr lang="en-US" sz="2400" dirty="0" smtClean="0"/>
              <a:t>compare different comm. problems through </a:t>
            </a:r>
            <a:r>
              <a:rPr lang="en-US" sz="2400" dirty="0"/>
              <a:t>the lens of </a:t>
            </a:r>
            <a:r>
              <a:rPr lang="en-US" sz="2400" dirty="0" smtClean="0">
                <a:solidFill>
                  <a:srgbClr val="FFCB69"/>
                </a:solidFill>
              </a:rPr>
              <a:t>reductions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We can connect between problems without explicitly knowing either of their solutions.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BF78B5-AE5A-42E2-96AD-3B82716BC6D6}" type="slidenum">
              <a:rPr lang="x-none" smtClean="0"/>
              <a:pPr/>
              <a:t>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91580" y="5180631"/>
            <a:ext cx="2972842" cy="1416721"/>
            <a:chOff x="1558638" y="4059387"/>
            <a:chExt cx="5661213" cy="2183202"/>
          </a:xfrm>
        </p:grpSpPr>
        <p:sp>
          <p:nvSpPr>
            <p:cNvPr id="6" name="Cloud 5"/>
            <p:cNvSpPr/>
            <p:nvPr/>
          </p:nvSpPr>
          <p:spPr bwMode="auto">
            <a:xfrm>
              <a:off x="2712021" y="4197924"/>
              <a:ext cx="3127664" cy="194310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58638" y="4595095"/>
              <a:ext cx="745448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58638" y="4059387"/>
              <a:ext cx="696606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58638" y="5666512"/>
              <a:ext cx="745448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58638" y="5130803"/>
              <a:ext cx="745448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80506" y="4602020"/>
              <a:ext cx="73934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80506" y="4066309"/>
              <a:ext cx="690501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80506" y="5673439"/>
              <a:ext cx="739345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80506" y="5137728"/>
              <a:ext cx="73934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8" idx="3"/>
            </p:cNvCxnSpPr>
            <p:nvPr/>
          </p:nvCxnSpPr>
          <p:spPr bwMode="auto">
            <a:xfrm>
              <a:off x="2255244" y="4343962"/>
              <a:ext cx="747729" cy="31116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3"/>
            </p:cNvCxnSpPr>
            <p:nvPr/>
          </p:nvCxnSpPr>
          <p:spPr bwMode="auto">
            <a:xfrm>
              <a:off x="2304086" y="4879670"/>
              <a:ext cx="439115" cy="6640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0" idx="3"/>
              <a:endCxn id="6" idx="2"/>
            </p:cNvCxnSpPr>
            <p:nvPr/>
          </p:nvCxnSpPr>
          <p:spPr bwMode="auto">
            <a:xfrm flipV="1">
              <a:off x="2304086" y="5169473"/>
              <a:ext cx="417638" cy="24590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3"/>
            </p:cNvCxnSpPr>
            <p:nvPr/>
          </p:nvCxnSpPr>
          <p:spPr bwMode="auto">
            <a:xfrm flipV="1">
              <a:off x="2304086" y="5590312"/>
              <a:ext cx="428723" cy="36077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endCxn id="12" idx="1"/>
            </p:cNvCxnSpPr>
            <p:nvPr/>
          </p:nvCxnSpPr>
          <p:spPr bwMode="auto">
            <a:xfrm flipV="1">
              <a:off x="5746174" y="4350884"/>
              <a:ext cx="734332" cy="25228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endCxn id="11" idx="1"/>
            </p:cNvCxnSpPr>
            <p:nvPr/>
          </p:nvCxnSpPr>
          <p:spPr bwMode="auto">
            <a:xfrm flipV="1">
              <a:off x="5839690" y="4886595"/>
              <a:ext cx="640816" cy="10104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6" idx="0"/>
              <a:endCxn id="14" idx="1"/>
            </p:cNvCxnSpPr>
            <p:nvPr/>
          </p:nvCxnSpPr>
          <p:spPr bwMode="auto">
            <a:xfrm>
              <a:off x="5837078" y="5169473"/>
              <a:ext cx="643428" cy="2528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13" idx="1"/>
            </p:cNvCxnSpPr>
            <p:nvPr/>
          </p:nvCxnSpPr>
          <p:spPr bwMode="auto">
            <a:xfrm>
              <a:off x="5725390" y="5444838"/>
              <a:ext cx="755116" cy="51317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3" name="Group 4"/>
          <p:cNvGrpSpPr/>
          <p:nvPr/>
        </p:nvGrpSpPr>
        <p:grpSpPr>
          <a:xfrm>
            <a:off x="5256076" y="5144627"/>
            <a:ext cx="2972842" cy="1416721"/>
            <a:chOff x="1558638" y="4059387"/>
            <a:chExt cx="5661213" cy="2183202"/>
          </a:xfrm>
        </p:grpSpPr>
        <p:sp>
          <p:nvSpPr>
            <p:cNvPr id="24" name="Cloud 23"/>
            <p:cNvSpPr/>
            <p:nvPr/>
          </p:nvSpPr>
          <p:spPr bwMode="auto">
            <a:xfrm>
              <a:off x="2712021" y="4197924"/>
              <a:ext cx="3127664" cy="194310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58638" y="4595095"/>
              <a:ext cx="745448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58638" y="4059387"/>
              <a:ext cx="696606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558638" y="5666512"/>
              <a:ext cx="745448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58638" y="5130803"/>
              <a:ext cx="745448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480506" y="4602020"/>
              <a:ext cx="73934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480506" y="4066309"/>
              <a:ext cx="690501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80506" y="5673439"/>
              <a:ext cx="739345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480506" y="5137728"/>
              <a:ext cx="73934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Arrow Connector 32"/>
            <p:cNvCxnSpPr>
              <a:stCxn id="26" idx="3"/>
            </p:cNvCxnSpPr>
            <p:nvPr/>
          </p:nvCxnSpPr>
          <p:spPr bwMode="auto">
            <a:xfrm>
              <a:off x="2255244" y="4343962"/>
              <a:ext cx="747729" cy="31116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>
              <a:stCxn id="25" idx="3"/>
            </p:cNvCxnSpPr>
            <p:nvPr/>
          </p:nvCxnSpPr>
          <p:spPr bwMode="auto">
            <a:xfrm>
              <a:off x="2304086" y="4879670"/>
              <a:ext cx="439115" cy="6640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>
              <a:stCxn id="28" idx="3"/>
              <a:endCxn id="24" idx="2"/>
            </p:cNvCxnSpPr>
            <p:nvPr/>
          </p:nvCxnSpPr>
          <p:spPr bwMode="auto">
            <a:xfrm flipV="1">
              <a:off x="2304086" y="5169473"/>
              <a:ext cx="417638" cy="24590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>
              <a:stCxn id="27" idx="3"/>
            </p:cNvCxnSpPr>
            <p:nvPr/>
          </p:nvCxnSpPr>
          <p:spPr bwMode="auto">
            <a:xfrm flipV="1">
              <a:off x="2304086" y="5590312"/>
              <a:ext cx="428723" cy="36077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Straight Arrow Connector 36"/>
            <p:cNvCxnSpPr>
              <a:endCxn id="30" idx="1"/>
            </p:cNvCxnSpPr>
            <p:nvPr/>
          </p:nvCxnSpPr>
          <p:spPr bwMode="auto">
            <a:xfrm flipV="1">
              <a:off x="5746174" y="4350884"/>
              <a:ext cx="734332" cy="25228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8" name="Straight Arrow Connector 37"/>
            <p:cNvCxnSpPr>
              <a:endCxn id="29" idx="1"/>
            </p:cNvCxnSpPr>
            <p:nvPr/>
          </p:nvCxnSpPr>
          <p:spPr bwMode="auto">
            <a:xfrm flipV="1">
              <a:off x="5839690" y="4886595"/>
              <a:ext cx="640816" cy="10104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>
              <a:stCxn id="24" idx="0"/>
              <a:endCxn id="32" idx="1"/>
            </p:cNvCxnSpPr>
            <p:nvPr/>
          </p:nvCxnSpPr>
          <p:spPr bwMode="auto">
            <a:xfrm>
              <a:off x="5837078" y="5169473"/>
              <a:ext cx="643428" cy="2528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>
              <a:endCxn id="31" idx="1"/>
            </p:cNvCxnSpPr>
            <p:nvPr/>
          </p:nvCxnSpPr>
          <p:spPr bwMode="auto">
            <a:xfrm>
              <a:off x="5725390" y="5444838"/>
              <a:ext cx="755116" cy="51317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3851920" y="5468663"/>
            <a:ext cx="973946" cy="830906"/>
            <a:chOff x="3706066" y="5013176"/>
            <a:chExt cx="1400980" cy="1154942"/>
          </a:xfrm>
        </p:grpSpPr>
        <p:sp>
          <p:nvSpPr>
            <p:cNvPr id="41" name="Right Arrow 40"/>
            <p:cNvSpPr/>
            <p:nvPr/>
          </p:nvSpPr>
          <p:spPr bwMode="auto">
            <a:xfrm>
              <a:off x="3707904" y="5013176"/>
              <a:ext cx="1399142" cy="396607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42" name="Right Arrow 41"/>
            <p:cNvSpPr/>
            <p:nvPr/>
          </p:nvSpPr>
          <p:spPr bwMode="auto">
            <a:xfrm rot="10800000">
              <a:off x="3706066" y="5771511"/>
              <a:ext cx="1399142" cy="396607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1943708" y="5625244"/>
            <a:ext cx="522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aseline="0" dirty="0">
                <a:solidFill>
                  <a:srgbClr val="66FF33"/>
                </a:solidFill>
              </a:rPr>
              <a:t>N</a:t>
            </a:r>
            <a:r>
              <a:rPr lang="en-US" sz="2400" baseline="-25000" dirty="0">
                <a:solidFill>
                  <a:srgbClr val="66FF33"/>
                </a:solidFill>
              </a:rPr>
              <a:t>1</a:t>
            </a:r>
            <a:endParaRPr lang="en-US" sz="2400" dirty="0"/>
          </a:p>
        </p:txBody>
      </p:sp>
      <p:sp>
        <p:nvSpPr>
          <p:cNvPr id="47" name="Rectangle 46"/>
          <p:cNvSpPr/>
          <p:nvPr/>
        </p:nvSpPr>
        <p:spPr>
          <a:xfrm>
            <a:off x="6444208" y="5625244"/>
            <a:ext cx="5551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aseline="0" dirty="0" smtClean="0">
                <a:solidFill>
                  <a:srgbClr val="66FF33"/>
                </a:solidFill>
              </a:rPr>
              <a:t>N</a:t>
            </a:r>
            <a:r>
              <a:rPr lang="en-US" sz="2400" baseline="-25000" dirty="0" smtClean="0">
                <a:solidFill>
                  <a:srgbClr val="66FF33"/>
                </a:solidFill>
              </a:rPr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6856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Summary</a:t>
            </a:r>
            <a:endParaRPr lang="he-IL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199" y="1695420"/>
            <a:ext cx="8423335" cy="4667111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2000" dirty="0" smtClean="0"/>
              <a:t>Discussed the paradigm of reductive arguments in network communication.</a:t>
            </a:r>
          </a:p>
          <a:p>
            <a:pPr eaLnBrk="1" hangingPunct="1">
              <a:defRPr/>
            </a:pPr>
            <a:r>
              <a:rPr lang="en-US" sz="2000" dirty="0" smtClean="0"/>
              <a:t>Presented the edge removal problem:</a:t>
            </a:r>
          </a:p>
          <a:p>
            <a:pPr lvl="1" eaLnBrk="1" hangingPunct="1">
              <a:defRPr/>
            </a:pPr>
            <a:r>
              <a:rPr lang="en-US" sz="2000" dirty="0" smtClean="0"/>
              <a:t>Open.</a:t>
            </a:r>
          </a:p>
          <a:p>
            <a:pPr lvl="1" eaLnBrk="1" hangingPunct="1">
              <a:defRPr/>
            </a:pPr>
            <a:r>
              <a:rPr lang="en-US" sz="2000" dirty="0" smtClean="0"/>
              <a:t>Its solution will imply the solution of several other problems that span a number of different aspects of network communication (reliability, topology, demands, source dependence).</a:t>
            </a:r>
          </a:p>
          <a:p>
            <a:pPr eaLnBrk="1" hangingPunct="1">
              <a:defRPr/>
            </a:pPr>
            <a:r>
              <a:rPr lang="en-US" sz="2000" dirty="0" smtClean="0"/>
              <a:t>Highlights central nature of the edge removal problem.</a:t>
            </a:r>
          </a:p>
          <a:p>
            <a:pPr eaLnBrk="1" hangingPunct="1">
              <a:defRPr/>
            </a:pPr>
            <a:r>
              <a:rPr lang="en-US" sz="2000" dirty="0" smtClean="0"/>
              <a:t>Are there other implications of solving the edge removal problem (e.g., distortion).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This talk hopefully added onto Michelle’s talk in placing the reductive study of network communication in the </a:t>
            </a:r>
            <a:r>
              <a:rPr lang="en-US" sz="2000" dirty="0" smtClean="0">
                <a:solidFill>
                  <a:srgbClr val="FFCB69"/>
                </a:solidFill>
              </a:rPr>
              <a:t>spotlight</a:t>
            </a:r>
            <a:r>
              <a:rPr lang="en-US" sz="2000" dirty="0"/>
              <a:t>.</a:t>
            </a:r>
            <a:endParaRPr lang="en-US" sz="2000" dirty="0" smtClean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marL="457200" indent="-457200"/>
            <a:fld id="{EDFB5903-DB8A-4933-AB41-E07DE010064D}" type="slidenum">
              <a:rPr lang="x-none"/>
              <a:pPr marL="457200" indent="-457200"/>
              <a:t>30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973643" y="2954331"/>
            <a:ext cx="184731" cy="543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12160" y="692696"/>
            <a:ext cx="1168416" cy="400110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  <a:buNone/>
              <a:defRPr/>
            </a:pPr>
            <a:r>
              <a:rPr lang="en-US" sz="2000" baseline="0" dirty="0" smtClean="0">
                <a:solidFill>
                  <a:schemeClr val="tx1"/>
                </a:solidFill>
              </a:rPr>
              <a:t>Thanks!</a:t>
            </a:r>
            <a:endParaRPr lang="en-US" sz="2000" baseline="-25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sym typeface="Symbo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416316" y="260648"/>
            <a:ext cx="1224136" cy="1152128"/>
            <a:chOff x="4608004" y="4437112"/>
            <a:chExt cx="2304256" cy="2124236"/>
          </a:xfrm>
        </p:grpSpPr>
        <p:sp>
          <p:nvSpPr>
            <p:cNvPr id="10" name="Oval 9"/>
            <p:cNvSpPr/>
            <p:nvPr/>
          </p:nvSpPr>
          <p:spPr bwMode="auto">
            <a:xfrm>
              <a:off x="4608004" y="4437112"/>
              <a:ext cx="2304256" cy="2124236"/>
            </a:xfrm>
            <a:prstGeom prst="ellipse">
              <a:avLst/>
            </a:prstGeom>
            <a:solidFill>
              <a:srgbClr val="A886E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0499281">
              <a:off x="4726627" y="4852679"/>
              <a:ext cx="1116124" cy="476436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1922186">
              <a:off x="4865406" y="5596963"/>
              <a:ext cx="1116124" cy="476436"/>
            </a:xfrm>
            <a:prstGeom prst="ellipse">
              <a:avLst/>
            </a:prstGeom>
            <a:solidFill>
              <a:srgbClr val="008000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5666016">
              <a:off x="5814955" y="5175768"/>
              <a:ext cx="1116124" cy="476436"/>
            </a:xfrm>
            <a:prstGeom prst="ellipse">
              <a:avLst/>
            </a:prstGeom>
            <a:solidFill>
              <a:srgbClr val="3366FF">
                <a:alpha val="49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1922186">
              <a:off x="4924112" y="5116031"/>
              <a:ext cx="159871" cy="151756"/>
            </a:xfrm>
            <a:prstGeom prst="ellipse">
              <a:avLst/>
            </a:prstGeom>
            <a:solidFill>
              <a:schemeClr val="bg2"/>
            </a:solidFill>
            <a:ln w="1905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1922186">
              <a:off x="5212145" y="5008020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1922186">
              <a:off x="5500177" y="4936011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1922186">
              <a:off x="5140137" y="5656091"/>
              <a:ext cx="159871" cy="151756"/>
            </a:xfrm>
            <a:prstGeom prst="ellipse">
              <a:avLst/>
            </a:prstGeom>
            <a:solidFill>
              <a:schemeClr val="bg2"/>
            </a:solidFill>
            <a:ln w="1905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1922186">
              <a:off x="6292265" y="5512076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1922186">
              <a:off x="6292264" y="5152035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1922186">
              <a:off x="5356161" y="5800106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 rot="1922186">
              <a:off x="5572185" y="5944123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 rot="1922186">
              <a:off x="5680198" y="5368059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 rot="1922186">
              <a:off x="5968228" y="6232154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 rot="1922186">
              <a:off x="5860216" y="4611975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 rot="1922186">
              <a:off x="6328269" y="6052135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 rot="1922186">
              <a:off x="5896220" y="5728100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1922186">
              <a:off x="5896221" y="5044024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 rot="1922186">
              <a:off x="5320157" y="4611975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 rot="1922186">
              <a:off x="4924113" y="5980127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 rot="1922186">
              <a:off x="5392165" y="6232155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514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91787"/>
            <a:ext cx="8496944" cy="3142213"/>
          </a:xfrm>
          <a:ln>
            <a:noFill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000" dirty="0" smtClean="0"/>
              <a:t>Reductions can show that a problem is </a:t>
            </a:r>
            <a:r>
              <a:rPr lang="en-US" sz="2000" dirty="0" smtClean="0">
                <a:solidFill>
                  <a:srgbClr val="FFDF65"/>
                </a:solidFill>
              </a:rPr>
              <a:t>easy</a:t>
            </a:r>
            <a:r>
              <a:rPr lang="en-US" sz="20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Reductions can show that a problem is </a:t>
            </a:r>
            <a:r>
              <a:rPr lang="en-US" sz="2000" dirty="0" smtClean="0">
                <a:solidFill>
                  <a:srgbClr val="FFDF65"/>
                </a:solidFill>
              </a:rPr>
              <a:t>hard</a:t>
            </a:r>
            <a:r>
              <a:rPr lang="en-US" sz="20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Reductions </a:t>
            </a:r>
            <a:r>
              <a:rPr lang="en-US" sz="2000" dirty="0" smtClean="0"/>
              <a:t>allow propagation of </a:t>
            </a:r>
            <a:r>
              <a:rPr lang="en-US" sz="2000" dirty="0" smtClean="0">
                <a:solidFill>
                  <a:srgbClr val="FFDF65"/>
                </a:solidFill>
              </a:rPr>
              <a:t>proof techniques.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Study of reduction raise </a:t>
            </a:r>
            <a:r>
              <a:rPr lang="en-US" sz="2000" dirty="0" smtClean="0">
                <a:solidFill>
                  <a:srgbClr val="FFDF65"/>
                </a:solidFill>
              </a:rPr>
              <a:t>new questions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000" dirty="0" smtClean="0"/>
              <a:t>Study </a:t>
            </a:r>
            <a:r>
              <a:rPr lang="en-US" sz="2000" dirty="0" smtClean="0"/>
              <a:t>of reductive arguments </a:t>
            </a:r>
            <a:r>
              <a:rPr lang="en-US" sz="2000" dirty="0" smtClean="0"/>
              <a:t>identify </a:t>
            </a:r>
            <a:r>
              <a:rPr lang="en-US" sz="2000" dirty="0" smtClean="0">
                <a:solidFill>
                  <a:srgbClr val="FFDF65"/>
                </a:solidFill>
              </a:rPr>
              <a:t>central</a:t>
            </a:r>
            <a:r>
              <a:rPr lang="en-US" sz="2000" dirty="0" smtClean="0"/>
              <a:t> problems.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Provides </a:t>
            </a:r>
            <a:r>
              <a:rPr lang="en-US" sz="2000" dirty="0" smtClean="0"/>
              <a:t>a framework for generating a </a:t>
            </a:r>
            <a:r>
              <a:rPr lang="en-US" sz="2000" dirty="0" smtClean="0">
                <a:solidFill>
                  <a:srgbClr val="FFDF65"/>
                </a:solidFill>
              </a:rPr>
              <a:t>taxonomy.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Have </a:t>
            </a:r>
            <a:r>
              <a:rPr lang="en-US" sz="2000" dirty="0" smtClean="0"/>
              <a:t>the potential to </a:t>
            </a:r>
            <a:r>
              <a:rPr lang="en-US" sz="2000" dirty="0" smtClean="0">
                <a:solidFill>
                  <a:srgbClr val="FFDF65"/>
                </a:solidFill>
              </a:rPr>
              <a:t>unify and steer </a:t>
            </a:r>
            <a:r>
              <a:rPr lang="en-US" sz="2000" dirty="0" smtClean="0"/>
              <a:t>future studies.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talk: reductive studies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BF78B5-AE5A-42E2-96AD-3B82716BC6D6}" type="slidenum">
              <a:rPr lang="x-none" smtClean="0"/>
              <a:pPr/>
              <a:t>4</a:t>
            </a:fld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 flipH="1">
            <a:off x="168305" y="185433"/>
            <a:ext cx="4248472" cy="3440941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 cmpd="sng">
            <a:solidFill>
              <a:srgbClr val="000514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aseline="0" dirty="0" smtClean="0">
                <a:solidFill>
                  <a:schemeClr val="tx1"/>
                </a:solidFill>
              </a:rPr>
              <a:t>Index Coding/Network Coding.</a:t>
            </a:r>
          </a:p>
          <a:p>
            <a:pPr>
              <a:buNone/>
            </a:pPr>
            <a:r>
              <a:rPr lang="en-US" sz="1600" baseline="0" dirty="0" smtClean="0">
                <a:solidFill>
                  <a:schemeClr val="tx1"/>
                </a:solidFill>
              </a:rPr>
              <a:t>Index Coding/Interference Alignment.</a:t>
            </a:r>
          </a:p>
          <a:p>
            <a:pPr>
              <a:buNone/>
            </a:pPr>
            <a:r>
              <a:rPr lang="en-US" sz="1600" baseline="0" dirty="0" smtClean="0">
                <a:solidFill>
                  <a:schemeClr val="tx1"/>
                </a:solidFill>
              </a:rPr>
              <a:t>Multiple Unicast vs. Multiple Multicast NC.</a:t>
            </a:r>
          </a:p>
          <a:p>
            <a:pPr>
              <a:buNone/>
            </a:pPr>
            <a:r>
              <a:rPr lang="en-US" sz="1600" baseline="0" dirty="0" smtClean="0">
                <a:solidFill>
                  <a:schemeClr val="tx1"/>
                </a:solidFill>
              </a:rPr>
              <a:t>Network Equivalence.</a:t>
            </a:r>
          </a:p>
          <a:p>
            <a:pPr>
              <a:buNone/>
            </a:pPr>
            <a:r>
              <a:rPr lang="en-US" sz="1600" baseline="0" dirty="0" smtClean="0">
                <a:solidFill>
                  <a:schemeClr val="tx1"/>
                </a:solidFill>
              </a:rPr>
              <a:t>Secure Communication vs. MU NC.</a:t>
            </a:r>
          </a:p>
          <a:p>
            <a:pPr>
              <a:buNone/>
            </a:pPr>
            <a:r>
              <a:rPr lang="en-US" sz="1600" baseline="0" dirty="0" smtClean="0">
                <a:solidFill>
                  <a:schemeClr val="tx1"/>
                </a:solidFill>
              </a:rPr>
              <a:t>Reliable Communication vs. MU NC.</a:t>
            </a:r>
          </a:p>
          <a:p>
            <a:pPr>
              <a:buNone/>
            </a:pPr>
            <a:r>
              <a:rPr lang="en-US" sz="1600" baseline="0" dirty="0" smtClean="0">
                <a:solidFill>
                  <a:srgbClr val="00FF00"/>
                </a:solidFill>
              </a:rPr>
              <a:t>2</a:t>
            </a:r>
            <a:r>
              <a:rPr lang="en-US" sz="1600" baseline="0" dirty="0" smtClean="0">
                <a:solidFill>
                  <a:schemeClr val="tx1"/>
                </a:solidFill>
              </a:rPr>
              <a:t> Unicast vs. </a:t>
            </a:r>
            <a:r>
              <a:rPr lang="en-US" sz="1600" baseline="0" dirty="0" smtClean="0">
                <a:solidFill>
                  <a:srgbClr val="00FF00"/>
                </a:solidFill>
              </a:rPr>
              <a:t>K</a:t>
            </a:r>
            <a:r>
              <a:rPr lang="en-US" sz="1600" baseline="0" dirty="0" smtClean="0">
                <a:solidFill>
                  <a:schemeClr val="tx1"/>
                </a:solidFill>
              </a:rPr>
              <a:t> Unicast NC.</a:t>
            </a:r>
          </a:p>
          <a:p>
            <a:pPr>
              <a:buNone/>
            </a:pPr>
            <a:r>
              <a:rPr lang="en-US" sz="1600" baseline="0" dirty="0" smtClean="0">
                <a:solidFill>
                  <a:schemeClr val="tx1"/>
                </a:solidFill>
              </a:rPr>
              <a:t>Index </a:t>
            </a:r>
            <a:r>
              <a:rPr lang="en-US" sz="1600" baseline="0" dirty="0">
                <a:solidFill>
                  <a:schemeClr val="tx1"/>
                </a:solidFill>
              </a:rPr>
              <a:t>Coding/Distributed storage.</a:t>
            </a:r>
          </a:p>
          <a:p>
            <a:pPr>
              <a:buNone/>
            </a:pPr>
            <a:r>
              <a:rPr lang="en-US" sz="1600" baseline="0" dirty="0" smtClean="0">
                <a:solidFill>
                  <a:schemeClr val="tx1"/>
                </a:solidFill>
              </a:rPr>
              <a:t>…</a:t>
            </a:r>
          </a:p>
          <a:p>
            <a:pPr>
              <a:buNone/>
            </a:pPr>
            <a:r>
              <a:rPr lang="en-US" sz="2000" b="1" baseline="0" dirty="0" smtClean="0">
                <a:solidFill>
                  <a:srgbClr val="FFB63B"/>
                </a:solidFill>
              </a:rPr>
              <a:t>This talk: </a:t>
            </a:r>
          </a:p>
          <a:p>
            <a:pPr>
              <a:buNone/>
            </a:pPr>
            <a:r>
              <a:rPr lang="en-US" sz="2000" b="1" baseline="0" dirty="0" smtClean="0">
                <a:solidFill>
                  <a:schemeClr val="tx1"/>
                </a:solidFill>
              </a:rPr>
              <a:t>The “edge removal problem”.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6588224" y="224644"/>
            <a:ext cx="2232248" cy="2088232"/>
            <a:chOff x="503548" y="80628"/>
            <a:chExt cx="2304256" cy="2124236"/>
          </a:xfrm>
        </p:grpSpPr>
        <p:sp>
          <p:nvSpPr>
            <p:cNvPr id="33" name="Oval 32"/>
            <p:cNvSpPr/>
            <p:nvPr/>
          </p:nvSpPr>
          <p:spPr bwMode="auto">
            <a:xfrm>
              <a:off x="503548" y="80628"/>
              <a:ext cx="2304256" cy="2124236"/>
            </a:xfrm>
            <a:prstGeom prst="ellipse">
              <a:avLst/>
            </a:prstGeom>
            <a:solidFill>
              <a:srgbClr val="A886E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 rot="1922186">
              <a:off x="1107689" y="651536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 rot="1922186">
              <a:off x="1395721" y="579527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 rot="1922186">
              <a:off x="2187809" y="1155592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 rot="1922186">
              <a:off x="2187808" y="795551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 rot="1922186">
              <a:off x="1251705" y="1443622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 rot="1922186">
              <a:off x="1467729" y="1587639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 rot="1922186">
              <a:off x="1575742" y="1011575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 rot="1922186">
              <a:off x="1863772" y="1875670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 rot="1922186">
              <a:off x="1755760" y="255491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 rot="1922186">
              <a:off x="2223813" y="1695651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 rot="1922186">
              <a:off x="1791764" y="1371616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 rot="1922186">
              <a:off x="1791765" y="687540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 rot="1922186">
              <a:off x="1215701" y="255491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 rot="1922186">
              <a:off x="819657" y="1623643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 rot="1922186">
              <a:off x="1035680" y="1299608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 rot="1922186">
              <a:off x="819657" y="762120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 rot="1922186">
              <a:off x="1287709" y="1875671"/>
              <a:ext cx="159871" cy="151756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400" b="0" i="0" u="none" strike="noStrike" cap="none" normalizeH="0" baseline="3000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  <a:cs typeface="Arial" pitchFamily="34" charset="0"/>
              </a:endParaRPr>
            </a:p>
          </p:txBody>
        </p:sp>
      </p:grpSp>
      <p:sp>
        <p:nvSpPr>
          <p:cNvPr id="51" name="Oval 50"/>
          <p:cNvSpPr/>
          <p:nvPr/>
        </p:nvSpPr>
        <p:spPr bwMode="auto">
          <a:xfrm rot="5666016">
            <a:off x="7750968" y="963300"/>
            <a:ext cx="1116124" cy="476436"/>
          </a:xfrm>
          <a:prstGeom prst="ellipse">
            <a:avLst/>
          </a:prstGeom>
          <a:solidFill>
            <a:srgbClr val="3366FF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30000" smtClean="0">
              <a:ln>
                <a:noFill/>
              </a:ln>
              <a:solidFill>
                <a:schemeClr val="hlink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 rot="1922186">
            <a:off x="6845626" y="1384495"/>
            <a:ext cx="1116124" cy="476436"/>
          </a:xfrm>
          <a:prstGeom prst="ellipse">
            <a:avLst/>
          </a:prstGeom>
          <a:solidFill>
            <a:srgbClr val="008000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30000" smtClean="0">
              <a:ln>
                <a:noFill/>
              </a:ln>
              <a:solidFill>
                <a:schemeClr val="hlink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 rot="20499281">
            <a:off x="6706847" y="640211"/>
            <a:ext cx="1116124" cy="476436"/>
          </a:xfrm>
          <a:prstGeom prst="ellipse">
            <a:avLst/>
          </a:prstGeom>
          <a:solidFill>
            <a:srgbClr val="FF0000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30000" smtClean="0">
              <a:ln>
                <a:noFill/>
              </a:ln>
              <a:solidFill>
                <a:schemeClr val="hlink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 rot="1922186">
            <a:off x="6904332" y="906136"/>
            <a:ext cx="159871" cy="151756"/>
          </a:xfrm>
          <a:prstGeom prst="ellipse">
            <a:avLst/>
          </a:prstGeom>
          <a:solidFill>
            <a:schemeClr val="bg2"/>
          </a:solidFill>
          <a:ln w="1905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30000" smtClean="0">
              <a:ln>
                <a:noFill/>
              </a:ln>
              <a:solidFill>
                <a:schemeClr val="hlink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 rot="1922186">
            <a:off x="7120357" y="1410192"/>
            <a:ext cx="159871" cy="151756"/>
          </a:xfrm>
          <a:prstGeom prst="ellipse">
            <a:avLst/>
          </a:prstGeom>
          <a:solidFill>
            <a:schemeClr val="bg2"/>
          </a:solidFill>
          <a:ln w="1905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30000" smtClean="0">
              <a:ln>
                <a:noFill/>
              </a:ln>
              <a:solidFill>
                <a:schemeClr val="hlink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 rot="1922186">
            <a:off x="8236480" y="1302180"/>
            <a:ext cx="159871" cy="151756"/>
          </a:xfrm>
          <a:prstGeom prst="ellipse">
            <a:avLst/>
          </a:prstGeom>
          <a:solidFill>
            <a:schemeClr val="bg2"/>
          </a:solidFill>
          <a:ln w="1905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30000" smtClean="0">
              <a:ln>
                <a:noFill/>
              </a:ln>
              <a:solidFill>
                <a:schemeClr val="hlink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544108" y="5589240"/>
            <a:ext cx="3240360" cy="1037987"/>
            <a:chOff x="4932040" y="5229200"/>
            <a:chExt cx="3103543" cy="1037987"/>
          </a:xfrm>
        </p:grpSpPr>
        <p:grpSp>
          <p:nvGrpSpPr>
            <p:cNvPr id="57" name="Group 56"/>
            <p:cNvGrpSpPr/>
            <p:nvPr/>
          </p:nvGrpSpPr>
          <p:grpSpPr>
            <a:xfrm>
              <a:off x="4932040" y="5229200"/>
              <a:ext cx="3103543" cy="1037987"/>
              <a:chOff x="1943708" y="2924944"/>
              <a:chExt cx="4522733" cy="1260915"/>
            </a:xfrm>
          </p:grpSpPr>
          <p:sp>
            <p:nvSpPr>
              <p:cNvPr id="58" name="Cloud 57"/>
              <p:cNvSpPr/>
              <p:nvPr/>
            </p:nvSpPr>
            <p:spPr bwMode="auto">
              <a:xfrm>
                <a:off x="1943708" y="2924944"/>
                <a:ext cx="1642413" cy="1260915"/>
              </a:xfrm>
              <a:prstGeom prst="cloud">
                <a:avLst/>
              </a:prstGeom>
              <a:solidFill>
                <a:schemeClr val="accent4">
                  <a:lumMod val="5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dirty="0" smtClean="0">
                  <a:solidFill>
                    <a:schemeClr val="tx1"/>
                  </a:solidFill>
                  <a:effectLst/>
                  <a:cs typeface="Arial" charset="0"/>
                </a:endParaRPr>
              </a:p>
            </p:txBody>
          </p:sp>
          <p:sp>
            <p:nvSpPr>
              <p:cNvPr id="59" name="Cloud 58"/>
              <p:cNvSpPr/>
              <p:nvPr/>
            </p:nvSpPr>
            <p:spPr bwMode="auto">
              <a:xfrm>
                <a:off x="4824028" y="2924944"/>
                <a:ext cx="1642413" cy="1260915"/>
              </a:xfrm>
              <a:prstGeom prst="cloud">
                <a:avLst/>
              </a:prstGeom>
              <a:solidFill>
                <a:schemeClr val="accent4">
                  <a:lumMod val="5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dirty="0" smtClean="0">
                  <a:solidFill>
                    <a:schemeClr val="tx1"/>
                  </a:solidFill>
                  <a:effectLst/>
                  <a:cs typeface="Arial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393063" y="3231100"/>
                <a:ext cx="650456" cy="4860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buNone/>
                </a:pPr>
                <a:r>
                  <a:rPr lang="en-US" sz="2000" baseline="0" dirty="0" smtClean="0">
                    <a:solidFill>
                      <a:srgbClr val="66FF33"/>
                    </a:solidFill>
                  </a:rPr>
                  <a:t>N</a:t>
                </a:r>
                <a:r>
                  <a:rPr lang="en-US" sz="2000" baseline="-25000" dirty="0" smtClean="0">
                    <a:solidFill>
                      <a:srgbClr val="66FF33"/>
                    </a:solidFill>
                  </a:rPr>
                  <a:t>1</a:t>
                </a:r>
                <a:endParaRPr lang="en-US" sz="2000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ight Arrow 61"/>
              <p:cNvSpPr/>
              <p:nvPr/>
            </p:nvSpPr>
            <p:spPr bwMode="auto">
              <a:xfrm>
                <a:off x="3923928" y="3187363"/>
                <a:ext cx="684077" cy="288032"/>
              </a:xfrm>
              <a:prstGeom prst="rightArrow">
                <a:avLst/>
              </a:prstGeom>
              <a:solidFill>
                <a:schemeClr val="accent4">
                  <a:lumMod val="75000"/>
                </a:schemeClr>
              </a:solidFill>
              <a:ln w="38100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20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omic Sans MS" pitchFamily="66" charset="0"/>
                  <a:cs typeface="Arial" charset="0"/>
                </a:endParaRPr>
              </a:p>
            </p:txBody>
          </p:sp>
        </p:grpSp>
        <p:sp>
          <p:nvSpPr>
            <p:cNvPr id="85" name="Rectangle 84"/>
            <p:cNvSpPr/>
            <p:nvPr/>
          </p:nvSpPr>
          <p:spPr>
            <a:xfrm>
              <a:off x="7269025" y="5481228"/>
              <a:ext cx="4725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None/>
              </a:pPr>
              <a:r>
                <a:rPr lang="en-US" sz="2000" baseline="0" dirty="0" smtClean="0">
                  <a:solidFill>
                    <a:srgbClr val="66FF33"/>
                  </a:solidFill>
                </a:rPr>
                <a:t>N</a:t>
              </a:r>
              <a:r>
                <a:rPr lang="en-US" sz="2000" baseline="-25000" dirty="0" smtClean="0">
                  <a:solidFill>
                    <a:srgbClr val="66FF33"/>
                  </a:solidFill>
                </a:rPr>
                <a:t>2</a:t>
              </a:r>
              <a:endParaRPr lang="en-US" sz="20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6" name="Right Arrow 85"/>
            <p:cNvSpPr/>
            <p:nvPr/>
          </p:nvSpPr>
          <p:spPr bwMode="auto">
            <a:xfrm rot="10800000">
              <a:off x="6300192" y="5748176"/>
              <a:ext cx="469420" cy="237108"/>
            </a:xfrm>
            <a:prstGeom prst="rightArrow">
              <a:avLst/>
            </a:prstGeom>
            <a:solidFill>
              <a:schemeClr val="accent4">
                <a:lumMod val="75000"/>
              </a:schemeClr>
            </a:solidFill>
            <a:ln w="381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</p:grpSp>
      <p:sp>
        <p:nvSpPr>
          <p:cNvPr id="5" name="Rectangle 4"/>
          <p:cNvSpPr/>
          <p:nvPr/>
        </p:nvSpPr>
        <p:spPr bwMode="auto">
          <a:xfrm>
            <a:off x="5504573" y="3917657"/>
            <a:ext cx="962103" cy="48745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009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Line 8"/>
          <p:cNvSpPr>
            <a:spLocks noChangeShapeType="1"/>
          </p:cNvSpPr>
          <p:nvPr/>
        </p:nvSpPr>
        <p:spPr bwMode="auto">
          <a:xfrm flipH="1">
            <a:off x="7497763" y="3101975"/>
            <a:ext cx="2286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24" name="Line 8"/>
          <p:cNvSpPr>
            <a:spLocks noChangeShapeType="1"/>
          </p:cNvSpPr>
          <p:nvPr/>
        </p:nvSpPr>
        <p:spPr bwMode="auto">
          <a:xfrm>
            <a:off x="7454900" y="2168525"/>
            <a:ext cx="233363" cy="825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27" name="Line 4"/>
          <p:cNvSpPr>
            <a:spLocks noChangeShapeType="1"/>
          </p:cNvSpPr>
          <p:nvPr/>
        </p:nvSpPr>
        <p:spPr bwMode="auto">
          <a:xfrm flipH="1">
            <a:off x="6578600" y="2867025"/>
            <a:ext cx="104775" cy="60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28" name="Line 8"/>
          <p:cNvSpPr>
            <a:spLocks noChangeShapeType="1"/>
          </p:cNvSpPr>
          <p:nvPr/>
        </p:nvSpPr>
        <p:spPr bwMode="auto">
          <a:xfrm>
            <a:off x="6564313" y="3563938"/>
            <a:ext cx="790575" cy="34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637962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881318"/>
            <a:ext cx="8507413" cy="4814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Directed network </a:t>
            </a:r>
            <a:r>
              <a:rPr lang="en-US" sz="2400" dirty="0" smtClean="0">
                <a:solidFill>
                  <a:srgbClr val="00FF00"/>
                </a:solidFill>
              </a:rPr>
              <a:t>N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Source vertices </a:t>
            </a:r>
            <a:r>
              <a:rPr lang="en-US" sz="2400" dirty="0" smtClean="0">
                <a:solidFill>
                  <a:srgbClr val="00FF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Terminal vertices </a:t>
            </a:r>
            <a:r>
              <a:rPr lang="en-US" sz="2400" dirty="0" smtClean="0">
                <a:solidFill>
                  <a:srgbClr val="00FF00"/>
                </a:solidFill>
              </a:rPr>
              <a:t>T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Set of requirements: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Transfer information from </a:t>
            </a:r>
            <a:r>
              <a:rPr lang="en-US" sz="2000" dirty="0" smtClean="0">
                <a:solidFill>
                  <a:srgbClr val="00FF00"/>
                </a:solidFill>
              </a:rPr>
              <a:t>S</a:t>
            </a:r>
            <a:r>
              <a:rPr lang="en-US" sz="2000" baseline="-25000" dirty="0" smtClean="0">
                <a:solidFill>
                  <a:srgbClr val="00FF00"/>
                </a:solidFill>
              </a:rPr>
              <a:t>i</a:t>
            </a:r>
            <a:r>
              <a:rPr lang="en-US" sz="2000" dirty="0" smtClean="0"/>
              <a:t> to </a:t>
            </a:r>
            <a:r>
              <a:rPr lang="en-US" sz="2000" dirty="0" err="1" smtClean="0">
                <a:solidFill>
                  <a:srgbClr val="00FF00"/>
                </a:solidFill>
              </a:rPr>
              <a:t>T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j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hlink"/>
                </a:solidFill>
              </a:rPr>
              <a:t>Objective</a:t>
            </a:r>
            <a:r>
              <a:rPr lang="en-US" sz="2400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Design information flow that satisfies requirements.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A13C73C-D1C9-4547-913A-1A9A9F476B0F}" type="slidenum">
              <a:rPr lang="x-none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5961063" y="1800225"/>
            <a:ext cx="58737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00" name="Line 3"/>
          <p:cNvSpPr>
            <a:spLocks noChangeShapeType="1"/>
          </p:cNvSpPr>
          <p:nvPr/>
        </p:nvSpPr>
        <p:spPr bwMode="auto">
          <a:xfrm>
            <a:off x="5961063" y="1800225"/>
            <a:ext cx="698500" cy="957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 flipH="1">
            <a:off x="6578600" y="2867025"/>
            <a:ext cx="104775" cy="604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02" name="Line 5"/>
          <p:cNvSpPr>
            <a:spLocks noChangeShapeType="1"/>
          </p:cNvSpPr>
          <p:nvPr/>
        </p:nvSpPr>
        <p:spPr bwMode="auto">
          <a:xfrm>
            <a:off x="6683375" y="2847975"/>
            <a:ext cx="954088" cy="214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>
            <a:off x="6019800" y="3214688"/>
            <a:ext cx="0" cy="833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6728273" y="2886459"/>
            <a:ext cx="708025" cy="1009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 flipH="1">
            <a:off x="6777038" y="2214563"/>
            <a:ext cx="614362" cy="577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637961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187286" y="274638"/>
            <a:ext cx="8901629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Noiseless networks: network </a:t>
            </a:r>
            <a:r>
              <a:rPr lang="en-US" sz="3600" dirty="0"/>
              <a:t>c</a:t>
            </a:r>
            <a:r>
              <a:rPr lang="en-US" sz="3600" dirty="0" smtClean="0"/>
              <a:t>oding</a:t>
            </a:r>
          </a:p>
        </p:txBody>
      </p:sp>
      <p:sp>
        <p:nvSpPr>
          <p:cNvPr id="4108" name="Oval 11"/>
          <p:cNvSpPr>
            <a:spLocks noChangeArrowheads="1"/>
          </p:cNvSpPr>
          <p:nvPr/>
        </p:nvSpPr>
        <p:spPr bwMode="auto">
          <a:xfrm>
            <a:off x="5867400" y="1722438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SzTx/>
              <a:buFontTx/>
              <a:buNone/>
            </a:pPr>
            <a:endParaRPr lang="he-IL" sz="2000">
              <a:effectLst/>
            </a:endParaRPr>
          </a:p>
        </p:txBody>
      </p:sp>
      <p:sp>
        <p:nvSpPr>
          <p:cNvPr id="4109" name="Oval 12"/>
          <p:cNvSpPr>
            <a:spLocks noChangeArrowheads="1"/>
          </p:cNvSpPr>
          <p:nvPr/>
        </p:nvSpPr>
        <p:spPr bwMode="auto">
          <a:xfrm>
            <a:off x="7391400" y="3857625"/>
            <a:ext cx="1524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SzTx/>
              <a:buFontTx/>
              <a:buNone/>
            </a:pPr>
            <a:endParaRPr lang="he-IL" sz="2000">
              <a:effectLst/>
            </a:endParaRPr>
          </a:p>
        </p:txBody>
      </p:sp>
      <p:sp>
        <p:nvSpPr>
          <p:cNvPr id="4110" name="Oval 13"/>
          <p:cNvSpPr>
            <a:spLocks noChangeArrowheads="1"/>
          </p:cNvSpPr>
          <p:nvPr/>
        </p:nvSpPr>
        <p:spPr bwMode="auto">
          <a:xfrm>
            <a:off x="5954713" y="4060825"/>
            <a:ext cx="1524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SzTx/>
              <a:buFontTx/>
              <a:buNone/>
            </a:pPr>
            <a:endParaRPr lang="he-IL" sz="2000">
              <a:effectLst/>
            </a:endParaRPr>
          </a:p>
        </p:txBody>
      </p:sp>
      <p:sp>
        <p:nvSpPr>
          <p:cNvPr id="4111" name="Oval 14"/>
          <p:cNvSpPr>
            <a:spLocks noChangeArrowheads="1"/>
          </p:cNvSpPr>
          <p:nvPr/>
        </p:nvSpPr>
        <p:spPr bwMode="auto">
          <a:xfrm>
            <a:off x="7645400" y="3024188"/>
            <a:ext cx="1524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SzTx/>
              <a:buFontTx/>
              <a:buNone/>
            </a:pPr>
            <a:endParaRPr lang="he-IL" sz="2000">
              <a:effectLst/>
            </a:endParaRPr>
          </a:p>
        </p:txBody>
      </p:sp>
      <p:sp>
        <p:nvSpPr>
          <p:cNvPr id="4112" name="Oval 15"/>
          <p:cNvSpPr>
            <a:spLocks noChangeArrowheads="1"/>
          </p:cNvSpPr>
          <p:nvPr/>
        </p:nvSpPr>
        <p:spPr bwMode="auto">
          <a:xfrm>
            <a:off x="7375525" y="2084388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SzTx/>
              <a:buFontTx/>
              <a:buNone/>
            </a:pPr>
            <a:endParaRPr lang="he-IL" sz="2000">
              <a:effectLst/>
            </a:endParaRPr>
          </a:p>
        </p:txBody>
      </p:sp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5961063" y="1571625"/>
            <a:ext cx="413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800" dirty="0" smtClean="0">
                <a:solidFill>
                  <a:schemeClr val="tx1"/>
                </a:solidFill>
                <a:effectLst/>
              </a:rPr>
              <a:t>S</a:t>
            </a:r>
            <a:r>
              <a:rPr lang="en-US" sz="1800" baseline="-25000" dirty="0" smtClean="0">
                <a:solidFill>
                  <a:schemeClr val="tx1"/>
                </a:solidFill>
                <a:effectLst/>
              </a:rPr>
              <a:t>1</a:t>
            </a:r>
            <a:endParaRPr lang="en-US" sz="1800" baseline="-25000" dirty="0">
              <a:solidFill>
                <a:schemeClr val="tx1"/>
              </a:solidFill>
              <a:effectLst/>
            </a:endParaRPr>
          </a:p>
        </p:txBody>
      </p:sp>
      <p:sp>
        <p:nvSpPr>
          <p:cNvPr id="4114" name="Text Box 17"/>
          <p:cNvSpPr txBox="1">
            <a:spLocks noChangeArrowheads="1"/>
          </p:cNvSpPr>
          <p:nvPr/>
        </p:nvSpPr>
        <p:spPr bwMode="auto">
          <a:xfrm>
            <a:off x="7485063" y="3643313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800" dirty="0" smtClean="0">
                <a:solidFill>
                  <a:schemeClr val="tx1"/>
                </a:solidFill>
                <a:effectLst/>
              </a:rPr>
              <a:t>T</a:t>
            </a:r>
            <a:r>
              <a:rPr lang="en-US" sz="1800" baseline="-25000" dirty="0" smtClean="0">
                <a:solidFill>
                  <a:schemeClr val="tx1"/>
                </a:solidFill>
                <a:effectLst/>
              </a:rPr>
              <a:t>2</a:t>
            </a:r>
            <a:endParaRPr lang="en-US" sz="1800" baseline="-25000" dirty="0">
              <a:solidFill>
                <a:schemeClr val="tx1"/>
              </a:solidFill>
              <a:effectLst/>
            </a:endParaRPr>
          </a:p>
        </p:txBody>
      </p:sp>
      <p:sp>
        <p:nvSpPr>
          <p:cNvPr id="4115" name="Text Box 18"/>
          <p:cNvSpPr txBox="1">
            <a:spLocks noChangeArrowheads="1"/>
          </p:cNvSpPr>
          <p:nvPr/>
        </p:nvSpPr>
        <p:spPr bwMode="auto">
          <a:xfrm>
            <a:off x="6113463" y="3886200"/>
            <a:ext cx="410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800" dirty="0" smtClean="0">
                <a:solidFill>
                  <a:schemeClr val="tx1"/>
                </a:solidFill>
                <a:effectLst/>
              </a:rPr>
              <a:t>T</a:t>
            </a:r>
            <a:r>
              <a:rPr lang="en-US" sz="1800" baseline="-25000" dirty="0" smtClean="0">
                <a:solidFill>
                  <a:schemeClr val="tx1"/>
                </a:solidFill>
                <a:effectLst/>
              </a:rPr>
              <a:t>1</a:t>
            </a:r>
            <a:endParaRPr lang="en-US" sz="1800" baseline="-25000" dirty="0">
              <a:solidFill>
                <a:schemeClr val="tx1"/>
              </a:solidFill>
              <a:effectLst/>
            </a:endParaRPr>
          </a:p>
        </p:txBody>
      </p:sp>
      <p:sp>
        <p:nvSpPr>
          <p:cNvPr id="4116" name="Text Box 19"/>
          <p:cNvSpPr txBox="1">
            <a:spLocks noChangeArrowheads="1"/>
          </p:cNvSpPr>
          <p:nvPr/>
        </p:nvSpPr>
        <p:spPr bwMode="auto">
          <a:xfrm>
            <a:off x="7758113" y="2887663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800" dirty="0" smtClean="0">
                <a:solidFill>
                  <a:schemeClr val="tx1"/>
                </a:solidFill>
                <a:effectLst/>
              </a:rPr>
              <a:t>T</a:t>
            </a:r>
            <a:r>
              <a:rPr lang="en-US" sz="1800" baseline="-25000" dirty="0" smtClean="0">
                <a:solidFill>
                  <a:schemeClr val="tx1"/>
                </a:solidFill>
                <a:effectLst/>
              </a:rPr>
              <a:t>3</a:t>
            </a:r>
            <a:endParaRPr lang="en-US" sz="1800" baseline="-25000" dirty="0">
              <a:solidFill>
                <a:schemeClr val="tx1"/>
              </a:solidFill>
              <a:effectLst/>
            </a:endParaRPr>
          </a:p>
        </p:txBody>
      </p:sp>
      <p:sp>
        <p:nvSpPr>
          <p:cNvPr id="4117" name="Text Box 20"/>
          <p:cNvSpPr txBox="1">
            <a:spLocks noChangeArrowheads="1"/>
          </p:cNvSpPr>
          <p:nvPr/>
        </p:nvSpPr>
        <p:spPr bwMode="auto">
          <a:xfrm>
            <a:off x="7510463" y="1871663"/>
            <a:ext cx="439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800" dirty="0" smtClean="0">
                <a:solidFill>
                  <a:schemeClr val="tx1"/>
                </a:solidFill>
                <a:effectLst/>
              </a:rPr>
              <a:t>S</a:t>
            </a:r>
            <a:r>
              <a:rPr lang="en-US" sz="1800" baseline="-25000" dirty="0" smtClean="0">
                <a:solidFill>
                  <a:schemeClr val="tx1"/>
                </a:solidFill>
                <a:effectLst/>
              </a:rPr>
              <a:t>2</a:t>
            </a:r>
            <a:endParaRPr lang="en-US" sz="1800" baseline="-25000" dirty="0">
              <a:solidFill>
                <a:schemeClr val="tx1"/>
              </a:solidFill>
              <a:effectLst/>
            </a:endParaRPr>
          </a:p>
        </p:txBody>
      </p:sp>
      <p:sp>
        <p:nvSpPr>
          <p:cNvPr id="4118" name="Rectangle 21"/>
          <p:cNvSpPr>
            <a:spLocks noChangeArrowheads="1"/>
          </p:cNvSpPr>
          <p:nvPr/>
        </p:nvSpPr>
        <p:spPr bwMode="auto">
          <a:xfrm>
            <a:off x="5715000" y="1571625"/>
            <a:ext cx="2514600" cy="2895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SzTx/>
              <a:buFontTx/>
              <a:buNone/>
            </a:pPr>
            <a:endParaRPr lang="he-IL" sz="2000">
              <a:effectLst/>
            </a:endParaRPr>
          </a:p>
        </p:txBody>
      </p:sp>
      <p:sp>
        <p:nvSpPr>
          <p:cNvPr id="4120" name="Oval 23"/>
          <p:cNvSpPr>
            <a:spLocks noChangeArrowheads="1"/>
          </p:cNvSpPr>
          <p:nvPr/>
        </p:nvSpPr>
        <p:spPr bwMode="auto">
          <a:xfrm>
            <a:off x="5961063" y="3081338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endParaRPr lang="he-IL" sz="1800">
              <a:effectLst/>
            </a:endParaRPr>
          </a:p>
        </p:txBody>
      </p:sp>
      <p:sp>
        <p:nvSpPr>
          <p:cNvPr id="4121" name="Oval 24"/>
          <p:cNvSpPr>
            <a:spLocks noChangeArrowheads="1"/>
          </p:cNvSpPr>
          <p:nvPr/>
        </p:nvSpPr>
        <p:spPr bwMode="auto">
          <a:xfrm>
            <a:off x="6481763" y="349091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endParaRPr lang="he-IL" sz="1800">
              <a:effectLst/>
            </a:endParaRPr>
          </a:p>
        </p:txBody>
      </p:sp>
      <p:sp>
        <p:nvSpPr>
          <p:cNvPr id="4122" name="Oval 25"/>
          <p:cNvSpPr>
            <a:spLocks noChangeArrowheads="1"/>
          </p:cNvSpPr>
          <p:nvPr/>
        </p:nvSpPr>
        <p:spPr bwMode="auto">
          <a:xfrm>
            <a:off x="6624638" y="2757488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endParaRPr lang="he-IL" sz="1800">
              <a:effectLst/>
            </a:endParaRPr>
          </a:p>
        </p:txBody>
      </p:sp>
      <p:sp>
        <p:nvSpPr>
          <p:cNvPr id="4125" name="Line 8"/>
          <p:cNvSpPr>
            <a:spLocks noChangeShapeType="1"/>
          </p:cNvSpPr>
          <p:nvPr/>
        </p:nvSpPr>
        <p:spPr bwMode="auto">
          <a:xfrm>
            <a:off x="6026150" y="3159125"/>
            <a:ext cx="466725" cy="354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4126" name="Line 8"/>
          <p:cNvSpPr>
            <a:spLocks noChangeShapeType="1"/>
          </p:cNvSpPr>
          <p:nvPr/>
        </p:nvSpPr>
        <p:spPr bwMode="auto">
          <a:xfrm>
            <a:off x="6564313" y="3563938"/>
            <a:ext cx="790575" cy="34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6809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 txBox="1">
            <a:spLocks noGrp="1"/>
          </p:cNvSpPr>
          <p:nvPr/>
        </p:nvSpPr>
        <p:spPr bwMode="auto">
          <a:xfrm>
            <a:off x="6553200" y="623800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SzTx/>
              <a:buFontTx/>
              <a:buNone/>
            </a:pPr>
            <a:fld id="{93FD7E73-96EB-4FA5-B3BE-017CD8A19839}" type="slidenum">
              <a:rPr lang="x-none" sz="1200">
                <a:solidFill>
                  <a:schemeClr val="tx1"/>
                </a:solidFill>
                <a:effectLst/>
                <a:latin typeface="Arial" pitchFamily="34" charset="0"/>
              </a:rPr>
              <a:pPr algn="r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sz="120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433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Simplifying assumptions</a:t>
            </a:r>
            <a:endParaRPr lang="en-US" dirty="0" smtClean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199" y="1413926"/>
            <a:ext cx="8686801" cy="45259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Let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smtClean="0">
                <a:solidFill>
                  <a:srgbClr val="00FF00"/>
                </a:solidFill>
              </a:rPr>
              <a:t>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smtClean="0"/>
              <a:t>be a </a:t>
            </a:r>
            <a:r>
              <a:rPr lang="en-US" sz="2400" dirty="0" smtClean="0">
                <a:solidFill>
                  <a:srgbClr val="FFC000"/>
                </a:solidFill>
              </a:rPr>
              <a:t>directed acyclic </a:t>
            </a:r>
            <a:r>
              <a:rPr lang="en-US" sz="2400" dirty="0" smtClean="0"/>
              <a:t>network.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/>
              <a:t>Assume each edge </a:t>
            </a:r>
            <a:r>
              <a:rPr lang="en-US" sz="2000" dirty="0" smtClean="0">
                <a:solidFill>
                  <a:srgbClr val="00FF00"/>
                </a:solidFill>
              </a:rPr>
              <a:t>e</a:t>
            </a:r>
            <a:r>
              <a:rPr lang="en-US" sz="2000" dirty="0" smtClean="0"/>
              <a:t> in </a:t>
            </a:r>
            <a:r>
              <a:rPr lang="en-US" sz="2000" dirty="0" smtClean="0">
                <a:solidFill>
                  <a:srgbClr val="00FF00"/>
                </a:solidFill>
              </a:rPr>
              <a:t>N</a:t>
            </a:r>
            <a:r>
              <a:rPr lang="en-US" sz="2000" dirty="0" smtClean="0"/>
              <a:t> is of capacity </a:t>
            </a:r>
            <a:r>
              <a:rPr lang="en-US" sz="2000" dirty="0" err="1" smtClean="0">
                <a:solidFill>
                  <a:srgbClr val="00FF0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e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Sources </a:t>
            </a:r>
            <a:r>
              <a:rPr lang="en-US" sz="2400" dirty="0" smtClean="0">
                <a:solidFill>
                  <a:srgbClr val="00FF00"/>
                </a:solidFill>
              </a:rPr>
              <a:t>S</a:t>
            </a:r>
            <a:r>
              <a:rPr lang="en-US" sz="2400" baseline="-25000" dirty="0" smtClean="0">
                <a:solidFill>
                  <a:srgbClr val="00FF00"/>
                </a:solidFill>
              </a:rPr>
              <a:t>i</a:t>
            </a:r>
            <a:r>
              <a:rPr lang="en-US" sz="2400" dirty="0" smtClean="0"/>
              <a:t> hold independent information.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Throughout the talk we consider the </a:t>
            </a:r>
            <a:r>
              <a:rPr lang="en-US" sz="2400" dirty="0" smtClean="0">
                <a:solidFill>
                  <a:srgbClr val="FFC000"/>
                </a:solidFill>
              </a:rPr>
              <a:t>multiple unicast </a:t>
            </a:r>
            <a:r>
              <a:rPr lang="en-US" sz="2400" dirty="0" smtClean="0"/>
              <a:t>communication requirement.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solidFill>
                  <a:srgbClr val="00FF00"/>
                </a:solidFill>
              </a:rPr>
              <a:t>k</a:t>
            </a:r>
            <a:r>
              <a:rPr lang="en-US" sz="2000" dirty="0" smtClean="0"/>
              <a:t> source/terminal pairs </a:t>
            </a:r>
            <a:r>
              <a:rPr lang="en-US" sz="2000" dirty="0" smtClean="0">
                <a:solidFill>
                  <a:srgbClr val="00FF00"/>
                </a:solidFill>
              </a:rPr>
              <a:t>(</a:t>
            </a:r>
            <a:r>
              <a:rPr lang="en-US" sz="2000" dirty="0" err="1" smtClean="0">
                <a:solidFill>
                  <a:srgbClr val="00FF00"/>
                </a:solidFill>
              </a:rPr>
              <a:t>S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i</a:t>
            </a:r>
            <a:r>
              <a:rPr lang="en-US" sz="2000" dirty="0" err="1" smtClean="0">
                <a:solidFill>
                  <a:srgbClr val="00FF00"/>
                </a:solidFill>
              </a:rPr>
              <a:t>,T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i</a:t>
            </a:r>
            <a:r>
              <a:rPr lang="en-US" sz="2000" dirty="0" smtClean="0">
                <a:solidFill>
                  <a:srgbClr val="00FF00"/>
                </a:solidFill>
              </a:rPr>
              <a:t>)</a:t>
            </a:r>
            <a:r>
              <a:rPr lang="en-US" sz="2000" dirty="0" smtClean="0"/>
              <a:t> that wish to communicate over </a:t>
            </a:r>
            <a:r>
              <a:rPr lang="en-US" sz="2000" dirty="0" smtClean="0">
                <a:solidFill>
                  <a:srgbClr val="00FF00"/>
                </a:solidFill>
              </a:rPr>
              <a:t>N</a:t>
            </a:r>
            <a:r>
              <a:rPr lang="en-US" sz="2000" dirty="0" smtClean="0"/>
              <a:t>.</a:t>
            </a:r>
          </a:p>
        </p:txBody>
      </p:sp>
      <p:sp>
        <p:nvSpPr>
          <p:cNvPr id="60" name="Cloud 59"/>
          <p:cNvSpPr/>
          <p:nvPr/>
        </p:nvSpPr>
        <p:spPr bwMode="auto">
          <a:xfrm>
            <a:off x="2734055" y="4374196"/>
            <a:ext cx="3127664" cy="1943100"/>
          </a:xfrm>
          <a:prstGeom prst="cloud">
            <a:avLst/>
          </a:prstGeom>
          <a:solidFill>
            <a:schemeClr val="accent4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chemeClr val="tx1"/>
              </a:solidFill>
              <a:effectLst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FF00"/>
                </a:solidFill>
                <a:effectLst/>
                <a:latin typeface="Comic Sans MS" pitchFamily="66" charset="0"/>
                <a:cs typeface="Arial" charset="0"/>
              </a:rPr>
              <a:t>N</a:t>
            </a:r>
            <a:endParaRPr kumimoji="0" lang="he-IL" sz="2800" b="0" i="0" u="none" strike="noStrike" cap="none" normalizeH="0" baseline="0" dirty="0" smtClean="0">
              <a:ln>
                <a:noFill/>
              </a:ln>
              <a:solidFill>
                <a:srgbClr val="00FF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580672" y="4235657"/>
            <a:ext cx="1444335" cy="2068792"/>
            <a:chOff x="1558638" y="4059385"/>
            <a:chExt cx="1444335" cy="2068792"/>
          </a:xfrm>
        </p:grpSpPr>
        <p:sp>
          <p:nvSpPr>
            <p:cNvPr id="61" name="TextBox 60"/>
            <p:cNvSpPr txBox="1"/>
            <p:nvPr/>
          </p:nvSpPr>
          <p:spPr>
            <a:xfrm>
              <a:off x="1558638" y="4595094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558638" y="4059385"/>
              <a:ext cx="49083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558638" y="5666512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558638" y="5130803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78" name="Straight Arrow Connector 77"/>
            <p:cNvCxnSpPr>
              <a:stCxn id="62" idx="3"/>
            </p:cNvCxnSpPr>
            <p:nvPr/>
          </p:nvCxnSpPr>
          <p:spPr bwMode="auto">
            <a:xfrm>
              <a:off x="2049477" y="4290218"/>
              <a:ext cx="953496" cy="3649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0" name="Straight Arrow Connector 79"/>
            <p:cNvCxnSpPr>
              <a:stCxn id="61" idx="3"/>
            </p:cNvCxnSpPr>
            <p:nvPr/>
          </p:nvCxnSpPr>
          <p:spPr bwMode="auto">
            <a:xfrm>
              <a:off x="2081537" y="4825927"/>
              <a:ext cx="661663" cy="12014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1" name="Straight Arrow Connector 80"/>
            <p:cNvCxnSpPr>
              <a:stCxn id="64" idx="3"/>
              <a:endCxn id="60" idx="2"/>
            </p:cNvCxnSpPr>
            <p:nvPr/>
          </p:nvCxnSpPr>
          <p:spPr bwMode="auto">
            <a:xfrm flipV="1">
              <a:off x="2081537" y="5169474"/>
              <a:ext cx="651203" cy="19216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4" name="Straight Arrow Connector 83"/>
            <p:cNvCxnSpPr>
              <a:stCxn id="63" idx="3"/>
            </p:cNvCxnSpPr>
            <p:nvPr/>
          </p:nvCxnSpPr>
          <p:spPr bwMode="auto">
            <a:xfrm flipV="1">
              <a:off x="2081537" y="5590309"/>
              <a:ext cx="651272" cy="30703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5747425" y="4242583"/>
            <a:ext cx="1274809" cy="2068792"/>
            <a:chOff x="5725391" y="4066311"/>
            <a:chExt cx="1274809" cy="2068792"/>
          </a:xfrm>
        </p:grpSpPr>
        <p:sp>
          <p:nvSpPr>
            <p:cNvPr id="65" name="TextBox 64"/>
            <p:cNvSpPr txBox="1"/>
            <p:nvPr/>
          </p:nvSpPr>
          <p:spPr>
            <a:xfrm>
              <a:off x="6480507" y="4602020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80507" y="4066311"/>
              <a:ext cx="490840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80507" y="5673438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80507" y="5137729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89" name="Straight Arrow Connector 88"/>
            <p:cNvCxnSpPr>
              <a:endCxn id="66" idx="1"/>
            </p:cNvCxnSpPr>
            <p:nvPr/>
          </p:nvCxnSpPr>
          <p:spPr bwMode="auto">
            <a:xfrm flipV="1">
              <a:off x="5746173" y="4297144"/>
              <a:ext cx="734334" cy="3060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2" name="Straight Arrow Connector 91"/>
            <p:cNvCxnSpPr>
              <a:endCxn id="65" idx="1"/>
            </p:cNvCxnSpPr>
            <p:nvPr/>
          </p:nvCxnSpPr>
          <p:spPr bwMode="auto">
            <a:xfrm flipV="1">
              <a:off x="5839691" y="4832853"/>
              <a:ext cx="640816" cy="15478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5" name="Straight Arrow Connector 94"/>
            <p:cNvCxnSpPr>
              <a:stCxn id="60" idx="0"/>
              <a:endCxn id="68" idx="1"/>
            </p:cNvCxnSpPr>
            <p:nvPr/>
          </p:nvCxnSpPr>
          <p:spPr bwMode="auto">
            <a:xfrm>
              <a:off x="5848096" y="5169474"/>
              <a:ext cx="632411" cy="1990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0" name="Straight Arrow Connector 99"/>
            <p:cNvCxnSpPr>
              <a:endCxn id="67" idx="1"/>
            </p:cNvCxnSpPr>
            <p:nvPr/>
          </p:nvCxnSpPr>
          <p:spPr bwMode="auto">
            <a:xfrm>
              <a:off x="5725391" y="5444836"/>
              <a:ext cx="755116" cy="45943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7092109" y="253387"/>
            <a:ext cx="1666301" cy="1944363"/>
            <a:chOff x="5715000" y="1538435"/>
            <a:chExt cx="2514600" cy="2928790"/>
          </a:xfrm>
        </p:grpSpPr>
        <p:sp>
          <p:nvSpPr>
            <p:cNvPr id="25" name="Line 8"/>
            <p:cNvSpPr>
              <a:spLocks noChangeShapeType="1"/>
            </p:cNvSpPr>
            <p:nvPr/>
          </p:nvSpPr>
          <p:spPr bwMode="auto">
            <a:xfrm flipH="1">
              <a:off x="7497763" y="3101975"/>
              <a:ext cx="228600" cy="720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26" name="Line 8"/>
            <p:cNvSpPr>
              <a:spLocks noChangeShapeType="1"/>
            </p:cNvSpPr>
            <p:nvPr/>
          </p:nvSpPr>
          <p:spPr bwMode="auto">
            <a:xfrm>
              <a:off x="7454900" y="2168525"/>
              <a:ext cx="233363" cy="825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27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29" name="Line 2"/>
            <p:cNvSpPr>
              <a:spLocks noChangeShapeType="1"/>
            </p:cNvSpPr>
            <p:nvPr/>
          </p:nvSpPr>
          <p:spPr bwMode="auto">
            <a:xfrm>
              <a:off x="5961063" y="1800225"/>
              <a:ext cx="58737" cy="1295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5961063" y="1800225"/>
              <a:ext cx="698500" cy="9572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 flipH="1">
              <a:off x="6578600" y="2867025"/>
              <a:ext cx="104775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>
              <a:off x="6683375" y="2847975"/>
              <a:ext cx="954088" cy="214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3" name="Line 6"/>
            <p:cNvSpPr>
              <a:spLocks noChangeShapeType="1"/>
            </p:cNvSpPr>
            <p:nvPr/>
          </p:nvSpPr>
          <p:spPr bwMode="auto">
            <a:xfrm>
              <a:off x="6019800" y="3214688"/>
              <a:ext cx="0" cy="8334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4" name="Line 7"/>
            <p:cNvSpPr>
              <a:spLocks noChangeShapeType="1"/>
            </p:cNvSpPr>
            <p:nvPr/>
          </p:nvSpPr>
          <p:spPr bwMode="auto">
            <a:xfrm>
              <a:off x="6683375" y="2847975"/>
              <a:ext cx="708025" cy="10096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5" name="Line 8"/>
            <p:cNvSpPr>
              <a:spLocks noChangeShapeType="1"/>
            </p:cNvSpPr>
            <p:nvPr/>
          </p:nvSpPr>
          <p:spPr bwMode="auto">
            <a:xfrm flipH="1">
              <a:off x="6777038" y="2214563"/>
              <a:ext cx="614362" cy="577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5867400" y="172243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7391400" y="38576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38" name="Oval 13"/>
            <p:cNvSpPr>
              <a:spLocks noChangeArrowheads="1"/>
            </p:cNvSpPr>
            <p:nvPr/>
          </p:nvSpPr>
          <p:spPr bwMode="auto">
            <a:xfrm>
              <a:off x="5954713" y="4060825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39" name="Oval 14"/>
            <p:cNvSpPr>
              <a:spLocks noChangeArrowheads="1"/>
            </p:cNvSpPr>
            <p:nvPr/>
          </p:nvSpPr>
          <p:spPr bwMode="auto">
            <a:xfrm>
              <a:off x="7645400" y="3024188"/>
              <a:ext cx="152400" cy="1524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40" name="Oval 15"/>
            <p:cNvSpPr>
              <a:spLocks noChangeArrowheads="1"/>
            </p:cNvSpPr>
            <p:nvPr/>
          </p:nvSpPr>
          <p:spPr bwMode="auto">
            <a:xfrm>
              <a:off x="7375525" y="2084388"/>
              <a:ext cx="152400" cy="1524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5994315" y="1538435"/>
              <a:ext cx="41389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 smtClean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  <a:effectLst/>
                </a:rPr>
                <a:t>1</a:t>
              </a:r>
              <a:endParaRPr lang="en-US" sz="1800" baseline="-25000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Text Box 17"/>
            <p:cNvSpPr txBox="1">
              <a:spLocks noChangeArrowheads="1"/>
            </p:cNvSpPr>
            <p:nvPr/>
          </p:nvSpPr>
          <p:spPr bwMode="auto">
            <a:xfrm>
              <a:off x="7435186" y="3759477"/>
              <a:ext cx="43633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 smtClean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  <a:effectLst/>
                </a:rPr>
                <a:t>2</a:t>
              </a:r>
              <a:endParaRPr lang="en-US" sz="1800" baseline="-25000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5997084" y="3886201"/>
              <a:ext cx="4106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 smtClean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  <a:effectLst/>
                </a:rPr>
                <a:t>1</a:t>
              </a:r>
              <a:endParaRPr lang="en-US" sz="1800" baseline="-25000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Text Box 19"/>
            <p:cNvSpPr txBox="1">
              <a:spLocks noChangeArrowheads="1"/>
            </p:cNvSpPr>
            <p:nvPr/>
          </p:nvSpPr>
          <p:spPr bwMode="auto">
            <a:xfrm>
              <a:off x="7674985" y="2937447"/>
              <a:ext cx="43633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 smtClean="0">
                  <a:solidFill>
                    <a:schemeClr val="tx1"/>
                  </a:solidFill>
                  <a:effectLst/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  <a:effectLst/>
                </a:rPr>
                <a:t>3</a:t>
              </a:r>
              <a:endParaRPr lang="en-US" sz="1800" baseline="-25000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7443960" y="1772093"/>
              <a:ext cx="43954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800" dirty="0" smtClean="0">
                  <a:solidFill>
                    <a:schemeClr val="tx1"/>
                  </a:solidFill>
                  <a:effectLst/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  <a:effectLst/>
                </a:rPr>
                <a:t>2</a:t>
              </a:r>
              <a:endParaRPr lang="en-US" sz="1800" baseline="-25000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6" name="Rectangle 21"/>
            <p:cNvSpPr>
              <a:spLocks noChangeArrowheads="1"/>
            </p:cNvSpPr>
            <p:nvPr/>
          </p:nvSpPr>
          <p:spPr bwMode="auto">
            <a:xfrm>
              <a:off x="5715000" y="1571625"/>
              <a:ext cx="2514600" cy="2895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endParaRPr lang="he-IL" sz="2000">
                <a:effectLst/>
              </a:endParaRPr>
            </a:p>
          </p:txBody>
        </p:sp>
        <p:sp>
          <p:nvSpPr>
            <p:cNvPr id="47" name="Oval 23"/>
            <p:cNvSpPr>
              <a:spLocks noChangeArrowheads="1"/>
            </p:cNvSpPr>
            <p:nvPr/>
          </p:nvSpPr>
          <p:spPr bwMode="auto">
            <a:xfrm>
              <a:off x="5961063" y="308133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48" name="Oval 24"/>
            <p:cNvSpPr>
              <a:spLocks noChangeArrowheads="1"/>
            </p:cNvSpPr>
            <p:nvPr/>
          </p:nvSpPr>
          <p:spPr bwMode="auto">
            <a:xfrm>
              <a:off x="6481763" y="3490913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49" name="Oval 25"/>
            <p:cNvSpPr>
              <a:spLocks noChangeArrowheads="1"/>
            </p:cNvSpPr>
            <p:nvPr/>
          </p:nvSpPr>
          <p:spPr bwMode="auto">
            <a:xfrm>
              <a:off x="6624638" y="2757488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endParaRPr lang="he-IL" sz="1800">
                <a:effectLst/>
              </a:endParaRPr>
            </a:p>
          </p:txBody>
        </p:sp>
        <p:sp>
          <p:nvSpPr>
            <p:cNvPr id="50" name="Line 8"/>
            <p:cNvSpPr>
              <a:spLocks noChangeShapeType="1"/>
            </p:cNvSpPr>
            <p:nvPr/>
          </p:nvSpPr>
          <p:spPr bwMode="auto">
            <a:xfrm>
              <a:off x="6026150" y="3159125"/>
              <a:ext cx="466725" cy="3540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  <p:sp>
          <p:nvSpPr>
            <p:cNvPr id="51" name="Line 8"/>
            <p:cNvSpPr>
              <a:spLocks noChangeShapeType="1"/>
            </p:cNvSpPr>
            <p:nvPr/>
          </p:nvSpPr>
          <p:spPr bwMode="auto">
            <a:xfrm>
              <a:off x="6564313" y="3563938"/>
              <a:ext cx="790575" cy="3492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267472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 txBox="1">
            <a:spLocks noGrp="1"/>
          </p:cNvSpPr>
          <p:nvPr/>
        </p:nvSpPr>
        <p:spPr bwMode="auto">
          <a:xfrm>
            <a:off x="6573982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SzTx/>
              <a:buFontTx/>
              <a:buNone/>
            </a:pPr>
            <a:fld id="{93FD7E73-96EB-4FA5-B3BE-017CD8A19839}" type="slidenum">
              <a:rPr lang="x-none" sz="1200">
                <a:solidFill>
                  <a:schemeClr val="tx1"/>
                </a:solidFill>
                <a:effectLst/>
                <a:latin typeface="Arial" pitchFamily="34" charset="0"/>
              </a:rPr>
              <a:pPr algn="r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sz="120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433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Communication</a:t>
            </a:r>
            <a:endParaRPr lang="en-US" dirty="0" smtClean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2352" y="1448326"/>
            <a:ext cx="8686800" cy="5077409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r>
              <a:rPr lang="en-US" sz="2400" dirty="0" smtClean="0"/>
              <a:t>Communication at rate </a:t>
            </a:r>
            <a:r>
              <a:rPr lang="en-US" sz="2400" dirty="0" smtClean="0">
                <a:solidFill>
                  <a:srgbClr val="00FF00"/>
                </a:solidFill>
              </a:rPr>
              <a:t>R = (R</a:t>
            </a:r>
            <a:r>
              <a:rPr lang="en-US" sz="2400" baseline="-25000" dirty="0" smtClean="0">
                <a:solidFill>
                  <a:srgbClr val="00FF00"/>
                </a:solidFill>
              </a:rPr>
              <a:t>1</a:t>
            </a:r>
            <a:r>
              <a:rPr lang="en-US" sz="2400" dirty="0" smtClean="0">
                <a:solidFill>
                  <a:srgbClr val="00FF00"/>
                </a:solidFill>
              </a:rPr>
              <a:t>,…,</a:t>
            </a:r>
            <a:r>
              <a:rPr lang="en-US" sz="2400" dirty="0" err="1" smtClean="0">
                <a:solidFill>
                  <a:srgbClr val="00FF00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00FF00"/>
                </a:solidFill>
              </a:rPr>
              <a:t>k</a:t>
            </a:r>
            <a:r>
              <a:rPr lang="en-US" sz="2400" dirty="0" smtClean="0">
                <a:solidFill>
                  <a:srgbClr val="00FF00"/>
                </a:solidFill>
              </a:rPr>
              <a:t>)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FFC000"/>
                </a:solidFill>
              </a:rPr>
              <a:t>achievable</a:t>
            </a:r>
            <a:r>
              <a:rPr lang="en-US" sz="2400" dirty="0" smtClean="0"/>
              <a:t> over instance </a:t>
            </a:r>
            <a:r>
              <a:rPr lang="en-US" sz="2400" dirty="0" smtClean="0">
                <a:solidFill>
                  <a:srgbClr val="00FF00"/>
                </a:solidFill>
              </a:rPr>
              <a:t>(N,{(</a:t>
            </a:r>
            <a:r>
              <a:rPr lang="en-US" sz="2400" dirty="0" err="1" smtClean="0">
                <a:solidFill>
                  <a:srgbClr val="00FF00"/>
                </a:solidFill>
              </a:rPr>
              <a:t>s</a:t>
            </a:r>
            <a:r>
              <a:rPr lang="en-US" sz="2400" baseline="-25000" dirty="0" err="1" smtClean="0">
                <a:solidFill>
                  <a:srgbClr val="00FF00"/>
                </a:solidFill>
              </a:rPr>
              <a:t>i</a:t>
            </a:r>
            <a:r>
              <a:rPr lang="en-US" sz="2400" dirty="0" err="1" smtClean="0">
                <a:solidFill>
                  <a:srgbClr val="00FF00"/>
                </a:solidFill>
              </a:rPr>
              <a:t>,t</a:t>
            </a:r>
            <a:r>
              <a:rPr lang="en-US" sz="2400" baseline="-25000" dirty="0" err="1" smtClean="0">
                <a:solidFill>
                  <a:srgbClr val="00FF00"/>
                </a:solidFill>
              </a:rPr>
              <a:t>i</a:t>
            </a:r>
            <a:r>
              <a:rPr lang="en-US" sz="2400" dirty="0" smtClean="0">
                <a:solidFill>
                  <a:srgbClr val="00FF00"/>
                </a:solidFill>
              </a:rPr>
              <a:t>)}</a:t>
            </a:r>
            <a:r>
              <a:rPr lang="en-US" sz="2400" baseline="-25000" dirty="0" err="1" smtClean="0">
                <a:solidFill>
                  <a:srgbClr val="00FF00"/>
                </a:solidFill>
              </a:rPr>
              <a:t>i</a:t>
            </a:r>
            <a:r>
              <a:rPr lang="en-US" sz="2400" dirty="0" smtClean="0">
                <a:solidFill>
                  <a:srgbClr val="00FF00"/>
                </a:solidFill>
              </a:rPr>
              <a:t>) </a:t>
            </a:r>
            <a:r>
              <a:rPr lang="en-US" sz="2400" dirty="0" smtClean="0"/>
              <a:t>with block length </a:t>
            </a:r>
            <a:r>
              <a:rPr lang="en-US" sz="2400" dirty="0" smtClean="0">
                <a:solidFill>
                  <a:srgbClr val="00FF00"/>
                </a:solidFill>
              </a:rPr>
              <a:t>n </a:t>
            </a:r>
            <a:r>
              <a:rPr lang="en-US" sz="2400" dirty="0" smtClean="0"/>
              <a:t>if:</a:t>
            </a:r>
            <a:r>
              <a:rPr lang="en-US" sz="2400" dirty="0" smtClean="0">
                <a:sym typeface="Symbol"/>
              </a:rPr>
              <a:t>                        </a:t>
            </a:r>
            <a:r>
              <a:rPr lang="en-US" sz="2400" dirty="0" smtClean="0"/>
              <a:t>random variables </a:t>
            </a:r>
            <a:r>
              <a:rPr lang="en-US" sz="2400" dirty="0" smtClean="0">
                <a:solidFill>
                  <a:srgbClr val="00FF00"/>
                </a:solidFill>
              </a:rPr>
              <a:t>{S</a:t>
            </a:r>
            <a:r>
              <a:rPr lang="en-US" sz="2400" baseline="-25000" dirty="0" smtClean="0">
                <a:solidFill>
                  <a:srgbClr val="00FF00"/>
                </a:solidFill>
              </a:rPr>
              <a:t>i</a:t>
            </a:r>
            <a:r>
              <a:rPr lang="en-US" sz="2400" dirty="0" smtClean="0">
                <a:solidFill>
                  <a:srgbClr val="00FF00"/>
                </a:solidFill>
              </a:rPr>
              <a:t>},{</a:t>
            </a:r>
            <a:r>
              <a:rPr lang="en-US" sz="2400" dirty="0" err="1" smtClean="0">
                <a:solidFill>
                  <a:srgbClr val="00FF00"/>
                </a:solidFill>
              </a:rPr>
              <a:t>X</a:t>
            </a:r>
            <a:r>
              <a:rPr lang="en-US" sz="2400" baseline="-25000" dirty="0" err="1" smtClean="0">
                <a:solidFill>
                  <a:srgbClr val="00FF00"/>
                </a:solidFill>
              </a:rPr>
              <a:t>e</a:t>
            </a:r>
            <a:r>
              <a:rPr lang="en-US" sz="2400" dirty="0" smtClean="0">
                <a:solidFill>
                  <a:srgbClr val="00FF00"/>
                </a:solidFill>
              </a:rPr>
              <a:t>}</a:t>
            </a:r>
            <a:r>
              <a:rPr lang="en-US" sz="2400" dirty="0" smtClean="0"/>
              <a:t>: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solidFill>
                  <a:srgbClr val="FFC000"/>
                </a:solidFill>
              </a:rPr>
              <a:t>Rate</a:t>
            </a:r>
            <a:r>
              <a:rPr lang="en-US" sz="2000" dirty="0" smtClean="0"/>
              <a:t>:</a:t>
            </a:r>
            <a:r>
              <a:rPr lang="en-US" sz="2400" dirty="0" smtClean="0"/>
              <a:t> </a:t>
            </a:r>
            <a:r>
              <a:rPr lang="en-US" sz="2000" dirty="0" smtClean="0"/>
              <a:t>Source </a:t>
            </a:r>
            <a:r>
              <a:rPr lang="en-US" sz="2000" dirty="0" smtClean="0">
                <a:solidFill>
                  <a:srgbClr val="00FF00"/>
                </a:solidFill>
              </a:rPr>
              <a:t>S</a:t>
            </a:r>
            <a:r>
              <a:rPr lang="en-US" sz="2000" baseline="-25000" dirty="0" smtClean="0">
                <a:solidFill>
                  <a:srgbClr val="00FF00"/>
                </a:solidFill>
              </a:rPr>
              <a:t>i</a:t>
            </a:r>
            <a:r>
              <a:rPr lang="en-US" sz="2000" dirty="0" smtClean="0"/>
              <a:t> = R.V. independent and uniform with </a:t>
            </a:r>
            <a:r>
              <a:rPr lang="en-US" sz="2000" dirty="0" smtClean="0">
                <a:solidFill>
                  <a:srgbClr val="00FF00"/>
                </a:solidFill>
              </a:rPr>
              <a:t>H(S</a:t>
            </a:r>
            <a:r>
              <a:rPr lang="en-US" sz="2000" baseline="-25000" dirty="0" smtClean="0">
                <a:solidFill>
                  <a:srgbClr val="00FF00"/>
                </a:solidFill>
              </a:rPr>
              <a:t>i</a:t>
            </a:r>
            <a:r>
              <a:rPr lang="en-US" sz="2000" dirty="0" smtClean="0">
                <a:solidFill>
                  <a:srgbClr val="00FF00"/>
                </a:solidFill>
              </a:rPr>
              <a:t>)=</a:t>
            </a:r>
            <a:r>
              <a:rPr lang="en-US" sz="2000" dirty="0" err="1" smtClean="0">
                <a:solidFill>
                  <a:srgbClr val="00FF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i</a:t>
            </a:r>
            <a:r>
              <a:rPr lang="en-US" sz="2000" dirty="0" err="1" smtClean="0">
                <a:solidFill>
                  <a:srgbClr val="00FF00"/>
                </a:solidFill>
              </a:rPr>
              <a:t>n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solidFill>
                  <a:srgbClr val="FFC000"/>
                </a:solidFill>
              </a:rPr>
              <a:t>Edge capacity</a:t>
            </a:r>
            <a:r>
              <a:rPr lang="en-US" sz="2000" dirty="0" smtClean="0"/>
              <a:t>: For each edge </a:t>
            </a:r>
            <a:r>
              <a:rPr lang="en-US" sz="2000" dirty="0" smtClean="0">
                <a:solidFill>
                  <a:srgbClr val="00FF00"/>
                </a:solidFill>
              </a:rPr>
              <a:t>e</a:t>
            </a:r>
            <a:r>
              <a:rPr lang="en-US" sz="2000" dirty="0" smtClean="0"/>
              <a:t> of cap. </a:t>
            </a:r>
            <a:r>
              <a:rPr lang="en-US" sz="2000" dirty="0" err="1" smtClean="0">
                <a:solidFill>
                  <a:srgbClr val="00FF0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e</a:t>
            </a:r>
            <a:r>
              <a:rPr lang="en-US" sz="2000" dirty="0" smtClean="0"/>
              <a:t>: </a:t>
            </a:r>
            <a:r>
              <a:rPr lang="en-US" sz="2000" dirty="0" err="1" smtClean="0">
                <a:solidFill>
                  <a:srgbClr val="00FF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e</a:t>
            </a:r>
            <a:r>
              <a:rPr lang="en-US" sz="2000" dirty="0" smtClean="0"/>
              <a:t> = R.V. in </a:t>
            </a:r>
            <a:r>
              <a:rPr lang="en-US" sz="2000" dirty="0" smtClean="0">
                <a:solidFill>
                  <a:srgbClr val="00FF00"/>
                </a:solidFill>
              </a:rPr>
              <a:t>[2</a:t>
            </a:r>
            <a:r>
              <a:rPr lang="en-US" sz="2000" baseline="30000" dirty="0" smtClean="0">
                <a:solidFill>
                  <a:srgbClr val="00FF00"/>
                </a:solidFill>
              </a:rPr>
              <a:t>c</a:t>
            </a:r>
            <a:r>
              <a:rPr lang="en-US" sz="1200" baseline="30000" dirty="0" smtClean="0">
                <a:solidFill>
                  <a:srgbClr val="00FF00"/>
                </a:solidFill>
              </a:rPr>
              <a:t>e</a:t>
            </a:r>
            <a:r>
              <a:rPr lang="en-US" sz="2000" baseline="30000" dirty="0" smtClean="0">
                <a:solidFill>
                  <a:srgbClr val="00FF00"/>
                </a:solidFill>
              </a:rPr>
              <a:t>n</a:t>
            </a:r>
            <a:r>
              <a:rPr lang="en-US" sz="2000" dirty="0" smtClean="0">
                <a:solidFill>
                  <a:srgbClr val="00FF00"/>
                </a:solidFill>
              </a:rPr>
              <a:t>]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 smtClean="0">
                <a:solidFill>
                  <a:srgbClr val="FFC000"/>
                </a:solidFill>
              </a:rPr>
              <a:t>Functionality</a:t>
            </a:r>
            <a:r>
              <a:rPr lang="en-US" sz="2000" dirty="0" smtClean="0"/>
              <a:t>: for each edge </a:t>
            </a:r>
            <a:r>
              <a:rPr lang="en-US" sz="2000" dirty="0" smtClean="0">
                <a:solidFill>
                  <a:srgbClr val="00FF00"/>
                </a:solidFill>
              </a:rPr>
              <a:t>e</a:t>
            </a:r>
            <a:r>
              <a:rPr lang="en-US" sz="2000" dirty="0" smtClean="0"/>
              <a:t> we have </a:t>
            </a:r>
            <a:r>
              <a:rPr lang="en-US" sz="2000" dirty="0" err="1" smtClean="0">
                <a:solidFill>
                  <a:srgbClr val="00FF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e</a:t>
            </a:r>
            <a:r>
              <a:rPr lang="en-US" sz="2000" dirty="0" smtClean="0"/>
              <a:t> = function from incoming R.V.’s </a:t>
            </a:r>
            <a:r>
              <a:rPr lang="en-US" sz="2000" dirty="0" smtClean="0">
                <a:solidFill>
                  <a:srgbClr val="00FF00"/>
                </a:solidFill>
              </a:rPr>
              <a:t>X</a:t>
            </a:r>
            <a:r>
              <a:rPr lang="en-US" sz="2000" baseline="-25000" dirty="0" smtClean="0">
                <a:solidFill>
                  <a:srgbClr val="00FF00"/>
                </a:solidFill>
              </a:rPr>
              <a:t>e1</a:t>
            </a:r>
            <a:r>
              <a:rPr lang="en-US" sz="2000" dirty="0" smtClean="0">
                <a:solidFill>
                  <a:srgbClr val="00FF00"/>
                </a:solidFill>
              </a:rPr>
              <a:t>,…,</a:t>
            </a:r>
            <a:r>
              <a:rPr lang="en-US" sz="2000" dirty="0" err="1" smtClean="0">
                <a:solidFill>
                  <a:srgbClr val="00FF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e,in</a:t>
            </a:r>
            <a:r>
              <a:rPr lang="en-US" sz="2000" baseline="-25000" dirty="0" smtClean="0">
                <a:solidFill>
                  <a:srgbClr val="00FF00"/>
                </a:solidFill>
              </a:rPr>
              <a:t>(e)</a:t>
            </a:r>
            <a:r>
              <a:rPr lang="en-US" sz="2000" dirty="0" smtClean="0">
                <a:solidFill>
                  <a:srgbClr val="00FF00"/>
                </a:solidFill>
              </a:rPr>
              <a:t> </a:t>
            </a:r>
            <a:r>
              <a:rPr lang="en-US" sz="2000" dirty="0" smtClean="0"/>
              <a:t>to </a:t>
            </a:r>
            <a:r>
              <a:rPr lang="en-US" sz="2000" dirty="0" err="1" smtClean="0">
                <a:solidFill>
                  <a:srgbClr val="00FF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e</a:t>
            </a:r>
            <a:r>
              <a:rPr lang="en-US" sz="2000" dirty="0" smtClean="0"/>
              <a:t> (i.e., </a:t>
            </a:r>
            <a:r>
              <a:rPr lang="en-US" sz="2000" dirty="0" err="1" smtClean="0">
                <a:solidFill>
                  <a:srgbClr val="00FF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e</a:t>
            </a:r>
            <a:r>
              <a:rPr lang="en-US" sz="2000" dirty="0" smtClean="0">
                <a:solidFill>
                  <a:srgbClr val="00FF00"/>
                </a:solidFill>
              </a:rPr>
              <a:t>=</a:t>
            </a:r>
            <a:r>
              <a:rPr lang="en-US" sz="2000" dirty="0" err="1" smtClean="0">
                <a:solidFill>
                  <a:srgbClr val="00FF0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e</a:t>
            </a:r>
            <a:r>
              <a:rPr lang="en-US" sz="2000" dirty="0" smtClean="0">
                <a:solidFill>
                  <a:srgbClr val="00FF00"/>
                </a:solidFill>
              </a:rPr>
              <a:t>(X</a:t>
            </a:r>
            <a:r>
              <a:rPr lang="en-US" sz="2000" baseline="-25000" dirty="0" smtClean="0">
                <a:solidFill>
                  <a:srgbClr val="00FF00"/>
                </a:solidFill>
              </a:rPr>
              <a:t>e1</a:t>
            </a:r>
            <a:r>
              <a:rPr lang="en-US" sz="2000" dirty="0" smtClean="0">
                <a:solidFill>
                  <a:srgbClr val="00FF00"/>
                </a:solidFill>
              </a:rPr>
              <a:t>,…,</a:t>
            </a:r>
            <a:r>
              <a:rPr lang="en-US" sz="2000" dirty="0" err="1" smtClean="0">
                <a:solidFill>
                  <a:srgbClr val="00FF0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FF00"/>
                </a:solidFill>
              </a:rPr>
              <a:t>e,in</a:t>
            </a:r>
            <a:r>
              <a:rPr lang="en-US" sz="2000" baseline="-25000" dirty="0" smtClean="0">
                <a:solidFill>
                  <a:srgbClr val="00FF00"/>
                </a:solidFill>
              </a:rPr>
              <a:t>(e)</a:t>
            </a:r>
            <a:r>
              <a:rPr lang="en-US" sz="2000" dirty="0" smtClean="0">
                <a:solidFill>
                  <a:srgbClr val="00FF00"/>
                </a:solidFill>
              </a:rPr>
              <a:t>)</a:t>
            </a:r>
            <a:r>
              <a:rPr lang="en-US" sz="2000" dirty="0" smtClean="0"/>
              <a:t>).</a:t>
            </a:r>
          </a:p>
          <a:p>
            <a:pPr eaLnBrk="1" hangingPunct="1"/>
            <a:r>
              <a:rPr lang="en-US" sz="2000" dirty="0" smtClean="0">
                <a:solidFill>
                  <a:srgbClr val="FFC000"/>
                </a:solidFill>
              </a:rPr>
              <a:t>Decoding</a:t>
            </a:r>
            <a:r>
              <a:rPr lang="en-US" sz="2000" dirty="0" smtClean="0"/>
              <a:t>: for each terminal </a:t>
            </a:r>
            <a:r>
              <a:rPr lang="en-US" sz="2000" dirty="0" smtClean="0">
                <a:solidFill>
                  <a:srgbClr val="00FF00"/>
                </a:solidFill>
              </a:rPr>
              <a:t>T</a:t>
            </a:r>
            <a:r>
              <a:rPr lang="en-US" sz="2000" baseline="-25000" dirty="0" smtClean="0">
                <a:solidFill>
                  <a:srgbClr val="00FF00"/>
                </a:solidFill>
              </a:rPr>
              <a:t>i</a:t>
            </a:r>
            <a:r>
              <a:rPr lang="en-US" sz="2000" dirty="0" smtClean="0"/>
              <a:t> we define </a:t>
            </a:r>
          </a:p>
          <a:p>
            <a:pPr eaLnBrk="1" hangingPunct="1">
              <a:buNone/>
            </a:pPr>
            <a:r>
              <a:rPr lang="en-US" sz="2000" dirty="0" smtClean="0"/>
              <a:t>    a decoding function yielding </a:t>
            </a:r>
            <a:r>
              <a:rPr lang="en-US" sz="2000" dirty="0" smtClean="0">
                <a:solidFill>
                  <a:srgbClr val="00FF00"/>
                </a:solidFill>
              </a:rPr>
              <a:t>S</a:t>
            </a:r>
            <a:r>
              <a:rPr lang="en-US" sz="2000" baseline="-25000" dirty="0" smtClean="0">
                <a:solidFill>
                  <a:srgbClr val="00FF00"/>
                </a:solidFill>
              </a:rPr>
              <a:t>i</a:t>
            </a:r>
            <a:r>
              <a:rPr lang="en-US" sz="2000" dirty="0" smtClean="0"/>
              <a:t>.</a:t>
            </a:r>
          </a:p>
          <a:p>
            <a:pPr marL="342900" lvl="1" indent="-342900" eaLnBrk="1" hangingPunct="1">
              <a:buClr>
                <a:schemeClr val="hlink"/>
              </a:buClr>
            </a:pPr>
            <a:r>
              <a:rPr lang="en-US" sz="2000" dirty="0" smtClean="0"/>
              <a:t>Communication is </a:t>
            </a:r>
            <a:r>
              <a:rPr lang="en-US" sz="2000" dirty="0" smtClean="0">
                <a:solidFill>
                  <a:srgbClr val="FFC000"/>
                </a:solidFill>
              </a:rPr>
              <a:t>successful</a:t>
            </a:r>
            <a:r>
              <a:rPr lang="en-US" sz="2000" dirty="0" smtClean="0"/>
              <a:t> with probability </a:t>
            </a:r>
            <a:r>
              <a:rPr lang="en-US" sz="2000" dirty="0" smtClean="0">
                <a:solidFill>
                  <a:srgbClr val="00FF00"/>
                </a:solidFill>
              </a:rPr>
              <a:t>1-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</a:t>
            </a:r>
            <a:r>
              <a:rPr lang="en-US" sz="2000" dirty="0" smtClean="0">
                <a:sym typeface="Symbol"/>
              </a:rPr>
              <a:t> over 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{S</a:t>
            </a:r>
            <a:r>
              <a:rPr lang="en-US" sz="2000" baseline="-25000" dirty="0" smtClean="0">
                <a:solidFill>
                  <a:srgbClr val="00FF00"/>
                </a:solidFill>
                <a:sym typeface="Symbol"/>
              </a:rPr>
              <a:t>i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}</a:t>
            </a:r>
            <a:r>
              <a:rPr lang="en-US" sz="2000" baseline="-25000" dirty="0" err="1" smtClean="0">
                <a:solidFill>
                  <a:srgbClr val="00FF00"/>
                </a:solidFill>
                <a:sym typeface="Symbol"/>
              </a:rPr>
              <a:t>i</a:t>
            </a:r>
            <a:r>
              <a:rPr lang="en-US" sz="2000" dirty="0" smtClean="0">
                <a:sym typeface="Symbol"/>
              </a:rPr>
              <a:t>: </a:t>
            </a:r>
          </a:p>
          <a:p>
            <a:pPr eaLnBrk="1" hangingPunct="1">
              <a:buNone/>
            </a:pPr>
            <a:endParaRPr lang="en-US" sz="2000" dirty="0" smtClean="0"/>
          </a:p>
          <a:p>
            <a:pPr eaLnBrk="1" hangingPunct="1">
              <a:lnSpc>
                <a:spcPct val="110000"/>
              </a:lnSpc>
            </a:pPr>
            <a:endParaRPr lang="en-US" sz="800" dirty="0" smtClean="0">
              <a:solidFill>
                <a:srgbClr val="FFC000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rgbClr val="00FF00"/>
                </a:solidFill>
              </a:rPr>
              <a:t>R=(R</a:t>
            </a:r>
            <a:r>
              <a:rPr lang="en-US" sz="2400" baseline="-25000" dirty="0" smtClean="0">
                <a:solidFill>
                  <a:srgbClr val="00FF00"/>
                </a:solidFill>
              </a:rPr>
              <a:t>1</a:t>
            </a:r>
            <a:r>
              <a:rPr lang="en-US" sz="2400" dirty="0" smtClean="0">
                <a:solidFill>
                  <a:srgbClr val="00FF00"/>
                </a:solidFill>
              </a:rPr>
              <a:t>,…</a:t>
            </a:r>
            <a:r>
              <a:rPr lang="en-US" sz="2400" dirty="0" err="1" smtClean="0">
                <a:solidFill>
                  <a:srgbClr val="00FF00"/>
                </a:solidFill>
              </a:rPr>
              <a:t>R</a:t>
            </a:r>
            <a:r>
              <a:rPr lang="en-US" sz="2400" baseline="-25000" dirty="0" err="1" smtClean="0">
                <a:solidFill>
                  <a:srgbClr val="00FF00"/>
                </a:solidFill>
              </a:rPr>
              <a:t>k</a:t>
            </a:r>
            <a:r>
              <a:rPr lang="en-US" sz="2400" dirty="0" smtClean="0">
                <a:solidFill>
                  <a:srgbClr val="00FF00"/>
                </a:solidFill>
              </a:rPr>
              <a:t>) </a:t>
            </a:r>
            <a:r>
              <a:rPr lang="en-US" sz="2400" dirty="0" smtClean="0"/>
              <a:t>is </a:t>
            </a:r>
            <a:r>
              <a:rPr lang="en-US" sz="2400" dirty="0" smtClean="0">
                <a:solidFill>
                  <a:srgbClr val="FFC000"/>
                </a:solidFill>
              </a:rPr>
              <a:t>”(</a:t>
            </a:r>
            <a:r>
              <a:rPr lang="en-US" sz="2400" dirty="0" smtClean="0">
                <a:solidFill>
                  <a:srgbClr val="FFC000"/>
                </a:solidFill>
                <a:sym typeface="Symbol"/>
              </a:rPr>
              <a:t>,n</a:t>
            </a:r>
            <a:r>
              <a:rPr lang="en-US" sz="2400" dirty="0" smtClean="0">
                <a:solidFill>
                  <a:srgbClr val="FFC000"/>
                </a:solidFill>
              </a:rPr>
              <a:t>)-feasible”</a:t>
            </a:r>
            <a:r>
              <a:rPr lang="en-US" sz="2400" dirty="0" smtClean="0"/>
              <a:t> if comm. is achievable.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715003" y="141979"/>
            <a:ext cx="3020932" cy="1416721"/>
            <a:chOff x="1558638" y="4059387"/>
            <a:chExt cx="5752791" cy="2183202"/>
          </a:xfrm>
        </p:grpSpPr>
        <p:sp>
          <p:nvSpPr>
            <p:cNvPr id="6" name="Cloud 5"/>
            <p:cNvSpPr/>
            <p:nvPr/>
          </p:nvSpPr>
          <p:spPr bwMode="auto">
            <a:xfrm>
              <a:off x="2712021" y="4197924"/>
              <a:ext cx="3127664" cy="194310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58638" y="4595095"/>
              <a:ext cx="837026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558638" y="4059387"/>
              <a:ext cx="788184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58638" y="5666512"/>
              <a:ext cx="837026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58638" y="5130803"/>
              <a:ext cx="837026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80506" y="4602020"/>
              <a:ext cx="83092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80506" y="4066310"/>
              <a:ext cx="782079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80506" y="5673439"/>
              <a:ext cx="83092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80506" y="5137729"/>
              <a:ext cx="83092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8" idx="3"/>
            </p:cNvCxnSpPr>
            <p:nvPr/>
          </p:nvCxnSpPr>
          <p:spPr bwMode="auto">
            <a:xfrm>
              <a:off x="2346822" y="4343960"/>
              <a:ext cx="656151" cy="3111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3"/>
            </p:cNvCxnSpPr>
            <p:nvPr/>
          </p:nvCxnSpPr>
          <p:spPr bwMode="auto">
            <a:xfrm>
              <a:off x="2395664" y="4879670"/>
              <a:ext cx="347537" cy="6640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0" idx="3"/>
              <a:endCxn id="6" idx="2"/>
            </p:cNvCxnSpPr>
            <p:nvPr/>
          </p:nvCxnSpPr>
          <p:spPr bwMode="auto">
            <a:xfrm flipV="1">
              <a:off x="2395664" y="5169475"/>
              <a:ext cx="326060" cy="24590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3"/>
            </p:cNvCxnSpPr>
            <p:nvPr/>
          </p:nvCxnSpPr>
          <p:spPr bwMode="auto">
            <a:xfrm flipV="1">
              <a:off x="2395664" y="5590312"/>
              <a:ext cx="337145" cy="36077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endCxn id="12" idx="1"/>
            </p:cNvCxnSpPr>
            <p:nvPr/>
          </p:nvCxnSpPr>
          <p:spPr bwMode="auto">
            <a:xfrm flipV="1">
              <a:off x="5746174" y="4350885"/>
              <a:ext cx="734332" cy="25228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endCxn id="11" idx="1"/>
            </p:cNvCxnSpPr>
            <p:nvPr/>
          </p:nvCxnSpPr>
          <p:spPr bwMode="auto">
            <a:xfrm flipV="1">
              <a:off x="5839691" y="4886595"/>
              <a:ext cx="640816" cy="10104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6" idx="0"/>
              <a:endCxn id="14" idx="1"/>
            </p:cNvCxnSpPr>
            <p:nvPr/>
          </p:nvCxnSpPr>
          <p:spPr bwMode="auto">
            <a:xfrm>
              <a:off x="5837078" y="5169474"/>
              <a:ext cx="643428" cy="2528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13" idx="1"/>
            </p:cNvCxnSpPr>
            <p:nvPr/>
          </p:nvCxnSpPr>
          <p:spPr bwMode="auto">
            <a:xfrm>
              <a:off x="5725390" y="5444837"/>
              <a:ext cx="755116" cy="51317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6470528" y="3971310"/>
            <a:ext cx="2192404" cy="1162506"/>
            <a:chOff x="5524500" y="3851564"/>
            <a:chExt cx="2192404" cy="1162506"/>
          </a:xfrm>
        </p:grpSpPr>
        <p:sp>
          <p:nvSpPr>
            <p:cNvPr id="24" name="Oval 23"/>
            <p:cNvSpPr/>
            <p:nvPr/>
          </p:nvSpPr>
          <p:spPr bwMode="auto">
            <a:xfrm>
              <a:off x="6473536" y="4374573"/>
              <a:ext cx="145473" cy="145473"/>
            </a:xfrm>
            <a:prstGeom prst="ellipse">
              <a:avLst/>
            </a:prstGeom>
            <a:solidFill>
              <a:schemeClr val="tx1"/>
            </a:solidFill>
            <a:ln w="285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20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24500" y="3851564"/>
              <a:ext cx="4203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X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24500" y="4263736"/>
              <a:ext cx="445955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X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24500" y="4644738"/>
              <a:ext cx="445955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X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0567" y="4267201"/>
              <a:ext cx="43633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err="1" smtClean="0">
                  <a:solidFill>
                    <a:schemeClr val="tx1"/>
                  </a:solidFill>
                </a:rPr>
                <a:t>X</a:t>
              </a:r>
              <a:r>
                <a:rPr lang="en-US" sz="1800" baseline="-25000" dirty="0" err="1" smtClean="0">
                  <a:solidFill>
                    <a:schemeClr val="tx1"/>
                  </a:solidFill>
                </a:rPr>
                <a:t>e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25" idx="3"/>
              <a:endCxn id="24" idx="1"/>
            </p:cNvCxnSpPr>
            <p:nvPr/>
          </p:nvCxnSpPr>
          <p:spPr bwMode="auto">
            <a:xfrm>
              <a:off x="5944807" y="4036230"/>
              <a:ext cx="550033" cy="35964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26" idx="3"/>
              <a:endCxn id="24" idx="2"/>
            </p:cNvCxnSpPr>
            <p:nvPr/>
          </p:nvCxnSpPr>
          <p:spPr bwMode="auto">
            <a:xfrm flipV="1">
              <a:off x="5970455" y="4447310"/>
              <a:ext cx="503081" cy="109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27" idx="3"/>
              <a:endCxn id="24" idx="3"/>
            </p:cNvCxnSpPr>
            <p:nvPr/>
          </p:nvCxnSpPr>
          <p:spPr bwMode="auto">
            <a:xfrm flipV="1">
              <a:off x="5970455" y="4498742"/>
              <a:ext cx="524385" cy="33066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>
              <a:stCxn id="24" idx="6"/>
              <a:endCxn id="28" idx="1"/>
            </p:cNvCxnSpPr>
            <p:nvPr/>
          </p:nvCxnSpPr>
          <p:spPr bwMode="auto">
            <a:xfrm>
              <a:off x="6619009" y="4447310"/>
              <a:ext cx="661558" cy="455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6445830" y="3920837"/>
              <a:ext cx="386644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err="1" smtClean="0">
                  <a:solidFill>
                    <a:schemeClr val="tx1"/>
                  </a:solidFill>
                </a:rPr>
                <a:t>f</a:t>
              </a:r>
              <a:r>
                <a:rPr lang="en-US" sz="1800" baseline="-25000" dirty="0" err="1" smtClean="0">
                  <a:solidFill>
                    <a:schemeClr val="tx1"/>
                  </a:solidFill>
                </a:rPr>
                <a:t>e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5" name="Straight Connector 34"/>
          <p:cNvCxnSpPr/>
          <p:nvPr/>
        </p:nvCxnSpPr>
        <p:spPr bwMode="auto">
          <a:xfrm flipV="1">
            <a:off x="4082217" y="4712700"/>
            <a:ext cx="156081" cy="19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8638" y="5497784"/>
            <a:ext cx="5033553" cy="494480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</p:pic>
      <p:sp>
        <p:nvSpPr>
          <p:cNvPr id="37" name="Rectangle 36"/>
          <p:cNvSpPr/>
          <p:nvPr/>
        </p:nvSpPr>
        <p:spPr>
          <a:xfrm>
            <a:off x="353884" y="642251"/>
            <a:ext cx="4982454" cy="400110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Each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 S</a:t>
            </a:r>
            <a:r>
              <a:rPr lang="en-US" sz="2000" baseline="-25000" dirty="0" smtClean="0">
                <a:solidFill>
                  <a:srgbClr val="00FF00"/>
                </a:solidFill>
                <a:sym typeface="Symbol"/>
              </a:rPr>
              <a:t>i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transmits one of 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2</a:t>
            </a:r>
            <a:r>
              <a:rPr lang="en-US" sz="2000" baseline="30000" dirty="0" smtClean="0">
                <a:solidFill>
                  <a:srgbClr val="00FF00"/>
                </a:solidFill>
                <a:sym typeface="Symbol"/>
              </a:rPr>
              <a:t>R</a:t>
            </a:r>
            <a:r>
              <a:rPr lang="en-US" sz="1200" baseline="30000" dirty="0" smtClean="0">
                <a:solidFill>
                  <a:srgbClr val="00FF00"/>
                </a:solidFill>
                <a:sym typeface="Symbol"/>
              </a:rPr>
              <a:t>i</a:t>
            </a:r>
            <a:r>
              <a:rPr lang="en-US" sz="2000" baseline="30000" dirty="0" smtClean="0">
                <a:solidFill>
                  <a:srgbClr val="00FF00"/>
                </a:solidFill>
                <a:sym typeface="Symbol"/>
              </a:rPr>
              <a:t>n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messages.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5163" y="1307758"/>
            <a:ext cx="7032694" cy="825867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rgbClr val="00FF00"/>
                </a:solidFill>
              </a:rPr>
              <a:t>R=(R</a:t>
            </a:r>
            <a:r>
              <a:rPr lang="en-US" sz="2000" baseline="-25000" dirty="0">
                <a:solidFill>
                  <a:srgbClr val="00FF00"/>
                </a:solidFill>
              </a:rPr>
              <a:t>1</a:t>
            </a:r>
            <a:r>
              <a:rPr lang="en-US" sz="2000" dirty="0">
                <a:solidFill>
                  <a:srgbClr val="00FF00"/>
                </a:solidFill>
              </a:rPr>
              <a:t>,…</a:t>
            </a:r>
            <a:r>
              <a:rPr lang="en-US" sz="2000" dirty="0" err="1">
                <a:solidFill>
                  <a:srgbClr val="00FF00"/>
                </a:solidFill>
              </a:rPr>
              <a:t>R</a:t>
            </a:r>
            <a:r>
              <a:rPr lang="en-US" sz="2000" baseline="-25000" dirty="0" err="1">
                <a:solidFill>
                  <a:srgbClr val="00FF00"/>
                </a:solidFill>
              </a:rPr>
              <a:t>k</a:t>
            </a:r>
            <a:r>
              <a:rPr lang="en-US" sz="2000" dirty="0">
                <a:solidFill>
                  <a:srgbClr val="00FF00"/>
                </a:solidFill>
              </a:rPr>
              <a:t>)  </a:t>
            </a:r>
            <a:r>
              <a:rPr lang="en-US" sz="2000" dirty="0" smtClean="0">
                <a:solidFill>
                  <a:srgbClr val="FFB63B"/>
                </a:solidFill>
              </a:rPr>
              <a:t>feasible: </a:t>
            </a:r>
            <a:r>
              <a:rPr lang="en-US" sz="2000" dirty="0" smtClean="0">
                <a:solidFill>
                  <a:srgbClr val="FFFFFF"/>
                </a:solidFill>
              </a:rPr>
              <a:t>for all 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&gt;0</a:t>
            </a:r>
            <a:r>
              <a:rPr lang="en-US" sz="2000" dirty="0" smtClean="0">
                <a:solidFill>
                  <a:srgbClr val="FFFFFF"/>
                </a:solidFill>
                <a:sym typeface="Symbol"/>
              </a:rPr>
              <a:t>  exist 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n</a:t>
            </a:r>
            <a:r>
              <a:rPr lang="en-US" sz="2000" dirty="0" smtClean="0">
                <a:solidFill>
                  <a:srgbClr val="FFFFFF"/>
                </a:solidFill>
                <a:sym typeface="Symbol"/>
              </a:rPr>
              <a:t>: </a:t>
            </a:r>
            <a:r>
              <a:rPr lang="en-US" sz="2000" dirty="0" smtClean="0">
                <a:solidFill>
                  <a:srgbClr val="00FF00"/>
                </a:solidFill>
              </a:rPr>
              <a:t>(</a:t>
            </a:r>
            <a:r>
              <a:rPr lang="en-US" sz="2000" dirty="0">
                <a:solidFill>
                  <a:srgbClr val="00FF00"/>
                </a:solidFill>
                <a:sym typeface="Symbol"/>
              </a:rPr>
              <a:t>,n</a:t>
            </a:r>
            <a:r>
              <a:rPr lang="en-US" sz="2000" dirty="0">
                <a:solidFill>
                  <a:srgbClr val="00FF00"/>
                </a:solidFill>
              </a:rPr>
              <a:t>)</a:t>
            </a:r>
            <a:r>
              <a:rPr lang="en-US" sz="2000" dirty="0">
                <a:solidFill>
                  <a:srgbClr val="FFFFFF"/>
                </a:solidFill>
              </a:rPr>
              <a:t>-feasible</a:t>
            </a:r>
            <a:r>
              <a:rPr lang="en-US" sz="2000" dirty="0" smtClean="0">
                <a:solidFill>
                  <a:srgbClr val="FFFFFF"/>
                </a:solidFill>
              </a:rPr>
              <a:t>. 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dirty="0">
                <a:solidFill>
                  <a:srgbClr val="FFB63B"/>
                </a:solidFill>
              </a:rPr>
              <a:t>C</a:t>
            </a:r>
            <a:r>
              <a:rPr lang="en-US" sz="2000" dirty="0" smtClean="0">
                <a:solidFill>
                  <a:srgbClr val="FFB63B"/>
                </a:solidFill>
              </a:rPr>
              <a:t>apacity</a:t>
            </a:r>
            <a:r>
              <a:rPr lang="en-US" sz="2000" dirty="0">
                <a:solidFill>
                  <a:schemeClr val="tx1"/>
                </a:solidFill>
              </a:rPr>
              <a:t>: closure of all feasible </a:t>
            </a:r>
            <a:r>
              <a:rPr lang="en-US" sz="2000" dirty="0">
                <a:solidFill>
                  <a:srgbClr val="00FF00"/>
                </a:solidFill>
              </a:rPr>
              <a:t>R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394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allAtOnce" animBg="1"/>
      <p:bldP spid="38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5595" y="200774"/>
            <a:ext cx="8831656" cy="6180554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4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endParaRPr lang="en-US" sz="14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endParaRPr lang="en-US" sz="14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endParaRPr lang="en-US" sz="20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endParaRPr lang="en-US" sz="800" dirty="0" smtClean="0">
              <a:effectLst/>
            </a:endParaRP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US" sz="2000" dirty="0" smtClean="0">
                <a:effectLst/>
              </a:rPr>
              <a:t>Assume rate </a:t>
            </a:r>
            <a:r>
              <a:rPr lang="en-US" sz="2000" dirty="0" smtClean="0">
                <a:solidFill>
                  <a:srgbClr val="00FF00"/>
                </a:solidFill>
                <a:effectLst/>
              </a:rPr>
              <a:t>(R</a:t>
            </a:r>
            <a:r>
              <a:rPr lang="en-US" sz="2000" baseline="-25000" dirty="0" smtClean="0">
                <a:solidFill>
                  <a:srgbClr val="00FF00"/>
                </a:solidFill>
                <a:effectLst/>
              </a:rPr>
              <a:t>1</a:t>
            </a:r>
            <a:r>
              <a:rPr lang="en-US" sz="2000" dirty="0" smtClean="0">
                <a:solidFill>
                  <a:srgbClr val="00FF00"/>
                </a:solidFill>
                <a:effectLst/>
              </a:rPr>
              <a:t>,…,</a:t>
            </a:r>
            <a:r>
              <a:rPr lang="en-US" sz="2000" dirty="0" err="1" smtClean="0">
                <a:solidFill>
                  <a:srgbClr val="00FF00"/>
                </a:solidFill>
                <a:effectLst/>
              </a:rPr>
              <a:t>R</a:t>
            </a:r>
            <a:r>
              <a:rPr lang="en-US" sz="2000" baseline="-25000" dirty="0" err="1" smtClean="0">
                <a:solidFill>
                  <a:srgbClr val="00FF00"/>
                </a:solidFill>
                <a:effectLst/>
              </a:rPr>
              <a:t>k</a:t>
            </a:r>
            <a:r>
              <a:rPr lang="en-US" sz="2000" dirty="0" smtClean="0">
                <a:solidFill>
                  <a:srgbClr val="00FF00"/>
                </a:solidFill>
                <a:effectLst/>
              </a:rPr>
              <a:t>) </a:t>
            </a:r>
            <a:r>
              <a:rPr lang="en-US" sz="2000" dirty="0" smtClean="0">
                <a:effectLst/>
              </a:rPr>
              <a:t>is achievable on network </a:t>
            </a:r>
            <a:r>
              <a:rPr lang="en-US" sz="2000" dirty="0" smtClean="0">
                <a:solidFill>
                  <a:srgbClr val="00FF00"/>
                </a:solidFill>
                <a:effectLst/>
              </a:rPr>
              <a:t>N</a:t>
            </a:r>
            <a:r>
              <a:rPr lang="en-US" sz="2000" dirty="0" smtClean="0">
                <a:effectLst/>
              </a:rPr>
              <a:t>.</a:t>
            </a: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US" sz="2000" dirty="0" smtClean="0">
                <a:effectLst/>
              </a:rPr>
              <a:t>Consider network </a:t>
            </a:r>
            <a:r>
              <a:rPr lang="en-US" sz="2000" kern="1200" dirty="0" smtClean="0">
                <a:solidFill>
                  <a:srgbClr val="00FF00"/>
                </a:solidFill>
                <a:effectLst/>
              </a:rPr>
              <a:t>N\e</a:t>
            </a:r>
            <a:r>
              <a:rPr lang="en-US" sz="2000" dirty="0" smtClean="0">
                <a:effectLst/>
              </a:rPr>
              <a:t> without edge </a:t>
            </a:r>
            <a:r>
              <a:rPr lang="en-US" sz="2000" dirty="0" smtClean="0">
                <a:solidFill>
                  <a:srgbClr val="00FF00"/>
                </a:solidFill>
                <a:effectLst/>
              </a:rPr>
              <a:t>e</a:t>
            </a:r>
            <a:r>
              <a:rPr lang="en-US" sz="2000" dirty="0" smtClean="0">
                <a:effectLst/>
              </a:rPr>
              <a:t> of capacity </a:t>
            </a:r>
            <a:r>
              <a:rPr lang="en-US" sz="2000" dirty="0" smtClean="0">
                <a:solidFill>
                  <a:srgbClr val="00FF00"/>
                </a:solidFill>
                <a:effectLst/>
                <a:sym typeface="Symbol"/>
              </a:rPr>
              <a:t></a:t>
            </a:r>
            <a:r>
              <a:rPr lang="en-US" sz="2000" dirty="0" smtClean="0">
                <a:effectLst/>
                <a:sym typeface="Symbol"/>
              </a:rPr>
              <a:t>.</a:t>
            </a:r>
          </a:p>
          <a:p>
            <a:pPr eaLnBrk="1" hangingPunct="1">
              <a:lnSpc>
                <a:spcPct val="110000"/>
              </a:lnSpc>
              <a:buNone/>
            </a:pPr>
            <a:endParaRPr lang="en-US" sz="2000" b="1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000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000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000" dirty="0" smtClean="0">
              <a:effectLst/>
              <a:sym typeface="Symbol"/>
            </a:endParaRPr>
          </a:p>
          <a:p>
            <a:pPr eaLnBrk="1" hangingPunct="1">
              <a:lnSpc>
                <a:spcPct val="110000"/>
              </a:lnSpc>
              <a:buNone/>
            </a:pPr>
            <a:endParaRPr lang="en-US" sz="2000" dirty="0" smtClean="0">
              <a:effectLst/>
              <a:sym typeface="Symbol"/>
            </a:endParaRPr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US" sz="2000" b="1" dirty="0" smtClean="0">
                <a:effectLst/>
                <a:sym typeface="Symbol"/>
              </a:rPr>
              <a:t>What can be said regarding the achievable rate on the new network?</a:t>
            </a:r>
          </a:p>
          <a:p>
            <a:pPr eaLnBrk="1" hangingPunct="1">
              <a:lnSpc>
                <a:spcPct val="110000"/>
              </a:lnSpc>
              <a:buNone/>
            </a:pPr>
            <a:endParaRPr lang="he-IL" sz="1600" dirty="0" smtClean="0">
              <a:effectLst/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en-US" sz="2400" dirty="0" smtClean="0">
                <a:effectLst/>
              </a:rPr>
              <a:t> </a:t>
            </a:r>
          </a:p>
        </p:txBody>
      </p:sp>
      <p:grpSp>
        <p:nvGrpSpPr>
          <p:cNvPr id="2" name="Group 32"/>
          <p:cNvGrpSpPr/>
          <p:nvPr/>
        </p:nvGrpSpPr>
        <p:grpSpPr>
          <a:xfrm>
            <a:off x="1738266" y="4186957"/>
            <a:ext cx="5292884" cy="1353748"/>
            <a:chOff x="1558638" y="4059385"/>
            <a:chExt cx="5441562" cy="2081639"/>
          </a:xfrm>
        </p:grpSpPr>
        <p:sp>
          <p:nvSpPr>
            <p:cNvPr id="34" name="Cloud 33"/>
            <p:cNvSpPr/>
            <p:nvPr/>
          </p:nvSpPr>
          <p:spPr bwMode="auto">
            <a:xfrm>
              <a:off x="2712021" y="4197924"/>
              <a:ext cx="3127664" cy="194310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558638" y="4595094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558638" y="4059385"/>
              <a:ext cx="490840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558638" y="5666512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58638" y="5130803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80507" y="4602020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80507" y="4066311"/>
              <a:ext cx="490840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80507" y="5673438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480507" y="5137729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Arrow Connector 42"/>
            <p:cNvCxnSpPr>
              <a:stCxn id="36" idx="3"/>
            </p:cNvCxnSpPr>
            <p:nvPr/>
          </p:nvCxnSpPr>
          <p:spPr bwMode="auto">
            <a:xfrm>
              <a:off x="2049478" y="4290218"/>
              <a:ext cx="953495" cy="3649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>
              <a:stCxn id="35" idx="3"/>
            </p:cNvCxnSpPr>
            <p:nvPr/>
          </p:nvCxnSpPr>
          <p:spPr bwMode="auto">
            <a:xfrm>
              <a:off x="2081537" y="4825927"/>
              <a:ext cx="661663" cy="12014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Straight Arrow Connector 44"/>
            <p:cNvCxnSpPr>
              <a:stCxn id="38" idx="3"/>
              <a:endCxn id="34" idx="2"/>
            </p:cNvCxnSpPr>
            <p:nvPr/>
          </p:nvCxnSpPr>
          <p:spPr bwMode="auto">
            <a:xfrm flipV="1">
              <a:off x="2081537" y="5169474"/>
              <a:ext cx="640186" cy="19216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Straight Arrow Connector 45"/>
            <p:cNvCxnSpPr>
              <a:stCxn id="37" idx="3"/>
            </p:cNvCxnSpPr>
            <p:nvPr/>
          </p:nvCxnSpPr>
          <p:spPr bwMode="auto">
            <a:xfrm flipV="1">
              <a:off x="2081537" y="5590309"/>
              <a:ext cx="651272" cy="30703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endCxn id="40" idx="1"/>
            </p:cNvCxnSpPr>
            <p:nvPr/>
          </p:nvCxnSpPr>
          <p:spPr bwMode="auto">
            <a:xfrm flipV="1">
              <a:off x="5746173" y="4297144"/>
              <a:ext cx="734334" cy="3060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Straight Arrow Connector 47"/>
            <p:cNvCxnSpPr>
              <a:endCxn id="39" idx="1"/>
            </p:cNvCxnSpPr>
            <p:nvPr/>
          </p:nvCxnSpPr>
          <p:spPr bwMode="auto">
            <a:xfrm flipV="1">
              <a:off x="5839691" y="4832853"/>
              <a:ext cx="640816" cy="15478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>
              <a:stCxn id="34" idx="0"/>
              <a:endCxn id="42" idx="1"/>
            </p:cNvCxnSpPr>
            <p:nvPr/>
          </p:nvCxnSpPr>
          <p:spPr bwMode="auto">
            <a:xfrm>
              <a:off x="5837079" y="5169474"/>
              <a:ext cx="643428" cy="1990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Straight Arrow Connector 49"/>
            <p:cNvCxnSpPr>
              <a:endCxn id="41" idx="1"/>
            </p:cNvCxnSpPr>
            <p:nvPr/>
          </p:nvCxnSpPr>
          <p:spPr bwMode="auto">
            <a:xfrm>
              <a:off x="5725391" y="5444836"/>
              <a:ext cx="755116" cy="45943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51" name="Straight Connector 50"/>
          <p:cNvCxnSpPr/>
          <p:nvPr/>
        </p:nvCxnSpPr>
        <p:spPr bwMode="auto">
          <a:xfrm flipV="1">
            <a:off x="4327542" y="4716175"/>
            <a:ext cx="550718" cy="3013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4365861" y="4411201"/>
            <a:ext cx="35298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FF00"/>
                </a:solidFill>
              </a:rPr>
              <a:t>e</a:t>
            </a:r>
            <a:endParaRPr lang="he-IL" dirty="0">
              <a:solidFill>
                <a:srgbClr val="00FF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 rot="16200000" flipH="1">
            <a:off x="4371882" y="4653829"/>
            <a:ext cx="426027" cy="4260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rot="5400000" flipH="1" flipV="1">
            <a:off x="4351100" y="4643440"/>
            <a:ext cx="467591" cy="4260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54"/>
          <p:cNvGrpSpPr/>
          <p:nvPr/>
        </p:nvGrpSpPr>
        <p:grpSpPr>
          <a:xfrm>
            <a:off x="1837854" y="1587696"/>
            <a:ext cx="5248750" cy="1390860"/>
            <a:chOff x="1558638" y="4059385"/>
            <a:chExt cx="5441562" cy="2081639"/>
          </a:xfrm>
        </p:grpSpPr>
        <p:sp>
          <p:nvSpPr>
            <p:cNvPr id="56" name="Cloud 55"/>
            <p:cNvSpPr/>
            <p:nvPr/>
          </p:nvSpPr>
          <p:spPr bwMode="auto">
            <a:xfrm>
              <a:off x="2712021" y="4197924"/>
              <a:ext cx="3127664" cy="194310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558638" y="4595094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558638" y="4059385"/>
              <a:ext cx="490840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558638" y="5666512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558638" y="5130803"/>
              <a:ext cx="522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S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480507" y="4602020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2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80507" y="4066311"/>
              <a:ext cx="490840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1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480507" y="5673438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4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480507" y="5137729"/>
              <a:ext cx="519693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3</a:t>
              </a:r>
              <a:endParaRPr lang="he-IL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74" name="Straight Arrow Connector 73"/>
            <p:cNvCxnSpPr>
              <a:stCxn id="58" idx="3"/>
            </p:cNvCxnSpPr>
            <p:nvPr/>
          </p:nvCxnSpPr>
          <p:spPr bwMode="auto">
            <a:xfrm>
              <a:off x="2049478" y="4290218"/>
              <a:ext cx="953495" cy="3649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5" name="Straight Arrow Connector 74"/>
            <p:cNvCxnSpPr>
              <a:stCxn id="57" idx="3"/>
            </p:cNvCxnSpPr>
            <p:nvPr/>
          </p:nvCxnSpPr>
          <p:spPr bwMode="auto">
            <a:xfrm>
              <a:off x="2081537" y="4825927"/>
              <a:ext cx="661663" cy="12014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6" name="Straight Arrow Connector 75"/>
            <p:cNvCxnSpPr>
              <a:stCxn id="69" idx="3"/>
              <a:endCxn id="56" idx="2"/>
            </p:cNvCxnSpPr>
            <p:nvPr/>
          </p:nvCxnSpPr>
          <p:spPr bwMode="auto">
            <a:xfrm flipV="1">
              <a:off x="2081537" y="5169474"/>
              <a:ext cx="640186" cy="19216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7" name="Straight Arrow Connector 76"/>
            <p:cNvCxnSpPr>
              <a:stCxn id="59" idx="3"/>
            </p:cNvCxnSpPr>
            <p:nvPr/>
          </p:nvCxnSpPr>
          <p:spPr bwMode="auto">
            <a:xfrm flipV="1">
              <a:off x="2081537" y="5590309"/>
              <a:ext cx="651272" cy="30703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9" name="Straight Arrow Connector 78"/>
            <p:cNvCxnSpPr>
              <a:endCxn id="71" idx="1"/>
            </p:cNvCxnSpPr>
            <p:nvPr/>
          </p:nvCxnSpPr>
          <p:spPr bwMode="auto">
            <a:xfrm flipV="1">
              <a:off x="5746173" y="4297144"/>
              <a:ext cx="734334" cy="3060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2" name="Straight Arrow Connector 81"/>
            <p:cNvCxnSpPr>
              <a:endCxn id="70" idx="1"/>
            </p:cNvCxnSpPr>
            <p:nvPr/>
          </p:nvCxnSpPr>
          <p:spPr bwMode="auto">
            <a:xfrm flipV="1">
              <a:off x="5839691" y="4832853"/>
              <a:ext cx="640816" cy="15478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56" idx="0"/>
              <a:endCxn id="73" idx="1"/>
            </p:cNvCxnSpPr>
            <p:nvPr/>
          </p:nvCxnSpPr>
          <p:spPr bwMode="auto">
            <a:xfrm>
              <a:off x="5837079" y="5169474"/>
              <a:ext cx="643428" cy="1990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5" name="Straight Arrow Connector 84"/>
            <p:cNvCxnSpPr>
              <a:endCxn id="72" idx="1"/>
            </p:cNvCxnSpPr>
            <p:nvPr/>
          </p:nvCxnSpPr>
          <p:spPr bwMode="auto">
            <a:xfrm>
              <a:off x="5725391" y="5444836"/>
              <a:ext cx="755116" cy="45943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91" name="Rectangle 90"/>
          <p:cNvSpPr/>
          <p:nvPr/>
        </p:nvSpPr>
        <p:spPr>
          <a:xfrm>
            <a:off x="3352275" y="2074029"/>
            <a:ext cx="4299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effectLst/>
              </a:rPr>
              <a:t>N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81069" y="5828140"/>
            <a:ext cx="8774183" cy="71755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 flipV="1">
            <a:off x="4413826" y="2090638"/>
            <a:ext cx="550718" cy="3013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369021" y="1905732"/>
            <a:ext cx="35298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FF00"/>
                </a:solidFill>
              </a:rPr>
              <a:t>e</a:t>
            </a:r>
            <a:endParaRPr lang="he-IL" dirty="0">
              <a:solidFill>
                <a:srgbClr val="00FF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202674" y="4691052"/>
            <a:ext cx="768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buNone/>
            </a:pPr>
            <a:r>
              <a:rPr lang="en-US" dirty="0" smtClean="0">
                <a:solidFill>
                  <a:schemeClr val="tx1"/>
                </a:solidFill>
                <a:effectLst/>
              </a:rPr>
              <a:t>N\e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 txBox="1">
            <a:spLocks noRot="1" noChangeArrowheads="1"/>
          </p:cNvSpPr>
          <p:nvPr/>
        </p:nvSpPr>
        <p:spPr bwMode="auto">
          <a:xfrm>
            <a:off x="502468" y="2384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edge removal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problem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83911" y="462159"/>
            <a:ext cx="7921135" cy="904863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sym typeface="Symbol"/>
              </a:rPr>
              <a:t>What is the guarantee on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loss</a:t>
            </a:r>
            <a:r>
              <a:rPr lang="en-US" b="1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in rate </a:t>
            </a:r>
            <a:r>
              <a:rPr lang="en-US" b="1" dirty="0" smtClean="0">
                <a:solidFill>
                  <a:schemeClr val="tx1"/>
                </a:solidFill>
                <a:sym typeface="Symbol"/>
              </a:rPr>
              <a:t>when experiencing link failure?</a:t>
            </a:r>
          </a:p>
        </p:txBody>
      </p:sp>
      <p:sp>
        <p:nvSpPr>
          <p:cNvPr id="4" name="Rectangle 3"/>
          <p:cNvSpPr/>
          <p:nvPr/>
        </p:nvSpPr>
        <p:spPr>
          <a:xfrm>
            <a:off x="7212451" y="138766"/>
            <a:ext cx="17641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600" dirty="0">
                <a:solidFill>
                  <a:schemeClr val="tx1"/>
                </a:solidFill>
                <a:effectLst/>
                <a:sym typeface="Symbol"/>
              </a:rPr>
              <a:t>[</a:t>
            </a:r>
            <a:r>
              <a:rPr lang="en-US" sz="1600" dirty="0" err="1">
                <a:solidFill>
                  <a:schemeClr val="tx1"/>
                </a:solidFill>
                <a:effectLst/>
              </a:rPr>
              <a:t>HoEffrosJalali</a:t>
            </a:r>
            <a:r>
              <a:rPr lang="en-US" sz="1600" dirty="0">
                <a:solidFill>
                  <a:schemeClr val="tx1"/>
                </a:solidFill>
                <a:effectLst/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808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3" grpId="0" animBg="1"/>
      <p:bldP spid="62" grpId="0"/>
      <p:bldP spid="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  <a:buSzTx/>
              <a:buFontTx/>
              <a:buNone/>
            </a:pPr>
            <a:fld id="{93FD7E73-96EB-4FA5-B3BE-017CD8A19839}" type="slidenum">
              <a:rPr lang="x-none" sz="1200">
                <a:solidFill>
                  <a:schemeClr val="tx1"/>
                </a:solidFill>
                <a:effectLst/>
                <a:latin typeface="Arial" pitchFamily="34" charset="0"/>
              </a:rPr>
              <a:pPr algn="r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sz="1200"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433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Edge removal</a:t>
            </a:r>
            <a:endParaRPr lang="en-US" dirty="0" smtClean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025" y="1459191"/>
            <a:ext cx="9103247" cy="4525963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None/>
            </a:pPr>
            <a:endParaRPr lang="en-US" sz="2400" dirty="0" smtClean="0"/>
          </a:p>
          <a:p>
            <a:pPr algn="ctr" eaLnBrk="1" hangingPunct="1">
              <a:lnSpc>
                <a:spcPct val="110000"/>
              </a:lnSpc>
              <a:buNone/>
            </a:pPr>
            <a:r>
              <a:rPr lang="en-US" sz="2400" b="1" dirty="0" smtClean="0"/>
              <a:t>What is the loss in rate when removing a </a:t>
            </a:r>
            <a:r>
              <a:rPr lang="en-US" sz="2400" b="1" dirty="0" smtClean="0">
                <a:solidFill>
                  <a:srgbClr val="00FF00"/>
                </a:solidFill>
                <a:sym typeface="Symbol"/>
              </a:rPr>
              <a:t></a:t>
            </a:r>
            <a:r>
              <a:rPr lang="en-US" sz="2400" b="1" dirty="0" smtClean="0">
                <a:sym typeface="Symbol"/>
              </a:rPr>
              <a:t> capacity </a:t>
            </a:r>
            <a:r>
              <a:rPr lang="en-US" sz="2400" b="1" dirty="0" smtClean="0"/>
              <a:t>edge?</a:t>
            </a:r>
          </a:p>
          <a:p>
            <a:pPr algn="ctr" eaLnBrk="1" hangingPunct="1">
              <a:lnSpc>
                <a:spcPct val="11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110000"/>
              </a:lnSpc>
            </a:pPr>
            <a:r>
              <a:rPr lang="en-US" sz="2400" dirty="0" smtClean="0">
                <a:sym typeface="Symbol"/>
              </a:rPr>
              <a:t>There exist simple instances in which removing an edge of capacity </a:t>
            </a:r>
            <a:r>
              <a:rPr lang="en-US" sz="2400" dirty="0" smtClean="0">
                <a:solidFill>
                  <a:srgbClr val="00FF00"/>
                </a:solidFill>
                <a:sym typeface="Symbol"/>
              </a:rPr>
              <a:t></a:t>
            </a:r>
            <a:r>
              <a:rPr lang="en-US" sz="2400" dirty="0" smtClean="0">
                <a:sym typeface="Symbol"/>
              </a:rPr>
              <a:t> will decrease each rate by an additive </a:t>
            </a:r>
            <a:r>
              <a:rPr lang="en-US" sz="2400" dirty="0" smtClean="0">
                <a:solidFill>
                  <a:srgbClr val="00FF00"/>
                </a:solidFill>
                <a:sym typeface="Symbol"/>
              </a:rPr>
              <a:t></a:t>
            </a:r>
            <a:r>
              <a:rPr lang="en-US" sz="2400" dirty="0" smtClean="0">
                <a:sym typeface="Symbol"/>
              </a:rPr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 smtClean="0">
                <a:sym typeface="Symbol"/>
              </a:rPr>
              <a:t>E.g.: the butterfly with bottleneck consisting of 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1/  </a:t>
            </a:r>
            <a:r>
              <a:rPr lang="en-US" sz="2000" dirty="0" smtClean="0">
                <a:sym typeface="Symbol"/>
              </a:rPr>
              <a:t>edges of capacity</a:t>
            </a:r>
            <a:r>
              <a:rPr lang="en-US" sz="2000" dirty="0" smtClean="0">
                <a:solidFill>
                  <a:srgbClr val="00FF00"/>
                </a:solidFill>
                <a:sym typeface="Symbol"/>
              </a:rPr>
              <a:t> </a:t>
            </a:r>
            <a:r>
              <a:rPr lang="en-US" sz="2000" dirty="0" smtClean="0">
                <a:sym typeface="Symbol"/>
              </a:rPr>
              <a:t>.</a:t>
            </a:r>
            <a:endParaRPr lang="en-US" sz="2400" b="1" dirty="0" smtClean="0">
              <a:sym typeface="Symbol"/>
            </a:endParaRPr>
          </a:p>
          <a:p>
            <a:pPr eaLnBrk="1" hangingPunct="1">
              <a:lnSpc>
                <a:spcPct val="110000"/>
              </a:lnSpc>
            </a:pPr>
            <a:endParaRPr lang="en-US" sz="2400" b="1" dirty="0" smtClean="0">
              <a:sym typeface="Symbol"/>
            </a:endParaRPr>
          </a:p>
          <a:p>
            <a:pPr eaLnBrk="1" hangingPunct="1">
              <a:lnSpc>
                <a:spcPct val="110000"/>
              </a:lnSpc>
            </a:pPr>
            <a:endParaRPr lang="en-US" sz="2400" b="1" dirty="0" smtClean="0">
              <a:sym typeface="Symbol"/>
            </a:endParaRPr>
          </a:p>
          <a:p>
            <a:pPr eaLnBrk="1" hangingPunct="1">
              <a:lnSpc>
                <a:spcPct val="110000"/>
              </a:lnSpc>
            </a:pPr>
            <a:endParaRPr lang="en-US" sz="2400" b="1" dirty="0" smtClean="0">
              <a:sym typeface="Symbol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b="1" dirty="0" smtClean="0">
                <a:sym typeface="Symbol"/>
              </a:rPr>
              <a:t>What is the “</a:t>
            </a:r>
            <a:r>
              <a:rPr lang="en-US" sz="2400" b="1" dirty="0" smtClean="0">
                <a:solidFill>
                  <a:srgbClr val="FFC000"/>
                </a:solidFill>
                <a:sym typeface="Symbol"/>
              </a:rPr>
              <a:t>price of edge removal</a:t>
            </a:r>
            <a:r>
              <a:rPr lang="en-US" sz="2400" b="1" dirty="0" smtClean="0">
                <a:sym typeface="Symbol"/>
              </a:rPr>
              <a:t>” in general?</a:t>
            </a:r>
            <a:r>
              <a:rPr lang="en-US" sz="2400" b="1" dirty="0" smtClean="0">
                <a:solidFill>
                  <a:srgbClr val="FFC000"/>
                </a:solidFill>
                <a:sym typeface="Symbol"/>
              </a:rPr>
              <a:t> </a:t>
            </a:r>
            <a:endParaRPr lang="en-US" sz="2400" b="1" dirty="0" smtClean="0"/>
          </a:p>
        </p:txBody>
      </p:sp>
      <p:grpSp>
        <p:nvGrpSpPr>
          <p:cNvPr id="40" name="Group 4"/>
          <p:cNvGrpSpPr/>
          <p:nvPr/>
        </p:nvGrpSpPr>
        <p:grpSpPr>
          <a:xfrm>
            <a:off x="5715003" y="114299"/>
            <a:ext cx="3020932" cy="1416721"/>
            <a:chOff x="1558638" y="4059387"/>
            <a:chExt cx="5752791" cy="2183202"/>
          </a:xfrm>
        </p:grpSpPr>
        <p:sp>
          <p:nvSpPr>
            <p:cNvPr id="41" name="Cloud 40"/>
            <p:cNvSpPr/>
            <p:nvPr/>
          </p:nvSpPr>
          <p:spPr bwMode="auto">
            <a:xfrm>
              <a:off x="2712021" y="4197924"/>
              <a:ext cx="3127664" cy="1943100"/>
            </a:xfrm>
            <a:prstGeom prst="cloud">
              <a:avLst/>
            </a:prstGeom>
            <a:solidFill>
              <a:schemeClr val="accent4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solidFill>
                  <a:schemeClr val="tx1"/>
                </a:solidFill>
                <a:effectLst/>
                <a:cs typeface="Arial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558638" y="4595095"/>
              <a:ext cx="837026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558638" y="4059387"/>
              <a:ext cx="788184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58638" y="5666512"/>
              <a:ext cx="837026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558638" y="5130803"/>
              <a:ext cx="837026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S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80506" y="4602020"/>
              <a:ext cx="83092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2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480506" y="4066310"/>
              <a:ext cx="782079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1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480506" y="5673439"/>
              <a:ext cx="83092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4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80506" y="5137729"/>
              <a:ext cx="830923" cy="56915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chemeClr val="tx1"/>
                  </a:solidFill>
                </a:rPr>
                <a:t>T</a:t>
              </a:r>
              <a:r>
                <a:rPr lang="en-US" sz="1800" baseline="-25000" dirty="0" smtClean="0">
                  <a:solidFill>
                    <a:schemeClr val="tx1"/>
                  </a:solidFill>
                </a:rPr>
                <a:t>3</a:t>
              </a:r>
              <a:endParaRPr lang="he-IL" sz="18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>
              <a:stCxn id="43" idx="3"/>
            </p:cNvCxnSpPr>
            <p:nvPr/>
          </p:nvCxnSpPr>
          <p:spPr bwMode="auto">
            <a:xfrm>
              <a:off x="2346822" y="4343960"/>
              <a:ext cx="656151" cy="3111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Straight Arrow Connector 50"/>
            <p:cNvCxnSpPr>
              <a:stCxn id="42" idx="3"/>
            </p:cNvCxnSpPr>
            <p:nvPr/>
          </p:nvCxnSpPr>
          <p:spPr bwMode="auto">
            <a:xfrm>
              <a:off x="2395664" y="4879670"/>
              <a:ext cx="347537" cy="6640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Straight Arrow Connector 51"/>
            <p:cNvCxnSpPr>
              <a:stCxn id="45" idx="3"/>
              <a:endCxn id="41" idx="2"/>
            </p:cNvCxnSpPr>
            <p:nvPr/>
          </p:nvCxnSpPr>
          <p:spPr bwMode="auto">
            <a:xfrm flipV="1">
              <a:off x="2395664" y="5169475"/>
              <a:ext cx="326060" cy="245903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Straight Arrow Connector 52"/>
            <p:cNvCxnSpPr>
              <a:stCxn id="44" idx="3"/>
            </p:cNvCxnSpPr>
            <p:nvPr/>
          </p:nvCxnSpPr>
          <p:spPr bwMode="auto">
            <a:xfrm flipV="1">
              <a:off x="2395664" y="5590312"/>
              <a:ext cx="337145" cy="36077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" name="Straight Arrow Connector 53"/>
            <p:cNvCxnSpPr>
              <a:endCxn id="47" idx="1"/>
            </p:cNvCxnSpPr>
            <p:nvPr/>
          </p:nvCxnSpPr>
          <p:spPr bwMode="auto">
            <a:xfrm flipV="1">
              <a:off x="5746174" y="4350885"/>
              <a:ext cx="734332" cy="25228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Straight Arrow Connector 54"/>
            <p:cNvCxnSpPr>
              <a:endCxn id="46" idx="1"/>
            </p:cNvCxnSpPr>
            <p:nvPr/>
          </p:nvCxnSpPr>
          <p:spPr bwMode="auto">
            <a:xfrm flipV="1">
              <a:off x="5839691" y="4886595"/>
              <a:ext cx="640816" cy="10104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Straight Arrow Connector 55"/>
            <p:cNvCxnSpPr>
              <a:stCxn id="41" idx="0"/>
              <a:endCxn id="49" idx="1"/>
            </p:cNvCxnSpPr>
            <p:nvPr/>
          </p:nvCxnSpPr>
          <p:spPr bwMode="auto">
            <a:xfrm>
              <a:off x="5837078" y="5169474"/>
              <a:ext cx="643428" cy="2528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7" name="Straight Arrow Connector 56"/>
            <p:cNvCxnSpPr>
              <a:endCxn id="48" idx="1"/>
            </p:cNvCxnSpPr>
            <p:nvPr/>
          </p:nvCxnSpPr>
          <p:spPr bwMode="auto">
            <a:xfrm>
              <a:off x="5725390" y="5444837"/>
              <a:ext cx="755116" cy="51317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34" name="Straight Connector 33"/>
          <p:cNvCxnSpPr/>
          <p:nvPr/>
        </p:nvCxnSpPr>
        <p:spPr bwMode="auto">
          <a:xfrm flipV="1">
            <a:off x="6934509" y="717755"/>
            <a:ext cx="467822" cy="267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967060" y="365973"/>
            <a:ext cx="299849" cy="40918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FF00"/>
                </a:solidFill>
              </a:rPr>
              <a:t>e</a:t>
            </a:r>
            <a:endParaRPr lang="he-IL" dirty="0">
              <a:solidFill>
                <a:srgbClr val="00FF0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16200000" flipH="1">
            <a:off x="6964326" y="670345"/>
            <a:ext cx="377597" cy="3619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rot="5400000" flipH="1" flipV="1">
            <a:off x="6945907" y="661137"/>
            <a:ext cx="414436" cy="3619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Line 65"/>
          <p:cNvSpPr>
            <a:spLocks noChangeShapeType="1"/>
          </p:cNvSpPr>
          <p:nvPr/>
        </p:nvSpPr>
        <p:spPr bwMode="auto">
          <a:xfrm rot="16200000">
            <a:off x="3378905" y="5186852"/>
            <a:ext cx="511904" cy="2365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62" name="Line 68"/>
          <p:cNvSpPr>
            <a:spLocks noChangeShapeType="1"/>
          </p:cNvSpPr>
          <p:nvPr/>
        </p:nvSpPr>
        <p:spPr bwMode="auto">
          <a:xfrm rot="16200000" flipH="1">
            <a:off x="4464883" y="5028047"/>
            <a:ext cx="579911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63" name="Line 69"/>
          <p:cNvSpPr>
            <a:spLocks noChangeShapeType="1"/>
          </p:cNvSpPr>
          <p:nvPr/>
        </p:nvSpPr>
        <p:spPr bwMode="auto">
          <a:xfrm rot="16200000">
            <a:off x="4467356" y="4450609"/>
            <a:ext cx="574965" cy="476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64" name="Line 70"/>
          <p:cNvSpPr>
            <a:spLocks noChangeShapeType="1"/>
          </p:cNvSpPr>
          <p:nvPr/>
        </p:nvSpPr>
        <p:spPr bwMode="auto">
          <a:xfrm rot="16200000">
            <a:off x="4236520" y="4900493"/>
            <a:ext cx="0" cy="1439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65" name="Line 71"/>
          <p:cNvSpPr>
            <a:spLocks noChangeShapeType="1"/>
          </p:cNvSpPr>
          <p:nvPr/>
        </p:nvSpPr>
        <p:spPr bwMode="auto">
          <a:xfrm rot="16200000">
            <a:off x="4236520" y="3607131"/>
            <a:ext cx="0" cy="1439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67" name="Text Box 13"/>
          <p:cNvSpPr txBox="1">
            <a:spLocks noChangeArrowheads="1"/>
          </p:cNvSpPr>
          <p:nvPr/>
        </p:nvSpPr>
        <p:spPr bwMode="auto">
          <a:xfrm>
            <a:off x="5108871" y="4145711"/>
            <a:ext cx="3398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T</a:t>
            </a:r>
            <a:r>
              <a:rPr lang="en-US" sz="1800" baseline="-25000" dirty="0" smtClean="0">
                <a:solidFill>
                  <a:schemeClr val="tx1"/>
                </a:solidFill>
              </a:rPr>
              <a:t>2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69" name="Line 66"/>
          <p:cNvSpPr>
            <a:spLocks noChangeShapeType="1"/>
          </p:cNvSpPr>
          <p:nvPr/>
        </p:nvSpPr>
        <p:spPr bwMode="auto">
          <a:xfrm rot="16200000" flipH="1">
            <a:off x="3335628" y="4509259"/>
            <a:ext cx="598458" cy="2365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70" name="Line 67"/>
          <p:cNvSpPr>
            <a:spLocks noChangeShapeType="1"/>
          </p:cNvSpPr>
          <p:nvPr/>
        </p:nvSpPr>
        <p:spPr bwMode="auto">
          <a:xfrm rot="16200000">
            <a:off x="4153176" y="4728567"/>
            <a:ext cx="0" cy="495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he-IL" dirty="0"/>
          </a:p>
        </p:txBody>
      </p:sp>
      <p:sp>
        <p:nvSpPr>
          <p:cNvPr id="77" name="Oval 28"/>
          <p:cNvSpPr>
            <a:spLocks noChangeArrowheads="1"/>
          </p:cNvSpPr>
          <p:nvPr/>
        </p:nvSpPr>
        <p:spPr bwMode="auto">
          <a:xfrm rot="16200000">
            <a:off x="5016162" y="4265700"/>
            <a:ext cx="118702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78" name="Oval 29"/>
          <p:cNvSpPr>
            <a:spLocks noChangeArrowheads="1"/>
          </p:cNvSpPr>
          <p:nvPr/>
        </p:nvSpPr>
        <p:spPr bwMode="auto">
          <a:xfrm rot="16200000">
            <a:off x="5009812" y="5544225"/>
            <a:ext cx="118702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80" name="Oval 31"/>
          <p:cNvSpPr>
            <a:spLocks noChangeArrowheads="1"/>
          </p:cNvSpPr>
          <p:nvPr/>
        </p:nvSpPr>
        <p:spPr bwMode="auto">
          <a:xfrm rot="16200000">
            <a:off x="3420725" y="5544225"/>
            <a:ext cx="118702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81" name="Oval 32"/>
          <p:cNvSpPr>
            <a:spLocks noChangeArrowheads="1"/>
          </p:cNvSpPr>
          <p:nvPr/>
        </p:nvSpPr>
        <p:spPr bwMode="auto">
          <a:xfrm rot="16200000">
            <a:off x="4457362" y="4913618"/>
            <a:ext cx="118702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82" name="Oval 33"/>
          <p:cNvSpPr>
            <a:spLocks noChangeArrowheads="1"/>
          </p:cNvSpPr>
          <p:nvPr/>
        </p:nvSpPr>
        <p:spPr bwMode="auto">
          <a:xfrm rot="16200000">
            <a:off x="3420725" y="4265700"/>
            <a:ext cx="118702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2978303" y="4145711"/>
            <a:ext cx="413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S</a:t>
            </a:r>
            <a:r>
              <a:rPr lang="en-US" sz="1800" baseline="-25000" dirty="0" smtClean="0">
                <a:solidFill>
                  <a:schemeClr val="tx1"/>
                </a:solidFill>
              </a:rPr>
              <a:t>1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84" name="Text Box 13"/>
          <p:cNvSpPr txBox="1">
            <a:spLocks noChangeArrowheads="1"/>
          </p:cNvSpPr>
          <p:nvPr/>
        </p:nvSpPr>
        <p:spPr bwMode="auto">
          <a:xfrm>
            <a:off x="2978303" y="5410993"/>
            <a:ext cx="439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S</a:t>
            </a:r>
            <a:r>
              <a:rPr lang="en-US" sz="1800" baseline="-25000" dirty="0" smtClean="0">
                <a:solidFill>
                  <a:schemeClr val="tx1"/>
                </a:solidFill>
              </a:rPr>
              <a:t>2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85" name="Text Box 13"/>
          <p:cNvSpPr txBox="1">
            <a:spLocks noChangeArrowheads="1"/>
          </p:cNvSpPr>
          <p:nvPr/>
        </p:nvSpPr>
        <p:spPr bwMode="auto">
          <a:xfrm>
            <a:off x="5108871" y="5410993"/>
            <a:ext cx="410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T</a:t>
            </a:r>
            <a:r>
              <a:rPr lang="en-US" sz="1800" baseline="-25000" dirty="0" smtClean="0">
                <a:solidFill>
                  <a:schemeClr val="tx1"/>
                </a:solidFill>
              </a:rPr>
              <a:t>1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88" name="Freeform 87"/>
          <p:cNvSpPr/>
          <p:nvPr/>
        </p:nvSpPr>
        <p:spPr bwMode="auto">
          <a:xfrm>
            <a:off x="3879645" y="4798170"/>
            <a:ext cx="543208" cy="102606"/>
          </a:xfrm>
          <a:custGeom>
            <a:avLst/>
            <a:gdLst>
              <a:gd name="connsiteX0" fmla="*/ 0 w 543208"/>
              <a:gd name="connsiteY0" fmla="*/ 84499 h 102606"/>
              <a:gd name="connsiteX1" fmla="*/ 289711 w 543208"/>
              <a:gd name="connsiteY1" fmla="*/ 3018 h 102606"/>
              <a:gd name="connsiteX2" fmla="*/ 543208 w 543208"/>
              <a:gd name="connsiteY2" fmla="*/ 102606 h 1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208" h="102606">
                <a:moveTo>
                  <a:pt x="0" y="84499"/>
                </a:moveTo>
                <a:cubicBezTo>
                  <a:pt x="99588" y="42249"/>
                  <a:pt x="199176" y="0"/>
                  <a:pt x="289711" y="3018"/>
                </a:cubicBezTo>
                <a:cubicBezTo>
                  <a:pt x="380246" y="6036"/>
                  <a:pt x="461727" y="54321"/>
                  <a:pt x="543208" y="10260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89" name="Freeform 88"/>
          <p:cNvSpPr/>
          <p:nvPr/>
        </p:nvSpPr>
        <p:spPr bwMode="auto">
          <a:xfrm>
            <a:off x="3875755" y="4698278"/>
            <a:ext cx="543208" cy="188613"/>
          </a:xfrm>
          <a:custGeom>
            <a:avLst/>
            <a:gdLst>
              <a:gd name="connsiteX0" fmla="*/ 0 w 543208"/>
              <a:gd name="connsiteY0" fmla="*/ 84499 h 102606"/>
              <a:gd name="connsiteX1" fmla="*/ 289711 w 543208"/>
              <a:gd name="connsiteY1" fmla="*/ 3018 h 102606"/>
              <a:gd name="connsiteX2" fmla="*/ 543208 w 543208"/>
              <a:gd name="connsiteY2" fmla="*/ 102606 h 1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208" h="102606">
                <a:moveTo>
                  <a:pt x="0" y="84499"/>
                </a:moveTo>
                <a:cubicBezTo>
                  <a:pt x="99588" y="42249"/>
                  <a:pt x="199176" y="0"/>
                  <a:pt x="289711" y="3018"/>
                </a:cubicBezTo>
                <a:cubicBezTo>
                  <a:pt x="380246" y="6036"/>
                  <a:pt x="461727" y="54321"/>
                  <a:pt x="543208" y="10260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0" name="Freeform 89"/>
          <p:cNvSpPr/>
          <p:nvPr/>
        </p:nvSpPr>
        <p:spPr bwMode="auto">
          <a:xfrm flipV="1">
            <a:off x="3889972" y="5057868"/>
            <a:ext cx="543208" cy="93553"/>
          </a:xfrm>
          <a:custGeom>
            <a:avLst/>
            <a:gdLst>
              <a:gd name="connsiteX0" fmla="*/ 0 w 543208"/>
              <a:gd name="connsiteY0" fmla="*/ 84499 h 102606"/>
              <a:gd name="connsiteX1" fmla="*/ 289711 w 543208"/>
              <a:gd name="connsiteY1" fmla="*/ 3018 h 102606"/>
              <a:gd name="connsiteX2" fmla="*/ 543208 w 543208"/>
              <a:gd name="connsiteY2" fmla="*/ 102606 h 1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208" h="102606">
                <a:moveTo>
                  <a:pt x="0" y="84499"/>
                </a:moveTo>
                <a:cubicBezTo>
                  <a:pt x="99588" y="42249"/>
                  <a:pt x="199176" y="0"/>
                  <a:pt x="289711" y="3018"/>
                </a:cubicBezTo>
                <a:cubicBezTo>
                  <a:pt x="380246" y="6036"/>
                  <a:pt x="461727" y="54321"/>
                  <a:pt x="543208" y="10260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1" name="Freeform 90"/>
          <p:cNvSpPr/>
          <p:nvPr/>
        </p:nvSpPr>
        <p:spPr bwMode="auto">
          <a:xfrm flipV="1">
            <a:off x="3879410" y="5088046"/>
            <a:ext cx="543208" cy="199175"/>
          </a:xfrm>
          <a:custGeom>
            <a:avLst/>
            <a:gdLst>
              <a:gd name="connsiteX0" fmla="*/ 0 w 543208"/>
              <a:gd name="connsiteY0" fmla="*/ 84499 h 102606"/>
              <a:gd name="connsiteX1" fmla="*/ 289711 w 543208"/>
              <a:gd name="connsiteY1" fmla="*/ 3018 h 102606"/>
              <a:gd name="connsiteX2" fmla="*/ 543208 w 543208"/>
              <a:gd name="connsiteY2" fmla="*/ 102606 h 1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208" h="102606">
                <a:moveTo>
                  <a:pt x="0" y="84499"/>
                </a:moveTo>
                <a:cubicBezTo>
                  <a:pt x="99588" y="42249"/>
                  <a:pt x="199176" y="0"/>
                  <a:pt x="289711" y="3018"/>
                </a:cubicBezTo>
                <a:cubicBezTo>
                  <a:pt x="380246" y="6036"/>
                  <a:pt x="461727" y="54321"/>
                  <a:pt x="543208" y="10260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2" name="Freeform 91"/>
          <p:cNvSpPr/>
          <p:nvPr/>
        </p:nvSpPr>
        <p:spPr bwMode="auto">
          <a:xfrm>
            <a:off x="3877119" y="4636294"/>
            <a:ext cx="543208" cy="221434"/>
          </a:xfrm>
          <a:custGeom>
            <a:avLst/>
            <a:gdLst>
              <a:gd name="connsiteX0" fmla="*/ 0 w 543208"/>
              <a:gd name="connsiteY0" fmla="*/ 84499 h 102606"/>
              <a:gd name="connsiteX1" fmla="*/ 289711 w 543208"/>
              <a:gd name="connsiteY1" fmla="*/ 3018 h 102606"/>
              <a:gd name="connsiteX2" fmla="*/ 543208 w 543208"/>
              <a:gd name="connsiteY2" fmla="*/ 102606 h 1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208" h="102606">
                <a:moveTo>
                  <a:pt x="0" y="84499"/>
                </a:moveTo>
                <a:cubicBezTo>
                  <a:pt x="99588" y="42249"/>
                  <a:pt x="199176" y="0"/>
                  <a:pt x="289711" y="3018"/>
                </a:cubicBezTo>
                <a:cubicBezTo>
                  <a:pt x="380246" y="6036"/>
                  <a:pt x="461727" y="54321"/>
                  <a:pt x="543208" y="10260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3" name="Freeform 92"/>
          <p:cNvSpPr/>
          <p:nvPr/>
        </p:nvSpPr>
        <p:spPr bwMode="auto">
          <a:xfrm flipV="1">
            <a:off x="3884806" y="5072520"/>
            <a:ext cx="543208" cy="154235"/>
          </a:xfrm>
          <a:custGeom>
            <a:avLst/>
            <a:gdLst>
              <a:gd name="connsiteX0" fmla="*/ 0 w 543208"/>
              <a:gd name="connsiteY0" fmla="*/ 84499 h 102606"/>
              <a:gd name="connsiteX1" fmla="*/ 289711 w 543208"/>
              <a:gd name="connsiteY1" fmla="*/ 3018 h 102606"/>
              <a:gd name="connsiteX2" fmla="*/ 543208 w 543208"/>
              <a:gd name="connsiteY2" fmla="*/ 102606 h 1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208" h="102606">
                <a:moveTo>
                  <a:pt x="0" y="84499"/>
                </a:moveTo>
                <a:cubicBezTo>
                  <a:pt x="99588" y="42249"/>
                  <a:pt x="199176" y="0"/>
                  <a:pt x="289711" y="3018"/>
                </a:cubicBezTo>
                <a:cubicBezTo>
                  <a:pt x="380246" y="6036"/>
                  <a:pt x="461727" y="54321"/>
                  <a:pt x="543208" y="10260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4" name="Freeform 93"/>
          <p:cNvSpPr/>
          <p:nvPr/>
        </p:nvSpPr>
        <p:spPr bwMode="auto">
          <a:xfrm>
            <a:off x="3875284" y="4869456"/>
            <a:ext cx="543208" cy="85588"/>
          </a:xfrm>
          <a:custGeom>
            <a:avLst/>
            <a:gdLst>
              <a:gd name="connsiteX0" fmla="*/ 0 w 543208"/>
              <a:gd name="connsiteY0" fmla="*/ 84499 h 102606"/>
              <a:gd name="connsiteX1" fmla="*/ 289711 w 543208"/>
              <a:gd name="connsiteY1" fmla="*/ 3018 h 102606"/>
              <a:gd name="connsiteX2" fmla="*/ 543208 w 543208"/>
              <a:gd name="connsiteY2" fmla="*/ 102606 h 1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208" h="102606">
                <a:moveTo>
                  <a:pt x="0" y="84499"/>
                </a:moveTo>
                <a:cubicBezTo>
                  <a:pt x="99588" y="42249"/>
                  <a:pt x="199176" y="0"/>
                  <a:pt x="289711" y="3018"/>
                </a:cubicBezTo>
                <a:cubicBezTo>
                  <a:pt x="380246" y="6036"/>
                  <a:pt x="461727" y="54321"/>
                  <a:pt x="543208" y="10260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95" name="Freeform 94"/>
          <p:cNvSpPr/>
          <p:nvPr/>
        </p:nvSpPr>
        <p:spPr bwMode="auto">
          <a:xfrm flipV="1">
            <a:off x="3884463" y="5008290"/>
            <a:ext cx="543208" cy="81501"/>
          </a:xfrm>
          <a:custGeom>
            <a:avLst/>
            <a:gdLst>
              <a:gd name="connsiteX0" fmla="*/ 0 w 543208"/>
              <a:gd name="connsiteY0" fmla="*/ 84499 h 102606"/>
              <a:gd name="connsiteX1" fmla="*/ 289711 w 543208"/>
              <a:gd name="connsiteY1" fmla="*/ 3018 h 102606"/>
              <a:gd name="connsiteX2" fmla="*/ 543208 w 543208"/>
              <a:gd name="connsiteY2" fmla="*/ 102606 h 10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208" h="102606">
                <a:moveTo>
                  <a:pt x="0" y="84499"/>
                </a:moveTo>
                <a:cubicBezTo>
                  <a:pt x="99588" y="42249"/>
                  <a:pt x="199176" y="0"/>
                  <a:pt x="289711" y="3018"/>
                </a:cubicBezTo>
                <a:cubicBezTo>
                  <a:pt x="380246" y="6036"/>
                  <a:pt x="461727" y="54321"/>
                  <a:pt x="543208" y="102606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0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79" name="Oval 30"/>
          <p:cNvSpPr>
            <a:spLocks noChangeArrowheads="1"/>
          </p:cNvSpPr>
          <p:nvPr/>
        </p:nvSpPr>
        <p:spPr bwMode="auto">
          <a:xfrm rot="16200000">
            <a:off x="3769975" y="4913618"/>
            <a:ext cx="118702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e-IL"/>
          </a:p>
        </p:txBody>
      </p:sp>
      <p:sp>
        <p:nvSpPr>
          <p:cNvPr id="58" name="Rectangle 57"/>
          <p:cNvSpPr/>
          <p:nvPr/>
        </p:nvSpPr>
        <p:spPr>
          <a:xfrm>
            <a:off x="5961469" y="4487138"/>
            <a:ext cx="2558989" cy="400110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FF00"/>
                </a:solidFill>
                <a:sym typeface="Symbol"/>
              </a:rPr>
              <a:t>R=(1,1)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is achievable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959631" y="5124286"/>
            <a:ext cx="3041150" cy="400110"/>
          </a:xfrm>
          <a:prstGeom prst="rect">
            <a:avLst/>
          </a:prstGeom>
          <a:solidFill>
            <a:schemeClr val="accent4">
              <a:lumMod val="25000"/>
            </a:schemeClr>
          </a:solidFill>
          <a:ln w="38100"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FF00"/>
                </a:solidFill>
                <a:sym typeface="Symbol"/>
              </a:rPr>
              <a:t>R=(1-,1-)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is achievable</a:t>
            </a:r>
            <a:endParaRPr lang="he-IL" sz="2000" dirty="0">
              <a:solidFill>
                <a:schemeClr val="tx1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4100512" y="4591059"/>
            <a:ext cx="109537" cy="10953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4105274" y="4595822"/>
            <a:ext cx="100013" cy="10001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2" name="Group 111"/>
          <p:cNvGrpSpPr/>
          <p:nvPr/>
        </p:nvGrpSpPr>
        <p:grpSpPr>
          <a:xfrm>
            <a:off x="3248141" y="4294741"/>
            <a:ext cx="2101403" cy="1338818"/>
            <a:chOff x="3248141" y="4294741"/>
            <a:chExt cx="2101403" cy="1338818"/>
          </a:xfrm>
        </p:grpSpPr>
        <p:sp>
          <p:nvSpPr>
            <p:cNvPr id="107" name="TextBox 106"/>
            <p:cNvSpPr txBox="1"/>
            <p:nvPr/>
          </p:nvSpPr>
          <p:spPr>
            <a:xfrm>
              <a:off x="3272012" y="4538949"/>
              <a:ext cx="413895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rgbClr val="00FF00"/>
                  </a:solidFill>
                </a:rPr>
                <a:t>S</a:t>
              </a:r>
              <a:r>
                <a:rPr lang="en-US" sz="1800" baseline="-25000" dirty="0" smtClean="0">
                  <a:solidFill>
                    <a:srgbClr val="00FF00"/>
                  </a:solidFill>
                </a:rPr>
                <a:t>1</a:t>
              </a:r>
              <a:endParaRPr lang="he-IL" sz="1800" baseline="-25000" dirty="0">
                <a:solidFill>
                  <a:srgbClr val="00FF00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248141" y="5032871"/>
              <a:ext cx="439543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rgbClr val="00FF00"/>
                  </a:solidFill>
                </a:rPr>
                <a:t>S</a:t>
              </a:r>
              <a:r>
                <a:rPr lang="en-US" sz="1800" baseline="-25000" dirty="0" smtClean="0">
                  <a:solidFill>
                    <a:srgbClr val="00FF00"/>
                  </a:solidFill>
                </a:rPr>
                <a:t>2</a:t>
              </a:r>
              <a:endParaRPr lang="he-IL" sz="1800" baseline="-25000" dirty="0">
                <a:solidFill>
                  <a:srgbClr val="00FF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964236" y="4294741"/>
              <a:ext cx="413895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rgbClr val="00FF00"/>
                  </a:solidFill>
                </a:rPr>
                <a:t>S</a:t>
              </a:r>
              <a:r>
                <a:rPr lang="en-US" sz="1800" baseline="-25000" dirty="0" smtClean="0">
                  <a:solidFill>
                    <a:srgbClr val="00FF00"/>
                  </a:solidFill>
                </a:rPr>
                <a:t>1</a:t>
              </a:r>
              <a:endParaRPr lang="he-IL" sz="1800" baseline="-25000" dirty="0">
                <a:solidFill>
                  <a:srgbClr val="00FF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64237" y="5264227"/>
              <a:ext cx="439543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rgbClr val="00FF00"/>
                  </a:solidFill>
                </a:rPr>
                <a:t>S</a:t>
              </a:r>
              <a:r>
                <a:rPr lang="en-US" sz="1800" baseline="-25000" dirty="0" smtClean="0">
                  <a:solidFill>
                    <a:srgbClr val="00FF00"/>
                  </a:solidFill>
                </a:rPr>
                <a:t>2</a:t>
              </a:r>
              <a:endParaRPr lang="he-IL" sz="1800" baseline="-25000" dirty="0">
                <a:solidFill>
                  <a:srgbClr val="00FF0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570164" y="4790500"/>
              <a:ext cx="779380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>
                <a:buNone/>
              </a:pPr>
              <a:r>
                <a:rPr lang="en-US" sz="1800" dirty="0" smtClean="0">
                  <a:solidFill>
                    <a:srgbClr val="00FF00"/>
                  </a:solidFill>
                </a:rPr>
                <a:t>S</a:t>
              </a:r>
              <a:r>
                <a:rPr lang="en-US" sz="1800" baseline="-25000" dirty="0" smtClean="0">
                  <a:solidFill>
                    <a:srgbClr val="00FF00"/>
                  </a:solidFill>
                </a:rPr>
                <a:t>1</a:t>
              </a:r>
              <a:r>
                <a:rPr lang="en-US" sz="1800" dirty="0" smtClean="0">
                  <a:solidFill>
                    <a:srgbClr val="00FF00"/>
                  </a:solidFill>
                </a:rPr>
                <a:t>+S</a:t>
              </a:r>
              <a:r>
                <a:rPr lang="en-US" sz="1800" baseline="-25000" dirty="0" smtClean="0">
                  <a:solidFill>
                    <a:srgbClr val="00FF00"/>
                  </a:solidFill>
                </a:rPr>
                <a:t>2</a:t>
              </a:r>
              <a:endParaRPr lang="he-IL" sz="1800" baseline="-25000" dirty="0">
                <a:solidFill>
                  <a:srgbClr val="00FF00"/>
                </a:solidFill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41" y="424175"/>
            <a:ext cx="8776231" cy="1203034"/>
          </a:xfrm>
          <a:prstGeom prst="rect">
            <a:avLst/>
          </a:prstGeom>
          <a:ln w="38100" cmpd="sng"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207302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5" grpId="0" animBg="1"/>
      <p:bldP spid="67" grpId="0"/>
      <p:bldP spid="69" grpId="0" animBg="1"/>
      <p:bldP spid="70" grpId="0" animBg="1"/>
      <p:bldP spid="70" grpId="1" animBg="1"/>
      <p:bldP spid="77" grpId="0" animBg="1"/>
      <p:bldP spid="78" grpId="0" animBg="1"/>
      <p:bldP spid="80" grpId="0" animBg="1"/>
      <p:bldP spid="81" grpId="0" animBg="1"/>
      <p:bldP spid="82" grpId="0" animBg="1"/>
      <p:bldP spid="83" grpId="0"/>
      <p:bldP spid="84" grpId="0"/>
      <p:bldP spid="85" grpId="0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79" grpId="0" animBg="1"/>
      <p:bldP spid="58" grpId="0" build="allAtOnce" animBg="1"/>
      <p:bldP spid="59" grpId="0" build="allAtOnce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False"/>
  <p:tag name="DEFAULTTRANSPARENT" val="False"/>
  <p:tag name="DEFAULTWORKAROUNDTRANSPARENCYBUG" val="False"/>
  <p:tag name="DEFAULTRESOLUTION" val="1200"/>
  <p:tag name="DEFAULTWIDTH" val="348"/>
  <p:tag name="DEFAULTHEIGHT" val="200"/>
  <p:tag name="DEFAULTMAGNIFICATION" val="2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43586</TotalTime>
  <Words>2392</Words>
  <Application>Microsoft Macintosh PowerPoint</Application>
  <PresentationFormat>On-screen Show (4:3)</PresentationFormat>
  <Paragraphs>508</Paragraphs>
  <Slides>30</Slides>
  <Notes>0</Notes>
  <HiddenSlides>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Stream</vt:lpstr>
      <vt:lpstr>The edge removal  problem</vt:lpstr>
      <vt:lpstr>Network Information Theory</vt:lpstr>
      <vt:lpstr>Towards a unifying theory</vt:lpstr>
      <vt:lpstr>This talk: reductive studies</vt:lpstr>
      <vt:lpstr>Noiseless networks: network coding</vt:lpstr>
      <vt:lpstr>Simplifying assumptions</vt:lpstr>
      <vt:lpstr>Communication</vt:lpstr>
      <vt:lpstr>PowerPoint Presentation</vt:lpstr>
      <vt:lpstr>Edge removal</vt:lpstr>
      <vt:lpstr>PowerPoint Presentation</vt:lpstr>
      <vt:lpstr>PowerPoint Presentation</vt:lpstr>
      <vt:lpstr>PowerPoint Presentation</vt:lpstr>
      <vt:lpstr>PowerPoint Presentation</vt:lpstr>
      <vt:lpstr>Reliability: Zero vs  error</vt:lpstr>
      <vt:lpstr>PowerPoint Presentation</vt:lpstr>
      <vt:lpstr>Edge removal  zero error !</vt:lpstr>
      <vt:lpstr>2. Topology of networks.</vt:lpstr>
      <vt:lpstr>Connecting NC to IC</vt:lpstr>
      <vt:lpstr>Connecting NC to IC</vt:lpstr>
      <vt:lpstr>Edge removal resolves the Q</vt:lpstr>
      <vt:lpstr>PowerPoint Presentation</vt:lpstr>
      <vt:lpstr>PowerPoint Presentation</vt:lpstr>
      <vt:lpstr>PowerPoint Presentation</vt:lpstr>
      <vt:lpstr>Edge removal  Source ind.</vt:lpstr>
      <vt:lpstr>PowerPoint Presentation</vt:lpstr>
      <vt:lpstr>4. Network demands</vt:lpstr>
      <vt:lpstr>Network demands</vt:lpstr>
      <vt:lpstr>Network demands</vt:lpstr>
      <vt:lpstr>PowerPoint Presentation</vt:lpstr>
      <vt:lpstr>Summary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Clustering lines: classification of incomplete data </dc:title>
  <dc:creator>schulman</dc:creator>
  <cp:lastModifiedBy>Michael Langberg</cp:lastModifiedBy>
  <cp:revision>1612</cp:revision>
  <dcterms:created xsi:type="dcterms:W3CDTF">2005-10-01T22:00:01Z</dcterms:created>
  <dcterms:modified xsi:type="dcterms:W3CDTF">2015-02-10T14:26:41Z</dcterms:modified>
</cp:coreProperties>
</file>