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8" r:id="rId1"/>
  </p:sldMasterIdLst>
  <p:notesMasterIdLst>
    <p:notesMasterId r:id="rId41"/>
  </p:notesMasterIdLst>
  <p:sldIdLst>
    <p:sldId id="729" r:id="rId2"/>
    <p:sldId id="256" r:id="rId3"/>
    <p:sldId id="645" r:id="rId4"/>
    <p:sldId id="730" r:id="rId5"/>
    <p:sldId id="731" r:id="rId6"/>
    <p:sldId id="733" r:id="rId7"/>
    <p:sldId id="774" r:id="rId8"/>
    <p:sldId id="745" r:id="rId9"/>
    <p:sldId id="744" r:id="rId10"/>
    <p:sldId id="761" r:id="rId11"/>
    <p:sldId id="738" r:id="rId12"/>
    <p:sldId id="737" r:id="rId13"/>
    <p:sldId id="778" r:id="rId14"/>
    <p:sldId id="749" r:id="rId15"/>
    <p:sldId id="743" r:id="rId16"/>
    <p:sldId id="762" r:id="rId17"/>
    <p:sldId id="652" r:id="rId18"/>
    <p:sldId id="747" r:id="rId19"/>
    <p:sldId id="750" r:id="rId20"/>
    <p:sldId id="751" r:id="rId21"/>
    <p:sldId id="752" r:id="rId22"/>
    <p:sldId id="763" r:id="rId23"/>
    <p:sldId id="746" r:id="rId24"/>
    <p:sldId id="753" r:id="rId25"/>
    <p:sldId id="705" r:id="rId26"/>
    <p:sldId id="755" r:id="rId27"/>
    <p:sldId id="724" r:id="rId28"/>
    <p:sldId id="756" r:id="rId29"/>
    <p:sldId id="697" r:id="rId30"/>
    <p:sldId id="699" r:id="rId31"/>
    <p:sldId id="698" r:id="rId32"/>
    <p:sldId id="764" r:id="rId33"/>
    <p:sldId id="757" r:id="rId34"/>
    <p:sldId id="766" r:id="rId35"/>
    <p:sldId id="758" r:id="rId36"/>
    <p:sldId id="759" r:id="rId37"/>
    <p:sldId id="765" r:id="rId38"/>
    <p:sldId id="572" r:id="rId39"/>
    <p:sldId id="422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4" autoAdjust="0"/>
    <p:restoredTop sz="86715" autoAdjust="0"/>
  </p:normalViewPr>
  <p:slideViewPr>
    <p:cSldViewPr>
      <p:cViewPr>
        <p:scale>
          <a:sx n="59" d="100"/>
          <a:sy n="59" d="100"/>
        </p:scale>
        <p:origin x="-2416" y="-5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5AA0E-BBF3-4F80-BA04-39739B112B8D}" type="doc">
      <dgm:prSet loTypeId="urn:microsoft.com/office/officeart/2005/8/layout/hierarchy6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8BBB67-D0F3-4126-BFEB-C424226CCC87}">
      <dgm:prSet phldrT="[Text]"/>
      <dgm:spPr/>
      <dgm:t>
        <a:bodyPr/>
        <a:lstStyle/>
        <a:p>
          <a:r>
            <a:rPr lang="en-US" b="1" dirty="0" smtClean="0"/>
            <a:t>Combinatorial preconditioning</a:t>
          </a:r>
          <a:endParaRPr lang="en-US" b="1" dirty="0"/>
        </a:p>
      </dgm:t>
    </dgm:pt>
    <dgm:pt modelId="{57D3D1DE-2DA6-448A-8D8E-3D71F260170B}" type="parTrans" cxnId="{AB2F745A-256C-4853-B223-A0DAC0C7FA7C}">
      <dgm:prSet/>
      <dgm:spPr/>
      <dgm:t>
        <a:bodyPr/>
        <a:lstStyle/>
        <a:p>
          <a:endParaRPr lang="en-US"/>
        </a:p>
      </dgm:t>
    </dgm:pt>
    <dgm:pt modelId="{6D045652-44A4-400D-9AFA-A5615A6DF6BC}" type="sibTrans" cxnId="{AB2F745A-256C-4853-B223-A0DAC0C7FA7C}">
      <dgm:prSet/>
      <dgm:spPr/>
      <dgm:t>
        <a:bodyPr/>
        <a:lstStyle/>
        <a:p>
          <a:endParaRPr lang="en-US"/>
        </a:p>
      </dgm:t>
    </dgm:pt>
    <dgm:pt modelId="{F4BCAA81-1C32-42D6-9406-A5D74F6E5892}" type="asst">
      <dgm:prSet phldrT="[Text]"/>
      <dgm:spPr/>
      <dgm:t>
        <a:bodyPr/>
        <a:lstStyle/>
        <a:p>
          <a:r>
            <a:rPr lang="en-US" b="1" dirty="0" smtClean="0"/>
            <a:t>Spectral </a:t>
          </a:r>
          <a:r>
            <a:rPr lang="en-US" b="1" dirty="0" err="1" smtClean="0"/>
            <a:t>sparsification</a:t>
          </a:r>
          <a:endParaRPr lang="en-US" b="1" dirty="0"/>
        </a:p>
      </dgm:t>
    </dgm:pt>
    <dgm:pt modelId="{85F07BAE-CFB6-4E83-AAA3-094E5774C839}" type="parTrans" cxnId="{98679604-1198-4EB3-AC30-EF1863CD3E02}">
      <dgm:prSet/>
      <dgm:spPr/>
      <dgm:t>
        <a:bodyPr/>
        <a:lstStyle/>
        <a:p>
          <a:endParaRPr lang="en-US"/>
        </a:p>
      </dgm:t>
    </dgm:pt>
    <dgm:pt modelId="{1B89134A-174F-46E3-A1FD-F69E2CE3D9CE}" type="sibTrans" cxnId="{98679604-1198-4EB3-AC30-EF1863CD3E02}">
      <dgm:prSet/>
      <dgm:spPr/>
      <dgm:t>
        <a:bodyPr/>
        <a:lstStyle/>
        <a:p>
          <a:endParaRPr lang="en-US"/>
        </a:p>
      </dgm:t>
    </dgm:pt>
    <dgm:pt modelId="{17C066E7-D5CD-4864-B7B6-2575622A7339}" type="asst">
      <dgm:prSet phldrT="[Text]"/>
      <dgm:spPr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b="1" dirty="0" smtClean="0"/>
            <a:t>Tree Routing</a:t>
          </a:r>
          <a:endParaRPr lang="en-US" b="1" dirty="0"/>
        </a:p>
      </dgm:t>
    </dgm:pt>
    <dgm:pt modelId="{B51862F1-EF7D-429D-8BBC-B5CC8CD5D786}" type="parTrans" cxnId="{5D35FE61-2DCF-4AD4-BDD2-970F40FDB16A}">
      <dgm:prSet/>
      <dgm:spPr/>
      <dgm:t>
        <a:bodyPr/>
        <a:lstStyle/>
        <a:p>
          <a:endParaRPr lang="en-US"/>
        </a:p>
      </dgm:t>
    </dgm:pt>
    <dgm:pt modelId="{33465748-FB35-4878-8CDB-85DD5A1C5FFA}" type="sibTrans" cxnId="{5D35FE61-2DCF-4AD4-BDD2-970F40FDB16A}">
      <dgm:prSet/>
      <dgm:spPr/>
      <dgm:t>
        <a:bodyPr/>
        <a:lstStyle/>
        <a:p>
          <a:endParaRPr lang="en-US"/>
        </a:p>
      </dgm:t>
    </dgm:pt>
    <dgm:pt modelId="{08595A8B-F98B-4845-85AE-106D5BE3481B}" type="asst">
      <dgm:prSet phldrT="[Text]"/>
      <dgm:spPr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b="1" dirty="0" smtClean="0"/>
            <a:t>Local partitioning</a:t>
          </a:r>
          <a:endParaRPr lang="en-US" b="1" dirty="0"/>
        </a:p>
      </dgm:t>
    </dgm:pt>
    <dgm:pt modelId="{F9382008-C325-4717-B59D-1FC5B37FB91E}" type="parTrans" cxnId="{761E84E4-D176-4602-B056-A8ACD5213BC5}">
      <dgm:prSet/>
      <dgm:spPr/>
      <dgm:t>
        <a:bodyPr/>
        <a:lstStyle/>
        <a:p>
          <a:endParaRPr lang="en-US"/>
        </a:p>
      </dgm:t>
    </dgm:pt>
    <dgm:pt modelId="{736EAD1F-51B9-4199-BFB7-01A0FF6B9419}" type="sibTrans" cxnId="{761E84E4-D176-4602-B056-A8ACD5213BC5}">
      <dgm:prSet/>
      <dgm:spPr/>
      <dgm:t>
        <a:bodyPr/>
        <a:lstStyle/>
        <a:p>
          <a:endParaRPr lang="en-US"/>
        </a:p>
      </dgm:t>
    </dgm:pt>
    <dgm:pt modelId="{4211FD5F-F80B-43FF-ACAC-7B7F13F930A5}" type="asst">
      <dgm:prSet phldrT="[Text]"/>
      <dgm:spPr/>
      <dgm:t>
        <a:bodyPr/>
        <a:lstStyle/>
        <a:p>
          <a:r>
            <a:rPr lang="en-US" b="1" dirty="0" smtClean="0"/>
            <a:t>Tree Contraction</a:t>
          </a:r>
          <a:endParaRPr lang="en-US" b="1" dirty="0"/>
        </a:p>
      </dgm:t>
    </dgm:pt>
    <dgm:pt modelId="{2A220D85-096B-4A59-9374-D286ACE3C1BE}" type="parTrans" cxnId="{F9440B36-7B3C-4600-96EB-193BB13C63C3}">
      <dgm:prSet/>
      <dgm:spPr/>
      <dgm:t>
        <a:bodyPr/>
        <a:lstStyle/>
        <a:p>
          <a:endParaRPr lang="en-US"/>
        </a:p>
      </dgm:t>
    </dgm:pt>
    <dgm:pt modelId="{40127AE1-147C-42AA-9794-031EF399473A}" type="sibTrans" cxnId="{F9440B36-7B3C-4600-96EB-193BB13C63C3}">
      <dgm:prSet/>
      <dgm:spPr/>
      <dgm:t>
        <a:bodyPr/>
        <a:lstStyle/>
        <a:p>
          <a:endParaRPr lang="en-US"/>
        </a:p>
      </dgm:t>
    </dgm:pt>
    <dgm:pt modelId="{37819C65-1BCC-4ADE-85B9-174369048AE2}" type="asst">
      <dgm:prSet phldrT="[Text]"/>
      <dgm:spPr/>
      <dgm:t>
        <a:bodyPr/>
        <a:lstStyle/>
        <a:p>
          <a:r>
            <a:rPr lang="en-US" b="1" dirty="0" smtClean="0"/>
            <a:t>Iterative Methods</a:t>
          </a:r>
          <a:endParaRPr lang="en-US" b="1" dirty="0"/>
        </a:p>
      </dgm:t>
    </dgm:pt>
    <dgm:pt modelId="{D214516E-3062-4009-A984-42586BD62A90}" type="parTrans" cxnId="{D2C8D5E4-14AC-4B0E-9108-9D502FB769B3}">
      <dgm:prSet/>
      <dgm:spPr/>
      <dgm:t>
        <a:bodyPr/>
        <a:lstStyle/>
        <a:p>
          <a:endParaRPr lang="en-US"/>
        </a:p>
      </dgm:t>
    </dgm:pt>
    <dgm:pt modelId="{62A18C08-0D46-49FC-B621-37DAD139772B}" type="sibTrans" cxnId="{D2C8D5E4-14AC-4B0E-9108-9D502FB769B3}">
      <dgm:prSet/>
      <dgm:spPr/>
      <dgm:t>
        <a:bodyPr/>
        <a:lstStyle/>
        <a:p>
          <a:endParaRPr lang="en-US"/>
        </a:p>
      </dgm:t>
    </dgm:pt>
    <dgm:pt modelId="{20D9DC97-F167-451B-9198-962B01FE3A55}" type="asst">
      <dgm:prSet phldrT="[Text]"/>
      <dgm:spPr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b="1" dirty="0" smtClean="0"/>
            <a:t>Low stretch spanning trees</a:t>
          </a:r>
          <a:endParaRPr lang="en-US" b="1" dirty="0"/>
        </a:p>
      </dgm:t>
    </dgm:pt>
    <dgm:pt modelId="{382FA048-B744-4A18-88CA-73245DA3DF6C}" type="parTrans" cxnId="{6F9C1F8D-6450-44E6-9B3F-2D31C6062E9A}">
      <dgm:prSet/>
      <dgm:spPr/>
      <dgm:t>
        <a:bodyPr/>
        <a:lstStyle/>
        <a:p>
          <a:endParaRPr lang="en-US"/>
        </a:p>
      </dgm:t>
    </dgm:pt>
    <dgm:pt modelId="{360480BD-E3A6-41DD-8CA3-B1D71B21E156}" type="sibTrans" cxnId="{6F9C1F8D-6450-44E6-9B3F-2D31C6062E9A}">
      <dgm:prSet/>
      <dgm:spPr/>
      <dgm:t>
        <a:bodyPr/>
        <a:lstStyle/>
        <a:p>
          <a:endParaRPr lang="en-US"/>
        </a:p>
      </dgm:t>
    </dgm:pt>
    <dgm:pt modelId="{B7DFE12B-CB60-42FF-B3CA-6AAB2D29FED2}" type="asst">
      <dgm:prSet phldrT="[Text]" custT="1"/>
      <dgm:spPr>
        <a:noFill/>
      </dgm:spPr>
      <dgm:t>
        <a:bodyPr/>
        <a:lstStyle/>
        <a:p>
          <a:endParaRPr lang="en-US" sz="2800" b="0" i="0" kern="1200" dirty="0">
            <a:noFill/>
            <a:latin typeface="Cambria Math" panose="02040503050406030204" pitchFamily="18" charset="0"/>
            <a:ea typeface="+mn-ea"/>
            <a:cs typeface="+mn-cs"/>
          </a:endParaRPr>
        </a:p>
      </dgm:t>
    </dgm:pt>
    <dgm:pt modelId="{C32E9A41-D545-4F46-A280-C845AF22C617}" type="sibTrans" cxnId="{E9FE6606-8372-4EAB-B3E7-11B19917430D}">
      <dgm:prSet/>
      <dgm:spPr/>
      <dgm:t>
        <a:bodyPr/>
        <a:lstStyle/>
        <a:p>
          <a:endParaRPr lang="en-US"/>
        </a:p>
      </dgm:t>
    </dgm:pt>
    <dgm:pt modelId="{C2A7F162-CCE2-4B56-9609-969EA00AE8F9}" type="parTrans" cxnId="{E9FE6606-8372-4EAB-B3E7-11B1991743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D33B13-FAA9-4498-87F8-89BC2ABDDEB8}" type="pres">
      <dgm:prSet presAssocID="{B005AA0E-BBF3-4F80-BA04-39739B112B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66193-9B76-47FF-8996-EEA804E6586B}" type="pres">
      <dgm:prSet presAssocID="{B005AA0E-BBF3-4F80-BA04-39739B112B8D}" presName="hierFlow" presStyleCnt="0"/>
      <dgm:spPr/>
    </dgm:pt>
    <dgm:pt modelId="{8FA19971-9985-4B82-BF61-C5C5E01B1615}" type="pres">
      <dgm:prSet presAssocID="{B005AA0E-BBF3-4F80-BA04-39739B112B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22D3B4-175C-44DA-BB7F-02EBF79FEA84}" type="pres">
      <dgm:prSet presAssocID="{938BBB67-D0F3-4126-BFEB-C424226CCC87}" presName="Name14" presStyleCnt="0"/>
      <dgm:spPr/>
    </dgm:pt>
    <dgm:pt modelId="{669EB1D8-EABC-4599-8BDC-CBDB63CBB7F4}" type="pres">
      <dgm:prSet presAssocID="{938BBB67-D0F3-4126-BFEB-C424226CCC8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F6E02D-06BF-4B67-AD80-2359A836C597}" type="pres">
      <dgm:prSet presAssocID="{938BBB67-D0F3-4126-BFEB-C424226CCC87}" presName="hierChild2" presStyleCnt="0"/>
      <dgm:spPr/>
    </dgm:pt>
    <dgm:pt modelId="{70C9525C-7877-44F3-B9CC-9C9CEFD1585E}" type="pres">
      <dgm:prSet presAssocID="{85F07BAE-CFB6-4E83-AAA3-094E5774C839}" presName="Name19" presStyleLbl="parChTrans1D2" presStyleIdx="0" presStyleCnt="4"/>
      <dgm:spPr/>
      <dgm:t>
        <a:bodyPr/>
        <a:lstStyle/>
        <a:p>
          <a:endParaRPr lang="en-US"/>
        </a:p>
      </dgm:t>
    </dgm:pt>
    <dgm:pt modelId="{2D11E255-4F84-4879-A11B-D273AF9A68CA}" type="pres">
      <dgm:prSet presAssocID="{F4BCAA81-1C32-42D6-9406-A5D74F6E5892}" presName="Name21" presStyleCnt="0"/>
      <dgm:spPr/>
    </dgm:pt>
    <dgm:pt modelId="{41F3125F-1ABB-4CAB-B348-BE7F74096198}" type="pres">
      <dgm:prSet presAssocID="{F4BCAA81-1C32-42D6-9406-A5D74F6E5892}" presName="level2Shape" presStyleLbl="asst1" presStyleIdx="0" presStyleCnt="7"/>
      <dgm:spPr/>
      <dgm:t>
        <a:bodyPr/>
        <a:lstStyle/>
        <a:p>
          <a:endParaRPr lang="en-US"/>
        </a:p>
      </dgm:t>
    </dgm:pt>
    <dgm:pt modelId="{6577C2FF-3093-4FB6-BE73-802C5D181573}" type="pres">
      <dgm:prSet presAssocID="{F4BCAA81-1C32-42D6-9406-A5D74F6E5892}" presName="hierChild3" presStyleCnt="0"/>
      <dgm:spPr/>
    </dgm:pt>
    <dgm:pt modelId="{67841CC6-D33E-45E3-8FB4-685C3857FB75}" type="pres">
      <dgm:prSet presAssocID="{B51862F1-EF7D-429D-8BBC-B5CC8CD5D786}" presName="Name19" presStyleLbl="parChTrans1D3" presStyleIdx="0" presStyleCnt="3"/>
      <dgm:spPr/>
      <dgm:t>
        <a:bodyPr/>
        <a:lstStyle/>
        <a:p>
          <a:endParaRPr lang="en-US"/>
        </a:p>
      </dgm:t>
    </dgm:pt>
    <dgm:pt modelId="{BA12ACD5-01DD-4456-8D5A-F14ED9F817A7}" type="pres">
      <dgm:prSet presAssocID="{17C066E7-D5CD-4864-B7B6-2575622A7339}" presName="Name21" presStyleCnt="0"/>
      <dgm:spPr/>
    </dgm:pt>
    <dgm:pt modelId="{65F2D21F-F9ED-4D43-A348-36814A2E1833}" type="pres">
      <dgm:prSet presAssocID="{17C066E7-D5CD-4864-B7B6-2575622A7339}" presName="level2Shape" presStyleLbl="asst1" presStyleIdx="1" presStyleCnt="7"/>
      <dgm:spPr/>
      <dgm:t>
        <a:bodyPr/>
        <a:lstStyle/>
        <a:p>
          <a:endParaRPr lang="en-US"/>
        </a:p>
      </dgm:t>
    </dgm:pt>
    <dgm:pt modelId="{6FD5ADF0-8B94-4FCB-B233-66F1B7C374F0}" type="pres">
      <dgm:prSet presAssocID="{17C066E7-D5CD-4864-B7B6-2575622A7339}" presName="hierChild3" presStyleCnt="0"/>
      <dgm:spPr/>
    </dgm:pt>
    <dgm:pt modelId="{18A432B6-703A-4D0F-8522-3527F8B37514}" type="pres">
      <dgm:prSet presAssocID="{382FA048-B744-4A18-88CA-73245DA3DF6C}" presName="Name19" presStyleLbl="parChTrans1D3" presStyleIdx="1" presStyleCnt="3"/>
      <dgm:spPr/>
      <dgm:t>
        <a:bodyPr/>
        <a:lstStyle/>
        <a:p>
          <a:endParaRPr lang="en-US"/>
        </a:p>
      </dgm:t>
    </dgm:pt>
    <dgm:pt modelId="{914AEA58-3DBC-45F4-9EDF-8E0847B3011E}" type="pres">
      <dgm:prSet presAssocID="{20D9DC97-F167-451B-9198-962B01FE3A55}" presName="Name21" presStyleCnt="0"/>
      <dgm:spPr/>
    </dgm:pt>
    <dgm:pt modelId="{4CB608D7-405C-414D-812C-EF9BBB2C66E5}" type="pres">
      <dgm:prSet presAssocID="{20D9DC97-F167-451B-9198-962B01FE3A55}" presName="level2Shape" presStyleLbl="asst1" presStyleIdx="2" presStyleCnt="7"/>
      <dgm:spPr/>
      <dgm:t>
        <a:bodyPr/>
        <a:lstStyle/>
        <a:p>
          <a:endParaRPr lang="en-US"/>
        </a:p>
      </dgm:t>
    </dgm:pt>
    <dgm:pt modelId="{33CE2DDB-E7B4-4943-A38B-A74A703E421C}" type="pres">
      <dgm:prSet presAssocID="{20D9DC97-F167-451B-9198-962B01FE3A55}" presName="hierChild3" presStyleCnt="0"/>
      <dgm:spPr/>
    </dgm:pt>
    <dgm:pt modelId="{0F986A8A-4C09-475E-BE66-D6839B4BE321}" type="pres">
      <dgm:prSet presAssocID="{F9382008-C325-4717-B59D-1FC5B37FB91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931E6D84-05C5-4531-9971-01CEBE7FAE55}" type="pres">
      <dgm:prSet presAssocID="{08595A8B-F98B-4845-85AE-106D5BE3481B}" presName="Name21" presStyleCnt="0"/>
      <dgm:spPr/>
    </dgm:pt>
    <dgm:pt modelId="{281F73EF-4AE4-4C15-829D-DE0E0ABED295}" type="pres">
      <dgm:prSet presAssocID="{08595A8B-F98B-4845-85AE-106D5BE3481B}" presName="level2Shape" presStyleLbl="asst1" presStyleIdx="3" presStyleCnt="7"/>
      <dgm:spPr/>
      <dgm:t>
        <a:bodyPr/>
        <a:lstStyle/>
        <a:p>
          <a:endParaRPr lang="en-US"/>
        </a:p>
      </dgm:t>
    </dgm:pt>
    <dgm:pt modelId="{6F9E28D9-910F-425A-85CC-DC51502A0770}" type="pres">
      <dgm:prSet presAssocID="{08595A8B-F98B-4845-85AE-106D5BE3481B}" presName="hierChild3" presStyleCnt="0"/>
      <dgm:spPr/>
    </dgm:pt>
    <dgm:pt modelId="{87FE9105-AB82-48B9-8FE4-18E19D130F68}" type="pres">
      <dgm:prSet presAssocID="{C2A7F162-CCE2-4B56-9609-969EA00AE8F9}" presName="Name19" presStyleLbl="parChTrans1D2" presStyleIdx="1" presStyleCnt="4"/>
      <dgm:spPr/>
      <dgm:t>
        <a:bodyPr/>
        <a:lstStyle/>
        <a:p>
          <a:endParaRPr lang="en-US"/>
        </a:p>
      </dgm:t>
    </dgm:pt>
    <dgm:pt modelId="{8761BF59-A423-402F-9DAC-2C6E17513A36}" type="pres">
      <dgm:prSet presAssocID="{B7DFE12B-CB60-42FF-B3CA-6AAB2D29FED2}" presName="Name21" presStyleCnt="0"/>
      <dgm:spPr/>
    </dgm:pt>
    <dgm:pt modelId="{3ADEE49D-1D47-43C2-AF9E-8384E1B28629}" type="pres">
      <dgm:prSet presAssocID="{B7DFE12B-CB60-42FF-B3CA-6AAB2D29FED2}" presName="level2Shape" presStyleLbl="asst1" presStyleIdx="4" presStyleCnt="7" custLinFactX="-31020" custLinFactNeighborX="-100000" custLinFactNeighborY="1535"/>
      <dgm:spPr/>
      <dgm:t>
        <a:bodyPr/>
        <a:lstStyle/>
        <a:p>
          <a:endParaRPr lang="en-US"/>
        </a:p>
      </dgm:t>
    </dgm:pt>
    <dgm:pt modelId="{EDDBC7C1-ADD5-4740-A38E-E6584E339B6F}" type="pres">
      <dgm:prSet presAssocID="{B7DFE12B-CB60-42FF-B3CA-6AAB2D29FED2}" presName="hierChild3" presStyleCnt="0"/>
      <dgm:spPr/>
    </dgm:pt>
    <dgm:pt modelId="{2EFC7894-26FD-40CF-A316-11F72F132215}" type="pres">
      <dgm:prSet presAssocID="{2A220D85-096B-4A59-9374-D286ACE3C1BE}" presName="Name19" presStyleLbl="parChTrans1D2" presStyleIdx="2" presStyleCnt="4"/>
      <dgm:spPr/>
      <dgm:t>
        <a:bodyPr/>
        <a:lstStyle/>
        <a:p>
          <a:endParaRPr lang="en-US"/>
        </a:p>
      </dgm:t>
    </dgm:pt>
    <dgm:pt modelId="{0864694D-62CF-48B4-811C-9BA93611BF3A}" type="pres">
      <dgm:prSet presAssocID="{4211FD5F-F80B-43FF-ACAC-7B7F13F930A5}" presName="Name21" presStyleCnt="0"/>
      <dgm:spPr/>
    </dgm:pt>
    <dgm:pt modelId="{1E785B20-E290-41EE-AC59-0DBBA14467FE}" type="pres">
      <dgm:prSet presAssocID="{4211FD5F-F80B-43FF-ACAC-7B7F13F930A5}" presName="level2Shape" presStyleLbl="asst1" presStyleIdx="5" presStyleCnt="7"/>
      <dgm:spPr/>
      <dgm:t>
        <a:bodyPr/>
        <a:lstStyle/>
        <a:p>
          <a:endParaRPr lang="en-US"/>
        </a:p>
      </dgm:t>
    </dgm:pt>
    <dgm:pt modelId="{531A0960-1AA7-48AC-86AF-F5267BB15606}" type="pres">
      <dgm:prSet presAssocID="{4211FD5F-F80B-43FF-ACAC-7B7F13F930A5}" presName="hierChild3" presStyleCnt="0"/>
      <dgm:spPr/>
    </dgm:pt>
    <dgm:pt modelId="{063915A7-97A9-4BBF-BF70-491F24371C48}" type="pres">
      <dgm:prSet presAssocID="{D214516E-3062-4009-A984-42586BD62A90}" presName="Name19" presStyleLbl="parChTrans1D2" presStyleIdx="3" presStyleCnt="4"/>
      <dgm:spPr/>
      <dgm:t>
        <a:bodyPr/>
        <a:lstStyle/>
        <a:p>
          <a:endParaRPr lang="en-US"/>
        </a:p>
      </dgm:t>
    </dgm:pt>
    <dgm:pt modelId="{D3E71624-1AAF-41C9-A389-4E97540F7957}" type="pres">
      <dgm:prSet presAssocID="{37819C65-1BCC-4ADE-85B9-174369048AE2}" presName="Name21" presStyleCnt="0"/>
      <dgm:spPr/>
    </dgm:pt>
    <dgm:pt modelId="{AC574D95-53DE-4456-B345-7194D56CB7FA}" type="pres">
      <dgm:prSet presAssocID="{37819C65-1BCC-4ADE-85B9-174369048AE2}" presName="level2Shape" presStyleLbl="asst1" presStyleIdx="6" presStyleCnt="7"/>
      <dgm:spPr/>
      <dgm:t>
        <a:bodyPr/>
        <a:lstStyle/>
        <a:p>
          <a:endParaRPr lang="en-US"/>
        </a:p>
      </dgm:t>
    </dgm:pt>
    <dgm:pt modelId="{7AB59ED2-A6A6-41BB-9213-DF0BC48E52ED}" type="pres">
      <dgm:prSet presAssocID="{37819C65-1BCC-4ADE-85B9-174369048AE2}" presName="hierChild3" presStyleCnt="0"/>
      <dgm:spPr/>
    </dgm:pt>
    <dgm:pt modelId="{531A486C-55D3-41F5-BC3A-7ED381B64033}" type="pres">
      <dgm:prSet presAssocID="{B005AA0E-BBF3-4F80-BA04-39739B112B8D}" presName="bgShapesFlow" presStyleCnt="0"/>
      <dgm:spPr/>
    </dgm:pt>
  </dgm:ptLst>
  <dgm:cxnLst>
    <dgm:cxn modelId="{E9FE6606-8372-4EAB-B3E7-11B19917430D}" srcId="{938BBB67-D0F3-4126-BFEB-C424226CCC87}" destId="{B7DFE12B-CB60-42FF-B3CA-6AAB2D29FED2}" srcOrd="1" destOrd="0" parTransId="{C2A7F162-CCE2-4B56-9609-969EA00AE8F9}" sibTransId="{C32E9A41-D545-4F46-A280-C845AF22C617}"/>
    <dgm:cxn modelId="{5D35FE61-2DCF-4AD4-BDD2-970F40FDB16A}" srcId="{F4BCAA81-1C32-42D6-9406-A5D74F6E5892}" destId="{17C066E7-D5CD-4864-B7B6-2575622A7339}" srcOrd="0" destOrd="0" parTransId="{B51862F1-EF7D-429D-8BBC-B5CC8CD5D786}" sibTransId="{33465748-FB35-4878-8CDB-85DD5A1C5FFA}"/>
    <dgm:cxn modelId="{DB67C58F-6A75-6A45-A51C-7DCDD95C40B5}" type="presOf" srcId="{08595A8B-F98B-4845-85AE-106D5BE3481B}" destId="{281F73EF-4AE4-4C15-829D-DE0E0ABED295}" srcOrd="0" destOrd="0" presId="urn:microsoft.com/office/officeart/2005/8/layout/hierarchy6"/>
    <dgm:cxn modelId="{B04563F7-1CFD-1143-8712-6BFE1A78F645}" type="presOf" srcId="{B7DFE12B-CB60-42FF-B3CA-6AAB2D29FED2}" destId="{3ADEE49D-1D47-43C2-AF9E-8384E1B28629}" srcOrd="0" destOrd="0" presId="urn:microsoft.com/office/officeart/2005/8/layout/hierarchy6"/>
    <dgm:cxn modelId="{2EB9346B-0444-4547-A052-37F17C0D8920}" type="presOf" srcId="{20D9DC97-F167-451B-9198-962B01FE3A55}" destId="{4CB608D7-405C-414D-812C-EF9BBB2C66E5}" srcOrd="0" destOrd="0" presId="urn:microsoft.com/office/officeart/2005/8/layout/hierarchy6"/>
    <dgm:cxn modelId="{CF33F194-9111-A140-90D1-0C47E57604CE}" type="presOf" srcId="{17C066E7-D5CD-4864-B7B6-2575622A7339}" destId="{65F2D21F-F9ED-4D43-A348-36814A2E1833}" srcOrd="0" destOrd="0" presId="urn:microsoft.com/office/officeart/2005/8/layout/hierarchy6"/>
    <dgm:cxn modelId="{892D1ED8-C0EB-BB43-9916-B49FBEFA9C55}" type="presOf" srcId="{D214516E-3062-4009-A984-42586BD62A90}" destId="{063915A7-97A9-4BBF-BF70-491F24371C48}" srcOrd="0" destOrd="0" presId="urn:microsoft.com/office/officeart/2005/8/layout/hierarchy6"/>
    <dgm:cxn modelId="{31CEA77C-C806-6941-9CDD-DA5F967144C3}" type="presOf" srcId="{85F07BAE-CFB6-4E83-AAA3-094E5774C839}" destId="{70C9525C-7877-44F3-B9CC-9C9CEFD1585E}" srcOrd="0" destOrd="0" presId="urn:microsoft.com/office/officeart/2005/8/layout/hierarchy6"/>
    <dgm:cxn modelId="{C070B509-C12B-224D-BDA8-B73E1270CB58}" type="presOf" srcId="{F9382008-C325-4717-B59D-1FC5B37FB91E}" destId="{0F986A8A-4C09-475E-BE66-D6839B4BE321}" srcOrd="0" destOrd="0" presId="urn:microsoft.com/office/officeart/2005/8/layout/hierarchy6"/>
    <dgm:cxn modelId="{6F9C1F8D-6450-44E6-9B3F-2D31C6062E9A}" srcId="{F4BCAA81-1C32-42D6-9406-A5D74F6E5892}" destId="{20D9DC97-F167-451B-9198-962B01FE3A55}" srcOrd="1" destOrd="0" parTransId="{382FA048-B744-4A18-88CA-73245DA3DF6C}" sibTransId="{360480BD-E3A6-41DD-8CA3-B1D71B21E156}"/>
    <dgm:cxn modelId="{B52F4C76-F30A-244C-9419-48F7E1A0475E}" type="presOf" srcId="{C2A7F162-CCE2-4B56-9609-969EA00AE8F9}" destId="{87FE9105-AB82-48B9-8FE4-18E19D130F68}" srcOrd="0" destOrd="0" presId="urn:microsoft.com/office/officeart/2005/8/layout/hierarchy6"/>
    <dgm:cxn modelId="{AB2F745A-256C-4853-B223-A0DAC0C7FA7C}" srcId="{B005AA0E-BBF3-4F80-BA04-39739B112B8D}" destId="{938BBB67-D0F3-4126-BFEB-C424226CCC87}" srcOrd="0" destOrd="0" parTransId="{57D3D1DE-2DA6-448A-8D8E-3D71F260170B}" sibTransId="{6D045652-44A4-400D-9AFA-A5615A6DF6BC}"/>
    <dgm:cxn modelId="{57D3135D-6955-4A41-93BC-8DD1087172C4}" type="presOf" srcId="{F4BCAA81-1C32-42D6-9406-A5D74F6E5892}" destId="{41F3125F-1ABB-4CAB-B348-BE7F74096198}" srcOrd="0" destOrd="0" presId="urn:microsoft.com/office/officeart/2005/8/layout/hierarchy6"/>
    <dgm:cxn modelId="{C1A6484D-8495-AB41-B8B1-BEDD97BC501B}" type="presOf" srcId="{382FA048-B744-4A18-88CA-73245DA3DF6C}" destId="{18A432B6-703A-4D0F-8522-3527F8B37514}" srcOrd="0" destOrd="0" presId="urn:microsoft.com/office/officeart/2005/8/layout/hierarchy6"/>
    <dgm:cxn modelId="{FA97F507-2CD9-1A40-88FE-B1A33F44159D}" type="presOf" srcId="{B51862F1-EF7D-429D-8BBC-B5CC8CD5D786}" destId="{67841CC6-D33E-45E3-8FB4-685C3857FB75}" srcOrd="0" destOrd="0" presId="urn:microsoft.com/office/officeart/2005/8/layout/hierarchy6"/>
    <dgm:cxn modelId="{BB2C54D2-CF50-4F41-8C6C-B7D805B4E919}" type="presOf" srcId="{4211FD5F-F80B-43FF-ACAC-7B7F13F930A5}" destId="{1E785B20-E290-41EE-AC59-0DBBA14467FE}" srcOrd="0" destOrd="0" presId="urn:microsoft.com/office/officeart/2005/8/layout/hierarchy6"/>
    <dgm:cxn modelId="{761E84E4-D176-4602-B056-A8ACD5213BC5}" srcId="{F4BCAA81-1C32-42D6-9406-A5D74F6E5892}" destId="{08595A8B-F98B-4845-85AE-106D5BE3481B}" srcOrd="2" destOrd="0" parTransId="{F9382008-C325-4717-B59D-1FC5B37FB91E}" sibTransId="{736EAD1F-51B9-4199-BFB7-01A0FF6B9419}"/>
    <dgm:cxn modelId="{D2C8D5E4-14AC-4B0E-9108-9D502FB769B3}" srcId="{938BBB67-D0F3-4126-BFEB-C424226CCC87}" destId="{37819C65-1BCC-4ADE-85B9-174369048AE2}" srcOrd="3" destOrd="0" parTransId="{D214516E-3062-4009-A984-42586BD62A90}" sibTransId="{62A18C08-0D46-49FC-B621-37DAD139772B}"/>
    <dgm:cxn modelId="{98679604-1198-4EB3-AC30-EF1863CD3E02}" srcId="{938BBB67-D0F3-4126-BFEB-C424226CCC87}" destId="{F4BCAA81-1C32-42D6-9406-A5D74F6E5892}" srcOrd="0" destOrd="0" parTransId="{85F07BAE-CFB6-4E83-AAA3-094E5774C839}" sibTransId="{1B89134A-174F-46E3-A1FD-F69E2CE3D9CE}"/>
    <dgm:cxn modelId="{18C33D20-A90E-A342-8E1E-BA4F472F810E}" type="presOf" srcId="{938BBB67-D0F3-4126-BFEB-C424226CCC87}" destId="{669EB1D8-EABC-4599-8BDC-CBDB63CBB7F4}" srcOrd="0" destOrd="0" presId="urn:microsoft.com/office/officeart/2005/8/layout/hierarchy6"/>
    <dgm:cxn modelId="{6A0F3259-5205-D94F-BF06-8F0500FBD484}" type="presOf" srcId="{37819C65-1BCC-4ADE-85B9-174369048AE2}" destId="{AC574D95-53DE-4456-B345-7194D56CB7FA}" srcOrd="0" destOrd="0" presId="urn:microsoft.com/office/officeart/2005/8/layout/hierarchy6"/>
    <dgm:cxn modelId="{F9440B36-7B3C-4600-96EB-193BB13C63C3}" srcId="{938BBB67-D0F3-4126-BFEB-C424226CCC87}" destId="{4211FD5F-F80B-43FF-ACAC-7B7F13F930A5}" srcOrd="2" destOrd="0" parTransId="{2A220D85-096B-4A59-9374-D286ACE3C1BE}" sibTransId="{40127AE1-147C-42AA-9794-031EF399473A}"/>
    <dgm:cxn modelId="{6571EAFD-BFFB-B94A-BA61-50603A89F485}" type="presOf" srcId="{2A220D85-096B-4A59-9374-D286ACE3C1BE}" destId="{2EFC7894-26FD-40CF-A316-11F72F132215}" srcOrd="0" destOrd="0" presId="urn:microsoft.com/office/officeart/2005/8/layout/hierarchy6"/>
    <dgm:cxn modelId="{D8D31A8D-22BE-6C49-B81C-846ABCAE70A1}" type="presOf" srcId="{B005AA0E-BBF3-4F80-BA04-39739B112B8D}" destId="{C8D33B13-FAA9-4498-87F8-89BC2ABDDEB8}" srcOrd="0" destOrd="0" presId="urn:microsoft.com/office/officeart/2005/8/layout/hierarchy6"/>
    <dgm:cxn modelId="{DEA01C2F-7304-2644-8EB3-B550C4D02B81}" type="presParOf" srcId="{C8D33B13-FAA9-4498-87F8-89BC2ABDDEB8}" destId="{D8E66193-9B76-47FF-8996-EEA804E6586B}" srcOrd="0" destOrd="0" presId="urn:microsoft.com/office/officeart/2005/8/layout/hierarchy6"/>
    <dgm:cxn modelId="{FEA212EF-E3CA-804B-9F84-2057935581BB}" type="presParOf" srcId="{D8E66193-9B76-47FF-8996-EEA804E6586B}" destId="{8FA19971-9985-4B82-BF61-C5C5E01B1615}" srcOrd="0" destOrd="0" presId="urn:microsoft.com/office/officeart/2005/8/layout/hierarchy6"/>
    <dgm:cxn modelId="{5B66464C-7C66-804D-A196-4C81CD8D8A0E}" type="presParOf" srcId="{8FA19971-9985-4B82-BF61-C5C5E01B1615}" destId="{8D22D3B4-175C-44DA-BB7F-02EBF79FEA84}" srcOrd="0" destOrd="0" presId="urn:microsoft.com/office/officeart/2005/8/layout/hierarchy6"/>
    <dgm:cxn modelId="{EA02157B-1959-FE4E-A6D8-8DD21FF00D3F}" type="presParOf" srcId="{8D22D3B4-175C-44DA-BB7F-02EBF79FEA84}" destId="{669EB1D8-EABC-4599-8BDC-CBDB63CBB7F4}" srcOrd="0" destOrd="0" presId="urn:microsoft.com/office/officeart/2005/8/layout/hierarchy6"/>
    <dgm:cxn modelId="{2C37B893-EE03-2C4B-A3D3-3755A9324D0D}" type="presParOf" srcId="{8D22D3B4-175C-44DA-BB7F-02EBF79FEA84}" destId="{6EF6E02D-06BF-4B67-AD80-2359A836C597}" srcOrd="1" destOrd="0" presId="urn:microsoft.com/office/officeart/2005/8/layout/hierarchy6"/>
    <dgm:cxn modelId="{ED4D34DB-3CB2-D34D-9879-02FDE5E15881}" type="presParOf" srcId="{6EF6E02D-06BF-4B67-AD80-2359A836C597}" destId="{70C9525C-7877-44F3-B9CC-9C9CEFD1585E}" srcOrd="0" destOrd="0" presId="urn:microsoft.com/office/officeart/2005/8/layout/hierarchy6"/>
    <dgm:cxn modelId="{041CF902-FBDC-1A49-B695-E35E5181CABA}" type="presParOf" srcId="{6EF6E02D-06BF-4B67-AD80-2359A836C597}" destId="{2D11E255-4F84-4879-A11B-D273AF9A68CA}" srcOrd="1" destOrd="0" presId="urn:microsoft.com/office/officeart/2005/8/layout/hierarchy6"/>
    <dgm:cxn modelId="{01E8553E-3347-9F4A-B7B5-56BC90F4C219}" type="presParOf" srcId="{2D11E255-4F84-4879-A11B-D273AF9A68CA}" destId="{41F3125F-1ABB-4CAB-B348-BE7F74096198}" srcOrd="0" destOrd="0" presId="urn:microsoft.com/office/officeart/2005/8/layout/hierarchy6"/>
    <dgm:cxn modelId="{3AD964E4-6E7D-3E40-AB0F-66AC87E641F5}" type="presParOf" srcId="{2D11E255-4F84-4879-A11B-D273AF9A68CA}" destId="{6577C2FF-3093-4FB6-BE73-802C5D181573}" srcOrd="1" destOrd="0" presId="urn:microsoft.com/office/officeart/2005/8/layout/hierarchy6"/>
    <dgm:cxn modelId="{75933625-2B1B-E141-9647-E1E35C259E1A}" type="presParOf" srcId="{6577C2FF-3093-4FB6-BE73-802C5D181573}" destId="{67841CC6-D33E-45E3-8FB4-685C3857FB75}" srcOrd="0" destOrd="0" presId="urn:microsoft.com/office/officeart/2005/8/layout/hierarchy6"/>
    <dgm:cxn modelId="{213476AA-969C-394C-A99D-8E90999A5A29}" type="presParOf" srcId="{6577C2FF-3093-4FB6-BE73-802C5D181573}" destId="{BA12ACD5-01DD-4456-8D5A-F14ED9F817A7}" srcOrd="1" destOrd="0" presId="urn:microsoft.com/office/officeart/2005/8/layout/hierarchy6"/>
    <dgm:cxn modelId="{6BE00CE3-89E3-554D-AB60-B0CC63839351}" type="presParOf" srcId="{BA12ACD5-01DD-4456-8D5A-F14ED9F817A7}" destId="{65F2D21F-F9ED-4D43-A348-36814A2E1833}" srcOrd="0" destOrd="0" presId="urn:microsoft.com/office/officeart/2005/8/layout/hierarchy6"/>
    <dgm:cxn modelId="{9F5CD1C3-91E6-1043-A5EB-40C1C090FCD6}" type="presParOf" srcId="{BA12ACD5-01DD-4456-8D5A-F14ED9F817A7}" destId="{6FD5ADF0-8B94-4FCB-B233-66F1B7C374F0}" srcOrd="1" destOrd="0" presId="urn:microsoft.com/office/officeart/2005/8/layout/hierarchy6"/>
    <dgm:cxn modelId="{9F29271F-9C6F-B64F-BC0B-F3F1EFA0FC38}" type="presParOf" srcId="{6577C2FF-3093-4FB6-BE73-802C5D181573}" destId="{18A432B6-703A-4D0F-8522-3527F8B37514}" srcOrd="2" destOrd="0" presId="urn:microsoft.com/office/officeart/2005/8/layout/hierarchy6"/>
    <dgm:cxn modelId="{BF1CC486-AF5C-4D4E-BF23-2DDC0F6DE3D0}" type="presParOf" srcId="{6577C2FF-3093-4FB6-BE73-802C5D181573}" destId="{914AEA58-3DBC-45F4-9EDF-8E0847B3011E}" srcOrd="3" destOrd="0" presId="urn:microsoft.com/office/officeart/2005/8/layout/hierarchy6"/>
    <dgm:cxn modelId="{52B2AD11-14BB-F34F-8C2F-538976A752BA}" type="presParOf" srcId="{914AEA58-3DBC-45F4-9EDF-8E0847B3011E}" destId="{4CB608D7-405C-414D-812C-EF9BBB2C66E5}" srcOrd="0" destOrd="0" presId="urn:microsoft.com/office/officeart/2005/8/layout/hierarchy6"/>
    <dgm:cxn modelId="{D264EE74-8BF2-2C42-B1DA-00A981F96C71}" type="presParOf" srcId="{914AEA58-3DBC-45F4-9EDF-8E0847B3011E}" destId="{33CE2DDB-E7B4-4943-A38B-A74A703E421C}" srcOrd="1" destOrd="0" presId="urn:microsoft.com/office/officeart/2005/8/layout/hierarchy6"/>
    <dgm:cxn modelId="{7731F5DA-0E85-6645-AA8D-75329487C197}" type="presParOf" srcId="{6577C2FF-3093-4FB6-BE73-802C5D181573}" destId="{0F986A8A-4C09-475E-BE66-D6839B4BE321}" srcOrd="4" destOrd="0" presId="urn:microsoft.com/office/officeart/2005/8/layout/hierarchy6"/>
    <dgm:cxn modelId="{BC657C04-04C5-E548-8191-483F501D02F3}" type="presParOf" srcId="{6577C2FF-3093-4FB6-BE73-802C5D181573}" destId="{931E6D84-05C5-4531-9971-01CEBE7FAE55}" srcOrd="5" destOrd="0" presId="urn:microsoft.com/office/officeart/2005/8/layout/hierarchy6"/>
    <dgm:cxn modelId="{3B55A934-4BAA-F441-A378-D0F697BE9DFF}" type="presParOf" srcId="{931E6D84-05C5-4531-9971-01CEBE7FAE55}" destId="{281F73EF-4AE4-4C15-829D-DE0E0ABED295}" srcOrd="0" destOrd="0" presId="urn:microsoft.com/office/officeart/2005/8/layout/hierarchy6"/>
    <dgm:cxn modelId="{09246944-6466-F346-B689-C3AAB5873EDA}" type="presParOf" srcId="{931E6D84-05C5-4531-9971-01CEBE7FAE55}" destId="{6F9E28D9-910F-425A-85CC-DC51502A0770}" srcOrd="1" destOrd="0" presId="urn:microsoft.com/office/officeart/2005/8/layout/hierarchy6"/>
    <dgm:cxn modelId="{CBBB30AB-CB08-9A45-B92A-F6EB6C0A1870}" type="presParOf" srcId="{6EF6E02D-06BF-4B67-AD80-2359A836C597}" destId="{87FE9105-AB82-48B9-8FE4-18E19D130F68}" srcOrd="2" destOrd="0" presId="urn:microsoft.com/office/officeart/2005/8/layout/hierarchy6"/>
    <dgm:cxn modelId="{86684084-9916-964B-83B2-AEC045F9E3F6}" type="presParOf" srcId="{6EF6E02D-06BF-4B67-AD80-2359A836C597}" destId="{8761BF59-A423-402F-9DAC-2C6E17513A36}" srcOrd="3" destOrd="0" presId="urn:microsoft.com/office/officeart/2005/8/layout/hierarchy6"/>
    <dgm:cxn modelId="{38ADA6C8-0AEC-D74A-9EB8-605E9FBF054A}" type="presParOf" srcId="{8761BF59-A423-402F-9DAC-2C6E17513A36}" destId="{3ADEE49D-1D47-43C2-AF9E-8384E1B28629}" srcOrd="0" destOrd="0" presId="urn:microsoft.com/office/officeart/2005/8/layout/hierarchy6"/>
    <dgm:cxn modelId="{BC32A3F2-F51C-FC4A-A71C-0F9D0A00052A}" type="presParOf" srcId="{8761BF59-A423-402F-9DAC-2C6E17513A36}" destId="{EDDBC7C1-ADD5-4740-A38E-E6584E339B6F}" srcOrd="1" destOrd="0" presId="urn:microsoft.com/office/officeart/2005/8/layout/hierarchy6"/>
    <dgm:cxn modelId="{4C1A3E62-0027-D445-B078-D2FFC339B064}" type="presParOf" srcId="{6EF6E02D-06BF-4B67-AD80-2359A836C597}" destId="{2EFC7894-26FD-40CF-A316-11F72F132215}" srcOrd="4" destOrd="0" presId="urn:microsoft.com/office/officeart/2005/8/layout/hierarchy6"/>
    <dgm:cxn modelId="{4C5F2CE3-B10A-2B43-AAFB-E9371AEF5B19}" type="presParOf" srcId="{6EF6E02D-06BF-4B67-AD80-2359A836C597}" destId="{0864694D-62CF-48B4-811C-9BA93611BF3A}" srcOrd="5" destOrd="0" presId="urn:microsoft.com/office/officeart/2005/8/layout/hierarchy6"/>
    <dgm:cxn modelId="{F78708A7-FB66-BC49-B956-DB9425C7040F}" type="presParOf" srcId="{0864694D-62CF-48B4-811C-9BA93611BF3A}" destId="{1E785B20-E290-41EE-AC59-0DBBA14467FE}" srcOrd="0" destOrd="0" presId="urn:microsoft.com/office/officeart/2005/8/layout/hierarchy6"/>
    <dgm:cxn modelId="{3FF9CE30-61D7-A743-B1D4-9C2520719A2A}" type="presParOf" srcId="{0864694D-62CF-48B4-811C-9BA93611BF3A}" destId="{531A0960-1AA7-48AC-86AF-F5267BB15606}" srcOrd="1" destOrd="0" presId="urn:microsoft.com/office/officeart/2005/8/layout/hierarchy6"/>
    <dgm:cxn modelId="{46FF462D-CCB9-6F47-8A82-0153DE1378C2}" type="presParOf" srcId="{6EF6E02D-06BF-4B67-AD80-2359A836C597}" destId="{063915A7-97A9-4BBF-BF70-491F24371C48}" srcOrd="6" destOrd="0" presId="urn:microsoft.com/office/officeart/2005/8/layout/hierarchy6"/>
    <dgm:cxn modelId="{A53F7C65-2938-5D43-99A4-136F3B5F5F5C}" type="presParOf" srcId="{6EF6E02D-06BF-4B67-AD80-2359A836C597}" destId="{D3E71624-1AAF-41C9-A389-4E97540F7957}" srcOrd="7" destOrd="0" presId="urn:microsoft.com/office/officeart/2005/8/layout/hierarchy6"/>
    <dgm:cxn modelId="{864A5292-172D-A546-B459-538DBB30097E}" type="presParOf" srcId="{D3E71624-1AAF-41C9-A389-4E97540F7957}" destId="{AC574D95-53DE-4456-B345-7194D56CB7FA}" srcOrd="0" destOrd="0" presId="urn:microsoft.com/office/officeart/2005/8/layout/hierarchy6"/>
    <dgm:cxn modelId="{60333AEB-CDA1-6D44-9793-084197B12258}" type="presParOf" srcId="{D3E71624-1AAF-41C9-A389-4E97540F7957}" destId="{7AB59ED2-A6A6-41BB-9213-DF0BC48E52ED}" srcOrd="1" destOrd="0" presId="urn:microsoft.com/office/officeart/2005/8/layout/hierarchy6"/>
    <dgm:cxn modelId="{77676B54-74C1-694B-9F5C-734D26CAED34}" type="presParOf" srcId="{C8D33B13-FAA9-4498-87F8-89BC2ABDDEB8}" destId="{531A486C-55D3-41F5-BC3A-7ED381B6403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B1D8-EABC-4599-8BDC-CBDB63CBB7F4}">
      <dsp:nvSpPr>
        <dsp:cNvPr id="0" name=""/>
        <dsp:cNvSpPr/>
      </dsp:nvSpPr>
      <dsp:spPr>
        <a:xfrm>
          <a:off x="4260453" y="1050395"/>
          <a:ext cx="1309687" cy="87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Combinatorial preconditioning</a:t>
          </a:r>
          <a:endParaRPr lang="en-US" sz="1200" b="1" kern="1200" dirty="0"/>
        </a:p>
      </dsp:txBody>
      <dsp:txXfrm>
        <a:off x="4286026" y="1075968"/>
        <a:ext cx="1258541" cy="821979"/>
      </dsp:txXfrm>
    </dsp:sp>
    <dsp:sp modelId="{70C9525C-7877-44F3-B9CC-9C9CEFD1585E}">
      <dsp:nvSpPr>
        <dsp:cNvPr id="0" name=""/>
        <dsp:cNvSpPr/>
      </dsp:nvSpPr>
      <dsp:spPr>
        <a:xfrm>
          <a:off x="2361406" y="1923520"/>
          <a:ext cx="2553890" cy="349250"/>
        </a:xfrm>
        <a:custGeom>
          <a:avLst/>
          <a:gdLst/>
          <a:ahLst/>
          <a:cxnLst/>
          <a:rect l="0" t="0" r="0" b="0"/>
          <a:pathLst>
            <a:path>
              <a:moveTo>
                <a:pt x="2553890" y="0"/>
              </a:moveTo>
              <a:lnTo>
                <a:pt x="2553890" y="174625"/>
              </a:lnTo>
              <a:lnTo>
                <a:pt x="0" y="174625"/>
              </a:lnTo>
              <a:lnTo>
                <a:pt x="0" y="349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3125F-1ABB-4CAB-B348-BE7F74096198}">
      <dsp:nvSpPr>
        <dsp:cNvPr id="0" name=""/>
        <dsp:cNvSpPr/>
      </dsp:nvSpPr>
      <dsp:spPr>
        <a:xfrm>
          <a:off x="1706562" y="2272770"/>
          <a:ext cx="1309687" cy="87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Spectral </a:t>
          </a:r>
          <a:r>
            <a:rPr lang="en-US" sz="1200" b="1" kern="1200" dirty="0" err="1" smtClean="0"/>
            <a:t>sparsification</a:t>
          </a:r>
          <a:endParaRPr lang="en-US" sz="1200" b="1" kern="1200" dirty="0"/>
        </a:p>
      </dsp:txBody>
      <dsp:txXfrm>
        <a:off x="1732135" y="2298343"/>
        <a:ext cx="1258541" cy="821979"/>
      </dsp:txXfrm>
    </dsp:sp>
    <dsp:sp modelId="{67841CC6-D33E-45E3-8FB4-685C3857FB75}">
      <dsp:nvSpPr>
        <dsp:cNvPr id="0" name=""/>
        <dsp:cNvSpPr/>
      </dsp:nvSpPr>
      <dsp:spPr>
        <a:xfrm>
          <a:off x="658812" y="3145896"/>
          <a:ext cx="1702593" cy="349250"/>
        </a:xfrm>
        <a:custGeom>
          <a:avLst/>
          <a:gdLst/>
          <a:ahLst/>
          <a:cxnLst/>
          <a:rect l="0" t="0" r="0" b="0"/>
          <a:pathLst>
            <a:path>
              <a:moveTo>
                <a:pt x="1702593" y="0"/>
              </a:moveTo>
              <a:lnTo>
                <a:pt x="1702593" y="174625"/>
              </a:lnTo>
              <a:lnTo>
                <a:pt x="0" y="174625"/>
              </a:lnTo>
              <a:lnTo>
                <a:pt x="0" y="349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2D21F-F9ED-4D43-A348-36814A2E1833}">
      <dsp:nvSpPr>
        <dsp:cNvPr id="0" name=""/>
        <dsp:cNvSpPr/>
      </dsp:nvSpPr>
      <dsp:spPr>
        <a:xfrm>
          <a:off x="3968" y="3495146"/>
          <a:ext cx="1309687" cy="8731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Tree Routing</a:t>
          </a:r>
          <a:endParaRPr lang="en-US" sz="1200" b="1" kern="1200" dirty="0"/>
        </a:p>
      </dsp:txBody>
      <dsp:txXfrm>
        <a:off x="29541" y="3520719"/>
        <a:ext cx="1258541" cy="821979"/>
      </dsp:txXfrm>
    </dsp:sp>
    <dsp:sp modelId="{18A432B6-703A-4D0F-8522-3527F8B37514}">
      <dsp:nvSpPr>
        <dsp:cNvPr id="0" name=""/>
        <dsp:cNvSpPr/>
      </dsp:nvSpPr>
      <dsp:spPr>
        <a:xfrm>
          <a:off x="2315686" y="3145896"/>
          <a:ext cx="91440" cy="349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8D7-405C-414D-812C-EF9BBB2C66E5}">
      <dsp:nvSpPr>
        <dsp:cNvPr id="0" name=""/>
        <dsp:cNvSpPr/>
      </dsp:nvSpPr>
      <dsp:spPr>
        <a:xfrm>
          <a:off x="1706562" y="3495146"/>
          <a:ext cx="1309687" cy="8731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Low stretch spanning trees</a:t>
          </a:r>
          <a:endParaRPr lang="en-US" sz="1200" b="1" kern="1200" dirty="0"/>
        </a:p>
      </dsp:txBody>
      <dsp:txXfrm>
        <a:off x="1732135" y="3520719"/>
        <a:ext cx="1258541" cy="821979"/>
      </dsp:txXfrm>
    </dsp:sp>
    <dsp:sp modelId="{0F986A8A-4C09-475E-BE66-D6839B4BE321}">
      <dsp:nvSpPr>
        <dsp:cNvPr id="0" name=""/>
        <dsp:cNvSpPr/>
      </dsp:nvSpPr>
      <dsp:spPr>
        <a:xfrm>
          <a:off x="2361406" y="3145896"/>
          <a:ext cx="1702593" cy="34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25"/>
              </a:lnTo>
              <a:lnTo>
                <a:pt x="1702593" y="174625"/>
              </a:lnTo>
              <a:lnTo>
                <a:pt x="1702593" y="349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73EF-4AE4-4C15-829D-DE0E0ABED295}">
      <dsp:nvSpPr>
        <dsp:cNvPr id="0" name=""/>
        <dsp:cNvSpPr/>
      </dsp:nvSpPr>
      <dsp:spPr>
        <a:xfrm>
          <a:off x="3409156" y="3495146"/>
          <a:ext cx="1309687" cy="8731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Local partitioning</a:t>
          </a:r>
          <a:endParaRPr lang="en-US" sz="1200" b="1" kern="1200" dirty="0"/>
        </a:p>
      </dsp:txBody>
      <dsp:txXfrm>
        <a:off x="3434729" y="3520719"/>
        <a:ext cx="1258541" cy="821979"/>
      </dsp:txXfrm>
    </dsp:sp>
    <dsp:sp modelId="{87FE9105-AB82-48B9-8FE4-18E19D130F68}">
      <dsp:nvSpPr>
        <dsp:cNvPr id="0" name=""/>
        <dsp:cNvSpPr/>
      </dsp:nvSpPr>
      <dsp:spPr>
        <a:xfrm>
          <a:off x="2348047" y="1923520"/>
          <a:ext cx="2567249" cy="362652"/>
        </a:xfrm>
        <a:custGeom>
          <a:avLst/>
          <a:gdLst/>
          <a:ahLst/>
          <a:cxnLst/>
          <a:rect l="0" t="0" r="0" b="0"/>
          <a:pathLst>
            <a:path>
              <a:moveTo>
                <a:pt x="2567249" y="0"/>
              </a:moveTo>
              <a:lnTo>
                <a:pt x="2567249" y="181326"/>
              </a:lnTo>
              <a:lnTo>
                <a:pt x="0" y="181326"/>
              </a:lnTo>
              <a:lnTo>
                <a:pt x="0" y="3626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E49D-1D47-43C2-AF9E-8384E1B28629}">
      <dsp:nvSpPr>
        <dsp:cNvPr id="0" name=""/>
        <dsp:cNvSpPr/>
      </dsp:nvSpPr>
      <dsp:spPr>
        <a:xfrm>
          <a:off x="1693203" y="2286173"/>
          <a:ext cx="1309687" cy="87312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i="0" kern="1200" dirty="0">
            <a:noFill/>
            <a:latin typeface="Cambria Math" panose="02040503050406030204" pitchFamily="18" charset="0"/>
            <a:ea typeface="+mn-ea"/>
            <a:cs typeface="+mn-cs"/>
          </a:endParaRPr>
        </a:p>
      </dsp:txBody>
      <dsp:txXfrm>
        <a:off x="1718776" y="2311746"/>
        <a:ext cx="1258541" cy="821979"/>
      </dsp:txXfrm>
    </dsp:sp>
    <dsp:sp modelId="{2EFC7894-26FD-40CF-A316-11F72F132215}">
      <dsp:nvSpPr>
        <dsp:cNvPr id="0" name=""/>
        <dsp:cNvSpPr/>
      </dsp:nvSpPr>
      <dsp:spPr>
        <a:xfrm>
          <a:off x="4915296" y="1923520"/>
          <a:ext cx="851296" cy="34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25"/>
              </a:lnTo>
              <a:lnTo>
                <a:pt x="851296" y="174625"/>
              </a:lnTo>
              <a:lnTo>
                <a:pt x="851296" y="349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5B20-E290-41EE-AC59-0DBBA14467FE}">
      <dsp:nvSpPr>
        <dsp:cNvPr id="0" name=""/>
        <dsp:cNvSpPr/>
      </dsp:nvSpPr>
      <dsp:spPr>
        <a:xfrm>
          <a:off x="5111749" y="2272770"/>
          <a:ext cx="1309687" cy="87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Tree Contraction</a:t>
          </a:r>
          <a:endParaRPr lang="en-US" sz="1200" b="1" kern="1200" dirty="0"/>
        </a:p>
      </dsp:txBody>
      <dsp:txXfrm>
        <a:off x="5137322" y="2298343"/>
        <a:ext cx="1258541" cy="821979"/>
      </dsp:txXfrm>
    </dsp:sp>
    <dsp:sp modelId="{063915A7-97A9-4BBF-BF70-491F24371C48}">
      <dsp:nvSpPr>
        <dsp:cNvPr id="0" name=""/>
        <dsp:cNvSpPr/>
      </dsp:nvSpPr>
      <dsp:spPr>
        <a:xfrm>
          <a:off x="4915296" y="1923520"/>
          <a:ext cx="2553890" cy="34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25"/>
              </a:lnTo>
              <a:lnTo>
                <a:pt x="2553890" y="174625"/>
              </a:lnTo>
              <a:lnTo>
                <a:pt x="2553890" y="349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74D95-53DE-4456-B345-7194D56CB7FA}">
      <dsp:nvSpPr>
        <dsp:cNvPr id="0" name=""/>
        <dsp:cNvSpPr/>
      </dsp:nvSpPr>
      <dsp:spPr>
        <a:xfrm>
          <a:off x="6814343" y="2272770"/>
          <a:ext cx="1309687" cy="87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Iterative Methods</a:t>
          </a:r>
          <a:endParaRPr lang="en-US" sz="1200" b="1" kern="1200" dirty="0"/>
        </a:p>
      </dsp:txBody>
      <dsp:txXfrm>
        <a:off x="6839916" y="2298343"/>
        <a:ext cx="1258541" cy="82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8803A6F-65D9-6C4E-B879-C8788B35A36F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600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FD874-1D11-794B-9B9F-3A29DB91623F}" type="slidenum">
              <a:rPr lang="en-CA"/>
              <a:pPr/>
              <a:t>1</a:t>
            </a:fld>
            <a:endParaRPr lang="en-CA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 smtClean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9E9E019-3702-014A-878E-DF177B403E89}" type="slidenum">
              <a:rPr lang="en-CA" sz="1200"/>
              <a:pPr algn="r">
                <a:buClrTx/>
                <a:buFontTx/>
                <a:buNone/>
              </a:pPr>
              <a:t>1</a:t>
            </a:fld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23125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63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63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14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63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18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19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FD874-1D11-794B-9B9F-3A29DB91623F}" type="slidenum">
              <a:rPr lang="en-CA"/>
              <a:pPr/>
              <a:t>2</a:t>
            </a:fld>
            <a:endParaRPr lang="en-CA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 smtClean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9E9E019-3702-014A-878E-DF177B403E89}" type="slidenum">
              <a:rPr lang="en-CA" sz="1200"/>
              <a:pPr algn="r">
                <a:buClrTx/>
                <a:buFontTx/>
                <a:buNone/>
              </a:pPr>
              <a:t>2</a:t>
            </a:fld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231259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20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21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24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99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25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87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27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28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73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704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566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477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566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35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36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1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912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40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87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492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070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29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63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8552D55F-5A9C-394A-84BE-02584A542BE1}" type="slidenum">
              <a:rPr lang="en-CA">
                <a:solidFill>
                  <a:srgbClr val="000000"/>
                </a:solidFill>
              </a:rPr>
              <a:pPr eaLnBrk="1" hangingPunct="1"/>
              <a:t>8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27516-DC26-ED41-B5D3-AD7B185392EB}" type="slidenum">
              <a:rPr lang="en-CA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guarantees, also parallelizable.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2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77381B-226A-1946-BDFA-CEE6FFF1C04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B14E-2086-9945-8FB0-41BEF913C5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9786-D9E5-4E44-8E6C-5E64CECAFE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C9C0-62BE-1246-9D91-E033473245A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BCAD-6EB3-7043-9048-2759D676FB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0BB-6F83-DC44-A2AE-E8E6D3BD9DE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4A51-0241-7344-8D44-CBA8ACFF3E8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EEC-3AE6-4F41-88F6-CACE6695EC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2711-8944-5540-8119-96E0BEFC61D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2DA-A1E3-8945-8833-C9CD754F30F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873B-5F55-3F41-A3B3-B158CFAE56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43AD57-5CF8-BE48-938F-68DAF26C69B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38200" y="685800"/>
            <a:ext cx="754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800" dirty="0" smtClean="0">
                <a:latin typeface="+mj-lt"/>
                <a:ea typeface="SimSun" charset="0"/>
                <a:cs typeface="SimSun" charset="0"/>
              </a:rPr>
              <a:t>An Efficient Parallel Solver for SDD Linear Systems</a:t>
            </a:r>
            <a:endParaRPr lang="en-CA" sz="4800" dirty="0">
              <a:latin typeface="+mj-lt"/>
              <a:ea typeface="SimSun" charset="0"/>
              <a:cs typeface="SimSun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33700" y="3384600"/>
            <a:ext cx="33528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3200" dirty="0" smtClean="0">
                <a:latin typeface="+mn-lt"/>
              </a:rPr>
              <a:t>Richard Peng</a:t>
            </a:r>
          </a:p>
          <a:p>
            <a:pPr algn="ctr">
              <a:buClrTx/>
              <a:buFontTx/>
              <a:buNone/>
            </a:pPr>
            <a:r>
              <a:rPr lang="en-CA" sz="3200" dirty="0" smtClean="0">
                <a:latin typeface="+mn-lt"/>
              </a:rPr>
              <a:t>M.I.T.</a:t>
            </a:r>
            <a:endParaRPr lang="en-CA" sz="32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0" y="495300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Joint work with Dan Spielman (Yale)</a:t>
            </a:r>
            <a:endParaRPr lang="en-CA" sz="2400" dirty="0">
              <a:solidFill>
                <a:srgbClr val="0D0D0D"/>
              </a:solidFill>
              <a:latin typeface="+mn-lt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42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038600"/>
          </a:xfrm>
        </p:spPr>
        <p:txBody>
          <a:bodyPr/>
          <a:lstStyle/>
          <a:p>
            <a:r>
              <a:rPr lang="en-US" b="1" dirty="0" smtClean="0"/>
              <a:t>Would like to solve </a:t>
            </a:r>
            <a:r>
              <a:rPr lang="en-US" b="1" dirty="0" err="1" smtClean="0"/>
              <a:t>L</a:t>
            </a:r>
            <a:r>
              <a:rPr lang="en-US" b="1" baseline="-25000" dirty="0" err="1" smtClean="0"/>
              <a:t>G</a:t>
            </a:r>
            <a:r>
              <a:rPr lang="en-US" b="1" dirty="0" err="1" smtClean="0"/>
              <a:t>x</a:t>
            </a:r>
            <a:r>
              <a:rPr lang="en-US" b="1" dirty="0" smtClean="0"/>
              <a:t> = b</a:t>
            </a:r>
          </a:p>
          <a:p>
            <a:r>
              <a:rPr lang="en-US" b="1" dirty="0" smtClean="0"/>
              <a:t>Goal: </a:t>
            </a:r>
            <a:r>
              <a:rPr lang="en-US" b="1" dirty="0" err="1" smtClean="0"/>
              <a:t>polylog</a:t>
            </a:r>
            <a:r>
              <a:rPr lang="en-US" b="1" dirty="0" smtClean="0"/>
              <a:t> depth, nearly-linear work</a:t>
            </a:r>
          </a:p>
        </p:txBody>
      </p:sp>
    </p:spTree>
    <p:extLst>
      <p:ext uri="{BB962C8B-B14F-4D97-AF65-F5344CB8AC3E}">
        <p14:creationId xmlns:p14="http://schemas.microsoft.com/office/powerpoint/2010/main" val="76852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819400" y="22098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3200" dirty="0" err="1" smtClean="0"/>
              <a:t>L</a:t>
            </a:r>
            <a:r>
              <a:rPr lang="en-CA" sz="3200" baseline="-25000" dirty="0" err="1" smtClean="0"/>
              <a:t>G</a:t>
            </a:r>
            <a:r>
              <a:rPr lang="en-CA" sz="3200" dirty="0" err="1" smtClean="0"/>
              <a:t>x</a:t>
            </a:r>
            <a:r>
              <a:rPr lang="en-CA" sz="3200" dirty="0" smtClean="0"/>
              <a:t> = b</a:t>
            </a:r>
          </a:p>
          <a:p>
            <a:pPr>
              <a:buFont typeface="Arial" charset="0"/>
              <a:buChar char="•"/>
            </a:pPr>
            <a:r>
              <a:rPr lang="en-CA" sz="3200" b="1" dirty="0" smtClean="0"/>
              <a:t>Why is it hard?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Key Tool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Parallel Solver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Other Forms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1461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2192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Extreme Instances</a:t>
            </a:r>
            <a:endParaRPr lang="en-CA" sz="3200" dirty="0"/>
          </a:p>
        </p:txBody>
      </p:sp>
      <p:cxnSp>
        <p:nvCxnSpPr>
          <p:cNvPr id="45" name="Straight Connector 44"/>
          <p:cNvCxnSpPr>
            <a:stCxn id="46" idx="7"/>
            <a:endCxn id="56" idx="2"/>
          </p:cNvCxnSpPr>
          <p:nvPr/>
        </p:nvCxnSpPr>
        <p:spPr>
          <a:xfrm flipV="1">
            <a:off x="1186334" y="2057400"/>
            <a:ext cx="413866" cy="3271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066800" y="23622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1600200" y="19812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447800" y="28956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81200" y="33528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590800" y="19050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971800" y="23622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514600" y="30480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124200" y="28194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Connector 62"/>
          <p:cNvCxnSpPr>
            <a:stCxn id="46" idx="5"/>
            <a:endCxn id="57" idx="1"/>
          </p:cNvCxnSpPr>
          <p:nvPr/>
        </p:nvCxnSpPr>
        <p:spPr>
          <a:xfrm>
            <a:off x="1186334" y="2492282"/>
            <a:ext cx="283784" cy="4256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6"/>
            <a:endCxn id="59" idx="2"/>
          </p:cNvCxnSpPr>
          <p:nvPr/>
        </p:nvCxnSpPr>
        <p:spPr>
          <a:xfrm flipV="1">
            <a:off x="1206843" y="1981200"/>
            <a:ext cx="1383957" cy="457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6" idx="7"/>
            <a:endCxn id="59" idx="2"/>
          </p:cNvCxnSpPr>
          <p:nvPr/>
        </p:nvCxnSpPr>
        <p:spPr>
          <a:xfrm flipV="1">
            <a:off x="1719734" y="1981200"/>
            <a:ext cx="871066" cy="22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7" idx="0"/>
            <a:endCxn id="56" idx="3"/>
          </p:cNvCxnSpPr>
          <p:nvPr/>
        </p:nvCxnSpPr>
        <p:spPr>
          <a:xfrm flipV="1">
            <a:off x="1524000" y="2111282"/>
            <a:ext cx="96709" cy="784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5"/>
            <a:endCxn id="58" idx="1"/>
          </p:cNvCxnSpPr>
          <p:nvPr/>
        </p:nvCxnSpPr>
        <p:spPr>
          <a:xfrm>
            <a:off x="1719734" y="2111282"/>
            <a:ext cx="281975" cy="12638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9" idx="3"/>
            <a:endCxn id="58" idx="0"/>
          </p:cNvCxnSpPr>
          <p:nvPr/>
        </p:nvCxnSpPr>
        <p:spPr>
          <a:xfrm flipH="1">
            <a:off x="2051222" y="2035082"/>
            <a:ext cx="561896" cy="13177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7" idx="5"/>
            <a:endCxn id="58" idx="2"/>
          </p:cNvCxnSpPr>
          <p:nvPr/>
        </p:nvCxnSpPr>
        <p:spPr>
          <a:xfrm>
            <a:off x="1577882" y="3025682"/>
            <a:ext cx="403318" cy="403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6" idx="6"/>
            <a:endCxn id="61" idx="1"/>
          </p:cNvCxnSpPr>
          <p:nvPr/>
        </p:nvCxnSpPr>
        <p:spPr>
          <a:xfrm>
            <a:off x="1740243" y="2057400"/>
            <a:ext cx="794866" cy="10129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6"/>
            <a:endCxn id="60" idx="1"/>
          </p:cNvCxnSpPr>
          <p:nvPr/>
        </p:nvCxnSpPr>
        <p:spPr>
          <a:xfrm>
            <a:off x="2743200" y="1981200"/>
            <a:ext cx="249109" cy="403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7"/>
            <a:endCxn id="60" idx="4"/>
          </p:cNvCxnSpPr>
          <p:nvPr/>
        </p:nvCxnSpPr>
        <p:spPr>
          <a:xfrm flipV="1">
            <a:off x="2634134" y="2514600"/>
            <a:ext cx="407688" cy="5557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6" idx="6"/>
            <a:endCxn id="60" idx="2"/>
          </p:cNvCxnSpPr>
          <p:nvPr/>
        </p:nvCxnSpPr>
        <p:spPr>
          <a:xfrm>
            <a:off x="1740243" y="2057400"/>
            <a:ext cx="1231557" cy="381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9" idx="4"/>
            <a:endCxn id="61" idx="0"/>
          </p:cNvCxnSpPr>
          <p:nvPr/>
        </p:nvCxnSpPr>
        <p:spPr>
          <a:xfrm flipH="1">
            <a:off x="2584622" y="2057400"/>
            <a:ext cx="82378" cy="990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7" idx="6"/>
            <a:endCxn id="61" idx="2"/>
          </p:cNvCxnSpPr>
          <p:nvPr/>
        </p:nvCxnSpPr>
        <p:spPr>
          <a:xfrm>
            <a:off x="1600200" y="2971800"/>
            <a:ext cx="914400" cy="152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8" idx="6"/>
            <a:endCxn id="61" idx="2"/>
          </p:cNvCxnSpPr>
          <p:nvPr/>
        </p:nvCxnSpPr>
        <p:spPr>
          <a:xfrm flipV="1">
            <a:off x="2121243" y="3124200"/>
            <a:ext cx="393357" cy="304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0" idx="4"/>
            <a:endCxn id="62" idx="0"/>
          </p:cNvCxnSpPr>
          <p:nvPr/>
        </p:nvCxnSpPr>
        <p:spPr>
          <a:xfrm>
            <a:off x="3041822" y="2514600"/>
            <a:ext cx="152400" cy="304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1" idx="6"/>
            <a:endCxn id="62" idx="3"/>
          </p:cNvCxnSpPr>
          <p:nvPr/>
        </p:nvCxnSpPr>
        <p:spPr>
          <a:xfrm flipV="1">
            <a:off x="2654643" y="2949482"/>
            <a:ext cx="490066" cy="1747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7" idx="7"/>
            <a:endCxn id="60" idx="3"/>
          </p:cNvCxnSpPr>
          <p:nvPr/>
        </p:nvCxnSpPr>
        <p:spPr>
          <a:xfrm flipV="1">
            <a:off x="1577882" y="2492282"/>
            <a:ext cx="1414427" cy="4256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2" idx="2"/>
            <a:endCxn id="46" idx="6"/>
          </p:cNvCxnSpPr>
          <p:nvPr/>
        </p:nvCxnSpPr>
        <p:spPr>
          <a:xfrm flipH="1" flipV="1">
            <a:off x="1206843" y="2438400"/>
            <a:ext cx="1917357" cy="457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6"/>
            <a:endCxn id="61" idx="2"/>
          </p:cNvCxnSpPr>
          <p:nvPr/>
        </p:nvCxnSpPr>
        <p:spPr>
          <a:xfrm>
            <a:off x="1206843" y="2438400"/>
            <a:ext cx="1307757" cy="685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Content Placeholder 5"/>
          <p:cNvSpPr txBox="1">
            <a:spLocks/>
          </p:cNvSpPr>
          <p:nvPr/>
        </p:nvSpPr>
        <p:spPr>
          <a:xfrm>
            <a:off x="533400" y="3581400"/>
            <a:ext cx="2971800" cy="914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Highly connected, need global steps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324600" y="1828800"/>
            <a:ext cx="1752600" cy="1698718"/>
            <a:chOff x="6096000" y="2057400"/>
            <a:chExt cx="1752600" cy="1698718"/>
          </a:xfrm>
        </p:grpSpPr>
        <p:cxnSp>
          <p:nvCxnSpPr>
            <p:cNvPr id="127" name="Straight Connector 126"/>
            <p:cNvCxnSpPr>
              <a:stCxn id="135" idx="3"/>
              <a:endCxn id="130" idx="7"/>
            </p:cNvCxnSpPr>
            <p:nvPr/>
          </p:nvCxnSpPr>
          <p:spPr>
            <a:xfrm flipH="1">
              <a:off x="6215534" y="3429000"/>
              <a:ext cx="238641" cy="1970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96000" y="3603718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433666" y="3298918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738466" y="2994118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8" name="Straight Connector 137"/>
            <p:cNvCxnSpPr>
              <a:stCxn id="136" idx="3"/>
              <a:endCxn id="135" idx="7"/>
            </p:cNvCxnSpPr>
            <p:nvPr/>
          </p:nvCxnSpPr>
          <p:spPr>
            <a:xfrm flipH="1">
              <a:off x="6553200" y="3124200"/>
              <a:ext cx="205775" cy="1970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3" idx="3"/>
              <a:endCxn id="142" idx="7"/>
            </p:cNvCxnSpPr>
            <p:nvPr/>
          </p:nvCxnSpPr>
          <p:spPr>
            <a:xfrm flipH="1">
              <a:off x="7162800" y="2492282"/>
              <a:ext cx="261466" cy="2193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7043266" y="2689318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403757" y="23622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708557" y="20574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5" name="Straight Connector 144"/>
            <p:cNvCxnSpPr>
              <a:stCxn id="144" idx="3"/>
              <a:endCxn id="143" idx="7"/>
            </p:cNvCxnSpPr>
            <p:nvPr/>
          </p:nvCxnSpPr>
          <p:spPr>
            <a:xfrm flipH="1">
              <a:off x="7523291" y="2187482"/>
              <a:ext cx="205775" cy="1970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2" idx="3"/>
              <a:endCxn id="136" idx="7"/>
            </p:cNvCxnSpPr>
            <p:nvPr/>
          </p:nvCxnSpPr>
          <p:spPr>
            <a:xfrm flipH="1">
              <a:off x="6858000" y="2819400"/>
              <a:ext cx="205775" cy="1970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9" name="Content Placeholder 5"/>
          <p:cNvSpPr txBox="1">
            <a:spLocks/>
          </p:cNvSpPr>
          <p:nvPr/>
        </p:nvSpPr>
        <p:spPr>
          <a:xfrm>
            <a:off x="5638800" y="3581400"/>
            <a:ext cx="2819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Long paths / tree, need many steps</a:t>
            </a:r>
          </a:p>
        </p:txBody>
      </p:sp>
      <p:sp>
        <p:nvSpPr>
          <p:cNvPr id="223" name="Content Placeholder 5"/>
          <p:cNvSpPr txBox="1">
            <a:spLocks/>
          </p:cNvSpPr>
          <p:nvPr/>
        </p:nvSpPr>
        <p:spPr>
          <a:xfrm>
            <a:off x="1524000" y="5791200"/>
            <a:ext cx="6096000" cy="533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Solvers must handle both simultaneously</a:t>
            </a:r>
          </a:p>
        </p:txBody>
      </p:sp>
      <p:sp>
        <p:nvSpPr>
          <p:cNvPr id="47" name="Content Placeholder 5"/>
          <p:cNvSpPr txBox="1">
            <a:spLocks/>
          </p:cNvSpPr>
          <p:nvPr/>
        </p:nvSpPr>
        <p:spPr>
          <a:xfrm>
            <a:off x="2667000" y="4419600"/>
            <a:ext cx="3810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Each easy on their own:</a:t>
            </a:r>
          </a:p>
        </p:txBody>
      </p:sp>
      <p:sp>
        <p:nvSpPr>
          <p:cNvPr id="48" name="Content Placeholder 5"/>
          <p:cNvSpPr txBox="1">
            <a:spLocks/>
          </p:cNvSpPr>
          <p:nvPr/>
        </p:nvSpPr>
        <p:spPr>
          <a:xfrm>
            <a:off x="609600" y="51054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Iterative method</a:t>
            </a: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5257800" y="5105400"/>
            <a:ext cx="3429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Gaussian elimination</a:t>
            </a:r>
          </a:p>
        </p:txBody>
      </p:sp>
      <p:sp>
        <p:nvSpPr>
          <p:cNvPr id="3" name="Up Arrow 2"/>
          <p:cNvSpPr/>
          <p:nvPr/>
        </p:nvSpPr>
        <p:spPr>
          <a:xfrm>
            <a:off x="1600200" y="4419600"/>
            <a:ext cx="533400" cy="609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Up Arrow 50"/>
          <p:cNvSpPr/>
          <p:nvPr/>
        </p:nvSpPr>
        <p:spPr>
          <a:xfrm>
            <a:off x="6705600" y="4419600"/>
            <a:ext cx="533400" cy="609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4191000" y="2438400"/>
            <a:ext cx="1143000" cy="990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47" grpId="0" animBg="1"/>
      <p:bldP spid="48" grpId="0" animBg="1"/>
      <p:bldP spid="49" grpId="0" animBg="1"/>
      <p:bldP spid="3" grpId="0" animBg="1"/>
      <p:bldP spid="5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2192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Previous Fast Algorithms</a:t>
            </a:r>
            <a:endParaRPr lang="en-CA" sz="3200" dirty="0"/>
          </a:p>
        </p:txBody>
      </p:sp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550736873"/>
              </p:ext>
            </p:extLst>
          </p:nvPr>
        </p:nvGraphicFramePr>
        <p:xfrm>
          <a:off x="533400" y="533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" name="Content Placeholder 5"/>
          <p:cNvSpPr txBox="1">
            <a:spLocks/>
          </p:cNvSpPr>
          <p:nvPr/>
        </p:nvSpPr>
        <p:spPr>
          <a:xfrm>
            <a:off x="2895600" y="1600200"/>
            <a:ext cx="5105400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Reduce G to a sparser G’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Terminate at a spanning tree T </a:t>
            </a:r>
          </a:p>
        </p:txBody>
      </p:sp>
      <p:sp>
        <p:nvSpPr>
          <p:cNvPr id="83" name="Content Placeholder 5"/>
          <p:cNvSpPr txBox="1">
            <a:spLocks/>
          </p:cNvSpPr>
          <p:nvPr/>
        </p:nvSpPr>
        <p:spPr>
          <a:xfrm>
            <a:off x="5410200" y="4114800"/>
            <a:ext cx="3581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Polynomial </a:t>
            </a:r>
            <a:r>
              <a:rPr lang="en-US" sz="2400" dirty="0">
                <a:solidFill>
                  <a:schemeClr val="tx2"/>
                </a:solidFill>
              </a:rPr>
              <a:t>in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G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T</a:t>
            </a:r>
            <a:r>
              <a:rPr lang="en-US" sz="2400" baseline="30000" dirty="0">
                <a:solidFill>
                  <a:schemeClr val="tx2"/>
                </a:solidFill>
              </a:rPr>
              <a:t>-1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Need: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>
                <a:solidFill>
                  <a:schemeClr val="tx2"/>
                </a:solidFill>
              </a:rPr>
              <a:t>-1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T</a:t>
            </a:r>
            <a:r>
              <a:rPr lang="en-US" sz="2400" baseline="30000" dirty="0" smtClean="0">
                <a:solidFill>
                  <a:schemeClr val="tx2"/>
                </a:solidFill>
              </a:rPr>
              <a:t>=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G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T</a:t>
            </a:r>
            <a:r>
              <a:rPr lang="en-US" sz="2400" baseline="30000" dirty="0">
                <a:solidFill>
                  <a:schemeClr val="tx2"/>
                </a:solidFill>
              </a:rPr>
              <a:t>-1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baseline="30000" dirty="0">
                <a:solidFill>
                  <a:schemeClr val="tx2"/>
                </a:solidFill>
              </a:rPr>
              <a:t>-1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4229711" y="5105400"/>
            <a:ext cx="476189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Horner’s </a:t>
            </a:r>
            <a:r>
              <a:rPr lang="en-US" sz="2400" dirty="0" smtClean="0">
                <a:solidFill>
                  <a:schemeClr val="tx2"/>
                </a:solidFill>
              </a:rPr>
              <a:t>method: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degree d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tx2"/>
                </a:solidFill>
              </a:rPr>
              <a:t>O(</a:t>
            </a:r>
            <a:r>
              <a:rPr lang="en-US" sz="2400" dirty="0" err="1" smtClean="0">
                <a:solidFill>
                  <a:schemeClr val="tx2"/>
                </a:solidFill>
              </a:rPr>
              <a:t>dlogn</a:t>
            </a:r>
            <a:r>
              <a:rPr lang="en-US" sz="2400" dirty="0" smtClean="0">
                <a:solidFill>
                  <a:schemeClr val="tx2"/>
                </a:solidFill>
              </a:rPr>
              <a:t>) depth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Spielman-Teng</a:t>
            </a:r>
            <a:r>
              <a:rPr lang="en-US" sz="2400" dirty="0" smtClean="0">
                <a:solidFill>
                  <a:schemeClr val="tx2"/>
                </a:solidFill>
              </a:rPr>
              <a:t>` 04]: d ≈ n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Fast due to </a:t>
            </a:r>
            <a:r>
              <a:rPr lang="en-US" sz="2400" dirty="0" smtClean="0">
                <a:solidFill>
                  <a:schemeClr val="tx2"/>
                </a:solidFill>
              </a:rPr>
              <a:t>sparser graphs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001000" y="3733800"/>
            <a:ext cx="304800" cy="381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295400" y="3505200"/>
            <a:ext cx="3200400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Focus of subsequent improvements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705600" y="3429000"/>
            <a:ext cx="1295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‘Driver’</a:t>
            </a:r>
          </a:p>
        </p:txBody>
      </p:sp>
    </p:spTree>
    <p:extLst>
      <p:ext uri="{BB962C8B-B14F-4D97-AF65-F5344CB8AC3E}">
        <p14:creationId xmlns:p14="http://schemas.microsoft.com/office/powerpoint/2010/main" val="273820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47800" y="2895600"/>
            <a:ext cx="5867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dirty="0" smtClean="0"/>
              <a:t>If |a| ≤ </a:t>
            </a:r>
            <a:r>
              <a:rPr lang="en-US" dirty="0" err="1" smtClean="0"/>
              <a:t>ρ</a:t>
            </a:r>
            <a:r>
              <a:rPr lang="en-US" dirty="0" smtClean="0"/>
              <a:t>, </a:t>
            </a:r>
            <a:r>
              <a:rPr lang="el-GR" dirty="0" smtClean="0"/>
              <a:t>κ</a:t>
            </a:r>
            <a:r>
              <a:rPr lang="en-US" dirty="0" smtClean="0"/>
              <a:t> = (</a:t>
            </a:r>
            <a:r>
              <a:rPr lang="en-US" dirty="0"/>
              <a:t>1-</a:t>
            </a:r>
            <a:r>
              <a:rPr lang="en-US" dirty="0" smtClean="0"/>
              <a:t>ρ)</a:t>
            </a:r>
            <a:r>
              <a:rPr lang="en-US" baseline="30000" dirty="0" smtClean="0"/>
              <a:t>-1</a:t>
            </a:r>
            <a:r>
              <a:rPr lang="en-US" dirty="0" smtClean="0"/>
              <a:t> terms give good approximation to </a:t>
            </a:r>
            <a:r>
              <a:rPr lang="en-US" dirty="0"/>
              <a:t>(1 – a)</a:t>
            </a:r>
            <a:r>
              <a:rPr lang="en-US" baseline="30000" dirty="0"/>
              <a:t>-1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Polynomial Approximations</a:t>
            </a:r>
            <a:endParaRPr lang="en-CA" sz="3600" baseline="30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33400" y="1676400"/>
            <a:ext cx="6477000" cy="1066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800" dirty="0" smtClean="0">
                <a:solidFill>
                  <a:schemeClr val="tx2"/>
                </a:solidFill>
              </a:rPr>
              <a:t>Division with multiplication:</a:t>
            </a:r>
            <a:endParaRPr lang="en-US" sz="2800" dirty="0">
              <a:solidFill>
                <a:schemeClr val="tx2"/>
              </a:solidFill>
            </a:endParaRP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800" dirty="0" smtClean="0">
                <a:solidFill>
                  <a:schemeClr val="tx2"/>
                </a:solidFill>
              </a:rPr>
              <a:t>(1 – a)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 = </a:t>
            </a:r>
            <a:r>
              <a:rPr lang="en-US" sz="2800" dirty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 + a + a</a:t>
            </a:r>
            <a:r>
              <a:rPr lang="en-US" sz="2800" baseline="30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+ a</a:t>
            </a:r>
            <a:r>
              <a:rPr lang="en-US" sz="2800" baseline="30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+ a</a:t>
            </a:r>
            <a:r>
              <a:rPr lang="en-US" sz="2800" baseline="30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 + a</a:t>
            </a:r>
            <a:r>
              <a:rPr lang="en-US" sz="2800" baseline="30000" dirty="0" smtClean="0">
                <a:solidFill>
                  <a:schemeClr val="tx2"/>
                </a:solidFill>
              </a:rPr>
              <a:t>5</a:t>
            </a:r>
            <a:r>
              <a:rPr lang="en-US" sz="2800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057400" y="3886200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US" dirty="0" smtClean="0"/>
              <a:t>Spectral theorem: this works for </a:t>
            </a:r>
            <a:r>
              <a:rPr lang="en-US" dirty="0" err="1" smtClean="0"/>
              <a:t>marices</a:t>
            </a:r>
            <a:r>
              <a:rPr lang="en-US" dirty="0" smtClean="0"/>
              <a:t>!</a:t>
            </a:r>
          </a:p>
          <a:p>
            <a:pPr fontAlgn="auto">
              <a:spcAft>
                <a:spcPts val="0"/>
              </a:spcAft>
              <a:buSzTx/>
            </a:pPr>
            <a:r>
              <a:rPr lang="en-US" dirty="0" smtClean="0"/>
              <a:t>Better: </a:t>
            </a:r>
            <a:r>
              <a:rPr lang="en-US" dirty="0" err="1" smtClean="0"/>
              <a:t>Chebyshev</a:t>
            </a:r>
            <a:r>
              <a:rPr lang="en-US" dirty="0" smtClean="0"/>
              <a:t> / heavy ball:</a:t>
            </a:r>
            <a:br>
              <a:rPr lang="en-US" dirty="0" smtClean="0"/>
            </a:br>
            <a:r>
              <a:rPr lang="en-US" dirty="0" smtClean="0"/>
              <a:t>d = O(</a:t>
            </a:r>
            <a:r>
              <a:rPr lang="el-GR" dirty="0" smtClean="0"/>
              <a:t>κ</a:t>
            </a:r>
            <a:r>
              <a:rPr lang="en-US" baseline="30000" dirty="0" smtClean="0"/>
              <a:t>1/2</a:t>
            </a:r>
            <a:r>
              <a:rPr lang="en-US" dirty="0" smtClean="0"/>
              <a:t>) sufficient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15000" y="4876800"/>
            <a:ext cx="3124200" cy="533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Optimal ([OSV `12])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33400" y="5410200"/>
            <a:ext cx="4191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Exists G 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,e.g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</a:rPr>
              <a:t>cycle) where 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G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aseline="-25000" dirty="0">
                <a:solidFill>
                  <a:schemeClr val="tx2"/>
                </a:solidFill>
              </a:rPr>
              <a:t>T</a:t>
            </a:r>
            <a:r>
              <a:rPr lang="en-US" sz="2400" baseline="30000" dirty="0">
                <a:solidFill>
                  <a:schemeClr val="tx2"/>
                </a:solidFill>
              </a:rPr>
              <a:t>-</a:t>
            </a:r>
            <a:r>
              <a:rPr lang="en-US" sz="2400" baseline="30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) needs to be </a:t>
            </a:r>
            <a:r>
              <a:rPr lang="en-US" sz="2400" dirty="0" err="1" smtClean="0">
                <a:solidFill>
                  <a:schemeClr val="tx2"/>
                </a:solidFill>
              </a:rPr>
              <a:t>Ω</a:t>
            </a:r>
            <a:r>
              <a:rPr lang="en-US" sz="2400" dirty="0" smtClean="0">
                <a:solidFill>
                  <a:schemeClr val="tx2"/>
                </a:solidFill>
              </a:rPr>
              <a:t>(n)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724400" y="5562600"/>
            <a:ext cx="53279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410200" y="5562600"/>
            <a:ext cx="2895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Ω</a:t>
            </a:r>
            <a:r>
              <a:rPr lang="en-US" sz="2400" dirty="0" smtClean="0">
                <a:solidFill>
                  <a:schemeClr val="tx2"/>
                </a:solidFill>
              </a:rPr>
              <a:t>(n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) lower bound on depth?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71600"/>
            <a:ext cx="2209800" cy="13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9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7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Lower Bound for Lower bound</a:t>
            </a:r>
            <a:endParaRPr lang="en-CA" sz="3200" dirty="0"/>
          </a:p>
        </p:txBody>
      </p:sp>
      <p:sp>
        <p:nvSpPr>
          <p:cNvPr id="81" name="Content Placeholder 5"/>
          <p:cNvSpPr txBox="1">
            <a:spLocks/>
          </p:cNvSpPr>
          <p:nvPr/>
        </p:nvSpPr>
        <p:spPr>
          <a:xfrm>
            <a:off x="762000" y="2971800"/>
            <a:ext cx="7239000" cy="1371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>
                <a:solidFill>
                  <a:schemeClr val="tx2"/>
                </a:solidFill>
              </a:rPr>
              <a:t>[BGKMPT `11]: O(m</a:t>
            </a:r>
            <a:r>
              <a:rPr lang="en-US" sz="2400" baseline="30000" dirty="0">
                <a:solidFill>
                  <a:schemeClr val="tx2"/>
                </a:solidFill>
              </a:rPr>
              <a:t>1/3+a</a:t>
            </a:r>
            <a:r>
              <a:rPr lang="pt-BR" sz="2400" dirty="0" smtClean="0">
                <a:solidFill>
                  <a:schemeClr val="tx2"/>
                </a:solidFill>
              </a:rPr>
              <a:t>) via. (pseudo) inverse: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Preprocess: </a:t>
            </a:r>
            <a:r>
              <a:rPr lang="en-US" sz="2400" dirty="0">
                <a:solidFill>
                  <a:schemeClr val="tx2"/>
                </a:solidFill>
              </a:rPr>
              <a:t>O(</a:t>
            </a:r>
            <a:r>
              <a:rPr lang="en-US" sz="2400" dirty="0" smtClean="0">
                <a:solidFill>
                  <a:schemeClr val="tx2"/>
                </a:solidFill>
              </a:rPr>
              <a:t>log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n</a:t>
            </a:r>
            <a:r>
              <a:rPr lang="en-US" sz="2400" dirty="0">
                <a:solidFill>
                  <a:schemeClr val="tx2"/>
                </a:solidFill>
              </a:rPr>
              <a:t>) depth, O(</a:t>
            </a:r>
            <a:r>
              <a:rPr lang="en-US" sz="2400" dirty="0" err="1" smtClean="0">
                <a:solidFill>
                  <a:schemeClr val="tx2"/>
                </a:solidFill>
              </a:rPr>
              <a:t>n</a:t>
            </a:r>
            <a:r>
              <a:rPr lang="en-US" sz="2400" baseline="30000" dirty="0" err="1" smtClean="0">
                <a:solidFill>
                  <a:schemeClr val="tx2"/>
                </a:solidFill>
              </a:rPr>
              <a:t>ω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</a:rPr>
              <a:t>work</a:t>
            </a:r>
            <a:endParaRPr lang="pt-BR" sz="2400" dirty="0">
              <a:solidFill>
                <a:schemeClr val="tx2"/>
              </a:solidFill>
            </a:endParaRP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Solve: O(</a:t>
            </a:r>
            <a:r>
              <a:rPr lang="en-US" sz="2400" dirty="0" err="1" smtClean="0">
                <a:solidFill>
                  <a:schemeClr val="tx2"/>
                </a:solidFill>
              </a:rPr>
              <a:t>logn</a:t>
            </a:r>
            <a:r>
              <a:rPr lang="en-US" sz="2400" dirty="0" smtClean="0">
                <a:solidFill>
                  <a:schemeClr val="tx2"/>
                </a:solidFill>
              </a:rPr>
              <a:t>) depth, O(n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) work</a:t>
            </a:r>
          </a:p>
        </p:txBody>
      </p:sp>
      <p:sp>
        <p:nvSpPr>
          <p:cNvPr id="80" name="Content Placeholder 5"/>
          <p:cNvSpPr txBox="1">
            <a:spLocks/>
          </p:cNvSpPr>
          <p:nvPr/>
        </p:nvSpPr>
        <p:spPr>
          <a:xfrm>
            <a:off x="1676400" y="4419600"/>
            <a:ext cx="5638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Inverse is dense, expensive to use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Only use on O(n</a:t>
            </a:r>
            <a:r>
              <a:rPr lang="en-US" sz="2400" baseline="30000" dirty="0" smtClean="0">
                <a:solidFill>
                  <a:schemeClr val="tx2"/>
                </a:solidFill>
              </a:rPr>
              <a:t>1/3</a:t>
            </a:r>
            <a:r>
              <a:rPr lang="en-US" sz="2400" dirty="0" smtClean="0">
                <a:solidFill>
                  <a:schemeClr val="tx2"/>
                </a:solidFill>
              </a:rPr>
              <a:t>) sized instances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066800" y="5513556"/>
            <a:ext cx="7618236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Possible improvement: can we make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r>
              <a:rPr lang="en-US" sz="2400" dirty="0" smtClean="0">
                <a:solidFill>
                  <a:schemeClr val="tx2"/>
                </a:solidFill>
              </a:rPr>
              <a:t> sparse?</a:t>
            </a:r>
          </a:p>
        </p:txBody>
      </p:sp>
      <p:pic>
        <p:nvPicPr>
          <p:cNvPr id="11" name="Picture 2" descr="http://www.tuhh.de/mat/homepages/leborne/images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9336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219200" y="1828800"/>
            <a:ext cx="3048000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Multiplying by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r>
              <a:rPr lang="en-US" sz="2400" dirty="0" smtClean="0">
                <a:solidFill>
                  <a:schemeClr val="tx2"/>
                </a:solidFill>
              </a:rPr>
              <a:t> is highly parallel!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09800" y="6172200"/>
            <a:ext cx="65532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[George `73][LRT `79]:yes for planar graphs</a:t>
            </a:r>
          </a:p>
        </p:txBody>
      </p:sp>
    </p:spTree>
    <p:extLst>
      <p:ext uri="{BB962C8B-B14F-4D97-AF65-F5344CB8AC3E}">
        <p14:creationId xmlns:p14="http://schemas.microsoft.com/office/powerpoint/2010/main" val="289361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038600"/>
          </a:xfrm>
        </p:spPr>
        <p:txBody>
          <a:bodyPr/>
          <a:lstStyle/>
          <a:p>
            <a:r>
              <a:rPr lang="en-US" dirty="0" smtClean="0"/>
              <a:t>Would like to solve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err="1" smtClean="0"/>
              <a:t>x</a:t>
            </a:r>
            <a:r>
              <a:rPr lang="en-US" dirty="0" smtClean="0"/>
              <a:t> = b</a:t>
            </a:r>
          </a:p>
          <a:p>
            <a:r>
              <a:rPr lang="en-US" dirty="0" smtClean="0"/>
              <a:t>Goal: </a:t>
            </a:r>
            <a:r>
              <a:rPr lang="en-US" dirty="0" err="1" smtClean="0"/>
              <a:t>polylog</a:t>
            </a:r>
            <a:r>
              <a:rPr lang="en-US" dirty="0" smtClean="0"/>
              <a:t> depth, nearly-linear work</a:t>
            </a:r>
          </a:p>
          <a:p>
            <a:r>
              <a:rPr lang="en-US" b="1" dirty="0"/>
              <a:t>`Standard’ numerical methods have high depth</a:t>
            </a:r>
          </a:p>
          <a:p>
            <a:r>
              <a:rPr lang="en-US" b="1" dirty="0" smtClean="0"/>
              <a:t>Equivalent: </a:t>
            </a:r>
            <a:r>
              <a:rPr lang="en-US" b="1" dirty="0"/>
              <a:t>sparse inverse </a:t>
            </a:r>
            <a:r>
              <a:rPr lang="en-US" b="1" dirty="0" smtClean="0"/>
              <a:t>representations</a:t>
            </a:r>
            <a:endParaRPr lang="en-US" b="1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3400" y="5257800"/>
            <a:ext cx="8077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Aside</a:t>
            </a:r>
            <a:r>
              <a:rPr lang="en-US" sz="2400" dirty="0" smtClean="0">
                <a:solidFill>
                  <a:schemeClr val="tx2"/>
                </a:solidFill>
              </a:rPr>
              <a:t>: cut approximation / oblivious routing schemes by [</a:t>
            </a:r>
            <a:r>
              <a:rPr lang="en-US" sz="2400" dirty="0" err="1" smtClean="0">
                <a:solidFill>
                  <a:schemeClr val="tx2"/>
                </a:solidFill>
              </a:rPr>
              <a:t>Madry</a:t>
            </a:r>
            <a:r>
              <a:rPr lang="en-US" sz="2400" dirty="0" smtClean="0">
                <a:solidFill>
                  <a:schemeClr val="tx2"/>
                </a:solidFill>
              </a:rPr>
              <a:t> `10][Sherman `13][KLOS `13] are parallel, can be viewed as asynchronous iterative methods</a:t>
            </a:r>
          </a:p>
        </p:txBody>
      </p:sp>
    </p:spTree>
    <p:extLst>
      <p:ext uri="{BB962C8B-B14F-4D97-AF65-F5344CB8AC3E}">
        <p14:creationId xmlns:p14="http://schemas.microsoft.com/office/powerpoint/2010/main" val="74174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819400" y="22098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3200" dirty="0" err="1" smtClean="0"/>
              <a:t>L</a:t>
            </a:r>
            <a:r>
              <a:rPr lang="en-CA" sz="3200" baseline="-25000" dirty="0" err="1" smtClean="0"/>
              <a:t>G</a:t>
            </a:r>
            <a:r>
              <a:rPr lang="en-CA" sz="3200" dirty="0" err="1" smtClean="0"/>
              <a:t>x</a:t>
            </a:r>
            <a:r>
              <a:rPr lang="en-CA" sz="3200" dirty="0" smtClean="0"/>
              <a:t> = b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Why is it hard?</a:t>
            </a:r>
          </a:p>
          <a:p>
            <a:pPr>
              <a:buFont typeface="Arial" charset="0"/>
              <a:buChar char="•"/>
            </a:pPr>
            <a:r>
              <a:rPr lang="en-CA" sz="3200" b="1" dirty="0" smtClean="0"/>
              <a:t>Key Tool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Parallel Solver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Other Forms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4400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/>
              <a:t>Degree d polynomial </a:t>
            </a:r>
            <a:r>
              <a:rPr lang="en-US" sz="3600" dirty="0">
                <a:sym typeface="Wingdings"/>
              </a:rPr>
              <a:t> depth d?</a:t>
            </a:r>
            <a:endParaRPr lang="en-CA" sz="3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47800" y="3810000"/>
            <a:ext cx="7086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dirty="0" smtClean="0"/>
              <a:t>Apply to power method:</a:t>
            </a:r>
            <a:br>
              <a:rPr lang="en-US" dirty="0" smtClean="0"/>
            </a:br>
            <a:r>
              <a:rPr lang="en-US" dirty="0" smtClean="0"/>
              <a:t>(1 – a)</a:t>
            </a:r>
            <a:r>
              <a:rPr lang="en-US" baseline="30000" dirty="0" smtClean="0"/>
              <a:t>-1</a:t>
            </a:r>
            <a:r>
              <a:rPr lang="en-US" dirty="0" smtClean="0"/>
              <a:t> = 1 </a:t>
            </a:r>
            <a:r>
              <a:rPr lang="en-US" dirty="0"/>
              <a:t>+ </a:t>
            </a:r>
            <a:r>
              <a:rPr lang="en-US" dirty="0" smtClean="0"/>
              <a:t>a +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a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a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+ a</a:t>
            </a:r>
            <a:r>
              <a:rPr lang="en-US" baseline="30000" dirty="0" smtClean="0"/>
              <a:t>5 </a:t>
            </a:r>
            <a:r>
              <a:rPr lang="en-US" dirty="0" smtClean="0"/>
              <a:t>+ </a:t>
            </a:r>
            <a:r>
              <a:rPr lang="en-US" dirty="0"/>
              <a:t>a</a:t>
            </a:r>
            <a:r>
              <a:rPr lang="en-US" baseline="30000" dirty="0" smtClean="0"/>
              <a:t>6 </a:t>
            </a:r>
            <a:r>
              <a:rPr lang="en-US" dirty="0" smtClean="0"/>
              <a:t>+ a</a:t>
            </a:r>
            <a:r>
              <a:rPr lang="en-US" baseline="30000" dirty="0" smtClean="0"/>
              <a:t>7</a:t>
            </a:r>
            <a:r>
              <a:rPr lang="en-US" dirty="0" smtClean="0"/>
              <a:t> …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dirty="0" smtClean="0"/>
              <a:t>=(1 + a) (1 + a</a:t>
            </a:r>
            <a:r>
              <a:rPr lang="en-US" baseline="30000" dirty="0" smtClean="0"/>
              <a:t>2</a:t>
            </a:r>
            <a:r>
              <a:rPr lang="en-US" dirty="0" smtClean="0"/>
              <a:t>) (1 + a</a:t>
            </a:r>
            <a:r>
              <a:rPr lang="en-US" baseline="30000" dirty="0" smtClean="0"/>
              <a:t>4</a:t>
            </a:r>
            <a:r>
              <a:rPr lang="en-US" dirty="0" smtClean="0"/>
              <a:t>)…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600200" y="1524000"/>
            <a:ext cx="6248400" cy="1676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US" sz="3200" dirty="0" smtClean="0"/>
              <a:t>a</a:t>
            </a:r>
            <a:r>
              <a:rPr lang="en-US" sz="3200" baseline="30000" dirty="0" smtClean="0"/>
              <a:t>16</a:t>
            </a:r>
            <a:r>
              <a:rPr lang="en-US" sz="3200" dirty="0" smtClean="0"/>
              <a:t> = (((a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2</a:t>
            </a:r>
          </a:p>
          <a:p>
            <a:pPr fontAlgn="auto">
              <a:spcAft>
                <a:spcPts val="0"/>
              </a:spcAft>
              <a:buSzTx/>
            </a:pPr>
            <a:r>
              <a:rPr lang="en-US" sz="3200" dirty="0" smtClean="0"/>
              <a:t>Repeated squaring sidesteps assumption in lower bound!</a:t>
            </a:r>
            <a:endParaRPr lang="en-US" sz="32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876800" y="56388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dirty="0"/>
              <a:t>Matrix version: </a:t>
            </a:r>
            <a:r>
              <a:rPr lang="en-US" b="1" dirty="0"/>
              <a:t>I</a:t>
            </a:r>
            <a:r>
              <a:rPr lang="en-US" dirty="0"/>
              <a:t> + (</a:t>
            </a:r>
            <a:r>
              <a:rPr lang="en-US" b="1" dirty="0"/>
              <a:t>A</a:t>
            </a:r>
            <a:r>
              <a:rPr lang="en-US" dirty="0"/>
              <a:t>)</a:t>
            </a:r>
            <a:r>
              <a:rPr lang="en-US" baseline="60000" dirty="0" smtClean="0"/>
              <a:t>2</a:t>
            </a:r>
            <a:r>
              <a:rPr lang="en-US" baseline="90000" dirty="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5886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Reduction to </a:t>
            </a:r>
            <a:r>
              <a:rPr lang="en-US" sz="3600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tx2"/>
                </a:solidFill>
              </a:rPr>
              <a:t>I</a:t>
            </a:r>
            <a:r>
              <a:rPr lang="en-US" sz="3600" dirty="0">
                <a:solidFill>
                  <a:schemeClr val="tx2"/>
                </a:solidFill>
              </a:rPr>
              <a:t> – </a:t>
            </a:r>
            <a:r>
              <a:rPr lang="en-US" sz="3600" b="1" dirty="0">
                <a:solidFill>
                  <a:schemeClr val="tx2"/>
                </a:solidFill>
              </a:rPr>
              <a:t>A</a:t>
            </a:r>
            <a:r>
              <a:rPr lang="en-US" sz="3600" dirty="0">
                <a:solidFill>
                  <a:schemeClr val="tx2"/>
                </a:solidFill>
              </a:rPr>
              <a:t>)</a:t>
            </a:r>
            <a:r>
              <a:rPr lang="en-US" sz="3600" baseline="30000" dirty="0">
                <a:solidFill>
                  <a:schemeClr val="tx2"/>
                </a:solidFill>
              </a:rPr>
              <a:t>-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endParaRPr lang="en-US" sz="3600" baseline="30000" dirty="0">
              <a:solidFill>
                <a:schemeClr val="tx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90600" y="3048000"/>
            <a:ext cx="5867400" cy="914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Adjust/rescale so diagonal = 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</a:p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dd </a:t>
            </a:r>
            <a:r>
              <a:rPr lang="en-US" sz="2400" dirty="0">
                <a:solidFill>
                  <a:schemeClr val="tx2"/>
                </a:solidFill>
              </a:rPr>
              <a:t>to </a:t>
            </a:r>
            <a:r>
              <a:rPr lang="en-US" sz="2400" dirty="0" err="1">
                <a:solidFill>
                  <a:schemeClr val="tx2"/>
                </a:solidFill>
              </a:rPr>
              <a:t>diag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) to make it full </a:t>
            </a:r>
            <a:r>
              <a:rPr lang="en-US" sz="2400" dirty="0" smtClean="0">
                <a:solidFill>
                  <a:schemeClr val="tx2"/>
                </a:solidFill>
              </a:rPr>
              <a:t>rank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81200" y="4724400"/>
            <a:ext cx="6096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endParaRPr lang="en-US" sz="28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57800" y="5334000"/>
            <a:ext cx="3657600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algn="ctr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 smtClean="0">
                <a:solidFill>
                  <a:schemeClr val="tx2"/>
                </a:solidFill>
              </a:rPr>
              <a:t>A: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Weighted degree &lt; 1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Random </a:t>
            </a:r>
            <a:r>
              <a:rPr lang="en-US" sz="2400" dirty="0" err="1" smtClean="0">
                <a:solidFill>
                  <a:schemeClr val="tx2"/>
                </a:solidFill>
              </a:rPr>
              <a:t>walk,|</a:t>
            </a:r>
            <a:r>
              <a:rPr lang="en-US" sz="2400" b="1" dirty="0" err="1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| </a:t>
            </a:r>
            <a:r>
              <a:rPr lang="en-US" sz="2400" dirty="0">
                <a:solidFill>
                  <a:schemeClr val="tx2"/>
                </a:solidFill>
              </a:rPr>
              <a:t>&lt;</a:t>
            </a:r>
            <a:r>
              <a:rPr lang="en-US" sz="2400" dirty="0" smtClean="0">
                <a:solidFill>
                  <a:schemeClr val="tx2"/>
                </a:solidFill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431505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114800"/>
            <a:ext cx="5105400" cy="1231566"/>
          </a:xfrm>
          <a:prstGeom prst="rect">
            <a:avLst/>
          </a:prstGeom>
        </p:spPr>
      </p:pic>
      <p:sp>
        <p:nvSpPr>
          <p:cNvPr id="5" name="Up-Down Arrow 4"/>
          <p:cNvSpPr/>
          <p:nvPr/>
        </p:nvSpPr>
        <p:spPr>
          <a:xfrm>
            <a:off x="7086600" y="3048000"/>
            <a:ext cx="533400" cy="9144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09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38200" y="685800"/>
            <a:ext cx="754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800" dirty="0" smtClean="0">
                <a:latin typeface="+mj-lt"/>
                <a:ea typeface="SimSun" charset="0"/>
                <a:cs typeface="SimSun" charset="0"/>
              </a:rPr>
              <a:t>Efficient Parallel Solvers for SDD Linear Systems</a:t>
            </a:r>
            <a:endParaRPr lang="en-CA" sz="4800" dirty="0">
              <a:latin typeface="+mj-lt"/>
              <a:ea typeface="SimSun" charset="0"/>
              <a:cs typeface="SimSun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33700" y="3384600"/>
            <a:ext cx="33528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3200" dirty="0" smtClean="0">
                <a:latin typeface="+mn-lt"/>
              </a:rPr>
              <a:t>Richard Peng</a:t>
            </a:r>
          </a:p>
          <a:p>
            <a:pPr algn="ctr">
              <a:buClrTx/>
              <a:buFontTx/>
              <a:buNone/>
            </a:pPr>
            <a:r>
              <a:rPr lang="en-CA" sz="3200" dirty="0" smtClean="0">
                <a:latin typeface="+mn-lt"/>
              </a:rPr>
              <a:t>M.I.T.</a:t>
            </a:r>
            <a:endParaRPr lang="en-CA" sz="32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495300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Work in progress with </a:t>
            </a:r>
            <a:r>
              <a:rPr lang="en-US" sz="2400" dirty="0" err="1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Dehua</a:t>
            </a:r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 Cheng (USC),</a:t>
            </a:r>
            <a:b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</a:br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Yu Cheng (USC), </a:t>
            </a:r>
            <a:r>
              <a:rPr lang="en-US" sz="2400" dirty="0" err="1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Yintat</a:t>
            </a:r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 Lee (MIT), Yan Liu (USC), Dan Spielman (Yale), and </a:t>
            </a:r>
            <a:r>
              <a:rPr lang="en-US" sz="2400" dirty="0" err="1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Shanghua</a:t>
            </a:r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Teng</a:t>
            </a:r>
            <a:r>
              <a:rPr lang="en-US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 (USC)</a:t>
            </a:r>
            <a:endParaRPr lang="en-CA" sz="2400" dirty="0">
              <a:solidFill>
                <a:srgbClr val="0D0D0D"/>
              </a:solidFill>
              <a:latin typeface="+mn-lt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Interpretation</a:t>
            </a:r>
            <a:endParaRPr lang="en-CA" sz="3600" baseline="30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400" y="2514600"/>
            <a:ext cx="5867400" cy="990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: one step transition of random walk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/>
              <a:t>A</a:t>
            </a:r>
            <a:r>
              <a:rPr lang="en-US" sz="2400" baseline="60000" dirty="0"/>
              <a:t>2</a:t>
            </a:r>
            <a:r>
              <a:rPr lang="en-US" sz="2400" baseline="90000" dirty="0"/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: 2</a:t>
            </a:r>
            <a:r>
              <a:rPr lang="en-US" sz="2400" baseline="30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step transition of random walk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81000" y="3429000"/>
            <a:ext cx="6096000" cy="838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22860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800" dirty="0" smtClean="0">
                <a:solidFill>
                  <a:schemeClr val="tx2"/>
                </a:solidFill>
              </a:rPr>
              <a:t>One step of walk on each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-250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=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60000" dirty="0" smtClean="0">
                <a:solidFill>
                  <a:schemeClr val="tx2"/>
                </a:solidFill>
              </a:rPr>
              <a:t>2</a:t>
            </a:r>
            <a:r>
              <a:rPr lang="en-US" sz="2800" baseline="90000" dirty="0" smtClean="0">
                <a:solidFill>
                  <a:schemeClr val="tx2"/>
                </a:solidFill>
              </a:rPr>
              <a:t>i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10400" y="1600200"/>
            <a:ext cx="1964290" cy="990600"/>
            <a:chOff x="850557" y="4419600"/>
            <a:chExt cx="2870886" cy="1447800"/>
          </a:xfrm>
        </p:grpSpPr>
        <p:cxnSp>
          <p:nvCxnSpPr>
            <p:cNvPr id="14" name="Straight Connector 13"/>
            <p:cNvCxnSpPr>
              <a:stCxn id="15" idx="6"/>
              <a:endCxn id="16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5" idx="5"/>
              <a:endCxn id="17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7"/>
              <a:endCxn id="19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7"/>
              <a:endCxn id="19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0"/>
              <a:endCxn id="16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5"/>
              <a:endCxn id="18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8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6"/>
              <a:endCxn id="18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6"/>
              <a:endCxn id="21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6"/>
              <a:endCxn id="20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0"/>
              <a:endCxn id="20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6" idx="7"/>
              <a:endCxn id="20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21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6"/>
              <a:endCxn id="21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7"/>
              <a:endCxn id="21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6"/>
              <a:endCxn id="22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6"/>
              <a:endCxn id="22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ight Arrow 38"/>
          <p:cNvSpPr/>
          <p:nvPr/>
        </p:nvSpPr>
        <p:spPr>
          <a:xfrm rot="5400000">
            <a:off x="7861914" y="2547256"/>
            <a:ext cx="604155" cy="691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 rot="5400000">
            <a:off x="7856771" y="4381199"/>
            <a:ext cx="53279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ontent Placeholder 5"/>
          <p:cNvSpPr txBox="1">
            <a:spLocks/>
          </p:cNvSpPr>
          <p:nvPr/>
        </p:nvSpPr>
        <p:spPr>
          <a:xfrm>
            <a:off x="6657160" y="1295400"/>
            <a:ext cx="457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80" name="Content Placeholder 5"/>
          <p:cNvSpPr txBox="1">
            <a:spLocks/>
          </p:cNvSpPr>
          <p:nvPr/>
        </p:nvSpPr>
        <p:spPr>
          <a:xfrm>
            <a:off x="6657160" y="5943600"/>
            <a:ext cx="457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7010400" y="3276600"/>
            <a:ext cx="1964290" cy="990600"/>
            <a:chOff x="7179710" y="3276600"/>
            <a:chExt cx="1964290" cy="990600"/>
          </a:xfrm>
        </p:grpSpPr>
        <p:cxnSp>
          <p:nvCxnSpPr>
            <p:cNvPr id="118" name="Straight Connector 117"/>
            <p:cNvCxnSpPr>
              <a:stCxn id="119" idx="6"/>
              <a:endCxn id="120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stCxn id="119" idx="5"/>
              <a:endCxn id="121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7"/>
              <a:endCxn id="123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0" idx="7"/>
              <a:endCxn id="123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1" idx="0"/>
              <a:endCxn id="120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0" idx="5"/>
              <a:endCxn id="122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3" idx="5"/>
              <a:endCxn id="122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1" idx="6"/>
              <a:endCxn id="122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0" idx="6"/>
              <a:endCxn id="125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3" idx="6"/>
              <a:endCxn id="124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5" idx="0"/>
              <a:endCxn id="124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0" idx="7"/>
              <a:endCxn id="124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3" idx="5"/>
              <a:endCxn id="125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1" idx="6"/>
              <a:endCxn id="125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2" idx="7"/>
              <a:endCxn id="125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4" idx="6"/>
              <a:endCxn id="126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25" idx="6"/>
              <a:endCxn id="126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22" idx="2"/>
              <a:endCxn id="119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21" idx="7"/>
              <a:endCxn id="123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22" idx="7"/>
              <a:endCxn id="124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21" idx="6"/>
              <a:endCxn id="126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23" idx="6"/>
              <a:endCxn id="126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816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Content Placeholder 4"/>
          <p:cNvSpPr txBox="1">
            <a:spLocks/>
          </p:cNvSpPr>
          <p:nvPr/>
        </p:nvSpPr>
        <p:spPr>
          <a:xfrm>
            <a:off x="304800" y="1524000"/>
            <a:ext cx="6172200" cy="914400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22860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sz="2800" dirty="0" smtClean="0"/>
              <a:t>(</a:t>
            </a:r>
            <a:r>
              <a:rPr lang="en-US" sz="2800" b="1" dirty="0" smtClean="0"/>
              <a:t>I</a:t>
            </a:r>
            <a:r>
              <a:rPr lang="en-US" sz="2800" dirty="0" smtClean="0"/>
              <a:t> – </a:t>
            </a:r>
            <a:r>
              <a:rPr lang="en-US" sz="2800" b="1" dirty="0" smtClean="0"/>
              <a:t>A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= (</a:t>
            </a:r>
            <a:r>
              <a:rPr lang="en-US" sz="2800" b="1" dirty="0" smtClean="0"/>
              <a:t>I</a:t>
            </a:r>
            <a:r>
              <a:rPr lang="en-US" sz="2800" dirty="0" smtClean="0"/>
              <a:t> + </a:t>
            </a:r>
            <a:r>
              <a:rPr lang="en-US" sz="2800" b="1" dirty="0" smtClean="0"/>
              <a:t>A</a:t>
            </a:r>
            <a:r>
              <a:rPr lang="en-US" sz="2800" dirty="0" smtClean="0"/>
              <a:t>)(</a:t>
            </a:r>
            <a:r>
              <a:rPr lang="en-US" sz="2800" b="1" dirty="0" smtClean="0"/>
              <a:t>I</a:t>
            </a:r>
            <a:r>
              <a:rPr lang="en-US" sz="2800" dirty="0" smtClean="0"/>
              <a:t> + </a:t>
            </a:r>
            <a:r>
              <a:rPr lang="en-US" sz="2800" b="1" dirty="0" smtClean="0"/>
              <a:t>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)…(</a:t>
            </a:r>
            <a:r>
              <a:rPr lang="en-US" sz="2800" b="1" dirty="0" smtClean="0"/>
              <a:t>I</a:t>
            </a:r>
            <a:r>
              <a:rPr lang="en-US" sz="2800" dirty="0" smtClean="0"/>
              <a:t> + </a:t>
            </a:r>
            <a:r>
              <a:rPr lang="en-US" sz="2800" b="1" dirty="0" smtClean="0"/>
              <a:t>A</a:t>
            </a:r>
            <a:r>
              <a:rPr lang="en-US" sz="2800" baseline="60000" dirty="0" smtClean="0"/>
              <a:t>2</a:t>
            </a:r>
            <a:r>
              <a:rPr lang="en-US" sz="2800" baseline="90000" dirty="0" smtClean="0"/>
              <a:t>i</a:t>
            </a:r>
            <a:r>
              <a:rPr lang="en-US" sz="2800" dirty="0" smtClean="0"/>
              <a:t>)…</a:t>
            </a:r>
            <a:endParaRPr lang="en-US" sz="2800" dirty="0"/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1676400" y="5181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US" dirty="0" smtClean="0"/>
              <a:t>O(log</a:t>
            </a:r>
            <a:r>
              <a:rPr lang="el-GR" dirty="0" smtClean="0"/>
              <a:t>κ</a:t>
            </a:r>
            <a:r>
              <a:rPr lang="en-US" dirty="0" smtClean="0"/>
              <a:t>) matrix multiplications</a:t>
            </a:r>
          </a:p>
          <a:p>
            <a:pPr fontAlgn="auto">
              <a:spcAft>
                <a:spcPts val="0"/>
              </a:spcAft>
              <a:buSzTx/>
            </a:pPr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ω</a:t>
            </a:r>
            <a:r>
              <a:rPr lang="en-US" dirty="0" err="1" smtClean="0"/>
              <a:t>log</a:t>
            </a:r>
            <a:r>
              <a:rPr lang="el-GR" dirty="0" smtClean="0"/>
              <a:t>κ</a:t>
            </a:r>
            <a:r>
              <a:rPr lang="en-US" dirty="0" err="1" smtClean="0"/>
              <a:t>logn</a:t>
            </a:r>
            <a:r>
              <a:rPr lang="en-US" dirty="0" smtClean="0"/>
              <a:t>) work</a:t>
            </a:r>
            <a:endParaRPr lang="pt-BR" dirty="0"/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2514600" y="6172200"/>
            <a:ext cx="3505200" cy="533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dirty="0" smtClean="0"/>
              <a:t>Need: size reductions</a:t>
            </a:r>
            <a:endParaRPr lang="pt-BR" dirty="0"/>
          </a:p>
        </p:txBody>
      </p:sp>
      <p:sp>
        <p:nvSpPr>
          <p:cNvPr id="73" name="Content Placeholder 5"/>
          <p:cNvSpPr txBox="1">
            <a:spLocks/>
          </p:cNvSpPr>
          <p:nvPr/>
        </p:nvSpPr>
        <p:spPr>
          <a:xfrm>
            <a:off x="990600" y="4343400"/>
            <a:ext cx="5486400" cy="838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22860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800" dirty="0" smtClean="0">
                <a:solidFill>
                  <a:schemeClr val="tx2"/>
                </a:solidFill>
              </a:rPr>
              <a:t>Until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60000" dirty="0" smtClean="0">
                <a:solidFill>
                  <a:schemeClr val="tx2"/>
                </a:solidFill>
              </a:rPr>
              <a:t>2</a:t>
            </a:r>
            <a:r>
              <a:rPr lang="en-US" sz="2800" baseline="90000" dirty="0" smtClean="0">
                <a:solidFill>
                  <a:schemeClr val="tx2"/>
                </a:solidFill>
              </a:rPr>
              <a:t>i </a:t>
            </a:r>
            <a:r>
              <a:rPr lang="en-US" sz="2800" dirty="0" smtClean="0">
                <a:solidFill>
                  <a:schemeClr val="tx2"/>
                </a:solidFill>
              </a:rPr>
              <a:t>becomes `expander’ </a:t>
            </a:r>
          </a:p>
        </p:txBody>
      </p:sp>
    </p:spTree>
    <p:extLst>
      <p:ext uri="{BB962C8B-B14F-4D97-AF65-F5344CB8AC3E}">
        <p14:creationId xmlns:p14="http://schemas.microsoft.com/office/powerpoint/2010/main" val="3152034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Similar To</a:t>
            </a:r>
            <a:endParaRPr lang="en-CA" sz="3600" baseline="30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70025"/>
              </p:ext>
            </p:extLst>
          </p:nvPr>
        </p:nvGraphicFramePr>
        <p:xfrm>
          <a:off x="457200" y="3505200"/>
          <a:ext cx="8153400" cy="274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Connectivity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Parallel Solver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r>
                        <a:rPr lang="en-US" sz="2400" baseline="-25000" dirty="0" smtClean="0"/>
                        <a:t>i+1</a:t>
                      </a:r>
                      <a:r>
                        <a:rPr lang="en-US" sz="2400" dirty="0" smtClean="0"/>
                        <a:t> </a:t>
                      </a:r>
                      <a:r>
                        <a:rPr lang="en-CA" sz="2400" dirty="0" smtClean="0"/>
                        <a:t>≈ </a:t>
                      </a:r>
                      <a:r>
                        <a:rPr lang="en-US" sz="2400" b="1" dirty="0" smtClean="0">
                          <a:sym typeface="Wingdings"/>
                        </a:rPr>
                        <a:t>A</a:t>
                      </a:r>
                      <a:r>
                        <a:rPr lang="en-US" sz="2400" baseline="-25000" dirty="0" smtClean="0">
                          <a:sym typeface="Wingdings"/>
                        </a:rPr>
                        <a:t>i</a:t>
                      </a:r>
                      <a:r>
                        <a:rPr lang="en-US" sz="2400" baseline="30000" dirty="0" smtClean="0">
                          <a:sym typeface="Wingdings"/>
                        </a:rPr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</a:t>
                      </a:r>
                      <a:r>
                        <a:rPr lang="en-US" sz="2400" baseline="-25000" dirty="0" smtClean="0"/>
                        <a:t>i+1</a:t>
                      </a:r>
                      <a:r>
                        <a:rPr lang="en-US" sz="2400" dirty="0" smtClean="0"/>
                        <a:t> </a:t>
                      </a:r>
                      <a:r>
                        <a:rPr lang="en-CA" sz="2400" dirty="0" smtClean="0"/>
                        <a:t>≈ </a:t>
                      </a:r>
                      <a:r>
                        <a:rPr lang="en-US" sz="2400" b="1" dirty="0" smtClean="0">
                          <a:sym typeface="Wingdings"/>
                        </a:rPr>
                        <a:t>A</a:t>
                      </a:r>
                      <a:r>
                        <a:rPr lang="en-US" sz="2400" baseline="-25000" dirty="0" smtClean="0">
                          <a:sym typeface="Wingdings"/>
                        </a:rPr>
                        <a:t>i</a:t>
                      </a:r>
                      <a:r>
                        <a:rPr lang="en-US" sz="2400" baseline="30000" dirty="0" smtClean="0">
                          <a:sym typeface="Wingdings"/>
                        </a:rPr>
                        <a:t>2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Until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|</a:t>
                      </a:r>
                      <a:r>
                        <a:rPr lang="en-US" sz="2400" b="1" dirty="0" smtClean="0"/>
                        <a:t>A</a:t>
                      </a:r>
                      <a:r>
                        <a:rPr lang="en-US" sz="2400" baseline="-25000" dirty="0" smtClean="0"/>
                        <a:t>d</a:t>
                      </a:r>
                      <a:r>
                        <a:rPr lang="en-US" sz="2400" dirty="0" smtClean="0"/>
                        <a:t>| small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|</a:t>
                      </a:r>
                      <a:r>
                        <a:rPr lang="en-US" sz="2400" b="1" dirty="0" smtClean="0"/>
                        <a:t>A</a:t>
                      </a:r>
                      <a:r>
                        <a:rPr lang="en-US" sz="2400" baseline="-25000" dirty="0" smtClean="0"/>
                        <a:t>d</a:t>
                      </a:r>
                      <a:r>
                        <a:rPr lang="en-US" sz="2400" dirty="0" smtClean="0"/>
                        <a:t>| small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 Reduction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 degree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Sparse graph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Derandomize</a:t>
                      </a:r>
                      <a:r>
                        <a:rPr lang="en-US" sz="2400" baseline="0" dirty="0" err="1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Randomized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Solution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Connectivity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</a:t>
                      </a:r>
                      <a:r>
                        <a:rPr lang="en-US" sz="2400" b="1" dirty="0" smtClean="0"/>
                        <a:t>I</a:t>
                      </a:r>
                      <a:r>
                        <a:rPr lang="en-US" sz="2400" dirty="0" smtClean="0"/>
                        <a:t> - </a:t>
                      </a:r>
                      <a:r>
                        <a:rPr lang="en-US" sz="2400" b="1" dirty="0" smtClean="0"/>
                        <a:t>A</a:t>
                      </a:r>
                      <a:r>
                        <a:rPr lang="en-US" sz="2400" baseline="-25000" dirty="0" smtClean="0"/>
                        <a:t>i</a:t>
                      </a:r>
                      <a:r>
                        <a:rPr lang="en-US" sz="2400" dirty="0" smtClean="0"/>
                        <a:t>)x</a:t>
                      </a:r>
                      <a:r>
                        <a:rPr lang="en-US" sz="2400" baseline="-25000" dirty="0" smtClean="0"/>
                        <a:t>i </a:t>
                      </a:r>
                      <a:r>
                        <a:rPr lang="en-US" sz="2400" dirty="0" smtClean="0"/>
                        <a:t>= b</a:t>
                      </a:r>
                      <a:r>
                        <a:rPr lang="en-US" sz="2400" baseline="-25000" dirty="0" smtClean="0"/>
                        <a:t>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371600"/>
            <a:ext cx="7696200" cy="1905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Multiscale</a:t>
            </a:r>
            <a:r>
              <a:rPr lang="en-US" sz="2400" dirty="0" smtClean="0">
                <a:solidFill>
                  <a:schemeClr val="tx2"/>
                </a:solidFill>
              </a:rPr>
              <a:t> methods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NC algorithm for shortest path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Logspace</a:t>
            </a:r>
            <a:r>
              <a:rPr lang="en-US" sz="2400" dirty="0" smtClean="0">
                <a:solidFill>
                  <a:schemeClr val="tx2"/>
                </a:solidFill>
              </a:rPr>
              <a:t> connectivity: [</a:t>
            </a:r>
            <a:r>
              <a:rPr lang="en-US" sz="2400" dirty="0" err="1" smtClean="0">
                <a:solidFill>
                  <a:schemeClr val="tx2"/>
                </a:solidFill>
              </a:rPr>
              <a:t>Reingold</a:t>
            </a:r>
            <a:r>
              <a:rPr lang="en-US" sz="2400" dirty="0" smtClean="0">
                <a:solidFill>
                  <a:schemeClr val="tx2"/>
                </a:solidFill>
              </a:rPr>
              <a:t> `02]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Deterministic squaring: [</a:t>
            </a:r>
            <a:r>
              <a:rPr lang="en-US" sz="2400" dirty="0" err="1" smtClean="0">
                <a:solidFill>
                  <a:schemeClr val="tx2"/>
                </a:solidFill>
              </a:rPr>
              <a:t>Rozenman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Vadhan</a:t>
            </a:r>
            <a:r>
              <a:rPr lang="en-US" sz="2400" dirty="0" smtClean="0">
                <a:solidFill>
                  <a:schemeClr val="tx2"/>
                </a:solidFill>
              </a:rPr>
              <a:t> `05]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867400" y="3352800"/>
            <a:ext cx="3048000" cy="3352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352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038600"/>
          </a:xfrm>
        </p:spPr>
        <p:txBody>
          <a:bodyPr/>
          <a:lstStyle/>
          <a:p>
            <a:r>
              <a:rPr lang="en-US" dirty="0" smtClean="0"/>
              <a:t>Would like to solve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err="1" smtClean="0"/>
              <a:t>x</a:t>
            </a:r>
            <a:r>
              <a:rPr lang="en-US" dirty="0" smtClean="0"/>
              <a:t> = b</a:t>
            </a:r>
          </a:p>
          <a:p>
            <a:r>
              <a:rPr lang="en-US" dirty="0" smtClean="0"/>
              <a:t>Goal: </a:t>
            </a:r>
            <a:r>
              <a:rPr lang="en-US" dirty="0" err="1" smtClean="0"/>
              <a:t>polylog</a:t>
            </a:r>
            <a:r>
              <a:rPr lang="en-US" dirty="0" smtClean="0"/>
              <a:t> depth, nearly-linear work</a:t>
            </a:r>
          </a:p>
          <a:p>
            <a:r>
              <a:rPr lang="en-US" dirty="0"/>
              <a:t>`Standard’ numerical methods have high depth</a:t>
            </a:r>
          </a:p>
          <a:p>
            <a:r>
              <a:rPr lang="en-US" dirty="0" smtClean="0"/>
              <a:t>Equivalent: </a:t>
            </a:r>
            <a:r>
              <a:rPr lang="en-US" dirty="0"/>
              <a:t>sparse inverse representations</a:t>
            </a:r>
          </a:p>
          <a:p>
            <a:r>
              <a:rPr lang="en-US" b="1" dirty="0" smtClean="0"/>
              <a:t>Squaring gets around </a:t>
            </a:r>
            <a:r>
              <a:rPr lang="en-US" b="1" smtClean="0"/>
              <a:t>lower bound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8265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19400" y="22098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3200" dirty="0" err="1" smtClean="0"/>
              <a:t>L</a:t>
            </a:r>
            <a:r>
              <a:rPr lang="en-CA" sz="3200" baseline="-25000" dirty="0" err="1" smtClean="0"/>
              <a:t>G</a:t>
            </a:r>
            <a:r>
              <a:rPr lang="en-CA" sz="3200" dirty="0" err="1" smtClean="0"/>
              <a:t>x</a:t>
            </a:r>
            <a:r>
              <a:rPr lang="en-CA" sz="3200" dirty="0" smtClean="0"/>
              <a:t> = b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Why is it hard?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Key Tool</a:t>
            </a:r>
          </a:p>
          <a:p>
            <a:pPr>
              <a:buFont typeface="Arial" charset="0"/>
              <a:buChar char="•"/>
            </a:pPr>
            <a:r>
              <a:rPr lang="en-CA" sz="3200" b="1" dirty="0" smtClean="0"/>
              <a:t>Parallel Solver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Other Forms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0443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124200" y="2133600"/>
            <a:ext cx="304800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2057400" y="3429000"/>
            <a:ext cx="5410200" cy="914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b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 x:</a:t>
            </a:r>
            <a:r>
              <a:rPr lang="en-US" sz="2400" dirty="0" smtClean="0">
                <a:solidFill>
                  <a:schemeClr val="tx2"/>
                </a:solidFill>
              </a:rPr>
              <a:t> linear operator, </a:t>
            </a:r>
            <a:r>
              <a:rPr lang="en-US" sz="2400" b="1" dirty="0" smtClean="0">
                <a:solidFill>
                  <a:schemeClr val="tx2"/>
                </a:solidFill>
              </a:rPr>
              <a:t>Z</a:t>
            </a:r>
          </a:p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Algorithm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Wingdings"/>
              </a:rPr>
              <a:t>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matrix</a:t>
            </a:r>
            <a:r>
              <a:rPr lang="en-US" sz="2400" b="1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Z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</a:rPr>
              <a:t>≈</a:t>
            </a:r>
            <a:r>
              <a:rPr lang="el-GR" sz="2400" baseline="-25000" dirty="0">
                <a:solidFill>
                  <a:schemeClr val="tx2"/>
                </a:solidFill>
              </a:rPr>
              <a:t>ε</a:t>
            </a:r>
            <a:r>
              <a:rPr lang="en-CA" sz="2400" dirty="0" smtClean="0">
                <a:solidFill>
                  <a:schemeClr val="tx2"/>
                </a:solidFill>
              </a:rPr>
              <a:t> (</a:t>
            </a:r>
            <a:r>
              <a:rPr lang="en-CA" sz="2400" b="1" dirty="0" smtClean="0">
                <a:solidFill>
                  <a:schemeClr val="tx2"/>
                </a:solidFill>
              </a:rPr>
              <a:t>I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–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b="1" dirty="0" smtClean="0">
                <a:solidFill>
                  <a:schemeClr val="tx2"/>
                </a:solidFill>
              </a:rPr>
              <a:t>A</a:t>
            </a:r>
            <a:r>
              <a:rPr lang="en-CA" sz="2400" dirty="0" smtClean="0">
                <a:solidFill>
                  <a:schemeClr val="tx2"/>
                </a:solidFill>
              </a:rPr>
              <a:t>)</a:t>
            </a:r>
            <a:r>
              <a:rPr lang="en-CA" sz="2400" baseline="30000" dirty="0" smtClean="0">
                <a:solidFill>
                  <a:schemeClr val="tx2"/>
                </a:solidFill>
              </a:rPr>
              <a:t>-1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Is AN Algorithm</a:t>
            </a:r>
            <a:endParaRPr lang="en-CA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981200"/>
            <a:ext cx="36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b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1371600"/>
            <a:ext cx="381000" cy="1828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6172200" y="1371600"/>
            <a:ext cx="360000" cy="1800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6170896" y="1979212"/>
            <a:ext cx="36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x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438400" y="5791200"/>
            <a:ext cx="6324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CA" dirty="0" smtClean="0">
                <a:solidFill>
                  <a:schemeClr val="tx2"/>
                </a:solidFill>
              </a:rPr>
              <a:t>Goal: </a:t>
            </a:r>
            <a:r>
              <a:rPr lang="en-CA" b="1" dirty="0" smtClean="0">
                <a:solidFill>
                  <a:schemeClr val="tx2"/>
                </a:solidFill>
              </a:rPr>
              <a:t>Z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= sum</a:t>
            </a:r>
            <a:r>
              <a:rPr lang="en-CA" dirty="0" smtClean="0">
                <a:solidFill>
                  <a:schemeClr val="tx2"/>
                </a:solidFill>
              </a:rPr>
              <a:t>/product of a few matrices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219200" y="2057400"/>
            <a:ext cx="1143000" cy="4572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Input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781800" y="2057400"/>
            <a:ext cx="1371600" cy="4572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Output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371600"/>
            <a:ext cx="1800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1981200"/>
            <a:ext cx="4978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Z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752600" y="4724400"/>
            <a:ext cx="7162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CA" dirty="0" smtClean="0">
                <a:solidFill>
                  <a:schemeClr val="tx2"/>
                </a:solidFill>
              </a:rPr>
              <a:t>≈</a:t>
            </a:r>
            <a:r>
              <a:rPr lang="el-GR" baseline="-25000" dirty="0">
                <a:solidFill>
                  <a:schemeClr val="tx2"/>
                </a:solidFill>
              </a:rPr>
              <a:t>ε</a:t>
            </a:r>
            <a:r>
              <a:rPr lang="en-CA" dirty="0" smtClean="0">
                <a:solidFill>
                  <a:schemeClr val="tx2"/>
                </a:solidFill>
              </a:rPr>
              <a:t>:, spectral similarity with relative error </a:t>
            </a:r>
            <a:r>
              <a:rPr lang="el-GR" dirty="0">
                <a:solidFill>
                  <a:schemeClr val="tx2"/>
                </a:solidFill>
              </a:rPr>
              <a:t>ε</a:t>
            </a:r>
            <a:endParaRPr lang="en-CA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SzTx/>
            </a:pPr>
            <a:r>
              <a:rPr lang="en-CA" dirty="0" smtClean="0">
                <a:solidFill>
                  <a:schemeClr val="tx2"/>
                </a:solidFill>
              </a:rPr>
              <a:t>Symmetric</a:t>
            </a:r>
            <a:r>
              <a:rPr lang="en-US" dirty="0">
                <a:solidFill>
                  <a:schemeClr val="tx2"/>
                </a:solidFill>
              </a:rPr>
              <a:t>, invertible, </a:t>
            </a:r>
            <a:r>
              <a:rPr lang="en-US" dirty="0" err="1" smtClean="0">
                <a:solidFill>
                  <a:schemeClr val="tx2"/>
                </a:solidFill>
              </a:rPr>
              <a:t>composable</a:t>
            </a:r>
            <a:r>
              <a:rPr lang="en-US" dirty="0" smtClean="0">
                <a:solidFill>
                  <a:schemeClr val="tx2"/>
                </a:solidFill>
              </a:rPr>
              <a:t> (additive)</a:t>
            </a:r>
            <a:endParaRPr lang="en-CA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3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Squaring</a:t>
            </a:r>
            <a:endParaRPr lang="en-CA" sz="3600" dirty="0"/>
          </a:p>
        </p:txBody>
      </p:sp>
      <p:sp>
        <p:nvSpPr>
          <p:cNvPr id="11" name="Right Arrow 10"/>
          <p:cNvSpPr/>
          <p:nvPr/>
        </p:nvSpPr>
        <p:spPr>
          <a:xfrm>
            <a:off x="2590800" y="2212703"/>
            <a:ext cx="993227" cy="44143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1600200" cy="159258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9303"/>
            <a:ext cx="16539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679303"/>
            <a:ext cx="1524000" cy="15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562600" y="2212703"/>
            <a:ext cx="993227" cy="44143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85800" y="3429000"/>
            <a:ext cx="7620000" cy="1447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tx2"/>
                </a:solidFill>
              </a:rPr>
              <a:t>[BSS`09]: exists </a:t>
            </a:r>
            <a:r>
              <a:rPr lang="en-CA" b="1" dirty="0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 - 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dirty="0" smtClean="0">
                <a:solidFill>
                  <a:schemeClr val="tx2"/>
                </a:solidFill>
              </a:rPr>
              <a:t>’ </a:t>
            </a:r>
            <a:r>
              <a:rPr lang="en-CA" dirty="0">
                <a:solidFill>
                  <a:schemeClr val="tx2"/>
                </a:solidFill>
              </a:rPr>
              <a:t>≈</a:t>
            </a:r>
            <a:r>
              <a:rPr lang="el-GR" baseline="-25000" dirty="0">
                <a:solidFill>
                  <a:schemeClr val="tx2"/>
                </a:solidFill>
              </a:rPr>
              <a:t>ε</a:t>
            </a:r>
            <a:r>
              <a:rPr lang="en-US" baseline="-25000" dirty="0">
                <a:solidFill>
                  <a:schemeClr val="tx2"/>
                </a:solidFill>
              </a:rPr>
              <a:t> </a:t>
            </a:r>
            <a:r>
              <a:rPr lang="en-CA" b="1" dirty="0">
                <a:solidFill>
                  <a:schemeClr val="tx2"/>
                </a:solidFill>
              </a:rPr>
              <a:t>I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–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="1" baseline="30000" dirty="0" smtClean="0">
                <a:solidFill>
                  <a:schemeClr val="tx2"/>
                </a:solidFill>
              </a:rPr>
              <a:t>2</a:t>
            </a:r>
            <a:r>
              <a:rPr lang="en-CA" b="1" dirty="0" smtClean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with O(n</a:t>
            </a:r>
            <a:r>
              <a:rPr lang="el-GR" dirty="0" smtClean="0">
                <a:solidFill>
                  <a:schemeClr val="tx2"/>
                </a:solidFill>
              </a:rPr>
              <a:t>ε</a:t>
            </a:r>
            <a:r>
              <a:rPr lang="en-CA" baseline="30000" dirty="0" smtClean="0">
                <a:solidFill>
                  <a:schemeClr val="tx2"/>
                </a:solidFill>
              </a:rPr>
              <a:t>-2</a:t>
            </a:r>
            <a:r>
              <a:rPr lang="en-CA" dirty="0" smtClean="0">
                <a:solidFill>
                  <a:schemeClr val="tx2"/>
                </a:solidFill>
              </a:rPr>
              <a:t>) entries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[</a:t>
            </a:r>
            <a:r>
              <a:rPr lang="en-CA" dirty="0">
                <a:solidFill>
                  <a:schemeClr val="tx2"/>
                </a:solidFill>
              </a:rPr>
              <a:t>ST `04</a:t>
            </a:r>
            <a:r>
              <a:rPr lang="en-CA" dirty="0" smtClean="0">
                <a:solidFill>
                  <a:schemeClr val="tx2"/>
                </a:solidFill>
              </a:rPr>
              <a:t>][</a:t>
            </a:r>
            <a:r>
              <a:rPr lang="en-CA" dirty="0">
                <a:solidFill>
                  <a:schemeClr val="tx2"/>
                </a:solidFill>
              </a:rPr>
              <a:t>SS`08</a:t>
            </a:r>
            <a:r>
              <a:rPr lang="en-CA" dirty="0" smtClean="0">
                <a:solidFill>
                  <a:schemeClr val="tx2"/>
                </a:solidFill>
              </a:rPr>
              <a:t>][</a:t>
            </a:r>
            <a:r>
              <a:rPr lang="en-CA" dirty="0">
                <a:solidFill>
                  <a:schemeClr val="tx2"/>
                </a:solidFill>
              </a:rPr>
              <a:t>OV `11</a:t>
            </a:r>
            <a:r>
              <a:rPr lang="en-CA" dirty="0" smtClean="0">
                <a:solidFill>
                  <a:schemeClr val="tx2"/>
                </a:solidFill>
              </a:rPr>
              <a:t>] + some modifications: </a:t>
            </a:r>
            <a:r>
              <a:rPr lang="pt-BR" dirty="0">
                <a:solidFill>
                  <a:schemeClr val="tx2"/>
                </a:solidFill>
              </a:rPr>
              <a:t>O</a:t>
            </a:r>
            <a:r>
              <a:rPr lang="pt-BR" dirty="0" smtClean="0">
                <a:solidFill>
                  <a:schemeClr val="tx2"/>
                </a:solidFill>
              </a:rPr>
              <a:t>(nlog</a:t>
            </a:r>
            <a:r>
              <a:rPr lang="pt-BR" baseline="30000" dirty="0" smtClean="0">
                <a:solidFill>
                  <a:schemeClr val="tx2"/>
                </a:solidFill>
              </a:rPr>
              <a:t>c</a:t>
            </a:r>
            <a:r>
              <a:rPr lang="pt-BR" dirty="0" smtClean="0">
                <a:solidFill>
                  <a:schemeClr val="tx2"/>
                </a:solidFill>
              </a:rPr>
              <a:t>n </a:t>
            </a:r>
            <a:r>
              <a:rPr lang="el-GR" dirty="0">
                <a:solidFill>
                  <a:schemeClr val="tx2"/>
                </a:solidFill>
              </a:rPr>
              <a:t>ε</a:t>
            </a:r>
            <a:r>
              <a:rPr lang="en-CA" baseline="30000" dirty="0">
                <a:solidFill>
                  <a:schemeClr val="tx2"/>
                </a:solidFill>
              </a:rPr>
              <a:t>-</a:t>
            </a:r>
            <a:r>
              <a:rPr lang="en-CA" baseline="30000" dirty="0" smtClean="0">
                <a:solidFill>
                  <a:schemeClr val="tx2"/>
                </a:solidFill>
              </a:rPr>
              <a:t>2</a:t>
            </a:r>
            <a:r>
              <a:rPr lang="pt-BR" dirty="0" smtClean="0">
                <a:solidFill>
                  <a:schemeClr val="tx2"/>
                </a:solidFill>
              </a:rPr>
              <a:t>) entries, </a:t>
            </a:r>
            <a:r>
              <a:rPr lang="en-CA" dirty="0" smtClean="0">
                <a:solidFill>
                  <a:schemeClr val="tx2"/>
                </a:solidFill>
              </a:rPr>
              <a:t>efficient, parallel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590800" y="5257800"/>
            <a:ext cx="6324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CA" dirty="0" smtClean="0">
                <a:solidFill>
                  <a:schemeClr val="tx2"/>
                </a:solidFill>
              </a:rPr>
              <a:t>[</a:t>
            </a:r>
            <a:r>
              <a:rPr lang="en-CA" dirty="0" err="1" smtClean="0">
                <a:solidFill>
                  <a:schemeClr val="tx2"/>
                </a:solidFill>
              </a:rPr>
              <a:t>Koutis</a:t>
            </a:r>
            <a:r>
              <a:rPr lang="en-CA" dirty="0" smtClean="0">
                <a:solidFill>
                  <a:schemeClr val="tx2"/>
                </a:solidFill>
              </a:rPr>
              <a:t> `14]: faster algorithm based on spanners /low diameter decompositions</a:t>
            </a:r>
          </a:p>
        </p:txBody>
      </p:sp>
    </p:spTree>
    <p:extLst>
      <p:ext uri="{BB962C8B-B14F-4D97-AF65-F5344CB8AC3E}">
        <p14:creationId xmlns:p14="http://schemas.microsoft.com/office/powerpoint/2010/main" val="3570973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Approximate Inverse Chain</a:t>
            </a:r>
            <a:endParaRPr lang="en-CA" sz="3600" dirty="0"/>
          </a:p>
        </p:txBody>
      </p:sp>
      <p:sp>
        <p:nvSpPr>
          <p:cNvPr id="27" name="Content Placeholder 5"/>
          <p:cNvSpPr>
            <a:spLocks noGrp="1"/>
          </p:cNvSpPr>
          <p:nvPr>
            <p:ph idx="1"/>
          </p:nvPr>
        </p:nvSpPr>
        <p:spPr>
          <a:xfrm>
            <a:off x="1295400" y="1600200"/>
            <a:ext cx="3581400" cy="2743200"/>
          </a:xfr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3538" indent="-363538">
              <a:buNone/>
            </a:pP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-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1</a:t>
            </a:r>
            <a:r>
              <a:rPr lang="en-CA" sz="2800" b="1" dirty="0" smtClean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≈</a:t>
            </a:r>
            <a:r>
              <a:rPr lang="el-GR" sz="2800" baseline="-25000" dirty="0">
                <a:solidFill>
                  <a:schemeClr val="tx2"/>
                </a:solidFill>
              </a:rPr>
              <a:t>ε 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30000" dirty="0" smtClean="0">
                <a:solidFill>
                  <a:schemeClr val="tx2"/>
                </a:solidFill>
              </a:rPr>
              <a:t>2</a:t>
            </a:r>
          </a:p>
          <a:p>
            <a:pPr marL="363538" indent="-363538">
              <a:buNone/>
            </a:pP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2</a:t>
            </a:r>
            <a:r>
              <a:rPr lang="en-CA" sz="2800" b="1" dirty="0" smtClean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</a:rPr>
              <a:t>≈</a:t>
            </a:r>
            <a:r>
              <a:rPr lang="el-GR" sz="2800" baseline="-25000" dirty="0">
                <a:solidFill>
                  <a:schemeClr val="tx2"/>
                </a:solidFill>
              </a:rPr>
              <a:t>ε 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1</a:t>
            </a:r>
            <a:r>
              <a:rPr lang="en-CA" sz="2800" baseline="30000" dirty="0" smtClean="0">
                <a:solidFill>
                  <a:schemeClr val="tx2"/>
                </a:solidFill>
              </a:rPr>
              <a:t>2</a:t>
            </a:r>
            <a:endParaRPr lang="en-CA" sz="2800" baseline="30000" dirty="0">
              <a:solidFill>
                <a:schemeClr val="tx2"/>
              </a:solidFill>
            </a:endParaRPr>
          </a:p>
          <a:p>
            <a:pPr marL="363538" indent="-363538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…</a:t>
            </a:r>
            <a:endParaRPr lang="en-CA" sz="2800" baseline="-25000" dirty="0">
              <a:solidFill>
                <a:schemeClr val="tx2"/>
              </a:solidFill>
            </a:endParaRPr>
          </a:p>
          <a:p>
            <a:pPr marL="363538" indent="-363538">
              <a:buNone/>
            </a:pP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CA" sz="2800" b="1" dirty="0" smtClean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</a:rPr>
              <a:t>≈</a:t>
            </a:r>
            <a:r>
              <a:rPr lang="el-GR" sz="2800" baseline="-25000" dirty="0">
                <a:solidFill>
                  <a:schemeClr val="tx2"/>
                </a:solidFill>
              </a:rPr>
              <a:t>ε 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i-1</a:t>
            </a:r>
            <a:r>
              <a:rPr lang="en-CA" sz="2800" baseline="30000" dirty="0" smtClean="0">
                <a:solidFill>
                  <a:schemeClr val="tx2"/>
                </a:solidFill>
              </a:rPr>
              <a:t>2</a:t>
            </a:r>
            <a:endParaRPr lang="en-CA" sz="2800" baseline="30000" dirty="0">
              <a:solidFill>
                <a:schemeClr val="tx2"/>
              </a:solidFill>
            </a:endParaRPr>
          </a:p>
          <a:p>
            <a:pPr marL="363538" indent="-363538">
              <a:buNone/>
            </a:pPr>
            <a:r>
              <a:rPr lang="en-CA" sz="2800" baseline="-25000" dirty="0">
                <a:solidFill>
                  <a:schemeClr val="tx2"/>
                </a:solidFill>
              </a:rPr>
              <a:t>	</a:t>
            </a:r>
            <a:r>
              <a:rPr lang="en-CA" sz="2800" baseline="-25000" dirty="0" smtClean="0">
                <a:solidFill>
                  <a:schemeClr val="tx2"/>
                </a:solidFill>
              </a:rPr>
              <a:t>	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-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-25000" dirty="0" smtClean="0">
                <a:solidFill>
                  <a:schemeClr val="tx2"/>
                </a:solidFill>
              </a:rPr>
              <a:t>d</a:t>
            </a:r>
            <a:r>
              <a:rPr lang="en-CA" sz="2800" baseline="-25000" dirty="0" smtClean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≈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endParaRPr lang="en-CA" sz="2800" baseline="-25000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10400" y="1600200"/>
            <a:ext cx="1964290" cy="990600"/>
            <a:chOff x="850557" y="4419600"/>
            <a:chExt cx="2870886" cy="1447800"/>
          </a:xfrm>
        </p:grpSpPr>
        <p:cxnSp>
          <p:nvCxnSpPr>
            <p:cNvPr id="5" name="Straight Connector 4"/>
            <p:cNvCxnSpPr>
              <a:stCxn id="6" idx="6"/>
              <a:endCxn id="7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6" idx="5"/>
              <a:endCxn id="8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7"/>
              <a:endCxn id="10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7"/>
              <a:endCxn id="10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7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5"/>
              <a:endCxn id="9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5"/>
              <a:endCxn id="9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9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6"/>
              <a:endCxn id="12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6"/>
              <a:endCxn id="11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0"/>
              <a:endCxn id="11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7"/>
              <a:endCxn id="11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5"/>
              <a:endCxn id="12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6"/>
              <a:endCxn id="12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7"/>
              <a:endCxn id="12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6"/>
              <a:endCxn id="13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6"/>
              <a:endCxn id="13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ight Arrow 30"/>
          <p:cNvSpPr/>
          <p:nvPr/>
        </p:nvSpPr>
        <p:spPr>
          <a:xfrm rot="5400000">
            <a:off x="7861914" y="2547256"/>
            <a:ext cx="604155" cy="691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7856771" y="4381199"/>
            <a:ext cx="53279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5"/>
          <p:cNvSpPr txBox="1">
            <a:spLocks/>
          </p:cNvSpPr>
          <p:nvPr/>
        </p:nvSpPr>
        <p:spPr>
          <a:xfrm>
            <a:off x="6172200" y="1295400"/>
            <a:ext cx="94216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010400" y="3276600"/>
            <a:ext cx="1964290" cy="990600"/>
            <a:chOff x="7179710" y="3276600"/>
            <a:chExt cx="1964290" cy="990600"/>
          </a:xfrm>
        </p:grpSpPr>
        <p:cxnSp>
          <p:nvCxnSpPr>
            <p:cNvPr id="36" name="Straight Connector 35"/>
            <p:cNvCxnSpPr>
              <a:stCxn id="37" idx="6"/>
              <a:endCxn id="38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37" idx="5"/>
              <a:endCxn id="39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7" idx="7"/>
              <a:endCxn id="41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7"/>
              <a:endCxn id="41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9" idx="0"/>
              <a:endCxn id="38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8" idx="5"/>
              <a:endCxn id="40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1" idx="5"/>
              <a:endCxn id="40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9" idx="6"/>
              <a:endCxn id="40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8" idx="6"/>
              <a:endCxn id="43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6"/>
              <a:endCxn id="42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0"/>
              <a:endCxn id="42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7"/>
              <a:endCxn id="42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1" idx="5"/>
              <a:endCxn id="43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9" idx="6"/>
              <a:endCxn id="43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0" idx="7"/>
              <a:endCxn id="43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2" idx="6"/>
              <a:endCxn id="44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3" idx="6"/>
              <a:endCxn id="44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0" idx="2"/>
              <a:endCxn id="37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9" idx="7"/>
              <a:endCxn id="41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0" idx="7"/>
              <a:endCxn id="42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9" idx="6"/>
              <a:endCxn id="44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1" idx="6"/>
              <a:endCxn id="44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767" y="51816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Content Placeholder 5"/>
          <p:cNvSpPr txBox="1">
            <a:spLocks/>
          </p:cNvSpPr>
          <p:nvPr/>
        </p:nvSpPr>
        <p:spPr>
          <a:xfrm>
            <a:off x="5943600" y="5638800"/>
            <a:ext cx="132316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d</a:t>
            </a:r>
            <a:r>
              <a:rPr lang="en-CA" sz="2400" dirty="0" smtClean="0">
                <a:solidFill>
                  <a:schemeClr val="tx2"/>
                </a:solidFill>
              </a:rPr>
              <a:t>≈ </a:t>
            </a:r>
            <a:r>
              <a:rPr lang="en-CA" sz="2400" b="1" dirty="0" smtClean="0">
                <a:solidFill>
                  <a:schemeClr val="tx2"/>
                </a:solidFill>
              </a:rPr>
              <a:t>I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>
            <a:off x="685800" y="4495800"/>
            <a:ext cx="5562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CA" dirty="0" smtClean="0">
                <a:solidFill>
                  <a:schemeClr val="tx2"/>
                </a:solidFill>
              </a:rPr>
              <a:t>Convergence: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|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aseline="-25000" dirty="0" smtClean="0">
                <a:solidFill>
                  <a:schemeClr val="tx2"/>
                </a:solidFill>
              </a:rPr>
              <a:t>i+1</a:t>
            </a:r>
            <a:r>
              <a:rPr lang="en-CA" dirty="0" smtClean="0">
                <a:solidFill>
                  <a:schemeClr val="tx2"/>
                </a:solidFill>
              </a:rPr>
              <a:t>|&lt;|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aseline="-25000" dirty="0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|/2</a:t>
            </a:r>
          </a:p>
          <a:p>
            <a:pPr fontAlgn="auto">
              <a:spcAft>
                <a:spcPts val="0"/>
              </a:spcAft>
              <a:buSzTx/>
            </a:pPr>
            <a:r>
              <a:rPr lang="en-CA" b="1" dirty="0">
                <a:solidFill>
                  <a:schemeClr val="tx2"/>
                </a:solidFill>
              </a:rPr>
              <a:t>I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–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n-CA" b="1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≈</a:t>
            </a:r>
            <a:r>
              <a:rPr lang="el-GR" baseline="-25000" dirty="0">
                <a:solidFill>
                  <a:schemeClr val="tx2"/>
                </a:solidFill>
              </a:rPr>
              <a:t>ε </a:t>
            </a:r>
            <a:r>
              <a:rPr lang="en-CA" b="1" dirty="0">
                <a:solidFill>
                  <a:schemeClr val="tx2"/>
                </a:solidFill>
              </a:rPr>
              <a:t>I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–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aseline="-25000" dirty="0" smtClean="0">
                <a:solidFill>
                  <a:schemeClr val="tx2"/>
                </a:solidFill>
              </a:rPr>
              <a:t>i</a:t>
            </a:r>
            <a:r>
              <a:rPr lang="en-CA" baseline="30000" dirty="0" smtClean="0">
                <a:solidFill>
                  <a:schemeClr val="tx2"/>
                </a:solidFill>
              </a:rPr>
              <a:t>2</a:t>
            </a:r>
            <a:r>
              <a:rPr lang="en-CA" dirty="0" smtClean="0">
                <a:solidFill>
                  <a:schemeClr val="tx2"/>
                </a:solidFill>
              </a:rPr>
              <a:t>:  </a:t>
            </a:r>
            <a:r>
              <a:rPr lang="en-CA" dirty="0">
                <a:solidFill>
                  <a:schemeClr val="tx2"/>
                </a:solidFill>
              </a:rPr>
              <a:t>|</a:t>
            </a:r>
            <a:r>
              <a:rPr lang="en-CA" b="1" dirty="0">
                <a:solidFill>
                  <a:schemeClr val="tx2"/>
                </a:solidFill>
              </a:rPr>
              <a:t>A</a:t>
            </a:r>
            <a:r>
              <a:rPr lang="en-CA" baseline="-25000" dirty="0">
                <a:solidFill>
                  <a:schemeClr val="tx2"/>
                </a:solidFill>
              </a:rPr>
              <a:t>i+1</a:t>
            </a:r>
            <a:r>
              <a:rPr lang="en-CA" dirty="0">
                <a:solidFill>
                  <a:schemeClr val="tx2"/>
                </a:solidFill>
              </a:rPr>
              <a:t>|&lt;|</a:t>
            </a:r>
            <a:r>
              <a:rPr lang="en-CA" b="1" dirty="0">
                <a:solidFill>
                  <a:schemeClr val="tx2"/>
                </a:solidFill>
              </a:rPr>
              <a:t>A</a:t>
            </a:r>
            <a:r>
              <a:rPr lang="en-CA" baseline="-25000" dirty="0">
                <a:solidFill>
                  <a:schemeClr val="tx2"/>
                </a:solidFill>
              </a:rPr>
              <a:t>i</a:t>
            </a:r>
            <a:r>
              <a:rPr lang="en-CA" dirty="0">
                <a:solidFill>
                  <a:schemeClr val="tx2"/>
                </a:solidFill>
              </a:rPr>
              <a:t>|</a:t>
            </a:r>
            <a:r>
              <a:rPr lang="en-CA" dirty="0" smtClean="0">
                <a:solidFill>
                  <a:schemeClr val="tx2"/>
                </a:solidFill>
              </a:rPr>
              <a:t>/ 1.5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3429000" y="3733800"/>
            <a:ext cx="2133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tx2"/>
                </a:solidFill>
              </a:rPr>
              <a:t>d  = O</a:t>
            </a:r>
            <a:r>
              <a:rPr lang="en-CA" sz="2400" dirty="0">
                <a:solidFill>
                  <a:schemeClr val="tx2"/>
                </a:solidFill>
              </a:rPr>
              <a:t>(</a:t>
            </a:r>
            <a:r>
              <a:rPr lang="en-CA" sz="2400" dirty="0" smtClean="0">
                <a:solidFill>
                  <a:schemeClr val="tx2"/>
                </a:solidFill>
              </a:rPr>
              <a:t>log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Issue 1</a:t>
            </a:r>
            <a:endParaRPr lang="en-CA" sz="3600" baseline="30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990600" y="2209800"/>
            <a:ext cx="4267200" cy="4572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Only have 1 – a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CA" dirty="0" smtClean="0">
                <a:solidFill>
                  <a:schemeClr val="tx2"/>
                </a:solidFill>
              </a:rPr>
              <a:t>≈ </a:t>
            </a:r>
            <a:r>
              <a:rPr lang="en-US" dirty="0" smtClean="0">
                <a:solidFill>
                  <a:schemeClr val="tx2"/>
                </a:solidFill>
              </a:rPr>
              <a:t>1 – a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38200" y="2743200"/>
            <a:ext cx="4724400" cy="533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Solution: apply one at a time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676400" y="3200400"/>
            <a:ext cx="4953000" cy="8382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CA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1 – 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=</a:t>
            </a:r>
            <a:r>
              <a:rPr lang="en-CA" dirty="0" smtClean="0">
                <a:solidFill>
                  <a:schemeClr val="tx2"/>
                </a:solidFill>
              </a:rPr>
              <a:t> (</a:t>
            </a:r>
            <a:r>
              <a:rPr lang="en-US" dirty="0" smtClean="0">
                <a:solidFill>
                  <a:schemeClr val="tx2"/>
                </a:solidFill>
              </a:rPr>
              <a:t>1 + 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)(</a:t>
            </a:r>
            <a:r>
              <a:rPr lang="en-US" dirty="0">
                <a:solidFill>
                  <a:schemeClr val="tx2"/>
                </a:solidFill>
              </a:rPr>
              <a:t>1 </a:t>
            </a:r>
            <a:r>
              <a:rPr lang="en-US" dirty="0" smtClean="0">
                <a:solidFill>
                  <a:schemeClr val="tx2"/>
                </a:solidFill>
              </a:rPr>
              <a:t>– a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CA" dirty="0" smtClean="0">
                <a:solidFill>
                  <a:schemeClr val="tx2"/>
                </a:solidFill>
              </a:rPr>
              <a:t>	≈ </a:t>
            </a:r>
            <a:r>
              <a:rPr lang="en-CA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1 + </a:t>
            </a:r>
            <a:r>
              <a:rPr lang="en-US" dirty="0" err="1">
                <a:solidFill>
                  <a:schemeClr val="tx2"/>
                </a:solidFill>
              </a:rPr>
              <a:t>a</a:t>
            </a:r>
            <a:r>
              <a:rPr lang="en-US" baseline="-25000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)(1 –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219200" y="5257800"/>
            <a:ext cx="3886200" cy="5334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Induction: z</a:t>
            </a:r>
            <a:r>
              <a:rPr lang="en-CA" baseline="-25000" dirty="0" smtClean="0">
                <a:solidFill>
                  <a:schemeClr val="tx2"/>
                </a:solidFill>
              </a:rPr>
              <a:t>i+1 </a:t>
            </a:r>
            <a:r>
              <a:rPr lang="en-CA" dirty="0">
                <a:solidFill>
                  <a:schemeClr val="tx2"/>
                </a:solidFill>
              </a:rPr>
              <a:t>≈ </a:t>
            </a:r>
            <a:r>
              <a:rPr lang="en-CA" dirty="0" smtClean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1 –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0400" y="1600200"/>
            <a:ext cx="1964290" cy="990600"/>
            <a:chOff x="850557" y="4419600"/>
            <a:chExt cx="2870886" cy="1447800"/>
          </a:xfrm>
        </p:grpSpPr>
        <p:cxnSp>
          <p:nvCxnSpPr>
            <p:cNvPr id="13" name="Straight Connector 12"/>
            <p:cNvCxnSpPr>
              <a:stCxn id="14" idx="6"/>
              <a:endCxn id="15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4" idx="5"/>
              <a:endCxn id="16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7"/>
              <a:endCxn id="18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7"/>
              <a:endCxn id="18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0"/>
              <a:endCxn id="15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5"/>
              <a:endCxn id="17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5"/>
              <a:endCxn id="17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6"/>
              <a:endCxn id="17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6"/>
              <a:endCxn id="20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6"/>
              <a:endCxn id="19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0"/>
              <a:endCxn id="19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7"/>
              <a:endCxn id="19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5"/>
              <a:endCxn id="20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6" idx="6"/>
              <a:endCxn id="20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7"/>
              <a:endCxn id="20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6"/>
              <a:endCxn id="21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6"/>
              <a:endCxn id="21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ight Arrow 37"/>
          <p:cNvSpPr/>
          <p:nvPr/>
        </p:nvSpPr>
        <p:spPr>
          <a:xfrm rot="5400000">
            <a:off x="7861914" y="2547256"/>
            <a:ext cx="604155" cy="691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5400000">
            <a:off x="7856771" y="4381199"/>
            <a:ext cx="53279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172200" y="1295400"/>
            <a:ext cx="94216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010400" y="3276600"/>
            <a:ext cx="1964290" cy="990600"/>
            <a:chOff x="7179710" y="3276600"/>
            <a:chExt cx="1964290" cy="990600"/>
          </a:xfrm>
        </p:grpSpPr>
        <p:cxnSp>
          <p:nvCxnSpPr>
            <p:cNvPr id="42" name="Straight Connector 41"/>
            <p:cNvCxnSpPr>
              <a:stCxn id="43" idx="6"/>
              <a:endCxn id="44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3" idx="5"/>
              <a:endCxn id="45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3" idx="7"/>
              <a:endCxn id="47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7"/>
              <a:endCxn id="47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0"/>
              <a:endCxn id="44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5"/>
              <a:endCxn id="46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7" idx="5"/>
              <a:endCxn id="46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6"/>
              <a:endCxn id="46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6"/>
              <a:endCxn id="49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6"/>
              <a:endCxn id="48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0"/>
              <a:endCxn id="48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4" idx="7"/>
              <a:endCxn id="48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7" idx="5"/>
              <a:endCxn id="49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5" idx="6"/>
              <a:endCxn id="49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6" idx="7"/>
              <a:endCxn id="49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8" idx="6"/>
              <a:endCxn id="50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9" idx="6"/>
              <a:endCxn id="50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6" idx="2"/>
              <a:endCxn id="43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5" idx="7"/>
              <a:endCxn id="47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6" idx="7"/>
              <a:endCxn id="48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5" idx="6"/>
              <a:endCxn id="50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7" idx="6"/>
              <a:endCxn id="50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816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Content Placeholder 5"/>
          <p:cNvSpPr txBox="1">
            <a:spLocks/>
          </p:cNvSpPr>
          <p:nvPr/>
        </p:nvSpPr>
        <p:spPr>
          <a:xfrm>
            <a:off x="5943600" y="5791200"/>
            <a:ext cx="132316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d</a:t>
            </a:r>
            <a:r>
              <a:rPr lang="en-CA" sz="2400" dirty="0" smtClean="0">
                <a:solidFill>
                  <a:schemeClr val="tx2"/>
                </a:solidFill>
              </a:rPr>
              <a:t>≈ </a:t>
            </a:r>
            <a:r>
              <a:rPr lang="en-CA" sz="2400" b="1" dirty="0" smtClean="0">
                <a:solidFill>
                  <a:schemeClr val="tx2"/>
                </a:solidFill>
              </a:rPr>
              <a:t>I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5" name="Content Placeholder 5"/>
          <p:cNvSpPr txBox="1">
            <a:spLocks/>
          </p:cNvSpPr>
          <p:nvPr/>
        </p:nvSpPr>
        <p:spPr>
          <a:xfrm>
            <a:off x="609600" y="4343400"/>
            <a:ext cx="6324600" cy="63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fontAlgn="auto">
              <a:spcAft>
                <a:spcPts val="0"/>
              </a:spcAft>
              <a:buSzTx/>
              <a:buNone/>
            </a:pPr>
            <a:r>
              <a:rPr lang="en-CA" dirty="0" err="1" smtClean="0">
                <a:solidFill>
                  <a:schemeClr val="tx2"/>
                </a:solidFill>
              </a:rPr>
              <a:t>z</a:t>
            </a:r>
            <a:r>
              <a:rPr lang="en-CA" baseline="-25000" dirty="0" err="1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 = (</a:t>
            </a:r>
            <a:r>
              <a:rPr lang="en-US" dirty="0" smtClean="0">
                <a:solidFill>
                  <a:schemeClr val="tx2"/>
                </a:solidFill>
              </a:rPr>
              <a:t>1 + 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) z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l-GR" baseline="-25000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≈ (</a:t>
            </a:r>
            <a:r>
              <a:rPr lang="en-US" dirty="0">
                <a:solidFill>
                  <a:schemeClr val="tx2"/>
                </a:solidFill>
              </a:rPr>
              <a:t>1 + </a:t>
            </a:r>
            <a:r>
              <a:rPr lang="en-US" dirty="0" err="1">
                <a:solidFill>
                  <a:schemeClr val="tx2"/>
                </a:solidFill>
              </a:rPr>
              <a:t>a</a:t>
            </a:r>
            <a:r>
              <a:rPr lang="en-US" baseline="-25000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)(1 – a</a:t>
            </a:r>
            <a:r>
              <a:rPr lang="en-US" baseline="-25000" dirty="0">
                <a:solidFill>
                  <a:schemeClr val="tx2"/>
                </a:solidFill>
              </a:rPr>
              <a:t>i+1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≈</a:t>
            </a:r>
            <a:r>
              <a:rPr lang="en-US" dirty="0" smtClean="0">
                <a:solidFill>
                  <a:schemeClr val="tx2"/>
                </a:solidFill>
              </a:rPr>
              <a:t>(1 – 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76" name="Up Arrow 75"/>
          <p:cNvSpPr/>
          <p:nvPr/>
        </p:nvSpPr>
        <p:spPr>
          <a:xfrm rot="10800000">
            <a:off x="3505200" y="4038600"/>
            <a:ext cx="620325" cy="3658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9" name="Content Placeholder 4"/>
          <p:cNvSpPr txBox="1">
            <a:spLocks/>
          </p:cNvSpPr>
          <p:nvPr/>
        </p:nvSpPr>
        <p:spPr>
          <a:xfrm>
            <a:off x="304800" y="1219200"/>
            <a:ext cx="4267200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US" dirty="0" smtClean="0"/>
              <a:t>Need to invoke: (1 – a)</a:t>
            </a:r>
            <a:r>
              <a:rPr lang="en-US" baseline="30000" dirty="0" smtClean="0"/>
              <a:t>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= (1 + a) (1 + a</a:t>
            </a:r>
            <a:r>
              <a:rPr lang="en-US" baseline="30000" dirty="0" smtClean="0"/>
              <a:t>2</a:t>
            </a:r>
            <a:r>
              <a:rPr lang="en-US" dirty="0" smtClean="0"/>
              <a:t>) (1 + a</a:t>
            </a:r>
            <a:r>
              <a:rPr lang="en-US" baseline="30000" dirty="0" smtClean="0"/>
              <a:t>4</a:t>
            </a:r>
            <a:r>
              <a:rPr lang="en-US" dirty="0" smtClean="0"/>
              <a:t>)…</a:t>
            </a:r>
            <a:endParaRPr lang="en-US" dirty="0"/>
          </a:p>
        </p:txBody>
      </p:sp>
      <p:sp>
        <p:nvSpPr>
          <p:cNvPr id="80" name="Content Placeholder 5"/>
          <p:cNvSpPr txBox="1">
            <a:spLocks/>
          </p:cNvSpPr>
          <p:nvPr/>
        </p:nvSpPr>
        <p:spPr>
          <a:xfrm>
            <a:off x="2895600" y="6019800"/>
            <a:ext cx="2743200" cy="5334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>
                <a:solidFill>
                  <a:schemeClr val="tx2"/>
                </a:solidFill>
              </a:rPr>
              <a:t>z</a:t>
            </a:r>
            <a:r>
              <a:rPr lang="en-CA" baseline="-25000" dirty="0" smtClean="0">
                <a:solidFill>
                  <a:schemeClr val="tx2"/>
                </a:solidFill>
              </a:rPr>
              <a:t>d </a:t>
            </a:r>
            <a:r>
              <a:rPr lang="en-CA" dirty="0" smtClean="0">
                <a:solidFill>
                  <a:schemeClr val="tx2"/>
                </a:solidFill>
              </a:rPr>
              <a:t>= (</a:t>
            </a:r>
            <a:r>
              <a:rPr lang="en-US" dirty="0">
                <a:solidFill>
                  <a:schemeClr val="tx2"/>
                </a:solidFill>
              </a:rPr>
              <a:t>1 –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≈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1" name="Up Arrow 80"/>
          <p:cNvSpPr/>
          <p:nvPr/>
        </p:nvSpPr>
        <p:spPr>
          <a:xfrm>
            <a:off x="3581400" y="5791200"/>
            <a:ext cx="5334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3581400" y="4953000"/>
            <a:ext cx="5334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030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75" grpId="0" animBg="1"/>
      <p:bldP spid="76" grpId="0" animBg="1"/>
      <p:bldP spid="80" grpId="0" animBg="1"/>
      <p:bldP spid="8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Issue 2</a:t>
            </a:r>
            <a:endParaRPr lang="en-CA" sz="3600" baseline="30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066800" y="1676400"/>
            <a:ext cx="7010400" cy="12192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In matrix setting, replacements by approximations need to be symmetric: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CA" b="1" dirty="0" smtClean="0">
                <a:solidFill>
                  <a:schemeClr val="tx2"/>
                </a:solidFill>
              </a:rPr>
              <a:t>		Z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≈</a:t>
            </a:r>
            <a:r>
              <a:rPr lang="el-GR" baseline="-25000" dirty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Z</a:t>
            </a:r>
            <a:r>
              <a:rPr lang="en-CA" b="1" baseline="30000" dirty="0" smtClean="0">
                <a:solidFill>
                  <a:schemeClr val="tx2"/>
                </a:solidFill>
              </a:rPr>
              <a:t>’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  <a:sym typeface="Wingdings"/>
              </a:rPr>
              <a:t> </a:t>
            </a:r>
            <a:r>
              <a:rPr lang="en-CA" b="1" dirty="0" smtClean="0">
                <a:solidFill>
                  <a:schemeClr val="tx2"/>
                </a:solidFill>
                <a:sym typeface="Wingdings"/>
              </a:rPr>
              <a:t>U</a:t>
            </a:r>
            <a:r>
              <a:rPr lang="en-CA" baseline="30000" dirty="0" smtClean="0">
                <a:solidFill>
                  <a:schemeClr val="tx2"/>
                </a:solidFill>
              </a:rPr>
              <a:t>T</a:t>
            </a:r>
            <a:r>
              <a:rPr lang="en-CA" b="1" dirty="0" smtClean="0">
                <a:solidFill>
                  <a:schemeClr val="tx2"/>
                </a:solidFill>
              </a:rPr>
              <a:t>ZU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≈</a:t>
            </a:r>
            <a:r>
              <a:rPr lang="el-GR" baseline="-25000" dirty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U</a:t>
            </a:r>
            <a:r>
              <a:rPr lang="en-CA" baseline="30000" dirty="0" smtClean="0">
                <a:solidFill>
                  <a:schemeClr val="tx2"/>
                </a:solidFill>
              </a:rPr>
              <a:t>T</a:t>
            </a:r>
            <a:r>
              <a:rPr lang="en-CA" b="1" dirty="0" smtClean="0">
                <a:solidFill>
                  <a:schemeClr val="tx2"/>
                </a:solidFill>
              </a:rPr>
              <a:t>Z</a:t>
            </a:r>
            <a:r>
              <a:rPr lang="en-CA" baseline="30000" dirty="0" smtClean="0">
                <a:solidFill>
                  <a:schemeClr val="tx2"/>
                </a:solidFill>
              </a:rPr>
              <a:t>’</a:t>
            </a:r>
            <a:r>
              <a:rPr lang="en-CA" b="1" dirty="0" smtClean="0">
                <a:solidFill>
                  <a:schemeClr val="tx2"/>
                </a:solidFill>
              </a:rPr>
              <a:t>U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524000" y="3200400"/>
            <a:ext cx="4953000" cy="8382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In </a:t>
            </a:r>
            <a:r>
              <a:rPr lang="en-US" sz="2400" b="1" dirty="0" err="1" smtClean="0">
                <a:solidFill>
                  <a:schemeClr val="tx2"/>
                </a:solidFill>
              </a:rPr>
              <a:t>Z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, terms around 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-1 </a:t>
            </a:r>
            <a:r>
              <a:rPr lang="en-CA" sz="2400" dirty="0" smtClean="0">
                <a:solidFill>
                  <a:schemeClr val="tx2"/>
                </a:solidFill>
              </a:rPr>
              <a:t>≈ </a:t>
            </a:r>
            <a:r>
              <a:rPr lang="en-CA" sz="2400" b="1" dirty="0" smtClean="0">
                <a:solidFill>
                  <a:schemeClr val="tx2"/>
                </a:solidFill>
              </a:rPr>
              <a:t>Z</a:t>
            </a:r>
            <a:r>
              <a:rPr lang="en-CA" sz="2400" baseline="-25000" dirty="0" smtClean="0">
                <a:solidFill>
                  <a:schemeClr val="tx2"/>
                </a:solidFill>
              </a:rPr>
              <a:t>i+1</a:t>
            </a:r>
            <a:r>
              <a:rPr lang="en-US" sz="2400" dirty="0" smtClean="0">
                <a:solidFill>
                  <a:schemeClr val="tx2"/>
                </a:solidFill>
              </a:rPr>
              <a:t> needs to be symmetric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514600" y="4343400"/>
            <a:ext cx="6248400" cy="533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–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b="1" dirty="0">
                <a:solidFill>
                  <a:schemeClr val="tx2"/>
                </a:solidFill>
              </a:rPr>
              <a:t>Z</a:t>
            </a:r>
            <a:r>
              <a:rPr lang="en-CA" sz="2400" baseline="-25000" dirty="0">
                <a:solidFill>
                  <a:schemeClr val="tx2"/>
                </a:solidFill>
              </a:rPr>
              <a:t>i+</a:t>
            </a:r>
            <a:r>
              <a:rPr lang="en-CA" sz="2400" baseline="-25000" dirty="0" smtClean="0">
                <a:solidFill>
                  <a:schemeClr val="tx2"/>
                </a:solidFill>
              </a:rPr>
              <a:t>1 </a:t>
            </a:r>
            <a:r>
              <a:rPr lang="en-US" sz="2400" dirty="0" smtClean="0">
                <a:solidFill>
                  <a:schemeClr val="tx2"/>
                </a:solidFill>
              </a:rPr>
              <a:t>is not symmetric around </a:t>
            </a:r>
            <a:r>
              <a:rPr lang="en-US" sz="2400" b="1" dirty="0" smtClean="0">
                <a:solidFill>
                  <a:schemeClr val="tx2"/>
                </a:solidFill>
              </a:rPr>
              <a:t>Z</a:t>
            </a:r>
            <a:r>
              <a:rPr lang="en-US" sz="2400" baseline="-25000" dirty="0" smtClean="0">
                <a:solidFill>
                  <a:schemeClr val="tx2"/>
                </a:solidFill>
              </a:rPr>
              <a:t>i+1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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5105400"/>
            <a:ext cx="8229600" cy="1371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3200" dirty="0" smtClean="0">
                <a:solidFill>
                  <a:schemeClr val="tx2"/>
                </a:solidFill>
              </a:rPr>
              <a:t>Solution 1 ([PS `14]):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3200" dirty="0" smtClean="0">
                <a:solidFill>
                  <a:schemeClr val="tx2"/>
                </a:solidFill>
              </a:rPr>
              <a:t>(1 – a)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=1/2 ( 1 + (1 + a)(1 – a</a:t>
            </a:r>
            <a:r>
              <a:rPr lang="en-US" sz="3200" baseline="30000" dirty="0" smtClean="0">
                <a:solidFill>
                  <a:schemeClr val="tx2"/>
                </a:solidFill>
              </a:rPr>
              <a:t>2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(1 + a))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6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Up Arrow 85"/>
          <p:cNvSpPr/>
          <p:nvPr/>
        </p:nvSpPr>
        <p:spPr>
          <a:xfrm rot="6921110">
            <a:off x="4867511" y="3098445"/>
            <a:ext cx="342461" cy="364780"/>
          </a:xfrm>
          <a:prstGeom prst="upArrow">
            <a:avLst>
              <a:gd name="adj1" fmla="val 50000"/>
              <a:gd name="adj2" fmla="val 55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8" name="Up Arrow 87"/>
          <p:cNvSpPr/>
          <p:nvPr/>
        </p:nvSpPr>
        <p:spPr>
          <a:xfrm rot="10800000">
            <a:off x="6934200" y="3886200"/>
            <a:ext cx="317962" cy="747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7" name="Up Arrow 86"/>
          <p:cNvSpPr/>
          <p:nvPr/>
        </p:nvSpPr>
        <p:spPr>
          <a:xfrm rot="10800000">
            <a:off x="5791200" y="2514600"/>
            <a:ext cx="302366" cy="2119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algorithm</a:t>
            </a:r>
            <a:endParaRPr lang="en-CA" sz="3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257800" y="3276600"/>
            <a:ext cx="3429000" cy="63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fontAlgn="auto">
              <a:spcAft>
                <a:spcPts val="0"/>
              </a:spcAft>
              <a:buSzTx/>
              <a:buNone/>
            </a:pPr>
            <a:r>
              <a:rPr lang="en-CA" sz="2800" b="1" dirty="0" smtClean="0">
                <a:solidFill>
                  <a:schemeClr val="tx2"/>
                </a:solidFill>
              </a:rPr>
              <a:t>Z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baseline="-25000" dirty="0">
                <a:solidFill>
                  <a:schemeClr val="tx2"/>
                </a:solidFill>
              </a:rPr>
              <a:t>+1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≈</a:t>
            </a:r>
            <a:r>
              <a:rPr lang="el-GR" sz="2800" baseline="-25000" dirty="0">
                <a:solidFill>
                  <a:schemeClr val="tx2"/>
                </a:solidFill>
              </a:rPr>
              <a:t> </a:t>
            </a:r>
            <a:r>
              <a:rPr lang="el-GR" sz="2800" baseline="-25000" dirty="0" smtClean="0">
                <a:solidFill>
                  <a:schemeClr val="tx2"/>
                </a:solidFill>
              </a:rPr>
              <a:t>α</a:t>
            </a:r>
            <a:r>
              <a:rPr lang="en-US" sz="2800" baseline="-25000" dirty="0" smtClean="0">
                <a:solidFill>
                  <a:schemeClr val="tx2"/>
                </a:solidFill>
              </a:rPr>
              <a:t>+</a:t>
            </a:r>
            <a:r>
              <a:rPr lang="el-GR" sz="2800" baseline="-25000" dirty="0">
                <a:solidFill>
                  <a:schemeClr val="tx2"/>
                </a:solidFill>
              </a:rPr>
              <a:t>ε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en-US" sz="2800" baseline="-25000" dirty="0" smtClean="0">
                <a:solidFill>
                  <a:schemeClr val="tx2"/>
                </a:solidFill>
              </a:rPr>
              <a:t>i</a:t>
            </a:r>
            <a:r>
              <a:rPr lang="en-US" sz="2800" baseline="30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800" baseline="30000" dirty="0" smtClean="0">
                <a:solidFill>
                  <a:schemeClr val="tx2"/>
                </a:solidFill>
              </a:rPr>
              <a:t>-</a:t>
            </a:r>
            <a:r>
              <a:rPr lang="en-US" sz="2800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133600" y="1828800"/>
            <a:ext cx="68580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(</a:t>
            </a:r>
            <a:r>
              <a:rPr lang="en-CA" sz="2800" b="1" dirty="0" smtClean="0">
                <a:solidFill>
                  <a:schemeClr val="tx2"/>
                </a:solidFill>
              </a:rPr>
              <a:t>I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en-CA" sz="2800" b="1" dirty="0" smtClean="0">
                <a:solidFill>
                  <a:schemeClr val="tx2"/>
                </a:solidFill>
              </a:rPr>
              <a:t> 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  <a:r>
              <a:rPr lang="en-CA" sz="2800" baseline="30000" dirty="0" smtClean="0">
                <a:solidFill>
                  <a:schemeClr val="tx2"/>
                </a:solidFill>
              </a:rPr>
              <a:t>-1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  <a:sym typeface="Wingdings" panose="05000000000000000000" pitchFamily="2" charset="2"/>
              </a:rPr>
              <a:t>=</a:t>
            </a:r>
            <a:r>
              <a:rPr lang="en-CA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½ [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>
                <a:solidFill>
                  <a:schemeClr val="tx2"/>
                </a:solidFill>
              </a:rPr>
              <a:t>(</a:t>
            </a:r>
            <a:r>
              <a:rPr lang="en-CA" sz="2800" b="1" dirty="0">
                <a:solidFill>
                  <a:schemeClr val="tx2"/>
                </a:solidFill>
              </a:rPr>
              <a:t>1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</a:rPr>
              <a:t>i</a:t>
            </a:r>
            <a:r>
              <a:rPr lang="en-US" sz="2800" baseline="30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baseline="30000" dirty="0">
                <a:solidFill>
                  <a:schemeClr val="tx2"/>
                </a:solidFill>
              </a:rPr>
              <a:t>-1 </a:t>
            </a:r>
            <a:r>
              <a:rPr lang="en-CA" sz="2800" dirty="0" smtClean="0">
                <a:solidFill>
                  <a:schemeClr val="tx2"/>
                </a:solidFill>
              </a:rPr>
              <a:t>(</a:t>
            </a:r>
            <a:r>
              <a:rPr lang="en-CA" sz="2800" b="1" dirty="0">
                <a:solidFill>
                  <a:schemeClr val="tx2"/>
                </a:solidFill>
              </a:rPr>
              <a:t>1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)]</a:t>
            </a:r>
            <a:endParaRPr lang="en-CA" sz="2800" baseline="30000" dirty="0">
              <a:solidFill>
                <a:schemeClr val="tx2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352800" y="5638800"/>
            <a:ext cx="5791200" cy="990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CA" sz="2800" dirty="0" smtClean="0">
                <a:solidFill>
                  <a:schemeClr val="tx2"/>
                </a:solidFill>
              </a:rPr>
              <a:t>Composition: </a:t>
            </a:r>
            <a:r>
              <a:rPr lang="en-CA" sz="2800" b="1" dirty="0" err="1" smtClean="0">
                <a:solidFill>
                  <a:schemeClr val="tx2"/>
                </a:solidFill>
              </a:rPr>
              <a:t>Z</a:t>
            </a:r>
            <a:r>
              <a:rPr lang="en-CA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≈</a:t>
            </a:r>
            <a:r>
              <a:rPr lang="el-GR" sz="2800" baseline="-25000" dirty="0">
                <a:solidFill>
                  <a:schemeClr val="tx2"/>
                </a:solidFill>
              </a:rPr>
              <a:t> α</a:t>
            </a:r>
            <a:r>
              <a:rPr lang="en-CA" sz="2800" baseline="-25000" dirty="0">
                <a:solidFill>
                  <a:schemeClr val="tx2"/>
                </a:solidFill>
              </a:rPr>
              <a:t>+</a:t>
            </a:r>
            <a:r>
              <a:rPr lang="el-GR" sz="2800" baseline="-25000" dirty="0">
                <a:solidFill>
                  <a:schemeClr val="tx2"/>
                </a:solidFill>
              </a:rPr>
              <a:t>ε</a:t>
            </a:r>
            <a:r>
              <a:rPr lang="en-CA" sz="2800" dirty="0" smtClean="0">
                <a:solidFill>
                  <a:schemeClr val="tx2"/>
                </a:solidFill>
              </a:rPr>
              <a:t> (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  <a:r>
              <a:rPr lang="en-CA" sz="2800" baseline="30000" dirty="0" smtClean="0">
                <a:solidFill>
                  <a:schemeClr val="tx2"/>
                </a:solidFill>
              </a:rPr>
              <a:t>-1</a:t>
            </a:r>
          </a:p>
          <a:p>
            <a:pPr marL="457200" indent="-457200">
              <a:spcBef>
                <a:spcPts val="0"/>
              </a:spcBef>
            </a:pPr>
            <a:r>
              <a:rPr lang="en-CA" sz="2800" dirty="0" smtClean="0">
                <a:solidFill>
                  <a:schemeClr val="tx2"/>
                </a:solidFill>
              </a:rPr>
              <a:t>Total error = d</a:t>
            </a:r>
            <a:r>
              <a:rPr lang="el-GR" sz="2800" dirty="0" smtClean="0">
                <a:solidFill>
                  <a:schemeClr val="tx2"/>
                </a:solidFill>
              </a:rPr>
              <a:t>ε</a:t>
            </a:r>
            <a:r>
              <a:rPr lang="en-US" sz="2800" dirty="0" smtClean="0">
                <a:solidFill>
                  <a:schemeClr val="tx2"/>
                </a:solidFill>
              </a:rPr>
              <a:t>= </a:t>
            </a:r>
            <a:r>
              <a:rPr lang="en-CA" sz="2800" dirty="0">
                <a:solidFill>
                  <a:schemeClr val="tx2"/>
                </a:solidFill>
              </a:rPr>
              <a:t>O(</a:t>
            </a:r>
            <a:r>
              <a:rPr lang="en-CA" sz="2800" dirty="0" smtClean="0">
                <a:solidFill>
                  <a:schemeClr val="tx2"/>
                </a:solidFill>
              </a:rPr>
              <a:t>log</a:t>
            </a:r>
            <a:r>
              <a:rPr lang="el-GR" sz="2800" dirty="0" smtClean="0">
                <a:solidFill>
                  <a:schemeClr val="tx2"/>
                </a:solidFill>
              </a:rPr>
              <a:t>κ</a:t>
            </a:r>
            <a:r>
              <a:rPr lang="el-GR" sz="2800" dirty="0">
                <a:solidFill>
                  <a:schemeClr val="tx2"/>
                </a:solidFill>
              </a:rPr>
              <a:t>ε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  <a:endParaRPr lang="en-CA" sz="28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</a:pP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5400000">
            <a:off x="1167778" y="2320629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 rot="4050143">
            <a:off x="4861862" y="3717961"/>
            <a:ext cx="351696" cy="330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371600"/>
            <a:ext cx="1964290" cy="990600"/>
            <a:chOff x="850557" y="4419600"/>
            <a:chExt cx="2870886" cy="1447800"/>
          </a:xfrm>
        </p:grpSpPr>
        <p:cxnSp>
          <p:nvCxnSpPr>
            <p:cNvPr id="21" name="Straight Connector 20"/>
            <p:cNvCxnSpPr>
              <a:stCxn id="22" idx="6"/>
              <a:endCxn id="23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2" idx="5"/>
              <a:endCxn id="28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7"/>
              <a:endCxn id="30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7"/>
              <a:endCxn id="30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0"/>
              <a:endCxn id="23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5"/>
              <a:endCxn id="29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29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6"/>
              <a:endCxn id="29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3" idx="6"/>
              <a:endCxn id="32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0" idx="6"/>
              <a:endCxn id="31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0"/>
              <a:endCxn id="31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7"/>
              <a:endCxn id="31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0" idx="5"/>
              <a:endCxn id="32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8" idx="6"/>
              <a:endCxn id="32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9" idx="7"/>
              <a:endCxn id="32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1" idx="6"/>
              <a:endCxn id="33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2" idx="6"/>
              <a:endCxn id="33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57200" y="3048000"/>
            <a:ext cx="1964290" cy="990600"/>
            <a:chOff x="7179710" y="3276600"/>
            <a:chExt cx="1964290" cy="990600"/>
          </a:xfrm>
        </p:grpSpPr>
        <p:cxnSp>
          <p:nvCxnSpPr>
            <p:cNvPr id="53" name="Straight Connector 52"/>
            <p:cNvCxnSpPr>
              <a:stCxn id="54" idx="6"/>
              <a:endCxn id="55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54" idx="5"/>
              <a:endCxn id="56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4" idx="7"/>
              <a:endCxn id="58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5" idx="7"/>
              <a:endCxn id="58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  <a:endCxn id="55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7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5"/>
              <a:endCxn id="57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6" idx="6"/>
              <a:endCxn id="57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5" idx="6"/>
              <a:endCxn id="60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8" idx="6"/>
              <a:endCxn id="59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0" idx="0"/>
              <a:endCxn id="59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5" idx="7"/>
              <a:endCxn id="59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8" idx="5"/>
              <a:endCxn id="60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6" idx="6"/>
              <a:endCxn id="60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7" idx="7"/>
              <a:endCxn id="60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9" idx="6"/>
              <a:endCxn id="61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0" idx="6"/>
              <a:endCxn id="61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7" idx="2"/>
              <a:endCxn id="54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6" idx="7"/>
              <a:endCxn id="58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7" idx="7"/>
              <a:endCxn id="59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6" idx="6"/>
              <a:endCxn id="61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8" idx="6"/>
              <a:endCxn id="61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Left Arrow 83"/>
          <p:cNvSpPr/>
          <p:nvPr/>
        </p:nvSpPr>
        <p:spPr>
          <a:xfrm rot="5400000">
            <a:off x="1219200" y="44196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457200" y="2971800"/>
            <a:ext cx="4419600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63538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Chain: (</a:t>
            </a:r>
            <a:r>
              <a:rPr lang="en-US" b="1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i+1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CA" dirty="0" smtClean="0">
                <a:solidFill>
                  <a:schemeClr val="tx2"/>
                </a:solidFill>
              </a:rPr>
              <a:t> ≈</a:t>
            </a:r>
            <a:r>
              <a:rPr lang="el-GR" baseline="-25000" dirty="0">
                <a:solidFill>
                  <a:schemeClr val="tx2"/>
                </a:solidFill>
              </a:rPr>
              <a:t>ε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aseline="30000" dirty="0">
                <a:solidFill>
                  <a:schemeClr val="tx2"/>
                </a:solidFill>
              </a:rPr>
              <a:t>-</a:t>
            </a:r>
            <a:r>
              <a:rPr lang="en-US" baseline="30000" dirty="0" smtClean="0">
                <a:solidFill>
                  <a:schemeClr val="tx2"/>
                </a:solidFill>
              </a:rPr>
              <a:t>1   </a:t>
            </a:r>
            <a:endParaRPr lang="en-CA" baseline="30000" dirty="0" smtClean="0">
              <a:solidFill>
                <a:schemeClr val="tx2"/>
              </a:solidFill>
            </a:endParaRPr>
          </a:p>
        </p:txBody>
      </p:sp>
      <p:sp>
        <p:nvSpPr>
          <p:cNvPr id="85" name="Content Placeholder 5"/>
          <p:cNvSpPr txBox="1">
            <a:spLocks/>
          </p:cNvSpPr>
          <p:nvPr/>
        </p:nvSpPr>
        <p:spPr>
          <a:xfrm>
            <a:off x="3886200" y="4724400"/>
            <a:ext cx="49530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b="1" dirty="0" err="1" smtClean="0">
                <a:solidFill>
                  <a:schemeClr val="tx2"/>
                </a:solidFill>
              </a:rPr>
              <a:t>Z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</a:t>
            </a:r>
            <a:r>
              <a:rPr lang="en-CA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½ [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>
                <a:solidFill>
                  <a:schemeClr val="tx2"/>
                </a:solidFill>
              </a:rPr>
              <a:t>(1 </a:t>
            </a:r>
            <a:r>
              <a:rPr lang="en-US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 </a:t>
            </a:r>
            <a:r>
              <a:rPr lang="en-US" sz="2800" b="1" dirty="0" smtClean="0">
                <a:solidFill>
                  <a:schemeClr val="tx2"/>
                </a:solidFill>
              </a:rPr>
              <a:t>Z</a:t>
            </a:r>
            <a:r>
              <a:rPr lang="en-US" sz="2800" baseline="-25000" dirty="0" smtClean="0">
                <a:solidFill>
                  <a:schemeClr val="tx2"/>
                </a:solidFill>
              </a:rPr>
              <a:t>i+1</a:t>
            </a:r>
            <a:r>
              <a:rPr lang="en-CA" sz="2800" dirty="0" smtClean="0">
                <a:solidFill>
                  <a:schemeClr val="tx2"/>
                </a:solidFill>
              </a:rPr>
              <a:t>(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+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)]</a:t>
            </a:r>
            <a:endParaRPr lang="en-CA" sz="2800" baseline="30000" dirty="0">
              <a:solidFill>
                <a:schemeClr val="tx2"/>
              </a:solidFill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457200" y="3733800"/>
            <a:ext cx="4419600" cy="479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63538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CA" dirty="0" err="1" smtClean="0">
                <a:solidFill>
                  <a:schemeClr val="tx2"/>
                </a:solidFill>
              </a:rPr>
              <a:t>nduction</a:t>
            </a:r>
            <a:r>
              <a:rPr lang="en-CA" dirty="0" smtClean="0">
                <a:solidFill>
                  <a:schemeClr val="tx2"/>
                </a:solidFill>
              </a:rPr>
              <a:t>: </a:t>
            </a:r>
            <a:r>
              <a:rPr lang="en-CA" b="1" dirty="0" smtClean="0">
                <a:solidFill>
                  <a:schemeClr val="tx2"/>
                </a:solidFill>
              </a:rPr>
              <a:t>Z</a:t>
            </a:r>
            <a:r>
              <a:rPr lang="en-CA" baseline="-25000" dirty="0" smtClean="0">
                <a:solidFill>
                  <a:schemeClr val="tx2"/>
                </a:solidFill>
              </a:rPr>
              <a:t>i+1</a:t>
            </a:r>
            <a:r>
              <a:rPr lang="en-CA" dirty="0" smtClean="0">
                <a:solidFill>
                  <a:schemeClr val="tx2"/>
                </a:solidFill>
              </a:rPr>
              <a:t> ≈</a:t>
            </a:r>
            <a:r>
              <a:rPr lang="el-GR" baseline="-25000" dirty="0" smtClean="0">
                <a:solidFill>
                  <a:schemeClr val="tx2"/>
                </a:solidFill>
              </a:rPr>
              <a:t>α</a:t>
            </a:r>
            <a:r>
              <a:rPr lang="en-CA" dirty="0" smtClean="0">
                <a:solidFill>
                  <a:schemeClr val="tx2"/>
                </a:solidFill>
              </a:rPr>
              <a:t> (</a:t>
            </a:r>
            <a:r>
              <a:rPr lang="en-CA" b="1" dirty="0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–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aseline="-25000" dirty="0" smtClean="0">
                <a:solidFill>
                  <a:schemeClr val="tx2"/>
                </a:solidFill>
              </a:rPr>
              <a:t>i+1</a:t>
            </a:r>
            <a:r>
              <a:rPr lang="en-CA" dirty="0" smtClean="0">
                <a:solidFill>
                  <a:schemeClr val="tx2"/>
                </a:solidFill>
              </a:rPr>
              <a:t>)</a:t>
            </a:r>
            <a:r>
              <a:rPr lang="en-CA" baseline="-25000" dirty="0" smtClean="0">
                <a:solidFill>
                  <a:schemeClr val="tx2"/>
                </a:solidFill>
              </a:rPr>
              <a:t> </a:t>
            </a:r>
            <a:r>
              <a:rPr lang="en-CA" baseline="30000" dirty="0" smtClean="0">
                <a:solidFill>
                  <a:schemeClr val="tx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8515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7" grpId="0" animBg="1"/>
      <p:bldP spid="10" grpId="0" animBg="1"/>
      <p:bldP spid="12" grpId="0" build="p" animBg="1"/>
      <p:bldP spid="26" grpId="0" animBg="1"/>
      <p:bldP spid="24" grpId="0" animBg="1"/>
      <p:bldP spid="8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819400" y="22098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3200" b="1" dirty="0" err="1" smtClean="0"/>
              <a:t>L</a:t>
            </a:r>
            <a:r>
              <a:rPr lang="en-CA" sz="3200" b="1" baseline="-25000" dirty="0" err="1" smtClean="0"/>
              <a:t>G</a:t>
            </a:r>
            <a:r>
              <a:rPr lang="en-CA" sz="3200" b="1" dirty="0" err="1" smtClean="0"/>
              <a:t>x</a:t>
            </a:r>
            <a:r>
              <a:rPr lang="en-CA" sz="3200" b="1" dirty="0" smtClean="0"/>
              <a:t> = b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Why is it hard?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Key Tool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Parallel Solver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Other Forms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8625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 smtClean="0"/>
              <a:t>Pseudocode</a:t>
            </a:r>
            <a:endParaRPr lang="en-CA" sz="3600" dirty="0"/>
          </a:p>
        </p:txBody>
      </p:sp>
      <p:sp>
        <p:nvSpPr>
          <p:cNvPr id="28" name="Content Placeholder 5"/>
          <p:cNvSpPr txBox="1">
            <a:spLocks/>
          </p:cNvSpPr>
          <p:nvPr/>
        </p:nvSpPr>
        <p:spPr>
          <a:xfrm>
            <a:off x="3200400" y="2209800"/>
            <a:ext cx="5181600" cy="32004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CA" sz="2800" dirty="0">
                <a:solidFill>
                  <a:schemeClr val="tx2"/>
                </a:solidFill>
              </a:rPr>
              <a:t>x = </a:t>
            </a:r>
            <a:r>
              <a:rPr lang="en-CA" sz="2800" dirty="0" smtClean="0">
                <a:solidFill>
                  <a:schemeClr val="tx2"/>
                </a:solidFill>
              </a:rPr>
              <a:t>Solve(</a:t>
            </a:r>
            <a:r>
              <a:rPr lang="en-CA" sz="2800" b="1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,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0</a:t>
            </a:r>
            <a:r>
              <a:rPr lang="en-CA" sz="2800" dirty="0" smtClean="0">
                <a:solidFill>
                  <a:schemeClr val="tx2"/>
                </a:solidFill>
              </a:rPr>
              <a:t>, …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d</a:t>
            </a:r>
            <a:r>
              <a:rPr lang="en-CA" sz="2800" dirty="0" smtClean="0">
                <a:solidFill>
                  <a:schemeClr val="tx2"/>
                </a:solidFill>
              </a:rPr>
              <a:t>, </a:t>
            </a:r>
            <a:r>
              <a:rPr lang="en-CA" sz="2800" dirty="0">
                <a:solidFill>
                  <a:schemeClr val="tx2"/>
                </a:solidFill>
              </a:rPr>
              <a:t>b)</a:t>
            </a:r>
          </a:p>
          <a:p>
            <a:pPr marL="628650" indent="-514350">
              <a:buFont typeface="+mj-lt"/>
              <a:buAutoNum type="arabicPeriod"/>
            </a:pPr>
            <a:r>
              <a:rPr lang="en-CA" sz="2800" dirty="0" smtClean="0">
                <a:solidFill>
                  <a:schemeClr val="tx2"/>
                </a:solidFill>
              </a:rPr>
              <a:t>For </a:t>
            </a:r>
            <a:r>
              <a:rPr lang="en-CA" sz="2800" dirty="0" err="1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from 1 </a:t>
            </a:r>
            <a:r>
              <a:rPr lang="en-CA" sz="2800" dirty="0">
                <a:solidFill>
                  <a:schemeClr val="tx2"/>
                </a:solidFill>
              </a:rPr>
              <a:t>to </a:t>
            </a:r>
            <a:r>
              <a:rPr lang="en-CA" sz="2800" dirty="0" smtClean="0">
                <a:solidFill>
                  <a:schemeClr val="tx2"/>
                </a:solidFill>
              </a:rPr>
              <a:t>d,</a:t>
            </a:r>
          </a:p>
          <a:p>
            <a:pPr marL="411480" lvl="1" indent="0"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	set </a:t>
            </a:r>
            <a:r>
              <a:rPr lang="en-CA" sz="2800" dirty="0">
                <a:solidFill>
                  <a:schemeClr val="tx2"/>
                </a:solidFill>
              </a:rPr>
              <a:t>b</a:t>
            </a:r>
            <a:r>
              <a:rPr lang="en-CA" sz="2800" baseline="-25000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= </a:t>
            </a:r>
            <a:r>
              <a:rPr lang="en-CA" sz="2800" dirty="0" smtClean="0">
                <a:solidFill>
                  <a:schemeClr val="tx2"/>
                </a:solidFill>
              </a:rPr>
              <a:t>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 + 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  <a:r>
              <a:rPr lang="en-CA" sz="2800" baseline="30000" dirty="0" smtClean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b</a:t>
            </a:r>
            <a:r>
              <a:rPr lang="en-CA" sz="2800" baseline="-25000" dirty="0" smtClean="0">
                <a:solidFill>
                  <a:schemeClr val="tx2"/>
                </a:solidFill>
              </a:rPr>
              <a:t>i-1</a:t>
            </a:r>
            <a:r>
              <a:rPr lang="en-CA" sz="2800" dirty="0" smtClean="0">
                <a:solidFill>
                  <a:schemeClr val="tx2"/>
                </a:solidFill>
              </a:rPr>
              <a:t>.</a:t>
            </a:r>
            <a:endParaRPr lang="en-CA" sz="2800" dirty="0">
              <a:solidFill>
                <a:schemeClr val="tx2"/>
              </a:solidFill>
            </a:endParaRPr>
          </a:p>
          <a:p>
            <a:pPr marL="628650" indent="-514350">
              <a:buFont typeface="+mj-lt"/>
              <a:buAutoNum type="arabicPeriod"/>
            </a:pPr>
            <a:r>
              <a:rPr lang="da-DK" sz="2800" dirty="0" smtClean="0">
                <a:solidFill>
                  <a:schemeClr val="tx2"/>
                </a:solidFill>
              </a:rPr>
              <a:t>Set </a:t>
            </a:r>
            <a:r>
              <a:rPr lang="da-DK" sz="2800" dirty="0">
                <a:solidFill>
                  <a:schemeClr val="tx2"/>
                </a:solidFill>
              </a:rPr>
              <a:t>x</a:t>
            </a:r>
            <a:r>
              <a:rPr lang="da-DK" sz="2800" baseline="-25000" dirty="0">
                <a:solidFill>
                  <a:schemeClr val="tx2"/>
                </a:solidFill>
              </a:rPr>
              <a:t>d</a:t>
            </a:r>
            <a:r>
              <a:rPr lang="da-DK" sz="2800" dirty="0">
                <a:solidFill>
                  <a:schemeClr val="tx2"/>
                </a:solidFill>
              </a:rPr>
              <a:t> = </a:t>
            </a:r>
            <a:r>
              <a:rPr lang="da-DK" sz="2800" dirty="0" smtClean="0">
                <a:solidFill>
                  <a:schemeClr val="tx2"/>
                </a:solidFill>
              </a:rPr>
              <a:t>b</a:t>
            </a:r>
            <a:r>
              <a:rPr lang="da-DK" sz="2800" baseline="-25000" dirty="0" smtClean="0">
                <a:solidFill>
                  <a:schemeClr val="tx2"/>
                </a:solidFill>
              </a:rPr>
              <a:t>d</a:t>
            </a:r>
            <a:r>
              <a:rPr lang="da-DK" sz="2800" dirty="0" smtClean="0">
                <a:solidFill>
                  <a:schemeClr val="tx2"/>
                </a:solidFill>
              </a:rPr>
              <a:t>.</a:t>
            </a:r>
            <a:endParaRPr lang="da-DK" sz="2800" dirty="0">
              <a:solidFill>
                <a:schemeClr val="tx2"/>
              </a:solidFill>
            </a:endParaRPr>
          </a:p>
          <a:p>
            <a:pPr marL="628650" indent="-514350">
              <a:buFont typeface="+mj-lt"/>
              <a:buAutoNum type="arabicPeriod"/>
            </a:pPr>
            <a:r>
              <a:rPr lang="en-CA" sz="2800" dirty="0" smtClean="0">
                <a:solidFill>
                  <a:schemeClr val="tx2"/>
                </a:solidFill>
              </a:rPr>
              <a:t>For </a:t>
            </a:r>
            <a:r>
              <a:rPr lang="en-CA" sz="2800" dirty="0" err="1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from </a:t>
            </a:r>
            <a:r>
              <a:rPr lang="en-CA" sz="2800" dirty="0" smtClean="0">
                <a:solidFill>
                  <a:schemeClr val="tx2"/>
                </a:solidFill>
              </a:rPr>
              <a:t>d - 1 </a:t>
            </a:r>
            <a:r>
              <a:rPr lang="en-CA" sz="2800" dirty="0" err="1" smtClean="0">
                <a:solidFill>
                  <a:schemeClr val="tx2"/>
                </a:solidFill>
              </a:rPr>
              <a:t>downto</a:t>
            </a:r>
            <a:r>
              <a:rPr lang="en-CA" sz="2800" dirty="0" smtClean="0">
                <a:solidFill>
                  <a:schemeClr val="tx2"/>
                </a:solidFill>
              </a:rPr>
              <a:t> 0,</a:t>
            </a:r>
          </a:p>
          <a:p>
            <a:pPr marL="114300" indent="0">
              <a:buNone/>
            </a:pPr>
            <a:r>
              <a:rPr lang="en-CA" sz="2800" dirty="0">
                <a:solidFill>
                  <a:schemeClr val="tx2"/>
                </a:solidFill>
              </a:rPr>
              <a:t>	</a:t>
            </a:r>
            <a:r>
              <a:rPr lang="en-CA" sz="2800" dirty="0" smtClean="0">
                <a:solidFill>
                  <a:schemeClr val="tx2"/>
                </a:solidFill>
              </a:rPr>
              <a:t>set </a:t>
            </a:r>
            <a:r>
              <a:rPr lang="en-CA" sz="2800" dirty="0">
                <a:solidFill>
                  <a:schemeClr val="tx2"/>
                </a:solidFill>
              </a:rPr>
              <a:t>x</a:t>
            </a:r>
            <a:r>
              <a:rPr lang="en-CA" sz="2800" baseline="-25000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= </a:t>
            </a:r>
            <a:r>
              <a:rPr lang="en-CA" sz="2800" dirty="0" smtClean="0">
                <a:solidFill>
                  <a:schemeClr val="tx2"/>
                </a:solidFill>
              </a:rPr>
              <a:t>½[b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+(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b="1" dirty="0" smtClean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+</a:t>
            </a:r>
            <a:r>
              <a:rPr lang="en-CA" sz="2800" b="1" dirty="0" smtClean="0">
                <a:solidFill>
                  <a:schemeClr val="tx2"/>
                </a:solidFill>
              </a:rPr>
              <a:t>A</a:t>
            </a:r>
            <a:r>
              <a:rPr lang="en-CA" sz="2800" baseline="-25000" dirty="0" smtClean="0">
                <a:solidFill>
                  <a:schemeClr val="tx2"/>
                </a:solidFill>
              </a:rPr>
              <a:t>i</a:t>
            </a:r>
            <a:r>
              <a:rPr lang="en-CA" sz="2800" dirty="0" smtClean="0">
                <a:solidFill>
                  <a:schemeClr val="tx2"/>
                </a:solidFill>
              </a:rPr>
              <a:t>)x</a:t>
            </a:r>
            <a:r>
              <a:rPr lang="en-CA" sz="2800" baseline="-25000" dirty="0" smtClean="0">
                <a:solidFill>
                  <a:schemeClr val="tx2"/>
                </a:solidFill>
              </a:rPr>
              <a:t>i+1</a:t>
            </a:r>
            <a:r>
              <a:rPr lang="en-CA" sz="2800" dirty="0" smtClean="0">
                <a:solidFill>
                  <a:schemeClr val="tx2"/>
                </a:solidFill>
              </a:rPr>
              <a:t>].</a:t>
            </a:r>
            <a:endParaRPr lang="en-CA" sz="2800" baseline="30000" dirty="0">
              <a:solidFill>
                <a:schemeClr val="tx2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5400000">
            <a:off x="1524000" y="22860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371600"/>
            <a:ext cx="1964290" cy="990600"/>
            <a:chOff x="850557" y="4419600"/>
            <a:chExt cx="2870886" cy="1447800"/>
          </a:xfrm>
        </p:grpSpPr>
        <p:cxnSp>
          <p:nvCxnSpPr>
            <p:cNvPr id="6" name="Straight Connector 5"/>
            <p:cNvCxnSpPr>
              <a:stCxn id="7" idx="6"/>
              <a:endCxn id="8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5"/>
              <a:endCxn id="9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7"/>
              <a:endCxn id="11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7"/>
              <a:endCxn id="11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0"/>
              <a:endCxn id="8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0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5"/>
              <a:endCxn id="10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6"/>
              <a:endCxn id="10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13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6"/>
              <a:endCxn id="12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0"/>
              <a:endCxn id="12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7"/>
              <a:endCxn id="12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5"/>
              <a:endCxn id="13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6"/>
              <a:endCxn id="13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7"/>
              <a:endCxn id="13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6"/>
              <a:endCxn id="14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6"/>
              <a:endCxn id="14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7200" y="3048000"/>
            <a:ext cx="1964290" cy="990600"/>
            <a:chOff x="7179710" y="3276600"/>
            <a:chExt cx="1964290" cy="990600"/>
          </a:xfrm>
        </p:grpSpPr>
        <p:cxnSp>
          <p:nvCxnSpPr>
            <p:cNvPr id="33" name="Straight Connector 32"/>
            <p:cNvCxnSpPr>
              <a:stCxn id="34" idx="6"/>
              <a:endCxn id="35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34" idx="5"/>
              <a:endCxn id="36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4" idx="7"/>
              <a:endCxn id="38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5" idx="7"/>
              <a:endCxn id="38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0"/>
              <a:endCxn id="35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5" idx="5"/>
              <a:endCxn id="37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5"/>
              <a:endCxn id="37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6"/>
              <a:endCxn id="37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5" idx="6"/>
              <a:endCxn id="40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8" idx="6"/>
              <a:endCxn id="39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0" idx="0"/>
              <a:endCxn id="39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7"/>
              <a:endCxn id="39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5"/>
              <a:endCxn id="40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6" idx="6"/>
              <a:endCxn id="40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7" idx="7"/>
              <a:endCxn id="40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9" idx="6"/>
              <a:endCxn id="41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0" idx="6"/>
              <a:endCxn id="41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7" idx="2"/>
              <a:endCxn id="34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6" idx="7"/>
              <a:endCxn id="38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7" idx="7"/>
              <a:endCxn id="39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6" idx="6"/>
              <a:endCxn id="41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8" idx="6"/>
              <a:endCxn id="41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eft Arrow 63"/>
          <p:cNvSpPr/>
          <p:nvPr/>
        </p:nvSpPr>
        <p:spPr>
          <a:xfrm rot="5400000">
            <a:off x="1600200" y="44196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Left Arrow 64"/>
          <p:cNvSpPr/>
          <p:nvPr/>
        </p:nvSpPr>
        <p:spPr>
          <a:xfrm rot="16200000">
            <a:off x="838200" y="24384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Left Arrow 65"/>
          <p:cNvSpPr/>
          <p:nvPr/>
        </p:nvSpPr>
        <p:spPr>
          <a:xfrm rot="16200000">
            <a:off x="838200" y="44196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Total Cost</a:t>
            </a:r>
            <a:endParaRPr lang="en-CA" sz="3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352800" y="3657600"/>
            <a:ext cx="5593889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SzTx/>
            </a:pPr>
            <a:r>
              <a:rPr lang="en-CA" dirty="0" smtClean="0">
                <a:solidFill>
                  <a:schemeClr val="tx2"/>
                </a:solidFill>
              </a:rPr>
              <a:t>d = O(log</a:t>
            </a:r>
            <a:r>
              <a:rPr lang="el-GR" dirty="0" smtClean="0">
                <a:solidFill>
                  <a:schemeClr val="tx2"/>
                </a:solidFill>
              </a:rPr>
              <a:t>κ</a:t>
            </a:r>
            <a:r>
              <a:rPr lang="en-CA" dirty="0" smtClean="0">
                <a:solidFill>
                  <a:schemeClr val="tx2"/>
                </a:solidFill>
              </a:rPr>
              <a:t>)</a:t>
            </a:r>
          </a:p>
          <a:p>
            <a:pPr marL="457200" indent="-457200" fontAlgn="auto">
              <a:spcAft>
                <a:spcPts val="0"/>
              </a:spcAft>
              <a:buSzTx/>
            </a:pPr>
            <a:r>
              <a:rPr lang="el-GR" dirty="0" smtClean="0">
                <a:solidFill>
                  <a:schemeClr val="tx2"/>
                </a:solidFill>
              </a:rPr>
              <a:t>ε</a:t>
            </a:r>
            <a:r>
              <a:rPr lang="en-CA" dirty="0" smtClean="0">
                <a:solidFill>
                  <a:schemeClr val="tx2"/>
                </a:solidFill>
              </a:rPr>
              <a:t> = 1 / d</a:t>
            </a:r>
          </a:p>
          <a:p>
            <a:pPr marL="457200" indent="-457200" fontAlgn="auto">
              <a:spcAft>
                <a:spcPts val="0"/>
              </a:spcAft>
              <a:buSzTx/>
            </a:pPr>
            <a:r>
              <a:rPr lang="en-CA" dirty="0" err="1" smtClean="0">
                <a:solidFill>
                  <a:schemeClr val="tx2"/>
                </a:solidFill>
              </a:rPr>
              <a:t>nnz</a:t>
            </a:r>
            <a:r>
              <a:rPr lang="en-CA" dirty="0" smtClean="0">
                <a:solidFill>
                  <a:schemeClr val="tx2"/>
                </a:solidFill>
              </a:rPr>
              <a:t>(</a:t>
            </a:r>
            <a:r>
              <a:rPr lang="en-CA" b="1" dirty="0" smtClean="0">
                <a:solidFill>
                  <a:schemeClr val="tx2"/>
                </a:solidFill>
              </a:rPr>
              <a:t>A</a:t>
            </a:r>
            <a:r>
              <a:rPr lang="en-CA" baseline="-25000" dirty="0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): O(nlog</a:t>
            </a:r>
            <a:r>
              <a:rPr lang="en-CA" baseline="30000" dirty="0" smtClean="0">
                <a:solidFill>
                  <a:schemeClr val="tx2"/>
                </a:solidFill>
              </a:rPr>
              <a:t>c</a:t>
            </a:r>
            <a:r>
              <a:rPr lang="en-CA" dirty="0" smtClean="0">
                <a:solidFill>
                  <a:schemeClr val="tx2"/>
                </a:solidFill>
              </a:rPr>
              <a:t>nlog</a:t>
            </a:r>
            <a:r>
              <a:rPr lang="en-CA" baseline="30000" dirty="0" smtClean="0">
                <a:solidFill>
                  <a:schemeClr val="tx2"/>
                </a:solidFill>
              </a:rPr>
              <a:t>2</a:t>
            </a:r>
            <a:r>
              <a:rPr lang="el-GR" dirty="0" smtClean="0">
                <a:solidFill>
                  <a:schemeClr val="tx2"/>
                </a:solidFill>
              </a:rPr>
              <a:t>κ</a:t>
            </a:r>
            <a:r>
              <a:rPr lang="en-CA" dirty="0" smtClean="0">
                <a:solidFill>
                  <a:schemeClr val="tx2"/>
                </a:solidFill>
              </a:rPr>
              <a:t>)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4114800" y="5334000"/>
            <a:ext cx="4663736" cy="914400"/>
          </a:xfr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-363538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O(</a:t>
            </a:r>
            <a:r>
              <a:rPr lang="en-CA" sz="2800" dirty="0" err="1" smtClean="0">
                <a:solidFill>
                  <a:schemeClr val="tx2"/>
                </a:solidFill>
              </a:rPr>
              <a:t>log</a:t>
            </a:r>
            <a:r>
              <a:rPr lang="en-CA" sz="2800" baseline="30000" dirty="0" err="1" smtClean="0">
                <a:solidFill>
                  <a:schemeClr val="tx2"/>
                </a:solidFill>
              </a:rPr>
              <a:t>c</a:t>
            </a:r>
            <a:r>
              <a:rPr lang="en-CA" sz="2800" dirty="0" err="1" smtClean="0">
                <a:solidFill>
                  <a:schemeClr val="tx2"/>
                </a:solidFill>
              </a:rPr>
              <a:t>nlog</a:t>
            </a:r>
            <a:r>
              <a:rPr lang="el-GR" sz="2800" dirty="0" smtClean="0">
                <a:solidFill>
                  <a:schemeClr val="tx2"/>
                </a:solidFill>
              </a:rPr>
              <a:t>κ</a:t>
            </a:r>
            <a:r>
              <a:rPr lang="en-CA" sz="2800" dirty="0" smtClean="0">
                <a:solidFill>
                  <a:schemeClr val="tx2"/>
                </a:solidFill>
              </a:rPr>
              <a:t>) depth, O(nlog</a:t>
            </a:r>
            <a:r>
              <a:rPr lang="en-CA" sz="2800" baseline="30000" dirty="0" smtClean="0">
                <a:solidFill>
                  <a:schemeClr val="tx2"/>
                </a:solidFill>
              </a:rPr>
              <a:t>c</a:t>
            </a:r>
            <a:r>
              <a:rPr lang="en-CA" sz="2800" dirty="0" smtClean="0">
                <a:solidFill>
                  <a:schemeClr val="tx2"/>
                </a:solidFill>
              </a:rPr>
              <a:t>nlog</a:t>
            </a:r>
            <a:r>
              <a:rPr lang="en-CA" sz="2800" baseline="30000" dirty="0">
                <a:solidFill>
                  <a:schemeClr val="tx2"/>
                </a:solidFill>
              </a:rPr>
              <a:t>3</a:t>
            </a:r>
            <a:r>
              <a:rPr lang="el-GR" sz="2800" dirty="0" smtClean="0">
                <a:solidFill>
                  <a:schemeClr val="tx2"/>
                </a:solidFill>
              </a:rPr>
              <a:t>κ</a:t>
            </a:r>
            <a:r>
              <a:rPr lang="en-CA" sz="2800" dirty="0" smtClean="0">
                <a:solidFill>
                  <a:schemeClr val="tx2"/>
                </a:solidFill>
              </a:rPr>
              <a:t>) work</a:t>
            </a:r>
            <a:endParaRPr lang="en-CA" sz="2800" baseline="30000" dirty="0">
              <a:solidFill>
                <a:schemeClr val="tx2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124200" y="1600200"/>
            <a:ext cx="6019800" cy="1752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Multigrid</a:t>
            </a:r>
            <a:r>
              <a:rPr lang="en-US" sz="2400" dirty="0" smtClean="0">
                <a:solidFill>
                  <a:schemeClr val="tx2"/>
                </a:solidFill>
              </a:rPr>
              <a:t> V-cycle like call structure: each level makes one call to next</a:t>
            </a:r>
          </a:p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Answer from d = O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CA" sz="2400" dirty="0">
                <a:solidFill>
                  <a:schemeClr val="tx2"/>
                </a:solidFill>
              </a:rPr>
              <a:t>log(</a:t>
            </a:r>
            <a:r>
              <a:rPr lang="el-GR" sz="2400" dirty="0">
                <a:solidFill>
                  <a:schemeClr val="tx2"/>
                </a:solidFill>
              </a:rPr>
              <a:t>κ</a:t>
            </a:r>
            <a:r>
              <a:rPr lang="en-CA" sz="2400" dirty="0">
                <a:solidFill>
                  <a:schemeClr val="tx2"/>
                </a:solidFill>
              </a:rPr>
              <a:t>))</a:t>
            </a:r>
            <a:br>
              <a:rPr lang="en-CA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matrix-vector multiplications </a:t>
            </a:r>
          </a:p>
        </p:txBody>
      </p:sp>
      <p:sp>
        <p:nvSpPr>
          <p:cNvPr id="14" name="Left Arrow 13"/>
          <p:cNvSpPr/>
          <p:nvPr/>
        </p:nvSpPr>
        <p:spPr>
          <a:xfrm rot="5400000">
            <a:off x="1524000" y="22860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371600"/>
            <a:ext cx="1964290" cy="990600"/>
            <a:chOff x="850557" y="4419600"/>
            <a:chExt cx="2870886" cy="1447800"/>
          </a:xfrm>
        </p:grpSpPr>
        <p:cxnSp>
          <p:nvCxnSpPr>
            <p:cNvPr id="16" name="Straight Connector 15"/>
            <p:cNvCxnSpPr>
              <a:stCxn id="17" idx="6"/>
              <a:endCxn id="18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17" idx="5"/>
              <a:endCxn id="19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7"/>
              <a:endCxn id="21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7"/>
              <a:endCxn id="21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  <a:endCxn id="18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5"/>
              <a:endCxn id="20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5"/>
              <a:endCxn id="20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6"/>
              <a:endCxn id="20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6"/>
              <a:endCxn id="23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6"/>
              <a:endCxn id="22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0"/>
              <a:endCxn id="22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7"/>
              <a:endCxn id="22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5"/>
              <a:endCxn id="23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6"/>
              <a:endCxn id="23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0" idx="7"/>
              <a:endCxn id="23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6"/>
              <a:endCxn id="24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6"/>
              <a:endCxn id="24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7200" y="3048000"/>
            <a:ext cx="1964290" cy="990600"/>
            <a:chOff x="7179710" y="3276600"/>
            <a:chExt cx="1964290" cy="990600"/>
          </a:xfrm>
        </p:grpSpPr>
        <p:cxnSp>
          <p:nvCxnSpPr>
            <p:cNvPr id="42" name="Straight Connector 41"/>
            <p:cNvCxnSpPr>
              <a:stCxn id="43" idx="6"/>
              <a:endCxn id="44" idx="2"/>
            </p:cNvCxnSpPr>
            <p:nvPr/>
          </p:nvCxnSpPr>
          <p:spPr>
            <a:xfrm flipV="1">
              <a:off x="7275529" y="3589421"/>
              <a:ext cx="260684" cy="521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179710" y="358942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53621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36214" y="4162926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05445" y="3797969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849034" y="3276600"/>
              <a:ext cx="104274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83223" y="327660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83223" y="3537284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048181" y="3433011"/>
              <a:ext cx="95819" cy="104274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3" idx="5"/>
              <a:endCxn id="45" idx="1"/>
            </p:cNvCxnSpPr>
            <p:nvPr/>
          </p:nvCxnSpPr>
          <p:spPr>
            <a:xfrm>
              <a:off x="7261496" y="3678425"/>
              <a:ext cx="289988" cy="49977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3" idx="7"/>
              <a:endCxn id="47" idx="2"/>
            </p:cNvCxnSpPr>
            <p:nvPr/>
          </p:nvCxnSpPr>
          <p:spPr>
            <a:xfrm flipV="1">
              <a:off x="7261496" y="3328737"/>
              <a:ext cx="587538" cy="2759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7"/>
              <a:endCxn id="47" idx="3"/>
            </p:cNvCxnSpPr>
            <p:nvPr/>
          </p:nvCxnSpPr>
          <p:spPr>
            <a:xfrm flipV="1">
              <a:off x="7617999" y="3365603"/>
              <a:ext cx="246305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0"/>
              <a:endCxn id="44" idx="4"/>
            </p:cNvCxnSpPr>
            <p:nvPr/>
          </p:nvCxnSpPr>
          <p:spPr>
            <a:xfrm flipH="1" flipV="1">
              <a:off x="7584123" y="3641558"/>
              <a:ext cx="4228" cy="52136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5"/>
              <a:endCxn id="46" idx="1"/>
            </p:cNvCxnSpPr>
            <p:nvPr/>
          </p:nvCxnSpPr>
          <p:spPr>
            <a:xfrm>
              <a:off x="7617999" y="3626288"/>
              <a:ext cx="401478" cy="1869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7" idx="5"/>
              <a:endCxn id="46" idx="0"/>
            </p:cNvCxnSpPr>
            <p:nvPr/>
          </p:nvCxnSpPr>
          <p:spPr>
            <a:xfrm>
              <a:off x="7938037" y="3365603"/>
              <a:ext cx="115317" cy="4323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6"/>
              <a:endCxn id="46" idx="3"/>
            </p:cNvCxnSpPr>
            <p:nvPr/>
          </p:nvCxnSpPr>
          <p:spPr>
            <a:xfrm flipV="1">
              <a:off x="7640487" y="3886973"/>
              <a:ext cx="378990" cy="3280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6"/>
              <a:endCxn id="49" idx="2"/>
            </p:cNvCxnSpPr>
            <p:nvPr/>
          </p:nvCxnSpPr>
          <p:spPr>
            <a:xfrm>
              <a:off x="7632032" y="3589421"/>
              <a:ext cx="105119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6"/>
              <a:endCxn id="48" idx="2"/>
            </p:cNvCxnSpPr>
            <p:nvPr/>
          </p:nvCxnSpPr>
          <p:spPr>
            <a:xfrm>
              <a:off x="7953308" y="3328737"/>
              <a:ext cx="72991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0"/>
              <a:endCxn id="48" idx="4"/>
            </p:cNvCxnSpPr>
            <p:nvPr/>
          </p:nvCxnSpPr>
          <p:spPr>
            <a:xfrm flipV="1">
              <a:off x="8731133" y="3380874"/>
              <a:ext cx="0" cy="15641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4" idx="7"/>
              <a:endCxn id="48" idx="3"/>
            </p:cNvCxnSpPr>
            <p:nvPr/>
          </p:nvCxnSpPr>
          <p:spPr>
            <a:xfrm flipV="1">
              <a:off x="7617999" y="3365604"/>
              <a:ext cx="1079256" cy="1869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7" idx="5"/>
              <a:endCxn id="49" idx="1"/>
            </p:cNvCxnSpPr>
            <p:nvPr/>
          </p:nvCxnSpPr>
          <p:spPr>
            <a:xfrm>
              <a:off x="7938037" y="3365603"/>
              <a:ext cx="759218" cy="1869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5" idx="6"/>
              <a:endCxn id="49" idx="3"/>
            </p:cNvCxnSpPr>
            <p:nvPr/>
          </p:nvCxnSpPr>
          <p:spPr>
            <a:xfrm flipV="1">
              <a:off x="7640487" y="3626288"/>
              <a:ext cx="1056768" cy="5887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6" idx="7"/>
              <a:endCxn id="49" idx="2"/>
            </p:cNvCxnSpPr>
            <p:nvPr/>
          </p:nvCxnSpPr>
          <p:spPr>
            <a:xfrm flipV="1">
              <a:off x="8087231" y="3589421"/>
              <a:ext cx="595992" cy="2238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8" idx="6"/>
              <a:endCxn id="50" idx="1"/>
            </p:cNvCxnSpPr>
            <p:nvPr/>
          </p:nvCxnSpPr>
          <p:spPr>
            <a:xfrm>
              <a:off x="8779042" y="3328738"/>
              <a:ext cx="283171" cy="1195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9" idx="6"/>
              <a:endCxn id="50" idx="2"/>
            </p:cNvCxnSpPr>
            <p:nvPr/>
          </p:nvCxnSpPr>
          <p:spPr>
            <a:xfrm flipV="1">
              <a:off x="8779042" y="3485148"/>
              <a:ext cx="269139" cy="104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6" idx="2"/>
              <a:endCxn id="43" idx="6"/>
            </p:cNvCxnSpPr>
            <p:nvPr/>
          </p:nvCxnSpPr>
          <p:spPr>
            <a:xfrm flipH="1" flipV="1">
              <a:off x="7275529" y="3641558"/>
              <a:ext cx="729916" cy="208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5" idx="7"/>
              <a:endCxn id="47" idx="4"/>
            </p:cNvCxnSpPr>
            <p:nvPr/>
          </p:nvCxnSpPr>
          <p:spPr>
            <a:xfrm flipV="1">
              <a:off x="7625217" y="3380874"/>
              <a:ext cx="275954" cy="7973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6" idx="7"/>
              <a:endCxn id="48" idx="3"/>
            </p:cNvCxnSpPr>
            <p:nvPr/>
          </p:nvCxnSpPr>
          <p:spPr>
            <a:xfrm flipV="1">
              <a:off x="8087232" y="3365604"/>
              <a:ext cx="610023" cy="4476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5" idx="6"/>
              <a:endCxn id="50" idx="3"/>
            </p:cNvCxnSpPr>
            <p:nvPr/>
          </p:nvCxnSpPr>
          <p:spPr>
            <a:xfrm flipV="1">
              <a:off x="7640488" y="3522014"/>
              <a:ext cx="1421725" cy="6930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7" idx="6"/>
              <a:endCxn id="50" idx="2"/>
            </p:cNvCxnSpPr>
            <p:nvPr/>
          </p:nvCxnSpPr>
          <p:spPr>
            <a:xfrm>
              <a:off x="7953308" y="3328737"/>
              <a:ext cx="1094873" cy="1564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4964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eft Arrow 72"/>
          <p:cNvSpPr/>
          <p:nvPr/>
        </p:nvSpPr>
        <p:spPr>
          <a:xfrm rot="5400000">
            <a:off x="1600200" y="44196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Left Arrow 133"/>
          <p:cNvSpPr/>
          <p:nvPr/>
        </p:nvSpPr>
        <p:spPr>
          <a:xfrm rot="16200000">
            <a:off x="838200" y="24384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Left Arrow 135"/>
          <p:cNvSpPr/>
          <p:nvPr/>
        </p:nvSpPr>
        <p:spPr>
          <a:xfrm rot="16200000">
            <a:off x="838200" y="4419600"/>
            <a:ext cx="6096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038600"/>
          </a:xfrm>
        </p:spPr>
        <p:txBody>
          <a:bodyPr/>
          <a:lstStyle/>
          <a:p>
            <a:r>
              <a:rPr lang="en-US" dirty="0" smtClean="0"/>
              <a:t>Would like to solve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err="1" smtClean="0"/>
              <a:t>x</a:t>
            </a:r>
            <a:r>
              <a:rPr lang="en-US" dirty="0" smtClean="0"/>
              <a:t> = b</a:t>
            </a:r>
          </a:p>
          <a:p>
            <a:r>
              <a:rPr lang="en-US" dirty="0" smtClean="0"/>
              <a:t>Goal: </a:t>
            </a:r>
            <a:r>
              <a:rPr lang="en-US" dirty="0" err="1" smtClean="0"/>
              <a:t>polylog</a:t>
            </a:r>
            <a:r>
              <a:rPr lang="en-US" dirty="0" smtClean="0"/>
              <a:t> depth, nearly-linear work</a:t>
            </a:r>
          </a:p>
          <a:p>
            <a:r>
              <a:rPr lang="en-US" dirty="0"/>
              <a:t>`Standard’ numerical methods have high depth</a:t>
            </a:r>
          </a:p>
          <a:p>
            <a:r>
              <a:rPr lang="en-US" dirty="0" smtClean="0"/>
              <a:t>Equivalent: </a:t>
            </a:r>
            <a:r>
              <a:rPr lang="en-US" dirty="0"/>
              <a:t>sparse inverse representations</a:t>
            </a:r>
          </a:p>
          <a:p>
            <a:r>
              <a:rPr lang="en-US" dirty="0" smtClean="0"/>
              <a:t>Squaring gets around lower bound</a:t>
            </a:r>
          </a:p>
          <a:p>
            <a:r>
              <a:rPr lang="en-US" b="1" dirty="0" smtClean="0"/>
              <a:t>Can keep squares sparse</a:t>
            </a:r>
          </a:p>
          <a:p>
            <a:r>
              <a:rPr lang="en-US" b="1" dirty="0"/>
              <a:t>Operator view of algorithms can drive its </a:t>
            </a:r>
            <a:r>
              <a:rPr lang="en-US" b="1" dirty="0" smtClean="0"/>
              <a:t>design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88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819400" y="22098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3200" dirty="0" err="1" smtClean="0"/>
              <a:t>L</a:t>
            </a:r>
            <a:r>
              <a:rPr lang="en-CA" sz="3200" baseline="-25000" dirty="0" err="1" smtClean="0"/>
              <a:t>G</a:t>
            </a:r>
            <a:r>
              <a:rPr lang="en-CA" sz="3200" dirty="0" err="1" smtClean="0"/>
              <a:t>x</a:t>
            </a:r>
            <a:r>
              <a:rPr lang="en-CA" sz="3200" dirty="0" smtClean="0"/>
              <a:t> = b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Why is it hard?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Key Tool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Parallel Solver</a:t>
            </a:r>
          </a:p>
          <a:p>
            <a:pPr>
              <a:buFont typeface="Arial" charset="0"/>
              <a:buChar char="•"/>
            </a:pPr>
            <a:r>
              <a:rPr lang="en-CA" sz="3200" b="1" dirty="0" smtClean="0"/>
              <a:t>Other Forms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00134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Representation of (</a:t>
            </a:r>
            <a:r>
              <a:rPr lang="en-CA" sz="3600" b="1" dirty="0" smtClean="0"/>
              <a:t>I</a:t>
            </a:r>
            <a:r>
              <a:rPr lang="en-CA" sz="3600" dirty="0" smtClean="0"/>
              <a:t> </a:t>
            </a:r>
            <a:r>
              <a:rPr lang="en-US" sz="3600" dirty="0" smtClean="0"/>
              <a:t>–</a:t>
            </a:r>
            <a:r>
              <a:rPr lang="en-CA" sz="3600" dirty="0" smtClean="0"/>
              <a:t> </a:t>
            </a:r>
            <a:r>
              <a:rPr lang="en-CA" sz="3600" b="1" dirty="0" smtClean="0"/>
              <a:t>A</a:t>
            </a:r>
            <a:r>
              <a:rPr lang="en-CA" sz="3600" dirty="0" smtClean="0"/>
              <a:t>)</a:t>
            </a:r>
            <a:r>
              <a:rPr lang="en-CA" sz="3600" baseline="30000" dirty="0" smtClean="0"/>
              <a:t>-1</a:t>
            </a:r>
            <a:endParaRPr lang="en-CA" sz="3600" baseline="300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33400" y="3657600"/>
            <a:ext cx="8610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Algorithm from [PS `14] gives: </a:t>
            </a:r>
            <a:r>
              <a:rPr lang="en-US" sz="2800" b="1" dirty="0" smtClean="0">
                <a:solidFill>
                  <a:schemeClr val="tx2"/>
                </a:solidFill>
              </a:rPr>
              <a:t>(I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en-US" sz="2800" b="1" dirty="0" smtClean="0">
                <a:solidFill>
                  <a:schemeClr val="tx2"/>
                </a:solidFill>
              </a:rPr>
              <a:t> A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≈ </a:t>
            </a:r>
            <a:r>
              <a:rPr lang="en-US" sz="2800" dirty="0">
                <a:solidFill>
                  <a:schemeClr val="tx2"/>
                </a:solidFill>
              </a:rPr>
              <a:t>½</a:t>
            </a:r>
            <a:r>
              <a:rPr lang="en-CA" sz="2800" dirty="0">
                <a:solidFill>
                  <a:schemeClr val="tx2"/>
                </a:solidFill>
              </a:rPr>
              <a:t>[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+ 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+ </a:t>
            </a:r>
            <a:r>
              <a:rPr lang="en-CA" sz="2800" b="1" dirty="0">
                <a:solidFill>
                  <a:schemeClr val="tx2"/>
                </a:solidFill>
              </a:rPr>
              <a:t>A</a:t>
            </a:r>
            <a:r>
              <a:rPr lang="en-CA" sz="2800" baseline="-25000" dirty="0">
                <a:solidFill>
                  <a:schemeClr val="tx2"/>
                </a:solidFill>
              </a:rPr>
              <a:t>0</a:t>
            </a:r>
            <a:r>
              <a:rPr lang="en-CA" sz="2800" dirty="0">
                <a:solidFill>
                  <a:schemeClr val="tx2"/>
                </a:solidFill>
              </a:rPr>
              <a:t>)[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+ 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+ </a:t>
            </a:r>
            <a:r>
              <a:rPr lang="en-CA" sz="2800" b="1" dirty="0">
                <a:solidFill>
                  <a:schemeClr val="tx2"/>
                </a:solidFill>
              </a:rPr>
              <a:t>A</a:t>
            </a:r>
            <a:r>
              <a:rPr lang="en-CA" sz="2800" baseline="-25000" dirty="0">
                <a:solidFill>
                  <a:schemeClr val="tx2"/>
                </a:solidFill>
              </a:rPr>
              <a:t>1</a:t>
            </a:r>
            <a:r>
              <a:rPr lang="en-CA" sz="2800" dirty="0">
                <a:solidFill>
                  <a:schemeClr val="tx2"/>
                </a:solidFill>
              </a:rPr>
              <a:t>)(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b="1" dirty="0">
                <a:solidFill>
                  <a:schemeClr val="tx2"/>
                </a:solidFill>
              </a:rPr>
              <a:t>A</a:t>
            </a:r>
            <a:r>
              <a:rPr lang="en-CA" sz="2800" baseline="-25000" dirty="0">
                <a:solidFill>
                  <a:schemeClr val="tx2"/>
                </a:solidFill>
              </a:rPr>
              <a:t>2</a:t>
            </a:r>
            <a:r>
              <a:rPr lang="en-CA" sz="2800" dirty="0">
                <a:solidFill>
                  <a:schemeClr val="tx2"/>
                </a:solidFill>
              </a:rPr>
              <a:t>)</a:t>
            </a:r>
            <a:r>
              <a:rPr lang="en-CA" sz="2800" b="1" baseline="30000" dirty="0">
                <a:solidFill>
                  <a:schemeClr val="tx2"/>
                </a:solidFill>
              </a:rPr>
              <a:t>-1</a:t>
            </a:r>
            <a:r>
              <a:rPr lang="en-CA" sz="2800" dirty="0">
                <a:solidFill>
                  <a:schemeClr val="tx2"/>
                </a:solidFill>
              </a:rPr>
              <a:t>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+ </a:t>
            </a:r>
            <a:r>
              <a:rPr lang="en-CA" sz="2800" b="1" dirty="0">
                <a:solidFill>
                  <a:schemeClr val="tx2"/>
                </a:solidFill>
              </a:rPr>
              <a:t>A</a:t>
            </a:r>
            <a:r>
              <a:rPr lang="en-CA" sz="2800" baseline="-25000" dirty="0">
                <a:solidFill>
                  <a:schemeClr val="tx2"/>
                </a:solidFill>
              </a:rPr>
              <a:t>1</a:t>
            </a:r>
            <a:r>
              <a:rPr lang="en-CA" sz="2800" dirty="0">
                <a:solidFill>
                  <a:schemeClr val="tx2"/>
                </a:solidFill>
              </a:rPr>
              <a:t>)](</a:t>
            </a:r>
            <a:r>
              <a:rPr lang="en-CA" sz="2800" b="1" dirty="0">
                <a:solidFill>
                  <a:schemeClr val="tx2"/>
                </a:solidFill>
              </a:rPr>
              <a:t>I</a:t>
            </a:r>
            <a:r>
              <a:rPr lang="en-CA" sz="2800" dirty="0">
                <a:solidFill>
                  <a:schemeClr val="tx2"/>
                </a:solidFill>
              </a:rPr>
              <a:t> + </a:t>
            </a:r>
            <a:r>
              <a:rPr lang="en-CA" sz="2800" b="1" dirty="0">
                <a:solidFill>
                  <a:schemeClr val="tx2"/>
                </a:solidFill>
              </a:rPr>
              <a:t>A</a:t>
            </a:r>
            <a:r>
              <a:rPr lang="en-CA" sz="2800" baseline="-25000" dirty="0">
                <a:solidFill>
                  <a:schemeClr val="tx2"/>
                </a:solidFill>
              </a:rPr>
              <a:t>0</a:t>
            </a:r>
            <a:r>
              <a:rPr lang="en-CA" sz="2800" dirty="0">
                <a:solidFill>
                  <a:schemeClr val="tx2"/>
                </a:solidFill>
              </a:rPr>
              <a:t>)]</a:t>
            </a:r>
            <a:endParaRPr lang="en-CA" sz="2800" baseline="30000" dirty="0">
              <a:solidFill>
                <a:schemeClr val="tx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438400" y="5410200"/>
            <a:ext cx="63246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Sum and product of O(</a:t>
            </a:r>
            <a:r>
              <a:rPr lang="en-CA" dirty="0" smtClean="0">
                <a:solidFill>
                  <a:schemeClr val="tx2"/>
                </a:solidFill>
              </a:rPr>
              <a:t>log</a:t>
            </a:r>
            <a:r>
              <a:rPr lang="el-GR" dirty="0" smtClean="0">
                <a:solidFill>
                  <a:schemeClr val="tx2"/>
                </a:solidFill>
              </a:rPr>
              <a:t>κ</a:t>
            </a:r>
            <a:r>
              <a:rPr lang="en-US" dirty="0" smtClean="0">
                <a:solidFill>
                  <a:schemeClr val="tx2"/>
                </a:solidFill>
              </a:rPr>
              <a:t>) matrices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Need: just a product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95400" y="1600200"/>
            <a:ext cx="7239000" cy="1447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Gaussian graphical models sampling: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Sample from Gaussian with covariance </a:t>
            </a:r>
            <a:r>
              <a:rPr lang="en-US" b="1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Need </a:t>
            </a:r>
            <a:r>
              <a:rPr lang="en-US" b="1" dirty="0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s.t.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CA" b="1" dirty="0" smtClean="0">
                <a:solidFill>
                  <a:schemeClr val="tx2"/>
                </a:solidFill>
              </a:rPr>
              <a:t>C</a:t>
            </a:r>
            <a:r>
              <a:rPr lang="en-CA" baseline="30000" dirty="0" smtClean="0">
                <a:solidFill>
                  <a:schemeClr val="tx2"/>
                </a:solidFill>
              </a:rPr>
              <a:t>T</a:t>
            </a:r>
            <a:r>
              <a:rPr lang="en-CA" b="1" dirty="0" smtClean="0">
                <a:solidFill>
                  <a:schemeClr val="tx2"/>
                </a:solidFill>
              </a:rPr>
              <a:t>C</a:t>
            </a:r>
            <a:r>
              <a:rPr lang="en-CA" dirty="0" smtClean="0">
                <a:solidFill>
                  <a:schemeClr val="tx2"/>
                </a:solidFill>
              </a:rPr>
              <a:t> ≈ </a:t>
            </a:r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I </a:t>
            </a:r>
            <a:r>
              <a:rPr lang="en-US" dirty="0">
                <a:solidFill>
                  <a:schemeClr val="tx2"/>
                </a:solidFill>
              </a:rPr>
              <a:t>–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A)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baseline="30000" dirty="0">
                <a:solidFill>
                  <a:schemeClr val="tx2"/>
                </a:solidFill>
              </a:rPr>
              <a:t>1</a:t>
            </a:r>
            <a:endParaRPr lang="en-CA" b="1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5155" y="42868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7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Solution 2</a:t>
            </a:r>
            <a:endParaRPr lang="en-CA" sz="3600" baseline="30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43000" y="1371600"/>
            <a:ext cx="7315200" cy="1219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= 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+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1/2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aseline="30000" dirty="0" smtClean="0">
                <a:solidFill>
                  <a:schemeClr val="tx2"/>
                </a:solidFill>
              </a:rPr>
              <a:t>2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+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1/2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CA" sz="3200" dirty="0" smtClean="0">
                <a:solidFill>
                  <a:schemeClr val="tx2"/>
                </a:solidFill>
              </a:rPr>
              <a:t>		≈ 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dirty="0">
                <a:solidFill>
                  <a:schemeClr val="tx2"/>
                </a:solidFill>
              </a:rPr>
              <a:t> +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  <a:r>
              <a:rPr lang="en-US" sz="3200" baseline="30000" dirty="0">
                <a:solidFill>
                  <a:schemeClr val="tx2"/>
                </a:solidFill>
              </a:rPr>
              <a:t>1/2</a:t>
            </a:r>
            <a:r>
              <a:rPr lang="en-US" sz="3200" dirty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dirty="0">
                <a:solidFill>
                  <a:schemeClr val="tx2"/>
                </a:solidFill>
              </a:rPr>
              <a:t> –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aseline="-25000" dirty="0" smtClean="0">
                <a:solidFill>
                  <a:schemeClr val="tx2"/>
                </a:solidFill>
              </a:rPr>
              <a:t>1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>
                <a:solidFill>
                  <a:schemeClr val="tx2"/>
                </a:solidFill>
              </a:rPr>
              <a:t>-1</a:t>
            </a:r>
            <a:r>
              <a:rPr lang="en-US" sz="3200" dirty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dirty="0">
                <a:solidFill>
                  <a:schemeClr val="tx2"/>
                </a:solidFill>
              </a:rPr>
              <a:t> +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  <a:r>
              <a:rPr lang="en-US" sz="3200" baseline="30000" dirty="0">
                <a:solidFill>
                  <a:schemeClr val="tx2"/>
                </a:solidFill>
              </a:rPr>
              <a:t>1/2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endParaRPr lang="en-US" sz="3200" baseline="30000" dirty="0">
              <a:solidFill>
                <a:schemeClr val="tx2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62000" y="2743200"/>
            <a:ext cx="7315200" cy="990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Repeat on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b="1" dirty="0">
                <a:solidFill>
                  <a:schemeClr val="tx2"/>
                </a:solidFill>
              </a:rPr>
              <a:t>(I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tx2"/>
                </a:solidFill>
              </a:rPr>
              <a:t> A)</a:t>
            </a:r>
            <a:r>
              <a:rPr lang="en-US" sz="2400" baseline="30000" dirty="0">
                <a:solidFill>
                  <a:schemeClr val="tx2"/>
                </a:solidFill>
              </a:rPr>
              <a:t>-1</a:t>
            </a:r>
            <a:r>
              <a:rPr lang="en-CA" sz="2400" dirty="0">
                <a:solidFill>
                  <a:schemeClr val="tx2"/>
                </a:solidFill>
              </a:rPr>
              <a:t> ≈ </a:t>
            </a:r>
            <a:r>
              <a:rPr lang="en-CA" sz="2400" b="1" dirty="0">
                <a:solidFill>
                  <a:schemeClr val="tx2"/>
                </a:solidFill>
              </a:rPr>
              <a:t>C</a:t>
            </a:r>
            <a:r>
              <a:rPr lang="en-CA" sz="2400" baseline="30000" dirty="0">
                <a:solidFill>
                  <a:schemeClr val="tx2"/>
                </a:solidFill>
              </a:rPr>
              <a:t>T</a:t>
            </a:r>
            <a:r>
              <a:rPr lang="en-CA" sz="2400" b="1" dirty="0">
                <a:solidFill>
                  <a:schemeClr val="tx2"/>
                </a:solidFill>
              </a:rPr>
              <a:t>C</a:t>
            </a:r>
            <a:endParaRPr lang="en-CA" sz="2400" baseline="30000" dirty="0">
              <a:solidFill>
                <a:schemeClr val="tx2"/>
              </a:solidFill>
            </a:endParaRP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where 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 = 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…(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endParaRPr lang="en-US" sz="2400" baseline="30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438400" y="3810000"/>
            <a:ext cx="4343400" cy="533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How to </a:t>
            </a:r>
            <a:r>
              <a:rPr lang="en-US" sz="2400" dirty="0">
                <a:solidFill>
                  <a:schemeClr val="tx2"/>
                </a:solidFill>
              </a:rPr>
              <a:t>evaluate (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>
                <a:solidFill>
                  <a:schemeClr val="tx2"/>
                </a:solidFill>
              </a:rPr>
              <a:t>1/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419600" y="4724400"/>
            <a:ext cx="4572000" cy="1828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Well-conditioned matrix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Mclaurin</a:t>
            </a:r>
            <a:r>
              <a:rPr lang="en-US" sz="2400" dirty="0" smtClean="0">
                <a:solidFill>
                  <a:schemeClr val="tx2"/>
                </a:solidFill>
              </a:rPr>
              <a:t> series expansion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= low degree polynomial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What about 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4419600"/>
            <a:ext cx="2895600" cy="2209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>
                <a:solidFill>
                  <a:schemeClr val="tx2"/>
                </a:solidFill>
              </a:rPr>
              <a:t>≈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baseline="30000" dirty="0" smtClean="0">
                <a:solidFill>
                  <a:schemeClr val="tx2"/>
                </a:solidFill>
              </a:rPr>
              <a:t>2: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Eigenvalues between [0,1]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Eigenvalues of 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</a:rPr>
              <a:t>in [1,2]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581400" y="52578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65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Solution 3 ([CCLPT `14])</a:t>
            </a:r>
            <a:endParaRPr lang="en-CA" sz="3600" baseline="30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524000"/>
            <a:ext cx="9106646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= 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+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/2)</a:t>
            </a:r>
            <a:r>
              <a:rPr lang="en-US" sz="3200" baseline="30000" dirty="0" smtClean="0">
                <a:solidFill>
                  <a:schemeClr val="tx2"/>
                </a:solidFill>
              </a:rPr>
              <a:t>1/2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/2 -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aseline="30000" dirty="0" smtClean="0">
                <a:solidFill>
                  <a:schemeClr val="tx2"/>
                </a:solidFill>
              </a:rPr>
              <a:t>2</a:t>
            </a:r>
            <a:r>
              <a:rPr lang="en-US" sz="3200" dirty="0" smtClean="0">
                <a:solidFill>
                  <a:schemeClr val="tx2"/>
                </a:solidFill>
              </a:rPr>
              <a:t>/2)</a:t>
            </a:r>
            <a:r>
              <a:rPr lang="en-US" sz="3200" baseline="30000" dirty="0" smtClean="0">
                <a:solidFill>
                  <a:schemeClr val="tx2"/>
                </a:solidFill>
              </a:rPr>
              <a:t>-1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 +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/2)</a:t>
            </a:r>
            <a:r>
              <a:rPr lang="en-US" sz="3200" baseline="30000" dirty="0" smtClean="0">
                <a:solidFill>
                  <a:schemeClr val="tx2"/>
                </a:solidFill>
              </a:rPr>
              <a:t>1/2</a:t>
            </a:r>
            <a:endParaRPr lang="en-US" sz="3200" baseline="30000" dirty="0">
              <a:solidFill>
                <a:schemeClr val="tx2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24000" y="2667000"/>
            <a:ext cx="6172200" cy="1752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Modified chain: 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–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i+1</a:t>
            </a:r>
            <a:r>
              <a:rPr lang="en-CA" sz="2400" dirty="0">
                <a:solidFill>
                  <a:schemeClr val="tx2"/>
                </a:solidFill>
              </a:rPr>
              <a:t>≈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/</a:t>
            </a:r>
            <a:r>
              <a:rPr lang="en-US" sz="2400" dirty="0">
                <a:solidFill>
                  <a:schemeClr val="tx2"/>
                </a:solidFill>
              </a:rPr>
              <a:t>2 -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>
                <a:solidFill>
                  <a:schemeClr val="tx2"/>
                </a:solidFill>
              </a:rPr>
              <a:t>i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/2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/2 has eigenvalues in [1/2, 3/2]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Replace with O(</a:t>
            </a:r>
            <a:r>
              <a:rPr lang="en-US" sz="2400" dirty="0" err="1" smtClean="0">
                <a:solidFill>
                  <a:schemeClr val="tx2"/>
                </a:solidFill>
              </a:rPr>
              <a:t>loglog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dirty="0" smtClean="0">
                <a:solidFill>
                  <a:schemeClr val="tx2"/>
                </a:solidFill>
              </a:rPr>
              <a:t>) degree polynomial / </a:t>
            </a:r>
            <a:r>
              <a:rPr lang="en-US" sz="2400" dirty="0" err="1" smtClean="0">
                <a:solidFill>
                  <a:schemeClr val="tx2"/>
                </a:solidFill>
              </a:rPr>
              <a:t>Mclaurin</a:t>
            </a:r>
            <a:r>
              <a:rPr lang="en-US" sz="2400" dirty="0" smtClean="0">
                <a:solidFill>
                  <a:schemeClr val="tx2"/>
                </a:solidFill>
              </a:rPr>
              <a:t> series, T</a:t>
            </a:r>
            <a:r>
              <a:rPr lang="en-US" sz="2400" baseline="-25000" dirty="0" smtClean="0">
                <a:solidFill>
                  <a:schemeClr val="tx2"/>
                </a:solidFill>
              </a:rPr>
              <a:t>1/2</a:t>
            </a:r>
            <a:endParaRPr lang="en-CA" sz="2400" baseline="-25000" dirty="0" smtClean="0">
              <a:solidFill>
                <a:schemeClr val="tx2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828800" y="4648200"/>
            <a:ext cx="67818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 = T</a:t>
            </a:r>
            <a:r>
              <a:rPr lang="en-US" sz="2400" baseline="-25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/2)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baseline="-25000" dirty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/2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chemeClr val="tx2"/>
                </a:solidFill>
              </a:rPr>
              <a:t>…T</a:t>
            </a:r>
            <a:r>
              <a:rPr lang="en-US" sz="2400" baseline="-25000" dirty="0">
                <a:solidFill>
                  <a:schemeClr val="tx2"/>
                </a:solidFill>
              </a:rPr>
              <a:t>1/2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</a:rPr>
              <a:t>/2)</a:t>
            </a:r>
            <a:endParaRPr lang="en-US" sz="2400" baseline="30000" dirty="0" smtClean="0">
              <a:solidFill>
                <a:schemeClr val="tx2"/>
              </a:solidFill>
            </a:endParaRP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>
                <a:solidFill>
                  <a:schemeClr val="tx2"/>
                </a:solidFill>
              </a:rPr>
              <a:t>g</a:t>
            </a:r>
            <a:r>
              <a:rPr lang="en-US" sz="2400" dirty="0" smtClean="0">
                <a:solidFill>
                  <a:schemeClr val="tx2"/>
                </a:solidFill>
              </a:rPr>
              <a:t>ives </a:t>
            </a:r>
            <a:r>
              <a:rPr lang="en-US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I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tx2"/>
                </a:solidFill>
              </a:rPr>
              <a:t> A)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>
                <a:solidFill>
                  <a:schemeClr val="tx2"/>
                </a:solidFill>
              </a:rPr>
              <a:t>≈ </a:t>
            </a:r>
            <a:r>
              <a:rPr lang="en-CA" sz="2400" b="1" dirty="0" smtClean="0">
                <a:solidFill>
                  <a:schemeClr val="tx2"/>
                </a:solidFill>
              </a:rPr>
              <a:t>C</a:t>
            </a:r>
            <a:r>
              <a:rPr lang="en-CA" sz="2400" baseline="30000" dirty="0" smtClean="0">
                <a:solidFill>
                  <a:schemeClr val="tx2"/>
                </a:solidFill>
              </a:rPr>
              <a:t>T</a:t>
            </a:r>
            <a:r>
              <a:rPr lang="en-CA" sz="2400" b="1" dirty="0" smtClean="0">
                <a:solidFill>
                  <a:schemeClr val="tx2"/>
                </a:solidFill>
              </a:rPr>
              <a:t>C</a:t>
            </a:r>
            <a:r>
              <a:rPr lang="en-US" sz="2400" baseline="30000" dirty="0" smtClean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514600" y="5715000"/>
            <a:ext cx="6400800" cy="990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Generalization to </a:t>
            </a:r>
            <a:r>
              <a:rPr lang="en-US" sz="2400" b="1" dirty="0">
                <a:solidFill>
                  <a:schemeClr val="tx2"/>
                </a:solidFill>
              </a:rPr>
              <a:t>(I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tx2"/>
                </a:solidFill>
              </a:rPr>
              <a:t> A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 (-1 &lt; p &lt;1):</a:t>
            </a:r>
          </a:p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 T</a:t>
            </a:r>
            <a:r>
              <a:rPr lang="en-US" sz="2400" baseline="-25000" dirty="0" smtClean="0">
                <a:solidFill>
                  <a:schemeClr val="tx2"/>
                </a:solidFill>
              </a:rPr>
              <a:t>-p/2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) T</a:t>
            </a:r>
            <a:r>
              <a:rPr lang="en-US" sz="2400" baseline="-25000" dirty="0">
                <a:solidFill>
                  <a:schemeClr val="tx2"/>
                </a:solidFill>
              </a:rPr>
              <a:t>-p/2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baseline="300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…T</a:t>
            </a:r>
            <a:r>
              <a:rPr lang="en-US" sz="2400" baseline="-25000" dirty="0">
                <a:solidFill>
                  <a:schemeClr val="tx2"/>
                </a:solidFill>
              </a:rPr>
              <a:t>-p/2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+ 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588" y="252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93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Summary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038600"/>
          </a:xfrm>
        </p:spPr>
        <p:txBody>
          <a:bodyPr/>
          <a:lstStyle/>
          <a:p>
            <a:r>
              <a:rPr lang="en-US" dirty="0" smtClean="0"/>
              <a:t>Would like to solve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err="1" smtClean="0"/>
              <a:t>x</a:t>
            </a:r>
            <a:r>
              <a:rPr lang="en-US" dirty="0" smtClean="0"/>
              <a:t> = b</a:t>
            </a:r>
          </a:p>
          <a:p>
            <a:r>
              <a:rPr lang="en-US" dirty="0" smtClean="0"/>
              <a:t>Goal: </a:t>
            </a:r>
            <a:r>
              <a:rPr lang="en-US" dirty="0" err="1" smtClean="0"/>
              <a:t>polylog</a:t>
            </a:r>
            <a:r>
              <a:rPr lang="en-US" dirty="0" smtClean="0"/>
              <a:t> depth, nearly-linear work</a:t>
            </a:r>
          </a:p>
          <a:p>
            <a:r>
              <a:rPr lang="en-US" dirty="0"/>
              <a:t>`Standard’ numerical methods have high depth</a:t>
            </a:r>
          </a:p>
          <a:p>
            <a:r>
              <a:rPr lang="en-US" dirty="0" smtClean="0"/>
              <a:t>Equivalent: </a:t>
            </a:r>
            <a:r>
              <a:rPr lang="en-US" dirty="0"/>
              <a:t>sparse inverse representations</a:t>
            </a:r>
          </a:p>
          <a:p>
            <a:r>
              <a:rPr lang="en-US" dirty="0" smtClean="0"/>
              <a:t>Squaring gets around lower bound</a:t>
            </a:r>
          </a:p>
          <a:p>
            <a:r>
              <a:rPr lang="en-US" dirty="0" smtClean="0"/>
              <a:t>Can keep squares sparse</a:t>
            </a:r>
          </a:p>
          <a:p>
            <a:r>
              <a:rPr lang="en-US" dirty="0"/>
              <a:t>Operator view of algorithms can drive its design</a:t>
            </a:r>
          </a:p>
          <a:p>
            <a:r>
              <a:rPr lang="en-US" b="1" dirty="0" smtClean="0"/>
              <a:t>Entire class of algorithms / factorizations</a:t>
            </a:r>
          </a:p>
          <a:p>
            <a:r>
              <a:rPr lang="en-US" b="1" dirty="0" smtClean="0"/>
              <a:t>Can approximate wider class of functions</a:t>
            </a:r>
          </a:p>
        </p:txBody>
      </p:sp>
    </p:spTree>
    <p:extLst>
      <p:ext uri="{BB962C8B-B14F-4D97-AF65-F5344CB8AC3E}">
        <p14:creationId xmlns:p14="http://schemas.microsoft.com/office/powerpoint/2010/main" val="6519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Open Questions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CA" b="1" dirty="0" smtClean="0">
                <a:solidFill>
                  <a:schemeClr val="tx2"/>
                </a:solidFill>
              </a:rPr>
              <a:t>Generalizations: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(Sparse) squaring </a:t>
            </a:r>
            <a:r>
              <a:rPr lang="en-CA" sz="2400" dirty="0">
                <a:solidFill>
                  <a:schemeClr val="tx2"/>
                </a:solidFill>
              </a:rPr>
              <a:t>as an iterative method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Connections </a:t>
            </a:r>
            <a:r>
              <a:rPr lang="en-CA" sz="2400" dirty="0">
                <a:solidFill>
                  <a:schemeClr val="tx2"/>
                </a:solidFill>
              </a:rPr>
              <a:t>to </a:t>
            </a:r>
            <a:r>
              <a:rPr lang="en-CA" sz="2400" dirty="0" err="1">
                <a:solidFill>
                  <a:schemeClr val="tx2"/>
                </a:solidFill>
              </a:rPr>
              <a:t>multigrid</a:t>
            </a:r>
            <a:r>
              <a:rPr lang="en-CA" sz="2400" dirty="0">
                <a:solidFill>
                  <a:schemeClr val="tx2"/>
                </a:solidFill>
              </a:rPr>
              <a:t>/</a:t>
            </a:r>
            <a:r>
              <a:rPr lang="en-CA" sz="2400" dirty="0" err="1">
                <a:solidFill>
                  <a:schemeClr val="tx2"/>
                </a:solidFill>
              </a:rPr>
              <a:t>multiscale</a:t>
            </a:r>
            <a:r>
              <a:rPr lang="en-CA" sz="2400" dirty="0">
                <a:solidFill>
                  <a:schemeClr val="tx2"/>
                </a:solidFill>
              </a:rPr>
              <a:t> methods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Other functions? log(</a:t>
            </a:r>
            <a:r>
              <a:rPr lang="en-CA" sz="2400" b="1" dirty="0" smtClean="0">
                <a:solidFill>
                  <a:schemeClr val="tx2"/>
                </a:solidFill>
              </a:rPr>
              <a:t>I - A</a:t>
            </a:r>
            <a:r>
              <a:rPr lang="en-CA" sz="2400" dirty="0" smtClean="0">
                <a:solidFill>
                  <a:schemeClr val="tx2"/>
                </a:solidFill>
              </a:rPr>
              <a:t>)? </a:t>
            </a:r>
            <a:r>
              <a:rPr lang="en-CA" sz="2400" smtClean="0">
                <a:solidFill>
                  <a:schemeClr val="tx2"/>
                </a:solidFill>
              </a:rPr>
              <a:t>Rational functions?</a:t>
            </a:r>
            <a:endParaRPr lang="en-CA" sz="2400" dirty="0" smtClean="0">
              <a:solidFill>
                <a:schemeClr val="tx2"/>
              </a:solidFill>
            </a:endParaRP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Other structured systems?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Different notions of sparsification?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CA" b="1" dirty="0">
                <a:solidFill>
                  <a:schemeClr val="tx2"/>
                </a:solidFill>
              </a:rPr>
              <a:t>More efficient:</a:t>
            </a:r>
          </a:p>
          <a:p>
            <a:pPr marL="708660" lvl="3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fast for O(n) sized </a:t>
            </a:r>
            <a:r>
              <a:rPr lang="en-CA" sz="2400" dirty="0" err="1">
                <a:solidFill>
                  <a:schemeClr val="tx2"/>
                </a:solidFill>
              </a:rPr>
              <a:t>sparsifier</a:t>
            </a:r>
            <a:r>
              <a:rPr lang="en-CA" sz="2400" dirty="0">
                <a:solidFill>
                  <a:schemeClr val="tx2"/>
                </a:solidFill>
              </a:rPr>
              <a:t>?</a:t>
            </a:r>
          </a:p>
          <a:p>
            <a:pPr marL="708660" lvl="3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Better </a:t>
            </a:r>
            <a:r>
              <a:rPr lang="en-CA" sz="2400" dirty="0">
                <a:solidFill>
                  <a:schemeClr val="tx2"/>
                </a:solidFill>
              </a:rPr>
              <a:t>sparsifiers? for </a:t>
            </a:r>
            <a:r>
              <a:rPr lang="en-CA" sz="2400" b="1" dirty="0">
                <a:solidFill>
                  <a:schemeClr val="tx2"/>
                </a:solidFill>
              </a:rPr>
              <a:t>I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b="1" dirty="0">
                <a:solidFill>
                  <a:schemeClr val="tx2"/>
                </a:solidFill>
              </a:rPr>
              <a:t>A</a:t>
            </a:r>
            <a:r>
              <a:rPr lang="en-CA" sz="2400" baseline="30000" dirty="0">
                <a:solidFill>
                  <a:schemeClr val="tx2"/>
                </a:solidFill>
              </a:rPr>
              <a:t>2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</a:p>
          <a:p>
            <a:pPr marL="708660" lvl="3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How to represent resistances?</a:t>
            </a:r>
            <a:endParaRPr lang="en-CA" sz="2400" dirty="0">
              <a:solidFill>
                <a:schemeClr val="tx2"/>
              </a:solidFill>
            </a:endParaRPr>
          </a:p>
          <a:p>
            <a:pPr marL="708660" lvl="3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O(n) time solver? (O(</a:t>
            </a:r>
            <a:r>
              <a:rPr lang="en-CA" sz="2400" dirty="0" err="1">
                <a:solidFill>
                  <a:schemeClr val="tx2"/>
                </a:solidFill>
              </a:rPr>
              <a:t>mlog</a:t>
            </a:r>
            <a:r>
              <a:rPr lang="en-CA" sz="2400" baseline="30000" dirty="0" err="1">
                <a:solidFill>
                  <a:schemeClr val="tx2"/>
                </a:solidFill>
              </a:rPr>
              <a:t>c</a:t>
            </a:r>
            <a:r>
              <a:rPr lang="en-CA" sz="2400" dirty="0" err="1">
                <a:solidFill>
                  <a:schemeClr val="tx2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 </a:t>
            </a:r>
            <a:r>
              <a:rPr lang="en-CA" sz="2400" dirty="0" err="1">
                <a:solidFill>
                  <a:schemeClr val="tx2"/>
                </a:solidFill>
              </a:rPr>
              <a:t>preprocessing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</a:p>
          <a:p>
            <a:pPr marL="0" lvl="3" indent="0">
              <a:spcBef>
                <a:spcPts val="0"/>
              </a:spcBef>
              <a:buClrTx/>
              <a:buNone/>
            </a:pPr>
            <a:r>
              <a:rPr lang="en-CA" sz="2400" b="1" dirty="0" smtClean="0">
                <a:solidFill>
                  <a:schemeClr val="tx2"/>
                </a:solidFill>
              </a:rPr>
              <a:t>Applications </a:t>
            </a:r>
            <a:r>
              <a:rPr lang="en-CA" sz="2400" b="1" dirty="0">
                <a:solidFill>
                  <a:schemeClr val="tx2"/>
                </a:solidFill>
              </a:rPr>
              <a:t>/ implementations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How fast can spectral sparsifiers run?</a:t>
            </a: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What does </a:t>
            </a:r>
            <a:r>
              <a:rPr lang="en-CA" sz="2400" b="1" dirty="0" err="1" smtClean="0">
                <a:solidFill>
                  <a:schemeClr val="tx2"/>
                </a:solidFill>
              </a:rPr>
              <a:t>L</a:t>
            </a:r>
            <a:r>
              <a:rPr lang="en-CA" sz="2400" baseline="30000" dirty="0" err="1" smtClean="0">
                <a:solidFill>
                  <a:schemeClr val="tx2"/>
                </a:solidFill>
              </a:rPr>
              <a:t>p</a:t>
            </a:r>
            <a:r>
              <a:rPr lang="en-CA" sz="2400" dirty="0" smtClean="0">
                <a:solidFill>
                  <a:schemeClr val="tx2"/>
                </a:solidFill>
              </a:rPr>
              <a:t> give for </a:t>
            </a:r>
            <a:r>
              <a:rPr lang="en-CA" sz="2400" dirty="0">
                <a:solidFill>
                  <a:schemeClr val="tx2"/>
                </a:solidFill>
              </a:rPr>
              <a:t>-1&lt;p</a:t>
            </a:r>
            <a:r>
              <a:rPr lang="en-CA" sz="2400" dirty="0" smtClean="0">
                <a:solidFill>
                  <a:schemeClr val="tx2"/>
                </a:solidFill>
              </a:rPr>
              <a:t>&lt;1?</a:t>
            </a:r>
            <a:endParaRPr lang="en-CA" sz="2400" dirty="0">
              <a:solidFill>
                <a:schemeClr val="tx2"/>
              </a:solidFill>
            </a:endParaRPr>
          </a:p>
          <a:p>
            <a:pPr marL="617220" lvl="4" indent="-342900">
              <a:spcBef>
                <a:spcPts val="0"/>
              </a:spcBef>
              <a:buClrTx/>
              <a:buFont typeface="Arial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Trees (from </a:t>
            </a:r>
            <a:r>
              <a:rPr lang="en-CA" sz="2400" dirty="0" smtClean="0">
                <a:solidFill>
                  <a:schemeClr val="tx2"/>
                </a:solidFill>
              </a:rPr>
              <a:t>sparsifiers) </a:t>
            </a:r>
            <a:r>
              <a:rPr lang="en-CA" sz="2400" dirty="0">
                <a:solidFill>
                  <a:schemeClr val="tx2"/>
                </a:solidFill>
              </a:rPr>
              <a:t>as a </a:t>
            </a:r>
            <a:r>
              <a:rPr lang="en-CA" sz="2400" dirty="0" smtClean="0">
                <a:solidFill>
                  <a:schemeClr val="tx2"/>
                </a:solidFill>
              </a:rPr>
              <a:t>stand-alone </a:t>
            </a:r>
            <a:r>
              <a:rPr lang="en-CA" sz="2400" dirty="0">
                <a:solidFill>
                  <a:schemeClr val="tx2"/>
                </a:solidFill>
              </a:rPr>
              <a:t>tool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Thank You!</a:t>
            </a:r>
            <a:endParaRPr lang="en-CA" sz="36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5800" y="2286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 dirty="0" smtClean="0">
                <a:latin typeface="+mj-lt"/>
                <a:ea typeface="SimSun" charset="0"/>
                <a:cs typeface="SimSun" charset="0"/>
              </a:rPr>
              <a:t>Questions?</a:t>
            </a:r>
            <a:endParaRPr lang="en-CA" sz="4400" dirty="0">
              <a:latin typeface="+mj-lt"/>
              <a:ea typeface="SimSun" charset="0"/>
              <a:cs typeface="SimSun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8200" y="4267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400" dirty="0" smtClean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Manuscripts on </a:t>
            </a:r>
            <a:r>
              <a:rPr lang="en-CA" sz="2400" dirty="0" err="1" smtClean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arXiv</a:t>
            </a:r>
            <a:r>
              <a:rPr lang="en-CA" sz="2400" dirty="0" smtClean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: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http://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arxiv.org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/abs/1311.3286</a:t>
            </a:r>
            <a:endParaRPr lang="en-CA" sz="2400" dirty="0" smtClean="0">
              <a:solidFill>
                <a:schemeClr val="tx2"/>
              </a:solidFill>
              <a:latin typeface="+mj-lt"/>
              <a:ea typeface="SimSun" charset="0"/>
              <a:cs typeface="SimSun" charset="0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http://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arxiv.org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charset="0"/>
                <a:cs typeface="SimSun" charset="0"/>
              </a:rPr>
              <a:t>/abs/1410.5392</a:t>
            </a:r>
            <a:endParaRPr lang="en-CA" sz="2400" dirty="0" smtClean="0">
              <a:solidFill>
                <a:schemeClr val="tx2"/>
              </a:solidFill>
              <a:latin typeface="+mj-lt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5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1683364" cy="129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Large Graphs</a:t>
            </a:r>
            <a:endParaRPr lang="en-US" baseline="30000" dirty="0">
              <a:latin typeface="+mn-lt"/>
            </a:endParaRPr>
          </a:p>
        </p:txBody>
      </p:sp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2667000" y="1752600"/>
            <a:ext cx="1600200" cy="533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95400"/>
            <a:ext cx="1666779" cy="129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3181"/>
          <a:stretch/>
        </p:blipFill>
        <p:spPr>
          <a:xfrm>
            <a:off x="4800600" y="2514600"/>
            <a:ext cx="1659207" cy="144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514600"/>
            <a:ext cx="1676400" cy="14478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209800" y="4343400"/>
            <a:ext cx="4724400" cy="1905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Algorithmic challenges: 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How to store?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How to analyze?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How to optimize?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53200" y="2895600"/>
            <a:ext cx="1607671" cy="5334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Meshes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1752600"/>
            <a:ext cx="1607671" cy="5334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Roads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514600" y="2743200"/>
            <a:ext cx="2057400" cy="10668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13586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Graph Laplacian</a:t>
            </a:r>
            <a:endParaRPr lang="en-US" dirty="0">
              <a:latin typeface="+mn-lt"/>
            </a:endParaRPr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2057400" y="3352800"/>
            <a:ext cx="48768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Row/column </a:t>
            </a:r>
            <a:r>
              <a:rPr lang="en-US" sz="2400" dirty="0">
                <a:solidFill>
                  <a:schemeClr val="tx2"/>
                </a:solidFill>
                <a:sym typeface="Wingdings"/>
              </a:rPr>
              <a:t>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vertex</a:t>
            </a:r>
            <a:r>
              <a:rPr lang="en-US" sz="2400" dirty="0">
                <a:solidFill>
                  <a:schemeClr val="tx2"/>
                </a:solidFill>
                <a:sym typeface="Wingdings"/>
              </a:rPr>
              <a:t/>
            </a:r>
            <a:br>
              <a:rPr lang="en-US" sz="2400" dirty="0">
                <a:solidFill>
                  <a:schemeClr val="tx2"/>
                </a:solidFill>
                <a:sym typeface="Wingdings"/>
              </a:rPr>
            </a:br>
            <a:r>
              <a:rPr lang="en-US" sz="2400" dirty="0">
                <a:solidFill>
                  <a:schemeClr val="tx2"/>
                </a:solidFill>
                <a:sym typeface="Wingdings"/>
              </a:rPr>
              <a:t>Off-diagonal  -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weight</a:t>
            </a:r>
            <a:br>
              <a:rPr lang="en-US" sz="2400" dirty="0" smtClean="0">
                <a:solidFill>
                  <a:schemeClr val="tx2"/>
                </a:solidFill>
                <a:sym typeface="Wingdings"/>
              </a:rPr>
            </a:b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Diagonal  weighted degree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600200"/>
            <a:ext cx="2286000" cy="1524000"/>
            <a:chOff x="5943600" y="2133601"/>
            <a:chExt cx="2286000" cy="1524000"/>
          </a:xfrm>
        </p:grpSpPr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7467600" y="2514600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4" name="Content Placeholder 5"/>
            <p:cNvSpPr txBox="1">
              <a:spLocks/>
            </p:cNvSpPr>
            <p:nvPr/>
          </p:nvSpPr>
          <p:spPr>
            <a:xfrm>
              <a:off x="6019800" y="2133601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>
            <a:xfrm>
              <a:off x="6553200" y="3276601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Left-Right Arrow Callout 15"/>
            <p:cNvSpPr/>
            <p:nvPr/>
          </p:nvSpPr>
          <p:spPr>
            <a:xfrm rot="20178953">
              <a:off x="6012375" y="2511241"/>
              <a:ext cx="1165419" cy="209685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27172"/>
              </a:avLst>
            </a:prstGeom>
            <a:solidFill>
              <a:srgbClr val="B5AE5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Left-Right Arrow Callout 16"/>
            <p:cNvSpPr/>
            <p:nvPr/>
          </p:nvSpPr>
          <p:spPr>
            <a:xfrm rot="781229">
              <a:off x="6024555" y="2982025"/>
              <a:ext cx="1467556" cy="209685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1902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ft-Right Arrow Callout 17"/>
            <p:cNvSpPr/>
            <p:nvPr/>
          </p:nvSpPr>
          <p:spPr>
            <a:xfrm rot="3991573">
              <a:off x="6901404" y="2717505"/>
              <a:ext cx="894894" cy="183199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36504"/>
              </a:avLst>
            </a:prstGeom>
            <a:solidFill>
              <a:srgbClr val="B5AE5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467600" y="32004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086600" y="22860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43600" y="28194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ellipse">
            <a:avLst/>
          </a:prstGeom>
          <a:solidFill>
            <a:srgbClr val="FFFFFF">
              <a:alpha val="18823"/>
            </a:srgbClr>
          </a:solidFill>
          <a:ln w="28575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1981200" y="5715000"/>
            <a:ext cx="5257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Input</a:t>
            </a:r>
            <a:r>
              <a:rPr lang="en-US" sz="2400" dirty="0" smtClean="0">
                <a:solidFill>
                  <a:schemeClr val="tx2"/>
                </a:solidFill>
              </a:rPr>
              <a:t>: graph Laplacian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dirty="0" smtClean="0">
                <a:solidFill>
                  <a:schemeClr val="tx2"/>
                </a:solidFill>
              </a:rPr>
              <a:t>, vector </a:t>
            </a:r>
            <a:r>
              <a:rPr lang="en-US" sz="2400" b="1" dirty="0" smtClean="0">
                <a:solidFill>
                  <a:schemeClr val="tx2"/>
                </a:solidFill>
              </a:rPr>
              <a:t>b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Output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CA" sz="2400" dirty="0" smtClean="0">
                <a:solidFill>
                  <a:schemeClr val="tx2"/>
                </a:solidFill>
              </a:rPr>
              <a:t>vector </a:t>
            </a:r>
            <a:r>
              <a:rPr lang="en-CA" sz="2400" b="1" dirty="0" smtClean="0">
                <a:solidFill>
                  <a:schemeClr val="tx2"/>
                </a:solidFill>
              </a:rPr>
              <a:t>x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err="1" smtClean="0">
                <a:solidFill>
                  <a:schemeClr val="tx2"/>
                </a:solidFill>
              </a:rPr>
              <a:t>s.t.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b="1" dirty="0" smtClean="0">
                <a:solidFill>
                  <a:schemeClr val="tx2"/>
                </a:solidFill>
              </a:rPr>
              <a:t>Lx</a:t>
            </a:r>
            <a:r>
              <a:rPr lang="en-CA" sz="2400" dirty="0" smtClean="0">
                <a:solidFill>
                  <a:schemeClr val="tx2"/>
                </a:solidFill>
              </a:rPr>
              <a:t> ≈ </a:t>
            </a:r>
            <a:r>
              <a:rPr lang="en-CA" sz="2400" b="1" dirty="0" smtClean="0">
                <a:solidFill>
                  <a:schemeClr val="tx2"/>
                </a:solidFill>
              </a:rPr>
              <a:t>b</a:t>
            </a: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0" y="4724400"/>
            <a:ext cx="151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Lx=b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4754732" cy="1399250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ChangeShapeType="1"/>
            <a:stCxn id="21" idx="6"/>
            <a:endCxn id="19" idx="2"/>
          </p:cNvCxnSpPr>
          <p:nvPr/>
        </p:nvCxnSpPr>
        <p:spPr bwMode="auto">
          <a:xfrm flipV="1">
            <a:off x="2286000" y="2667000"/>
            <a:ext cx="1828800" cy="304800"/>
          </a:xfrm>
          <a:prstGeom prst="line">
            <a:avLst/>
          </a:prstGeom>
          <a:noFill/>
          <a:ln w="25400" cap="flat" algn="ctr">
            <a:solidFill>
              <a:schemeClr val="accent2"/>
            </a:solidFill>
            <a:prstDash val="solid"/>
            <a:round/>
            <a:headEnd/>
            <a:tailEnd type="triangle" w="lg" len="lg"/>
          </a:ln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ellipse">
            <a:avLst/>
          </a:prstGeom>
          <a:solidFill>
            <a:srgbClr val="FFFFFF">
              <a:alpha val="18823"/>
            </a:srgbClr>
          </a:solidFill>
          <a:ln w="28575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3200400" y="2133600"/>
            <a:ext cx="533400" cy="228600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7162800" y="3352800"/>
            <a:ext cx="1600200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 vertices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 edges</a:t>
            </a:r>
          </a:p>
        </p:txBody>
      </p:sp>
      <p:sp>
        <p:nvSpPr>
          <p:cNvPr id="28" name="Content Placeholder 5"/>
          <p:cNvSpPr txBox="1">
            <a:spLocks/>
          </p:cNvSpPr>
          <p:nvPr/>
        </p:nvSpPr>
        <p:spPr>
          <a:xfrm>
            <a:off x="6106719" y="1447800"/>
            <a:ext cx="2808681" cy="1676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21" grpId="1" animBg="1"/>
      <p:bldP spid="27" grpId="0" animBg="1"/>
      <p:bldP spid="30" grpId="0"/>
      <p:bldP spid="19" grpId="0" animBg="1"/>
      <p:bldP spid="19" grpId="1" animBg="1"/>
      <p:bldP spid="37" grpId="0" animBg="1"/>
      <p:bldP spid="4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Laplacian Paradigm</a:t>
            </a:r>
            <a:endParaRPr lang="en-US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667000"/>
            <a:ext cx="151217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Lx=b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idx="1"/>
          </p:nvPr>
        </p:nvSpPr>
        <p:spPr>
          <a:xfrm>
            <a:off x="1905000" y="1524000"/>
            <a:ext cx="2743200" cy="914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CA" b="1" dirty="0" smtClean="0">
                <a:solidFill>
                  <a:schemeClr val="tx2"/>
                </a:solidFill>
              </a:rPr>
              <a:t>Directly related</a:t>
            </a:r>
            <a:r>
              <a:rPr lang="en-CA" dirty="0" smtClean="0">
                <a:solidFill>
                  <a:schemeClr val="tx2"/>
                </a:solidFill>
              </a:rPr>
              <a:t>: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CA" dirty="0" err="1" smtClean="0">
                <a:solidFill>
                  <a:schemeClr val="tx2"/>
                </a:solidFill>
              </a:rPr>
              <a:t>lliptic</a:t>
            </a:r>
            <a:r>
              <a:rPr lang="en-CA" dirty="0" smtClean="0">
                <a:solidFill>
                  <a:schemeClr val="tx2"/>
                </a:solidFill>
              </a:rPr>
              <a:t> systems</a:t>
            </a:r>
          </a:p>
          <a:p>
            <a:pPr marL="114300" indent="0">
              <a:buNone/>
            </a:pPr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351911">
            <a:off x="1476729" y="3040806"/>
            <a:ext cx="484632" cy="52159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Down Arrow 45"/>
          <p:cNvSpPr/>
          <p:nvPr/>
        </p:nvSpPr>
        <p:spPr>
          <a:xfrm rot="13516548">
            <a:off x="1448999" y="2358146"/>
            <a:ext cx="484632" cy="64709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ontent Placeholder 5"/>
          <p:cNvSpPr txBox="1">
            <a:spLocks/>
          </p:cNvSpPr>
          <p:nvPr/>
        </p:nvSpPr>
        <p:spPr>
          <a:xfrm>
            <a:off x="1981200" y="2819400"/>
            <a:ext cx="24384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CA" b="1" dirty="0" smtClean="0">
                <a:solidFill>
                  <a:schemeClr val="tx2"/>
                </a:solidFill>
              </a:rPr>
              <a:t>Few iterations</a:t>
            </a:r>
            <a:r>
              <a:rPr lang="en-CA" dirty="0" smtClean="0">
                <a:solidFill>
                  <a:schemeClr val="tx2"/>
                </a:solidFill>
              </a:rPr>
              <a:t>: Eigenvectors,</a:t>
            </a:r>
          </a:p>
          <a:p>
            <a:pPr marL="114300" indent="0">
              <a:buFont typeface="Arial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eat kernels</a:t>
            </a:r>
            <a:endParaRPr lang="en-CA" dirty="0" smtClean="0">
              <a:solidFill>
                <a:schemeClr val="tx2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78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 descr="http://upload.wikimedia.org/wikipedia/commons/4/4a/FAE_visualiz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600200" cy="1200149"/>
          </a:xfrm>
          <a:prstGeom prst="rect">
            <a:avLst/>
          </a:prstGeom>
          <a:noFill/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819400"/>
            <a:ext cx="2313215" cy="1295400"/>
          </a:xfrm>
          <a:prstGeom prst="rect">
            <a:avLst/>
          </a:prstGeom>
        </p:spPr>
      </p:pic>
      <p:sp>
        <p:nvSpPr>
          <p:cNvPr id="59" name="Down Arrow 58"/>
          <p:cNvSpPr/>
          <p:nvPr/>
        </p:nvSpPr>
        <p:spPr>
          <a:xfrm rot="19297283">
            <a:off x="1225600" y="3658354"/>
            <a:ext cx="484632" cy="68021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ontent Placeholder 5"/>
          <p:cNvSpPr txBox="1">
            <a:spLocks/>
          </p:cNvSpPr>
          <p:nvPr/>
        </p:nvSpPr>
        <p:spPr>
          <a:xfrm>
            <a:off x="838200" y="4648200"/>
            <a:ext cx="3352800" cy="1828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/>
                </a:solidFill>
              </a:rPr>
              <a:t>Many iterations / modify algorithm</a:t>
            </a:r>
            <a:endParaRPr lang="en-US" dirty="0" smtClean="0">
              <a:solidFill>
                <a:schemeClr val="tx2"/>
              </a:solidFill>
            </a:endParaRPr>
          </a:p>
          <a:p>
            <a:pPr marL="114300" indent="0">
              <a:buFont typeface="Arial" pitchFamily="34" charset="0"/>
              <a:buNone/>
            </a:pPr>
            <a:r>
              <a:rPr lang="en-CA" dirty="0">
                <a:solidFill>
                  <a:schemeClr val="tx2"/>
                </a:solidFill>
              </a:rPr>
              <a:t>G</a:t>
            </a:r>
            <a:r>
              <a:rPr lang="en-CA" dirty="0" smtClean="0">
                <a:solidFill>
                  <a:schemeClr val="tx2"/>
                </a:solidFill>
              </a:rPr>
              <a:t>raph problems</a:t>
            </a:r>
          </a:p>
          <a:p>
            <a:pPr marL="114300" indent="0">
              <a:buFont typeface="Arial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CA" dirty="0" smtClean="0">
                <a:solidFill>
                  <a:schemeClr val="tx2"/>
                </a:solidFill>
              </a:rPr>
              <a:t>mage processing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5562600"/>
            <a:ext cx="1295400" cy="1122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895600"/>
            <a:ext cx="1725408" cy="12954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" t="-594" r="297" b="10399"/>
          <a:stretch/>
        </p:blipFill>
        <p:spPr>
          <a:xfrm>
            <a:off x="5867400" y="4419600"/>
            <a:ext cx="2534478" cy="1143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4419600"/>
            <a:ext cx="1295401" cy="1143000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5562600"/>
            <a:ext cx="1143000" cy="1227276"/>
          </a:xfrm>
          <a:prstGeom prst="rect">
            <a:avLst/>
          </a:prstGeom>
        </p:spPr>
      </p:pic>
      <p:pic>
        <p:nvPicPr>
          <p:cNvPr id="32" name="Picture 4" descr="http://upload.wikimedia.org/wikipedia/en/thumb/8/8c/Karmarkar.png/200px-Karmarka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156307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>
          <a:xfrm>
            <a:off x="1143000" y="3352800"/>
            <a:ext cx="7620000" cy="3124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Direct Methods: O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n</a:t>
            </a:r>
            <a:r>
              <a:rPr lang="en-US" sz="2400" baseline="300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tx2"/>
                </a:solidFill>
              </a:rPr>
              <a:t>O</a:t>
            </a:r>
            <a:r>
              <a:rPr lang="en-US" sz="2400" dirty="0">
                <a:solidFill>
                  <a:schemeClr val="tx2"/>
                </a:solidFill>
              </a:rPr>
              <a:t>(n</a:t>
            </a:r>
            <a:r>
              <a:rPr lang="en-US" sz="2400" baseline="30000" dirty="0">
                <a:solidFill>
                  <a:schemeClr val="tx2"/>
                </a:solidFill>
              </a:rPr>
              <a:t>2.3727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Iterative methods: O(nm), O(m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baseline="30000" dirty="0" smtClean="0">
                <a:solidFill>
                  <a:schemeClr val="tx2"/>
                </a:solidFill>
              </a:rPr>
              <a:t>1/2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Combinatorial Preconditioning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[Vaidya`91]: O(m</a:t>
            </a:r>
            <a:r>
              <a:rPr lang="pt-BR" sz="2400" baseline="30000" dirty="0" smtClean="0">
                <a:solidFill>
                  <a:schemeClr val="tx2"/>
                </a:solidFill>
              </a:rPr>
              <a:t>7/4</a:t>
            </a:r>
            <a:r>
              <a:rPr lang="pt-BR" sz="24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[Boman-Hendrickson`01]: O(mn)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[</a:t>
            </a:r>
            <a:r>
              <a:rPr lang="pt-BR" sz="2400" dirty="0">
                <a:solidFill>
                  <a:schemeClr val="tx2"/>
                </a:solidFill>
              </a:rPr>
              <a:t>Spielman-Teng `</a:t>
            </a:r>
            <a:r>
              <a:rPr lang="pt-BR" sz="2400" dirty="0" smtClean="0">
                <a:solidFill>
                  <a:schemeClr val="tx2"/>
                </a:solidFill>
              </a:rPr>
              <a:t>03, `04]: </a:t>
            </a:r>
            <a:r>
              <a:rPr lang="pt-BR" sz="2400" dirty="0">
                <a:solidFill>
                  <a:schemeClr val="tx2"/>
                </a:solidFill>
              </a:rPr>
              <a:t>O(m</a:t>
            </a:r>
            <a:r>
              <a:rPr lang="pt-BR" sz="2400" baseline="30000" dirty="0">
                <a:solidFill>
                  <a:schemeClr val="tx2"/>
                </a:solidFill>
              </a:rPr>
              <a:t>1.31</a:t>
            </a:r>
            <a:r>
              <a:rPr lang="pt-BR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pt-BR" sz="2400" dirty="0" smtClean="0">
                <a:solidFill>
                  <a:schemeClr val="tx2"/>
                </a:solidFill>
              </a:rPr>
              <a:t>O</a:t>
            </a:r>
            <a:r>
              <a:rPr lang="pt-BR" sz="2400" dirty="0">
                <a:solidFill>
                  <a:schemeClr val="tx2"/>
                </a:solidFill>
              </a:rPr>
              <a:t>(mlog</a:t>
            </a:r>
            <a:r>
              <a:rPr lang="pt-BR" sz="2400" baseline="30000" dirty="0">
                <a:solidFill>
                  <a:schemeClr val="tx2"/>
                </a:solidFill>
              </a:rPr>
              <a:t>c</a:t>
            </a:r>
            <a:r>
              <a:rPr lang="pt-BR" sz="2400" dirty="0">
                <a:solidFill>
                  <a:schemeClr val="tx2"/>
                </a:solidFill>
              </a:rPr>
              <a:t>n</a:t>
            </a:r>
            <a:r>
              <a:rPr lang="pt-BR" sz="24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[KMP`10][KMP`11][KOSZ 13][LS`13][CKMPPRX`14]: O(mlog</a:t>
            </a:r>
            <a:r>
              <a:rPr lang="pt-BR" sz="2400" baseline="30000" dirty="0" smtClean="0">
                <a:solidFill>
                  <a:schemeClr val="tx2"/>
                </a:solidFill>
              </a:rPr>
              <a:t>2</a:t>
            </a:r>
            <a:r>
              <a:rPr lang="pt-BR" sz="2400" dirty="0" smtClean="0">
                <a:solidFill>
                  <a:schemeClr val="tx2"/>
                </a:solidFill>
              </a:rPr>
              <a:t>n)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</a:t>
            </a:r>
            <a:r>
              <a:rPr lang="pt-BR" sz="2400" dirty="0" smtClean="0">
                <a:solidFill>
                  <a:schemeClr val="tx2"/>
                </a:solidFill>
              </a:rPr>
              <a:t>O(mlog</a:t>
            </a:r>
            <a:r>
              <a:rPr lang="pt-BR" sz="2400" baseline="30000" dirty="0" smtClean="0">
                <a:solidFill>
                  <a:schemeClr val="tx2"/>
                </a:solidFill>
              </a:rPr>
              <a:t>1/2</a:t>
            </a:r>
            <a:r>
              <a:rPr lang="pt-BR" sz="2400" dirty="0" smtClean="0">
                <a:solidFill>
                  <a:schemeClr val="tx2"/>
                </a:solidFill>
              </a:rPr>
              <a:t>n)</a:t>
            </a:r>
          </a:p>
          <a:p>
            <a:pPr marL="342900" indent="-342900">
              <a:buFont typeface="Arial"/>
              <a:buChar char="•"/>
            </a:pPr>
            <a:endParaRPr lang="en-US" sz="2400" baseline="300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Solvers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429470"/>
            <a:ext cx="151217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Lx=b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114800" y="1981200"/>
            <a:ext cx="1524000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73495" y="32587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15070"/>
            <a:ext cx="3668204" cy="1079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48400" y="1600200"/>
            <a:ext cx="2286000" cy="1295400"/>
            <a:chOff x="5943600" y="2133601"/>
            <a:chExt cx="2286000" cy="1295400"/>
          </a:xfrm>
        </p:grpSpPr>
        <p:sp>
          <p:nvSpPr>
            <p:cNvPr id="19" name="Content Placeholder 5"/>
            <p:cNvSpPr txBox="1">
              <a:spLocks/>
            </p:cNvSpPr>
            <p:nvPr/>
          </p:nvSpPr>
          <p:spPr>
            <a:xfrm>
              <a:off x="7467600" y="2514600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0" name="Content Placeholder 5"/>
            <p:cNvSpPr txBox="1">
              <a:spLocks/>
            </p:cNvSpPr>
            <p:nvPr/>
          </p:nvSpPr>
          <p:spPr>
            <a:xfrm>
              <a:off x="6019800" y="2133601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1" name="Content Placeholder 5"/>
            <p:cNvSpPr txBox="1">
              <a:spLocks/>
            </p:cNvSpPr>
            <p:nvPr/>
          </p:nvSpPr>
          <p:spPr>
            <a:xfrm>
              <a:off x="6096000" y="3048001"/>
              <a:ext cx="762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2" name="Left-Right Arrow Callout 21"/>
            <p:cNvSpPr/>
            <p:nvPr/>
          </p:nvSpPr>
          <p:spPr>
            <a:xfrm rot="20178953">
              <a:off x="6012375" y="2511241"/>
              <a:ext cx="1165419" cy="209685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27172"/>
              </a:avLst>
            </a:prstGeom>
            <a:solidFill>
              <a:srgbClr val="B5AE5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Left-Right Arrow Callout 22"/>
            <p:cNvSpPr/>
            <p:nvPr/>
          </p:nvSpPr>
          <p:spPr>
            <a:xfrm rot="781229">
              <a:off x="6024555" y="2982025"/>
              <a:ext cx="1467556" cy="209685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1902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Left-Right Arrow Callout 23"/>
            <p:cNvSpPr/>
            <p:nvPr/>
          </p:nvSpPr>
          <p:spPr>
            <a:xfrm rot="3991573">
              <a:off x="6901404" y="2717505"/>
              <a:ext cx="894894" cy="183199"/>
            </a:xfrm>
            <a:prstGeom prst="leftRightArrowCallout">
              <a:avLst>
                <a:gd name="adj1" fmla="val 25000"/>
                <a:gd name="adj2" fmla="val 25000"/>
                <a:gd name="adj3" fmla="val 0"/>
                <a:gd name="adj4" fmla="val 36504"/>
              </a:avLst>
            </a:prstGeom>
            <a:solidFill>
              <a:srgbClr val="B5AE5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467600" y="32004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086600" y="22860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2819401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Content Placeholder 5"/>
          <p:cNvSpPr txBox="1">
            <a:spLocks/>
          </p:cNvSpPr>
          <p:nvPr/>
        </p:nvSpPr>
        <p:spPr>
          <a:xfrm>
            <a:off x="6781800" y="3962400"/>
            <a:ext cx="2057400" cy="838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 x n matrix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 non-zeros</a:t>
            </a:r>
          </a:p>
        </p:txBody>
      </p:sp>
    </p:spTree>
    <p:extLst>
      <p:ext uri="{BB962C8B-B14F-4D97-AF65-F5344CB8AC3E}">
        <p14:creationId xmlns:p14="http://schemas.microsoft.com/office/powerpoint/2010/main" val="398322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/>
        </p:nvSpPr>
        <p:spPr>
          <a:xfrm>
            <a:off x="1600200" y="5181600"/>
            <a:ext cx="6858000" cy="1295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Nearly-linear work parallel Laplacian solvers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[KM `07]</a:t>
            </a:r>
            <a:r>
              <a:rPr lang="en-US" sz="2400" dirty="0">
                <a:solidFill>
                  <a:schemeClr val="tx2"/>
                </a:solidFill>
              </a:rPr>
              <a:t>: O</a:t>
            </a:r>
            <a:r>
              <a:rPr lang="en-US" sz="2400" dirty="0" smtClean="0">
                <a:solidFill>
                  <a:schemeClr val="tx2"/>
                </a:solidFill>
              </a:rPr>
              <a:t>(n</a:t>
            </a:r>
            <a:r>
              <a:rPr lang="en-US" sz="2400" baseline="30000" dirty="0" smtClean="0">
                <a:solidFill>
                  <a:schemeClr val="tx2"/>
                </a:solidFill>
              </a:rPr>
              <a:t>1/</a:t>
            </a:r>
            <a:r>
              <a:rPr lang="en-US" sz="2400" baseline="30000" dirty="0">
                <a:solidFill>
                  <a:schemeClr val="tx2"/>
                </a:solidFill>
              </a:rPr>
              <a:t>6+a</a:t>
            </a:r>
            <a:r>
              <a:rPr lang="pt-BR" sz="2400" dirty="0" smtClean="0">
                <a:solidFill>
                  <a:schemeClr val="tx2"/>
                </a:solidFill>
              </a:rPr>
              <a:t>) for planar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[BGKMPT </a:t>
            </a:r>
            <a:r>
              <a:rPr lang="en-US" sz="2400" dirty="0">
                <a:solidFill>
                  <a:schemeClr val="tx2"/>
                </a:solidFill>
              </a:rPr>
              <a:t>`11]</a:t>
            </a:r>
            <a:r>
              <a:rPr lang="en-US" sz="2400" dirty="0" smtClean="0">
                <a:solidFill>
                  <a:schemeClr val="tx2"/>
                </a:solidFill>
              </a:rPr>
              <a:t>: O(m</a:t>
            </a:r>
            <a:r>
              <a:rPr lang="en-US" sz="2400" baseline="30000" dirty="0" smtClean="0">
                <a:solidFill>
                  <a:schemeClr val="tx2"/>
                </a:solidFill>
              </a:rPr>
              <a:t>1/3+a</a:t>
            </a:r>
            <a:r>
              <a:rPr lang="pt-BR" sz="2400" dirty="0" smtClean="0">
                <a:solidFill>
                  <a:schemeClr val="tx2"/>
                </a:solidFill>
              </a:rPr>
              <a:t>)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381000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tx2"/>
                </a:solidFill>
              </a:rPr>
              <a:t>Parallel Speedups</a:t>
            </a:r>
            <a:endParaRPr lang="en-US" sz="3600" dirty="0">
              <a:solidFill>
                <a:schemeClr val="tx2"/>
              </a:solidFill>
            </a:endParaRPr>
          </a:p>
          <a:p>
            <a:endParaRPr lang="en-CA" sz="3600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0" t="6667" r="1990" b="-6667"/>
          <a:stretch/>
        </p:blipFill>
        <p:spPr>
          <a:xfrm>
            <a:off x="1828800" y="1828800"/>
            <a:ext cx="2194703" cy="1801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05000"/>
            <a:ext cx="2162628" cy="1658642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438400" y="3733800"/>
            <a:ext cx="6019800" cy="1447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Speedups by </a:t>
            </a:r>
            <a:r>
              <a:rPr lang="en-US" sz="2400" dirty="0">
                <a:solidFill>
                  <a:schemeClr val="tx2"/>
                </a:solidFill>
              </a:rPr>
              <a:t>splitting </a:t>
            </a:r>
            <a:r>
              <a:rPr lang="en-US" sz="2400" dirty="0" smtClean="0">
                <a:solidFill>
                  <a:schemeClr val="tx2"/>
                </a:solidFill>
              </a:rPr>
              <a:t>work</a:t>
            </a:r>
          </a:p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Time: max # of dependent steps</a:t>
            </a:r>
          </a:p>
          <a:p>
            <a:pPr marL="571500" indent="-4572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Work: # operations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066800" y="1143000"/>
            <a:ext cx="7391400" cy="533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Common architectures: multicore,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MapReduce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307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Our Result</a:t>
            </a:r>
            <a:endParaRPr lang="en-US" dirty="0">
              <a:latin typeface="+mn-lt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2133600"/>
            <a:ext cx="81534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Input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Graph Laplacian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dirty="0" smtClean="0">
                <a:solidFill>
                  <a:schemeClr val="tx2"/>
                </a:solidFill>
              </a:rPr>
              <a:t> with condition number 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Output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CA" sz="2400" dirty="0">
                <a:solidFill>
                  <a:schemeClr val="tx2"/>
                </a:solidFill>
              </a:rPr>
              <a:t>Access to operator </a:t>
            </a:r>
            <a:r>
              <a:rPr lang="en-CA" sz="2400" b="1" dirty="0">
                <a:solidFill>
                  <a:schemeClr val="tx2"/>
                </a:solidFill>
              </a:rPr>
              <a:t>Z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dirty="0" err="1">
                <a:solidFill>
                  <a:schemeClr val="tx2"/>
                </a:solidFill>
              </a:rPr>
              <a:t>s.t.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b="1" dirty="0">
                <a:solidFill>
                  <a:schemeClr val="tx2"/>
                </a:solidFill>
              </a:rPr>
              <a:t>Z</a:t>
            </a:r>
            <a:r>
              <a:rPr lang="en-CA" sz="2400" dirty="0">
                <a:solidFill>
                  <a:schemeClr val="tx2"/>
                </a:solidFill>
              </a:rPr>
              <a:t> ≈</a:t>
            </a:r>
            <a:r>
              <a:rPr lang="el-GR" sz="2400" baseline="-25000" dirty="0">
                <a:solidFill>
                  <a:schemeClr val="tx2"/>
                </a:solidFill>
              </a:rPr>
              <a:t>ε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endParaRPr lang="en-US" sz="2400" b="1" baseline="30000" dirty="0">
              <a:solidFill>
                <a:schemeClr val="tx2"/>
              </a:solidFill>
            </a:endParaRPr>
          </a:p>
          <a:p>
            <a:r>
              <a:rPr lang="pt-BR" sz="2400" b="1" dirty="0" smtClean="0">
                <a:solidFill>
                  <a:schemeClr val="tx2"/>
                </a:solidFill>
              </a:rPr>
              <a:t>Cost</a:t>
            </a:r>
            <a:r>
              <a:rPr lang="pt-BR" sz="2400" dirty="0" smtClean="0">
                <a:solidFill>
                  <a:schemeClr val="tx2"/>
                </a:solidFill>
              </a:rPr>
              <a:t>: O(log</a:t>
            </a:r>
            <a:r>
              <a:rPr lang="pt-BR" sz="2400" baseline="30000" dirty="0" smtClean="0">
                <a:solidFill>
                  <a:schemeClr val="tx2"/>
                </a:solidFill>
              </a:rPr>
              <a:t>c1</a:t>
            </a:r>
            <a:r>
              <a:rPr lang="pt-BR" sz="2400" dirty="0" smtClean="0">
                <a:solidFill>
                  <a:schemeClr val="tx2"/>
                </a:solidFill>
              </a:rPr>
              <a:t>m log</a:t>
            </a:r>
            <a:r>
              <a:rPr lang="pt-BR" sz="2400" baseline="30000" dirty="0" smtClean="0">
                <a:solidFill>
                  <a:schemeClr val="tx2"/>
                </a:solidFill>
              </a:rPr>
              <a:t>c2</a:t>
            </a:r>
            <a:r>
              <a:rPr lang="el-GR" sz="2400" dirty="0" smtClean="0">
                <a:solidFill>
                  <a:schemeClr val="tx2"/>
                </a:solidFill>
              </a:rPr>
              <a:t>κ </a:t>
            </a:r>
            <a:r>
              <a:rPr lang="pt-BR" sz="2400" dirty="0" smtClean="0">
                <a:solidFill>
                  <a:schemeClr val="tx2"/>
                </a:solidFill>
              </a:rPr>
              <a:t>log(1/</a:t>
            </a:r>
            <a:r>
              <a:rPr lang="el-GR" sz="2400" dirty="0" smtClean="0">
                <a:solidFill>
                  <a:schemeClr val="tx2"/>
                </a:solidFill>
              </a:rPr>
              <a:t>ε</a:t>
            </a:r>
            <a:r>
              <a:rPr lang="pt-BR" sz="2400" dirty="0" smtClean="0">
                <a:solidFill>
                  <a:schemeClr val="tx2"/>
                </a:solidFill>
              </a:rPr>
              <a:t>)) depth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	 O(</a:t>
            </a:r>
            <a:r>
              <a:rPr lang="pt-BR" sz="2400" dirty="0">
                <a:solidFill>
                  <a:schemeClr val="tx2"/>
                </a:solidFill>
              </a:rPr>
              <a:t>m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400" dirty="0">
                <a:solidFill>
                  <a:schemeClr val="tx2"/>
                </a:solidFill>
              </a:rPr>
              <a:t>log</a:t>
            </a:r>
            <a:r>
              <a:rPr lang="pt-BR" sz="2400" baseline="30000" dirty="0">
                <a:solidFill>
                  <a:schemeClr val="tx2"/>
                </a:solidFill>
              </a:rPr>
              <a:t>c1</a:t>
            </a:r>
            <a:r>
              <a:rPr lang="pt-BR" sz="2400" dirty="0">
                <a:solidFill>
                  <a:schemeClr val="tx2"/>
                </a:solidFill>
              </a:rPr>
              <a:t>m </a:t>
            </a:r>
            <a:r>
              <a:rPr lang="pt-BR" sz="2400" dirty="0" smtClean="0">
                <a:solidFill>
                  <a:schemeClr val="tx2"/>
                </a:solidFill>
              </a:rPr>
              <a:t>log</a:t>
            </a:r>
            <a:r>
              <a:rPr lang="pt-BR" sz="2400" baseline="30000" dirty="0" smtClean="0">
                <a:solidFill>
                  <a:schemeClr val="tx2"/>
                </a:solidFill>
              </a:rPr>
              <a:t>c2</a:t>
            </a: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log</a:t>
            </a:r>
            <a:r>
              <a:rPr lang="pt-BR" sz="2400" dirty="0">
                <a:solidFill>
                  <a:schemeClr val="tx2"/>
                </a:solidFill>
              </a:rPr>
              <a:t>(1/</a:t>
            </a:r>
            <a:r>
              <a:rPr lang="el-GR" sz="2400" dirty="0">
                <a:solidFill>
                  <a:schemeClr val="tx2"/>
                </a:solidFill>
              </a:rPr>
              <a:t>ε</a:t>
            </a:r>
            <a:r>
              <a:rPr lang="pt-BR" sz="2400" dirty="0">
                <a:solidFill>
                  <a:schemeClr val="tx2"/>
                </a:solidFill>
              </a:rPr>
              <a:t>)) </a:t>
            </a:r>
            <a:r>
              <a:rPr lang="pt-BR" sz="2400" dirty="0" smtClean="0">
                <a:solidFill>
                  <a:schemeClr val="tx2"/>
                </a:solidFill>
              </a:rPr>
              <a:t>work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90600" y="3886200"/>
            <a:ext cx="7315200" cy="533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Note: </a:t>
            </a:r>
            <a:r>
              <a:rPr lang="en-US" sz="2400" b="1" dirty="0" smtClean="0">
                <a:solidFill>
                  <a:schemeClr val="tx2"/>
                </a:solidFill>
              </a:rPr>
              <a:t>L</a:t>
            </a:r>
            <a:r>
              <a:rPr 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sz="2400" dirty="0" smtClean="0">
                <a:solidFill>
                  <a:schemeClr val="tx2"/>
                </a:solidFill>
              </a:rPr>
              <a:t> is low rank, omitting </a:t>
            </a:r>
            <a:r>
              <a:rPr lang="en-US" sz="2400" dirty="0" err="1" smtClean="0">
                <a:solidFill>
                  <a:schemeClr val="tx2"/>
                </a:solidFill>
              </a:rPr>
              <a:t>pseudoinverses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43200" y="4572000"/>
            <a:ext cx="5715000" cy="1066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Logarithmic dependency on error</a:t>
            </a:r>
          </a:p>
          <a:p>
            <a:pPr marL="4572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l-GR" sz="2400" dirty="0" smtClean="0">
                <a:solidFill>
                  <a:schemeClr val="tx2"/>
                </a:solidFill>
              </a:rPr>
              <a:t>κ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≤</a:t>
            </a:r>
            <a:r>
              <a:rPr lang="en-US" sz="2400" dirty="0" smtClean="0">
                <a:solidFill>
                  <a:schemeClr val="tx2"/>
                </a:solidFill>
              </a:rPr>
              <a:t> O(n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w</a:t>
            </a:r>
            <a:r>
              <a:rPr lang="en-US" sz="2400" baseline="-25000" dirty="0" smtClean="0">
                <a:solidFill>
                  <a:schemeClr val="tx2"/>
                </a:solidFill>
              </a:rPr>
              <a:t>max</a:t>
            </a:r>
            <a:r>
              <a:rPr lang="en-US" sz="2400" dirty="0" smtClean="0">
                <a:solidFill>
                  <a:schemeClr val="tx2"/>
                </a:solidFill>
              </a:rPr>
              <a:t>/</a:t>
            </a:r>
            <a:r>
              <a:rPr lang="en-US" sz="2400" dirty="0" err="1" smtClean="0">
                <a:solidFill>
                  <a:schemeClr val="tx2"/>
                </a:solidFill>
              </a:rPr>
              <a:t>w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min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baseline="30000" dirty="0">
              <a:solidFill>
                <a:schemeClr val="tx2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057400" y="5791200"/>
            <a:ext cx="6629400" cy="8763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>
                <a:solidFill>
                  <a:schemeClr val="tx2"/>
                </a:solidFill>
              </a:rPr>
              <a:t>Extension: sparse approximation of </a:t>
            </a:r>
            <a:r>
              <a:rPr lang="en-US" sz="2400" b="1" dirty="0" err="1" smtClean="0">
                <a:solidFill>
                  <a:schemeClr val="tx2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G</a:t>
            </a:r>
            <a:r>
              <a:rPr lang="en-US" sz="2400" baseline="30000" dirty="0" err="1" smtClean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 for any -1 </a:t>
            </a: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≤ p ≤ 1 with poly(1/</a:t>
            </a:r>
            <a:r>
              <a:rPr lang="el-GR" sz="2400" dirty="0" smtClean="0">
                <a:solidFill>
                  <a:schemeClr val="tx2"/>
                </a:solidFill>
              </a:rPr>
              <a:t>ε</a:t>
            </a:r>
            <a:r>
              <a:rPr lang="en-US" sz="2400" dirty="0" smtClean="0">
                <a:solidFill>
                  <a:schemeClr val="tx2"/>
                </a:solidFill>
              </a:rPr>
              <a:t>) dependency</a:t>
            </a:r>
            <a:endParaRPr lang="en-US" sz="24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313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42627</TotalTime>
  <Words>2403</Words>
  <Application>Microsoft Macintosh PowerPoint</Application>
  <PresentationFormat>On-screen Show (4:3)</PresentationFormat>
  <Paragraphs>386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Apothecary</vt:lpstr>
      <vt:lpstr>PowerPoint Presentation</vt:lpstr>
      <vt:lpstr>PowerPoint Presentation</vt:lpstr>
      <vt:lpstr>Outline</vt:lpstr>
      <vt:lpstr>Large Graphs</vt:lpstr>
      <vt:lpstr>Graph Laplacian</vt:lpstr>
      <vt:lpstr>The Laplacian Paradigm</vt:lpstr>
      <vt:lpstr>Solvers</vt:lpstr>
      <vt:lpstr>PowerPoint Presentation</vt:lpstr>
      <vt:lpstr>Our Result</vt:lpstr>
      <vt:lpstr>Summary</vt:lpstr>
      <vt:lpstr>Outline</vt:lpstr>
      <vt:lpstr>Extreme Instances</vt:lpstr>
      <vt:lpstr>Previous Fast Algorithms</vt:lpstr>
      <vt:lpstr>PowerPoint Presentation</vt:lpstr>
      <vt:lpstr>Lower Bound for Lower bound</vt:lpstr>
      <vt:lpstr>Summary</vt:lpstr>
      <vt:lpstr>Outline</vt:lpstr>
      <vt:lpstr>PowerPoint Presentation</vt:lpstr>
      <vt:lpstr>PowerPoint Presentation</vt:lpstr>
      <vt:lpstr>PowerPoint Presentation</vt:lpstr>
      <vt:lpstr>PowerPoint Presentation</vt:lpstr>
      <vt:lpstr>Summary</vt:lpstr>
      <vt:lpstr>Outline</vt:lpstr>
      <vt:lpstr>PowerPoint Presentation</vt:lpstr>
      <vt:lpstr>PowerPoint Presentation</vt:lpstr>
      <vt:lpstr>Approximate Inverse Chain</vt:lpstr>
      <vt:lpstr>PowerPoint Presentation</vt:lpstr>
      <vt:lpstr>PowerPoint Presentation</vt:lpstr>
      <vt:lpstr>algorithm</vt:lpstr>
      <vt:lpstr>Pseudocode</vt:lpstr>
      <vt:lpstr>Total Cost</vt:lpstr>
      <vt:lpstr>Summary</vt:lpstr>
      <vt:lpstr>Outline</vt:lpstr>
      <vt:lpstr>Representation of (I – A)-1</vt:lpstr>
      <vt:lpstr>PowerPoint Presentation</vt:lpstr>
      <vt:lpstr>PowerPoint Presentation</vt:lpstr>
      <vt:lpstr>Summary</vt:lpstr>
      <vt:lpstr>Open Questions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yangp</dc:creator>
  <cp:lastModifiedBy>Richard Peng</cp:lastModifiedBy>
  <cp:revision>5052</cp:revision>
  <cp:lastPrinted>1601-01-01T00:00:00Z</cp:lastPrinted>
  <dcterms:created xsi:type="dcterms:W3CDTF">2006-08-16T00:00:00Z</dcterms:created>
  <dcterms:modified xsi:type="dcterms:W3CDTF">2014-11-05T15:31:52Z</dcterms:modified>
</cp:coreProperties>
</file>