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3" r:id="rId2"/>
    <p:sldId id="324" r:id="rId3"/>
    <p:sldId id="258" r:id="rId4"/>
    <p:sldId id="259" r:id="rId5"/>
    <p:sldId id="325" r:id="rId6"/>
    <p:sldId id="268" r:id="rId7"/>
    <p:sldId id="322" r:id="rId8"/>
    <p:sldId id="304" r:id="rId9"/>
    <p:sldId id="327" r:id="rId10"/>
    <p:sldId id="326" r:id="rId11"/>
    <p:sldId id="278" r:id="rId12"/>
    <p:sldId id="328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/>
    <p:restoredTop sz="92966"/>
  </p:normalViewPr>
  <p:slideViewPr>
    <p:cSldViewPr snapToGrid="0" snapToObjects="1">
      <p:cViewPr varScale="1">
        <p:scale>
          <a:sx n="98" d="100"/>
          <a:sy n="98" d="100"/>
        </p:scale>
        <p:origin x="2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9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4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6/30/22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AE55-F388-F344-80C3-2AB493284070}" type="datetimeFigureOut">
              <a:rPr lang="en-US" smtClean="0"/>
              <a:t>6/30/22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7911" y="9296400"/>
            <a:ext cx="322204" cy="348813"/>
          </a:xfrm>
        </p:spPr>
        <p:txBody>
          <a:bodyPr/>
          <a:lstStyle/>
          <a:p>
            <a:fld id="{A0A918F0-4C6A-7D4F-B49B-AAE27060AB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88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les Of Justice Pictures | Download Free Images on Unsplash">
            <a:extLst>
              <a:ext uri="{FF2B5EF4-FFF2-40B4-BE49-F238E27FC236}">
                <a16:creationId xmlns:a16="http://schemas.microsoft.com/office/drawing/2014/main" id="{BBC1E02E-DCB7-7148-B80E-222266A3F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r="-1" b="13019"/>
          <a:stretch/>
        </p:blipFill>
        <p:spPr bwMode="auto">
          <a:xfrm>
            <a:off x="22" y="1219211"/>
            <a:ext cx="13001527" cy="73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ED9163-6E29-CE4A-ACAA-51B08751A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394" y="2262835"/>
            <a:ext cx="7145983" cy="2489865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Truth-Seeking in the Criminal Legal System</a:t>
            </a:r>
          </a:p>
        </p:txBody>
      </p:sp>
    </p:spTree>
    <p:extLst>
      <p:ext uri="{BB962C8B-B14F-4D97-AF65-F5344CB8AC3E}">
        <p14:creationId xmlns:p14="http://schemas.microsoft.com/office/powerpoint/2010/main" val="1039607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718907-B598-2F40-BB90-3C1CBE3B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607" y="1565367"/>
            <a:ext cx="5347586" cy="71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683180-1CC8-9143-A7F5-8147634C16F8}"/>
              </a:ext>
            </a:extLst>
          </p:cNvPr>
          <p:cNvSpPr txBox="1"/>
          <p:nvPr/>
        </p:nvSpPr>
        <p:spPr>
          <a:xfrm>
            <a:off x="5451756" y="8796207"/>
            <a:ext cx="21012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Bishop Atterbury</a:t>
            </a:r>
          </a:p>
        </p:txBody>
      </p:sp>
    </p:spTree>
    <p:extLst>
      <p:ext uri="{BB962C8B-B14F-4D97-AF65-F5344CB8AC3E}">
        <p14:creationId xmlns:p14="http://schemas.microsoft.com/office/powerpoint/2010/main" val="205740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dith Coplon, arriving at a federal court in 1949. Her convictions for espionage and conspiracy were later overturned.">
            <a:extLst>
              <a:ext uri="{FF2B5EF4-FFF2-40B4-BE49-F238E27FC236}">
                <a16:creationId xmlns:a16="http://schemas.microsoft.com/office/drawing/2014/main" id="{BD292196-D656-F44C-AD22-899881E7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87" y="1219200"/>
            <a:ext cx="665141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udith Coplon won a good-citizenship award in high school and a full scholarship to Barnard, where she majored in history and was a member of the Young Communist League.">
            <a:extLst>
              <a:ext uri="{FF2B5EF4-FFF2-40B4-BE49-F238E27FC236}">
                <a16:creationId xmlns:a16="http://schemas.microsoft.com/office/drawing/2014/main" id="{23E10C2B-193C-7F40-8F93-0A9BFC08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35690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B79D9-2C03-654F-BC9D-4F7A99A984C1}"/>
              </a:ext>
            </a:extLst>
          </p:cNvPr>
          <p:cNvSpPr txBox="1"/>
          <p:nvPr/>
        </p:nvSpPr>
        <p:spPr>
          <a:xfrm>
            <a:off x="5451756" y="8796207"/>
            <a:ext cx="210128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Judith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Coplon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7558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841E29-8A85-684E-942C-B02DE8764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2" y="1332412"/>
            <a:ext cx="10206316" cy="67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3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3ACC-9442-9441-BF47-340ABA8E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510" y="1458332"/>
            <a:ext cx="7645548" cy="2063117"/>
          </a:xfrm>
        </p:spPr>
        <p:txBody>
          <a:bodyPr>
            <a:normAutofit fontScale="90000"/>
          </a:bodyPr>
          <a:lstStyle/>
          <a:p>
            <a:r>
              <a:rPr lang="en-US" dirty="0"/>
              <a:t>Criminal Subpoenas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EDBBCF-FF4F-2D40-ABE1-92F9F4E8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95" y="2076570"/>
            <a:ext cx="4291584" cy="554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39131-9FCC-C94F-A686-111699B1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329" y="3756101"/>
            <a:ext cx="6553845" cy="3217380"/>
          </a:xfrm>
        </p:spPr>
        <p:txBody>
          <a:bodyPr>
            <a:normAutofit fontScale="77500" lnSpcReduction="20000"/>
          </a:bodyPr>
          <a:lstStyle/>
          <a:p>
            <a:r>
              <a:rPr lang="en-US" sz="2560" b="1" i="1" dirty="0"/>
              <a:t>Relevance: </a:t>
            </a:r>
            <a:r>
              <a:rPr lang="en-US" i="1" dirty="0"/>
              <a:t>Any tendency to make a fact of consequence more or less likely than it would be without the evidence</a:t>
            </a:r>
            <a:r>
              <a:rPr lang="en-US" sz="2560" dirty="0"/>
              <a:t>.</a:t>
            </a:r>
            <a:endParaRPr lang="en-US" sz="2560" b="1" i="1" dirty="0"/>
          </a:p>
          <a:p>
            <a:r>
              <a:rPr lang="en-US" sz="2560" b="1" i="1" dirty="0"/>
              <a:t>Admissibility: </a:t>
            </a:r>
            <a:r>
              <a:rPr lang="en-US" i="1" dirty="0"/>
              <a:t>Has to be admissible at trial.</a:t>
            </a:r>
            <a:endParaRPr lang="en-US" sz="2560" b="1" i="1" dirty="0"/>
          </a:p>
          <a:p>
            <a:r>
              <a:rPr lang="en-US" sz="2560" b="1" i="1" dirty="0"/>
              <a:t>Specificity: </a:t>
            </a:r>
            <a:r>
              <a:rPr lang="en-US" i="1" dirty="0"/>
              <a:t>Have to identify it with specificity in advance.</a:t>
            </a:r>
            <a:endParaRPr lang="en-US" sz="2560" b="1" i="1" dirty="0"/>
          </a:p>
        </p:txBody>
      </p:sp>
    </p:spTree>
    <p:extLst>
      <p:ext uri="{BB962C8B-B14F-4D97-AF65-F5344CB8AC3E}">
        <p14:creationId xmlns:p14="http://schemas.microsoft.com/office/powerpoint/2010/main" val="380572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9372-5081-1E44-AA6C-021E10F41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95" y="2260437"/>
            <a:ext cx="5355929" cy="2063117"/>
          </a:xfrm>
        </p:spPr>
        <p:txBody>
          <a:bodyPr>
            <a:normAutofit/>
          </a:bodyPr>
          <a:lstStyle/>
          <a:p>
            <a:r>
              <a:rPr lang="en-US" dirty="0"/>
              <a:t>Privileges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006C3-3E5E-6B4B-B059-A3BBA197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95" y="4603275"/>
            <a:ext cx="5274862" cy="32173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“[E]</a:t>
            </a:r>
            <a:r>
              <a:rPr lang="en-US" dirty="0" err="1"/>
              <a:t>xceptions</a:t>
            </a:r>
            <a:r>
              <a:rPr lang="en-US" dirty="0"/>
              <a:t> to the demand for every man’s evidence are not lightly created nor expansively construed, for </a:t>
            </a:r>
            <a:r>
              <a:rPr lang="en-US" b="1" dirty="0"/>
              <a:t>they are in derogation of the search for truth.”</a:t>
            </a:r>
          </a:p>
          <a:p>
            <a:endParaRPr lang="en-US" i="1" dirty="0"/>
          </a:p>
          <a:p>
            <a:r>
              <a:rPr lang="en-US" i="1" dirty="0"/>
              <a:t>- United States v. Nixon</a:t>
            </a:r>
          </a:p>
        </p:txBody>
      </p:sp>
      <p:pic>
        <p:nvPicPr>
          <p:cNvPr id="3074" name="Picture 2" descr="Secrecy Pictures, Secrecy Stock Photos &amp; Images | Depositphotos®">
            <a:extLst>
              <a:ext uri="{FF2B5EF4-FFF2-40B4-BE49-F238E27FC236}">
                <a16:creationId xmlns:a16="http://schemas.microsoft.com/office/drawing/2014/main" id="{983E2DBF-9EE0-F642-BDFF-E52FA9B3A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411"/>
          <a:stretch/>
        </p:blipFill>
        <p:spPr bwMode="auto">
          <a:xfrm>
            <a:off x="7106312" y="1920394"/>
            <a:ext cx="5327156" cy="590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8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ade Secrets and Teleworking: How to Protect Your Rights in an Evolving  Crisis | Louisiana Law Blog">
            <a:extLst>
              <a:ext uri="{FF2B5EF4-FFF2-40B4-BE49-F238E27FC236}">
                <a16:creationId xmlns:a16="http://schemas.microsoft.com/office/drawing/2014/main" id="{248FE837-7665-1C49-A40B-A4FA96F5A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 bwMode="auto">
          <a:xfrm>
            <a:off x="22" y="1219211"/>
            <a:ext cx="13001527" cy="73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F7319-C64C-274D-8730-9D127D368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9" y="1457326"/>
            <a:ext cx="10606409" cy="705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3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D214F3-FB86-014F-849C-907030106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00B55-A019-8442-9B27-E579105C0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6" y="1219200"/>
            <a:ext cx="11331388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4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18 U.S.C. § 2702. Voluntary disclosure of customer communications or records"/>
          <p:cNvSpPr txBox="1">
            <a:spLocks noGrp="1"/>
          </p:cNvSpPr>
          <p:nvPr>
            <p:ph type="title"/>
          </p:nvPr>
        </p:nvSpPr>
        <p:spPr>
          <a:xfrm>
            <a:off x="952500" y="2026557"/>
            <a:ext cx="11099800" cy="2159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38835">
              <a:defRPr sz="4640"/>
            </a:lvl1pPr>
          </a:lstStyle>
          <a:p>
            <a:r>
              <a:rPr lang="en-US" dirty="0"/>
              <a:t>“Privacy Asymmetries”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FB316-12FE-FA42-9683-1C5E61D9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424794"/>
            <a:ext cx="11099800" cy="6286500"/>
          </a:xfrm>
        </p:spPr>
        <p:txBody>
          <a:bodyPr/>
          <a:lstStyle/>
          <a:p>
            <a:r>
              <a:rPr lang="en-US" dirty="0"/>
              <a:t>Permit courts to order disclosures when requested by law enforcement but not when requested by criminal defense counsel.</a:t>
            </a:r>
          </a:p>
          <a:p>
            <a:r>
              <a:rPr lang="en-US" dirty="0"/>
              <a:t>Selectively suppress evidence of innocence.</a:t>
            </a:r>
          </a:p>
          <a:p>
            <a:r>
              <a:rPr lang="en-US" dirty="0"/>
              <a:t>Create disparities in who can deploy, assess, and develop new AI/ML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357984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93AA13-154E-334A-A49B-2D6F6AF675E0}"/>
              </a:ext>
            </a:extLst>
          </p:cNvPr>
          <p:cNvSpPr txBox="1"/>
          <p:nvPr/>
        </p:nvSpPr>
        <p:spPr>
          <a:xfrm>
            <a:off x="626208" y="1309350"/>
            <a:ext cx="11752381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i="1" dirty="0"/>
              <a:t>The Postal Accountability and Enhancement Act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i="1" dirty="0"/>
              <a:t>The Video Privacy Protection Act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i="1" dirty="0"/>
              <a:t>Section 6103 of the Tax Code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i="1" dirty="0"/>
              <a:t>The Family Educational Rights and Privacy Act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1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Regulations for Substance Abuse Treatment Records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i="1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Wiretap Act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i="1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Computer Fraud and Abuse Act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i="1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Stored Communications Act</a:t>
            </a:r>
          </a:p>
        </p:txBody>
      </p:sp>
      <p:sp>
        <p:nvSpPr>
          <p:cNvPr id="4" name="18 U.S.C. § 2702. Voluntary disclosure of customer communications or records">
            <a:extLst>
              <a:ext uri="{FF2B5EF4-FFF2-40B4-BE49-F238E27FC236}">
                <a16:creationId xmlns:a16="http://schemas.microsoft.com/office/drawing/2014/main" id="{48380498-EC06-B644-889D-6E0E12F596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498" y="-370701"/>
            <a:ext cx="11099800" cy="2159000"/>
          </a:xfrm>
          <a:prstGeom prst="rect">
            <a:avLst/>
          </a:prstGeom>
        </p:spPr>
        <p:txBody>
          <a:bodyPr/>
          <a:lstStyle>
            <a:lvl1pPr defTabSz="338835">
              <a:defRPr sz="4640"/>
            </a:lvl1pPr>
          </a:lstStyle>
          <a:p>
            <a:r>
              <a:rPr lang="en-US" dirty="0"/>
              <a:t>U.S. Privacy Asymmetries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0333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DF64B-AD9D-5F42-8073-F75FFB0A7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2480204"/>
            <a:ext cx="9729788" cy="64865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D58978-99F9-D547-94D0-EF7C3098B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82" y="576274"/>
            <a:ext cx="10133068" cy="2489865"/>
          </a:xfrm>
        </p:spPr>
        <p:txBody>
          <a:bodyPr vert="horz" lIns="97536" tIns="48768" rIns="97536" bIns="48768" rtlCol="0" anchor="t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Law Enforcement Privilege</a:t>
            </a:r>
          </a:p>
        </p:txBody>
      </p:sp>
    </p:spTree>
    <p:extLst>
      <p:ext uri="{BB962C8B-B14F-4D97-AF65-F5344CB8AC3E}">
        <p14:creationId xmlns:p14="http://schemas.microsoft.com/office/powerpoint/2010/main" val="403598205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191</Words>
  <Application>Microsoft Macintosh PowerPoint</Application>
  <PresentationFormat>Custom</PresentationFormat>
  <Paragraphs>32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Black</vt:lpstr>
      <vt:lpstr>Truth-Seeking in the Criminal Legal System</vt:lpstr>
      <vt:lpstr>Criminal Subpoenas</vt:lpstr>
      <vt:lpstr>Privileges</vt:lpstr>
      <vt:lpstr>PowerPoint Presentation</vt:lpstr>
      <vt:lpstr>PowerPoint Presentation</vt:lpstr>
      <vt:lpstr>PowerPoint Presentation</vt:lpstr>
      <vt:lpstr>“Privacy Asymmetries”  </vt:lpstr>
      <vt:lpstr>U.S. Privacy Asymmetries</vt:lpstr>
      <vt:lpstr>Law Enforcement Privilege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Stored Communications Act  &amp;  Criminal Defense Subpoenas</dc:title>
  <dc:creator>Flanagan, Mark</dc:creator>
  <cp:lastModifiedBy>Microsoft Office User</cp:lastModifiedBy>
  <cp:revision>86</cp:revision>
  <dcterms:modified xsi:type="dcterms:W3CDTF">2022-06-30T17:09:46Z</dcterms:modified>
</cp:coreProperties>
</file>