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68" r:id="rId39"/>
    <p:sldId id="299" r:id="rId40"/>
    <p:sldId id="298" r:id="rId41"/>
    <p:sldId id="300" r:id="rId42"/>
    <p:sldId id="301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2" r:id="rId51"/>
    <p:sldId id="313" r:id="rId52"/>
    <p:sldId id="310" r:id="rId53"/>
    <p:sldId id="314" r:id="rId54"/>
    <p:sldId id="31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81944"/>
  </p:normalViewPr>
  <p:slideViewPr>
    <p:cSldViewPr snapToGrid="0" snapToObjects="1">
      <p:cViewPr varScale="1">
        <p:scale>
          <a:sx n="90" d="100"/>
          <a:sy n="90" d="100"/>
        </p:scale>
        <p:origin x="1624" y="200"/>
      </p:cViewPr>
      <p:guideLst/>
    </p:cSldViewPr>
  </p:slideViewPr>
  <p:outlineViewPr>
    <p:cViewPr>
      <p:scale>
        <a:sx n="33" d="100"/>
        <a:sy n="33" d="100"/>
      </p:scale>
      <p:origin x="0" y="-5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90357-3D34-BA4B-A281-5C0B4689E245}" type="datetimeFigureOut">
              <a:rPr lang="en-US" smtClean="0"/>
              <a:t>8/2/20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C1D00-B3C9-2642-B1B5-20458E7E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</a:t>
            </a:r>
            <a:r>
              <a:rPr lang="en-US" dirty="0" err="1"/>
              <a:t>Shafi</a:t>
            </a:r>
            <a:r>
              <a:rPr lang="en-US" dirty="0"/>
              <a:t>, Michael, and David. </a:t>
            </a:r>
          </a:p>
          <a:p>
            <a:r>
              <a:rPr lang="en-US" dirty="0"/>
              <a:t>Apologies for missing most of yesterday.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1D00-B3C9-2642-B1B5-20458E7E4E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30f09cf8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30f09cf8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5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30f09cf8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30f09cf8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365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3f3bd96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3f3bd96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532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30f09cf8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30f09cf8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97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30f09cf8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30f09cf8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82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3f3bd96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3f3bd96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33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3f3bd964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3f3bd964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985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30f09cf8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30f09cf8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859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3f3bd964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3f3bd964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879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30f09cf8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30f09cf8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7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0f09cf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0f09cf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824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30f09cf8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30f09cf8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61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30f09cf8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30f09cf8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791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30f09cf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30f09cf8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396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30f09cf8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30f09cf8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072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3f3bd964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3f3bd964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457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3f3bd964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3f3bd964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011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3f3bd964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3f3bd964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13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30f09cf8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30f09cf80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253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3f3bd964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3f3bd964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831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3f3bd964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3f3bd964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70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0f09cf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0f09cf8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36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3f3bd964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3f3bd964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766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30f09cf8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30f09cf8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998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3f3bd964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3f3bd964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560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30f09cf8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30f09cf8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58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30f09cf8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30f09cf8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352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Emergent communication work in the pre-deep-learning era typically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usedsymbolic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as input: Batali (1998) presents a study where recurrent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neuralnetwork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agents communicate in a referential game using sequences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discretesymbols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Similar work with deep networks often uses realistic pictures 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input,see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Fig. 3 for an example. (b) More complex scenarios with deep agents: Cao et al.(2018) study self-interested agents engaging in a multi-turn negotiation game.(c) Richer, dynamic environments: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Jaques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(2019) study five embodied self-interested agents engaging in multi-turn interactions while navigating in a 2Dvisual environment. (d) Scaling up to fully realistic scenarios: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experimentof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et al. (2019), embodied cooperative agents solve navigation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3D environment. Images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Jaques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(2019) and Das et al. (2019)reproduced by permission.</a:t>
            </a:r>
            <a:endParaRPr lang="en-US" dirty="0"/>
          </a:p>
          <a:p>
            <a:r>
              <a:rPr lang="en-US" dirty="0"/>
              <a:t>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1D00-B3C9-2642-B1B5-20458E7E4E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Emergent communication work in the pre-deep-learning era typically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usedsymbolic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as input: Batali (1998) presents a study where recurrent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neuralnetwork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agents communicate in a referential game using sequences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discretesymbols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Similar work with deep networks often uses realistic pictures 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input,see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Fig. 3 for an example”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1D00-B3C9-2642-B1B5-20458E7E4E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6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More complex scenarios with deep agents: Cao et al.(2018) study self-interested agents engaging in a multi-turn negotiation game."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1D00-B3C9-2642-B1B5-20458E7E4E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4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Richer, dynamic environments: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Jaques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(2019) study five embodied self-interested agents engaging in multi-turn interactions while navigating in a 2Dvisual environment.”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1D00-B3C9-2642-B1B5-20458E7E4E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5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(d) Scaling up to fully realistic scenarios: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experimentof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et al. (2019), embodied cooperative agents solve navigation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3D environment.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1D00-B3C9-2642-B1B5-20458E7E4E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4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0f09cf8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0f09cf8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4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f09cf8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30f09cf8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36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30f09cf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30f09cf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20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30f09cf8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30f09cf8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38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0f09cf8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0f09cf8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58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30f09cf8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30f09cf8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1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0325-D314-FA49-85E2-77D248E7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24B12-8C68-554B-82BF-337475EB5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72B2-988D-5242-9765-29CD2A1A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16AF-A831-894C-807A-09ED7168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4036-C3A3-A24E-A584-07CBDAB9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E62A-66DF-C244-8506-52BD6F79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4332-9AF6-BC42-808A-70ED5B2F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EE00A-1D53-BD41-89DA-6FD8222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DF9D3-5CA7-9A4E-8997-61470085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A40C-42B5-3249-A2F7-A35813AF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05E31-C9D6-9C4A-BF2F-88B4C6B5D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28674-7883-234D-880D-353EB85FC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54B7-02F5-4D42-A5EB-701EB82A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C2CBD-35E5-724E-A00B-86757739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07FA3-F26B-174F-B9DB-1084B151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768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664B-9834-3444-A028-1F1789A0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88136-734E-9F48-8BC1-BEB1703A9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84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3828F-4328-954A-8C47-1AC4C948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9FA87-B3BF-4F4B-AE39-48A96825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9941-B643-1B40-8A90-78AF66AD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36E3-D6EB-5C49-B268-D63DEBAA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CD987-AA58-854A-B436-EA71556E4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4673-2667-FD4B-82F8-F4C4FE52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0572-053B-434C-A460-937CDA30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B1C80-FD37-3740-A03C-0F46582A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3544-FB0D-BE4B-92AC-B52F54AA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570F-CD41-7C46-B532-C6F23F4B5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B5CFD-841C-9A4C-AB4C-0BEAE7D55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D1C9C-1123-1D4D-BFE1-D59BDBF1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6103C-8D16-0946-BA9E-2C4F9B95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30A32-2EBF-5547-93A8-63284B31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6291-0629-7A4A-B9C4-6EF8823F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47B8B-5182-D242-90BB-EF75590E9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AF006-97C8-7D42-94C7-A0B135DE2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98E06-4E57-104D-BB25-683923011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A06D8-8226-9349-AEFE-8677B1007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20DBB-A33D-6C44-97FD-A05B85C2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E2224-6F5B-B442-9D2D-933A1371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08B28-74A0-1346-88A3-B4D7CE12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782B-1409-E545-B134-9BAE9F6A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57032-D133-1C46-BF42-9BE3BD3D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F2951-F35D-D84D-B933-17F28528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BDB85-ABD3-4F49-940B-4E4C0955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3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F546C-448B-0B43-A7B7-5558E0AC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7A579-EC25-884D-907B-09025F7C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294DF-DD73-254F-A461-9491B78B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A71-78CE-8B4B-96B4-24BDEAD3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DB490-D57D-874A-BD6A-DF15C635A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9F91B-59FF-504C-8F77-90CA70E49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7F940-6761-DB4F-9477-51B4CBDB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8BA8A-16FD-854A-B388-0C3D4B4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A53D5-9685-0C4D-A46E-F52F4F4F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0F22-0D4D-F540-8669-930FAB96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BAFD5-0501-1D47-979D-9E817AABA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223C1-8A9F-2F49-94A3-2D5A4F30F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60A99-43DD-A74F-8917-2FEE5C74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D0F28-A369-AE44-AD2D-A893D63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34FCC-7B9D-3441-9A9D-3E5BF6A8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5B5CB-2980-384A-B8C3-C5201FB9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D70E3-F6DF-F74A-9C50-54C5E89B9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F5E28-6A80-944C-90A2-C54560D62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5590-4EC4-FB46-8E83-A0E80FD17E47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975CD-C4D3-C246-8043-D60322B9D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248B-D7C9-904D-81AE-ED554DB0E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853E-97B2-E54B-BB54-246C9DAD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jair.org/index.php/jair/article/view/11196/26408" TargetMode="External"/><Relationship Id="rId3" Type="http://schemas.openxmlformats.org/officeDocument/2006/relationships/hyperlink" Target="https://www.aclweb.org/anthology/D15-1246.pdf" TargetMode="External"/><Relationship Id="rId7" Type="http://schemas.openxmlformats.org/officeDocument/2006/relationships/hyperlink" Target="https://www.aclweb.org/anthology/P18-1198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rxiv.org/pdf/1608.04207.pdf" TargetMode="External"/><Relationship Id="rId5" Type="http://schemas.openxmlformats.org/officeDocument/2006/relationships/hyperlink" Target="https://www.aclweb.org/anthology/D16-1159.pdf" TargetMode="External"/><Relationship Id="rId4" Type="http://schemas.openxmlformats.org/officeDocument/2006/relationships/hyperlink" Target="https://www.aclweb.org/anthology/W16-2524.pdf" TargetMode="External"/><Relationship Id="rId9" Type="http://schemas.openxmlformats.org/officeDocument/2006/relationships/hyperlink" Target="https://www.aclweb.org/anthology/N19-1419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pressjournals.org/doi/full/10.1162/tacl_a_0025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web.org/anthology/I17-1001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lweb.org/anthology/W18-5448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lweb.org/anthology/D19-1275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web.org/anthology/P18-1198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csail.mit.edu/belinkov/assets/pdf/thesis2018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306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306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306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3.12298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arxiv.org/pdf/2003.12298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006.00995" TargetMode="External"/><Relationship Id="rId3" Type="http://schemas.openxmlformats.org/officeDocument/2006/relationships/hyperlink" Target="https://clinjournal.org/clinj/article/view/73" TargetMode="External"/><Relationship Id="rId7" Type="http://schemas.openxmlformats.org/officeDocument/2006/relationships/hyperlink" Target="https://arxiv.org/abs/2004.12265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11.01157" TargetMode="External"/><Relationship Id="rId5" Type="http://schemas.openxmlformats.org/officeDocument/2006/relationships/hyperlink" Target="https://www.aclweb.org/anthology/W18-5426/" TargetMode="External"/><Relationship Id="rId4" Type="http://schemas.openxmlformats.org/officeDocument/2006/relationships/hyperlink" Target="https://www.aclweb.org/anthology/P18-1126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yonatanbisk.com/Thesis.pdf" TargetMode="External"/><Relationship Id="rId3" Type="http://schemas.openxmlformats.org/officeDocument/2006/relationships/hyperlink" Target="https://www.aclweb.org/anthology/P02-1017.pdf" TargetMode="External"/><Relationship Id="rId7" Type="http://schemas.openxmlformats.org/officeDocument/2006/relationships/hyperlink" Target="http://www.jmlr.org/papers/volume11/cohn10b/cohn10b.pdf" TargetMode="External"/><Relationship Id="rId2" Type="http://schemas.openxmlformats.org/officeDocument/2006/relationships/hyperlink" Target="https://www.aclweb.org/anthology/W01-07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lweb.org/anthology/N10-1116.pdf" TargetMode="External"/><Relationship Id="rId11" Type="http://schemas.openxmlformats.org/officeDocument/2006/relationships/hyperlink" Target="https://www.aclweb.org/anthology/N19-1116.pdf" TargetMode="External"/><Relationship Id="rId5" Type="http://schemas.openxmlformats.org/officeDocument/2006/relationships/hyperlink" Target="https://www.aclweb.org/anthology/N09-1009.pdf" TargetMode="External"/><Relationship Id="rId10" Type="http://schemas.openxmlformats.org/officeDocument/2006/relationships/hyperlink" Target="https://openreview.net/pdf?id=B1l6qiR5F7" TargetMode="External"/><Relationship Id="rId4" Type="http://schemas.openxmlformats.org/officeDocument/2006/relationships/hyperlink" Target="https://www.aclweb.org/anthology/P04-1061.pdf" TargetMode="External"/><Relationship Id="rId9" Type="http://schemas.openxmlformats.org/officeDocument/2006/relationships/hyperlink" Target="https://www.aclweb.org/anthology/P19-1228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clweb.org/anthology/P19-1228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pdf?id=Sy2ogebA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openreview.net/pdf?id=rkYTTf-AZ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web.org/anthology/D18-1549.pdf" TargetMode="External"/><Relationship Id="rId2" Type="http://schemas.openxmlformats.org/officeDocument/2006/relationships/hyperlink" Target="https://www.aclweb.org/anthology/D18-139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aclweb.org/anthology/P19-1019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006.02419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2419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2419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2419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2419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006.02419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06.02419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lweb.org/anthology/N19-1423.pdf" TargetMode="External"/><Relationship Id="rId2" Type="http://schemas.openxmlformats.org/officeDocument/2006/relationships/hyperlink" Target="https://www.aclweb.org/anthology/N18-1202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EDB3-67DB-A84E-8AAF-819D5F31E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Interpretability and Other Highlights from Natural Language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73C8AC-EF36-AD47-9849-7D74017C8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21246"/>
          </a:xfrm>
        </p:spPr>
        <p:txBody>
          <a:bodyPr>
            <a:normAutofit/>
          </a:bodyPr>
          <a:lstStyle/>
          <a:p>
            <a:r>
              <a:rPr lang="en-US" sz="2800" dirty="0"/>
              <a:t>Yonatan Belinkov</a:t>
            </a:r>
          </a:p>
          <a:p>
            <a:endParaRPr lang="en-US" dirty="0"/>
          </a:p>
          <a:p>
            <a:r>
              <a:rPr lang="en-US" dirty="0"/>
              <a:t>Decoding Communication in Nonhuman Species</a:t>
            </a:r>
          </a:p>
          <a:p>
            <a:r>
              <a:rPr lang="en-US" dirty="0"/>
              <a:t>Simons Institute, August 4, 2020</a:t>
            </a:r>
          </a:p>
        </p:txBody>
      </p:sp>
    </p:spTree>
    <p:extLst>
      <p:ext uri="{BB962C8B-B14F-4D97-AF65-F5344CB8AC3E}">
        <p14:creationId xmlns:p14="http://schemas.microsoft.com/office/powerpoint/2010/main" val="173534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Structural Analyses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Let </a:t>
            </a:r>
            <a:r>
              <a:rPr lang="en" i="1" dirty="0"/>
              <a:t>f : x → y</a:t>
            </a:r>
            <a:r>
              <a:rPr lang="en" dirty="0"/>
              <a:t> be a model mapping an input </a:t>
            </a:r>
            <a:r>
              <a:rPr lang="en" i="1" dirty="0"/>
              <a:t>x</a:t>
            </a:r>
            <a:r>
              <a:rPr lang="en" dirty="0"/>
              <a:t> to an output </a:t>
            </a:r>
            <a:r>
              <a:rPr lang="en" i="1" dirty="0"/>
              <a:t>y</a:t>
            </a:r>
            <a:r>
              <a:rPr lang="en" dirty="0"/>
              <a:t>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f</a:t>
            </a:r>
            <a:r>
              <a:rPr lang="en" dirty="0"/>
              <a:t> might be a complicated neural network with many layers/components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For example,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might be the output of the network at the </a:t>
            </a:r>
            <a:r>
              <a:rPr lang="en" i="1" dirty="0"/>
              <a:t>l</a:t>
            </a:r>
            <a:r>
              <a:rPr lang="en" dirty="0"/>
              <a:t>-</a:t>
            </a:r>
            <a:r>
              <a:rPr lang="en" dirty="0" err="1"/>
              <a:t>th</a:t>
            </a:r>
            <a:r>
              <a:rPr lang="en" dirty="0"/>
              <a:t> layer</a:t>
            </a:r>
            <a:endParaRPr dirty="0"/>
          </a:p>
          <a:p>
            <a:r>
              <a:rPr lang="en" dirty="0"/>
              <a:t>Some questions we might want to ask: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What is the role of different components of </a:t>
            </a:r>
            <a:r>
              <a:rPr lang="en" i="1" dirty="0"/>
              <a:t>f </a:t>
            </a:r>
            <a:r>
              <a:rPr lang="en" dirty="0"/>
              <a:t>(</a:t>
            </a:r>
            <a:r>
              <a:rPr lang="en-US" dirty="0"/>
              <a:t>layers, neurons, etc.)</a:t>
            </a:r>
            <a:r>
              <a:rPr lang="en" dirty="0"/>
              <a:t>?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What kind of information do different components capture?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More specifically: Does components A know something about property B?</a:t>
            </a:r>
          </a:p>
          <a:p>
            <a:pPr lvl="2">
              <a:spcBef>
                <a:spcPts val="0"/>
              </a:spcBef>
            </a:pPr>
            <a:r>
              <a:rPr lang="en" dirty="0"/>
              <a:t>Properties </a:t>
            </a:r>
            <a:r>
              <a:rPr lang="en-US" dirty="0"/>
              <a:t>may come from different linguistic areas:</a:t>
            </a:r>
            <a:r>
              <a:rPr lang="en" dirty="0"/>
              <a:t> </a:t>
            </a:r>
            <a:r>
              <a:rPr lang="en-US" dirty="0"/>
              <a:t>morphology, syntax, semantics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80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Structural Analyses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Let </a:t>
            </a:r>
            <a:r>
              <a:rPr lang="en" i="1" dirty="0"/>
              <a:t>f : x → y</a:t>
            </a:r>
            <a:r>
              <a:rPr lang="en" dirty="0"/>
              <a:t> be a model mapping an input </a:t>
            </a:r>
            <a:r>
              <a:rPr lang="en" i="1" dirty="0"/>
              <a:t>x</a:t>
            </a:r>
            <a:r>
              <a:rPr lang="en" dirty="0"/>
              <a:t> to an output </a:t>
            </a:r>
            <a:r>
              <a:rPr lang="en" i="1" dirty="0"/>
              <a:t>y</a:t>
            </a:r>
            <a:r>
              <a:rPr lang="en" dirty="0"/>
              <a:t>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f</a:t>
            </a:r>
            <a:r>
              <a:rPr lang="en" dirty="0"/>
              <a:t> might be a complicated neural network with many layers/components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For example,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might be the output of the network at the </a:t>
            </a:r>
            <a:r>
              <a:rPr lang="en" i="1" dirty="0"/>
              <a:t>l</a:t>
            </a:r>
            <a:r>
              <a:rPr lang="en" dirty="0"/>
              <a:t>-</a:t>
            </a:r>
            <a:r>
              <a:rPr lang="en" dirty="0" err="1"/>
              <a:t>th</a:t>
            </a:r>
            <a:r>
              <a:rPr lang="en" dirty="0"/>
              <a:t> layer</a:t>
            </a:r>
            <a:endParaRPr dirty="0"/>
          </a:p>
          <a:p>
            <a:pPr indent="0">
              <a:spcBef>
                <a:spcPts val="2133"/>
              </a:spcBef>
              <a:buNone/>
            </a:pPr>
            <a:endParaRPr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07730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Structural Analyses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Let </a:t>
            </a:r>
            <a:r>
              <a:rPr lang="en" i="1" dirty="0"/>
              <a:t>f : x → y</a:t>
            </a:r>
            <a:r>
              <a:rPr lang="en" dirty="0"/>
              <a:t> be a model mapping an input </a:t>
            </a:r>
            <a:r>
              <a:rPr lang="en" i="1" dirty="0"/>
              <a:t>x</a:t>
            </a:r>
            <a:r>
              <a:rPr lang="en" dirty="0"/>
              <a:t> to an output </a:t>
            </a:r>
            <a:r>
              <a:rPr lang="en" i="1" dirty="0"/>
              <a:t>y</a:t>
            </a:r>
            <a:r>
              <a:rPr lang="en" dirty="0"/>
              <a:t>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f</a:t>
            </a:r>
            <a:r>
              <a:rPr lang="en" dirty="0"/>
              <a:t> might be a complicated neural network with many layers/</a:t>
            </a:r>
            <a:r>
              <a:rPr lang="en-US" dirty="0"/>
              <a:t>components</a:t>
            </a:r>
          </a:p>
          <a:p>
            <a:pPr lvl="1">
              <a:spcBef>
                <a:spcPts val="0"/>
              </a:spcBef>
            </a:pPr>
            <a:r>
              <a:rPr lang="en" dirty="0"/>
              <a:t>For example,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might be the output of the network at the </a:t>
            </a:r>
            <a:r>
              <a:rPr lang="en" i="1" dirty="0"/>
              <a:t>l</a:t>
            </a:r>
            <a:r>
              <a:rPr lang="en" dirty="0"/>
              <a:t>-</a:t>
            </a:r>
            <a:r>
              <a:rPr lang="en" dirty="0" err="1"/>
              <a:t>th</a:t>
            </a:r>
            <a:r>
              <a:rPr lang="en" dirty="0"/>
              <a:t> layer</a:t>
            </a:r>
            <a:endParaRPr dirty="0"/>
          </a:p>
          <a:p>
            <a:r>
              <a:rPr lang="en" dirty="0"/>
              <a:t>Analysis via a probing classifier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Assume a corpus of inputs </a:t>
            </a:r>
            <a:r>
              <a:rPr lang="en" i="1" dirty="0"/>
              <a:t>x</a:t>
            </a:r>
            <a:r>
              <a:rPr lang="en" dirty="0"/>
              <a:t> with linguistic annotations </a:t>
            </a:r>
            <a:r>
              <a:rPr lang="en" i="1" dirty="0"/>
              <a:t>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Generate representations of </a:t>
            </a:r>
            <a:r>
              <a:rPr lang="en" i="1" dirty="0"/>
              <a:t>x</a:t>
            </a:r>
            <a:r>
              <a:rPr lang="en" dirty="0"/>
              <a:t> from some part of the model </a:t>
            </a:r>
            <a:r>
              <a:rPr lang="en" i="1" dirty="0"/>
              <a:t>f</a:t>
            </a:r>
            <a:r>
              <a:rPr lang="en" dirty="0"/>
              <a:t>, for example representations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at a certain layer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Train </a:t>
            </a:r>
            <a:r>
              <a:rPr lang="en-US" dirty="0"/>
              <a:t>a </a:t>
            </a:r>
            <a:r>
              <a:rPr lang="en" dirty="0"/>
              <a:t>classifier </a:t>
            </a:r>
            <a:r>
              <a:rPr lang="en" i="1" dirty="0"/>
              <a:t>g :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 → z</a:t>
            </a:r>
            <a:r>
              <a:rPr lang="en" dirty="0"/>
              <a:t> that maps representations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 </a:t>
            </a:r>
            <a:r>
              <a:rPr lang="en" dirty="0"/>
              <a:t>to property </a:t>
            </a:r>
            <a:r>
              <a:rPr lang="en" i="1" dirty="0"/>
              <a:t>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Evaluate the accuracy of </a:t>
            </a:r>
            <a:r>
              <a:rPr lang="en" i="1" dirty="0"/>
              <a:t>g</a:t>
            </a:r>
            <a:r>
              <a:rPr lang="en" dirty="0"/>
              <a:t> as a proxy to the quality of representations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</a:t>
            </a:r>
            <a:r>
              <a:rPr lang="en" dirty="0" err="1"/>
              <a:t>w.r.t</a:t>
            </a:r>
            <a:r>
              <a:rPr lang="en" dirty="0"/>
              <a:t> property </a:t>
            </a:r>
            <a:r>
              <a:rPr lang="en" i="1" dirty="0"/>
              <a:t>z</a:t>
            </a:r>
            <a:endParaRPr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42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Structural Analyses</a:t>
            </a:r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idx="1"/>
          </p:nvPr>
        </p:nvSpPr>
        <p:spPr>
          <a:xfrm>
            <a:off x="838200" y="1597026"/>
            <a:ext cx="10515600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Let </a:t>
            </a:r>
            <a:r>
              <a:rPr lang="en" i="1" dirty="0"/>
              <a:t>f : x → y</a:t>
            </a:r>
            <a:r>
              <a:rPr lang="en" dirty="0"/>
              <a:t> be a model mapping an input </a:t>
            </a:r>
            <a:r>
              <a:rPr lang="en" i="1" dirty="0"/>
              <a:t>x</a:t>
            </a:r>
            <a:r>
              <a:rPr lang="en" dirty="0"/>
              <a:t> to an output </a:t>
            </a:r>
            <a:r>
              <a:rPr lang="en" i="1" dirty="0"/>
              <a:t>y</a:t>
            </a:r>
            <a:r>
              <a:rPr lang="en" dirty="0"/>
              <a:t>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f</a:t>
            </a:r>
            <a:r>
              <a:rPr lang="en" dirty="0"/>
              <a:t> might be a complicated neural network with many layers/components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For example,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might be the output of the network at the </a:t>
            </a:r>
            <a:r>
              <a:rPr lang="en" i="1" dirty="0"/>
              <a:t>l</a:t>
            </a:r>
            <a:r>
              <a:rPr lang="en" dirty="0"/>
              <a:t>-</a:t>
            </a:r>
            <a:r>
              <a:rPr lang="en" dirty="0" err="1"/>
              <a:t>th</a:t>
            </a:r>
            <a:r>
              <a:rPr lang="en" dirty="0"/>
              <a:t> layer</a:t>
            </a:r>
            <a:endParaRPr dirty="0"/>
          </a:p>
          <a:p>
            <a:r>
              <a:rPr lang="en" dirty="0"/>
              <a:t>Analysis via a probing classifier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Assume a corpus of inputs </a:t>
            </a:r>
            <a:r>
              <a:rPr lang="en" i="1" dirty="0"/>
              <a:t>x</a:t>
            </a:r>
            <a:r>
              <a:rPr lang="en" dirty="0"/>
              <a:t> with linguistic annotations </a:t>
            </a:r>
            <a:r>
              <a:rPr lang="en" i="1" dirty="0"/>
              <a:t>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Generate representations of </a:t>
            </a:r>
            <a:r>
              <a:rPr lang="en" i="1" dirty="0"/>
              <a:t>x</a:t>
            </a:r>
            <a:r>
              <a:rPr lang="en" dirty="0"/>
              <a:t> from some part of the model </a:t>
            </a:r>
            <a:r>
              <a:rPr lang="en" i="1" dirty="0"/>
              <a:t>f</a:t>
            </a:r>
            <a:r>
              <a:rPr lang="en" dirty="0"/>
              <a:t>, for example representations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at a certain layer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Train </a:t>
            </a:r>
            <a:r>
              <a:rPr lang="en-US" dirty="0"/>
              <a:t>a</a:t>
            </a:r>
            <a:r>
              <a:rPr lang="en" dirty="0"/>
              <a:t> classifier </a:t>
            </a:r>
            <a:r>
              <a:rPr lang="en" i="1" dirty="0"/>
              <a:t>g :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 → z</a:t>
            </a:r>
            <a:r>
              <a:rPr lang="en" dirty="0"/>
              <a:t> that maps representations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 </a:t>
            </a:r>
            <a:r>
              <a:rPr lang="en" dirty="0"/>
              <a:t>to property </a:t>
            </a:r>
            <a:r>
              <a:rPr lang="en" i="1" dirty="0"/>
              <a:t>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Evaluate the accuracy of </a:t>
            </a:r>
            <a:r>
              <a:rPr lang="en" i="1" dirty="0"/>
              <a:t>g</a:t>
            </a:r>
            <a:r>
              <a:rPr lang="en" dirty="0"/>
              <a:t> as a proxy to the quality of representations </a:t>
            </a:r>
            <a:r>
              <a:rPr lang="en" i="1" dirty="0" err="1"/>
              <a:t>f</a:t>
            </a:r>
            <a:r>
              <a:rPr lang="en" i="1" baseline="30000" dirty="0" err="1"/>
              <a:t>l</a:t>
            </a:r>
            <a:r>
              <a:rPr lang="en" i="1" dirty="0"/>
              <a:t>(x)</a:t>
            </a:r>
            <a:r>
              <a:rPr lang="en" dirty="0"/>
              <a:t> </a:t>
            </a:r>
            <a:r>
              <a:rPr lang="en" dirty="0" err="1"/>
              <a:t>w.r.t</a:t>
            </a:r>
            <a:r>
              <a:rPr lang="en" dirty="0"/>
              <a:t> property </a:t>
            </a:r>
            <a:r>
              <a:rPr lang="en" i="1" dirty="0"/>
              <a:t>z</a:t>
            </a:r>
            <a:endParaRPr dirty="0"/>
          </a:p>
          <a:p>
            <a:r>
              <a:rPr lang="en" dirty="0"/>
              <a:t>In information theoretic terms: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Set </a:t>
            </a:r>
            <a:r>
              <a:rPr lang="en" i="1" dirty="0"/>
              <a:t>h = f(x)</a:t>
            </a:r>
            <a:r>
              <a:rPr lang="en" dirty="0"/>
              <a:t> and recall that </a:t>
            </a:r>
            <a:r>
              <a:rPr lang="en" i="1" dirty="0"/>
              <a:t>I(h; z) = H(z) - H(z | h)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Then the probing classifier minimizes </a:t>
            </a:r>
            <a:r>
              <a:rPr lang="en" i="1" dirty="0"/>
              <a:t>H(z | h)</a:t>
            </a:r>
            <a:r>
              <a:rPr lang="en" dirty="0"/>
              <a:t>, or maximizes </a:t>
            </a:r>
            <a:r>
              <a:rPr lang="en" i="1" dirty="0"/>
              <a:t>I(h, z)</a:t>
            </a: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08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Milestones (partial list) </a:t>
            </a:r>
            <a:endParaRPr/>
          </a:p>
        </p:txBody>
      </p:sp>
      <p:graphicFrame>
        <p:nvGraphicFramePr>
          <p:cNvPr id="171" name="Google Shape;171;p31"/>
          <p:cNvGraphicFramePr/>
          <p:nvPr>
            <p:extLst>
              <p:ext uri="{D42A27DB-BD31-4B8C-83A1-F6EECF244321}">
                <p14:modId xmlns:p14="http://schemas.microsoft.com/office/powerpoint/2010/main" val="3294115231"/>
              </p:ext>
            </p:extLst>
          </p:nvPr>
        </p:nvGraphicFramePr>
        <p:xfrm>
          <a:off x="579100" y="1690900"/>
          <a:ext cx="11197334" cy="47274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2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4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f</a:t>
                      </a:r>
                      <a:endParaRPr sz="1800" i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x</a:t>
                      </a:r>
                      <a:endParaRPr sz="1800" i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y</a:t>
                      </a:r>
                      <a:endParaRPr sz="1800" i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g</a:t>
                      </a:r>
                      <a:endParaRPr sz="1800" i="1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/>
                        <a:t>z</a:t>
                      </a:r>
                      <a:endParaRPr sz="1800" i="1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hlinkClick r:id="rId3"/>
                        </a:rPr>
                        <a:t>Köhn 2015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Word embedding</a:t>
                      </a:r>
                      <a:endParaRPr sz="18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Word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Word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Linear 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POS, morphology</a:t>
                      </a:r>
                      <a:endParaRPr sz="18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9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hlinkClick r:id="rId4"/>
                        </a:rPr>
                        <a:t>Ettinger et al. 2016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Sentence embedding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Word, sentence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Word, sentence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Linear 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Semantic roles, scope</a:t>
                      </a:r>
                      <a:endParaRPr sz="18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9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hlinkClick r:id="rId5"/>
                        </a:rPr>
                        <a:t>Shi et al. 2016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RNN MT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Word, sentence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Word, sentence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Linear / tree decoder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Syntactic features, tree</a:t>
                      </a:r>
                      <a:endParaRPr sz="18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9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hlinkClick r:id="rId6"/>
                        </a:rPr>
                        <a:t>Adi et al. 2017</a:t>
                      </a:r>
                      <a:r>
                        <a:rPr lang="en" sz="1800"/>
                        <a:t> </a:t>
                      </a:r>
                      <a:r>
                        <a:rPr lang="en" sz="1800" u="sng">
                          <a:solidFill>
                            <a:schemeClr val="hlink"/>
                          </a:solidFill>
                          <a:hlinkClick r:id="rId7"/>
                        </a:rPr>
                        <a:t>Conneau et al. 2018</a:t>
                      </a:r>
                      <a:r>
                        <a:rPr lang="en" sz="1800"/>
                        <a:t> 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Sentence embedding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sentence</a:t>
                      </a:r>
                      <a:endParaRPr sz="1800"/>
                    </a:p>
                  </a:txBody>
                  <a:tcPr marL="121900" marR="121900" marT="121900" marB="1219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sentence</a:t>
                      </a:r>
                      <a:endParaRPr sz="1800"/>
                    </a:p>
                  </a:txBody>
                  <a:tcPr marL="121900" marR="121900" marT="121900" marB="1219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Linear, MLP 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surface, syntax, semantics</a:t>
                      </a:r>
                      <a:endParaRPr sz="18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9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hlinkClick r:id="rId8"/>
                        </a:rPr>
                        <a:t>Hupkes et al. 2018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RNN, treeRNN</a:t>
                      </a:r>
                      <a:endParaRPr sz="1800"/>
                    </a:p>
                  </a:txBody>
                  <a:tcPr marL="121900" marR="121900" marT="121900" marB="1219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 dirty="0"/>
                        <a:t>five plus free</a:t>
                      </a:r>
                      <a:endParaRPr sz="1800" i="1" dirty="0"/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 dirty="0"/>
                        <a:t>eight</a:t>
                      </a:r>
                      <a:endParaRPr sz="1800" i="1" dirty="0"/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Linear </a:t>
                      </a:r>
                      <a:endParaRPr sz="1800"/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Position, cumulative value</a:t>
                      </a:r>
                      <a:endParaRPr sz="18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4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hlinkClick r:id="rId9"/>
                        </a:rPr>
                        <a:t>Hewitt+Manning 2019</a:t>
                      </a:r>
                      <a:endParaRPr sz="18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ELMo, BERT</a:t>
                      </a:r>
                      <a:endParaRPr sz="1800"/>
                    </a:p>
                  </a:txBody>
                  <a:tcPr marL="121900" marR="121900" marT="121900" marB="1219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Sentence</a:t>
                      </a:r>
                      <a:endParaRPr sz="1800"/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Sentence</a:t>
                      </a:r>
                      <a:endParaRPr sz="1800" dirty="0"/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Linear</a:t>
                      </a:r>
                      <a:endParaRPr sz="1800"/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Fu</a:t>
                      </a:r>
                      <a:r>
                        <a:rPr lang="en-US" sz="1800" dirty="0"/>
                        <a:t>l</a:t>
                      </a:r>
                      <a:r>
                        <a:rPr lang="en" sz="1800" dirty="0"/>
                        <a:t>l tree </a:t>
                      </a:r>
                      <a:endParaRPr sz="18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5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Example Results</a:t>
            </a:r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Numerous papers using this methodology to study: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Linguistic phenomena (</a:t>
            </a:r>
            <a:r>
              <a:rPr lang="en" i="1"/>
              <a:t>z</a:t>
            </a:r>
            <a:r>
              <a:rPr lang="en"/>
              <a:t>): phonology, morphology, syntax, semantics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Network components (</a:t>
            </a:r>
            <a:r>
              <a:rPr lang="en" i="1"/>
              <a:t>f</a:t>
            </a:r>
            <a:r>
              <a:rPr lang="en"/>
              <a:t>): word embeddings, sentence embeddings, hidden states, attention weights, etc.</a:t>
            </a:r>
            <a:endParaRPr/>
          </a:p>
          <a:p>
            <a:r>
              <a:rPr lang="en"/>
              <a:t>We’ll show example results on machine translation</a:t>
            </a:r>
            <a:endParaRPr/>
          </a:p>
          <a:p>
            <a:r>
              <a:rPr lang="en"/>
              <a:t>Much more related work reviewed in our survey (</a:t>
            </a:r>
            <a:r>
              <a:rPr lang="en" u="sng">
                <a:solidFill>
                  <a:schemeClr val="hlink"/>
                </a:solidFill>
                <a:hlinkClick r:id="rId3"/>
              </a:rPr>
              <a:t>Belinkov and Glass 2019</a:t>
            </a:r>
            <a:r>
              <a:rPr lang="en"/>
              <a:t>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342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Example: Machine Translation</a:t>
            </a: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Setup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f </a:t>
            </a:r>
            <a:r>
              <a:rPr lang="en"/>
              <a:t>: an RNN encoder-decoder MT model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x</a:t>
            </a:r>
            <a:r>
              <a:rPr lang="en"/>
              <a:t> and </a:t>
            </a:r>
            <a:r>
              <a:rPr lang="en" i="1"/>
              <a:t>y</a:t>
            </a:r>
            <a:r>
              <a:rPr lang="en"/>
              <a:t> are source and target sentences (lists of words)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g</a:t>
            </a:r>
            <a:r>
              <a:rPr lang="en"/>
              <a:t>: a non-linear classifier (MLP with one hidden layer)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z</a:t>
            </a:r>
            <a:r>
              <a:rPr lang="en"/>
              <a:t>: linguistic properties of words in </a:t>
            </a:r>
            <a:r>
              <a:rPr lang="en" i="1"/>
              <a:t>x</a:t>
            </a:r>
            <a:r>
              <a:rPr lang="en"/>
              <a:t> or </a:t>
            </a:r>
            <a:r>
              <a:rPr lang="en" i="1"/>
              <a:t>y</a:t>
            </a:r>
            <a:endParaRPr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6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Example: Machine Translation</a:t>
            </a:r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Setup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f </a:t>
            </a:r>
            <a:r>
              <a:rPr lang="en"/>
              <a:t>: an RNN encoder-decoder MT model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x</a:t>
            </a:r>
            <a:r>
              <a:rPr lang="en"/>
              <a:t> and </a:t>
            </a:r>
            <a:r>
              <a:rPr lang="en" i="1"/>
              <a:t>y</a:t>
            </a:r>
            <a:r>
              <a:rPr lang="en"/>
              <a:t> are source and target sentences (lists of words)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g</a:t>
            </a:r>
            <a:r>
              <a:rPr lang="en"/>
              <a:t>: a non-linear classifier (MLP with one hidden layer)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z</a:t>
            </a:r>
            <a:r>
              <a:rPr lang="en"/>
              <a:t>: linguistic properties of words in </a:t>
            </a:r>
            <a:r>
              <a:rPr lang="en" i="1"/>
              <a:t>x</a:t>
            </a:r>
            <a:r>
              <a:rPr lang="en"/>
              <a:t> or </a:t>
            </a:r>
            <a:r>
              <a:rPr lang="en" i="1"/>
              <a:t>y</a:t>
            </a:r>
            <a:endParaRPr/>
          </a:p>
          <a:p>
            <a:r>
              <a:rPr lang="en"/>
              <a:t>Morphology: 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A challenge for machine translation, previously solved with feature-rich approaches. 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Do neural networks acquire morphological knowledge? </a:t>
            </a:r>
            <a:endParaRPr/>
          </a:p>
          <a:p>
            <a:pPr marL="121917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59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Example: Machine Translation</a:t>
            </a: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Setup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f </a:t>
            </a:r>
            <a:r>
              <a:rPr lang="en"/>
              <a:t>: an RNN encoder-decoder MT model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x</a:t>
            </a:r>
            <a:r>
              <a:rPr lang="en"/>
              <a:t> and </a:t>
            </a:r>
            <a:r>
              <a:rPr lang="en" i="1"/>
              <a:t>y</a:t>
            </a:r>
            <a:r>
              <a:rPr lang="en"/>
              <a:t> are source and target sentences (lists of words)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g</a:t>
            </a:r>
            <a:r>
              <a:rPr lang="en"/>
              <a:t>: a non-linear classifier (MLP with one hidden layer)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z</a:t>
            </a:r>
            <a:r>
              <a:rPr lang="en"/>
              <a:t>: linguistic properties of words in </a:t>
            </a:r>
            <a:r>
              <a:rPr lang="en" i="1"/>
              <a:t>x</a:t>
            </a:r>
            <a:r>
              <a:rPr lang="en"/>
              <a:t> or </a:t>
            </a:r>
            <a:r>
              <a:rPr lang="en" i="1"/>
              <a:t>y</a:t>
            </a:r>
            <a:endParaRPr/>
          </a:p>
          <a:p>
            <a:r>
              <a:rPr lang="en"/>
              <a:t>Morphology: 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A challenge for machine translation, previously solved with feature-rich approaches. 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Do neural networks acquire morphological knowledge? </a:t>
            </a:r>
            <a:endParaRPr/>
          </a:p>
          <a:p>
            <a:r>
              <a:rPr lang="en"/>
              <a:t>Experiment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Take </a:t>
            </a:r>
            <a:r>
              <a:rPr lang="en" i="1"/>
              <a:t>f</a:t>
            </a:r>
            <a:r>
              <a:rPr lang="en" i="1" baseline="30000"/>
              <a:t>l</a:t>
            </a:r>
            <a:r>
              <a:rPr lang="en" i="1"/>
              <a:t>(x)</a:t>
            </a:r>
            <a:r>
              <a:rPr lang="en"/>
              <a:t>, an RNN hidden state at layer </a:t>
            </a:r>
            <a:r>
              <a:rPr lang="en" i="1"/>
              <a:t>l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Predict </a:t>
            </a:r>
            <a:r>
              <a:rPr lang="en" i="1"/>
              <a:t>z</a:t>
            </a:r>
            <a:r>
              <a:rPr lang="en"/>
              <a:t>, a morphological tag (</a:t>
            </a:r>
            <a:r>
              <a:rPr lang="en" i="1"/>
              <a:t>verb-past-singular-feminine</a:t>
            </a:r>
            <a:r>
              <a:rPr lang="en"/>
              <a:t>, </a:t>
            </a:r>
            <a:r>
              <a:rPr lang="en" i="1"/>
              <a:t>noun-plural</a:t>
            </a:r>
            <a:r>
              <a:rPr lang="en"/>
              <a:t>, etc.)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Compare accuracy at different layers </a:t>
            </a:r>
            <a:r>
              <a:rPr lang="en" i="1"/>
              <a:t>l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902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Example: Machine Translation</a:t>
            </a: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250" y="1590901"/>
            <a:ext cx="10069501" cy="468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3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B4C9-8BE2-004C-A55D-7335D5A5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5CD40-DDF5-B64A-AA8C-CB7CBCFF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scale language models as the predominant approach to NLP</a:t>
            </a:r>
          </a:p>
          <a:p>
            <a:r>
              <a:rPr lang="en-US" dirty="0"/>
              <a:t>Interpreting and analyzing them</a:t>
            </a:r>
          </a:p>
          <a:p>
            <a:r>
              <a:rPr lang="en-US" dirty="0"/>
              <a:t>Other NLP topics that might be relevant</a:t>
            </a:r>
          </a:p>
          <a:p>
            <a:pPr lvl="1"/>
            <a:r>
              <a:rPr lang="en-US" dirty="0"/>
              <a:t>Grammar induction</a:t>
            </a:r>
          </a:p>
          <a:p>
            <a:pPr lvl="1"/>
            <a:r>
              <a:rPr lang="en-US" dirty="0"/>
              <a:t>Unsupervised machine translation </a:t>
            </a:r>
          </a:p>
          <a:p>
            <a:pPr lvl="1"/>
            <a:r>
              <a:rPr lang="en-US" dirty="0"/>
              <a:t>Emergent communication in AI agents</a:t>
            </a:r>
          </a:p>
        </p:txBody>
      </p:sp>
    </p:spTree>
    <p:extLst>
      <p:ext uri="{BB962C8B-B14F-4D97-AF65-F5344CB8AC3E}">
        <p14:creationId xmlns:p14="http://schemas.microsoft.com/office/powerpoint/2010/main" val="43748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Machine Translation: Morphology</a:t>
            </a:r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>
              <a:spcBef>
                <a:spcPts val="2133"/>
              </a:spcBef>
            </a:pPr>
            <a:r>
              <a:rPr lang="en"/>
              <a:t>Lower is better</a:t>
            </a:r>
            <a:endParaRPr/>
          </a:p>
          <a:p>
            <a:r>
              <a:rPr lang="en"/>
              <a:t>But deeper models translate better → what’s going on in top layers?</a:t>
            </a: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118" y="1536634"/>
            <a:ext cx="8559765" cy="339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71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Machine Translation: Syntactic Relations</a:t>
            </a:r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>
              <a:spcBef>
                <a:spcPts val="2133"/>
              </a:spcBef>
            </a:pPr>
            <a:r>
              <a:rPr lang="en"/>
              <a:t>Higher is better</a:t>
            </a: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435" y="1536633"/>
            <a:ext cx="6088442" cy="455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54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Machine Translation: Semantic Relations</a:t>
            </a:r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>
              <a:spcBef>
                <a:spcPts val="2133"/>
              </a:spcBef>
            </a:pPr>
            <a:r>
              <a:rPr lang="en"/>
              <a:t>Higher is better</a:t>
            </a:r>
            <a:endParaRPr/>
          </a:p>
        </p:txBody>
      </p:sp>
      <p:pic>
        <p:nvPicPr>
          <p:cNvPr id="228" name="Google Shape;2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567" y="1536634"/>
            <a:ext cx="5076121" cy="4844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38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Hierarchies</a:t>
            </a:r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235" name="Google Shape;2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700" y="1566333"/>
            <a:ext cx="1498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150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Hierarchies</a:t>
            </a:r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242" name="Google Shape;2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533" y="2421518"/>
            <a:ext cx="2006600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700" y="1566333"/>
            <a:ext cx="1498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42833" y="1020832"/>
            <a:ext cx="1911467" cy="507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72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45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dirty="0"/>
          </a:p>
          <a:p>
            <a:r>
              <a:rPr lang="en" dirty="0"/>
              <a:t>Suppose we get an accuracy, what should we compare it to?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Many studies focus on relative performance (say, comparing different layers)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But it may be desirable to compare to external numbers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b="1" dirty="0"/>
              <a:t>Baselines</a:t>
            </a:r>
            <a:r>
              <a:rPr lang="en" dirty="0"/>
              <a:t>: </a:t>
            </a:r>
            <a:r>
              <a:rPr lang="en-US" dirty="0"/>
              <a:t>C</a:t>
            </a:r>
            <a:r>
              <a:rPr lang="en" dirty="0" err="1"/>
              <a:t>ompare</a:t>
            </a:r>
            <a:r>
              <a:rPr lang="en" dirty="0"/>
              <a:t> to using static word </a:t>
            </a:r>
            <a:r>
              <a:rPr lang="en" dirty="0" err="1"/>
              <a:t>embeddings</a:t>
            </a:r>
            <a:r>
              <a:rPr lang="en" dirty="0"/>
              <a:t> (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Belinkov et al. 2017</a:t>
            </a:r>
            <a:r>
              <a:rPr lang="en" dirty="0"/>
              <a:t>) or random features (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Zhang and Bowman 2018</a:t>
            </a:r>
            <a:r>
              <a:rPr lang="en" dirty="0"/>
              <a:t>)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This tells us that a representation is non-trivial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b="1" dirty="0"/>
              <a:t>Skylines</a:t>
            </a:r>
            <a:r>
              <a:rPr lang="en" dirty="0"/>
              <a:t>: </a:t>
            </a:r>
            <a:r>
              <a:rPr lang="en-US" dirty="0"/>
              <a:t>R</a:t>
            </a:r>
            <a:r>
              <a:rPr lang="en" dirty="0" err="1"/>
              <a:t>eport</a:t>
            </a:r>
            <a:r>
              <a:rPr lang="en" dirty="0"/>
              <a:t> state of the art on the task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This can tell us how much is missing from the representation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49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327" y="4923569"/>
            <a:ext cx="4140374" cy="17984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62" name="Google Shape;262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dirty="0"/>
          </a:p>
          <a:p>
            <a:r>
              <a:rPr lang="en" dirty="0"/>
              <a:t>Suppose we get an accuracy, what should we compare it to?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u="sng" dirty="0">
                <a:solidFill>
                  <a:schemeClr val="accent5"/>
                </a:solidFill>
                <a:hlinkClick r:id="rId4"/>
              </a:rPr>
              <a:t>Hewitt and Liang (2019)</a:t>
            </a:r>
            <a:r>
              <a:rPr lang="en" dirty="0"/>
              <a:t> define control tasks: tasks that only </a:t>
            </a:r>
            <a:r>
              <a:rPr lang="en" i="1" dirty="0"/>
              <a:t>g</a:t>
            </a:r>
            <a:r>
              <a:rPr lang="en" dirty="0"/>
              <a:t> can learn, not </a:t>
            </a:r>
            <a:r>
              <a:rPr lang="en" i="1" dirty="0"/>
              <a:t>f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Specifically, assign a random label to each word type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 “good” probe should be selective: high linguistic task accuracy, low control task accuracy</a:t>
            </a:r>
          </a:p>
          <a:p>
            <a:pPr lvl="1">
              <a:spcBef>
                <a:spcPts val="0"/>
              </a:spcBef>
            </a:pPr>
            <a:r>
              <a:rPr lang="en" dirty="0"/>
              <a:t>This leads to different insights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Example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Linear vs. MLP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Accuracy vs. selectivity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374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69" name="Google Shape;269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Recall the setup: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Original model </a:t>
            </a:r>
            <a:r>
              <a:rPr lang="en" i="1"/>
              <a:t>f : x → y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Probing classifier </a:t>
            </a:r>
            <a:r>
              <a:rPr lang="en" i="1"/>
              <a:t>g : f(x) → z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g </a:t>
            </a:r>
            <a:r>
              <a:rPr lang="en"/>
              <a:t>maximizes the mutual information between the representation </a:t>
            </a:r>
            <a:r>
              <a:rPr lang="en" i="1"/>
              <a:t>f(x)</a:t>
            </a:r>
            <a:r>
              <a:rPr lang="en"/>
              <a:t> and property </a:t>
            </a:r>
            <a:r>
              <a:rPr lang="en" i="1"/>
              <a:t>z</a:t>
            </a:r>
            <a:endParaRPr i="1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490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r>
              <a:rPr lang="en" dirty="0"/>
              <a:t>What is </a:t>
            </a:r>
            <a:r>
              <a:rPr lang="en" i="1" dirty="0"/>
              <a:t>g</a:t>
            </a:r>
            <a:r>
              <a:rPr lang="en" dirty="0"/>
              <a:t>? What’</a:t>
            </a:r>
            <a:r>
              <a:rPr lang="en-US" dirty="0"/>
              <a:t>s</a:t>
            </a:r>
            <a:r>
              <a:rPr lang="en" dirty="0"/>
              <a:t> the relation between the probe </a:t>
            </a:r>
            <a:r>
              <a:rPr lang="en" i="1" dirty="0"/>
              <a:t>g</a:t>
            </a:r>
            <a:r>
              <a:rPr lang="en" dirty="0"/>
              <a:t> and the model </a:t>
            </a:r>
            <a:r>
              <a:rPr lang="en" i="1" dirty="0"/>
              <a:t>f</a:t>
            </a:r>
            <a:r>
              <a:rPr lang="en" dirty="0"/>
              <a:t>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Common wisdom: use a linear classifier to focus on the representation and not the probe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Anecdotal evidence: non-linear classifiers achieve better probing accuracy, but do not change the qualitative patterns (</a:t>
            </a:r>
            <a:r>
              <a:rPr lang="en" u="sng" dirty="0">
                <a:solidFill>
                  <a:schemeClr val="accent5"/>
                </a:solidFill>
                <a:hlinkClick r:id="rId3"/>
              </a:rPr>
              <a:t>Conneau et al. 2018</a:t>
            </a:r>
            <a:r>
              <a:rPr lang="en" dirty="0"/>
              <a:t>, </a:t>
            </a:r>
            <a:r>
              <a:rPr lang="en" u="sng" dirty="0">
                <a:solidFill>
                  <a:schemeClr val="accent5"/>
                </a:solidFill>
                <a:hlinkClick r:id="rId4"/>
              </a:rPr>
              <a:t>Belinkov 2018</a:t>
            </a:r>
            <a:r>
              <a:rPr lang="en" dirty="0"/>
              <a:t>)</a:t>
            </a:r>
            <a:endParaRPr dirty="0"/>
          </a:p>
          <a:p>
            <a:pPr marL="121917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98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End-to-End Learning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The predominant approach in NLP these days is end-to-end learning</a:t>
            </a:r>
            <a:endParaRPr/>
          </a:p>
          <a:p>
            <a:r>
              <a:rPr lang="en"/>
              <a:t>Learn a model </a:t>
            </a:r>
            <a:r>
              <a:rPr lang="en" i="1"/>
              <a:t>f : x → y</a:t>
            </a:r>
            <a:r>
              <a:rPr lang="en"/>
              <a:t>, which maps input </a:t>
            </a:r>
            <a:r>
              <a:rPr lang="en" i="1"/>
              <a:t>x</a:t>
            </a:r>
            <a:r>
              <a:rPr lang="en"/>
              <a:t> to output </a:t>
            </a:r>
            <a:r>
              <a:rPr lang="en" i="1"/>
              <a:t>y</a:t>
            </a:r>
            <a:r>
              <a:rPr lang="en"/>
              <a:t>  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867" y="2534800"/>
            <a:ext cx="2278133" cy="4208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591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r>
              <a:rPr lang="en" dirty="0"/>
              <a:t>What is </a:t>
            </a:r>
            <a:r>
              <a:rPr lang="en" i="1" dirty="0"/>
              <a:t>g</a:t>
            </a:r>
            <a:r>
              <a:rPr lang="en" dirty="0"/>
              <a:t>? What’s the relation between the probe </a:t>
            </a:r>
            <a:r>
              <a:rPr lang="en" i="1" dirty="0"/>
              <a:t>g</a:t>
            </a:r>
            <a:r>
              <a:rPr lang="en" dirty="0"/>
              <a:t> and the model </a:t>
            </a:r>
            <a:r>
              <a:rPr lang="en" i="1" dirty="0"/>
              <a:t>f</a:t>
            </a:r>
            <a:r>
              <a:rPr lang="en" dirty="0"/>
              <a:t>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Pimentel et al. (2020)</a:t>
            </a:r>
            <a:r>
              <a:rPr lang="en" dirty="0"/>
              <a:t> argue that we should always choose the most complex probe </a:t>
            </a:r>
            <a:r>
              <a:rPr lang="en" i="1" dirty="0"/>
              <a:t>g</a:t>
            </a:r>
            <a:r>
              <a:rPr lang="en" dirty="0"/>
              <a:t>, since it will maximize the mutual information </a:t>
            </a:r>
            <a:r>
              <a:rPr lang="en" i="1" dirty="0"/>
              <a:t>I(h; z)</a:t>
            </a:r>
            <a:r>
              <a:rPr lang="en" dirty="0"/>
              <a:t>, where </a:t>
            </a:r>
            <a:r>
              <a:rPr lang="en" i="1" dirty="0"/>
              <a:t>f(x)=h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0407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87" name="Google Shape;287;p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r>
              <a:rPr lang="en" dirty="0"/>
              <a:t>What is </a:t>
            </a:r>
            <a:r>
              <a:rPr lang="en" i="1" dirty="0"/>
              <a:t>g</a:t>
            </a:r>
            <a:r>
              <a:rPr lang="en" dirty="0"/>
              <a:t>? What’s the relation between the probe </a:t>
            </a:r>
            <a:r>
              <a:rPr lang="en" i="1" dirty="0"/>
              <a:t>g</a:t>
            </a:r>
            <a:r>
              <a:rPr lang="en" dirty="0"/>
              <a:t> and the model </a:t>
            </a:r>
            <a:r>
              <a:rPr lang="en" i="1" dirty="0"/>
              <a:t>f</a:t>
            </a:r>
            <a:r>
              <a:rPr lang="en" dirty="0"/>
              <a:t>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Pimentel et al. (2020)</a:t>
            </a:r>
            <a:r>
              <a:rPr lang="en" dirty="0"/>
              <a:t> argue that we should always choose the most complex probe </a:t>
            </a:r>
            <a:r>
              <a:rPr lang="en" i="1" dirty="0"/>
              <a:t>g</a:t>
            </a:r>
            <a:r>
              <a:rPr lang="en" dirty="0"/>
              <a:t>, since it will maximize the mutual information </a:t>
            </a:r>
            <a:r>
              <a:rPr lang="en" i="1" dirty="0"/>
              <a:t>I(h; z)</a:t>
            </a:r>
            <a:r>
              <a:rPr lang="en" dirty="0"/>
              <a:t>, where </a:t>
            </a:r>
            <a:r>
              <a:rPr lang="en" i="1" dirty="0"/>
              <a:t>f(x)=h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They also show that </a:t>
            </a:r>
            <a:r>
              <a:rPr lang="en" i="1" dirty="0"/>
              <a:t>I(x; z) = I(h; z)</a:t>
            </a:r>
            <a:r>
              <a:rPr lang="en" dirty="0"/>
              <a:t> (under mild assumptions)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Thus the representation f(x):=h contains the same amount of information about </a:t>
            </a:r>
            <a:r>
              <a:rPr lang="en" i="1" dirty="0"/>
              <a:t>z</a:t>
            </a:r>
            <a:r>
              <a:rPr lang="en" dirty="0"/>
              <a:t> as </a:t>
            </a:r>
            <a:r>
              <a:rPr lang="en" i="1" dirty="0"/>
              <a:t>x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Does this make the probing endeavor obsolete?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5611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r>
              <a:rPr lang="en" dirty="0"/>
              <a:t>What is </a:t>
            </a:r>
            <a:r>
              <a:rPr lang="en" i="1" dirty="0"/>
              <a:t>g</a:t>
            </a:r>
            <a:r>
              <a:rPr lang="en" dirty="0"/>
              <a:t>? What’s the relation between the probe </a:t>
            </a:r>
            <a:r>
              <a:rPr lang="en" i="1" dirty="0"/>
              <a:t>g</a:t>
            </a:r>
            <a:r>
              <a:rPr lang="en" dirty="0"/>
              <a:t> and the model </a:t>
            </a:r>
            <a:r>
              <a:rPr lang="en" i="1" dirty="0"/>
              <a:t>f</a:t>
            </a:r>
            <a:r>
              <a:rPr lang="en" dirty="0"/>
              <a:t>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Pimentel et al. (2020)</a:t>
            </a:r>
            <a:r>
              <a:rPr lang="en" dirty="0"/>
              <a:t> argue that we should always choose the most complex probe </a:t>
            </a:r>
            <a:r>
              <a:rPr lang="en" i="1" dirty="0"/>
              <a:t>g</a:t>
            </a:r>
            <a:r>
              <a:rPr lang="en" dirty="0"/>
              <a:t>, since it will maximize the mutual information </a:t>
            </a:r>
            <a:r>
              <a:rPr lang="en" i="1" dirty="0"/>
              <a:t>I(h; z)</a:t>
            </a:r>
            <a:r>
              <a:rPr lang="en" dirty="0"/>
              <a:t>, where </a:t>
            </a:r>
            <a:r>
              <a:rPr lang="en" i="1" dirty="0"/>
              <a:t>f(x)=h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They also show that </a:t>
            </a:r>
            <a:r>
              <a:rPr lang="en" i="1" dirty="0"/>
              <a:t>I(x; z) = I(h; z)</a:t>
            </a:r>
            <a:r>
              <a:rPr lang="en" dirty="0"/>
              <a:t> (under mild assumptions)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Thus the representation f(x):=h contains the same amount of information about </a:t>
            </a:r>
            <a:r>
              <a:rPr lang="en" i="1" dirty="0"/>
              <a:t>z</a:t>
            </a:r>
            <a:r>
              <a:rPr lang="en" dirty="0"/>
              <a:t> as </a:t>
            </a:r>
            <a:r>
              <a:rPr lang="en" i="1" dirty="0"/>
              <a:t>x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Does this make the probing endeavor obsolete?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Not necessarily: 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We would still like to know how good a representation is in practice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We can still ask relative questions about ease of extraction of information</a:t>
            </a:r>
            <a:endParaRPr dirty="0"/>
          </a:p>
          <a:p>
            <a:pPr marL="121917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396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950" y="5114923"/>
            <a:ext cx="4216400" cy="14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299" name="Google Shape;299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r>
              <a:rPr lang="en" dirty="0"/>
              <a:t>What is </a:t>
            </a:r>
            <a:r>
              <a:rPr lang="en" i="1" dirty="0"/>
              <a:t>g</a:t>
            </a:r>
            <a:r>
              <a:rPr lang="en" dirty="0"/>
              <a:t>? What’s the relation between the probe </a:t>
            </a:r>
            <a:r>
              <a:rPr lang="en" i="1" dirty="0"/>
              <a:t>g</a:t>
            </a:r>
            <a:r>
              <a:rPr lang="en" dirty="0"/>
              <a:t> and the model </a:t>
            </a:r>
            <a:r>
              <a:rPr lang="en" i="1" dirty="0"/>
              <a:t>f</a:t>
            </a:r>
            <a:r>
              <a:rPr lang="en" dirty="0"/>
              <a:t>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u="sng" dirty="0">
                <a:solidFill>
                  <a:schemeClr val="accent5"/>
                </a:solidFill>
                <a:hlinkClick r:id="rId4"/>
              </a:rPr>
              <a:t>Voita and Titov (2020)</a:t>
            </a:r>
            <a:r>
              <a:rPr lang="en" dirty="0"/>
              <a:t> measure both probe complexity and probe quality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Instead of measuring accuracy, estimate the minimum description length: how many bits are required to transmit </a:t>
            </a:r>
            <a:r>
              <a:rPr lang="en" i="1" dirty="0"/>
              <a:t>z</a:t>
            </a:r>
            <a:r>
              <a:rPr lang="en" dirty="0"/>
              <a:t> knowing </a:t>
            </a:r>
            <a:r>
              <a:rPr lang="en" i="1" dirty="0"/>
              <a:t>f(x)</a:t>
            </a:r>
            <a:r>
              <a:rPr lang="en" dirty="0"/>
              <a:t>, plus the cost of transmitting </a:t>
            </a:r>
            <a:r>
              <a:rPr lang="en" i="1" dirty="0"/>
              <a:t>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367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949" y="5000656"/>
            <a:ext cx="3981533" cy="158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306" name="Google Shape;306;p5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r>
              <a:rPr lang="en" dirty="0"/>
              <a:t>What is </a:t>
            </a:r>
            <a:r>
              <a:rPr lang="en" i="1" dirty="0"/>
              <a:t>g</a:t>
            </a:r>
            <a:r>
              <a:rPr lang="en" dirty="0"/>
              <a:t>? What’s the relation between the probe </a:t>
            </a:r>
            <a:r>
              <a:rPr lang="en" i="1" dirty="0"/>
              <a:t>g</a:t>
            </a:r>
            <a:r>
              <a:rPr lang="en" dirty="0"/>
              <a:t> and the model </a:t>
            </a:r>
            <a:r>
              <a:rPr lang="en" i="1" dirty="0"/>
              <a:t>f</a:t>
            </a:r>
            <a:r>
              <a:rPr lang="en" dirty="0"/>
              <a:t>?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u="sng" dirty="0">
                <a:solidFill>
                  <a:schemeClr val="accent5"/>
                </a:solidFill>
                <a:hlinkClick r:id="rId4"/>
              </a:rPr>
              <a:t>Voita and Titov (2020)</a:t>
            </a:r>
            <a:r>
              <a:rPr lang="en" dirty="0"/>
              <a:t> measure both probe complexity and probe quality 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Instead of measuring accuracy, estimate the minimum description length: how many bits are required to transmit </a:t>
            </a:r>
            <a:r>
              <a:rPr lang="en" i="1" dirty="0"/>
              <a:t>z</a:t>
            </a:r>
            <a:r>
              <a:rPr lang="en" dirty="0"/>
              <a:t> knowing </a:t>
            </a:r>
            <a:r>
              <a:rPr lang="en" i="1" dirty="0"/>
              <a:t>f(x)</a:t>
            </a:r>
            <a:r>
              <a:rPr lang="en" dirty="0"/>
              <a:t>, plus the cost of transmitting </a:t>
            </a:r>
            <a:r>
              <a:rPr lang="en" i="1" dirty="0"/>
              <a:t>g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Example</a:t>
            </a:r>
            <a:endParaRPr dirty="0"/>
          </a:p>
          <a:p>
            <a:pPr lvl="2">
              <a:spcBef>
                <a:spcPts val="0"/>
              </a:spcBef>
            </a:pPr>
            <a:r>
              <a:rPr lang="en" dirty="0"/>
              <a:t>Layer 0 control: control accuracy is high (96.3)</a:t>
            </a:r>
            <a:br>
              <a:rPr lang="en" dirty="0"/>
            </a:br>
            <a:r>
              <a:rPr lang="en" dirty="0"/>
              <a:t>but at the expense of code length (267) </a:t>
            </a:r>
            <a:endParaRPr dirty="0"/>
          </a:p>
        </p:txBody>
      </p:sp>
      <p:pic>
        <p:nvPicPr>
          <p:cNvPr id="308" name="Google Shape;30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39323" y="5012687"/>
            <a:ext cx="901700" cy="2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742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314" name="Google Shape;314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Recall the setup: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Original model </a:t>
            </a:r>
            <a:r>
              <a:rPr lang="en" i="1"/>
              <a:t>f : x → y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Probing classifier </a:t>
            </a:r>
            <a:r>
              <a:rPr lang="en" i="1"/>
              <a:t>g : f(x) → z</a:t>
            </a:r>
            <a:endParaRPr/>
          </a:p>
          <a:p>
            <a:pPr lvl="1">
              <a:spcBef>
                <a:spcPts val="0"/>
              </a:spcBef>
            </a:pPr>
            <a:r>
              <a:rPr lang="en" i="1"/>
              <a:t>g </a:t>
            </a:r>
            <a:r>
              <a:rPr lang="en"/>
              <a:t>maximizes the mutual information between the representation </a:t>
            </a:r>
            <a:r>
              <a:rPr lang="en" i="1"/>
              <a:t>f(x)</a:t>
            </a:r>
            <a:r>
              <a:rPr lang="en"/>
              <a:t> and property </a:t>
            </a:r>
            <a:r>
              <a:rPr lang="en" i="1"/>
              <a:t>z</a:t>
            </a:r>
            <a:endParaRPr i="1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234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Probing Classifiers: Limitations</a:t>
            </a:r>
            <a:endParaRPr/>
          </a:p>
        </p:txBody>
      </p:sp>
      <p:sp>
        <p:nvSpPr>
          <p:cNvPr id="320" name="Google Shape;320;p54"/>
          <p:cNvSpPr txBox="1">
            <a:spLocks noGrp="1"/>
          </p:cNvSpPr>
          <p:nvPr>
            <p:ph idx="1"/>
          </p:nvPr>
        </p:nvSpPr>
        <p:spPr>
          <a:xfrm>
            <a:off x="838200" y="1599845"/>
            <a:ext cx="10515600" cy="43513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Recall the setup: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Original model </a:t>
            </a:r>
            <a:r>
              <a:rPr lang="en" i="1" dirty="0"/>
              <a:t>f : x → 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Probing classifier </a:t>
            </a:r>
            <a:r>
              <a:rPr lang="en" i="1" dirty="0"/>
              <a:t>g : f(x) → 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i="1" dirty="0"/>
              <a:t>g </a:t>
            </a:r>
            <a:r>
              <a:rPr lang="en" dirty="0"/>
              <a:t>maximizes the mutual information between the representation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i="1" dirty="0"/>
          </a:p>
          <a:p>
            <a:r>
              <a:rPr lang="en" dirty="0"/>
              <a:t>Correlation vs. causation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 err="1"/>
              <a:t>Th</a:t>
            </a:r>
            <a:r>
              <a:rPr lang="en-US" dirty="0"/>
              <a:t>e above </a:t>
            </a:r>
            <a:r>
              <a:rPr lang="en" dirty="0"/>
              <a:t>setup only measures correlation between </a:t>
            </a:r>
            <a:r>
              <a:rPr lang="en" i="1" dirty="0"/>
              <a:t>f(x)</a:t>
            </a:r>
            <a:r>
              <a:rPr lang="en" dirty="0"/>
              <a:t> and property </a:t>
            </a:r>
            <a:r>
              <a:rPr lang="en" i="1" dirty="0"/>
              <a:t>z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It is not directly linked to the </a:t>
            </a:r>
            <a:r>
              <a:rPr lang="en" i="1" dirty="0"/>
              <a:t>behavior</a:t>
            </a:r>
            <a:r>
              <a:rPr lang="en" dirty="0"/>
              <a:t> of the model </a:t>
            </a:r>
            <a:r>
              <a:rPr lang="en" i="1" dirty="0"/>
              <a:t>f</a:t>
            </a:r>
            <a:r>
              <a:rPr lang="en" dirty="0"/>
              <a:t> on the task it was trained on, that is, predicting </a:t>
            </a:r>
            <a:r>
              <a:rPr lang="en" i="1" dirty="0"/>
              <a:t>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Some work found negative/lack of correlation between probe and task quality (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Vanmassenhove et al. 2017</a:t>
            </a:r>
            <a:r>
              <a:rPr lang="en" dirty="0"/>
              <a:t>,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Cífka and Bojar 2018</a:t>
            </a:r>
            <a:r>
              <a:rPr lang="en" dirty="0"/>
              <a:t>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An alternative direction: intervene in the model representations to discover causal effects on prediction (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Giulianelli et al. 2018</a:t>
            </a:r>
            <a:r>
              <a:rPr lang="en" dirty="0"/>
              <a:t>,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Bau et al. 2019</a:t>
            </a:r>
            <a:r>
              <a:rPr lang="en" dirty="0"/>
              <a:t>, </a:t>
            </a:r>
            <a:r>
              <a:rPr lang="en" dirty="0">
                <a:hlinkClick r:id="rId7"/>
              </a:rPr>
              <a:t>Vig et al., 2020</a:t>
            </a:r>
            <a:r>
              <a:rPr lang="en" dirty="0"/>
              <a:t>, </a:t>
            </a:r>
            <a:r>
              <a:rPr lang="en-US" dirty="0">
                <a:hlinkClick r:id="rId8"/>
              </a:rPr>
              <a:t>Elazar et al., 2020</a:t>
            </a:r>
            <a:r>
              <a:rPr lang="en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0218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937F-5C94-BD4C-90EE-197C5C7B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NLP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5D55-C6F9-A046-8FEA-9557625F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look at some potentially relevant problems in NLP</a:t>
            </a:r>
          </a:p>
          <a:p>
            <a:r>
              <a:rPr lang="en-US" dirty="0"/>
              <a:t>Disclaimers</a:t>
            </a:r>
          </a:p>
          <a:p>
            <a:pPr lvl="1"/>
            <a:r>
              <a:rPr lang="en-US" dirty="0"/>
              <a:t>Not necessarily representative</a:t>
            </a:r>
          </a:p>
          <a:p>
            <a:pPr lvl="1"/>
            <a:r>
              <a:rPr lang="en-US" dirty="0"/>
              <a:t>I’m not an expert on any of these</a:t>
            </a:r>
          </a:p>
        </p:txBody>
      </p:sp>
    </p:spTree>
    <p:extLst>
      <p:ext uri="{BB962C8B-B14F-4D97-AF65-F5344CB8AC3E}">
        <p14:creationId xmlns:p14="http://schemas.microsoft.com/office/powerpoint/2010/main" val="1614434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218D-0DBF-E34E-BB7B-AF96B7AE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D17F-9C56-5D4C-A45E-B94AA124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collection of strings, infer a grammar generating the language</a:t>
            </a:r>
          </a:p>
          <a:p>
            <a:r>
              <a:rPr lang="en-US" dirty="0"/>
              <a:t>Usually, given a corpus of sentences, infer a grammar generating them (say, a context-free grammar)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AE748-D627-794E-9614-6A2CC1E36596}"/>
              </a:ext>
            </a:extLst>
          </p:cNvPr>
          <p:cNvSpPr txBox="1"/>
          <p:nvPr/>
        </p:nvSpPr>
        <p:spPr>
          <a:xfrm>
            <a:off x="1457825" y="3493463"/>
            <a:ext cx="4297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'A recipe for disaster': Charlie Baker blames clusters for coronavirus uptick in Massachusetts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Methuen’s police chief is one of the highest paid in the country — and he says he deserves more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Another Patriot has opted out of the 2020 NFL season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Marcus Smart fined $15,000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AC2942-2152-B848-8A59-3CAFBA4B4AA0}"/>
              </a:ext>
            </a:extLst>
          </p:cNvPr>
          <p:cNvCxnSpPr>
            <a:cxnSpLocks/>
          </p:cNvCxnSpPr>
          <p:nvPr/>
        </p:nvCxnSpPr>
        <p:spPr>
          <a:xfrm>
            <a:off x="6459070" y="4835279"/>
            <a:ext cx="132677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F76AAD-61A1-7F45-B20F-C8FA0C42AF38}"/>
              </a:ext>
            </a:extLst>
          </p:cNvPr>
          <p:cNvSpPr txBox="1"/>
          <p:nvPr/>
        </p:nvSpPr>
        <p:spPr>
          <a:xfrm>
            <a:off x="8532158" y="3483125"/>
            <a:ext cx="33079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 </a:t>
            </a:r>
            <a:r>
              <a:rPr lang="en-US" sz="2000" dirty="0">
                <a:sym typeface="Wingdings" pitchFamily="2" charset="2"/>
              </a:rPr>
              <a:t> NP VP</a:t>
            </a:r>
          </a:p>
          <a:p>
            <a:r>
              <a:rPr lang="en-US" sz="2000" dirty="0">
                <a:sym typeface="Wingdings" pitchFamily="2" charset="2"/>
              </a:rPr>
              <a:t>NP  </a:t>
            </a:r>
            <a:r>
              <a:rPr lang="en-US" sz="2000" dirty="0" err="1">
                <a:sym typeface="Wingdings" pitchFamily="2" charset="2"/>
              </a:rPr>
              <a:t>Det</a:t>
            </a:r>
            <a:r>
              <a:rPr lang="en-US" sz="2000" dirty="0">
                <a:sym typeface="Wingdings" pitchFamily="2" charset="2"/>
              </a:rPr>
              <a:t> NP</a:t>
            </a:r>
          </a:p>
          <a:p>
            <a:r>
              <a:rPr lang="en-US" sz="2000" dirty="0">
                <a:sym typeface="Wingdings" pitchFamily="2" charset="2"/>
              </a:rPr>
              <a:t>VP  V NP</a:t>
            </a:r>
          </a:p>
          <a:p>
            <a:r>
              <a:rPr lang="en-US" sz="2000" dirty="0">
                <a:sym typeface="Wingdings" pitchFamily="2" charset="2"/>
              </a:rPr>
              <a:t>VP  V PP </a:t>
            </a:r>
          </a:p>
          <a:p>
            <a:r>
              <a:rPr lang="en-US" sz="2000" dirty="0">
                <a:sym typeface="Wingdings" pitchFamily="2" charset="2"/>
              </a:rPr>
              <a:t>NP  clusters</a:t>
            </a:r>
          </a:p>
          <a:p>
            <a:r>
              <a:rPr lang="en-US" sz="2000" dirty="0">
                <a:sym typeface="Wingdings" pitchFamily="2" charset="2"/>
              </a:rPr>
              <a:t>NP  police</a:t>
            </a:r>
          </a:p>
          <a:p>
            <a:r>
              <a:rPr lang="en-US" sz="2000" dirty="0">
                <a:sym typeface="Wingdings" pitchFamily="2" charset="2"/>
              </a:rPr>
              <a:t>V  blames</a:t>
            </a:r>
          </a:p>
          <a:p>
            <a:r>
              <a:rPr lang="en-US" sz="2000" dirty="0">
                <a:sym typeface="Wingdings" pitchFamily="2" charset="2"/>
              </a:rPr>
              <a:t>V  opted</a:t>
            </a:r>
          </a:p>
          <a:p>
            <a:r>
              <a:rPr lang="en-US" sz="2000" dirty="0" err="1">
                <a:sym typeface="Wingdings" pitchFamily="2" charset="2"/>
              </a:rPr>
              <a:t>Det</a:t>
            </a:r>
            <a:r>
              <a:rPr lang="en-US" sz="2000" dirty="0">
                <a:sym typeface="Wingdings" pitchFamily="2" charset="2"/>
              </a:rPr>
              <a:t>  the</a:t>
            </a:r>
          </a:p>
          <a:p>
            <a:r>
              <a:rPr lang="en-US" sz="2000" dirty="0"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1028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218D-0DBF-E34E-BB7B-AF96B7AE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D17F-9C56-5D4C-A45E-B94AA124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collection of strings, infer a grammar generating the language</a:t>
            </a:r>
          </a:p>
          <a:p>
            <a:r>
              <a:rPr lang="en-US" dirty="0"/>
              <a:t>Usually, given a corpus of sentences, infer a grammar generating them (say, a context-free grammar)</a:t>
            </a:r>
          </a:p>
          <a:p>
            <a:r>
              <a:rPr lang="en-US" dirty="0"/>
              <a:t>In reality, we don’t even know the non-terminal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AE748-D627-794E-9614-6A2CC1E36596}"/>
              </a:ext>
            </a:extLst>
          </p:cNvPr>
          <p:cNvSpPr txBox="1"/>
          <p:nvPr/>
        </p:nvSpPr>
        <p:spPr>
          <a:xfrm>
            <a:off x="1457825" y="3493463"/>
            <a:ext cx="4297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'A recipe for disaster': Charlie Baker blames clusters for coronavirus uptick in Massachusetts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Methuen’s police chief is one of the highest paid in the country — and he says he deserves more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Another Patriot has opted out of the 2020 NFL season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Marcus Smart fined $15,000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AC2942-2152-B848-8A59-3CAFBA4B4AA0}"/>
              </a:ext>
            </a:extLst>
          </p:cNvPr>
          <p:cNvCxnSpPr>
            <a:cxnSpLocks/>
          </p:cNvCxnSpPr>
          <p:nvPr/>
        </p:nvCxnSpPr>
        <p:spPr>
          <a:xfrm>
            <a:off x="6459070" y="4835279"/>
            <a:ext cx="132677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F76AAD-61A1-7F45-B20F-C8FA0C42AF38}"/>
              </a:ext>
            </a:extLst>
          </p:cNvPr>
          <p:cNvSpPr txBox="1"/>
          <p:nvPr/>
        </p:nvSpPr>
        <p:spPr>
          <a:xfrm>
            <a:off x="8532158" y="3483125"/>
            <a:ext cx="33079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ym typeface="Wingdings" pitchFamily="2" charset="2"/>
              </a:rPr>
              <a:t> B C</a:t>
            </a:r>
          </a:p>
          <a:p>
            <a:r>
              <a:rPr lang="en-US" sz="2000" dirty="0">
                <a:sym typeface="Wingdings" pitchFamily="2" charset="2"/>
              </a:rPr>
              <a:t>B  D B</a:t>
            </a:r>
          </a:p>
          <a:p>
            <a:r>
              <a:rPr lang="en-US" sz="2000" dirty="0">
                <a:sym typeface="Wingdings" pitchFamily="2" charset="2"/>
              </a:rPr>
              <a:t>C  E B</a:t>
            </a:r>
          </a:p>
          <a:p>
            <a:r>
              <a:rPr lang="en-US" sz="2000" dirty="0">
                <a:sym typeface="Wingdings" pitchFamily="2" charset="2"/>
              </a:rPr>
              <a:t>C  E F</a:t>
            </a:r>
          </a:p>
          <a:p>
            <a:r>
              <a:rPr lang="en-US" sz="2000" dirty="0">
                <a:sym typeface="Wingdings" pitchFamily="2" charset="2"/>
              </a:rPr>
              <a:t>B  clusters</a:t>
            </a:r>
          </a:p>
          <a:p>
            <a:r>
              <a:rPr lang="en-US" sz="2000" dirty="0">
                <a:sym typeface="Wingdings" pitchFamily="2" charset="2"/>
              </a:rPr>
              <a:t>B  police</a:t>
            </a:r>
          </a:p>
          <a:p>
            <a:r>
              <a:rPr lang="en-US" sz="2000" dirty="0">
                <a:sym typeface="Wingdings" pitchFamily="2" charset="2"/>
              </a:rPr>
              <a:t>E  blames</a:t>
            </a:r>
          </a:p>
          <a:p>
            <a:r>
              <a:rPr lang="en-US" sz="2000" dirty="0">
                <a:sym typeface="Wingdings" pitchFamily="2" charset="2"/>
              </a:rPr>
              <a:t>E  opted</a:t>
            </a:r>
          </a:p>
          <a:p>
            <a:r>
              <a:rPr lang="en-US" sz="2000" dirty="0">
                <a:sym typeface="Wingdings" pitchFamily="2" charset="2"/>
              </a:rPr>
              <a:t>D  the</a:t>
            </a:r>
          </a:p>
          <a:p>
            <a:r>
              <a:rPr lang="en-US" sz="2000" dirty="0"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991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End-to-End Learning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For example, in machine translation we map a source sentence to a target sentence, via a deep neural network: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200" y="2609851"/>
            <a:ext cx="5689600" cy="40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493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218D-0DBF-E34E-BB7B-AF96B7AE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D17F-9C56-5D4C-A45E-B94AA124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difficult problem</a:t>
            </a:r>
          </a:p>
          <a:p>
            <a:pPr lvl="1"/>
            <a:r>
              <a:rPr lang="en-US" dirty="0"/>
              <a:t>For instance, hard to beat a trivial right-branching baseline</a:t>
            </a:r>
          </a:p>
          <a:p>
            <a:r>
              <a:rPr lang="en-US" dirty="0"/>
              <a:t>Some key studies</a:t>
            </a:r>
          </a:p>
          <a:p>
            <a:pPr lvl="1"/>
            <a:r>
              <a:rPr lang="en-US" dirty="0"/>
              <a:t>Induce constituency structures (</a:t>
            </a:r>
            <a:r>
              <a:rPr lang="en-US" dirty="0">
                <a:hlinkClick r:id="rId2"/>
              </a:rPr>
              <a:t>Clark 2001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Klein &amp; Manning 2002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Induce dependency structures (</a:t>
            </a:r>
            <a:r>
              <a:rPr lang="en-US" dirty="0">
                <a:hlinkClick r:id="rId4"/>
              </a:rPr>
              <a:t>Klein &amp; Manning 2004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Cohen &amp; Smith 2009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Spitkovsky et al. 2010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Cohn et al. 2010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Timeline in </a:t>
            </a:r>
            <a:r>
              <a:rPr lang="en-US" dirty="0">
                <a:hlinkClick r:id="rId8"/>
              </a:rPr>
              <a:t>Yonatan Bisk’s thesis </a:t>
            </a:r>
            <a:r>
              <a:rPr lang="en-US" dirty="0"/>
              <a:t>(table 2.1)</a:t>
            </a:r>
          </a:p>
          <a:p>
            <a:pPr lvl="1"/>
            <a:r>
              <a:rPr lang="en-US" dirty="0"/>
              <a:t>Recent advances with neural networks and latent models (</a:t>
            </a:r>
            <a:r>
              <a:rPr lang="en-US" dirty="0">
                <a:hlinkClick r:id="rId9"/>
              </a:rPr>
              <a:t>Kim et al., 2019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Shen et al. 2019</a:t>
            </a:r>
            <a:r>
              <a:rPr lang="en-US" dirty="0"/>
              <a:t>, </a:t>
            </a:r>
            <a:r>
              <a:rPr lang="en-US" dirty="0">
                <a:hlinkClick r:id="rId11"/>
              </a:rPr>
              <a:t>Drozdon et al., 2019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8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218D-0DBF-E34E-BB7B-AF96B7AE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2D17F-9C56-5D4C-A45E-B94AA124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difficult problem</a:t>
            </a:r>
          </a:p>
          <a:p>
            <a:pPr lvl="1"/>
            <a:r>
              <a:rPr lang="en-US" dirty="0"/>
              <a:t>For instance, hard to beat a</a:t>
            </a:r>
            <a:br>
              <a:rPr lang="en-US" dirty="0"/>
            </a:br>
            <a:r>
              <a:rPr lang="en-US" dirty="0"/>
              <a:t>trivial right-branching baseline</a:t>
            </a:r>
          </a:p>
          <a:p>
            <a:pPr lvl="1"/>
            <a:r>
              <a:rPr lang="en-US" dirty="0"/>
              <a:t>Impressive recent advances</a:t>
            </a:r>
          </a:p>
          <a:p>
            <a:pPr lvl="1"/>
            <a:r>
              <a:rPr lang="en-US" dirty="0"/>
              <a:t>But results are still far from </a:t>
            </a:r>
            <a:br>
              <a:rPr lang="en-US" dirty="0"/>
            </a:br>
            <a:r>
              <a:rPr lang="en-US" dirty="0"/>
              <a:t>human performance</a:t>
            </a:r>
            <a:br>
              <a:rPr lang="en-US" dirty="0"/>
            </a:br>
            <a:r>
              <a:rPr lang="en-US" dirty="0"/>
              <a:t>(results from </a:t>
            </a:r>
            <a:r>
              <a:rPr lang="en-US" dirty="0">
                <a:hlinkClick r:id="rId2"/>
              </a:rPr>
              <a:t>Kim et al., 2019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47EDD-65CE-AD46-A391-948A34908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12" y="1690688"/>
            <a:ext cx="58674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72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D66-EE60-D941-95BB-35F56293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Machine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436B-2D39-2A4F-A6B4-2EFBA916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 machine translation setup</a:t>
            </a:r>
          </a:p>
          <a:p>
            <a:pPr lvl="1"/>
            <a:r>
              <a:rPr lang="en-US" dirty="0"/>
              <a:t>Given a parallel corpus of source sentences and target translations</a:t>
            </a:r>
          </a:p>
          <a:p>
            <a:pPr lvl="1"/>
            <a:r>
              <a:rPr lang="en-US" dirty="0"/>
              <a:t>Learn a translation model from source language to target language</a:t>
            </a:r>
          </a:p>
          <a:p>
            <a:pPr lvl="1"/>
            <a:r>
              <a:rPr lang="en-US" dirty="0"/>
              <a:t>A supervised learning setup </a:t>
            </a:r>
          </a:p>
          <a:p>
            <a:r>
              <a:rPr lang="en-US" dirty="0"/>
              <a:t>What if we don’t have any parallel data? </a:t>
            </a:r>
          </a:p>
          <a:p>
            <a:pPr lvl="1"/>
            <a:r>
              <a:rPr lang="en-US" dirty="0"/>
              <a:t>Given two datasets, one in each language </a:t>
            </a:r>
          </a:p>
          <a:p>
            <a:pPr lvl="1"/>
            <a:r>
              <a:rPr lang="en-US" dirty="0"/>
              <a:t>Learn a translation model between them </a:t>
            </a:r>
          </a:p>
          <a:p>
            <a:pPr lvl="1"/>
            <a:r>
              <a:rPr lang="en-US" dirty="0"/>
              <a:t>An unsupervised learning setup </a:t>
            </a:r>
          </a:p>
        </p:txBody>
      </p:sp>
    </p:spTree>
    <p:extLst>
      <p:ext uri="{BB962C8B-B14F-4D97-AF65-F5344CB8AC3E}">
        <p14:creationId xmlns:p14="http://schemas.microsoft.com/office/powerpoint/2010/main" val="982912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BF4C35-8E35-8D42-A179-9F472B60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430" y="2302911"/>
            <a:ext cx="6051914" cy="3492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B7D66-EE60-D941-95BB-35F56293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Machine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436B-2D39-2A4F-A6B4-2EFBA916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this work?</a:t>
            </a:r>
          </a:p>
          <a:p>
            <a:pPr lvl="1"/>
            <a:r>
              <a:rPr lang="en-US" dirty="0"/>
              <a:t>Neural approach: </a:t>
            </a:r>
            <a:r>
              <a:rPr lang="en-US" dirty="0" err="1"/>
              <a:t>denoising</a:t>
            </a:r>
            <a:r>
              <a:rPr lang="en-US" dirty="0"/>
              <a:t> auto-encoders, adversarial regularization, </a:t>
            </a:r>
            <a:br>
              <a:rPr lang="en-US" dirty="0"/>
            </a:br>
            <a:r>
              <a:rPr lang="en-US" dirty="0"/>
              <a:t>back translation (</a:t>
            </a:r>
            <a:r>
              <a:rPr lang="en-US" dirty="0">
                <a:hlinkClick r:id="rId3"/>
              </a:rPr>
              <a:t>Artetxe et al. </a:t>
            </a:r>
            <a:r>
              <a:rPr lang="en-US" dirty="0">
                <a:hlinkClick r:id="rId3"/>
              </a:rPr>
              <a:t>2018a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Lample et al. 2018a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Anchor</a:t>
            </a:r>
            <a:r>
              <a:rPr lang="en-US" dirty="0"/>
              <a:t>: bilingual word </a:t>
            </a:r>
            <a:r>
              <a:rPr lang="en-US" dirty="0" err="1"/>
              <a:t>embeddings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F848-FFA8-E842-A5D5-0F3CB47F3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27031"/>
            <a:ext cx="7906872" cy="18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1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D66-EE60-D941-95BB-35F56293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Machine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436B-2D39-2A4F-A6B4-2EFBA916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this work?</a:t>
            </a:r>
          </a:p>
          <a:p>
            <a:pPr lvl="1"/>
            <a:r>
              <a:rPr lang="en-US" dirty="0"/>
              <a:t>Non-neural approach: induced phrase-table, usual n-gram language model, </a:t>
            </a:r>
            <a:br>
              <a:rPr lang="en-US" dirty="0"/>
            </a:br>
            <a:r>
              <a:rPr lang="en-US" dirty="0"/>
              <a:t>back translation (</a:t>
            </a:r>
            <a:r>
              <a:rPr lang="en-US" dirty="0">
                <a:hlinkClick r:id="rId2"/>
              </a:rPr>
              <a:t>Artetxe et al. 2018b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Lample et al. 2018b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Anchor</a:t>
            </a:r>
            <a:r>
              <a:rPr lang="en-US" dirty="0"/>
              <a:t>: bilingual word </a:t>
            </a:r>
            <a:r>
              <a:rPr lang="en-US" dirty="0" err="1"/>
              <a:t>embeddings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B8F2FC-4FB1-4648-AE7B-F1BFB741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60" y="3388660"/>
            <a:ext cx="10254440" cy="30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58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D66-EE60-D941-95BB-35F56293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Machine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436B-2D39-2A4F-A6B4-2EFBA916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Amazingly, once can still obtain a reasonable performance</a:t>
            </a:r>
          </a:p>
          <a:p>
            <a:pPr lvl="1"/>
            <a:r>
              <a:rPr lang="en-US" dirty="0"/>
              <a:t>Results from </a:t>
            </a:r>
            <a:r>
              <a:rPr lang="en-US" dirty="0">
                <a:hlinkClick r:id="rId2"/>
              </a:rPr>
              <a:t>Artetxe et al. (2019)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E2626-765C-014E-A642-4C95E1516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661883"/>
            <a:ext cx="8890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66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CEB8-C381-0043-A914-305E1A1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94B1-F0A7-E240-82F3-876A4F3A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build artificial agents that communicate about mutual or competing goals?</a:t>
            </a:r>
          </a:p>
          <a:p>
            <a:r>
              <a:rPr lang="en-US" dirty="0"/>
              <a:t>What are the properties of the emergent communication protocol?</a:t>
            </a:r>
          </a:p>
          <a:p>
            <a:r>
              <a:rPr lang="en-US" dirty="0"/>
              <a:t>How can interactive AI improve human machine communication?</a:t>
            </a:r>
          </a:p>
          <a:p>
            <a:endParaRPr lang="en-US" dirty="0"/>
          </a:p>
          <a:p>
            <a:r>
              <a:rPr lang="en-US" dirty="0"/>
              <a:t>Credit: this part heavily draws on </a:t>
            </a:r>
            <a:r>
              <a:rPr lang="en-US" dirty="0">
                <a:hlinkClick r:id="rId2"/>
              </a:rPr>
              <a:t>Lazaridou &amp; Baroni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66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CEB8-C381-0043-A914-305E1A1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8896-E691-4A49-928E-D0A3700E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60" y="1599845"/>
            <a:ext cx="10266279" cy="4638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75C26-FDB8-E54B-ACE7-19A98D0A9033}"/>
              </a:ext>
            </a:extLst>
          </p:cNvPr>
          <p:cNvSpPr txBox="1"/>
          <p:nvPr/>
        </p:nvSpPr>
        <p:spPr>
          <a:xfrm>
            <a:off x="8069178" y="6238356"/>
            <a:ext cx="35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>
                <a:hlinkClick r:id="rId4"/>
              </a:rPr>
              <a:t>Lazaridou &amp; </a:t>
            </a:r>
            <a:r>
              <a:rPr lang="en-US" dirty="0" err="1">
                <a:hlinkClick r:id="rId4"/>
              </a:rPr>
              <a:t>Baroni</a:t>
            </a:r>
            <a:r>
              <a:rPr lang="en-US" dirty="0">
                <a:hlinkClick r:id="rId4"/>
              </a:rPr>
              <a:t> 2020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84A3F-5640-9F49-9CF9-E90ECD9917F8}"/>
              </a:ext>
            </a:extLst>
          </p:cNvPr>
          <p:cNvSpPr txBox="1"/>
          <p:nvPr/>
        </p:nvSpPr>
        <p:spPr>
          <a:xfrm>
            <a:off x="216567" y="2057400"/>
            <a:ext cx="14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(Batali 1998)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95644-034D-9441-AF62-797B2C3812C0}"/>
              </a:ext>
            </a:extLst>
          </p:cNvPr>
          <p:cNvSpPr txBox="1"/>
          <p:nvPr/>
        </p:nvSpPr>
        <p:spPr>
          <a:xfrm>
            <a:off x="216567" y="5594530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(Cao et al. 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E767E-B124-484B-A63B-11A2DCC6A5EF}"/>
              </a:ext>
            </a:extLst>
          </p:cNvPr>
          <p:cNvSpPr txBox="1"/>
          <p:nvPr/>
        </p:nvSpPr>
        <p:spPr>
          <a:xfrm>
            <a:off x="4363451" y="1599845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Jaques</a:t>
            </a:r>
            <a:r>
              <a:rPr lang="en-US" dirty="0"/>
              <a:t> et al.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DD82C-D6EE-714B-8AE0-1A8C6A86CE9A}"/>
              </a:ext>
            </a:extLst>
          </p:cNvPr>
          <p:cNvSpPr txBox="1"/>
          <p:nvPr/>
        </p:nvSpPr>
        <p:spPr>
          <a:xfrm>
            <a:off x="5043235" y="6238356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(Das et al. 2018)</a:t>
            </a:r>
          </a:p>
        </p:txBody>
      </p:sp>
    </p:spTree>
    <p:extLst>
      <p:ext uri="{BB962C8B-B14F-4D97-AF65-F5344CB8AC3E}">
        <p14:creationId xmlns:p14="http://schemas.microsoft.com/office/powerpoint/2010/main" val="2814825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CEB8-C381-0043-A914-305E1A1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8896-E691-4A49-928E-D0A3700E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60" y="1599845"/>
            <a:ext cx="10266279" cy="4638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75C26-FDB8-E54B-ACE7-19A98D0A9033}"/>
              </a:ext>
            </a:extLst>
          </p:cNvPr>
          <p:cNvSpPr txBox="1"/>
          <p:nvPr/>
        </p:nvSpPr>
        <p:spPr>
          <a:xfrm>
            <a:off x="8069178" y="6238356"/>
            <a:ext cx="35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>
                <a:hlinkClick r:id="rId4"/>
              </a:rPr>
              <a:t>Lazaridou &amp; </a:t>
            </a:r>
            <a:r>
              <a:rPr lang="en-US" dirty="0" err="1">
                <a:hlinkClick r:id="rId4"/>
              </a:rPr>
              <a:t>Baroni</a:t>
            </a:r>
            <a:r>
              <a:rPr lang="en-US" dirty="0">
                <a:hlinkClick r:id="rId4"/>
              </a:rPr>
              <a:t> 2020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84A3F-5640-9F49-9CF9-E90ECD9917F8}"/>
              </a:ext>
            </a:extLst>
          </p:cNvPr>
          <p:cNvSpPr txBox="1"/>
          <p:nvPr/>
        </p:nvSpPr>
        <p:spPr>
          <a:xfrm>
            <a:off x="216567" y="2057400"/>
            <a:ext cx="14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(Batali 1998)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95644-034D-9441-AF62-797B2C3812C0}"/>
              </a:ext>
            </a:extLst>
          </p:cNvPr>
          <p:cNvSpPr txBox="1"/>
          <p:nvPr/>
        </p:nvSpPr>
        <p:spPr>
          <a:xfrm>
            <a:off x="216567" y="5594530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(Cao et al. 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E767E-B124-484B-A63B-11A2DCC6A5EF}"/>
              </a:ext>
            </a:extLst>
          </p:cNvPr>
          <p:cNvSpPr txBox="1"/>
          <p:nvPr/>
        </p:nvSpPr>
        <p:spPr>
          <a:xfrm>
            <a:off x="4363451" y="1599845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Jaques</a:t>
            </a:r>
            <a:r>
              <a:rPr lang="en-US" dirty="0"/>
              <a:t> et al.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DD82C-D6EE-714B-8AE0-1A8C6A86CE9A}"/>
              </a:ext>
            </a:extLst>
          </p:cNvPr>
          <p:cNvSpPr txBox="1"/>
          <p:nvPr/>
        </p:nvSpPr>
        <p:spPr>
          <a:xfrm>
            <a:off x="5043235" y="6238356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(Das et al. 2018)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579181-FFD8-D04F-9A35-96BB463B6C0B}"/>
              </a:ext>
            </a:extLst>
          </p:cNvPr>
          <p:cNvSpPr/>
          <p:nvPr/>
        </p:nvSpPr>
        <p:spPr>
          <a:xfrm>
            <a:off x="216567" y="3681663"/>
            <a:ext cx="4826668" cy="29260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206A1-B933-3041-96A2-F56BEEC70DB0}"/>
              </a:ext>
            </a:extLst>
          </p:cNvPr>
          <p:cNvSpPr/>
          <p:nvPr/>
        </p:nvSpPr>
        <p:spPr>
          <a:xfrm>
            <a:off x="4908884" y="1599845"/>
            <a:ext cx="6721642" cy="46385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332411-373B-604B-88BE-87346EE8890B}"/>
              </a:ext>
            </a:extLst>
          </p:cNvPr>
          <p:cNvSpPr/>
          <p:nvPr/>
        </p:nvSpPr>
        <p:spPr>
          <a:xfrm>
            <a:off x="4363451" y="5963862"/>
            <a:ext cx="2650960" cy="6438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05FABF-1E9F-1044-B93B-8E621FF0AF44}"/>
              </a:ext>
            </a:extLst>
          </p:cNvPr>
          <p:cNvSpPr/>
          <p:nvPr/>
        </p:nvSpPr>
        <p:spPr>
          <a:xfrm>
            <a:off x="4363451" y="1599845"/>
            <a:ext cx="1195138" cy="45755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13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CEB8-C381-0043-A914-305E1A1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8896-E691-4A49-928E-D0A3700E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60" y="1599845"/>
            <a:ext cx="10266279" cy="4638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75C26-FDB8-E54B-ACE7-19A98D0A9033}"/>
              </a:ext>
            </a:extLst>
          </p:cNvPr>
          <p:cNvSpPr txBox="1"/>
          <p:nvPr/>
        </p:nvSpPr>
        <p:spPr>
          <a:xfrm>
            <a:off x="8069178" y="6238356"/>
            <a:ext cx="35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>
                <a:hlinkClick r:id="rId4"/>
              </a:rPr>
              <a:t>Lazaridou &amp; </a:t>
            </a:r>
            <a:r>
              <a:rPr lang="en-US" dirty="0" err="1">
                <a:hlinkClick r:id="rId4"/>
              </a:rPr>
              <a:t>Baroni</a:t>
            </a:r>
            <a:r>
              <a:rPr lang="en-US" dirty="0">
                <a:hlinkClick r:id="rId4"/>
              </a:rPr>
              <a:t> 2020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84A3F-5640-9F49-9CF9-E90ECD9917F8}"/>
              </a:ext>
            </a:extLst>
          </p:cNvPr>
          <p:cNvSpPr txBox="1"/>
          <p:nvPr/>
        </p:nvSpPr>
        <p:spPr>
          <a:xfrm>
            <a:off x="216567" y="2057400"/>
            <a:ext cx="14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(Batali 1998)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95644-034D-9441-AF62-797B2C3812C0}"/>
              </a:ext>
            </a:extLst>
          </p:cNvPr>
          <p:cNvSpPr txBox="1"/>
          <p:nvPr/>
        </p:nvSpPr>
        <p:spPr>
          <a:xfrm>
            <a:off x="216567" y="5594530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(Cao et al. 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E767E-B124-484B-A63B-11A2DCC6A5EF}"/>
              </a:ext>
            </a:extLst>
          </p:cNvPr>
          <p:cNvSpPr txBox="1"/>
          <p:nvPr/>
        </p:nvSpPr>
        <p:spPr>
          <a:xfrm>
            <a:off x="4363451" y="1599845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Jaques</a:t>
            </a:r>
            <a:r>
              <a:rPr lang="en-US" dirty="0"/>
              <a:t> et al.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DD82C-D6EE-714B-8AE0-1A8C6A86CE9A}"/>
              </a:ext>
            </a:extLst>
          </p:cNvPr>
          <p:cNvSpPr txBox="1"/>
          <p:nvPr/>
        </p:nvSpPr>
        <p:spPr>
          <a:xfrm>
            <a:off x="5043235" y="6238356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(Das et al. 2018)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E8C92-1AAB-CC42-84DB-C1DC3A12AC1D}"/>
              </a:ext>
            </a:extLst>
          </p:cNvPr>
          <p:cNvSpPr/>
          <p:nvPr/>
        </p:nvSpPr>
        <p:spPr>
          <a:xfrm>
            <a:off x="216567" y="1599845"/>
            <a:ext cx="4826668" cy="21563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606B4-D5BF-5B45-BDA0-59E852E06E25}"/>
              </a:ext>
            </a:extLst>
          </p:cNvPr>
          <p:cNvSpPr/>
          <p:nvPr/>
        </p:nvSpPr>
        <p:spPr>
          <a:xfrm>
            <a:off x="4908884" y="1599845"/>
            <a:ext cx="6721642" cy="46385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9DEF22-6E31-6443-B41E-477B73E26984}"/>
              </a:ext>
            </a:extLst>
          </p:cNvPr>
          <p:cNvSpPr/>
          <p:nvPr/>
        </p:nvSpPr>
        <p:spPr>
          <a:xfrm>
            <a:off x="4363451" y="5505791"/>
            <a:ext cx="2650960" cy="11018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1BB263-7FD2-7546-A64C-2A3575133916}"/>
              </a:ext>
            </a:extLst>
          </p:cNvPr>
          <p:cNvSpPr/>
          <p:nvPr/>
        </p:nvSpPr>
        <p:spPr>
          <a:xfrm>
            <a:off x="4363451" y="1274303"/>
            <a:ext cx="1195138" cy="7830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A Historical Perspective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Compare this with a traditional statistical approach to MT, based on multiple modules and features: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867" y="2198400"/>
            <a:ext cx="5627965" cy="448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311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CEB8-C381-0043-A914-305E1A1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8896-E691-4A49-928E-D0A3700E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60" y="1599845"/>
            <a:ext cx="10266279" cy="4638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75C26-FDB8-E54B-ACE7-19A98D0A9033}"/>
              </a:ext>
            </a:extLst>
          </p:cNvPr>
          <p:cNvSpPr txBox="1"/>
          <p:nvPr/>
        </p:nvSpPr>
        <p:spPr>
          <a:xfrm>
            <a:off x="8069178" y="6238356"/>
            <a:ext cx="35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>
                <a:hlinkClick r:id="rId4"/>
              </a:rPr>
              <a:t>Lazaridou &amp; </a:t>
            </a:r>
            <a:r>
              <a:rPr lang="en-US" dirty="0" err="1">
                <a:hlinkClick r:id="rId4"/>
              </a:rPr>
              <a:t>Baroni</a:t>
            </a:r>
            <a:r>
              <a:rPr lang="en-US" dirty="0">
                <a:hlinkClick r:id="rId4"/>
              </a:rPr>
              <a:t> 2020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84A3F-5640-9F49-9CF9-E90ECD9917F8}"/>
              </a:ext>
            </a:extLst>
          </p:cNvPr>
          <p:cNvSpPr txBox="1"/>
          <p:nvPr/>
        </p:nvSpPr>
        <p:spPr>
          <a:xfrm>
            <a:off x="216567" y="2057400"/>
            <a:ext cx="14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(Batali 1998)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95644-034D-9441-AF62-797B2C3812C0}"/>
              </a:ext>
            </a:extLst>
          </p:cNvPr>
          <p:cNvSpPr txBox="1"/>
          <p:nvPr/>
        </p:nvSpPr>
        <p:spPr>
          <a:xfrm>
            <a:off x="216567" y="5594530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(Cao et al.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DD82C-D6EE-714B-8AE0-1A8C6A86CE9A}"/>
              </a:ext>
            </a:extLst>
          </p:cNvPr>
          <p:cNvSpPr txBox="1"/>
          <p:nvPr/>
        </p:nvSpPr>
        <p:spPr>
          <a:xfrm>
            <a:off x="5043235" y="6238356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(Das et al. 2018)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E8C92-1AAB-CC42-84DB-C1DC3A12AC1D}"/>
              </a:ext>
            </a:extLst>
          </p:cNvPr>
          <p:cNvSpPr/>
          <p:nvPr/>
        </p:nvSpPr>
        <p:spPr>
          <a:xfrm>
            <a:off x="216567" y="1599845"/>
            <a:ext cx="4826668" cy="46385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606B4-D5BF-5B45-BDA0-59E852E06E25}"/>
              </a:ext>
            </a:extLst>
          </p:cNvPr>
          <p:cNvSpPr/>
          <p:nvPr/>
        </p:nvSpPr>
        <p:spPr>
          <a:xfrm>
            <a:off x="4908884" y="3845859"/>
            <a:ext cx="6721642" cy="23924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9DEF22-6E31-6443-B41E-477B73E26984}"/>
              </a:ext>
            </a:extLst>
          </p:cNvPr>
          <p:cNvSpPr/>
          <p:nvPr/>
        </p:nvSpPr>
        <p:spPr>
          <a:xfrm>
            <a:off x="4363451" y="5505791"/>
            <a:ext cx="2650960" cy="11018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0BDA08-048C-C043-9A8B-DBEA75B5A38D}"/>
              </a:ext>
            </a:extLst>
          </p:cNvPr>
          <p:cNvSpPr txBox="1"/>
          <p:nvPr/>
        </p:nvSpPr>
        <p:spPr>
          <a:xfrm>
            <a:off x="4363451" y="1599845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Jaques</a:t>
            </a:r>
            <a:r>
              <a:rPr lang="en-US" dirty="0"/>
              <a:t> et al. 2018)</a:t>
            </a:r>
          </a:p>
        </p:txBody>
      </p:sp>
    </p:spTree>
    <p:extLst>
      <p:ext uri="{BB962C8B-B14F-4D97-AF65-F5344CB8AC3E}">
        <p14:creationId xmlns:p14="http://schemas.microsoft.com/office/powerpoint/2010/main" val="2777458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CEB8-C381-0043-A914-305E1A1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8896-E691-4A49-928E-D0A3700E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60" y="1599845"/>
            <a:ext cx="10266279" cy="4638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75C26-FDB8-E54B-ACE7-19A98D0A9033}"/>
              </a:ext>
            </a:extLst>
          </p:cNvPr>
          <p:cNvSpPr txBox="1"/>
          <p:nvPr/>
        </p:nvSpPr>
        <p:spPr>
          <a:xfrm>
            <a:off x="8069178" y="6238356"/>
            <a:ext cx="35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>
                <a:hlinkClick r:id="rId4"/>
              </a:rPr>
              <a:t>Lazaridou &amp; </a:t>
            </a:r>
            <a:r>
              <a:rPr lang="en-US" dirty="0" err="1">
                <a:hlinkClick r:id="rId4"/>
              </a:rPr>
              <a:t>Baroni</a:t>
            </a:r>
            <a:r>
              <a:rPr lang="en-US" dirty="0">
                <a:hlinkClick r:id="rId4"/>
              </a:rPr>
              <a:t> 2020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84A3F-5640-9F49-9CF9-E90ECD9917F8}"/>
              </a:ext>
            </a:extLst>
          </p:cNvPr>
          <p:cNvSpPr txBox="1"/>
          <p:nvPr/>
        </p:nvSpPr>
        <p:spPr>
          <a:xfrm>
            <a:off x="216567" y="2057400"/>
            <a:ext cx="14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(Batali 1998)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95644-034D-9441-AF62-797B2C3812C0}"/>
              </a:ext>
            </a:extLst>
          </p:cNvPr>
          <p:cNvSpPr txBox="1"/>
          <p:nvPr/>
        </p:nvSpPr>
        <p:spPr>
          <a:xfrm>
            <a:off x="216567" y="5594530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(Cao et al. 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E767E-B124-484B-A63B-11A2DCC6A5EF}"/>
              </a:ext>
            </a:extLst>
          </p:cNvPr>
          <p:cNvSpPr txBox="1"/>
          <p:nvPr/>
        </p:nvSpPr>
        <p:spPr>
          <a:xfrm>
            <a:off x="4363451" y="1599845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Jaques</a:t>
            </a:r>
            <a:r>
              <a:rPr lang="en-US" dirty="0"/>
              <a:t> et al.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DD82C-D6EE-714B-8AE0-1A8C6A86CE9A}"/>
              </a:ext>
            </a:extLst>
          </p:cNvPr>
          <p:cNvSpPr txBox="1"/>
          <p:nvPr/>
        </p:nvSpPr>
        <p:spPr>
          <a:xfrm>
            <a:off x="5043235" y="6238356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(Das et al. 2018)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E8C92-1AAB-CC42-84DB-C1DC3A12AC1D}"/>
              </a:ext>
            </a:extLst>
          </p:cNvPr>
          <p:cNvSpPr/>
          <p:nvPr/>
        </p:nvSpPr>
        <p:spPr>
          <a:xfrm>
            <a:off x="216567" y="1599845"/>
            <a:ext cx="4826668" cy="46385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606B4-D5BF-5B45-BDA0-59E852E06E25}"/>
              </a:ext>
            </a:extLst>
          </p:cNvPr>
          <p:cNvSpPr/>
          <p:nvPr/>
        </p:nvSpPr>
        <p:spPr>
          <a:xfrm>
            <a:off x="4908884" y="1599845"/>
            <a:ext cx="6721642" cy="22071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1BB263-7FD2-7546-A64C-2A3575133916}"/>
              </a:ext>
            </a:extLst>
          </p:cNvPr>
          <p:cNvSpPr/>
          <p:nvPr/>
        </p:nvSpPr>
        <p:spPr>
          <a:xfrm>
            <a:off x="4363450" y="1274303"/>
            <a:ext cx="1929773" cy="7830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1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CEB8-C381-0043-A914-305E1A1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8896-E691-4A49-928E-D0A3700E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60" y="1599845"/>
            <a:ext cx="10266279" cy="4638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75C26-FDB8-E54B-ACE7-19A98D0A9033}"/>
              </a:ext>
            </a:extLst>
          </p:cNvPr>
          <p:cNvSpPr txBox="1"/>
          <p:nvPr/>
        </p:nvSpPr>
        <p:spPr>
          <a:xfrm>
            <a:off x="8069178" y="6238356"/>
            <a:ext cx="35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>
                <a:hlinkClick r:id="rId3"/>
              </a:rPr>
              <a:t>Lazaridou &amp; </a:t>
            </a:r>
            <a:r>
              <a:rPr lang="en-US" dirty="0" err="1">
                <a:hlinkClick r:id="rId3"/>
              </a:rPr>
              <a:t>Baroni</a:t>
            </a:r>
            <a:r>
              <a:rPr lang="en-US" dirty="0">
                <a:hlinkClick r:id="rId3"/>
              </a:rPr>
              <a:t> 2020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84A3F-5640-9F49-9CF9-E90ECD9917F8}"/>
              </a:ext>
            </a:extLst>
          </p:cNvPr>
          <p:cNvSpPr txBox="1"/>
          <p:nvPr/>
        </p:nvSpPr>
        <p:spPr>
          <a:xfrm>
            <a:off x="216567" y="2057400"/>
            <a:ext cx="140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(Batali 1998)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95644-034D-9441-AF62-797B2C3812C0}"/>
              </a:ext>
            </a:extLst>
          </p:cNvPr>
          <p:cNvSpPr txBox="1"/>
          <p:nvPr/>
        </p:nvSpPr>
        <p:spPr>
          <a:xfrm>
            <a:off x="216567" y="5594530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(Cao et al. 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E767E-B124-484B-A63B-11A2DCC6A5EF}"/>
              </a:ext>
            </a:extLst>
          </p:cNvPr>
          <p:cNvSpPr txBox="1"/>
          <p:nvPr/>
        </p:nvSpPr>
        <p:spPr>
          <a:xfrm>
            <a:off x="4363451" y="1599845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Jaques</a:t>
            </a:r>
            <a:r>
              <a:rPr lang="en-US" dirty="0"/>
              <a:t> et al. 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DD82C-D6EE-714B-8AE0-1A8C6A86CE9A}"/>
              </a:ext>
            </a:extLst>
          </p:cNvPr>
          <p:cNvSpPr txBox="1"/>
          <p:nvPr/>
        </p:nvSpPr>
        <p:spPr>
          <a:xfrm>
            <a:off x="5043235" y="6238356"/>
            <a:ext cx="210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(Das et al. 2018)</a:t>
            </a:r>
          </a:p>
        </p:txBody>
      </p:sp>
    </p:spTree>
    <p:extLst>
      <p:ext uri="{BB962C8B-B14F-4D97-AF65-F5344CB8AC3E}">
        <p14:creationId xmlns:p14="http://schemas.microsoft.com/office/powerpoint/2010/main" val="1369283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5101-67BA-B544-9A97-20669266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C841-232D-0047-AB56-A2BE19C0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in deep AI agents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431B2-BC2E-DE4C-98E2-2973BA82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47" y="2076450"/>
            <a:ext cx="9728200" cy="224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7B5AA-EB35-9840-8533-FD641434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47" y="4199200"/>
            <a:ext cx="4483100" cy="256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DCDBC-0CF3-5F4C-BB7A-35A4FB4E4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847" y="4707200"/>
            <a:ext cx="5753100" cy="154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DACA4D-E14C-6541-B3DE-6BCC1F56A747}"/>
              </a:ext>
            </a:extLst>
          </p:cNvPr>
          <p:cNvSpPr txBox="1"/>
          <p:nvPr/>
        </p:nvSpPr>
        <p:spPr>
          <a:xfrm>
            <a:off x="484094" y="2572367"/>
            <a:ext cx="16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 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1BFD8-E47D-9848-9C5A-132C11EC2376}"/>
              </a:ext>
            </a:extLst>
          </p:cNvPr>
          <p:cNvSpPr txBox="1"/>
          <p:nvPr/>
        </p:nvSpPr>
        <p:spPr>
          <a:xfrm>
            <a:off x="484094" y="4491434"/>
            <a:ext cx="16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Symbol generation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7417E-E5C8-AF4E-BFC4-A74EA5174923}"/>
              </a:ext>
            </a:extLst>
          </p:cNvPr>
          <p:cNvSpPr txBox="1"/>
          <p:nvPr/>
        </p:nvSpPr>
        <p:spPr>
          <a:xfrm>
            <a:off x="6096000" y="4491435"/>
            <a:ext cx="165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Symbol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224655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8B41-15BC-6F48-8C46-0B6FECF8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Emergent Communication in AI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7E841-A1E3-7845-8B58-D00C8913F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in understanding the emergent language</a:t>
            </a:r>
          </a:p>
          <a:p>
            <a:pPr lvl="1"/>
            <a:r>
              <a:rPr lang="en-US" dirty="0"/>
              <a:t>How to segment messages into units (words, sentences, etc.)?</a:t>
            </a:r>
          </a:p>
          <a:p>
            <a:pPr lvl="1"/>
            <a:r>
              <a:rPr lang="en-US" dirty="0"/>
              <a:t>What are the referents of different units?</a:t>
            </a:r>
          </a:p>
          <a:p>
            <a:pPr lvl="1"/>
            <a:r>
              <a:rPr lang="en-US" dirty="0"/>
              <a:t>Are the messages consistent?</a:t>
            </a:r>
          </a:p>
          <a:p>
            <a:r>
              <a:rPr lang="en-US" sz="2400" dirty="0"/>
              <a:t>“The enterprise is akin to linguistic fieldwork, except that we are dealing with an alien race, with no guarantees that universals of human communication will apply.” (Lazaridou &amp; </a:t>
            </a:r>
            <a:r>
              <a:rPr lang="en-US" sz="2400" dirty="0" err="1"/>
              <a:t>Baroni</a:t>
            </a:r>
            <a:r>
              <a:rPr lang="en-US" sz="2400" dirty="0"/>
              <a:t> 2020)</a:t>
            </a:r>
          </a:p>
          <a:p>
            <a:endParaRPr lang="en-US" dirty="0"/>
          </a:p>
          <a:p>
            <a:r>
              <a:rPr lang="en-US" dirty="0"/>
              <a:t>In terms of analysis, much work on compositionality</a:t>
            </a:r>
          </a:p>
          <a:p>
            <a:pPr lvl="1"/>
            <a:r>
              <a:rPr lang="en-US" dirty="0"/>
              <a:t>Can agent express novel concepts composed of familiar parts?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3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End-to-End Learning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The predominant approach in NLP these days is end-to-end learning, where all parts of the model are trained on the same task: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867" y="2534800"/>
            <a:ext cx="2278133" cy="4208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57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138F-CBED-574B-B438-F06443DB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Language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75DDD-6216-7845-8028-79B1AB4B8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1000"/>
              </a:spcBef>
            </a:pPr>
            <a:r>
              <a:rPr lang="en-US" dirty="0"/>
              <a:t>Common use case: pre-train a very large model on one task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Given raw text, predict a part of it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Then, fine-tune it on another task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Question answering, sentiment analysis, etc.</a:t>
            </a:r>
          </a:p>
          <a:p>
            <a:pPr marL="76215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Many state-of-the-art results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ELMo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Peters et al., 2018</a:t>
            </a:r>
            <a:r>
              <a:rPr lang="en-US" dirty="0"/>
              <a:t>)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BERT (</a:t>
            </a:r>
            <a:r>
              <a:rPr lang="en-US" dirty="0">
                <a:hlinkClick r:id="rId3"/>
              </a:rPr>
              <a:t>Devlin et al., 2019</a:t>
            </a:r>
            <a:r>
              <a:rPr lang="en-US" dirty="0"/>
              <a:t>)</a:t>
            </a:r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Many more…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ED417-463B-4941-A9C1-E8173B75C09C}"/>
              </a:ext>
            </a:extLst>
          </p:cNvPr>
          <p:cNvSpPr txBox="1"/>
          <p:nvPr/>
        </p:nvSpPr>
        <p:spPr>
          <a:xfrm>
            <a:off x="5488786" y="5568613"/>
            <a:ext cx="632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Mary did not slap the ______ witch</a:t>
            </a:r>
          </a:p>
        </p:txBody>
      </p:sp>
      <p:pic>
        <p:nvPicPr>
          <p:cNvPr id="5" name="Google Shape;95;p19">
            <a:extLst>
              <a:ext uri="{FF2B5EF4-FFF2-40B4-BE49-F238E27FC236}">
                <a16:creationId xmlns:a16="http://schemas.microsoft.com/office/drawing/2014/main" id="{F0F70503-C417-274B-A8A4-E7C96DA3AB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382" b="15481"/>
          <a:stretch/>
        </p:blipFill>
        <p:spPr>
          <a:xfrm>
            <a:off x="7713784" y="2815048"/>
            <a:ext cx="1879366" cy="25738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5619E-D4B2-CF4D-B0EA-8D8560A48A6F}"/>
              </a:ext>
            </a:extLst>
          </p:cNvPr>
          <p:cNvSpPr txBox="1"/>
          <p:nvPr/>
        </p:nvSpPr>
        <p:spPr>
          <a:xfrm>
            <a:off x="7896229" y="220199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26893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How can we open the black box?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" dirty="0"/>
              <a:t>Given </a:t>
            </a:r>
            <a:r>
              <a:rPr lang="en" i="1" dirty="0"/>
              <a:t>f : x → y</a:t>
            </a:r>
            <a:r>
              <a:rPr lang="en" dirty="0"/>
              <a:t>, we want to ask some questions about </a:t>
            </a:r>
            <a:r>
              <a:rPr lang="en" i="1" dirty="0"/>
              <a:t>f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What is its internal </a:t>
            </a:r>
            <a:r>
              <a:rPr lang="en" b="1" dirty="0"/>
              <a:t>structure</a:t>
            </a:r>
            <a:r>
              <a:rPr lang="en" dirty="0"/>
              <a:t>?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How does it </a:t>
            </a:r>
            <a:r>
              <a:rPr lang="en" b="1" dirty="0"/>
              <a:t>behave</a:t>
            </a:r>
            <a:r>
              <a:rPr lang="en" dirty="0"/>
              <a:t> on different data?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Why does it make certain </a:t>
            </a:r>
            <a:r>
              <a:rPr lang="en" b="1" dirty="0"/>
              <a:t>decisions</a:t>
            </a:r>
            <a:r>
              <a:rPr lang="en" dirty="0"/>
              <a:t>?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When does it </a:t>
            </a:r>
            <a:r>
              <a:rPr lang="en" b="1" dirty="0"/>
              <a:t>succeed/fail</a:t>
            </a:r>
            <a:r>
              <a:rPr lang="en" dirty="0"/>
              <a:t>?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... </a:t>
            </a:r>
            <a:endParaRPr dirty="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367" y="2209231"/>
            <a:ext cx="2013200" cy="38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6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How can we open the black box?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" dirty="0"/>
              <a:t>Given </a:t>
            </a:r>
            <a:r>
              <a:rPr lang="en" i="1" dirty="0"/>
              <a:t>f : x → y</a:t>
            </a:r>
            <a:r>
              <a:rPr lang="en" dirty="0"/>
              <a:t>, we want to ask some questions about </a:t>
            </a:r>
            <a:r>
              <a:rPr lang="en" i="1" dirty="0"/>
              <a:t>f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0000"/>
                </a:solidFill>
              </a:rPr>
              <a:t>What is its internal structure?</a:t>
            </a:r>
            <a:endParaRPr dirty="0">
              <a:solidFill>
                <a:srgbClr val="FF0000"/>
              </a:solidFill>
            </a:endParaRPr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How does it behave on different data?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Why does it make certain decisions?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When does it succeed/fail?</a:t>
            </a:r>
            <a:endParaRPr dirty="0"/>
          </a:p>
          <a:p>
            <a:pPr marL="685800" lvl="1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... </a:t>
            </a:r>
            <a:endParaRPr dirty="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367" y="2209231"/>
            <a:ext cx="2013200" cy="388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3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3664</Words>
  <Application>Microsoft Macintosh PowerPoint</Application>
  <PresentationFormat>Widescreen</PresentationFormat>
  <Paragraphs>432</Paragraphs>
  <Slides>54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Office Theme</vt:lpstr>
      <vt:lpstr>Interpretability and Other Highlights from Natural Language Processing</vt:lpstr>
      <vt:lpstr>Outline</vt:lpstr>
      <vt:lpstr>End-to-End Learning</vt:lpstr>
      <vt:lpstr>End-to-End Learning</vt:lpstr>
      <vt:lpstr>A Historical Perspective</vt:lpstr>
      <vt:lpstr>End-to-End Learning</vt:lpstr>
      <vt:lpstr>Pre-training Language Models</vt:lpstr>
      <vt:lpstr>How can we open the black box?</vt:lpstr>
      <vt:lpstr>How can we open the black box?</vt:lpstr>
      <vt:lpstr>Structural Analyses</vt:lpstr>
      <vt:lpstr>Structural Analyses</vt:lpstr>
      <vt:lpstr>Structural Analyses</vt:lpstr>
      <vt:lpstr>Structural Analyses</vt:lpstr>
      <vt:lpstr>Milestones (partial list) </vt:lpstr>
      <vt:lpstr>Example Results</vt:lpstr>
      <vt:lpstr>Example: Machine Translation</vt:lpstr>
      <vt:lpstr>Example: Machine Translation</vt:lpstr>
      <vt:lpstr>Example: Machine Translation</vt:lpstr>
      <vt:lpstr>Example: Machine Translation</vt:lpstr>
      <vt:lpstr>Machine Translation: Morphology</vt:lpstr>
      <vt:lpstr>Machine Translation: Syntactic Relations</vt:lpstr>
      <vt:lpstr>Machine Translation: Semantic Relations</vt:lpstr>
      <vt:lpstr>Hierarchies</vt:lpstr>
      <vt:lpstr>Hierarchies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Probing Classifiers: Limitations</vt:lpstr>
      <vt:lpstr>Other NLP Highlights</vt:lpstr>
      <vt:lpstr>Grammar Induction</vt:lpstr>
      <vt:lpstr>Grammar Induction</vt:lpstr>
      <vt:lpstr>Grammar Induction</vt:lpstr>
      <vt:lpstr>Grammar Induction</vt:lpstr>
      <vt:lpstr>Unsupervised Machine Translation</vt:lpstr>
      <vt:lpstr>Unsupervised Machine Translation</vt:lpstr>
      <vt:lpstr>Unsupervised Machine Translation</vt:lpstr>
      <vt:lpstr>Unsupervised Machine Translation</vt:lpstr>
      <vt:lpstr>Emergent Communication in AI Agents</vt:lpstr>
      <vt:lpstr>Emergent Communication in AI Agents</vt:lpstr>
      <vt:lpstr>Emergent Communication in AI Agents</vt:lpstr>
      <vt:lpstr>Emergent Communication in AI Agents</vt:lpstr>
      <vt:lpstr>Emergent Communication in AI Agents</vt:lpstr>
      <vt:lpstr>Emergent Communication in AI Agents</vt:lpstr>
      <vt:lpstr>Emergent Communication in AI Agents</vt:lpstr>
      <vt:lpstr>Emergent Communication in AI Agents</vt:lpstr>
      <vt:lpstr>Emergent Communication in AI Agents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Natural Language Processing Models</dc:title>
  <dc:creator>Yonatan Belinkov</dc:creator>
  <cp:lastModifiedBy>Yonatan Belinkov</cp:lastModifiedBy>
  <cp:revision>48</cp:revision>
  <cp:lastPrinted>2020-08-05T18:22:20Z</cp:lastPrinted>
  <dcterms:created xsi:type="dcterms:W3CDTF">2020-08-01T19:56:06Z</dcterms:created>
  <dcterms:modified xsi:type="dcterms:W3CDTF">2020-08-05T18:25:03Z</dcterms:modified>
</cp:coreProperties>
</file>