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8" r:id="rId19"/>
    <p:sldId id="282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9"/>
    <p:restoredTop sz="94676"/>
  </p:normalViewPr>
  <p:slideViewPr>
    <p:cSldViewPr snapToGrid="0" snapToObjects="1">
      <p:cViewPr>
        <p:scale>
          <a:sx n="93" d="100"/>
          <a:sy n="93" d="100"/>
        </p:scale>
        <p:origin x="144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4251-7929-364A-B0F9-5A42AB6638AE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09D95-FC7D-234D-9D39-DC965A9F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1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B1B6-4746-CA49-80BB-74685ABB8494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0E60-CA13-BD40-8443-CC249063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16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CCA Encryption in the QROM, Part II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Tighter QROM proofs: how to avoid the square-root advantage loss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715" y="2141620"/>
            <a:ext cx="9424737" cy="327676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Ron </a:t>
            </a:r>
            <a:r>
              <a:rPr lang="en-US" b="1" dirty="0" err="1" smtClean="0"/>
              <a:t>Steinfeld</a:t>
            </a:r>
            <a:endParaRPr lang="en-US" b="1" dirty="0" smtClean="0"/>
          </a:p>
          <a:p>
            <a:r>
              <a:rPr lang="en-US" dirty="0" smtClean="0"/>
              <a:t>Faculty of Information Technology, </a:t>
            </a:r>
          </a:p>
          <a:p>
            <a:r>
              <a:rPr lang="en-US" dirty="0" smtClean="0"/>
              <a:t>Monash University, Australia</a:t>
            </a:r>
          </a:p>
          <a:p>
            <a:endParaRPr lang="en-US" dirty="0"/>
          </a:p>
          <a:p>
            <a:r>
              <a:rPr lang="en-US" dirty="0" smtClean="0"/>
              <a:t>Based on Joint work (to appear, Eurocrypt’20) with: </a:t>
            </a:r>
          </a:p>
          <a:p>
            <a:r>
              <a:rPr lang="en-US" dirty="0" smtClean="0"/>
              <a:t>Veronika </a:t>
            </a:r>
            <a:r>
              <a:rPr lang="en-US" dirty="0" err="1" smtClean="0"/>
              <a:t>Kuchta</a:t>
            </a:r>
            <a:r>
              <a:rPr lang="en-US" dirty="0" smtClean="0"/>
              <a:t>,  Amin </a:t>
            </a:r>
            <a:r>
              <a:rPr lang="en-US" dirty="0" err="1" smtClean="0"/>
              <a:t>Sakzad</a:t>
            </a:r>
            <a:r>
              <a:rPr lang="en-US" dirty="0" smtClean="0"/>
              <a:t>, Damien </a:t>
            </a:r>
            <a:r>
              <a:rPr lang="en-US" dirty="0" err="1" smtClean="0"/>
              <a:t>Stehle</a:t>
            </a:r>
            <a:r>
              <a:rPr lang="en-US" dirty="0" smtClean="0"/>
              <a:t>, </a:t>
            </a:r>
            <a:r>
              <a:rPr lang="en-US" dirty="0" err="1" smtClean="0"/>
              <a:t>Shifeng</a:t>
            </a:r>
            <a:r>
              <a:rPr lang="en-US" dirty="0" smtClean="0"/>
              <a:t> Sun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“Lattices:  From Theory to Practice” </a:t>
            </a:r>
            <a:r>
              <a:rPr lang="mr-IN" dirty="0" smtClean="0"/>
              <a:t>–</a:t>
            </a:r>
            <a:r>
              <a:rPr lang="en-US" dirty="0" smtClean="0"/>
              <a:t> Simons Institute Workshop</a:t>
            </a:r>
          </a:p>
          <a:p>
            <a:r>
              <a:rPr lang="en-US" dirty="0" smtClean="0"/>
              <a:t> 28 April 2020</a:t>
            </a:r>
          </a:p>
          <a:p>
            <a:endParaRPr lang="en-US" dirty="0"/>
          </a:p>
        </p:txBody>
      </p:sp>
      <p:pic>
        <p:nvPicPr>
          <p:cNvPr id="4" name="Graphic 4">
            <a:extLst>
              <a:ext uri="{FF2B5EF4-FFF2-40B4-BE49-F238E27FC236}">
                <a16:creationId xmlns="" xmlns:a16="http://schemas.microsoft.com/office/drawing/2014/main" id="{5F7EFC07-40CC-47FD-BE76-DEC1C0E0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163" y="5550734"/>
            <a:ext cx="3409760" cy="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0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Our Idea: Measurement-Based Extraction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7120" y="825895"/>
                <a:ext cx="4579620" cy="57629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1700" dirty="0" smtClean="0">
                    <a:sym typeface="Wingdings"/>
                  </a:rPr>
                  <a:t>Sq-root distinguisher: use a measurement vector 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17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17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17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700" dirty="0" smtClean="0">
                    <a:sym typeface="Wingdings"/>
                  </a:rPr>
                  <a:t> := vector in span(</a:t>
                </a:r>
                <a14:m>
                  <m:oMath xmlns:m="http://schemas.openxmlformats.org/officeDocument/2006/math">
                    <m:r>
                      <a:rPr lang="en-AU" sz="17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7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700" dirty="0" smtClean="0">
                    <a:sym typeface="Wingdings"/>
                  </a:rPr>
                  <a:t>,</a:t>
                </a:r>
                <a:r>
                  <a:rPr lang="en-AU" sz="1700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sz="17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7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700" dirty="0" smtClean="0">
                    <a:sym typeface="Wingdings"/>
                  </a:rPr>
                  <a:t>) </a:t>
                </a:r>
                <a:endParaRPr lang="en-US" sz="1700" dirty="0" smtClean="0">
                  <a:sym typeface="Wingdings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1700" dirty="0">
                    <a:sym typeface="Wingdings"/>
                  </a:rPr>
                  <a:t> </a:t>
                </a:r>
                <a:r>
                  <a:rPr lang="en-US" sz="1700" dirty="0" smtClean="0">
                    <a:sym typeface="Wingdings"/>
                  </a:rPr>
                  <a:t>           </a:t>
                </a:r>
                <a:r>
                  <a:rPr lang="en-US" sz="1700" dirty="0" smtClean="0">
                    <a:sym typeface="Wingdings"/>
                  </a:rPr>
                  <a:t>at angle </a:t>
                </a:r>
                <a14:m>
                  <m:oMath xmlns:m="http://schemas.openxmlformats.org/officeDocument/2006/math">
                    <m:r>
                      <a:rPr lang="en-AU" sz="17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en-AU" sz="17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170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𝜋</m:t>
                        </m:r>
                      </m:num>
                      <m:den>
                        <m:r>
                          <a:rPr lang="en-AU" sz="17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700" dirty="0" smtClean="0">
                    <a:sym typeface="Wingdings"/>
                  </a:rPr>
                  <a:t>  from </a:t>
                </a:r>
                <a14:m>
                  <m:oMath xmlns:m="http://schemas.openxmlformats.org/officeDocument/2006/math">
                    <m:r>
                      <a:rPr lang="en-AU" sz="17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7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17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endParaRPr lang="en-US" sz="1700" dirty="0" smtClean="0">
                  <a:sym typeface="Wingdings"/>
                </a:endParaRPr>
              </a:p>
              <a:p>
                <a:r>
                  <a:rPr lang="en-US" sz="2600" b="1" dirty="0" smtClean="0">
                    <a:sym typeface="Wingdings"/>
                  </a:rPr>
                  <a:t>Q: How to get state to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600" b="1" dirty="0" smtClean="0">
                    <a:sym typeface="Wingdings"/>
                  </a:rPr>
                  <a:t>? </a:t>
                </a:r>
              </a:p>
              <a:p>
                <a:r>
                  <a:rPr lang="en-US" sz="2600" b="1" dirty="0" smtClean="0">
                    <a:sym typeface="Wingdings"/>
                  </a:rPr>
                  <a:t>A: Observation 2</a:t>
                </a:r>
                <a:r>
                  <a:rPr lang="en-US" sz="2600" dirty="0" smtClean="0">
                    <a:sym typeface="Wingdings"/>
                  </a:rPr>
                  <a:t> -</a:t>
                </a:r>
              </a:p>
              <a:p>
                <a:pPr marL="0" indent="0">
                  <a:buNone/>
                </a:pPr>
                <a:r>
                  <a:rPr lang="en-AU" sz="2600" dirty="0" smtClean="0">
                    <a:sym typeface="Wingdings"/>
                  </a:rPr>
                  <a:t>Just let A perform its measurement on </a:t>
                </a:r>
                <a14:m>
                  <m:oMath xmlns:m="http://schemas.openxmlformats.org/officeDocument/2006/math">
                    <m:r>
                      <a:rPr lang="en-AU" sz="26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sz="26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AU" sz="2600" dirty="0" smtClean="0">
                    <a:sym typeface="Wingdings"/>
                  </a:rPr>
                  <a:t>using</a:t>
                </a:r>
                <a:r>
                  <a:rPr lang="en-AU" sz="2600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  <m:r>
                      <a:rPr lang="en-AU" sz="2600" b="0" i="0" smtClean="0">
                        <a:latin typeface="Cambria Math" charset="0"/>
                        <a:sym typeface="Wingdings"/>
                      </a:rPr>
                      <m:t>!</m:t>
                    </m:r>
                  </m:oMath>
                </a14:m>
                <a:endParaRPr lang="en-AU" sz="2600" b="0" dirty="0" smtClean="0">
                  <a:sym typeface="Wingdings"/>
                </a:endParaRPr>
              </a:p>
              <a:p>
                <a:pPr marL="0" indent="0">
                  <a:buNone/>
                </a:pPr>
                <a:r>
                  <a:rPr lang="en-AU" sz="2600" dirty="0" smtClean="0">
                    <a:sym typeface="Wingdings"/>
                  </a:rPr>
                  <a:t>After A’s measurement, if measurement result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AU" sz="2600" dirty="0" smtClean="0">
                    <a:sym typeface="Wingdings"/>
                  </a:rPr>
                  <a:t>, state has collapsed to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6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AU" sz="2600" dirty="0" smtClean="0">
                    <a:sym typeface="Wingdings"/>
                  </a:rPr>
                  <a:t>!</a:t>
                </a:r>
                <a:endParaRPr lang="en-US" sz="2600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r>
                  <a:rPr lang="en-AU" dirty="0" smtClean="0">
                    <a:sym typeface="Wingdings"/>
                  </a:rPr>
                  <a:t>Prob.(A’s meas. result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AU" dirty="0" smtClean="0">
                    <a:sym typeface="Wingdings"/>
                  </a:rPr>
                  <a:t>)   </a:t>
                </a:r>
                <a:endParaRPr lang="en-US" dirty="0" smtClean="0">
                  <a:sym typeface="Wingdings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  <a:sym typeface="Wingdings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AU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  <a:sym typeface="Wingdings"/>
                                    </a:rPr>
                                    <m:t>𝒑𝒓𝒐𝒋</m:t>
                                  </m:r>
                                </m:e>
                                <m:sub>
                                  <m:r>
                                    <a:rPr lang="en-AU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  <a:sym typeface="Wingdings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AU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Wingdings"/>
                                </a:rPr>
                                <m:t>(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AU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  <a:sym typeface="Wingdings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AU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𝝍</m:t>
                                      </m:r>
                                    </m:e>
                                    <m:sup>
                                      <m:r>
                                        <a:rPr lang="en-AU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𝑮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AU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Wingdings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AU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  <a:sym typeface="Wingdings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≈</m:t>
                      </m:r>
                      <m:r>
                        <a:rPr lang="en-AU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𝟏</m:t>
                      </m:r>
                      <m:r>
                        <a:rPr lang="en-AU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/</m:t>
                      </m:r>
                      <m:r>
                        <a:rPr lang="en-AU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  <a:sym typeface="Wingdings"/>
                        </a:rPr>
                        <m:t>𝟐</m:t>
                      </m:r>
                    </m:oMath>
                  </m:oMathPara>
                </a14:m>
                <a:endParaRPr lang="en-US" b="1" dirty="0" smtClean="0">
                  <a:solidFill>
                    <a:srgbClr val="00B050"/>
                  </a:solidFill>
                  <a:sym typeface="Wingdings"/>
                </a:endParaRPr>
              </a:p>
              <a:p>
                <a:pPr lvl="1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  <a:p>
                <a:pPr lvl="3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7120" y="825895"/>
                <a:ext cx="4579620" cy="5762960"/>
              </a:xfrm>
              <a:blipFill rotWithShape="0">
                <a:blip r:embed="rId2"/>
                <a:stretch>
                  <a:fillRect l="-2130" t="-846" r="-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5400000">
            <a:off x="-3545827" y="382044"/>
            <a:ext cx="8917456" cy="10544995"/>
          </a:xfrm>
          <a:prstGeom prst="pie">
            <a:avLst>
              <a:gd name="adj1" fmla="val 10821077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28552" y="5654904"/>
            <a:ext cx="5272498" cy="1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28552" y="4441035"/>
            <a:ext cx="5055268" cy="1201578"/>
          </a:xfrm>
          <a:prstGeom prst="straightConnector1">
            <a:avLst/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0134" y="2240760"/>
            <a:ext cx="3384262" cy="3401854"/>
          </a:xfrm>
          <a:prstGeom prst="straightConnector1">
            <a:avLst/>
          </a:prstGeom>
          <a:ln w="19050">
            <a:solidFill>
              <a:srgbClr val="7030A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451900" y="3075906"/>
            <a:ext cx="2730385" cy="25679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94262" y="2527017"/>
            <a:ext cx="1989559" cy="188943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80445" y="4441035"/>
            <a:ext cx="202747" cy="1201426"/>
          </a:xfrm>
          <a:prstGeom prst="straightConnector1">
            <a:avLst/>
          </a:prstGeom>
          <a:ln w="19050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631312" y="3723250"/>
            <a:ext cx="209255" cy="213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2645" y="3075906"/>
            <a:ext cx="209255" cy="21308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rved Down Arrow 69"/>
          <p:cNvSpPr/>
          <p:nvPr/>
        </p:nvSpPr>
        <p:spPr>
          <a:xfrm rot="8197045" flipV="1">
            <a:off x="2831255" y="2350542"/>
            <a:ext cx="1122078" cy="470596"/>
          </a:xfrm>
          <a:prstGeom prst="curvedDownArrow">
            <a:avLst>
              <a:gd name="adj1" fmla="val 25000"/>
              <a:gd name="adj2" fmla="val 59777"/>
              <a:gd name="adj3" fmla="val 2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urved Down Arrow 76"/>
          <p:cNvSpPr/>
          <p:nvPr/>
        </p:nvSpPr>
        <p:spPr>
          <a:xfrm rot="19355051" flipH="1" flipV="1">
            <a:off x="2837311" y="3665290"/>
            <a:ext cx="1180757" cy="470596"/>
          </a:xfrm>
          <a:prstGeom prst="curvedDownArrow">
            <a:avLst>
              <a:gd name="adj1" fmla="val 25000"/>
              <a:gd name="adj2" fmla="val 59777"/>
              <a:gd name="adj3" fmla="val 28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00012" y="1968988"/>
            <a:ext cx="9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square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7652" y="4038702"/>
            <a:ext cx="9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square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" name="Left-Right Arrow 81"/>
          <p:cNvSpPr/>
          <p:nvPr/>
        </p:nvSpPr>
        <p:spPr>
          <a:xfrm rot="18853565" flipV="1">
            <a:off x="2211351" y="3071761"/>
            <a:ext cx="896013" cy="170096"/>
          </a:xfrm>
          <a:prstGeom prst="left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-372235" y="2437465"/>
                <a:ext cx="4526538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𝐴𝑑𝑣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𝑂𝑊𝑇𝐻</m:t>
                          </m:r>
                        </m:sub>
                      </m:sSub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AU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d>
                        <m:dPr>
                          <m:begChr m:val="‖"/>
                          <m:endChr m:val="‖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235" y="2437465"/>
                <a:ext cx="4526538" cy="704745"/>
              </a:xfrm>
              <a:prstGeom prst="rect">
                <a:avLst/>
              </a:prstGeom>
              <a:blipFill rotWithShape="0">
                <a:blip r:embed="rId3"/>
                <a:stretch>
                  <a:fillRect t="-18261" b="-9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5553245" y="1639275"/>
                <a:ext cx="1166409" cy="849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Wingdings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mr-IN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i="1" dirty="0" smtClean="0">
                  <a:solidFill>
                    <a:srgbClr val="7030A0"/>
                  </a:solidFill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45" y="1639275"/>
                <a:ext cx="1166409" cy="8492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841898" y="5341334"/>
                <a:ext cx="521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98" y="5341334"/>
                <a:ext cx="52123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116" t="-173913" r="-103488" b="-26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4154303" y="4517618"/>
                <a:ext cx="521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03" y="4517618"/>
                <a:ext cx="52123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953" t="-171739" r="-102326" b="-26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6225415" y="4748498"/>
                <a:ext cx="2528384" cy="2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15" y="4748498"/>
                <a:ext cx="2528384" cy="284950"/>
              </a:xfrm>
              <a:prstGeom prst="rect">
                <a:avLst/>
              </a:prstGeom>
              <a:blipFill rotWithShape="0">
                <a:blip r:embed="rId7"/>
                <a:stretch>
                  <a:fillRect l="-8916" t="-170213" r="-18072" b="-25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6220886" y="5043107"/>
                <a:ext cx="149605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886" y="5043107"/>
                <a:ext cx="1496051" cy="335413"/>
              </a:xfrm>
              <a:prstGeom prst="rect">
                <a:avLst/>
              </a:prstGeom>
              <a:blipFill rotWithShape="0">
                <a:blip r:embed="rId8"/>
                <a:stretch>
                  <a:fillRect l="-4878" t="-132727" b="-2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1821987" y="4204408"/>
                <a:ext cx="341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87" y="4204408"/>
                <a:ext cx="34137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7143" t="-180000" r="-158929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/>
          <p:nvPr/>
        </p:nvCxnSpPr>
        <p:spPr>
          <a:xfrm>
            <a:off x="923963" y="5652897"/>
            <a:ext cx="5258322" cy="219164"/>
          </a:xfrm>
          <a:prstGeom prst="straightConnector1">
            <a:avLst/>
          </a:prstGeom>
          <a:ln w="19050">
            <a:solidFill>
              <a:srgbClr val="7030A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1800276" y="4577679"/>
                <a:ext cx="4478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sq</a:t>
                </a:r>
                <a:r>
                  <a:rPr lang="en-US" dirty="0" smtClean="0"/>
                  <a:t>-root (high) </a:t>
                </a:r>
                <a:r>
                  <a:rPr lang="en-US" dirty="0" err="1" smtClean="0"/>
                  <a:t>adv</a:t>
                </a:r>
                <a:endParaRPr lang="en-US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76" y="4577679"/>
                <a:ext cx="447857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857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/>
              <p:cNvSpPr txBox="1"/>
              <p:nvPr/>
            </p:nvSpPr>
            <p:spPr>
              <a:xfrm>
                <a:off x="5262438" y="5826870"/>
                <a:ext cx="393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38" y="5826870"/>
                <a:ext cx="3939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846" t="-180000" r="-138462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5444031" y="5959174"/>
                <a:ext cx="4478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: low </a:t>
                </a:r>
                <a:r>
                  <a:rPr lang="en-US" dirty="0" err="1" smtClean="0"/>
                  <a:t>adv</a:t>
                </a:r>
                <a:endParaRPr lang="en-US" dirty="0" smtClean="0"/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31" y="5959174"/>
                <a:ext cx="447857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633"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4218682" y="6219523"/>
                <a:ext cx="452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𝐴𝑑𝑣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𝑂𝑊𝑇𝐻</m:t>
                          </m:r>
                        </m:sub>
                      </m:sSub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≈2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82" y="6219523"/>
                <a:ext cx="4526538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 flipV="1">
            <a:off x="5442840" y="1639275"/>
            <a:ext cx="562725" cy="28025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95959" y="2015578"/>
            <a:ext cx="1257286" cy="23524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239056" y="1229848"/>
                <a:ext cx="1532471" cy="865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mr-IN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sym typeface="Wingdings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AU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AU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𝐺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AU" i="1" dirty="0" smtClean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56" y="1229848"/>
                <a:ext cx="1532471" cy="865814"/>
              </a:xfrm>
              <a:prstGeom prst="rect">
                <a:avLst/>
              </a:prstGeom>
              <a:blipFill rotWithShape="0">
                <a:blip r:embed="rId14"/>
                <a:stretch>
                  <a:fillRect t="-55634" r="-19444" b="-17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54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Our Idea: Measurement-Based Extraction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1353800" cy="4691063"/>
              </a:xfrm>
            </p:spPr>
            <p:txBody>
              <a:bodyPr/>
              <a:lstStyle/>
              <a:p>
                <a:r>
                  <a:rPr lang="en-US" dirty="0" smtClean="0"/>
                  <a:t>Summary - our measurement-based extraction </a:t>
                </a:r>
                <a:r>
                  <a:rPr lang="en-AU" dirty="0" smtClean="0"/>
                  <a:t>idea</a:t>
                </a:r>
                <a:r>
                  <a:rPr lang="en-US" dirty="0" smtClean="0"/>
                  <a:t> (assume 1 oracle query, optimal distinguisher A)  -- algorithm C: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</m:sup>
                    </m:sSubSup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𝑧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∗</m:t>
                        </m:r>
                      </m:sup>
                    </m:sSup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=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𝐸𝑛𝑐</m:t>
                    </m:r>
                    <m:d>
                      <m:d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𝑦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𝐻</m:t>
                        </m:r>
                      </m:sub>
                    </m:sSub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𝑦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) to output oracle query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Process the query with the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</m:sub>
                    </m:sSub>
                    <m:r>
                      <a:rPr lang="en-AU" b="0" i="0" smtClean="0">
                        <a:latin typeface="Cambria Math" charset="0"/>
                      </a:rPr>
                      <m:t>   </m:t>
                    </m:r>
                  </m:oMath>
                </a14:m>
                <a:r>
                  <a:rPr lang="en-US" dirty="0" smtClean="0"/>
                  <a:t>// </a:t>
                </a:r>
                <a:r>
                  <a:rPr lang="en-US" sz="2000" dirty="0" smtClean="0"/>
                  <a:t>state </a:t>
                </a:r>
                <a:r>
                  <a:rPr lang="en-US" sz="2000" dirty="0" smtClean="0">
                    <a:sym typeface="Wingdings"/>
                  </a:rPr>
                  <a:t>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Let A perform its </a:t>
                </a:r>
                <a:r>
                  <a:rPr lang="en-US" dirty="0" err="1" smtClean="0"/>
                  <a:t>proj</a:t>
                </a:r>
                <a:r>
                  <a:rPr lang="en-US" dirty="0" smtClean="0"/>
                  <a:t>. meas.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	    // </a:t>
                </a:r>
                <a:r>
                  <a:rPr lang="en-US" sz="2000" dirty="0" smtClean="0"/>
                  <a:t>state </a:t>
                </a:r>
                <a:r>
                  <a:rPr lang="en-US" sz="2000" dirty="0" smtClean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𝑝𝑟𝑜𝑗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AU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(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AU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A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𝐺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AU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Measure the input reg. and ret. result // </a:t>
                </a:r>
                <a:r>
                  <a:rPr lang="en-US" sz="2000" dirty="0" smtClean="0"/>
                  <a:t>state </a:t>
                </a:r>
                <a:r>
                  <a:rPr lang="en-US" sz="2000" dirty="0" smtClean="0">
                    <a:sym typeface="Wingdings"/>
                  </a:rPr>
                  <a:t>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/>
                  <a:t>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𝑝𝑟𝑜𝑗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AU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(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|</m:t>
                                </m:r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AU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dirty="0" smtClean="0"/>
                  <a:t>Overall extraction success probability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𝑂𝑊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1353800" cy="4691063"/>
              </a:xfrm>
              <a:blipFill rotWithShape="0">
                <a:blip r:embed="rId2"/>
                <a:stretch>
                  <a:fillRect l="-967" t="-2211" r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4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Our Idea: Measurement-Based Extraction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1353800" cy="46910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Summary - our measurement-based extraction </a:t>
                </a:r>
                <a:r>
                  <a:rPr lang="en-AU" dirty="0" smtClean="0"/>
                  <a:t>idea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(assume 1 oracle query, optimal distinguisher A)  -- algorithm C: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</m:sup>
                    </m:sSubSup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𝑧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∗</m:t>
                        </m:r>
                      </m:sup>
                    </m:sSup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=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𝐸𝑛𝑐</m:t>
                    </m:r>
                    <m:d>
                      <m:d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𝑦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𝐻</m:t>
                        </m:r>
                      </m:sub>
                    </m:sSub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𝑦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) to output oracle query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Process the query with the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</m:sub>
                    </m:sSub>
                    <m:r>
                      <a:rPr lang="en-AU" b="0" i="0" smtClean="0">
                        <a:latin typeface="Cambria Math" charset="0"/>
                      </a:rPr>
                      <m:t>   </m:t>
                    </m:r>
                  </m:oMath>
                </a14:m>
                <a:r>
                  <a:rPr lang="en-US" dirty="0" smtClean="0"/>
                  <a:t>// </a:t>
                </a:r>
                <a:r>
                  <a:rPr lang="en-US" sz="2000" dirty="0" smtClean="0"/>
                  <a:t>state </a:t>
                </a:r>
                <a:r>
                  <a:rPr lang="en-US" sz="2000" dirty="0" smtClean="0">
                    <a:sym typeface="Wingdings"/>
                  </a:rPr>
                  <a:t>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Let A perform its </a:t>
                </a:r>
                <a:r>
                  <a:rPr lang="en-US" dirty="0" err="1" smtClean="0"/>
                  <a:t>proj</a:t>
                </a:r>
                <a:r>
                  <a:rPr lang="en-US" dirty="0" smtClean="0"/>
                  <a:t>. meas.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 // </a:t>
                </a:r>
                <a:r>
                  <a:rPr lang="en-US" sz="2000" dirty="0" smtClean="0"/>
                  <a:t>state </a:t>
                </a:r>
                <a:r>
                  <a:rPr lang="en-US" sz="2000" dirty="0" smtClean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𝑝𝑟𝑜𝑗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|</m:t>
                                    </m:r>
                                    <m:sSup>
                                      <m:sSupPr>
                                        <m:ctrlPr>
                                          <a:rPr lang="en-AU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  <a:sym typeface="Wingdings"/>
                                          </a:rPr>
                                          <m:t>𝜓</m:t>
                                        </m:r>
                                      </m:e>
                                      <m:sup>
                                        <m:r>
                                          <a:rPr lang="en-A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  <a:sym typeface="Wingdings"/>
                                          </a:rPr>
                                          <m:t>𝐺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endParaRPr lang="en-AU" sz="2000" b="0" dirty="0" smtClean="0">
                  <a:solidFill>
                    <a:schemeClr val="tx1"/>
                  </a:solidFill>
                  <a:ea typeface="Cambria Math" charset="0"/>
                  <a:cs typeface="Cambria Math" charset="0"/>
                  <a:sym typeface="Wingdings"/>
                </a:endParaRPr>
              </a:p>
              <a:p>
                <a:pPr marL="914400" lvl="2" indent="0">
                  <a:buNone/>
                </a:pPr>
                <a:r>
                  <a:rPr lang="en-US" sz="2400" dirty="0" smtClean="0"/>
                  <a:t>3.1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-- pre-meas. unitary 	             // </a:t>
                </a:r>
                <a:r>
                  <a:rPr lang="en-US" dirty="0" smtClean="0"/>
                  <a:t>rotates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to comp. basis </a:t>
                </a:r>
                <a:r>
                  <a:rPr lang="en-US" dirty="0" err="1" smtClean="0">
                    <a:sym typeface="Wingdings"/>
                  </a:rPr>
                  <a:t>st.</a:t>
                </a:r>
                <a:r>
                  <a:rPr lang="en-US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1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 :=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	      </a:t>
                </a:r>
              </a:p>
              <a:p>
                <a:pPr marL="914400" lvl="2" indent="0">
                  <a:buNone/>
                </a:pPr>
                <a:r>
                  <a:rPr lang="en-US" sz="2400" dirty="0" smtClean="0"/>
                  <a:t>3.2 Run A’s comp. basis out.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Meas.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𝕄</m:t>
                    </m:r>
                  </m:oMath>
                </a14:m>
                <a:r>
                  <a:rPr lang="en-US" sz="2400" dirty="0" smtClean="0"/>
                  <a:t>    // </a:t>
                </a:r>
                <a:r>
                  <a:rPr lang="en-US" dirty="0" smtClean="0"/>
                  <a:t>state </a:t>
                </a:r>
                <a:r>
                  <a:rPr lang="en-US" dirty="0" smtClean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𝑝𝑟𝑜𝑗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AU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|</m:t>
                                    </m:r>
                                    <m:sSup>
                                      <m:sSupPr>
                                        <m:ctrlPr>
                                          <a:rPr lang="en-AU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  <a:sym typeface="Wingdings"/>
                                          </a:rPr>
                                          <m:t>𝜓</m:t>
                                        </m:r>
                                      </m:e>
                                      <m:sup>
                                        <m:r>
                                          <a:rPr lang="en-AU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  <a:sym typeface="Wingdings"/>
                                          </a:rPr>
                                          <m:t>𝐺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914400" lvl="2" indent="0">
                  <a:buNone/>
                </a:pPr>
                <a:r>
                  <a:rPr lang="en-US" sz="2400" dirty="0" smtClean="0"/>
                  <a:t>3.3 Run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 smtClean="0"/>
                  <a:t>--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Rewind</a:t>
                </a:r>
                <a:r>
                  <a:rPr lang="en-US" sz="2400" dirty="0" smtClean="0"/>
                  <a:t> back to query      // </a:t>
                </a:r>
                <a:r>
                  <a:rPr lang="en-US" dirty="0" smtClean="0"/>
                  <a:t>rotates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</a:t>
                </a:r>
                <a:r>
                  <a:rPr lang="en-US" dirty="0" smtClean="0">
                    <a:sym typeface="Wingdings"/>
                  </a:rPr>
                  <a:t>back to </a:t>
                </a:r>
                <a14:m>
                  <m:oMath xmlns:m="http://schemas.openxmlformats.org/officeDocument/2006/math">
                    <m:r>
                      <a:rPr lang="en-AU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 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b>
                      <m: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−1</m:t>
                        </m:r>
                      </m:sup>
                    </m:sSubSup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Measure</a:t>
                </a:r>
                <a:r>
                  <a:rPr lang="en-US" dirty="0" smtClean="0"/>
                  <a:t> the input reg. and ret. result   // </a:t>
                </a:r>
                <a:r>
                  <a:rPr lang="en-US" sz="2000" dirty="0" smtClean="0"/>
                  <a:t>state </a:t>
                </a:r>
                <a:r>
                  <a:rPr lang="en-US" sz="2000" dirty="0" smtClean="0">
                    <a:sym typeface="Wingdings"/>
                  </a:rPr>
                  <a:t>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0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/>
                  <a:t>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𝑝𝑟𝑜𝑗</m:t>
                                </m:r>
                              </m:e>
                              <m:sub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𝛿</m:t>
                                </m:r>
                              </m:sub>
                            </m:sSub>
                            <m:r>
                              <a:rPr lang="en-AU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(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|</m:t>
                                </m:r>
                                <m:r>
                                  <a:rPr lang="en-AU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AU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mr-IN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dirty="0" smtClean="0"/>
                  <a:t>Overall extraction success probability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𝑂𝑊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/>
                  </a:rPr>
                  <a:t>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“Measure-Rewind-Measure” (MRM) technique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1353800" cy="4691063"/>
              </a:xfrm>
              <a:blipFill rotWithShape="0">
                <a:blip r:embed="rId2"/>
                <a:stretch>
                  <a:fillRect l="-859" t="-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1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Main Result: New MRM-based OWTH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5899"/>
                <a:ext cx="11549063" cy="51863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Generalising MRM approach</a:t>
                </a:r>
              </a:p>
              <a:p>
                <a:pPr lvl="1"/>
                <a:r>
                  <a:rPr lang="en-US" sz="3100" dirty="0" smtClean="0"/>
                  <a:t>Q: How to handle </a:t>
                </a:r>
                <a:r>
                  <a:rPr lang="en-US" sz="3100" b="1" dirty="0" smtClean="0"/>
                  <a:t>general</a:t>
                </a:r>
                <a:r>
                  <a:rPr lang="en-US" sz="3100" dirty="0" smtClean="0"/>
                  <a:t> (non-optimal) distinguishers A?</a:t>
                </a:r>
              </a:p>
              <a:p>
                <a:pPr lvl="2"/>
                <a:r>
                  <a:rPr lang="en-US" sz="2700" b="1" dirty="0" smtClean="0"/>
                  <a:t>Arbitrary</a:t>
                </a:r>
                <a:r>
                  <a:rPr lang="en-US" sz="2700" dirty="0" smtClean="0"/>
                  <a:t> 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𝕄</m:t>
                        </m:r>
                      </m:e>
                      <m:sub>
                        <m:r>
                          <a:rPr lang="en-AU" sz="2700" b="0" i="1" smtClean="0">
                            <a:latin typeface="Cambria Math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700" dirty="0" smtClean="0"/>
                  <a:t> wrt projection </a:t>
                </a:r>
                <a:r>
                  <a:rPr lang="en-US" sz="2700" b="1" dirty="0" smtClean="0"/>
                  <a:t>subspace</a:t>
                </a:r>
                <a:r>
                  <a:rPr lang="en-US" sz="2700" dirty="0" smtClean="0"/>
                  <a:t> V</a:t>
                </a:r>
              </a:p>
              <a:p>
                <a:pPr lvl="3"/>
                <a:r>
                  <a:rPr lang="en-US" sz="2500" dirty="0" smtClean="0"/>
                  <a:t> meas. </a:t>
                </a:r>
                <a14:m>
                  <m:oMath xmlns:m="http://schemas.openxmlformats.org/officeDocument/2006/math">
                    <m:r>
                      <a:rPr lang="en-AU" sz="25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5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5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500" dirty="0" smtClean="0"/>
                  <a:t> </a:t>
                </a:r>
                <a:r>
                  <a:rPr lang="en-US" sz="2500" dirty="0" err="1" smtClean="0"/>
                  <a:t>wrt</a:t>
                </a:r>
                <a:r>
                  <a:rPr lang="en-US" sz="2500" dirty="0" smtClean="0"/>
                  <a:t> subspace V gives result in V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𝑝𝑟𝑜𝑗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AU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|</m:t>
                                    </m:r>
                                    <m:r>
                                      <a:rPr lang="en-AU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/>
                <a:r>
                  <a:rPr lang="en-US" sz="2900" dirty="0" smtClean="0"/>
                  <a:t>A: General measurement MRM extraction technique:</a:t>
                </a:r>
                <a:endParaRPr lang="en-US" sz="2500" dirty="0" smtClean="0"/>
              </a:p>
              <a:p>
                <a:pPr lvl="3"/>
                <a:r>
                  <a:rPr lang="en-US" sz="2600" dirty="0" smtClean="0"/>
                  <a:t>switch oracle of A</a:t>
                </a:r>
                <a:r>
                  <a:rPr lang="en-US" sz="2600" baseline="-25000" dirty="0" smtClean="0"/>
                  <a:t>1</a:t>
                </a:r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AU" sz="2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600" dirty="0" smtClean="0"/>
                  <a:t> to </a:t>
                </a:r>
                <a:r>
                  <a:rPr lang="en-US" sz="2600" b="1" dirty="0" smtClean="0"/>
                  <a:t>superposition oracle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AU" sz="2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AU" sz="2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AU" sz="2600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AU" sz="26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of </a:t>
                </a:r>
                <a14:m>
                  <m:oMath xmlns:m="http://schemas.openxmlformats.org/officeDocument/2006/math">
                    <m:r>
                      <a:rPr lang="en-AU" sz="2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600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AU" sz="2600" b="0" i="0" smtClean="0">
                        <a:latin typeface="Cambria Math" charset="0"/>
                      </a:rPr>
                      <m:t>:</m:t>
                    </m:r>
                  </m:oMath>
                </a14:m>
                <a:endParaRPr lang="en-US" sz="2600" dirty="0" smtClean="0"/>
              </a:p>
              <a:p>
                <a:pPr lvl="4"/>
                <a:endParaRPr lang="en-US" sz="2300" dirty="0" smtClean="0"/>
              </a:p>
              <a:p>
                <a:pPr lvl="4"/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d>
                          <m:dPr>
                            <m:begChr m:val=""/>
                            <m:endChr m:val="⟩"/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|</m:t>
                            </m:r>
                            <m:r>
                              <a:rPr lang="en-AU" sz="2400" b="0" i="1" smtClean="0">
                                <a:latin typeface="Cambria Math" charset="0"/>
                              </a:rPr>
                              <m:t>𝐺</m:t>
                            </m:r>
                            <m:r>
                              <a:rPr lang="en-AU" sz="24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AU" sz="2400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</m:d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AU" sz="2400" b="0" i="1" dirty="0" smtClean="0">
                        <a:latin typeface="Cambria Math" charset="0"/>
                      </a:rPr>
                      <m:t>≔ </m:t>
                    </m:r>
                    <m:f>
                      <m:fPr>
                        <m:ctrlPr>
                          <a:rPr lang="mr-IN" sz="2400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AU" sz="2400" b="0" i="1" smtClean="0">
                            <a:latin typeface="Cambria Math" charset="0"/>
                          </a:rPr>
                          <m:t>(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𝐺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+|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  <m:r>
                      <a:rPr lang="en-AU" sz="24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400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AU" sz="2400" b="0" i="1" dirty="0" smtClean="0">
                        <a:latin typeface="Cambria Math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AU" sz="2400" b="0" i="1" smtClean="0">
                            <a:latin typeface="Cambria Math" charset="0"/>
                          </a:rPr>
                          <m:t>(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𝐺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−</m:t>
                    </m:r>
                    <m:r>
                      <a:rPr lang="en-AU" sz="24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)|</m:t>
                    </m:r>
                    <m:d>
                      <m:dPr>
                        <m:begChr m:val="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  </a:t>
                </a:r>
              </a:p>
              <a:p>
                <a:pPr lvl="4"/>
                <a:endParaRPr lang="en-US" sz="2200" dirty="0" smtClean="0"/>
              </a:p>
              <a:p>
                <a:pPr lvl="4"/>
                <a:r>
                  <a:rPr lang="en-US" sz="2400" dirty="0" smtClean="0"/>
                  <a:t>Using an additional entangling bit register b (also used in [BH+19]) </a:t>
                </a:r>
              </a:p>
              <a:p>
                <a:pPr marL="2286000" lvl="5" indent="0">
                  <a:buNone/>
                </a:pPr>
                <a:r>
                  <a:rPr lang="en-US" sz="2400" dirty="0" smtClean="0">
                    <a:sym typeface="Wingdings"/>
                  </a:rPr>
                  <a:t> can be efficiently implemented given access to </a:t>
                </a:r>
                <a:r>
                  <a:rPr lang="en-US" sz="2400" b="1" dirty="0" smtClean="0">
                    <a:solidFill>
                      <a:srgbClr val="00B050"/>
                    </a:solidFill>
                    <a:sym typeface="Wingdings"/>
                  </a:rPr>
                  <a:t>both</a:t>
                </a:r>
                <a:r>
                  <a:rPr lang="en-US" sz="24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2286000" lvl="5" indent="0">
                  <a:buNone/>
                </a:pPr>
                <a:r>
                  <a:rPr lang="en-US" sz="2400" dirty="0" smtClean="0">
                    <a:sym typeface="Wingdings"/>
                  </a:rPr>
                  <a:t> Gives </a:t>
                </a:r>
                <a:r>
                  <a:rPr lang="en-US" sz="2400" dirty="0" smtClean="0"/>
                  <a:t>“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double sided</a:t>
                </a:r>
                <a:r>
                  <a:rPr lang="en-US" sz="2400" dirty="0" smtClean="0"/>
                  <a:t>” oracle OWTH extraction (as in [BH+19])</a:t>
                </a:r>
              </a:p>
              <a:p>
                <a:pPr lvl="3"/>
                <a:endParaRPr lang="en-US" sz="2000" dirty="0" smtClean="0"/>
              </a:p>
              <a:p>
                <a:pPr lvl="3"/>
                <a:r>
                  <a:rPr lang="en-US" sz="2600" dirty="0" smtClean="0"/>
                  <a:t>Modified MRM extraction algorithm C:</a:t>
                </a:r>
              </a:p>
              <a:p>
                <a:pPr lvl="4"/>
                <a:r>
                  <a:rPr lang="en-US" sz="2200" dirty="0" smtClean="0"/>
                  <a:t>Measure entangling bit b; if b = 0, perform MRM extraction on </a:t>
                </a:r>
                <a:r>
                  <a:rPr lang="en-US" sz="2200" b="0" dirty="0" smtClean="0"/>
                  <a:t>(|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2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charset="0"/>
                      </a:rPr>
                      <m:t>+|</m:t>
                    </m:r>
                    <m:d>
                      <m:dPr>
                        <m:begChr m:val=""/>
                        <m:endChr m:val="⟩"/>
                        <m:ctrlPr>
                          <a:rPr lang="en-AU" sz="22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charset="0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charset="0"/>
                      </a:rPr>
                      <m:t>)|</m:t>
                    </m:r>
                    <m:d>
                      <m:dPr>
                        <m:begChr m:val=""/>
                        <m:endChr m:val="⟩"/>
                        <m:ctrlPr>
                          <a:rPr lang="en-AU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lvl="3"/>
                <a:r>
                  <a:rPr lang="en-US" sz="2600" dirty="0" smtClean="0"/>
                  <a:t>Modified query-based extraction algorithm B:</a:t>
                </a:r>
              </a:p>
              <a:p>
                <a:pPr lvl="4"/>
                <a:r>
                  <a:rPr lang="en-US" sz="2200" dirty="0" smtClean="0"/>
                  <a:t>Measure entangling bit b; if b = 1, measure in register on </a:t>
                </a:r>
                <a:r>
                  <a:rPr lang="en-US" sz="2200" b="0" dirty="0" smtClean="0"/>
                  <a:t>(|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2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charset="0"/>
                      </a:rPr>
                      <m:t>−</m:t>
                    </m:r>
                    <m:r>
                      <a:rPr lang="en-AU" sz="22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2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charset="0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charset="0"/>
                      </a:rPr>
                      <m:t>)|</m:t>
                    </m:r>
                    <m:d>
                      <m:dPr>
                        <m:begChr m:val=""/>
                        <m:endChr m:val="⟩"/>
                        <m:ctrlPr>
                          <a:rPr lang="en-AU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endParaRPr lang="en-US" sz="2200" dirty="0"/>
              </a:p>
              <a:p>
                <a:pPr lvl="4"/>
                <a:endParaRPr lang="en-US" sz="2000" dirty="0" smtClean="0"/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5899"/>
                <a:ext cx="11549063" cy="5186363"/>
              </a:xfrm>
              <a:blipFill rotWithShape="0">
                <a:blip r:embed="rId2"/>
                <a:stretch>
                  <a:fillRect l="-686" t="-2703" b="-1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49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Main Result: New MRM-based OWTH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5899"/>
                <a:ext cx="11549063" cy="51863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Generalised MRM proof idea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handling gen.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𝕄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𝑉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 </m:t>
                    </m:r>
                    <m:r>
                      <a:rPr lang="en-AU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charset="0"/>
                      </a:rPr>
                      <m:t>q</m:t>
                    </m:r>
                    <m:r>
                      <a:rPr lang="en-AU" b="0" i="0" smtClean="0">
                        <a:latin typeface="Cambria Math" charset="0"/>
                      </a:rPr>
                      <m:t>=1)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sz="2200" dirty="0" smtClean="0"/>
                  <a:t>Rewrite A’s advantage as an inner product: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𝑂𝑊𝑇𝐻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r-HR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AU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000" b="0" dirty="0" smtClean="0"/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charset="0"/>
                                  </a:rPr>
                                  <m:t>𝐺</m:t>
                                </m:r>
                              </m:sup>
                            </m:sSup>
                          </m:e>
                        </m:d>
                        <m:r>
                          <a:rPr lang="en-AU" sz="2000" b="0" i="1" smtClean="0">
                            <a:latin typeface="Cambria Math" charset="0"/>
                          </a:rPr>
                          <m:t>−|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charset="0"/>
                                  </a:rPr>
                                  <m:t>𝐻</m:t>
                                </m:r>
                              </m:sup>
                            </m:sSup>
                          </m:e>
                        </m:d>
                        <m:r>
                          <a:rPr lang="en-AU" sz="2000" b="0" i="1" smtClean="0">
                            <a:latin typeface="Cambria Math" charset="0"/>
                          </a:rPr>
                          <m:t>, 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𝑝𝑟𝑜𝑗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charset="0"/>
                              </a:rPr>
                              <m:t>𝑉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charset="0"/>
                          </a:rPr>
                          <m:t>(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ctrlPr>
                          <a:rPr lang="en-AU" sz="20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AU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AU" sz="2000" b="0" i="1" smtClean="0">
                                    <a:latin typeface="Cambria Math" charset="0"/>
                                  </a:rPr>
                                  <m:t>𝐻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  )</m:t>
                    </m:r>
                  </m:oMath>
                </a14:m>
                <a:r>
                  <a:rPr lang="en-US" sz="2000" dirty="0" smtClean="0"/>
                  <a:t> |</a:t>
                </a:r>
              </a:p>
              <a:p>
                <a:pPr lvl="3"/>
                <a:endParaRPr lang="en-US" dirty="0"/>
              </a:p>
              <a:p>
                <a:pPr lvl="2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</m:e>
                    </m:d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r>
                      <m:rPr>
                        <m:nor/>
                      </m:rPr>
                      <a:rPr lang="en-US" b="0" dirty="0" smtClean="0"/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−|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/>
                  </a:rPr>
                  <a:t>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dirty="0" smtClean="0"/>
                  <a:t> unchanged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𝑝𝑟𝑜𝑗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∙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sz="2200" dirty="0" smtClean="0"/>
              </a:p>
              <a:p>
                <a:pPr marL="914400" lvl="2" indent="0">
                  <a:buNone/>
                </a:pPr>
                <a:r>
                  <a:rPr lang="en-US" sz="2200" dirty="0" smtClean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𝑂𝑊𝑇𝐻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   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r-H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AU" sz="2400" b="0" i="1" smtClean="0">
                                <a:latin typeface="Cambria Math" charset="0"/>
                              </a:rPr>
                              <m:t>𝑝𝑟𝑜𝑗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</m:e>
                            </m:d>
                          </m:sub>
                        </m:sSub>
                        <m:r>
                          <a:rPr lang="en-AU" sz="2400" b="0" i="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e>
                        </m:d>
                        <m:r>
                          <a:rPr lang="en-AU" sz="2400" b="0" i="1" smtClean="0">
                            <a:latin typeface="Cambria Math" charset="0"/>
                          </a:rPr>
                          <m:t>, 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𝑝𝑟𝑜𝑗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AU" sz="24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AU" sz="2400" b="0" i="1" smtClean="0">
                                <a:latin typeface="Cambria Math" charset="0"/>
                              </a:rPr>
                              <m:t>𝑝𝑟𝑜𝑗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𝑉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charset="0"/>
                          </a:rPr>
                          <m:t>(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AU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sup>
                            </m:sSup>
                          </m:e>
                        </m:d>
                        <m:r>
                          <a:rPr lang="en-AU" sz="2400" b="0" i="1" smtClean="0">
                            <a:latin typeface="Cambria Math" charset="0"/>
                          </a:rPr>
                          <m:t>+</m:t>
                        </m:r>
                        <m:d>
                          <m:dPr>
                            <m:begChr m:val="|"/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latin typeface="Cambria Math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AU" sz="2400" b="0" i="1" smtClean="0">
                            <a:latin typeface="Cambria Math" charset="0"/>
                          </a:rPr>
                          <m:t>  )</m:t>
                        </m:r>
                      </m:e>
                    </m:d>
                  </m:oMath>
                </a14:m>
                <a:endParaRPr lang="en-AU" sz="2400" b="0" i="1" dirty="0" smtClean="0">
                  <a:latin typeface="Cambria Math" charset="0"/>
                </a:endParaRPr>
              </a:p>
              <a:p>
                <a:pPr marL="914400" lvl="2" indent="0">
                  <a:buNone/>
                </a:pPr>
                <a:r>
                  <a:rPr lang="en-AU" sz="2200" b="0" dirty="0" smtClean="0">
                    <a:ea typeface="Cambria Math" charset="0"/>
                    <a:cs typeface="Cambria Math" charset="0"/>
                  </a:rPr>
                  <a:t>			</a:t>
                </a:r>
              </a:p>
              <a:p>
                <a:pPr marL="914400" lvl="2" indent="0">
                  <a:buNone/>
                </a:pPr>
                <a:r>
                  <a:rPr lang="en-AU" sz="2200" dirty="0">
                    <a:ea typeface="Cambria Math" charset="0"/>
                    <a:cs typeface="Cambria Math" charset="0"/>
                  </a:rPr>
                  <a:t>	</a:t>
                </a:r>
                <a:r>
                  <a:rPr lang="en-AU" sz="2200" dirty="0" smtClean="0">
                    <a:ea typeface="Cambria Math" charset="0"/>
                    <a:cs typeface="Cambria Math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hr-HR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𝑝𝑟𝑜𝑗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</m:e>
                            </m:d>
                          </m:sub>
                        </m:sSub>
                        <m:r>
                          <a:rPr lang="en-AU" sz="2400" b="0" i="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e>
                        </m:d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AU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hr-H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𝑝𝑟𝑜𝑗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AU" sz="24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mr-I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AU" sz="2400" b="0" i="1" smtClean="0">
                                <a:latin typeface="Cambria Math" charset="0"/>
                              </a:rPr>
                              <m:t>𝑝𝑟𝑜𝑗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  <m:r>
                                      <a:rPr lang="en-AU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latin typeface="Cambria Math" charset="0"/>
                                      </a:rPr>
                                      <m:t>𝐺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AU" sz="2400" b="0" i="1" smtClean="0">
                                <a:latin typeface="Cambria Math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ctrlPr>
                                  <a:rPr lang="en-AU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AU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𝜓</m:t>
                                        </m:r>
                                      </m:e>
                                      <m:sup>
                                        <m:r>
                                          <a:rPr lang="en-AU" sz="2400" b="0" i="1" smtClean="0">
                                            <a:latin typeface="Cambria Math" charset="0"/>
                                          </a:rPr>
                                          <m:t>𝐻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AU" b="0" dirty="0" smtClean="0">
                    <a:ea typeface="Cambria Math" charset="0"/>
                    <a:cs typeface="Cambria Math" charset="0"/>
                  </a:rPr>
                  <a:t>			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𝐴𝑑𝑣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𝑂𝑊</m:t>
                            </m:r>
                          </m:sub>
                        </m:sSub>
                        <m:d>
                          <m:d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</m:d>
                      </m:e>
                    </m:ra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∙  2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𝐴𝑑𝑣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𝑂𝑊</m:t>
                            </m:r>
                          </m:sub>
                        </m:sSub>
                        <m:d>
                          <m:d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</m:d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		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≤4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max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𝑂𝑊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𝑂𝑊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5899"/>
                <a:ext cx="11549063" cy="5186363"/>
              </a:xfrm>
              <a:blipFill rotWithShape="0">
                <a:blip r:embed="rId2"/>
                <a:stretch>
                  <a:fillRect l="-897" t="-1998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71949" y="5000625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Query-based extractor B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43724" y="5000625"/>
            <a:ext cx="395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Measurement-based MRM extractor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Main Result: New MRM-based OWTH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Generalised MRM proof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handling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charset="0"/>
                      </a:rPr>
                      <m:t>q</m:t>
                    </m:r>
                    <m:r>
                      <a:rPr lang="en-AU" b="0" i="0" smtClean="0">
                        <a:latin typeface="Cambria Math" charset="0"/>
                      </a:rPr>
                      <m:t>&gt;1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charset="0"/>
                      </a:rPr>
                      <m:t>oracle</m:t>
                    </m:r>
                    <m:r>
                      <a:rPr lang="en-AU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charset="0"/>
                      </a:rPr>
                      <m:t>queries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600" dirty="0" smtClean="0"/>
                  <a:t>MRM proof relies on property (*): </a:t>
                </a:r>
                <a14:m>
                  <m:oMath xmlns:m="http://schemas.openxmlformats.org/officeDocument/2006/math">
                    <m:r>
                      <a:rPr lang="en-AU" sz="28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8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</m:e>
                    </m:d>
                    <m:r>
                      <a:rPr lang="en-AU" sz="28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r>
                      <m:rPr>
                        <m:nor/>
                      </m:rPr>
                      <a:rPr lang="en-US" sz="2800" b="0" dirty="0" smtClean="0"/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sz="2800" b="0" i="1" smtClean="0">
                        <a:latin typeface="Cambria Math" charset="0"/>
                      </a:rPr>
                      <m:t>−|</m:t>
                    </m:r>
                    <m:d>
                      <m:dPr>
                        <m:begChr m:val=""/>
                        <m:endChr m:val="⟩"/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AU" sz="2800" b="0" i="1" smtClean="0">
                        <a:latin typeface="Cambria Math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sz="28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endParaRPr lang="en-US" sz="2200" dirty="0" smtClean="0"/>
              </a:p>
              <a:p>
                <a:pPr lvl="2"/>
                <a:r>
                  <a:rPr lang="en-US" sz="2200" dirty="0" smtClean="0"/>
                  <a:t>No longer true in general after the second oracle query</a:t>
                </a:r>
                <a:r>
                  <a:rPr lang="mr-IN" sz="2200" dirty="0" smtClean="0"/>
                  <a:t>…</a:t>
                </a:r>
                <a:endParaRPr lang="en-AU" sz="2200" dirty="0" smtClean="0"/>
              </a:p>
              <a:p>
                <a:pPr lvl="1"/>
                <a:r>
                  <a:rPr lang="en-AU" sz="2600" dirty="0" smtClean="0"/>
                  <a:t>Our approach: classical hybrid oracle argument over q oracle queries</a:t>
                </a:r>
                <a:endParaRPr lang="en-AU" sz="2600" dirty="0"/>
              </a:p>
              <a:p>
                <a:pPr lvl="2"/>
                <a:r>
                  <a:rPr lang="en-AU" sz="2400" dirty="0" err="1" smtClean="0"/>
                  <a:t>Hybrid</a:t>
                </a:r>
                <a:r>
                  <a:rPr lang="en-AU" sz="2400" baseline="-25000" dirty="0" err="1" smtClean="0"/>
                  <a:t>i</a:t>
                </a:r>
                <a:r>
                  <a:rPr lang="en-AU" sz="2400" dirty="0" smtClean="0"/>
                  <a:t> : </a:t>
                </a:r>
              </a:p>
              <a:p>
                <a:pPr lvl="3"/>
                <a:r>
                  <a:rPr lang="en-AU" dirty="0" smtClean="0"/>
                  <a:t>First i-1 queries: answer with 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</m:e>
                    </m:d>
                  </m:oMath>
                </a14:m>
                <a:endParaRPr lang="en-AU" dirty="0" smtClean="0"/>
              </a:p>
              <a:p>
                <a:pPr lvl="3"/>
                <a:r>
                  <a:rPr lang="en-AU" dirty="0" err="1" smtClean="0"/>
                  <a:t>i’th</a:t>
                </a:r>
                <a:r>
                  <a:rPr lang="en-AU" dirty="0" smtClean="0"/>
                  <a:t> query: answer with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</m:oMath>
                </a14:m>
                <a:endParaRPr lang="en-AU" dirty="0"/>
              </a:p>
              <a:p>
                <a:pPr lvl="3"/>
                <a:r>
                  <a:rPr lang="en-AU" dirty="0" smtClean="0"/>
                  <a:t>Remaining queries: answer with 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</m:e>
                    </m:d>
                  </m:oMath>
                </a14:m>
                <a:endParaRPr lang="en-AU" dirty="0" smtClean="0"/>
              </a:p>
              <a:p>
                <a:pPr lvl="2"/>
                <a:r>
                  <a:rPr lang="en-AU" sz="2200" dirty="0" err="1" smtClean="0"/>
                  <a:t>Adv</a:t>
                </a:r>
                <a:r>
                  <a:rPr lang="en-AU" sz="2200" dirty="0" smtClean="0"/>
                  <a:t>(A)  bounded by sum (</a:t>
                </a:r>
                <a:r>
                  <a:rPr lang="en-AU" sz="2200" dirty="0" err="1" smtClean="0"/>
                  <a:t>i</a:t>
                </a:r>
                <a:r>
                  <a:rPr lang="en-AU" sz="2200" dirty="0" smtClean="0"/>
                  <a:t>=0,</a:t>
                </a:r>
                <a:r>
                  <a:rPr lang="mr-IN" sz="2200" dirty="0" smtClean="0"/>
                  <a:t>…</a:t>
                </a:r>
                <a:r>
                  <a:rPr lang="en-AU" sz="2200" dirty="0" smtClean="0"/>
                  <a:t>q-1) of </a:t>
                </a:r>
                <a:r>
                  <a:rPr lang="en-AU" sz="2200" dirty="0" err="1" smtClean="0"/>
                  <a:t>Adv</a:t>
                </a:r>
                <a:r>
                  <a:rPr lang="en-AU" sz="2200" dirty="0" smtClean="0"/>
                  <a:t>(A)</a:t>
                </a:r>
                <a:r>
                  <a:rPr lang="en-AU" sz="2200" baseline="-25000" dirty="0" smtClean="0"/>
                  <a:t>i,i+1</a:t>
                </a:r>
                <a:r>
                  <a:rPr lang="en-AU" sz="2200" dirty="0" smtClean="0"/>
                  <a:t> : dist. b/w </a:t>
                </a:r>
                <a:r>
                  <a:rPr lang="en-AU" sz="2400" dirty="0" err="1" smtClean="0"/>
                  <a:t>Hybrid</a:t>
                </a:r>
                <a:r>
                  <a:rPr lang="en-AU" sz="2400" baseline="-25000" dirty="0" err="1" smtClean="0"/>
                  <a:t>i</a:t>
                </a:r>
                <a:r>
                  <a:rPr lang="en-AU" sz="2400" baseline="-25000" dirty="0" smtClean="0"/>
                  <a:t> </a:t>
                </a:r>
                <a:r>
                  <a:rPr lang="en-AU" sz="2200" dirty="0" smtClean="0"/>
                  <a:t>and </a:t>
                </a:r>
                <a:r>
                  <a:rPr lang="en-AU" sz="2400" dirty="0" smtClean="0"/>
                  <a:t>Hybrid</a:t>
                </a:r>
                <a:r>
                  <a:rPr lang="en-AU" sz="2400" baseline="-25000" dirty="0" smtClean="0"/>
                  <a:t>i+1</a:t>
                </a:r>
              </a:p>
              <a:p>
                <a:pPr lvl="2"/>
                <a:r>
                  <a:rPr lang="en-AU" sz="2200" dirty="0" smtClean="0"/>
                  <a:t>Property (*) satisfied at </a:t>
                </a:r>
                <a:r>
                  <a:rPr lang="en-AU" sz="2200" dirty="0" err="1" smtClean="0"/>
                  <a:t>i’th</a:t>
                </a:r>
                <a:r>
                  <a:rPr lang="en-AU" sz="2200" dirty="0" smtClean="0"/>
                  <a:t> query for each </a:t>
                </a:r>
                <a:r>
                  <a:rPr lang="en-AU" sz="2400" dirty="0" err="1" smtClean="0"/>
                  <a:t>Hybrid</a:t>
                </a:r>
                <a:r>
                  <a:rPr lang="en-AU" sz="2400" baseline="-25000" dirty="0" err="1" smtClean="0"/>
                  <a:t>i</a:t>
                </a:r>
                <a:r>
                  <a:rPr lang="en-AU" sz="2200" dirty="0" smtClean="0"/>
                  <a:t> </a:t>
                </a:r>
              </a:p>
              <a:p>
                <a:pPr lvl="2"/>
                <a:r>
                  <a:rPr lang="en-AU" dirty="0" smtClean="0">
                    <a:sym typeface="Wingdings"/>
                  </a:rPr>
                  <a:t> bound </a:t>
                </a:r>
                <a:r>
                  <a:rPr lang="en-AU" dirty="0" err="1" smtClean="0"/>
                  <a:t>Adv</a:t>
                </a:r>
                <a:r>
                  <a:rPr lang="en-AU" dirty="0" smtClean="0"/>
                  <a:t>(A)</a:t>
                </a:r>
                <a:r>
                  <a:rPr lang="en-AU" baseline="-25000" dirty="0" smtClean="0"/>
                  <a:t>i,i+1 </a:t>
                </a:r>
                <a:r>
                  <a:rPr lang="en-AU" dirty="0" smtClean="0"/>
                  <a:t>using q=1 approach for each </a:t>
                </a:r>
                <a:r>
                  <a:rPr lang="en-AU" dirty="0" err="1" smtClean="0"/>
                  <a:t>i</a:t>
                </a:r>
                <a:r>
                  <a:rPr lang="en-AU" dirty="0" smtClean="0"/>
                  <a:t>=0,</a:t>
                </a:r>
                <a:r>
                  <a:rPr lang="mr-IN" dirty="0" smtClean="0"/>
                  <a:t>…</a:t>
                </a:r>
                <a:r>
                  <a:rPr lang="en-AU" dirty="0" smtClean="0"/>
                  <a:t>,q-1</a:t>
                </a:r>
                <a:endParaRPr lang="en-AU" dirty="0"/>
              </a:p>
              <a:p>
                <a:pPr lvl="1"/>
                <a:r>
                  <a:rPr lang="en-AU" sz="2600" dirty="0" smtClean="0">
                    <a:sym typeface="Wingdings"/>
                  </a:rPr>
                  <a:t> </a:t>
                </a:r>
                <a:r>
                  <a:rPr lang="en-AU" sz="2600" b="1" dirty="0" smtClean="0">
                    <a:sym typeface="Wingdings"/>
                  </a:rPr>
                  <a:t>Overall:</a:t>
                </a:r>
                <a:r>
                  <a:rPr lang="en-AU" sz="2600" dirty="0" smtClean="0">
                    <a:sym typeface="Wingdings"/>
                  </a:rPr>
                  <a:t> </a:t>
                </a:r>
                <a:r>
                  <a:rPr lang="en-AU" sz="2600" dirty="0" err="1" smtClean="0">
                    <a:sym typeface="Wingdings"/>
                  </a:rPr>
                  <a:t>Adv</a:t>
                </a:r>
                <a:r>
                  <a:rPr lang="en-AU" sz="2600" dirty="0" smtClean="0">
                    <a:sym typeface="Wingdings"/>
                  </a:rPr>
                  <a:t>(A) (q queries)  &lt;=  q x </a:t>
                </a:r>
                <a:r>
                  <a:rPr lang="en-AU" sz="2600" dirty="0" err="1" smtClean="0">
                    <a:sym typeface="Wingdings"/>
                  </a:rPr>
                  <a:t>Adv</a:t>
                </a:r>
                <a:r>
                  <a:rPr lang="en-AU" sz="2600" dirty="0" smtClean="0">
                    <a:sym typeface="Wingdings"/>
                  </a:rPr>
                  <a:t>(A) (1 query) </a:t>
                </a:r>
                <a:r>
                  <a:rPr lang="en-AU" sz="2600" b="1" dirty="0" smtClean="0">
                    <a:sym typeface="Wingdings"/>
                  </a:rPr>
                  <a:t>(q-factor loss)</a:t>
                </a:r>
              </a:p>
              <a:p>
                <a:pPr lvl="2"/>
                <a:r>
                  <a:rPr lang="en-AU" sz="2200" dirty="0" smtClean="0">
                    <a:sym typeface="Wingdings"/>
                  </a:rPr>
                  <a:t>Can reduce q (#A’s queries) to d (A’s query </a:t>
                </a:r>
                <a:r>
                  <a:rPr lang="en-AU" sz="2200" b="1" dirty="0" smtClean="0">
                    <a:solidFill>
                      <a:srgbClr val="00B050"/>
                    </a:solidFill>
                    <a:sym typeface="Wingdings"/>
                  </a:rPr>
                  <a:t>depth</a:t>
                </a:r>
                <a:r>
                  <a:rPr lang="en-AU" sz="2200" dirty="0" smtClean="0">
                    <a:sym typeface="Wingdings"/>
                  </a:rPr>
                  <a:t>) </a:t>
                </a:r>
                <a:r>
                  <a:rPr lang="en-AU" sz="2200" b="1" dirty="0" smtClean="0">
                    <a:solidFill>
                      <a:srgbClr val="00B050"/>
                    </a:solidFill>
                    <a:sym typeface="Wingdings"/>
                  </a:rPr>
                  <a:t>Tight for low query depth A!</a:t>
                </a:r>
                <a:endParaRPr lang="en-US" sz="22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  <a:blipFill rotWithShape="0">
                <a:blip r:embed="rId2"/>
                <a:stretch>
                  <a:fillRect l="-1001" t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26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Main Result: New MRM-based OWTH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Statement of our </a:t>
                </a:r>
                <a:r>
                  <a:rPr lang="en-US" b="1" dirty="0" err="1" smtClean="0"/>
                  <a:t>Generalised</a:t>
                </a:r>
                <a:r>
                  <a:rPr lang="en-US" b="1" dirty="0" smtClean="0"/>
                  <a:t> OWTH </a:t>
                </a:r>
                <a:r>
                  <a:rPr lang="en-AU" b="1" dirty="0" smtClean="0"/>
                  <a:t>L</a:t>
                </a:r>
                <a14:m>
                  <m:oMath xmlns:m="http://schemas.openxmlformats.org/officeDocument/2006/math">
                    <m:r>
                      <a:rPr lang="en-AU" b="1" i="0" smtClean="0">
                        <a:latin typeface="Cambria Math" charset="0"/>
                      </a:rPr>
                      <m:t>𝐞𝐦𝐦𝐚</m:t>
                    </m:r>
                    <m:r>
                      <a:rPr lang="en-AU" b="1" i="0" smtClean="0">
                        <a:latin typeface="Cambria Math" charset="0"/>
                      </a:rPr>
                      <m:t>:</m:t>
                    </m:r>
                  </m:oMath>
                </a14:m>
                <a:endParaRPr lang="en-AU" b="1" i="0" dirty="0" smtClean="0">
                  <a:latin typeface="Cambria Math" charset="0"/>
                </a:endParaRPr>
              </a:p>
              <a:p>
                <a:pPr lvl="1"/>
                <a:r>
                  <a:rPr lang="en-AU" i="1" dirty="0"/>
                  <a:t>Let </a:t>
                </a:r>
                <a:r>
                  <a:rPr lang="en-AU" dirty="0"/>
                  <a:t>G, H : X → Y </a:t>
                </a:r>
                <a:r>
                  <a:rPr lang="en-AU" i="1" dirty="0"/>
                  <a:t>be </a:t>
                </a:r>
                <a:r>
                  <a:rPr lang="en-AU" i="1" dirty="0" smtClean="0"/>
                  <a:t>random </a:t>
                </a:r>
                <a:r>
                  <a:rPr lang="en-AU" i="1" dirty="0"/>
                  <a:t>functions, </a:t>
                </a:r>
                <a:endParaRPr lang="en-AU" i="1" dirty="0" smtClean="0"/>
              </a:p>
              <a:p>
                <a:pPr lvl="1"/>
                <a:r>
                  <a:rPr lang="en-AU" dirty="0" smtClean="0"/>
                  <a:t>z </a:t>
                </a:r>
                <a:r>
                  <a:rPr lang="en-AU" i="1" dirty="0"/>
                  <a:t>be a random </a:t>
                </a:r>
                <a:r>
                  <a:rPr lang="en-AU" i="1" dirty="0" smtClean="0"/>
                  <a:t>value (</a:t>
                </a:r>
                <a:r>
                  <a:rPr lang="en-AU" i="1" dirty="0" smtClean="0"/>
                  <a:t> </a:t>
                </a:r>
                <a:r>
                  <a:rPr lang="en-AU" dirty="0" smtClean="0"/>
                  <a:t>(G, H, S, z) </a:t>
                </a:r>
                <a:r>
                  <a:rPr lang="en-AU" i="1" dirty="0" smtClean="0"/>
                  <a:t>has arbitrary joint distribution)</a:t>
                </a:r>
                <a:r>
                  <a:rPr lang="en-AU" i="1" dirty="0" smtClean="0"/>
                  <a:t> </a:t>
                </a:r>
              </a:p>
              <a:p>
                <a:pPr lvl="1"/>
                <a:r>
                  <a:rPr lang="en-AU" dirty="0" smtClean="0"/>
                  <a:t>S </a:t>
                </a:r>
                <a:r>
                  <a:rPr lang="en-AU" dirty="0"/>
                  <a:t>⊆ X </a:t>
                </a:r>
                <a:r>
                  <a:rPr lang="en-AU" i="1" dirty="0"/>
                  <a:t>be a random set </a:t>
                </a:r>
                <a:r>
                  <a:rPr lang="en-AU" i="1" dirty="0" err="1" smtClean="0"/>
                  <a:t>s.t.</a:t>
                </a:r>
                <a:r>
                  <a:rPr lang="en-AU" i="1" dirty="0" smtClean="0"/>
                  <a:t> </a:t>
                </a:r>
                <a:r>
                  <a:rPr lang="en-AU" dirty="0" smtClean="0"/>
                  <a:t>G(x</a:t>
                </a:r>
                <a:r>
                  <a:rPr lang="en-AU" dirty="0"/>
                  <a:t>) = H(x) </a:t>
                </a:r>
                <a:r>
                  <a:rPr lang="en-AU" i="1" dirty="0"/>
                  <a:t>for every </a:t>
                </a:r>
                <a:r>
                  <a:rPr lang="en-AU" i="1" dirty="0" smtClean="0"/>
                  <a:t>x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AU" dirty="0" smtClean="0"/>
                  <a:t> S</a:t>
                </a:r>
                <a:r>
                  <a:rPr lang="en-AU" i="1" dirty="0" smtClean="0"/>
                  <a:t>. </a:t>
                </a:r>
              </a:p>
              <a:p>
                <a:r>
                  <a:rPr lang="en-AU" i="1" dirty="0" smtClean="0"/>
                  <a:t>Given any quantum OWTH distinguisher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charset="0"/>
                              </a:rPr>
                              <m:t>𝑂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i="1" dirty="0" smtClean="0"/>
                  <a:t> with </a:t>
                </a:r>
                <a:r>
                  <a:rPr lang="en-AU" i="1" dirty="0"/>
                  <a:t>query depth </a:t>
                </a:r>
                <a:r>
                  <a:rPr lang="en-AU" dirty="0" smtClean="0"/>
                  <a:t>d</a:t>
                </a:r>
                <a:r>
                  <a:rPr lang="en-AU" i="1" dirty="0"/>
                  <a:t>,</a:t>
                </a:r>
                <a:endParaRPr lang="en-AU" i="1" dirty="0" smtClean="0"/>
              </a:p>
              <a:p>
                <a:r>
                  <a:rPr lang="en-AU" i="1" dirty="0" smtClean="0"/>
                  <a:t>we </a:t>
                </a:r>
                <a:r>
                  <a:rPr lang="en-AU" i="1" dirty="0"/>
                  <a:t>can construct an </a:t>
                </a:r>
                <a:r>
                  <a:rPr lang="en-AU" i="1" dirty="0" smtClean="0"/>
                  <a:t>double-sided oracle quantum extractor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  <m:r>
                          <a:rPr lang="en-AU" b="0" i="1" smtClean="0">
                            <a:latin typeface="Cambria Math" charset="0"/>
                          </a:rPr>
                          <m:t>,|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dirty="0"/>
                  <a:t> </a:t>
                </a:r>
                <a:r>
                  <a:rPr lang="en-AU" i="1" dirty="0" smtClean="0"/>
                  <a:t>with run-time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AU" dirty="0" smtClean="0"/>
                  <a:t>with</a:t>
                </a:r>
                <a:r>
                  <a:rPr lang="en-AU" i="1" dirty="0" smtClean="0"/>
                  <a:t> </a:t>
                </a:r>
                <a:endParaRPr lang="en-AU" dirty="0" smtClean="0"/>
              </a:p>
              <a:p>
                <a:pPr marL="457200" lvl="1" indent="0" algn="ctr">
                  <a:buNone/>
                </a:pPr>
                <a:r>
                  <a:rPr lang="en-AU" sz="2800" dirty="0" err="1"/>
                  <a:t>Adv</a:t>
                </a:r>
                <a:r>
                  <a:rPr lang="en-AU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AU" sz="2800" b="0" i="1" dirty="0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8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800" b="0" i="1" dirty="0" smtClean="0">
                                <a:latin typeface="Cambria Math" charset="0"/>
                              </a:rPr>
                              <m:t>𝑂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sz="2800" dirty="0"/>
                  <a:t>) ≤ 4d · </a:t>
                </a:r>
                <a:r>
                  <a:rPr lang="en-AU" sz="2800" dirty="0" err="1"/>
                  <a:t>Adv</a:t>
                </a:r>
                <a:r>
                  <a:rPr lang="en-AU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  <m:r>
                          <a:rPr lang="en-AU" sz="2800" b="0" i="1" smtClean="0">
                            <a:latin typeface="Cambria Math" charset="0"/>
                          </a:rPr>
                          <m:t>,|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sz="2800" dirty="0"/>
                  <a:t>). </a:t>
                </a:r>
                <a:endParaRPr lang="en-AU" sz="2800" dirty="0" smtClean="0"/>
              </a:p>
              <a:p>
                <a:r>
                  <a:rPr lang="en-AU" i="1" dirty="0" smtClean="0"/>
                  <a:t>Here, </a:t>
                </a:r>
                <a:r>
                  <a:rPr lang="en-AU" dirty="0" err="1"/>
                  <a:t>Adv</a:t>
                </a:r>
                <a:r>
                  <a:rPr lang="en-AU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charset="0"/>
                              </a:rPr>
                              <m:t>𝑂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dirty="0"/>
                  <a:t>) := |</a:t>
                </a:r>
                <a:r>
                  <a:rPr lang="en-AU" dirty="0" err="1"/>
                  <a:t>P</a:t>
                </a:r>
                <a:r>
                  <a:rPr lang="en-AU" baseline="-25000" dirty="0" err="1"/>
                  <a:t>left</a:t>
                </a:r>
                <a:r>
                  <a:rPr lang="en-AU" dirty="0"/>
                  <a:t> − </a:t>
                </a:r>
                <a:r>
                  <a:rPr lang="en-AU" dirty="0" err="1"/>
                  <a:t>P</a:t>
                </a:r>
                <a:r>
                  <a:rPr lang="en-AU" baseline="-25000" dirty="0" err="1"/>
                  <a:t>right</a:t>
                </a:r>
                <a:r>
                  <a:rPr lang="en-AU" dirty="0"/>
                  <a:t>| </a:t>
                </a:r>
                <a:r>
                  <a:rPr lang="en-AU" i="1" dirty="0"/>
                  <a:t>with </a:t>
                </a:r>
                <a:endParaRPr lang="en-AU" dirty="0" smtClean="0"/>
              </a:p>
              <a:p>
                <a:r>
                  <a:rPr lang="en-AU" dirty="0" err="1" smtClean="0"/>
                  <a:t>P</a:t>
                </a:r>
                <a:r>
                  <a:rPr lang="en-AU" baseline="-25000" dirty="0" err="1" smtClean="0"/>
                  <a:t>left</a:t>
                </a:r>
                <a:r>
                  <a:rPr lang="en-AU" dirty="0" smtClean="0"/>
                  <a:t> </a:t>
                </a:r>
                <a:r>
                  <a:rPr lang="en-AU" dirty="0"/>
                  <a:t>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i="1" dirty="0" smtClean="0">
                            <a:latin typeface="Cambria Math" charset="0"/>
                          </a:rPr>
                          <m:t>Pr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</a:rPr>
                          <m:t>𝐻</m:t>
                        </m:r>
                        <m:r>
                          <a:rPr lang="en-AU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AU" b="0" i="1" dirty="0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AU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dirty="0"/>
                  <a:t>[1 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charset="0"/>
                              </a:rPr>
                              <m:t>𝐻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dirty="0"/>
                  <a:t>(z)], </a:t>
                </a:r>
                <a:r>
                  <a:rPr lang="en-AU" dirty="0" err="1"/>
                  <a:t>P</a:t>
                </a:r>
                <a:r>
                  <a:rPr lang="en-AU" baseline="-25000" dirty="0" err="1"/>
                  <a:t>right</a:t>
                </a:r>
                <a:r>
                  <a:rPr lang="en-AU" dirty="0"/>
                  <a:t>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i="1" dirty="0" smtClean="0">
                            <a:latin typeface="Cambria Math" charset="0"/>
                          </a:rPr>
                          <m:t>Pr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</a:rPr>
                          <m:t>𝐺</m:t>
                        </m:r>
                        <m:r>
                          <a:rPr lang="en-AU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AU" b="0" i="1" dirty="0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AU" dirty="0"/>
                  <a:t>[1 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dirty="0"/>
                  <a:t>(z</a:t>
                </a:r>
                <a:r>
                  <a:rPr lang="en-AU" dirty="0" smtClean="0"/>
                  <a:t>)] </a:t>
                </a:r>
              </a:p>
              <a:p>
                <a:pPr marL="228600" lvl="2">
                  <a:spcBef>
                    <a:spcPts val="1000"/>
                  </a:spcBef>
                </a:pPr>
                <a:r>
                  <a:rPr lang="en-AU" sz="2800" dirty="0" err="1" smtClean="0"/>
                  <a:t>Adv</a:t>
                </a:r>
                <a:r>
                  <a:rPr lang="en-AU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</m:d>
                        <m:r>
                          <a:rPr lang="en-AU" sz="2800" b="0" i="1" smtClean="0">
                            <a:latin typeface="Cambria Math" charset="0"/>
                          </a:rPr>
                          <m:t>,|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AU" sz="2800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</m:d>
                      </m:sup>
                    </m:sSup>
                  </m:oMath>
                </a14:m>
                <a:r>
                  <a:rPr lang="en-AU" sz="2800" dirty="0" smtClean="0"/>
                  <a:t>):=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800" i="1" dirty="0" smtClean="0">
                            <a:latin typeface="Cambria Math" charset="0"/>
                          </a:rPr>
                          <m:t>Pr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charset="0"/>
                          </a:rPr>
                          <m:t>𝐺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𝐻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𝑆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AU" sz="2800" b="0" i="1" dirty="0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AU" sz="2800" dirty="0" smtClean="0"/>
                  <a:t>[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charset="0"/>
                      </a:rPr>
                      <m:t>𝑇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AU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 ∅]</m:t>
                    </m:r>
                  </m:oMath>
                </a14:m>
                <a:r>
                  <a:rPr lang="en-AU" sz="2800" dirty="0" smtClean="0"/>
                  <a:t> </a:t>
                </a:r>
              </a:p>
              <a:p>
                <a:endParaRPr lang="en-AU" b="0" dirty="0" smtClean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  <a:blipFill rotWithShape="0">
                <a:blip r:embed="rId2"/>
                <a:stretch>
                  <a:fillRect l="-1001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83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Main Result: New MRM-based OWTH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899"/>
            <a:ext cx="10963276" cy="5186363"/>
          </a:xfrm>
        </p:spPr>
        <p:txBody>
          <a:bodyPr>
            <a:normAutofit/>
          </a:bodyPr>
          <a:lstStyle/>
          <a:p>
            <a:r>
              <a:rPr lang="en-AU" b="1" dirty="0" smtClean="0"/>
              <a:t>Comparison with prior OWTH results:</a:t>
            </a:r>
            <a:endParaRPr lang="en-AU" b="1" i="0" dirty="0" smtClean="0">
              <a:latin typeface="Cambria Math" charset="0"/>
            </a:endParaRPr>
          </a:p>
          <a:p>
            <a:endParaRPr lang="en-AU" b="0" dirty="0" smtClean="0"/>
          </a:p>
          <a:p>
            <a:endParaRPr lang="en-A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96334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age4image54746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4image54745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3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4image54739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3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ge4image547429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e4image547437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ge4image547406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ge4image547425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ge4image54745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3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ge4image547468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ge4image547475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ge4image54746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ge4image54741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ge4image54741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ge4image54747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ge4image5474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age4image54739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ge4image54740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3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age4image54742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ge4image547416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age4image54739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ge4image547433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age4image54747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3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ge4image54748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age4image54748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ge4image54745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age4image54748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ge4image54748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33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585278"/>
                  </p:ext>
                </p:extLst>
              </p:nvPr>
            </p:nvGraphicFramePr>
            <p:xfrm>
              <a:off x="1831975" y="2434164"/>
              <a:ext cx="8128001" cy="308398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625600"/>
                    <a:gridCol w="1625600"/>
                    <a:gridCol w="1625600"/>
                    <a:gridCol w="1820863"/>
                    <a:gridCol w="1430338"/>
                  </a:tblGrid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OWTH</a:t>
                          </a:r>
                          <a:r>
                            <a:rPr lang="en-US" baseline="0" dirty="0" smtClean="0"/>
                            <a:t> Lemma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Adv</a:t>
                          </a:r>
                          <a:r>
                            <a:rPr lang="en-US" dirty="0" smtClean="0"/>
                            <a:t>(A)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Secret set size |S|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Extractor</a:t>
                          </a:r>
                          <a:r>
                            <a:rPr lang="en-US" baseline="0" dirty="0" smtClean="0"/>
                            <a:t> oracles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A’s dist.</a:t>
                          </a:r>
                          <a:r>
                            <a:rPr lang="en-US" baseline="0" dirty="0" smtClean="0"/>
                            <a:t> event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Orig.</a:t>
                          </a:r>
                          <a:r>
                            <a:rPr lang="en-US" baseline="0" dirty="0" smtClean="0"/>
                            <a:t> [U14]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𝑑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</a:rPr>
                                          <m:t>𝐴𝑑𝑣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charset="0"/>
                                          </a:rPr>
                                          <m:t>𝑂𝑊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="1" dirty="0" smtClean="0"/>
                            <a:t>or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Semi-Class.  [AHU18]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</a:rPr>
                                          <m:t>𝐴𝑑𝑣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charset="0"/>
                                          </a:rPr>
                                          <m:t>𝑂𝑊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(|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AU" b="0" i="1" smtClean="0">
                                  <a:latin typeface="Cambria Math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AU" b="0" i="1" smtClean="0">
                                  <a:latin typeface="Cambria Math" charset="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="1" dirty="0" smtClean="0"/>
                            <a:t>or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AU" b="0" i="1" smtClean="0">
                                  <a:latin typeface="Cambria Math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AU" b="0" i="1" smtClean="0">
                                  <a:latin typeface="Cambria Math" charset="0"/>
                                </a:rPr>
                                <m:t>S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="1" dirty="0" smtClean="0"/>
                            <a:t>and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Orig.</a:t>
                          </a:r>
                          <a:r>
                            <a:rPr lang="en-US" baseline="0" dirty="0" smtClean="0"/>
                            <a:t> Double-Sided [BH+19]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b="0" i="1" smtClean="0">
                                        <a:latin typeface="Cambria Math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</a:rPr>
                                          <m:t>𝐴𝑑𝑣</m:t>
                                        </m:r>
                                      </m:e>
                                      <m:sub>
                                        <m:r>
                                          <a:rPr lang="en-AU" b="0" i="1" smtClean="0">
                                            <a:latin typeface="Cambria Math" charset="0"/>
                                          </a:rPr>
                                          <m:t>𝑂𝑊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="1" dirty="0" smtClean="0"/>
                            <a:t>and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MRM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4</m:t>
                                </m:r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𝐴𝑑𝑣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charset="0"/>
                                      </a:rPr>
                                      <m:t>𝑂𝑊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en-US" b="1" dirty="0" smtClean="0"/>
                            <a:t>and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AU" b="0" i="1" smtClean="0">
                                  <a:latin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dirty="0" smtClean="0">
                              <a:sym typeface="Wingdings"/>
                            </a:rPr>
                            <a:t>A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585278"/>
                  </p:ext>
                </p:extLst>
              </p:nvPr>
            </p:nvGraphicFramePr>
            <p:xfrm>
              <a:off x="1831975" y="2434164"/>
              <a:ext cx="8128001" cy="308398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625600"/>
                    <a:gridCol w="1625600"/>
                    <a:gridCol w="1625600"/>
                    <a:gridCol w="1820863"/>
                    <a:gridCol w="1430338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OWTH</a:t>
                          </a:r>
                          <a:r>
                            <a:rPr lang="en-US" baseline="0" dirty="0" smtClean="0"/>
                            <a:t> Lemma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Adv</a:t>
                          </a:r>
                          <a:r>
                            <a:rPr lang="en-US" dirty="0" smtClean="0"/>
                            <a:t>(A)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Secret set size |S|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Extractor</a:t>
                          </a:r>
                          <a:r>
                            <a:rPr lang="en-US" baseline="0" dirty="0" smtClean="0"/>
                            <a:t> oracles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A’s dist.</a:t>
                          </a:r>
                          <a:r>
                            <a:rPr lang="en-US" baseline="0" dirty="0" smtClean="0"/>
                            <a:t> event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Orig.</a:t>
                          </a:r>
                          <a:r>
                            <a:rPr lang="en-US" baseline="0" dirty="0" smtClean="0"/>
                            <a:t> [U14]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375" t="-114583" r="-301498" b="-3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67893" t="-114583" r="-80268" b="-3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Semi-Class.  [AHU18]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375" t="-196190" r="-301498" b="-2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67893" t="-196190" r="-80268" b="-2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Orig.</a:t>
                          </a:r>
                          <a:r>
                            <a:rPr lang="en-US" baseline="0" dirty="0" smtClean="0"/>
                            <a:t> Double-Sided [BH+19]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375" t="-296190" r="-301498" b="-1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67893" t="-296190" r="-80268" b="-1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81872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</a:rPr>
                            <a:t>MRM</a:t>
                          </a:r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375" t="-433333" r="-301498" b="-80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67893" t="-433333" r="-80268" b="-80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dirty="0" smtClean="0">
                              <a:sym typeface="Wingdings"/>
                            </a:rPr>
                            <a:t>A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9426" y="5872163"/>
                <a:ext cx="10957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 := A’s oracle depth,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𝑂𝑊</m:t>
                        </m:r>
                      </m:sub>
                    </m:sSub>
                  </m:oMath>
                </a14:m>
                <a:r>
                  <a:rPr lang="en-US" dirty="0" smtClean="0"/>
                  <a:t> := extractor’s success probability, </a:t>
                </a:r>
              </a:p>
              <a:p>
                <a:r>
                  <a:rPr lang="en-US" dirty="0" smtClean="0"/>
                  <a:t>S := set on which G, H  differ,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\</m:t>
                    </m:r>
                    <m:r>
                      <m:rPr>
                        <m:sty m:val="p"/>
                      </m:rPr>
                      <a:rPr lang="en-AU" b="0" i="1" smtClean="0">
                        <a:latin typeface="Cambria Math" charset="0"/>
                      </a:rPr>
                      <m:t>S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 := restriction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 smtClean="0"/>
                  <a:t> to complement(S),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:=  indicator function of S 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26" y="5872163"/>
                <a:ext cx="1095772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01" t="-54717" b="-10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4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App: FO CCA proof in QROM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800" b="1" dirty="0" smtClean="0">
                    <a:sym typeface="Wingdings"/>
                  </a:rPr>
                  <a:t>We focus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8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3800" b="1" i="1" smtClean="0">
                            <a:latin typeface="Cambria Math" charset="0"/>
                            <a:sym typeface="Wingdings"/>
                          </a:rPr>
                          <m:t>𝑭𝑶</m:t>
                        </m:r>
                      </m:e>
                      <m:sup>
                        <m:r>
                          <a:rPr lang="en-AU" sz="38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  <m:r>
                      <a:rPr lang="en-AU" sz="3800" b="1" i="1" smtClean="0">
                        <a:latin typeface="Cambria Math" charset="0"/>
                        <a:sym typeface="Wingdings"/>
                      </a:rPr>
                      <m:t>=</m:t>
                    </m:r>
                    <m:sSup>
                      <m:sSupPr>
                        <m:ctrlPr>
                          <a:rPr lang="en-AU" sz="38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3800" b="1" i="0" smtClean="0">
                            <a:latin typeface="Cambria Math" charset="0"/>
                            <a:sym typeface="Wingdings"/>
                          </a:rPr>
                          <m:t>𝐔</m:t>
                        </m:r>
                      </m:e>
                      <m:sup>
                        <m:r>
                          <a:rPr lang="en-AU" sz="38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  <m:r>
                      <a:rPr lang="en-AU" sz="3800" b="1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∘</m:t>
                    </m:r>
                    <m:r>
                      <a:rPr lang="en-AU" sz="3800" b="1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𝑻</m:t>
                    </m:r>
                  </m:oMath>
                </a14:m>
                <a:r>
                  <a:rPr lang="en-US" sz="3800" b="1" dirty="0" smtClean="0">
                    <a:sym typeface="Wingdings"/>
                  </a:rPr>
                  <a:t> </a:t>
                </a:r>
                <a:r>
                  <a:rPr lang="en-US" sz="3800" b="1" dirty="0" smtClean="0">
                    <a:sym typeface="Wingdings"/>
                  </a:rPr>
                  <a:t>Fujisaki Okamoto </a:t>
                </a:r>
                <a:r>
                  <a:rPr lang="en-US" sz="3800" dirty="0" smtClean="0">
                    <a:sym typeface="Wingdings"/>
                  </a:rPr>
                  <a:t>variant  </a:t>
                </a:r>
                <a:endParaRPr lang="en-US" sz="3800" dirty="0" smtClean="0">
                  <a:sym typeface="Wingdings"/>
                </a:endParaRPr>
              </a:p>
              <a:p>
                <a:pPr lvl="2"/>
                <a:r>
                  <a:rPr lang="en-US" sz="3800" dirty="0" smtClean="0">
                    <a:sym typeface="Wingdings"/>
                  </a:rPr>
                  <a:t>c = </a:t>
                </a:r>
                <a:r>
                  <a:rPr lang="en-US" sz="3800" dirty="0" err="1" smtClean="0">
                    <a:sym typeface="Wingdings"/>
                  </a:rPr>
                  <a:t>Enc</a:t>
                </a:r>
                <a:r>
                  <a:rPr lang="en-US" sz="3800" baseline="-25000" dirty="0" err="1" smtClean="0">
                    <a:sym typeface="Wingdings"/>
                  </a:rPr>
                  <a:t>pk</a:t>
                </a:r>
                <a:r>
                  <a:rPr lang="en-US" sz="3800" dirty="0" smtClean="0">
                    <a:sym typeface="Wingdings"/>
                  </a:rPr>
                  <a:t>(</a:t>
                </a:r>
                <a:r>
                  <a:rPr lang="en-US" sz="3800" dirty="0" err="1" smtClean="0">
                    <a:sym typeface="Wingdings"/>
                  </a:rPr>
                  <a:t>m;H</a:t>
                </a:r>
                <a:r>
                  <a:rPr lang="en-US" sz="3800" dirty="0" smtClean="0">
                    <a:sym typeface="Wingdings"/>
                  </a:rPr>
                  <a:t>’(m)),  encapsulated key K = H(</a:t>
                </a:r>
                <a:r>
                  <a:rPr lang="en-US" sz="3800" dirty="0" err="1" smtClean="0">
                    <a:sym typeface="Wingdings"/>
                  </a:rPr>
                  <a:t>m,c</a:t>
                </a:r>
                <a:r>
                  <a:rPr lang="en-US" sz="3800" dirty="0" smtClean="0">
                    <a:sym typeface="Wingdings"/>
                  </a:rPr>
                  <a:t>)</a:t>
                </a:r>
              </a:p>
              <a:p>
                <a:pPr lvl="2"/>
                <a:r>
                  <a:rPr lang="en-US" sz="3800" dirty="0" smtClean="0">
                    <a:sym typeface="Wingdings"/>
                  </a:rPr>
                  <a:t>Decryption: m’ = </a:t>
                </a:r>
                <a:r>
                  <a:rPr lang="en-US" sz="3800" dirty="0" err="1" smtClean="0">
                    <a:sym typeface="Wingdings"/>
                  </a:rPr>
                  <a:t>Dec_sk</a:t>
                </a:r>
                <a:r>
                  <a:rPr lang="en-US" sz="3800" dirty="0" smtClean="0">
                    <a:sym typeface="Wingdings"/>
                  </a:rPr>
                  <a:t> (c), return F(</a:t>
                </a:r>
                <a:r>
                  <a:rPr lang="en-US" sz="3800" dirty="0" err="1" smtClean="0">
                    <a:sym typeface="Wingdings"/>
                  </a:rPr>
                  <a:t>sk</a:t>
                </a:r>
                <a:r>
                  <a:rPr lang="en-US" sz="3800" dirty="0" smtClean="0">
                    <a:sym typeface="Wingdings"/>
                  </a:rPr>
                  <a:t>, c) if re-encryption fails  </a:t>
                </a:r>
                <a:endParaRPr lang="en-US" sz="3800" dirty="0" smtClean="0">
                  <a:sym typeface="Wingdings"/>
                </a:endParaRPr>
              </a:p>
              <a:p>
                <a:r>
                  <a:rPr lang="en-US" sz="3800" b="1" dirty="0" smtClean="0">
                    <a:sym typeface="Wingdings"/>
                  </a:rPr>
                  <a:t>Our CCA Proof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8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3800" b="1" i="1" smtClean="0">
                            <a:latin typeface="Cambria Math" charset="0"/>
                            <a:sym typeface="Wingdings"/>
                          </a:rPr>
                          <m:t> </m:t>
                        </m:r>
                        <m:r>
                          <a:rPr lang="en-AU" sz="3800" b="1" i="1" smtClean="0">
                            <a:latin typeface="Cambria Math" charset="0"/>
                            <a:sym typeface="Wingdings"/>
                          </a:rPr>
                          <m:t>𝑭𝑶</m:t>
                        </m:r>
                      </m:e>
                      <m:sup>
                        <m:r>
                          <a:rPr lang="en-AU" sz="38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3800" dirty="0" smtClean="0">
                    <a:sym typeface="Wingdings"/>
                  </a:rPr>
                  <a:t>: </a:t>
                </a:r>
                <a:endParaRPr lang="en-US" sz="3800" dirty="0" smtClean="0">
                  <a:sym typeface="Wingdings"/>
                </a:endParaRPr>
              </a:p>
              <a:p>
                <a:pPr lvl="1"/>
                <a:r>
                  <a:rPr lang="en-US" sz="3800" dirty="0" smtClean="0">
                    <a:sym typeface="Wingdings"/>
                  </a:rPr>
                  <a:t>Our MRM-based </a:t>
                </a:r>
                <a:r>
                  <a:rPr lang="en-US" sz="3800" dirty="0" smtClean="0">
                    <a:sym typeface="Wingdings"/>
                  </a:rPr>
                  <a:t>OWTH Lemma uses</a:t>
                </a:r>
                <a:r>
                  <a:rPr lang="en-US" sz="3800" dirty="0" smtClean="0">
                    <a:sym typeface="Wingdings"/>
                  </a:rPr>
                  <a:t> a </a:t>
                </a:r>
                <a:r>
                  <a:rPr lang="en-US" sz="3800" b="1" dirty="0" smtClean="0">
                    <a:sym typeface="Wingdings"/>
                  </a:rPr>
                  <a:t>double-sided extraction oracle</a:t>
                </a:r>
                <a:r>
                  <a:rPr lang="en-US" sz="3800" dirty="0" smtClean="0">
                    <a:sym typeface="Wingdings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sz="3800" dirty="0" smtClean="0">
                    <a:sym typeface="Wingdings"/>
                  </a:rPr>
                  <a:t>We adapt variant of double-sided OWTH-based CCA proof  of </a:t>
                </a:r>
                <a:r>
                  <a:rPr lang="en-US" sz="3800" dirty="0" smtClean="0">
                    <a:sym typeface="Wingdings"/>
                  </a:rPr>
                  <a:t>[BH+19]</a:t>
                </a:r>
              </a:p>
              <a:p>
                <a:pPr lvl="2"/>
                <a:r>
                  <a:rPr lang="en-US" sz="3400" dirty="0" smtClean="0">
                    <a:sym typeface="Wingdings"/>
                  </a:rPr>
                  <a:t>T transform proof to det. Enc.: same as [BH+19] </a:t>
                </a:r>
                <a:r>
                  <a:rPr lang="mr-IN" sz="3400" dirty="0" smtClean="0">
                    <a:sym typeface="Wingdings"/>
                  </a:rPr>
                  <a:t>–</a:t>
                </a:r>
                <a:r>
                  <a:rPr lang="en-US" sz="3400" dirty="0" smtClean="0">
                    <a:sym typeface="Wingdings"/>
                  </a:rPr>
                  <a:t> no need for our new OWTH</a:t>
                </a:r>
              </a:p>
              <a:p>
                <a:pPr lvl="2"/>
                <a:r>
                  <a:rPr lang="en-AU" sz="3600" b="0" dirty="0" smtClean="0">
                    <a:sym typeface="Wingdings"/>
                  </a:rPr>
                  <a:t>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6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3600" b="0" i="0" smtClean="0">
                            <a:latin typeface="Cambria Math" charset="0"/>
                            <a:sym typeface="Wingdings"/>
                          </a:rPr>
                          <m:t>U</m:t>
                        </m:r>
                      </m:e>
                      <m:sup>
                        <m:r>
                          <a:rPr lang="en-AU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3400" dirty="0" smtClean="0">
                    <a:sym typeface="Wingdings"/>
                  </a:rPr>
                  <a:t> transform proof uses our OWTH lemma instead of [BH+19] OWTH lemma</a:t>
                </a:r>
              </a:p>
              <a:p>
                <a:pPr lvl="2"/>
                <a:r>
                  <a:rPr lang="en-US" sz="3400" dirty="0" smtClean="0">
                    <a:sym typeface="Wingdings"/>
                  </a:rPr>
                  <a:t>As usual, reduce CCA security to OWTH</a:t>
                </a:r>
              </a:p>
              <a:p>
                <a:pPr lvl="3"/>
                <a:r>
                  <a:rPr lang="en-US" sz="3400" dirty="0" smtClean="0">
                    <a:sym typeface="Wingdings"/>
                  </a:rPr>
                  <a:t>K=H(m</a:t>
                </a:r>
                <a:r>
                  <a:rPr lang="en-US" sz="3400" baseline="30000" dirty="0" smtClean="0">
                    <a:sym typeface="Wingdings"/>
                  </a:rPr>
                  <a:t>*</a:t>
                </a:r>
                <a:r>
                  <a:rPr lang="en-US" sz="3400" dirty="0" smtClean="0">
                    <a:sym typeface="Wingdings"/>
                  </a:rPr>
                  <a:t>,c</a:t>
                </a:r>
                <a:r>
                  <a:rPr lang="en-US" sz="3400" baseline="30000" dirty="0" smtClean="0">
                    <a:sym typeface="Wingdings"/>
                  </a:rPr>
                  <a:t>*</a:t>
                </a:r>
                <a:r>
                  <a:rPr lang="en-US" sz="3200" dirty="0" smtClean="0">
                    <a:sym typeface="Wingdings"/>
                  </a:rPr>
                  <a:t>) distinguishable from random</a:t>
                </a:r>
              </a:p>
              <a:p>
                <a:pPr lvl="3"/>
                <a:r>
                  <a:rPr lang="en-US" sz="3200" dirty="0" smtClean="0">
                    <a:sym typeface="Wingdings"/>
                  </a:rPr>
                  <a:t> RO H(.) distinguishable from G(.), where H and G differ on (m*,c*) (each return independent random value)</a:t>
                </a:r>
              </a:p>
              <a:p>
                <a:pPr lvl="3"/>
                <a:r>
                  <a:rPr lang="en-US" sz="3600" dirty="0" smtClean="0">
                    <a:sym typeface="Wingdings"/>
                  </a:rPr>
                  <a:t>  (using OWTH) OW break of </a:t>
                </a:r>
                <a:r>
                  <a:rPr lang="en-US" sz="3600" dirty="0" err="1" smtClean="0">
                    <a:sym typeface="Wingdings"/>
                  </a:rPr>
                  <a:t>Enc</a:t>
                </a:r>
                <a:r>
                  <a:rPr lang="en-US" sz="3600" baseline="-25000" dirty="0" err="1" smtClean="0">
                    <a:sym typeface="Wingdings"/>
                  </a:rPr>
                  <a:t>pk</a:t>
                </a:r>
                <a:r>
                  <a:rPr lang="en-US" sz="3600" dirty="0" smtClean="0">
                    <a:sym typeface="Wingdings"/>
                  </a:rPr>
                  <a:t>(.)</a:t>
                </a:r>
              </a:p>
              <a:p>
                <a:pPr lvl="3"/>
                <a:r>
                  <a:rPr lang="en-US" sz="3600" dirty="0" smtClean="0">
                    <a:sym typeface="Wingdings"/>
                  </a:rPr>
                  <a:t>Note: can eff.  simulate both H </a:t>
                </a:r>
                <a:r>
                  <a:rPr lang="en-US" sz="3600" b="1" dirty="0" smtClean="0">
                    <a:sym typeface="Wingdings"/>
                  </a:rPr>
                  <a:t>and</a:t>
                </a:r>
                <a:r>
                  <a:rPr lang="en-US" sz="3600" dirty="0" smtClean="0">
                    <a:sym typeface="Wingdings"/>
                  </a:rPr>
                  <a:t> G using </a:t>
                </a:r>
                <a:r>
                  <a:rPr lang="en-US" sz="3600" dirty="0" err="1" smtClean="0">
                    <a:sym typeface="Wingdings"/>
                  </a:rPr>
                  <a:t>pk</a:t>
                </a:r>
                <a:r>
                  <a:rPr lang="en-US" sz="3600" dirty="0" smtClean="0">
                    <a:sym typeface="Wingdings"/>
                  </a:rPr>
                  <a:t>:  test input is m* by c* =? </a:t>
                </a:r>
                <a:r>
                  <a:rPr lang="en-US" sz="3600" dirty="0" err="1" smtClean="0">
                    <a:sym typeface="Wingdings"/>
                  </a:rPr>
                  <a:t>Enc</a:t>
                </a:r>
                <a:r>
                  <a:rPr lang="en-US" sz="3600" baseline="-25000" dirty="0" err="1" smtClean="0">
                    <a:sym typeface="Wingdings"/>
                  </a:rPr>
                  <a:t>pk</a:t>
                </a:r>
                <a:r>
                  <a:rPr lang="en-US" sz="3600" dirty="0" smtClean="0">
                    <a:sym typeface="Wingdings"/>
                  </a:rPr>
                  <a:t>(m*)</a:t>
                </a:r>
              </a:p>
              <a:p>
                <a:pPr lvl="2"/>
                <a:endParaRPr lang="en-US" sz="3400" dirty="0" smtClean="0">
                  <a:sym typeface="Wingdings"/>
                </a:endParaRPr>
              </a:p>
              <a:p>
                <a:pPr lvl="1"/>
                <a:r>
                  <a:rPr lang="en-US" sz="4200" dirty="0" smtClean="0">
                    <a:sym typeface="Wingdings"/>
                  </a:rPr>
                  <a:t>Slight variation: [BH+19]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4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4400" b="0" i="0" smtClean="0">
                            <a:latin typeface="Cambria Math" charset="0"/>
                            <a:sym typeface="Wingdings"/>
                          </a:rPr>
                          <m:t>U</m:t>
                        </m:r>
                      </m:e>
                      <m:sup>
                        <m:r>
                          <a:rPr lang="en-AU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4200" dirty="0" smtClean="0">
                    <a:sym typeface="Wingdings"/>
                  </a:rPr>
                  <a:t>proof applied OWTH to non-efficiently checkable event, ours applies it to A1 event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  <a:blipFill rotWithShape="0">
                <a:blip r:embed="rId2"/>
                <a:stretch>
                  <a:fillRect l="-556" t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57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App: FO CCA proof in QROM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</p:spPr>
            <p:txBody>
              <a:bodyPr>
                <a:normAutofit/>
              </a:bodyPr>
              <a:lstStyle/>
              <a:p>
                <a:r>
                  <a:rPr lang="en-US" sz="3800" b="1" dirty="0" smtClean="0">
                    <a:sym typeface="Wingdings"/>
                  </a:rPr>
                  <a:t>Extra conditions on </a:t>
                </a:r>
                <a:r>
                  <a:rPr lang="en-US" sz="3800" b="1" dirty="0" err="1" smtClean="0">
                    <a:sym typeface="Wingdings"/>
                  </a:rPr>
                  <a:t>Enc</a:t>
                </a:r>
                <a:r>
                  <a:rPr lang="en-US" sz="3800" b="1" dirty="0" smtClean="0">
                    <a:sym typeface="Wingdings"/>
                  </a:rPr>
                  <a:t>:</a:t>
                </a:r>
                <a:endParaRPr lang="en-US" sz="3800" b="1" dirty="0" smtClean="0">
                  <a:sym typeface="Wingdings"/>
                </a:endParaRPr>
              </a:p>
              <a:p>
                <a:pPr lvl="1"/>
                <a:r>
                  <a:rPr lang="en-US" sz="2600" b="1" dirty="0" smtClean="0">
                    <a:sym typeface="Wingdings"/>
                  </a:rPr>
                  <a:t>CCA  OWTH reduction of [BH+19] needs to simulate </a:t>
                </a:r>
                <a:r>
                  <a:rPr lang="en-US" sz="2600" b="1" dirty="0" err="1" smtClean="0">
                    <a:sym typeface="Wingdings"/>
                  </a:rPr>
                  <a:t>Dec</a:t>
                </a:r>
                <a:r>
                  <a:rPr lang="en-US" sz="2600" b="1" baseline="-25000" dirty="0" err="1" smtClean="0">
                    <a:sym typeface="Wingdings"/>
                  </a:rPr>
                  <a:t>sk</a:t>
                </a:r>
                <a:r>
                  <a:rPr lang="en-US" sz="2600" b="1" dirty="0" smtClean="0">
                    <a:sym typeface="Wingdings"/>
                  </a:rPr>
                  <a:t>(.) oracle without </a:t>
                </a:r>
                <a:r>
                  <a:rPr lang="en-US" sz="2600" b="1" dirty="0" err="1" smtClean="0">
                    <a:sym typeface="Wingdings"/>
                  </a:rPr>
                  <a:t>sk</a:t>
                </a:r>
                <a:r>
                  <a:rPr lang="en-US" sz="2600" b="1" dirty="0" smtClean="0">
                    <a:sym typeface="Wingdings"/>
                  </a:rPr>
                  <a:t>:</a:t>
                </a:r>
              </a:p>
              <a:p>
                <a:pPr lvl="2"/>
                <a:r>
                  <a:rPr lang="en-US" sz="3100" dirty="0" smtClean="0">
                    <a:sym typeface="Wingdings"/>
                  </a:rPr>
                  <a:t>Simulation replaces H(</a:t>
                </a:r>
                <a:r>
                  <a:rPr lang="en-US" sz="3100" dirty="0" err="1" smtClean="0">
                    <a:sym typeface="Wingdings"/>
                  </a:rPr>
                  <a:t>m,c</a:t>
                </a:r>
                <a:r>
                  <a:rPr lang="en-US" sz="3100" dirty="0" smtClean="0">
                    <a:sym typeface="Wingdings"/>
                  </a:rPr>
                  <a:t>) by R(c) for a random oracle R(.) if c= </a:t>
                </a:r>
                <a:r>
                  <a:rPr lang="en-US" sz="3100" dirty="0" err="1" smtClean="0">
                    <a:sym typeface="Wingdings"/>
                  </a:rPr>
                  <a:t>Enc</a:t>
                </a:r>
                <a:r>
                  <a:rPr lang="en-US" sz="3100" baseline="-25000" dirty="0" err="1" smtClean="0">
                    <a:sym typeface="Wingdings"/>
                  </a:rPr>
                  <a:t>pk</a:t>
                </a:r>
                <a:r>
                  <a:rPr lang="en-US" sz="3100" dirty="0" smtClean="0">
                    <a:sym typeface="Wingdings"/>
                  </a:rPr>
                  <a:t>(m)</a:t>
                </a:r>
              </a:p>
              <a:p>
                <a:pPr lvl="2"/>
                <a:r>
                  <a:rPr lang="en-US" sz="3100" dirty="0" smtClean="0">
                    <a:sym typeface="Wingdings"/>
                  </a:rPr>
                  <a:t>For correct simulation, </a:t>
                </a:r>
                <a:r>
                  <a:rPr lang="en-US" sz="3100" dirty="0" err="1" smtClean="0">
                    <a:sym typeface="Wingdings"/>
                  </a:rPr>
                  <a:t>Enc</a:t>
                </a:r>
                <a:r>
                  <a:rPr lang="en-US" sz="3100" dirty="0" smtClean="0">
                    <a:sym typeface="Wingdings"/>
                  </a:rPr>
                  <a:t> must have two properties</a:t>
                </a:r>
              </a:p>
              <a:p>
                <a:pPr lvl="3"/>
                <a:r>
                  <a:rPr lang="en-US" sz="3100" b="1" dirty="0" err="1" smtClean="0">
                    <a:solidFill>
                      <a:srgbClr val="00B050"/>
                    </a:solidFill>
                    <a:sym typeface="Wingdings"/>
                  </a:rPr>
                  <a:t>injectivity</a:t>
                </a:r>
                <a:r>
                  <a:rPr lang="en-US" sz="3100" b="1" dirty="0" smtClean="0">
                    <a:solidFill>
                      <a:srgbClr val="00B050"/>
                    </a:solidFill>
                    <a:sym typeface="Wingdings"/>
                  </a:rPr>
                  <a:t>:</a:t>
                </a:r>
                <a:r>
                  <a:rPr lang="en-US" sz="3100" dirty="0" smtClean="0">
                    <a:sym typeface="Wingdings"/>
                  </a:rPr>
                  <a:t> </a:t>
                </a:r>
                <a:r>
                  <a:rPr lang="en-US" sz="3100" dirty="0" err="1" smtClean="0">
                    <a:sym typeface="Wingdings"/>
                  </a:rPr>
                  <a:t>Enc</a:t>
                </a:r>
                <a:r>
                  <a:rPr lang="en-US" sz="3100" baseline="-25000" dirty="0" err="1" smtClean="0">
                    <a:sym typeface="Wingdings"/>
                  </a:rPr>
                  <a:t>pk</a:t>
                </a:r>
                <a:r>
                  <a:rPr lang="en-US" sz="3100" dirty="0" smtClean="0">
                    <a:sym typeface="Wingdings"/>
                  </a:rPr>
                  <a:t>(.) is injective except for neg. prob.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𝜂</m:t>
                    </m:r>
                  </m:oMath>
                </a14:m>
                <a:r>
                  <a:rPr lang="en-US" sz="3100" dirty="0" smtClean="0">
                    <a:sym typeface="Wingdings"/>
                  </a:rPr>
                  <a:t> over pk.</a:t>
                </a:r>
              </a:p>
              <a:p>
                <a:pPr lvl="3"/>
                <a:r>
                  <a:rPr lang="en-US" sz="3100" b="1" dirty="0" smtClean="0">
                    <a:solidFill>
                      <a:srgbClr val="00B050"/>
                    </a:solidFill>
                    <a:sym typeface="Wingdings"/>
                  </a:rPr>
                  <a:t>FFC:</a:t>
                </a:r>
                <a:r>
                  <a:rPr lang="en-US" sz="3100" dirty="0" smtClean="0">
                    <a:sym typeface="Wingdings"/>
                  </a:rPr>
                  <a:t> hard to find </a:t>
                </a:r>
                <a:r>
                  <a:rPr lang="en-US" sz="3100" dirty="0" err="1" smtClean="0">
                    <a:sym typeface="Wingdings"/>
                  </a:rPr>
                  <a:t>ciphertexts</a:t>
                </a:r>
                <a:r>
                  <a:rPr lang="en-US" sz="3100" dirty="0" smtClean="0">
                    <a:sym typeface="Wingdings"/>
                  </a:rPr>
                  <a:t> c that cause a decryption error, except with neg. </a:t>
                </a:r>
                <a:r>
                  <a:rPr lang="en-US" sz="3100" dirty="0" err="1" smtClean="0">
                    <a:sym typeface="Wingdings"/>
                  </a:rPr>
                  <a:t>prob</a:t>
                </a:r>
                <a:endParaRPr lang="en-US" sz="3100" dirty="0" smtClean="0">
                  <a:sym typeface="Wingdings"/>
                </a:endParaRPr>
              </a:p>
              <a:p>
                <a:pPr lvl="2"/>
                <a:endParaRPr lang="en-US" sz="3100" dirty="0"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  <a:blipFill rotWithShape="0">
                <a:blip r:embed="rId2"/>
                <a:stretch>
                  <a:fillRect l="-1669" t="-3055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98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Outline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063"/>
            <a:ext cx="10988842" cy="559468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Background:</a:t>
            </a:r>
          </a:p>
          <a:p>
            <a:pPr lvl="1"/>
            <a:r>
              <a:rPr lang="en-US" sz="2000" dirty="0" smtClean="0"/>
              <a:t>Context (</a:t>
            </a:r>
            <a:r>
              <a:rPr lang="en-US" sz="2000" dirty="0" smtClean="0"/>
              <a:t>prev. talk)</a:t>
            </a:r>
            <a:r>
              <a:rPr lang="en-US" sz="2000" dirty="0" smtClean="0"/>
              <a:t>:  </a:t>
            </a:r>
          </a:p>
          <a:p>
            <a:pPr lvl="2"/>
            <a:r>
              <a:rPr lang="en-US" sz="1800" dirty="0" smtClean="0"/>
              <a:t>Fujisaki-Okamoto (FO) transform for CPA </a:t>
            </a:r>
            <a:r>
              <a:rPr lang="en-US" sz="1800" dirty="0" smtClean="0">
                <a:sym typeface="Wingdings"/>
              </a:rPr>
              <a:t> CCA security </a:t>
            </a:r>
          </a:p>
          <a:p>
            <a:pPr lvl="2"/>
            <a:r>
              <a:rPr lang="en-US" sz="1800" dirty="0" smtClean="0">
                <a:sym typeface="Wingdings"/>
              </a:rPr>
              <a:t>Security proofs in Quantum Random Oracle Model (QROM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  <a:sym typeface="Wingdings"/>
              </a:rPr>
              <a:t>One-Way to Hiding (OWTH) </a:t>
            </a:r>
            <a:r>
              <a:rPr lang="en-US" sz="2000" dirty="0" smtClean="0">
                <a:sym typeface="Wingdings"/>
              </a:rPr>
              <a:t>Lemma</a:t>
            </a:r>
            <a:endParaRPr lang="en-US" sz="2000" dirty="0">
              <a:sym typeface="Wingdings"/>
            </a:endParaRP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rior proofs: </a:t>
            </a:r>
            <a:r>
              <a:rPr lang="en-US" sz="1800" b="1" i="1" dirty="0" smtClean="0"/>
              <a:t>query-based secret extraction</a:t>
            </a:r>
            <a:r>
              <a:rPr lang="en-US" sz="1800" dirty="0" smtClean="0"/>
              <a:t> </a:t>
            </a:r>
          </a:p>
          <a:p>
            <a:pPr lvl="3"/>
            <a:r>
              <a:rPr lang="en-US" dirty="0" smtClean="0"/>
              <a:t>square-root advantage loss limitation</a:t>
            </a:r>
          </a:p>
          <a:p>
            <a:pPr lvl="3"/>
            <a:r>
              <a:rPr lang="en-US" dirty="0" smtClean="0"/>
              <a:t>Quantum origins of square-root loss [JZM19b] -  impossible to avoid with query extraction!</a:t>
            </a:r>
          </a:p>
          <a:p>
            <a:r>
              <a:rPr lang="en-US" sz="2400" b="1" dirty="0" smtClean="0"/>
              <a:t>Measure-Rewind-Measure (MRM) technique for OWTH </a:t>
            </a:r>
          </a:p>
          <a:p>
            <a:pPr lvl="1"/>
            <a:r>
              <a:rPr lang="en-US" sz="2000" dirty="0" smtClean="0"/>
              <a:t>Our Idea: </a:t>
            </a:r>
            <a:r>
              <a:rPr lang="en-US" sz="2000" b="1" i="1" dirty="0" smtClean="0"/>
              <a:t>measurement-based secret extraction</a:t>
            </a:r>
            <a:endParaRPr lang="en-US" b="1" dirty="0" smtClean="0"/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Main result: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New OWTH lemma </a:t>
            </a:r>
            <a:r>
              <a:rPr lang="mr-IN" sz="2000" b="1" dirty="0" smtClean="0">
                <a:solidFill>
                  <a:srgbClr val="00B050"/>
                </a:solidFill>
              </a:rPr>
              <a:t>–</a:t>
            </a:r>
            <a:r>
              <a:rPr lang="en-US" sz="2000" b="1" dirty="0" smtClean="0">
                <a:solidFill>
                  <a:srgbClr val="00B050"/>
                </a:solidFill>
              </a:rPr>
              <a:t> no square-root loss</a:t>
            </a:r>
          </a:p>
          <a:p>
            <a:r>
              <a:rPr lang="en-US" sz="2400" b="1" dirty="0" smtClean="0"/>
              <a:t>Application:</a:t>
            </a:r>
            <a:r>
              <a:rPr lang="en-US" sz="2400" dirty="0" smtClean="0"/>
              <a:t> FO QROM proof with no square-root loss </a:t>
            </a:r>
          </a:p>
          <a:p>
            <a:pPr lvl="1"/>
            <a:r>
              <a:rPr lang="en-US" sz="2000" dirty="0" smtClean="0"/>
              <a:t>Assume </a:t>
            </a:r>
            <a:r>
              <a:rPr lang="en-US" sz="2000" dirty="0" err="1" smtClean="0"/>
              <a:t>injectivity</a:t>
            </a:r>
            <a:r>
              <a:rPr lang="en-US" sz="2000" dirty="0" smtClean="0"/>
              <a:t> and hardness of finding decryption failures (FFC) on underlying det. Enc.</a:t>
            </a:r>
          </a:p>
          <a:p>
            <a:pPr lvl="1"/>
            <a:r>
              <a:rPr lang="en-US" sz="2000" dirty="0" smtClean="0"/>
              <a:t>Corollary: tight FO QROM reduction for </a:t>
            </a:r>
            <a:r>
              <a:rPr lang="en-US" sz="2000" b="1" dirty="0" smtClean="0">
                <a:solidFill>
                  <a:srgbClr val="00B050"/>
                </a:solidFill>
              </a:rPr>
              <a:t>low query depth</a:t>
            </a:r>
            <a:r>
              <a:rPr lang="en-US" sz="2000" dirty="0" smtClean="0"/>
              <a:t> attacks</a:t>
            </a:r>
          </a:p>
          <a:p>
            <a:r>
              <a:rPr lang="en-US" sz="2400" b="1" dirty="0" smtClean="0"/>
              <a:t>Ongoing work and open </a:t>
            </a:r>
            <a:r>
              <a:rPr lang="en-US" sz="2400" b="1" dirty="0"/>
              <a:t>p</a:t>
            </a:r>
            <a:r>
              <a:rPr lang="en-US" sz="2400" b="1" dirty="0" smtClean="0"/>
              <a:t>roblems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2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App: FO CCA proof in QROM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4400" b="1" dirty="0" smtClean="0">
                    <a:sym typeface="Wingdings"/>
                  </a:rPr>
                  <a:t>Statement of our OW-CPA  IND-CCA (FO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4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4400" b="1" i="0" smtClean="0">
                            <a:latin typeface="Cambria Math" charset="0"/>
                            <a:sym typeface="Wingdings"/>
                          </a:rPr>
                          <m:t>𝐔</m:t>
                        </m:r>
                      </m:e>
                      <m:sup>
                        <m:r>
                          <a:rPr lang="en-AU" sz="4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4400" b="1" dirty="0" smtClean="0">
                    <a:sym typeface="Wingdings"/>
                  </a:rPr>
                  <a:t>) Theorem</a:t>
                </a:r>
                <a:endParaRPr lang="en-US" sz="4400" b="1" dirty="0" smtClean="0"/>
              </a:p>
              <a:p>
                <a:r>
                  <a:rPr lang="en-US" sz="4000" i="1" dirty="0" smtClean="0"/>
                  <a:t>Let </a:t>
                </a:r>
                <a:r>
                  <a:rPr lang="en-US" sz="4000" dirty="0"/>
                  <a:t>H </a:t>
                </a:r>
                <a:r>
                  <a:rPr lang="en-US" sz="4000" i="1" dirty="0" smtClean="0"/>
                  <a:t>be </a:t>
                </a:r>
                <a:r>
                  <a:rPr lang="en-US" sz="4000" i="1" dirty="0"/>
                  <a:t>a quantum-accessible random oracle</a:t>
                </a:r>
                <a:r>
                  <a:rPr lang="en-US" sz="4000" i="1" dirty="0" smtClean="0"/>
                  <a:t>,</a:t>
                </a:r>
              </a:p>
              <a:p>
                <a:r>
                  <a:rPr lang="en-US" sz="4000" i="1" dirty="0" smtClean="0"/>
                  <a:t>F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be </a:t>
                </a:r>
                <a:r>
                  <a:rPr lang="en-US" sz="4000" i="1" dirty="0"/>
                  <a:t>a </a:t>
                </a:r>
                <a:r>
                  <a:rPr lang="en-US" sz="4000" dirty="0"/>
                  <a:t>PRF </a:t>
                </a:r>
                <a:r>
                  <a:rPr lang="en-US" sz="4000" i="1" dirty="0"/>
                  <a:t>and </a:t>
                </a:r>
                <a:endParaRPr lang="en-US" sz="4000" i="1" dirty="0" smtClean="0"/>
              </a:p>
              <a:p>
                <a:r>
                  <a:rPr lang="en-US" sz="4000" dirty="0" smtClean="0"/>
                  <a:t>P </a:t>
                </a:r>
                <a:r>
                  <a:rPr lang="en-US" sz="4000" i="1" dirty="0"/>
                  <a:t>be 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en-US" sz="4000" i="1" dirty="0"/>
                  <a:t>-injective </a:t>
                </a:r>
                <a:r>
                  <a:rPr lang="en-US" sz="4000" dirty="0" smtClean="0"/>
                  <a:t>det. PKE </a:t>
                </a:r>
                <a:r>
                  <a:rPr lang="en-US" sz="4000" i="1" dirty="0"/>
                  <a:t>which does not depend </a:t>
                </a:r>
                <a:r>
                  <a:rPr lang="en-US" sz="4000" i="1" dirty="0" smtClean="0"/>
                  <a:t>on </a:t>
                </a:r>
                <a:r>
                  <a:rPr lang="en-US" sz="4000" dirty="0"/>
                  <a:t>H</a:t>
                </a:r>
                <a:r>
                  <a:rPr lang="en-US" sz="4000" i="1" dirty="0"/>
                  <a:t>. </a:t>
                </a:r>
                <a:endParaRPr lang="en-US" sz="4000" i="1" dirty="0" smtClean="0"/>
              </a:p>
              <a:p>
                <a:r>
                  <a:rPr lang="en-US" sz="4000" i="1" dirty="0" smtClean="0"/>
                  <a:t>Let </a:t>
                </a:r>
                <a:r>
                  <a:rPr lang="en-US" sz="4000" dirty="0"/>
                  <a:t>A </a:t>
                </a:r>
                <a:r>
                  <a:rPr lang="en-US" sz="4000" i="1" dirty="0"/>
                  <a:t>be an adversary against the </a:t>
                </a:r>
                <a:r>
                  <a:rPr lang="en-US" sz="4000" dirty="0"/>
                  <a:t>IND</a:t>
                </a:r>
                <a:r>
                  <a:rPr lang="en-US" sz="4000" i="1" dirty="0"/>
                  <a:t>-</a:t>
                </a:r>
                <a:r>
                  <a:rPr lang="en-US" sz="4000" dirty="0"/>
                  <a:t>CCA </a:t>
                </a:r>
                <a:r>
                  <a:rPr lang="en-US" sz="4000" i="1" dirty="0"/>
                  <a:t>security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0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4000" b="1" i="0" smtClean="0">
                            <a:latin typeface="Cambria Math" charset="0"/>
                            <a:sym typeface="Wingdings"/>
                          </a:rPr>
                          <m:t>𝐔</m:t>
                        </m:r>
                      </m:e>
                      <m:sup>
                        <m:r>
                          <a:rPr lang="en-AU" sz="40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4000" dirty="0" smtClean="0"/>
                  <a:t>(</a:t>
                </a:r>
                <a:r>
                  <a:rPr lang="en-US" sz="4000" dirty="0"/>
                  <a:t>P,F,H)</a:t>
                </a:r>
                <a:r>
                  <a:rPr lang="en-US" sz="4000" dirty="0"/>
                  <a:t> </a:t>
                </a:r>
                <a:endParaRPr lang="en-US" sz="4000" dirty="0" smtClean="0"/>
              </a:p>
              <a:p>
                <a:pPr lvl="1"/>
                <a:r>
                  <a:rPr lang="en-US" sz="3600" i="1" dirty="0" smtClean="0"/>
                  <a:t>QROM queries </a:t>
                </a:r>
                <a:r>
                  <a:rPr lang="en-US" sz="3600" i="1" dirty="0"/>
                  <a:t>to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3600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AU" sz="3600" b="0" i="1" smtClean="0"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sz="3600" i="1" dirty="0"/>
                  <a:t>with query depth </a:t>
                </a:r>
                <a:r>
                  <a:rPr lang="en-US" sz="3600" dirty="0" smtClean="0"/>
                  <a:t>d</a:t>
                </a:r>
                <a:r>
                  <a:rPr lang="en-US" sz="3600" i="1" dirty="0"/>
                  <a:t>, </a:t>
                </a:r>
                <a:r>
                  <a:rPr lang="en-US" sz="3600" i="1" dirty="0" smtClean="0"/>
                  <a:t>and </a:t>
                </a:r>
              </a:p>
              <a:p>
                <a:pPr lvl="1"/>
                <a:r>
                  <a:rPr lang="en-US" sz="3600" dirty="0" err="1" smtClean="0"/>
                  <a:t>q</a:t>
                </a:r>
                <a:r>
                  <a:rPr lang="en-US" sz="3600" baseline="-25000" dirty="0" err="1" smtClean="0"/>
                  <a:t>dec</a:t>
                </a:r>
                <a:r>
                  <a:rPr lang="en-US" sz="3600" dirty="0" smtClean="0"/>
                  <a:t> </a:t>
                </a:r>
                <a:r>
                  <a:rPr lang="en-US" sz="3600" i="1" dirty="0"/>
                  <a:t>classical queries to the </a:t>
                </a:r>
                <a:r>
                  <a:rPr lang="en-US" sz="3600" i="1" dirty="0" err="1"/>
                  <a:t>decapsulation</a:t>
                </a:r>
                <a:r>
                  <a:rPr lang="en-US" sz="3600" i="1" dirty="0"/>
                  <a:t> oracle. </a:t>
                </a:r>
                <a:endParaRPr lang="en-US" sz="3600" dirty="0" smtClean="0"/>
              </a:p>
              <a:p>
                <a:r>
                  <a:rPr lang="en-US" sz="4000" i="1" dirty="0"/>
                  <a:t>Then, we can construct three algorithms whose run-times are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sz="4000" dirty="0" smtClean="0"/>
                  <a:t>3T</a:t>
                </a:r>
                <a:r>
                  <a:rPr lang="en-US" sz="4000" baseline="-25000" dirty="0" smtClean="0"/>
                  <a:t>A</a:t>
                </a:r>
                <a:r>
                  <a:rPr lang="en-US" sz="4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4000" b="1" dirty="0"/>
                  <a:t>–  </a:t>
                </a:r>
                <a:r>
                  <a:rPr lang="en-US" sz="4000" i="1" dirty="0"/>
                  <a:t>a </a:t>
                </a:r>
                <a:r>
                  <a:rPr lang="en-US" sz="4000" dirty="0"/>
                  <a:t>OW</a:t>
                </a:r>
                <a:r>
                  <a:rPr lang="en-US" sz="4000" i="1" dirty="0"/>
                  <a:t>-</a:t>
                </a:r>
                <a:r>
                  <a:rPr lang="en-US" sz="4000" dirty="0"/>
                  <a:t>CPA</a:t>
                </a:r>
                <a:r>
                  <a:rPr lang="en-US" sz="4000" i="1" dirty="0"/>
                  <a:t>-adversary </a:t>
                </a:r>
                <a:r>
                  <a:rPr lang="en-US" sz="4000" dirty="0"/>
                  <a:t>B</a:t>
                </a:r>
                <a:r>
                  <a:rPr lang="en-US" sz="4000" baseline="-25000" dirty="0"/>
                  <a:t>1</a:t>
                </a:r>
                <a:r>
                  <a:rPr lang="en-US" sz="4000" dirty="0"/>
                  <a:t> </a:t>
                </a:r>
                <a:r>
                  <a:rPr lang="en-US" sz="4000" i="1" dirty="0"/>
                  <a:t>against </a:t>
                </a:r>
                <a:r>
                  <a:rPr lang="en-US" sz="4000" dirty="0"/>
                  <a:t>P</a:t>
                </a:r>
                <a:r>
                  <a:rPr lang="en-US" sz="4000" i="1" dirty="0"/>
                  <a:t>, </a:t>
                </a:r>
                <a:endParaRPr lang="en-US" sz="4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4000" b="1" dirty="0"/>
                  <a:t>–  </a:t>
                </a:r>
                <a:r>
                  <a:rPr lang="en-US" sz="4000" i="1" dirty="0"/>
                  <a:t>an </a:t>
                </a:r>
                <a:r>
                  <a:rPr lang="en-US" sz="4000" dirty="0"/>
                  <a:t>FFC</a:t>
                </a:r>
                <a:r>
                  <a:rPr lang="en-US" sz="4000" i="1" dirty="0"/>
                  <a:t>-adversary </a:t>
                </a:r>
                <a:r>
                  <a:rPr lang="en-US" sz="4000" dirty="0"/>
                  <a:t>B</a:t>
                </a:r>
                <a:r>
                  <a:rPr lang="en-US" sz="4000" baseline="-25000" dirty="0"/>
                  <a:t>2</a:t>
                </a:r>
                <a:r>
                  <a:rPr lang="en-US" sz="4000" dirty="0"/>
                  <a:t> </a:t>
                </a:r>
                <a:r>
                  <a:rPr lang="en-US" sz="4000" i="1" dirty="0"/>
                  <a:t>against </a:t>
                </a:r>
                <a:r>
                  <a:rPr lang="en-US" sz="4000" dirty="0"/>
                  <a:t>P</a:t>
                </a:r>
                <a:r>
                  <a:rPr lang="en-US" sz="4000" i="1" dirty="0"/>
                  <a:t>, returning a list of at most </a:t>
                </a:r>
                <a:r>
                  <a:rPr lang="en-US" sz="4000" dirty="0" err="1"/>
                  <a:t>q</a:t>
                </a:r>
                <a:r>
                  <a:rPr lang="en-US" sz="4000" baseline="-25000" dirty="0" err="1"/>
                  <a:t>dec</a:t>
                </a:r>
                <a:r>
                  <a:rPr lang="en-US" sz="4000" dirty="0"/>
                  <a:t> </a:t>
                </a:r>
                <a:r>
                  <a:rPr lang="en-US" sz="4000" i="1" dirty="0" err="1" smtClean="0"/>
                  <a:t>ciphertexts</a:t>
                </a:r>
                <a:r>
                  <a:rPr lang="en-US" sz="4000" i="1" dirty="0"/>
                  <a:t>, </a:t>
                </a:r>
                <a:endParaRPr lang="en-US" sz="40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4000" b="1" dirty="0" smtClean="0"/>
                  <a:t>– </a:t>
                </a:r>
                <a:r>
                  <a:rPr lang="en-US" sz="4000" i="1" dirty="0" smtClean="0"/>
                  <a:t>a </a:t>
                </a:r>
                <a:r>
                  <a:rPr lang="en-US" sz="4000" dirty="0"/>
                  <a:t>PRF</a:t>
                </a:r>
                <a:r>
                  <a:rPr lang="en-US" sz="4000" i="1" dirty="0"/>
                  <a:t>-adversary </a:t>
                </a:r>
                <a:r>
                  <a:rPr lang="en-US" sz="4000" dirty="0"/>
                  <a:t>B</a:t>
                </a:r>
                <a:r>
                  <a:rPr lang="en-US" sz="4000" baseline="-25000" dirty="0"/>
                  <a:t>3</a:t>
                </a:r>
                <a:r>
                  <a:rPr lang="en-US" sz="4000" dirty="0"/>
                  <a:t> </a:t>
                </a:r>
                <a:r>
                  <a:rPr lang="en-US" sz="4000" i="1" dirty="0"/>
                  <a:t>against </a:t>
                </a:r>
                <a:r>
                  <a:rPr lang="en-US" sz="4000" dirty="0"/>
                  <a:t>F </a:t>
                </a:r>
                <a:r>
                  <a:rPr lang="en-US" sz="4000" i="1" dirty="0"/>
                  <a:t>making </a:t>
                </a:r>
                <a:r>
                  <a:rPr lang="en-US" sz="4000" dirty="0" err="1"/>
                  <a:t>q</a:t>
                </a:r>
                <a:r>
                  <a:rPr lang="en-US" sz="4000" baseline="-25000" dirty="0" err="1"/>
                  <a:t>dec</a:t>
                </a:r>
                <a:r>
                  <a:rPr lang="en-US" sz="4000" dirty="0"/>
                  <a:t> </a:t>
                </a:r>
                <a:r>
                  <a:rPr lang="en-US" sz="4000" i="1" dirty="0"/>
                  <a:t>queries. </a:t>
                </a:r>
                <a:endParaRPr lang="en-US" sz="4000" dirty="0" smtClean="0">
                  <a:effectLst/>
                </a:endParaRPr>
              </a:p>
              <a:p>
                <a:r>
                  <a:rPr lang="en-US" sz="4000" i="1" dirty="0"/>
                  <a:t>These algorithms satisfy the following:</a:t>
                </a:r>
                <a:br>
                  <a:rPr lang="en-US" sz="4000" i="1" dirty="0"/>
                </a:br>
                <a:endParaRPr lang="en-US" sz="40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sSup>
                          <m:sSupPr>
                            <m:ctrlPr>
                              <a:rPr lang="en-AU" sz="4000" b="1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4000" b="1" i="0" smtClean="0">
                                <a:latin typeface="Cambria Math" charset="0"/>
                                <a:sym typeface="Wingdings"/>
                              </a:rPr>
                              <m:t>𝐔</m:t>
                            </m:r>
                          </m:e>
                          <m:sup>
                            <m:r>
                              <a:rPr lang="en-AU" sz="4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⊬↺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00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4000" dirty="0"/>
                          <m:t>P</m:t>
                        </m:r>
                        <m:r>
                          <m:rPr>
                            <m:nor/>
                          </m:rPr>
                          <a:rPr lang="en-US" sz="4000" dirty="0"/>
                          <m:t>,</m:t>
                        </m:r>
                        <m:r>
                          <m:rPr>
                            <m:nor/>
                          </m:rPr>
                          <a:rPr lang="en-US" sz="4000" dirty="0"/>
                          <m:t>F</m:t>
                        </m:r>
                        <m:r>
                          <m:rPr>
                            <m:nor/>
                          </m:rPr>
                          <a:rPr lang="en-US" sz="4000" dirty="0"/>
                          <m:t>,</m:t>
                        </m:r>
                        <m:r>
                          <m:rPr>
                            <m:nor/>
                          </m:rPr>
                          <a:rPr lang="en-US" sz="4000" dirty="0"/>
                          <m:t>H</m:t>
                        </m:r>
                        <m:r>
                          <m:rPr>
                            <m:nor/>
                          </m:rPr>
                          <a:rPr lang="en-US" sz="4000" dirty="0"/>
                          <m:t>)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4000" dirty="0" smtClean="0"/>
                          <m:t>IND</m:t>
                        </m:r>
                        <m:r>
                          <m:rPr>
                            <m:nor/>
                          </m:rPr>
                          <a:rPr lang="en-US" sz="4000" i="1" dirty="0" smtClean="0"/>
                          <m:t>-</m:t>
                        </m:r>
                        <m:r>
                          <m:rPr>
                            <m:nor/>
                          </m:rPr>
                          <a:rPr lang="en-US" sz="4000" dirty="0" smtClean="0"/>
                          <m:t>CCA</m:t>
                        </m:r>
                      </m:sup>
                    </m:sSubSup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/>
                  <a:t>(A) ≤ </a:t>
                </a:r>
                <a:r>
                  <a:rPr lang="en-US" sz="4000" b="1" dirty="0"/>
                  <a:t>4d</a:t>
                </a:r>
                <a:r>
                  <a:rPr lang="en-US" sz="4000" dirty="0"/>
                  <a:t> 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4000" b="1" i="1" smtClean="0">
                            <a:latin typeface="Cambria Math" charset="0"/>
                            <a:sym typeface="Wingdings"/>
                          </a:rPr>
                          <m:t>𝑷</m:t>
                        </m:r>
                      </m:sub>
                      <m:sup>
                        <m:r>
                          <m:rPr>
                            <m:nor/>
                          </m:rPr>
                          <a:rPr lang="en-AU" sz="4000" b="0" i="0" dirty="0" smtClean="0"/>
                          <m:t>OW</m:t>
                        </m:r>
                        <m:r>
                          <m:rPr>
                            <m:nor/>
                          </m:rPr>
                          <a:rPr lang="en-AU" sz="4000" b="0" i="0" dirty="0" smtClean="0"/>
                          <m:t>-</m:t>
                        </m:r>
                        <m:r>
                          <m:rPr>
                            <m:nor/>
                          </m:rPr>
                          <a:rPr lang="en-AU" sz="4000" b="0" i="0" dirty="0" smtClean="0"/>
                          <m:t>CPA</m:t>
                        </m:r>
                      </m:sup>
                    </m:sSubSup>
                    <m:r>
                      <a:rPr lang="en-AU" sz="4000" b="0" i="1" dirty="0" smtClean="0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dirty="0" smtClean="0"/>
                      <m:t>B</m:t>
                    </m:r>
                    <m:r>
                      <m:rPr>
                        <m:nor/>
                      </m:rPr>
                      <a:rPr lang="en-US" sz="4000" baseline="-25000" dirty="0" smtClean="0"/>
                      <m:t>1</m:t>
                    </m:r>
                  </m:oMath>
                </a14:m>
                <a:r>
                  <a:rPr lang="en-US" sz="4000" dirty="0" smtClean="0"/>
                  <a:t>) + 6 </a:t>
                </a:r>
                <a:r>
                  <a:rPr lang="en-US" sz="4000" dirty="0" smtClean="0"/>
                  <a:t>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4000" b="1" i="1" smtClean="0">
                            <a:latin typeface="Cambria Math" charset="0"/>
                            <a:sym typeface="Wingdings"/>
                          </a:rPr>
                          <m:t>𝑷</m:t>
                        </m:r>
                      </m:sub>
                      <m:sup>
                        <m:r>
                          <m:rPr>
                            <m:nor/>
                          </m:rPr>
                          <a:rPr lang="en-AU" sz="4000" b="0" i="0" dirty="0" smtClean="0"/>
                          <m:t>FFC</m:t>
                        </m:r>
                      </m:sup>
                    </m:sSubSup>
                    <m:r>
                      <a:rPr lang="en-AU" sz="4000" b="0" i="1" dirty="0" smtClean="0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dirty="0" smtClean="0"/>
                      <m:t>B</m:t>
                    </m:r>
                    <m:r>
                      <m:rPr>
                        <m:nor/>
                      </m:rPr>
                      <a:rPr lang="en-AU" sz="4000" b="0" i="0" baseline="-25000" dirty="0" smtClean="0"/>
                      <m:t>2</m:t>
                    </m:r>
                  </m:oMath>
                </a14:m>
                <a:r>
                  <a:rPr lang="en-US" sz="4000" dirty="0" smtClean="0"/>
                  <a:t>)</a:t>
                </a:r>
                <a:r>
                  <a:rPr lang="en-US" sz="4000" dirty="0"/>
                  <a:t> + </a:t>
                </a:r>
                <a:r>
                  <a:rPr lang="en-US" sz="4000" dirty="0" smtClean="0"/>
                  <a:t>2</a:t>
                </a:r>
                <a:r>
                  <a:rPr lang="en-US" sz="4000" dirty="0" smtClean="0"/>
                  <a:t> 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4000" b="1" i="1" smtClean="0">
                            <a:latin typeface="Cambria Math" charset="0"/>
                            <a:sym typeface="Wingdings"/>
                          </a:rPr>
                          <m:t>𝑭</m:t>
                        </m:r>
                      </m:sub>
                      <m:sup>
                        <m:r>
                          <m:rPr>
                            <m:nor/>
                          </m:rPr>
                          <a:rPr lang="en-AU" sz="4000" b="0" i="0" dirty="0" smtClean="0"/>
                          <m:t>PRF</m:t>
                        </m:r>
                      </m:sup>
                    </m:sSubSup>
                    <m:r>
                      <a:rPr lang="en-AU" sz="4000" b="0" i="1" dirty="0" smtClean="0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dirty="0" smtClean="0"/>
                      <m:t>B</m:t>
                    </m:r>
                    <m:r>
                      <m:rPr>
                        <m:nor/>
                      </m:rPr>
                      <a:rPr lang="en-AU" sz="4000" b="0" i="0" baseline="-25000" dirty="0" smtClean="0"/>
                      <m:t>3</m:t>
                    </m:r>
                  </m:oMath>
                </a14:m>
                <a:r>
                  <a:rPr lang="en-US" sz="4000" dirty="0" smtClean="0"/>
                  <a:t>)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+ (</a:t>
                </a:r>
                <a:r>
                  <a:rPr lang="en-US" sz="4000" dirty="0"/>
                  <a:t>4d+6</a:t>
                </a:r>
                <a:r>
                  <a:rPr lang="en-US" sz="4000" dirty="0" smtClean="0"/>
                  <a:t>) ·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en-US" sz="4000" dirty="0" smtClean="0"/>
                  <a:t>. </a:t>
                </a:r>
              </a:p>
              <a:p>
                <a:endParaRPr lang="en-US" sz="3800" dirty="0" smtClean="0"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  <a:blipFill rotWithShape="0">
                <a:blip r:embed="rId2"/>
                <a:stretch>
                  <a:fillRect l="-890" t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8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App: FO CCA proof in QROM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 smtClean="0">
                    <a:sym typeface="Wingdings"/>
                  </a:rPr>
                  <a:t>IND-CPA  IND-CCA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0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4000" b="1" i="0" smtClean="0">
                            <a:latin typeface="Cambria Math" charset="0"/>
                            <a:sym typeface="Wingdings"/>
                          </a:rPr>
                          <m:t>𝐅𝐎</m:t>
                        </m:r>
                      </m:e>
                      <m:sup>
                        <m:r>
                          <a:rPr lang="en-AU" sz="40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4000" dirty="0" smtClean="0"/>
                  <a:t>(</a:t>
                </a:r>
                <a:r>
                  <a:rPr lang="en-US" sz="4000" dirty="0" smtClean="0"/>
                  <a:t>P,F,H’,H)=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0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4000" b="1" i="0" smtClean="0">
                            <a:latin typeface="Cambria Math" charset="0"/>
                            <a:sym typeface="Wingdings"/>
                          </a:rPr>
                          <m:t>𝐔</m:t>
                        </m:r>
                      </m:e>
                      <m:sup>
                        <m:r>
                          <a:rPr lang="en-AU" sz="40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4000" b="1" dirty="0" smtClean="0">
                    <a:sym typeface="Wingdings"/>
                  </a:rPr>
                  <a:t>(T(P,H’),F,H) Corollary [MRM+[BH+19]]</a:t>
                </a:r>
                <a:endParaRPr lang="en-US" sz="4000" b="1" dirty="0" smtClean="0"/>
              </a:p>
              <a:p>
                <a:r>
                  <a:rPr lang="en-US" sz="4000" i="1" dirty="0" smtClean="0"/>
                  <a:t>Let P be a </a:t>
                </a:r>
                <a:r>
                  <a:rPr lang="en-US" sz="4000" i="1" dirty="0" err="1" smtClean="0"/>
                  <a:t>δ</a:t>
                </a:r>
                <a:r>
                  <a:rPr lang="en-US" sz="4000" i="1" dirty="0" smtClean="0"/>
                  <a:t>-correct </a:t>
                </a:r>
                <a:r>
                  <a:rPr lang="en-US" sz="4000" i="1" dirty="0" err="1" smtClean="0"/>
                  <a:t>rPKE</a:t>
                </a:r>
                <a:r>
                  <a:rPr lang="en-US" sz="4000" i="1" dirty="0" smtClean="0"/>
                  <a:t> with message space M. </a:t>
                </a:r>
              </a:p>
              <a:p>
                <a:r>
                  <a:rPr lang="en-US" sz="4000" i="1" dirty="0" smtClean="0"/>
                  <a:t>Let H’ and H be quantum- accessible random oracles, </a:t>
                </a:r>
              </a:p>
              <a:p>
                <a:r>
                  <a:rPr lang="en-US" sz="4000" i="1" dirty="0" smtClean="0"/>
                  <a:t>F be a PRF. </a:t>
                </a:r>
              </a:p>
              <a:p>
                <a:r>
                  <a:rPr lang="en-US" sz="4000" i="1" dirty="0" smtClean="0"/>
                  <a:t>P′ = T (P, H’) is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</m:oMath>
                </a14:m>
                <a:r>
                  <a:rPr lang="en-US" sz="4000" i="1" dirty="0"/>
                  <a:t>-</a:t>
                </a:r>
                <a:r>
                  <a:rPr lang="en-US" sz="4000" i="1" dirty="0" smtClean="0"/>
                  <a:t>injective</a:t>
                </a:r>
                <a:r>
                  <a:rPr lang="en-US" sz="4000" i="1" dirty="0" smtClean="0"/>
                  <a:t>. </a:t>
                </a:r>
              </a:p>
              <a:p>
                <a:r>
                  <a:rPr lang="en-US" sz="4000" i="1" dirty="0" smtClean="0"/>
                  <a:t>Let A be an adversary against the IND-CCA security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4000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4000" b="1" i="1" smtClean="0">
                            <a:latin typeface="Cambria Math" charset="0"/>
                            <a:sym typeface="Wingdings"/>
                          </a:rPr>
                          <m:t>𝑭𝑶</m:t>
                        </m:r>
                      </m:e>
                      <m:sup>
                        <m:r>
                          <a:rPr lang="en-AU" sz="40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</m:oMath>
                </a14:m>
                <a:r>
                  <a:rPr lang="en-US" sz="4000" i="1" dirty="0" smtClean="0"/>
                  <a:t>(P,F,H’,</a:t>
                </a:r>
                <a:r>
                  <a:rPr lang="en-US" sz="4000" i="1" dirty="0" smtClean="0"/>
                  <a:t>H). </a:t>
                </a:r>
              </a:p>
              <a:p>
                <a:pPr lvl="1"/>
                <a:r>
                  <a:rPr lang="en-US" sz="3600" i="1" dirty="0" err="1" smtClean="0"/>
                  <a:t>q</a:t>
                </a:r>
                <a:r>
                  <a:rPr lang="en-US" sz="3600" i="1" baseline="-25000" dirty="0" err="1" smtClean="0"/>
                  <a:t>G</a:t>
                </a:r>
                <a:r>
                  <a:rPr lang="en-US" sz="3600" i="1" dirty="0" smtClean="0"/>
                  <a:t> (resp. </a:t>
                </a:r>
                <a:r>
                  <a:rPr lang="en-US" sz="3600" i="1" dirty="0" err="1" smtClean="0"/>
                  <a:t>q</a:t>
                </a:r>
                <a:r>
                  <a:rPr lang="en-US" sz="3600" i="1" baseline="-25000" dirty="0" err="1" smtClean="0"/>
                  <a:t>H</a:t>
                </a:r>
                <a:r>
                  <a:rPr lang="en-US" sz="3600" i="1" dirty="0" smtClean="0"/>
                  <a:t>) QROM queries to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3600" b="0" i="1" smtClean="0">
                            <a:latin typeface="Cambria Math" charset="0"/>
                          </a:rPr>
                          <m:t>𝐻</m:t>
                        </m:r>
                        <m:r>
                          <a:rPr lang="en-AU" sz="3600" b="0" i="1" smtClean="0">
                            <a:latin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600" i="1" dirty="0" smtClean="0"/>
                  <a:t>(resp.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3600" b="0" i="1" smtClean="0">
                            <a:latin typeface="Cambria Math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600" i="1" dirty="0" smtClean="0"/>
                  <a:t>), query depth </a:t>
                </a:r>
                <a:r>
                  <a:rPr lang="en-US" sz="3600" i="1" dirty="0" err="1" smtClean="0"/>
                  <a:t>d</a:t>
                </a:r>
                <a:r>
                  <a:rPr lang="en-US" sz="3600" i="1" baseline="-25000" dirty="0" err="1" smtClean="0"/>
                  <a:t>G</a:t>
                </a:r>
                <a:r>
                  <a:rPr lang="en-US" sz="3600" i="1" dirty="0" smtClean="0"/>
                  <a:t> (resp. </a:t>
                </a:r>
                <a:r>
                  <a:rPr lang="en-US" sz="3600" i="1" dirty="0" err="1" smtClean="0"/>
                  <a:t>d</a:t>
                </a:r>
                <a:r>
                  <a:rPr lang="en-US" sz="3600" i="1" baseline="-25000" dirty="0" err="1" smtClean="0"/>
                  <a:t>H</a:t>
                </a:r>
                <a:r>
                  <a:rPr lang="en-US" sz="3600" i="1" dirty="0" smtClean="0"/>
                  <a:t>) </a:t>
                </a:r>
              </a:p>
              <a:p>
                <a:pPr lvl="1"/>
                <a:r>
                  <a:rPr lang="en-US" sz="3600" i="1" dirty="0" err="1" smtClean="0"/>
                  <a:t>q</a:t>
                </a:r>
                <a:r>
                  <a:rPr lang="en-US" sz="3600" i="1" baseline="-25000" dirty="0" err="1" smtClean="0"/>
                  <a:t>dec</a:t>
                </a:r>
                <a:r>
                  <a:rPr lang="en-US" sz="3600" i="1" dirty="0" smtClean="0"/>
                  <a:t> classical queries </a:t>
                </a:r>
                <a:r>
                  <a:rPr lang="en-US" sz="3600" i="1" dirty="0" err="1" smtClean="0"/>
                  <a:t>decapsulation</a:t>
                </a:r>
                <a:r>
                  <a:rPr lang="en-US" sz="3600" i="1" dirty="0" smtClean="0"/>
                  <a:t> oracle </a:t>
                </a:r>
              </a:p>
              <a:p>
                <a:r>
                  <a:rPr lang="en-US" sz="4000" i="1" dirty="0" smtClean="0"/>
                  <a:t>Then, we can construct two algorithms whose run-times are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sz="4000" i="1" dirty="0" smtClean="0"/>
                  <a:t>3T</a:t>
                </a:r>
                <a:r>
                  <a:rPr lang="en-US" sz="4000" i="1" baseline="-25000" dirty="0" smtClean="0"/>
                  <a:t>A</a:t>
                </a:r>
                <a:r>
                  <a:rPr lang="en-US" sz="4000" i="1" dirty="0" smtClean="0"/>
                  <a:t>: These algorithms are:</a:t>
                </a:r>
              </a:p>
              <a:p>
                <a:pPr marL="0" indent="0">
                  <a:buNone/>
                </a:pPr>
                <a:r>
                  <a:rPr lang="en-US" sz="4000" i="1" dirty="0" smtClean="0"/>
                  <a:t>– IND-CPA-adversary B</a:t>
                </a:r>
                <a:r>
                  <a:rPr lang="en-US" sz="4000" i="1" baseline="-25000" dirty="0" smtClean="0"/>
                  <a:t>1</a:t>
                </a:r>
                <a:r>
                  <a:rPr lang="en-US" sz="4000" i="1" dirty="0" smtClean="0"/>
                  <a:t> against P, PRF-adversary B</a:t>
                </a:r>
                <a:r>
                  <a:rPr lang="en-US" sz="4000" i="1" baseline="-25000" dirty="0" smtClean="0"/>
                  <a:t>2</a:t>
                </a:r>
                <a:r>
                  <a:rPr lang="en-US" sz="4000" i="1" dirty="0" smtClean="0"/>
                  <a:t> against F (</a:t>
                </a:r>
                <a:r>
                  <a:rPr lang="en-US" sz="4000" i="1" dirty="0" err="1" smtClean="0"/>
                  <a:t>qdec</a:t>
                </a:r>
                <a:r>
                  <a:rPr lang="en-US" sz="4000" i="1" dirty="0" smtClean="0"/>
                  <a:t> queries), </a:t>
                </a:r>
                <a:r>
                  <a:rPr lang="en-US" sz="4000" i="1" dirty="0" err="1" smtClean="0"/>
                  <a:t>s.t.</a:t>
                </a:r>
                <a:r>
                  <a:rPr lang="en-US" sz="4000" i="1" dirty="0" smtClean="0"/>
                  <a:t>: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sSup>
                          <m:sSupPr>
                            <m:ctrlPr>
                              <a:rPr lang="en-AU" sz="4000" b="1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4000" b="1" i="0" smtClean="0">
                                <a:latin typeface="Cambria Math" charset="0"/>
                                <a:sym typeface="Wingdings"/>
                              </a:rPr>
                              <m:t>𝐅𝐎</m:t>
                            </m:r>
                          </m:e>
                          <m:sup>
                            <m:r>
                              <a:rPr lang="en-AU" sz="4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⊬↺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00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4000" dirty="0"/>
                          <m:t>P</m:t>
                        </m:r>
                        <m:r>
                          <m:rPr>
                            <m:nor/>
                          </m:rPr>
                          <a:rPr lang="en-US" sz="4000" dirty="0"/>
                          <m:t>,</m:t>
                        </m:r>
                        <m:r>
                          <m:rPr>
                            <m:nor/>
                          </m:rPr>
                          <a:rPr lang="en-US" sz="4000" dirty="0"/>
                          <m:t>F</m:t>
                        </m:r>
                        <m:r>
                          <m:rPr>
                            <m:nor/>
                          </m:rPr>
                          <a:rPr lang="en-US" sz="4000" dirty="0"/>
                          <m:t>,</m:t>
                        </m:r>
                        <m:r>
                          <m:rPr>
                            <m:nor/>
                          </m:rPr>
                          <a:rPr lang="en-AU" sz="4000" b="0" i="0" dirty="0" smtClean="0"/>
                          <m:t>H</m:t>
                        </m:r>
                        <m:r>
                          <a:rPr lang="en-AU" sz="4000" b="0" i="1" dirty="0" smtClean="0"/>
                          <m:t>’</m:t>
                        </m:r>
                        <m:r>
                          <a:rPr lang="en-AU" sz="4000" b="0" i="1" dirty="0" smtClean="0">
                            <a:latin typeface="Cambria Math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000" dirty="0"/>
                          <m:t>H</m:t>
                        </m:r>
                        <m:r>
                          <m:rPr>
                            <m:nor/>
                          </m:rPr>
                          <a:rPr lang="en-US" sz="4000" dirty="0"/>
                          <m:t>)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4000" dirty="0" smtClean="0"/>
                          <m:t>IND</m:t>
                        </m:r>
                        <m:r>
                          <m:rPr>
                            <m:nor/>
                          </m:rPr>
                          <a:rPr lang="en-US" sz="4000" i="1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sz="4000" dirty="0" smtClean="0"/>
                          <m:t>CCA</m:t>
                        </m:r>
                      </m:sup>
                    </m:sSubSup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/>
                  <a:t>(A) </a:t>
                </a:r>
                <a:r>
                  <a:rPr lang="en-US" sz="4000" dirty="0" smtClean="0"/>
                  <a:t>≤ </a:t>
                </a:r>
                <a:r>
                  <a:rPr lang="en-US" sz="4000" dirty="0" smtClean="0"/>
                  <a:t>8d</a:t>
                </a:r>
                <a:r>
                  <a:rPr lang="en-US" sz="4000" baseline="-25000" dirty="0" smtClean="0"/>
                  <a:t>H</a:t>
                </a:r>
                <a:r>
                  <a:rPr lang="en-US" sz="4000" dirty="0" smtClean="0"/>
                  <a:t>·(d</a:t>
                </a:r>
                <a:r>
                  <a:rPr lang="en-US" sz="4000" baseline="-25000" dirty="0" smtClean="0"/>
                  <a:t>G</a:t>
                </a:r>
                <a:r>
                  <a:rPr lang="en-US" sz="4000" dirty="0" smtClean="0"/>
                  <a:t>+1) ·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4000" b="1" i="1" smtClean="0">
                            <a:latin typeface="Cambria Math" charset="0"/>
                            <a:sym typeface="Wingdings"/>
                          </a:rPr>
                          <m:t>𝑷</m:t>
                        </m:r>
                      </m:sub>
                      <m:sup>
                        <m:r>
                          <m:rPr>
                            <m:nor/>
                          </m:rPr>
                          <a:rPr lang="en-AU" sz="4000" b="0" i="0" dirty="0" smtClean="0"/>
                          <m:t>OW</m:t>
                        </m:r>
                        <m:r>
                          <m:rPr>
                            <m:nor/>
                          </m:rPr>
                          <a:rPr lang="en-AU" sz="4000" b="0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AU" sz="4000" b="0" i="0" dirty="0" smtClean="0"/>
                          <m:t>CPA</m:t>
                        </m:r>
                      </m:sup>
                    </m:sSubSup>
                    <m:d>
                      <m:dPr>
                        <m:ctrlPr>
                          <a:rPr lang="mr-IN" sz="40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4000" b="0" i="1" dirty="0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AU" sz="40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sz="4000" b="0" i="1" dirty="0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4000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4000" b="0" i="1" dirty="0" smtClean="0">
                            <a:latin typeface="Cambria Math" charset="0"/>
                          </a:rPr>
                          <m:t>24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sz="4000" b="0" i="1" dirty="0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sz="4000" b="0" i="1" dirty="0" smtClean="0"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  <m:r>
                          <a:rPr lang="en-AU" sz="4000" b="0" i="1" dirty="0" smtClean="0">
                            <a:latin typeface="Cambria Math" charset="0"/>
                          </a:rPr>
                          <m:t>+8</m:t>
                        </m:r>
                      </m:num>
                      <m:den>
                        <m:r>
                          <a:rPr lang="en-AU" sz="4000" b="0" i="1" dirty="0" smtClean="0">
                            <a:latin typeface="Cambria Math" charset="0"/>
                          </a:rPr>
                          <m:t>|</m:t>
                        </m:r>
                        <m:r>
                          <a:rPr lang="en-AU" sz="4000" b="0" i="1" dirty="0" smtClean="0">
                            <a:latin typeface="Cambria Math" charset="0"/>
                          </a:rPr>
                          <m:t>𝑀</m:t>
                        </m:r>
                        <m:r>
                          <a:rPr lang="en-AU" sz="4000" b="0" i="1" dirty="0" smtClean="0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4000" dirty="0" smtClean="0"/>
                  <a:t>)  + </a:t>
                </a:r>
              </a:p>
              <a:p>
                <a:pPr marL="0" indent="0">
                  <a:buNone/>
                </a:pPr>
                <a:r>
                  <a:rPr lang="en-US" sz="4000" dirty="0"/>
                  <a:t>	</a:t>
                </a:r>
                <a:r>
                  <a:rPr lang="en-US" sz="4000" dirty="0" smtClean="0"/>
                  <a:t>		    + 6·(3q</a:t>
                </a:r>
                <a:r>
                  <a:rPr lang="en-US" sz="4000" baseline="-25000" dirty="0" smtClean="0"/>
                  <a:t>G</a:t>
                </a:r>
                <a:r>
                  <a:rPr lang="en-US" sz="4000" dirty="0" smtClean="0"/>
                  <a:t> +</a:t>
                </a:r>
                <a:r>
                  <a:rPr lang="en-US" sz="4000" dirty="0" err="1" smtClean="0"/>
                  <a:t>q</a:t>
                </a:r>
                <a:r>
                  <a:rPr lang="en-US" sz="4000" baseline="-25000" dirty="0" err="1" smtClean="0"/>
                  <a:t>dec</a:t>
                </a:r>
                <a:r>
                  <a:rPr lang="en-US" sz="4000" dirty="0" smtClean="0"/>
                  <a:t>)·( (8d</a:t>
                </a:r>
                <a:r>
                  <a:rPr lang="en-US" sz="4000" baseline="-25000" dirty="0" smtClean="0"/>
                  <a:t>G</a:t>
                </a:r>
                <a:r>
                  <a:rPr lang="en-US" sz="4000" dirty="0" smtClean="0"/>
                  <a:t> +1)·</a:t>
                </a:r>
                <a:r>
                  <a:rPr lang="en-US" sz="4000" dirty="0" err="1" smtClean="0"/>
                  <a:t>δ</a:t>
                </a:r>
                <a:r>
                  <a:rPr lang="en-US" sz="4000" dirty="0" smtClean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dirty="0" smtClean="0"/>
                          <m:t>3</m:t>
                        </m:r>
                        <m:r>
                          <a:rPr lang="en-US" sz="4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𝜂</m:t>
                        </m:r>
                      </m:e>
                    </m:rad>
                  </m:oMath>
                </a14:m>
                <a:r>
                  <a:rPr lang="en-US" sz="4000" dirty="0" smtClean="0"/>
                  <a:t>  + (4d</a:t>
                </a:r>
                <a:r>
                  <a:rPr lang="en-US" sz="4000" baseline="-25000" dirty="0" smtClean="0"/>
                  <a:t>H</a:t>
                </a:r>
                <a:r>
                  <a:rPr lang="en-US" sz="4000" dirty="0" smtClean="0"/>
                  <a:t> +12)·</a:t>
                </a:r>
                <a:r>
                  <a:rPr lang="en-US" sz="40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𝜂</m:t>
                    </m:r>
                    <m:r>
                      <a:rPr lang="en-US" sz="40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+</a:t>
                </a:r>
                <a:r>
                  <a:rPr lang="en-US" sz="4000" dirty="0" smtClean="0"/>
                  <a:t> 2·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i="1" dirty="0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sz="4000" b="1" i="1" smtClean="0">
                            <a:latin typeface="Cambria Math" charset="0"/>
                            <a:sym typeface="Wingdings"/>
                          </a:rPr>
                          <m:t>𝑭</m:t>
                        </m:r>
                      </m:sub>
                      <m:sup>
                        <m:r>
                          <m:rPr>
                            <m:nor/>
                          </m:rPr>
                          <a:rPr lang="en-AU" sz="4000" b="0" i="0" dirty="0" smtClean="0"/>
                          <m:t>PRF</m:t>
                        </m:r>
                      </m:sup>
                    </m:sSubSup>
                    <m:r>
                      <a:rPr lang="en-AU" sz="4000" b="0" i="1" dirty="0" smtClean="0">
                        <a:latin typeface="Cambria Math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dirty="0" smtClean="0"/>
                      <m:t>B</m:t>
                    </m:r>
                    <m:r>
                      <m:rPr>
                        <m:nor/>
                      </m:rPr>
                      <a:rPr lang="en-AU" sz="4000" b="0" i="0" baseline="-25000" dirty="0" smtClean="0"/>
                      <m:t>2</m:t>
                    </m:r>
                  </m:oMath>
                </a14:m>
                <a:r>
                  <a:rPr lang="en-US" sz="4000" dirty="0" smtClean="0"/>
                  <a:t>)</a:t>
                </a:r>
                <a:r>
                  <a:rPr lang="en-US" sz="4000" dirty="0" smtClean="0"/>
                  <a:t>.</a:t>
                </a:r>
              </a:p>
              <a:p>
                <a:endParaRPr lang="en-US" sz="40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899"/>
                <a:ext cx="10963276" cy="5186363"/>
              </a:xfrm>
              <a:blipFill rotWithShape="0">
                <a:blip r:embed="rId2"/>
                <a:stretch>
                  <a:fillRect l="-723" t="-2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14475" y="6186488"/>
            <a:ext cx="318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Essentially tight for small </a:t>
            </a:r>
            <a:r>
              <a:rPr lang="en-US" b="1" dirty="0" err="1" smtClean="0">
                <a:solidFill>
                  <a:srgbClr val="00B050"/>
                </a:solidFill>
              </a:rPr>
              <a:t>d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G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H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Ongoing Work &amp;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899"/>
            <a:ext cx="10963276" cy="51863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Improve tightness</a:t>
            </a:r>
          </a:p>
          <a:p>
            <a:pPr lvl="1"/>
            <a:r>
              <a:rPr lang="en-US" sz="2800" dirty="0" smtClean="0">
                <a:sym typeface="Wingdings"/>
              </a:rPr>
              <a:t>Reduce the dependence on d:</a:t>
            </a:r>
          </a:p>
          <a:p>
            <a:pPr lvl="2"/>
            <a:r>
              <a:rPr lang="en-US" sz="2400" dirty="0" smtClean="0">
                <a:sym typeface="Wingdings"/>
              </a:rPr>
              <a:t>Replace hybrid arg. by tighter techniques?</a:t>
            </a:r>
          </a:p>
          <a:p>
            <a:pPr lvl="2"/>
            <a:r>
              <a:rPr lang="en-US" sz="2400" dirty="0" smtClean="0">
                <a:sym typeface="Wingdings"/>
              </a:rPr>
              <a:t>(e.g. can adapt [BH+19,AHU18] or </a:t>
            </a:r>
            <a:r>
              <a:rPr lang="en-US" sz="2400" dirty="0" err="1" smtClean="0">
                <a:sym typeface="Wingdings"/>
              </a:rPr>
              <a:t>Zhandry’s</a:t>
            </a:r>
            <a:r>
              <a:rPr lang="en-US" sz="2400" dirty="0" smtClean="0">
                <a:sym typeface="Wingdings"/>
              </a:rPr>
              <a:t> query recording [Z19]?</a:t>
            </a:r>
          </a:p>
          <a:p>
            <a:r>
              <a:rPr lang="en-US" dirty="0" smtClean="0">
                <a:sym typeface="Wingdings"/>
              </a:rPr>
              <a:t>Double-sided oracle extractor single sided oracle?</a:t>
            </a:r>
          </a:p>
          <a:p>
            <a:pPr lvl="1"/>
            <a:r>
              <a:rPr lang="en-US" sz="2800" dirty="0" smtClean="0">
                <a:sym typeface="Wingdings"/>
              </a:rPr>
              <a:t>Remove </a:t>
            </a:r>
            <a:r>
              <a:rPr lang="en-US" sz="2800" dirty="0" err="1" smtClean="0">
                <a:sym typeface="Wingdings"/>
              </a:rPr>
              <a:t>injectiveness</a:t>
            </a:r>
            <a:r>
              <a:rPr lang="en-US" sz="2800" dirty="0" smtClean="0">
                <a:sym typeface="Wingdings"/>
              </a:rPr>
              <a:t> requirement from FO CCA proof?</a:t>
            </a:r>
          </a:p>
          <a:p>
            <a:pPr lvl="1"/>
            <a:r>
              <a:rPr lang="en-US" sz="2800" dirty="0" err="1">
                <a:sym typeface="Wingdings"/>
              </a:rPr>
              <a:t>i</a:t>
            </a:r>
            <a:r>
              <a:rPr lang="en-US" sz="2800" dirty="0" err="1" smtClean="0">
                <a:sym typeface="Wingdings"/>
              </a:rPr>
              <a:t>njectiveness</a:t>
            </a:r>
            <a:r>
              <a:rPr lang="en-US" sz="2800" dirty="0" smtClean="0">
                <a:sym typeface="Wingdings"/>
              </a:rPr>
              <a:t> of NIST PQC encryption candidates?</a:t>
            </a:r>
          </a:p>
          <a:p>
            <a:r>
              <a:rPr lang="en-US" dirty="0" smtClean="0">
                <a:sym typeface="Wingdings"/>
              </a:rPr>
              <a:t>Other applications of MRM extraction?</a:t>
            </a:r>
          </a:p>
          <a:p>
            <a:endParaRPr lang="en-US" dirty="0">
              <a:sym typeface="Wingdings"/>
            </a:endParaRPr>
          </a:p>
          <a:p>
            <a:endParaRPr lang="en-US" sz="4000" dirty="0" smtClean="0"/>
          </a:p>
          <a:p>
            <a:endParaRPr lang="en-US" sz="3800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0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Background: Context (see prev. talk for more)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Fujisaki-Okamoto (FO) transform for CPA </a:t>
                </a:r>
                <a:r>
                  <a:rPr lang="en-US" sz="2600" dirty="0" smtClean="0">
                    <a:sym typeface="Wingdings"/>
                  </a:rPr>
                  <a:t> CCA security </a:t>
                </a:r>
              </a:p>
              <a:p>
                <a:pPr lvl="1"/>
                <a:r>
                  <a:rPr lang="en-US" sz="2200" dirty="0" smtClean="0">
                    <a:sym typeface="Wingdings"/>
                  </a:rPr>
                  <a:t>Commonly used to strengthen CPA   CCA security for pub-key encryption</a:t>
                </a:r>
              </a:p>
              <a:p>
                <a:pPr lvl="2"/>
                <a:r>
                  <a:rPr lang="en-US" sz="1800" dirty="0" smtClean="0">
                    <a:sym typeface="Wingdings"/>
                  </a:rPr>
                  <a:t>Start from a CPA secure pub key </a:t>
                </a:r>
                <a:r>
                  <a:rPr lang="en-US" sz="1800" dirty="0" err="1" smtClean="0">
                    <a:sym typeface="Wingdings"/>
                  </a:rPr>
                  <a:t>enc</a:t>
                </a:r>
                <a:r>
                  <a:rPr lang="en-US" sz="1800" dirty="0" smtClean="0">
                    <a:sym typeface="Wingdings"/>
                  </a:rPr>
                  <a:t> scheme E</a:t>
                </a:r>
              </a:p>
              <a:p>
                <a:pPr lvl="2"/>
                <a:r>
                  <a:rPr lang="en-US" sz="1800" dirty="0" smtClean="0">
                    <a:sym typeface="Wingdings"/>
                  </a:rPr>
                  <a:t>Get a CCA secure pub key </a:t>
                </a:r>
                <a:r>
                  <a:rPr lang="en-US" sz="1800" dirty="0" err="1" smtClean="0">
                    <a:sym typeface="Wingdings"/>
                  </a:rPr>
                  <a:t>enc</a:t>
                </a:r>
                <a:r>
                  <a:rPr lang="en-US" sz="1800" dirty="0" smtClean="0">
                    <a:sym typeface="Wingdings"/>
                  </a:rPr>
                  <a:t> scheme E’ = FO</a:t>
                </a:r>
                <a:r>
                  <a:rPr lang="pt-BR" sz="1800" dirty="0" smtClean="0">
                    <a:sym typeface="Wingdings"/>
                  </a:rPr>
                  <a:t>(E)</a:t>
                </a:r>
                <a:endParaRPr lang="en-US" sz="2200" dirty="0" smtClean="0">
                  <a:sym typeface="Wingdings"/>
                </a:endParaRPr>
              </a:p>
              <a:p>
                <a:pPr lvl="1"/>
                <a:endParaRPr lang="en-US" sz="2200" dirty="0" smtClean="0">
                  <a:sym typeface="Wingdings"/>
                </a:endParaRPr>
              </a:p>
              <a:p>
                <a:pPr lvl="1"/>
                <a:r>
                  <a:rPr lang="en-US" sz="2200" dirty="0" smtClean="0">
                    <a:sym typeface="Wingdings"/>
                  </a:rPr>
                  <a:t>Used by most NIST PQC pub-key encryption scheme candidates</a:t>
                </a:r>
                <a:endParaRPr lang="en-US" sz="2200" dirty="0">
                  <a:sym typeface="Wingdings"/>
                </a:endParaRPr>
              </a:p>
              <a:p>
                <a:pPr lvl="1"/>
                <a:endParaRPr lang="en-US" sz="2200" dirty="0" smtClean="0">
                  <a:sym typeface="Wingdings"/>
                </a:endParaRPr>
              </a:p>
              <a:p>
                <a:pPr lvl="1"/>
                <a:r>
                  <a:rPr lang="en-US" sz="2200" dirty="0" smtClean="0">
                    <a:sym typeface="Wingdings"/>
                  </a:rPr>
                  <a:t>We focus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charset="0"/>
                            <a:sym typeface="Wingdings"/>
                          </a:rPr>
                          <m:t>𝐹𝑂</m:t>
                        </m:r>
                      </m:e>
                      <m:sup>
                        <m:r>
                          <a:rPr lang="en-AU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</m:t>
                        </m:r>
                      </m:sup>
                    </m:sSup>
                    <m:r>
                      <a:rPr lang="en-AU" sz="2200" b="0" i="1" smtClean="0">
                        <a:latin typeface="Cambria Math" charset="0"/>
                        <a:sym typeface="Wingdings"/>
                      </a:rPr>
                      <m:t>=</m:t>
                    </m:r>
                    <m:sSup>
                      <m:sSupPr>
                        <m:ctrlPr>
                          <a:rPr lang="en-AU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charset="0"/>
                            <a:sym typeface="Wingdings"/>
                          </a:rPr>
                          <m:t>U</m:t>
                        </m:r>
                      </m:e>
                      <m:sup>
                        <m:r>
                          <a:rPr lang="en-AU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⊬↺</m:t>
                        </m:r>
                      </m:sup>
                    </m:sSup>
                    <m:r>
                      <a:rPr lang="en-AU" sz="22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∘</m:t>
                    </m:r>
                    <m:r>
                      <a:rPr lang="en-AU" sz="22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𝑇</m:t>
                    </m:r>
                  </m:oMath>
                </a14:m>
                <a:r>
                  <a:rPr lang="en-US" sz="2200" dirty="0" smtClean="0">
                    <a:sym typeface="Wingdings"/>
                  </a:rPr>
                  <a:t> </a:t>
                </a:r>
                <a:r>
                  <a:rPr lang="pt-BR" sz="2200" dirty="0" smtClean="0">
                    <a:sym typeface="Wingdings"/>
                  </a:rPr>
                  <a:t>(E)</a:t>
                </a:r>
                <a:r>
                  <a:rPr lang="en-US" sz="2200" dirty="0" smtClean="0">
                    <a:sym typeface="Wingdings"/>
                  </a:rPr>
                  <a:t>variant  </a:t>
                </a:r>
              </a:p>
              <a:p>
                <a:pPr lvl="2"/>
                <a:r>
                  <a:rPr lang="en-US" sz="1800" dirty="0" smtClean="0">
                    <a:sym typeface="Wingdings"/>
                  </a:rPr>
                  <a:t>using two hash functions (H, H’), modelled as Random Oracles</a:t>
                </a:r>
              </a:p>
              <a:p>
                <a:pPr lvl="2"/>
                <a:r>
                  <a:rPr lang="en-US" sz="1800" dirty="0" smtClean="0">
                    <a:sym typeface="Wingdings"/>
                  </a:rPr>
                  <a:t>Focus on hash H used by U: </a:t>
                </a:r>
              </a:p>
              <a:p>
                <a:pPr lvl="3"/>
                <a:r>
                  <a:rPr lang="en-US" sz="1600" dirty="0">
                    <a:sym typeface="Wingdings"/>
                  </a:rPr>
                  <a:t>c</a:t>
                </a:r>
                <a:r>
                  <a:rPr lang="en-US" sz="1600" dirty="0" smtClean="0">
                    <a:sym typeface="Wingdings"/>
                  </a:rPr>
                  <a:t> = </a:t>
                </a:r>
                <a:r>
                  <a:rPr lang="en-US" sz="1600" dirty="0" err="1" smtClean="0">
                    <a:sym typeface="Wingdings"/>
                  </a:rPr>
                  <a:t>Enc</a:t>
                </a:r>
                <a:r>
                  <a:rPr lang="en-US" sz="1600" dirty="0" smtClean="0">
                    <a:sym typeface="Wingdings"/>
                  </a:rPr>
                  <a:t>(</a:t>
                </a:r>
                <a:r>
                  <a:rPr lang="en-US" sz="1600" dirty="0" err="1" smtClean="0">
                    <a:sym typeface="Wingdings"/>
                  </a:rPr>
                  <a:t>m;H</a:t>
                </a:r>
                <a:r>
                  <a:rPr lang="en-US" sz="1600" dirty="0" smtClean="0">
                    <a:sym typeface="Wingdings"/>
                  </a:rPr>
                  <a:t>’(m)),  encapsulated key K = H(</a:t>
                </a:r>
                <a:r>
                  <a:rPr lang="en-US" sz="1600" dirty="0" err="1" smtClean="0">
                    <a:sym typeface="Wingdings"/>
                  </a:rPr>
                  <a:t>m,c</a:t>
                </a:r>
                <a:r>
                  <a:rPr lang="en-US" sz="1600" dirty="0" smtClean="0">
                    <a:sym typeface="Wingdings"/>
                  </a:rPr>
                  <a:t>)</a:t>
                </a:r>
                <a:endParaRPr lang="en-US" sz="2200" dirty="0" smtClean="0">
                  <a:sym typeface="Wingdings"/>
                </a:endParaRPr>
              </a:p>
              <a:p>
                <a:pPr lvl="1"/>
                <a:endParaRPr lang="en-US" sz="2200" dirty="0" smtClean="0">
                  <a:sym typeface="Wingdings"/>
                </a:endParaRPr>
              </a:p>
              <a:p>
                <a:pPr lvl="1"/>
                <a:r>
                  <a:rPr lang="en-US" sz="2200" dirty="0" smtClean="0">
                    <a:sym typeface="Wingdings"/>
                  </a:rPr>
                  <a:t>Assume two (mild) properties on the CPA pub-key </a:t>
                </a:r>
                <a:r>
                  <a:rPr lang="en-US" sz="2200" dirty="0" err="1" smtClean="0">
                    <a:sym typeface="Wingdings"/>
                  </a:rPr>
                  <a:t>enc</a:t>
                </a:r>
                <a:r>
                  <a:rPr lang="en-US" sz="2200" dirty="0" smtClean="0">
                    <a:sym typeface="Wingdings"/>
                  </a:rPr>
                  <a:t> scheme:</a:t>
                </a:r>
              </a:p>
              <a:p>
                <a:pPr lvl="2"/>
                <a:r>
                  <a:rPr lang="en-US" sz="1800" dirty="0" smtClean="0">
                    <a:sym typeface="Wingdings"/>
                  </a:rPr>
                  <a:t>Det. Scheme T</a:t>
                </a:r>
                <a:r>
                  <a:rPr lang="pt-BR" sz="1800" dirty="0" smtClean="0">
                    <a:sym typeface="Wingdings"/>
                  </a:rPr>
                  <a:t>(E) </a:t>
                </a:r>
                <a:r>
                  <a:rPr lang="pt-BR" sz="1800" dirty="0" err="1" smtClean="0">
                    <a:sym typeface="Wingdings"/>
                  </a:rPr>
                  <a:t>is</a:t>
                </a:r>
                <a:r>
                  <a:rPr lang="pt-BR" sz="1800" dirty="0" smtClean="0">
                    <a:sym typeface="Wingdings"/>
                  </a:rPr>
                  <a:t> </a:t>
                </a:r>
                <a:r>
                  <a:rPr lang="pt-BR" sz="1800" dirty="0" err="1" smtClean="0">
                    <a:sym typeface="Wingdings"/>
                  </a:rPr>
                  <a:t>eps</a:t>
                </a:r>
                <a:r>
                  <a:rPr lang="pt-BR" sz="1800" dirty="0" smtClean="0">
                    <a:sym typeface="Wingdings"/>
                  </a:rPr>
                  <a:t> </a:t>
                </a:r>
                <a:r>
                  <a:rPr lang="mr-IN" sz="1800" dirty="0" smtClean="0">
                    <a:sym typeface="Wingdings"/>
                  </a:rPr>
                  <a:t>–</a:t>
                </a:r>
                <a:r>
                  <a:rPr lang="pt-BR" sz="1800" dirty="0" smtClean="0">
                    <a:sym typeface="Wingdings"/>
                  </a:rPr>
                  <a:t> </a:t>
                </a:r>
                <a:r>
                  <a:rPr lang="pt-BR" sz="1800" dirty="0" err="1" smtClean="0">
                    <a:sym typeface="Wingdings"/>
                  </a:rPr>
                  <a:t>injective</a:t>
                </a:r>
                <a:r>
                  <a:rPr lang="pt-BR" sz="1800" dirty="0" smtClean="0">
                    <a:sym typeface="Wingdings"/>
                  </a:rPr>
                  <a:t> for </a:t>
                </a:r>
                <a:r>
                  <a:rPr lang="pt-BR" sz="1800" dirty="0" err="1" smtClean="0">
                    <a:sym typeface="Wingdings"/>
                  </a:rPr>
                  <a:t>eps</a:t>
                </a:r>
                <a:r>
                  <a:rPr lang="pt-BR" sz="1800" dirty="0" smtClean="0">
                    <a:sym typeface="Wingdings"/>
                  </a:rPr>
                  <a:t> </a:t>
                </a:r>
                <a:r>
                  <a:rPr lang="pt-BR" sz="1800" dirty="0" err="1" smtClean="0">
                    <a:sym typeface="Wingdings"/>
                  </a:rPr>
                  <a:t>neligible</a:t>
                </a:r>
                <a:endParaRPr lang="pt-BR" sz="1800" dirty="0" smtClean="0">
                  <a:sym typeface="Wingdings"/>
                </a:endParaRPr>
              </a:p>
              <a:p>
                <a:pPr lvl="2"/>
                <a:r>
                  <a:rPr lang="en-US" sz="1800" dirty="0" smtClean="0">
                    <a:sym typeface="Wingdings"/>
                  </a:rPr>
                  <a:t>Hardness of finding decryption errors (FFC) property</a:t>
                </a:r>
              </a:p>
              <a:p>
                <a:pPr lvl="2"/>
                <a:endParaRPr lang="en-US" sz="2200" dirty="0" smtClean="0">
                  <a:sym typeface="Wingdings"/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  <a:blipFill rotWithShape="0">
                <a:blip r:embed="rId2"/>
                <a:stretch>
                  <a:fillRect l="-88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Background: Context (prev. talk for more)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200" dirty="0" smtClean="0">
                    <a:sym typeface="Wingdings"/>
                  </a:rPr>
                  <a:t>Security proofs in the Quantum Random Oracle Model (QROM)</a:t>
                </a:r>
                <a:endParaRPr lang="en-US" sz="2200" dirty="0" smtClean="0">
                  <a:sym typeface="Wingdings"/>
                </a:endParaRPr>
              </a:p>
              <a:p>
                <a:pPr lvl="1"/>
                <a:r>
                  <a:rPr lang="en-US" sz="2200" dirty="0" smtClean="0">
                    <a:sym typeface="Wingdings"/>
                  </a:rPr>
                  <a:t>Model hash functions used in FO transform as random oracles (q attack queries)</a:t>
                </a:r>
              </a:p>
              <a:p>
                <a:pPr lvl="1"/>
                <a:endParaRPr lang="en-US" sz="2200" dirty="0">
                  <a:sym typeface="Wingdings"/>
                </a:endParaRPr>
              </a:p>
              <a:p>
                <a:pPr lvl="1"/>
                <a:r>
                  <a:rPr lang="en-US" sz="2200" dirty="0" smtClean="0">
                    <a:sym typeface="Wingdings"/>
                  </a:rPr>
                  <a:t>Quantum accessible random oracle O, modelled as a unitary map U</a:t>
                </a:r>
                <a:r>
                  <a:rPr lang="en-US" sz="2200" baseline="-25000" dirty="0" smtClean="0">
                    <a:sym typeface="Wingdings"/>
                  </a:rPr>
                  <a:t>O</a:t>
                </a:r>
                <a:r>
                  <a:rPr lang="en-US" sz="2200" dirty="0" smtClean="0">
                    <a:sym typeface="Wingdings"/>
                  </a:rPr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𝑈</m:t>
                        </m:r>
                      </m:e>
                      <m:sub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𝑂</m:t>
                        </m:r>
                      </m:sub>
                    </m:sSub>
                    <m:r>
                      <a:rPr lang="en-AU" sz="1800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8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𝑥</m:t>
                        </m:r>
                      </m:e>
                    </m:d>
                    <m:r>
                      <a:rPr lang="en-AU" sz="1800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8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𝑦</m:t>
                        </m:r>
                      </m:e>
                    </m:d>
                    <m:r>
                      <a:rPr lang="en-US" sz="1800" dirty="0">
                        <a:ea typeface="Cambria Math" charset="0"/>
                        <a:cs typeface="Cambria Math" charset="0"/>
                        <a:sym typeface="Wingdings"/>
                      </a:rPr>
                      <m:t>⟼</m:t>
                    </m:r>
                  </m:oMath>
                </a14:m>
                <a:r>
                  <a:rPr lang="en-AU" sz="1800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8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𝑥</m:t>
                        </m:r>
                      </m:e>
                    </m:d>
                    <m:r>
                      <a:rPr lang="en-AU" sz="1800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18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𝑦</m:t>
                        </m:r>
                        <m:r>
                          <a:rPr lang="en-AU" sz="1800" b="0" i="1" smtClean="0">
                            <a:latin typeface="Cambria Math" charset="0"/>
                            <a:sym typeface="Wingdings"/>
                          </a:rPr>
                          <m:t> 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AU" sz="1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AU" sz="1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𝑂</m:t>
                            </m:r>
                            <m:r>
                              <a:rPr lang="en-AU" sz="1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(</m:t>
                            </m:r>
                            <m:r>
                              <a:rPr lang="en-AU" sz="1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  <m:r>
                              <a:rPr lang="en-AU" sz="1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 smtClean="0">
                  <a:sym typeface="Wingdings"/>
                </a:endParaRPr>
              </a:p>
              <a:p>
                <a:pPr lvl="1"/>
                <a:endParaRPr lang="en-US" sz="2200" dirty="0" smtClean="0">
                  <a:sym typeface="Wingdings"/>
                </a:endParaRPr>
              </a:p>
              <a:p>
                <a:pPr lvl="1"/>
                <a:r>
                  <a:rPr lang="en-US" sz="2200" dirty="0" smtClean="0">
                    <a:sym typeface="Wingdings"/>
                  </a:rPr>
                  <a:t>Model QROM quantum attacker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charset="0"/>
                            <a:sym typeface="Wingdings"/>
                          </a:rPr>
                          <m:t>𝐴</m:t>
                        </m:r>
                      </m:e>
                      <m:sup>
                        <m:r>
                          <a:rPr lang="en-AU" sz="22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20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AU" sz="2200" b="0" i="1" smtClean="0">
                                <a:latin typeface="Cambria Math" charset="0"/>
                                <a:sym typeface="Wingdings"/>
                              </a:rPr>
                              <m:t>𝑂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 smtClean="0">
                    <a:sym typeface="Wingdings"/>
                  </a:rPr>
                  <a:t> as a sequence of attack </a:t>
                </a:r>
                <a:r>
                  <a:rPr lang="en-US" sz="2200" dirty="0" err="1" smtClean="0">
                    <a:sym typeface="Wingdings"/>
                  </a:rPr>
                  <a:t>unitaries</a:t>
                </a:r>
                <a:r>
                  <a:rPr lang="en-US" sz="22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charset="0"/>
                            <a:sym typeface="Wingdings"/>
                          </a:rPr>
                          <m:t>𝐴</m:t>
                        </m:r>
                      </m:e>
                      <m:sub>
                        <m:r>
                          <a:rPr lang="en-AU" sz="2200" b="0" i="1" smtClean="0">
                            <a:latin typeface="Cambria Math" charset="0"/>
                            <a:sym typeface="Wingdings"/>
                          </a:rPr>
                          <m:t>𝑖</m:t>
                        </m:r>
                      </m:sub>
                    </m:sSub>
                    <m:r>
                      <a:rPr lang="en-AU" sz="2200" b="0" i="1" smtClean="0">
                        <a:latin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200" dirty="0" smtClean="0">
                    <a:sym typeface="Wingdings"/>
                  </a:rPr>
                  <a:t>interleaved with oracle queries to U</a:t>
                </a:r>
                <a:r>
                  <a:rPr lang="en-US" sz="2200" baseline="-25000" dirty="0" smtClean="0">
                    <a:sym typeface="Wingdings"/>
                  </a:rPr>
                  <a:t>O</a:t>
                </a:r>
                <a:r>
                  <a:rPr lang="en-US" sz="2200" dirty="0" smtClean="0">
                    <a:sym typeface="Wingdings"/>
                  </a:rPr>
                  <a:t>, followed by a final measurement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𝕄</m:t>
                    </m:r>
                    <m:r>
                      <a:rPr lang="en-AU" sz="22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200" dirty="0" smtClean="0">
                    <a:sym typeface="Wingdings"/>
                  </a:rPr>
                  <a:t>to produce output:</a:t>
                </a:r>
                <a:endParaRPr lang="en-AU" b="0" i="1" dirty="0" smtClean="0">
                  <a:latin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𝐴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𝑂</m:t>
                            </m:r>
                          </m:e>
                        </m:d>
                      </m:sup>
                    </m:sSup>
                    <m:r>
                      <a:rPr lang="en-AU" b="0" i="1" smtClean="0">
                        <a:latin typeface="Cambria Math" charset="0"/>
                        <a:sym typeface="Wingdings"/>
                      </a:rPr>
                      <m:t> :=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𝕄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°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⋯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</m:t>
                        </m:r>
                      </m:sub>
                    </m:sSub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outputs </a:t>
                </a:r>
                <a:r>
                  <a:rPr lang="en-US" dirty="0" err="1" smtClean="0"/>
                  <a:t>i’th</a:t>
                </a:r>
                <a:r>
                  <a:rPr lang="en-US" dirty="0" smtClean="0"/>
                  <a:t> query to O </a:t>
                </a:r>
              </a:p>
              <a:p>
                <a:pPr lvl="3"/>
                <a:endParaRPr lang="en-US" dirty="0"/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sym typeface="Wingdings"/>
                  </a:rPr>
                  <a:t>Prior FO QROM Security Proofs </a:t>
                </a:r>
                <a:r>
                  <a:rPr lang="en-US" sz="2400" dirty="0" smtClean="0">
                    <a:sym typeface="Wingdings"/>
                  </a:rPr>
                  <a:t>(w/o strong </a:t>
                </a:r>
                <a:r>
                  <a:rPr lang="en-US" sz="2400" dirty="0" smtClean="0">
                    <a:sym typeface="Wingdings"/>
                  </a:rPr>
                  <a:t>“DS” properties): </a:t>
                </a:r>
                <a:r>
                  <a:rPr lang="en-US" sz="2400" b="1" dirty="0" smtClean="0">
                    <a:solidFill>
                      <a:srgbClr val="00B050"/>
                    </a:solidFill>
                    <a:sym typeface="Wingdings"/>
                  </a:rPr>
                  <a:t>square root adv. Loss</a:t>
                </a:r>
              </a:p>
              <a:p>
                <a:pPr lvl="2"/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Adv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(CCA) 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&lt;=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𝒒</m:t>
                        </m:r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∙</m:t>
                        </m:r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𝑨𝒅𝒗</m:t>
                        </m:r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(</m:t>
                        </m:r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𝑪𝑷𝑨</m:t>
                        </m:r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 (simplified)</a:t>
                </a:r>
                <a:endParaRPr lang="en-US" b="1" dirty="0">
                  <a:solidFill>
                    <a:srgbClr val="00B050"/>
                  </a:solidFill>
                  <a:sym typeface="Wingdings"/>
                </a:endParaRPr>
              </a:p>
              <a:p>
                <a:pPr marL="228600" lvl="2">
                  <a:spcBef>
                    <a:spcPts val="1000"/>
                  </a:spcBef>
                </a:pPr>
                <a:r>
                  <a:rPr lang="en-US" sz="2600" b="1" dirty="0" smtClean="0">
                    <a:solidFill>
                      <a:srgbClr val="00B050"/>
                    </a:solidFill>
                    <a:sym typeface="Wingdings"/>
                  </a:rPr>
                  <a:t>This work (with FFC/</a:t>
                </a:r>
                <a:r>
                  <a:rPr lang="en-US" sz="2600" b="1" dirty="0" err="1" smtClean="0">
                    <a:solidFill>
                      <a:srgbClr val="00B050"/>
                    </a:solidFill>
                    <a:sym typeface="Wingdings"/>
                  </a:rPr>
                  <a:t>injectivity</a:t>
                </a:r>
                <a:r>
                  <a:rPr lang="en-US" sz="2600" b="1" dirty="0" smtClean="0">
                    <a:solidFill>
                      <a:srgbClr val="00B050"/>
                    </a:solidFill>
                    <a:sym typeface="Wingdings"/>
                  </a:rPr>
                  <a:t> properties): </a:t>
                </a:r>
              </a:p>
              <a:p>
                <a:pPr marL="1143000" lvl="4">
                  <a:spcBef>
                    <a:spcPts val="1000"/>
                  </a:spcBef>
                </a:pPr>
                <a:r>
                  <a:rPr lang="en-US" sz="2000" b="1" dirty="0" err="1" smtClean="0">
                    <a:solidFill>
                      <a:srgbClr val="00B050"/>
                    </a:solidFill>
                    <a:sym typeface="Wingdings"/>
                  </a:rPr>
                  <a:t>Adv</a:t>
                </a:r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(CCA</a:t>
                </a:r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)  &lt;=</a:t>
                </a:r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𝒒</m:t>
                    </m:r>
                    <m:r>
                      <a:rPr lang="en-AU" sz="2000" b="1" i="1" baseline="30000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𝟐</m:t>
                    </m:r>
                    <m:r>
                      <a:rPr lang="en-AU" sz="20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∙</m:t>
                    </m:r>
                    <m:r>
                      <a:rPr lang="en-AU" sz="20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𝑨𝒅𝒗</m:t>
                    </m:r>
                    <m:d>
                      <m:dPr>
                        <m:ctrlPr>
                          <a:rPr lang="en-AU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𝑪𝑷𝑨</m:t>
                        </m:r>
                      </m:e>
                    </m:d>
                    <m:r>
                      <a:rPr lang="en-AU" sz="20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(simplified</a:t>
                </a:r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) (no </a:t>
                </a:r>
                <a:r>
                  <a:rPr lang="en-US" sz="2000" b="1" dirty="0" err="1" smtClean="0">
                    <a:solidFill>
                      <a:srgbClr val="00B050"/>
                    </a:solidFill>
                    <a:sym typeface="Wingdings"/>
                  </a:rPr>
                  <a:t>sq</a:t>
                </a:r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-root </a:t>
                </a:r>
                <a:r>
                  <a:rPr lang="en-US" sz="2000" b="1" dirty="0" err="1" smtClean="0">
                    <a:solidFill>
                      <a:srgbClr val="00B050"/>
                    </a:solidFill>
                    <a:sym typeface="Wingdings"/>
                  </a:rPr>
                  <a:t>adv</a:t>
                </a:r>
                <a:r>
                  <a:rPr lang="en-US" sz="2000" b="1" dirty="0" smtClean="0">
                    <a:solidFill>
                      <a:srgbClr val="00B050"/>
                    </a:solidFill>
                    <a:sym typeface="Wingdings"/>
                  </a:rPr>
                  <a:t> loss)</a:t>
                </a:r>
                <a:endParaRPr lang="en-US" sz="2000" b="1" dirty="0" smtClean="0">
                  <a:solidFill>
                    <a:srgbClr val="00B050"/>
                  </a:solidFill>
                  <a:sym typeface="Wingdings"/>
                </a:endParaRPr>
              </a:p>
              <a:p>
                <a:endParaRPr lang="en-US" sz="2600" b="1" dirty="0" smtClean="0">
                  <a:solidFill>
                    <a:srgbClr val="00B050"/>
                  </a:solidFill>
                  <a:sym typeface="Wingdings"/>
                </a:endParaRPr>
              </a:p>
              <a:p>
                <a:pPr lvl="2"/>
                <a:endParaRPr lang="en-US" sz="1800" b="1" dirty="0" smtClean="0">
                  <a:solidFill>
                    <a:srgbClr val="00B050"/>
                  </a:solidFill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  <a:blipFill rotWithShape="0">
                <a:blip r:embed="rId2"/>
                <a:stretch>
                  <a:fillRect l="-888" t="-1307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65018" y="5818909"/>
            <a:ext cx="8298873" cy="942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0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Background: One-Way To Hiding  (OWTH</a:t>
            </a:r>
            <a:r>
              <a:rPr lang="en-US" b="1" smtClean="0">
                <a:solidFill>
                  <a:srgbClr val="00B050"/>
                </a:solidFill>
              </a:rPr>
              <a:t>) Lemma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ym typeface="Wingdings"/>
                  </a:rPr>
                  <a:t>Core technical tool in QROM CCA proofs: </a:t>
                </a:r>
                <a:r>
                  <a:rPr lang="en-US" b="1" dirty="0" smtClean="0">
                    <a:solidFill>
                      <a:srgbClr val="0070C0"/>
                    </a:solidFill>
                    <a:sym typeface="Wingdings"/>
                  </a:rPr>
                  <a:t>One-Way to Hiding (OWTH)  [U14]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Recall - FO use of H: </a:t>
                </a:r>
              </a:p>
              <a:p>
                <a:pPr lvl="2"/>
                <a:r>
                  <a:rPr lang="en-US" sz="2100" dirty="0">
                    <a:sym typeface="Wingdings"/>
                  </a:rPr>
                  <a:t>x</a:t>
                </a:r>
                <a:r>
                  <a:rPr lang="en-US" sz="2100" baseline="30000" dirty="0" smtClean="0">
                    <a:sym typeface="Wingdings"/>
                  </a:rPr>
                  <a:t>*</a:t>
                </a:r>
                <a:r>
                  <a:rPr lang="en-US" sz="2100" dirty="0" smtClean="0">
                    <a:sym typeface="Wingdings"/>
                  </a:rPr>
                  <a:t>  random, z = </a:t>
                </a:r>
                <a:r>
                  <a:rPr lang="en-US" sz="2100" dirty="0" err="1" smtClean="0">
                    <a:sym typeface="Wingdings"/>
                  </a:rPr>
                  <a:t>Enc</a:t>
                </a:r>
                <a:r>
                  <a:rPr lang="en-US" sz="2100" baseline="-25000" dirty="0" err="1" smtClean="0">
                    <a:sym typeface="Wingdings"/>
                  </a:rPr>
                  <a:t>pk</a:t>
                </a:r>
                <a:r>
                  <a:rPr lang="en-US" sz="2100" dirty="0" smtClean="0">
                    <a:sym typeface="Wingdings"/>
                  </a:rPr>
                  <a:t>(x</a:t>
                </a:r>
                <a:r>
                  <a:rPr lang="en-US" sz="2100" baseline="30000" dirty="0">
                    <a:sym typeface="Wingdings"/>
                  </a:rPr>
                  <a:t>*</a:t>
                </a:r>
                <a:r>
                  <a:rPr lang="en-US" sz="2100" dirty="0" smtClean="0">
                    <a:sym typeface="Wingdings"/>
                  </a:rPr>
                  <a:t>), </a:t>
                </a:r>
                <a:r>
                  <a:rPr lang="en-US" sz="2100" dirty="0" err="1" smtClean="0">
                    <a:sym typeface="Wingdings"/>
                  </a:rPr>
                  <a:t>encaps</a:t>
                </a:r>
                <a:r>
                  <a:rPr lang="en-US" sz="2100" dirty="0" smtClean="0">
                    <a:sym typeface="Wingdings"/>
                  </a:rPr>
                  <a:t>. key K = H(x</a:t>
                </a:r>
                <a:r>
                  <a:rPr lang="en-US" sz="2100" baseline="30000" dirty="0" smtClean="0">
                    <a:sym typeface="Wingdings"/>
                  </a:rPr>
                  <a:t>*</a:t>
                </a:r>
                <a:r>
                  <a:rPr lang="en-US" sz="2100" dirty="0" smtClean="0">
                    <a:sym typeface="Wingdings"/>
                  </a:rPr>
                  <a:t>,c) 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Classical ROM argument</a:t>
                </a:r>
                <a:r>
                  <a:rPr lang="en-US" dirty="0" smtClean="0">
                    <a:sym typeface="Wingdings"/>
                  </a:rPr>
                  <a:t>: </a:t>
                </a:r>
              </a:p>
              <a:p>
                <a:pPr lvl="2"/>
                <a:r>
                  <a:rPr lang="en-US" sz="2100" dirty="0" smtClean="0">
                    <a:sym typeface="Wingdings"/>
                  </a:rPr>
                  <a:t>if A(</a:t>
                </a:r>
                <a:r>
                  <a:rPr lang="en-US" sz="2100" dirty="0" err="1" smtClean="0">
                    <a:sym typeface="Wingdings"/>
                  </a:rPr>
                  <a:t>pk,c</a:t>
                </a:r>
                <a:r>
                  <a:rPr lang="en-US" sz="2100" dirty="0" smtClean="0">
                    <a:sym typeface="Wingdings"/>
                  </a:rPr>
                  <a:t>) can distinguish K from random, A must query H at (</a:t>
                </a:r>
                <a:r>
                  <a:rPr lang="en-US" sz="2100" dirty="0" smtClean="0">
                    <a:sym typeface="Wingdings"/>
                  </a:rPr>
                  <a:t>x</a:t>
                </a:r>
                <a:r>
                  <a:rPr lang="en-US" sz="2100" baseline="30000" dirty="0" smtClean="0">
                    <a:sym typeface="Wingdings"/>
                  </a:rPr>
                  <a:t>*</a:t>
                </a:r>
                <a:r>
                  <a:rPr lang="en-US" sz="2100" dirty="0" smtClean="0">
                    <a:sym typeface="Wingdings"/>
                  </a:rPr>
                  <a:t>,c) </a:t>
                </a:r>
              </a:p>
              <a:p>
                <a:pPr lvl="3">
                  <a:buFont typeface="Wingdings" charset="2"/>
                  <a:buChar char="à"/>
                </a:pPr>
                <a:r>
                  <a:rPr lang="en-US" sz="2100" dirty="0" smtClean="0">
                    <a:sym typeface="Wingdings"/>
                  </a:rPr>
                  <a:t>proof reduction can extract x from A’s queries to H  break one-</a:t>
                </a:r>
                <a:r>
                  <a:rPr lang="en-US" sz="2100" dirty="0" err="1" smtClean="0">
                    <a:sym typeface="Wingdings"/>
                  </a:rPr>
                  <a:t>wayness</a:t>
                </a:r>
                <a:r>
                  <a:rPr lang="en-US" sz="2100" dirty="0" smtClean="0">
                    <a:sym typeface="Wingdings"/>
                  </a:rPr>
                  <a:t> of </a:t>
                </a:r>
                <a:r>
                  <a:rPr lang="en-US" sz="2100" dirty="0" err="1" smtClean="0">
                    <a:sym typeface="Wingdings"/>
                  </a:rPr>
                  <a:t>Enc</a:t>
                </a:r>
                <a:endParaRPr lang="en-US" sz="2100" dirty="0" smtClean="0">
                  <a:sym typeface="Wingdings"/>
                </a:endParaRPr>
              </a:p>
              <a:p>
                <a:pPr lvl="3">
                  <a:buFont typeface="Wingdings" charset="2"/>
                  <a:buChar char="à"/>
                </a:pPr>
                <a:endParaRPr lang="en-US" dirty="0" smtClean="0">
                  <a:sym typeface="Wingdings"/>
                </a:endParaRPr>
              </a:p>
              <a:p>
                <a:pPr lvl="1"/>
                <a:r>
                  <a:rPr lang="en-US" dirty="0" smtClean="0">
                    <a:sym typeface="Wingdings"/>
                  </a:rPr>
                  <a:t>OWTH [U14]: QROM variant of above</a:t>
                </a:r>
              </a:p>
              <a:p>
                <a:pPr lvl="2"/>
                <a:r>
                  <a:rPr lang="en-US" b="1" dirty="0" smtClean="0">
                    <a:sym typeface="Wingdings"/>
                  </a:rPr>
                  <a:t>Goal of A:</a:t>
                </a:r>
                <a:r>
                  <a:rPr lang="en-US" dirty="0" smtClean="0">
                    <a:sym typeface="Wingdings"/>
                  </a:rPr>
                  <a:t> Distinguish whether O=H or O=G  -- G differs from H only at x</a:t>
                </a:r>
                <a:r>
                  <a:rPr lang="en-US" baseline="30000" dirty="0" smtClean="0">
                    <a:sym typeface="Wingdings"/>
                  </a:rPr>
                  <a:t>*</a:t>
                </a:r>
                <a:endParaRPr lang="en-US" dirty="0" smtClean="0">
                  <a:sym typeface="Wingdings"/>
                </a:endParaRPr>
              </a:p>
              <a:p>
                <a:pPr lvl="2"/>
                <a:r>
                  <a:rPr lang="en-US" dirty="0" smtClean="0">
                    <a:sym typeface="Wingdings"/>
                  </a:rPr>
                  <a:t>x</a:t>
                </a:r>
                <a:r>
                  <a:rPr lang="en-US" baseline="30000" dirty="0" smtClean="0">
                    <a:sym typeface="Wingdings"/>
                  </a:rPr>
                  <a:t>*</a:t>
                </a:r>
                <a:r>
                  <a:rPr lang="en-US" dirty="0" smtClean="0">
                    <a:sym typeface="Wingdings"/>
                  </a:rPr>
                  <a:t>, </a:t>
                </a:r>
                <a:r>
                  <a:rPr lang="en-US" dirty="0" err="1" smtClean="0">
                    <a:sym typeface="Wingdings"/>
                  </a:rPr>
                  <a:t>y</a:t>
                </a:r>
                <a:r>
                  <a:rPr lang="en-US" baseline="-25000" dirty="0" err="1" smtClean="0">
                    <a:sym typeface="Wingdings"/>
                  </a:rPr>
                  <a:t>H</a:t>
                </a:r>
                <a:r>
                  <a:rPr lang="en-US" baseline="-25000" dirty="0" smtClean="0">
                    <a:sym typeface="Wingdings"/>
                  </a:rPr>
                  <a:t>,</a:t>
                </a:r>
                <a:r>
                  <a:rPr lang="en-US" dirty="0" smtClean="0">
                    <a:sym typeface="Wingdings"/>
                  </a:rPr>
                  <a:t> </a:t>
                </a:r>
                <a:r>
                  <a:rPr lang="en-US" dirty="0" err="1" smtClean="0">
                    <a:sym typeface="Wingdings"/>
                  </a:rPr>
                  <a:t>y</a:t>
                </a:r>
                <a:r>
                  <a:rPr lang="en-US" baseline="-25000" dirty="0" err="1" smtClean="0">
                    <a:sym typeface="Wingdings"/>
                  </a:rPr>
                  <a:t>G</a:t>
                </a:r>
                <a:r>
                  <a:rPr lang="en-US" baseline="-25000" dirty="0" smtClean="0">
                    <a:sym typeface="Wingdings"/>
                  </a:rPr>
                  <a:t> </a:t>
                </a:r>
                <a:r>
                  <a:rPr lang="en-US" dirty="0" smtClean="0">
                    <a:sym typeface="Wingdings"/>
                  </a:rPr>
                  <a:t> $    // H(x</a:t>
                </a:r>
                <a:r>
                  <a:rPr lang="en-US" baseline="30000" dirty="0" smtClean="0">
                    <a:sym typeface="Wingdings"/>
                  </a:rPr>
                  <a:t>*</a:t>
                </a:r>
                <a:r>
                  <a:rPr lang="en-US" dirty="0" smtClean="0">
                    <a:sym typeface="Wingdings"/>
                  </a:rPr>
                  <a:t>):= </a:t>
                </a:r>
                <a:r>
                  <a:rPr lang="en-US" dirty="0" err="1" smtClean="0">
                    <a:sym typeface="Wingdings"/>
                  </a:rPr>
                  <a:t>y</a:t>
                </a:r>
                <a:r>
                  <a:rPr lang="en-US" baseline="-25000" dirty="0" err="1" smtClean="0">
                    <a:sym typeface="Wingdings"/>
                  </a:rPr>
                  <a:t>H</a:t>
                </a:r>
                <a:r>
                  <a:rPr lang="en-US" baseline="-25000" dirty="0" smtClean="0">
                    <a:sym typeface="Wingdings"/>
                  </a:rPr>
                  <a:t>  </a:t>
                </a:r>
                <a:r>
                  <a:rPr lang="en-US" dirty="0" smtClean="0">
                    <a:sym typeface="Wingdings"/>
                  </a:rPr>
                  <a:t>,</a:t>
                </a:r>
                <a:r>
                  <a:rPr lang="en-US" baseline="-25000" dirty="0" smtClean="0">
                    <a:sym typeface="Wingdings"/>
                  </a:rPr>
                  <a:t> </a:t>
                </a:r>
                <a:r>
                  <a:rPr lang="en-US" dirty="0" smtClean="0">
                    <a:sym typeface="Wingdings"/>
                  </a:rPr>
                  <a:t>G</a:t>
                </a:r>
                <a:r>
                  <a:rPr lang="en-US" dirty="0" smtClean="0">
                    <a:sym typeface="Wingdings"/>
                  </a:rPr>
                  <a:t>(x</a:t>
                </a:r>
                <a:r>
                  <a:rPr lang="en-US" baseline="30000" dirty="0" smtClean="0">
                    <a:sym typeface="Wingdings"/>
                  </a:rPr>
                  <a:t>*</a:t>
                </a:r>
                <a:r>
                  <a:rPr lang="en-US" dirty="0" smtClean="0">
                    <a:sym typeface="Wingdings"/>
                  </a:rPr>
                  <a:t>):= </a:t>
                </a:r>
                <a:r>
                  <a:rPr lang="en-US" dirty="0" err="1" smtClean="0">
                    <a:sym typeface="Wingdings"/>
                  </a:rPr>
                  <a:t>y</a:t>
                </a:r>
                <a:r>
                  <a:rPr lang="en-US" baseline="-25000" dirty="0" err="1" smtClean="0">
                    <a:sym typeface="Wingdings"/>
                  </a:rPr>
                  <a:t>G</a:t>
                </a:r>
                <a:endParaRPr lang="en-US" dirty="0" smtClean="0">
                  <a:sym typeface="Wingdings"/>
                </a:endParaRPr>
              </a:p>
              <a:p>
                <a:pPr lvl="2"/>
                <a:r>
                  <a:rPr lang="en-US" dirty="0" err="1" smtClean="0">
                    <a:sym typeface="Wingdings"/>
                  </a:rPr>
                  <a:t>Adv</a:t>
                </a:r>
                <a:r>
                  <a:rPr lang="en-US" baseline="-25000" dirty="0" err="1" smtClean="0">
                    <a:sym typeface="Wingdings"/>
                  </a:rPr>
                  <a:t>OWTH</a:t>
                </a:r>
                <a:r>
                  <a:rPr lang="en-US" dirty="0" smtClean="0">
                    <a:sym typeface="Wingdings"/>
                  </a:rPr>
                  <a:t>(A) :=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latin typeface="Cambria Math" charset="0"/>
                        <a:sym typeface="Wingdings"/>
                      </a:rPr>
                      <m:t>|</m:t>
                    </m:r>
                    <m:r>
                      <m:rPr>
                        <m:sty m:val="p"/>
                      </m:rPr>
                      <a:rPr lang="en-AU" b="0" i="0" dirty="0" smtClean="0">
                        <a:latin typeface="Cambria Math" charset="0"/>
                        <a:sym typeface="Wingdings"/>
                      </a:rPr>
                      <m:t>Pr</m:t>
                    </m:r>
                    <m:r>
                      <a:rPr lang="en-AU" b="0" i="1" dirty="0" smtClean="0">
                        <a:latin typeface="Cambria Math" charset="0"/>
                        <a:sym typeface="Wingdings"/>
                      </a:rPr>
                      <m:t>⁡[1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←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𝑧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=</m:t>
                        </m:r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𝐸𝑛𝑐</m:t>
                        </m:r>
                        <m:d>
                          <m:d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b>
                        </m:s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]−</m:t>
                    </m:r>
                    <m:r>
                      <m:rPr>
                        <m:sty m:val="p"/>
                      </m:rPr>
                      <a:rPr lang="en-AU" b="0" i="0" dirty="0" smtClean="0">
                        <a:latin typeface="Cambria Math" charset="0"/>
                        <a:sym typeface="Wingdings"/>
                      </a:rPr>
                      <m:t>Pr</m:t>
                    </m:r>
                    <m:r>
                      <a:rPr lang="en-AU" b="0" i="1" dirty="0" smtClean="0">
                        <a:latin typeface="Cambria Math" charset="0"/>
                        <a:sym typeface="Wingdings"/>
                      </a:rPr>
                      <m:t>⁡[1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←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𝐴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𝑧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=</m:t>
                        </m:r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𝐸𝑛𝑐</m:t>
                        </m:r>
                        <m:d>
                          <m:d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b>
                        </m:s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]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|</m:t>
                    </m:r>
                  </m:oMath>
                </a14:m>
                <a:endParaRPr lang="en-US" dirty="0">
                  <a:sym typeface="Wingdings"/>
                </a:endParaRPr>
              </a:p>
              <a:p>
                <a:pPr lvl="2"/>
                <a:endParaRPr lang="en-US" dirty="0" smtClean="0">
                  <a:sym typeface="Wingdings"/>
                </a:endParaRPr>
              </a:p>
              <a:p>
                <a:pPr lvl="2"/>
                <a:r>
                  <a:rPr lang="en-US" b="1" dirty="0" smtClean="0">
                    <a:sym typeface="Wingdings"/>
                  </a:rPr>
                  <a:t>Goal of OWTH extractor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1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 charset="0"/>
                            <a:sym typeface="Wingdings"/>
                          </a:rPr>
                          <m:t>𝑩</m:t>
                        </m:r>
                      </m:e>
                      <m:sup>
                        <m:r>
                          <a:rPr lang="en-AU" b="1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1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1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1" i="1" smtClean="0">
                                    <a:latin typeface="Cambria Math" charset="0"/>
                                    <a:sym typeface="Wingdings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AU" b="1" i="1" smtClean="0">
                                    <a:latin typeface="Cambria Math" charset="0"/>
                                    <a:sym typeface="Wingding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sym typeface="Wingdings"/>
                  </a:rPr>
                  <a:t>: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𝑧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∗</m:t>
                        </m:r>
                      </m:sup>
                    </m:sSup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=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𝐸𝑛𝑐</m:t>
                    </m:r>
                    <m:d>
                      <m:d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, use A to efficiently extract </a:t>
                </a:r>
                <a:r>
                  <a:rPr lang="en-US" dirty="0" smtClean="0">
                    <a:sym typeface="Wingdings"/>
                  </a:rPr>
                  <a:t>x</a:t>
                </a:r>
                <a:r>
                  <a:rPr lang="en-US" baseline="30000" dirty="0" smtClean="0">
                    <a:sym typeface="Wingdings"/>
                  </a:rPr>
                  <a:t>*</a:t>
                </a:r>
                <a:r>
                  <a:rPr lang="en-US" dirty="0" smtClean="0">
                    <a:sym typeface="Wingdings"/>
                  </a:rPr>
                  <a:t> </a:t>
                </a:r>
              </a:p>
              <a:p>
                <a:pPr lvl="2"/>
                <a:r>
                  <a:rPr lang="en-US" dirty="0" err="1" smtClean="0">
                    <a:sym typeface="Wingdings"/>
                  </a:rPr>
                  <a:t>Adv</a:t>
                </a:r>
                <a:r>
                  <a:rPr lang="en-US" baseline="-25000" dirty="0" err="1" smtClean="0">
                    <a:sym typeface="Wingdings"/>
                  </a:rPr>
                  <a:t>OW</a:t>
                </a:r>
                <a:r>
                  <a:rPr lang="en-US" dirty="0" smtClean="0">
                    <a:sym typeface="Wingdings"/>
                  </a:rPr>
                  <a:t>(B) </a:t>
                </a:r>
                <a:r>
                  <a:rPr lang="en-US" dirty="0" smtClean="0">
                    <a:sym typeface="Wingdings"/>
                  </a:rPr>
                  <a:t>:=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dirty="0" smtClean="0">
                        <a:latin typeface="Cambria Math" charset="0"/>
                        <a:sym typeface="Wingdings"/>
                      </a:rPr>
                      <m:t>Pr</m:t>
                    </m:r>
                    <m:r>
                      <a:rPr lang="en-AU" b="0" i="1" dirty="0" smtClean="0">
                        <a:latin typeface="Cambria Math" charset="0"/>
                        <a:sym typeface="Wingdings"/>
                      </a:rPr>
                      <m:t>⁡[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∗</m:t>
                        </m:r>
                      </m:sup>
                    </m:sSup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←</m:t>
                    </m:r>
                    <m:sSup>
                      <m:sSupPr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𝐵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p>
                    </m:sSup>
                    <m:d>
                      <m:dPr>
                        <m:ctrlP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𝑧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=</m:t>
                        </m:r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𝐸𝑛𝑐</m:t>
                        </m:r>
                        <m:d>
                          <m:dPr>
                            <m:ctrlP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,</m:t>
                            </m:r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b>
                        </m:sSub>
                        <m:r>
                          <a:rPr lang="en-AU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]</m:t>
                    </m:r>
                    <m:r>
                      <a:rPr lang="en-AU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endParaRPr lang="en-US" dirty="0" smtClean="0">
                  <a:sym typeface="Wingdings"/>
                </a:endParaRPr>
              </a:p>
              <a:p>
                <a:pPr lvl="2"/>
                <a:endParaRPr lang="en-US" dirty="0">
                  <a:sym typeface="Wingdings"/>
                </a:endParaRPr>
              </a:p>
              <a:p>
                <a:pPr lvl="2"/>
                <a:r>
                  <a:rPr lang="en-US" sz="2400" b="1" dirty="0" smtClean="0">
                    <a:sym typeface="Wingdings"/>
                  </a:rPr>
                  <a:t>Original B strategy [U14]</a:t>
                </a:r>
                <a:r>
                  <a:rPr lang="en-US" sz="2400" dirty="0" smtClean="0">
                    <a:sym typeface="Wingdings"/>
                  </a:rPr>
                  <a:t>,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b="1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400" b="1" i="1" smtClean="0">
                                <a:latin typeface="Cambria Math" charset="0"/>
                                <a:sym typeface="Wingdings"/>
                              </a:rPr>
                              <m:t>𝑶</m:t>
                            </m:r>
                          </m:e>
                          <m:sup>
                            <m:r>
                              <a:rPr lang="en-AU" sz="2400" b="1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ym typeface="Wingdings"/>
                  </a:rPr>
                  <a:t>=</a:t>
                </a:r>
                <a:r>
                  <a:rPr lang="en-AU" sz="2400" b="1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400" b="1" dirty="0" smtClean="0">
                    <a:sym typeface="Wingdings"/>
                  </a:rPr>
                  <a:t>  (“single sided”):  </a:t>
                </a:r>
                <a:r>
                  <a:rPr lang="en-US" sz="2400" b="1" dirty="0" smtClean="0">
                    <a:solidFill>
                      <a:schemeClr val="accent1"/>
                    </a:solidFill>
                    <a:sym typeface="Wingdings"/>
                  </a:rPr>
                  <a:t>query-based extraction </a:t>
                </a:r>
              </a:p>
              <a:p>
                <a:pPr marL="914400" lvl="2" indent="0">
                  <a:buNone/>
                </a:pPr>
                <a:r>
                  <a:rPr lang="en-US" sz="2400" b="1" dirty="0" smtClean="0">
                    <a:sym typeface="Wingdings"/>
                  </a:rPr>
                  <a:t> </a:t>
                </a:r>
                <a:r>
                  <a:rPr lang="en-US" sz="2400" dirty="0" smtClean="0">
                    <a:solidFill>
                      <a:srgbClr val="0070C0"/>
                    </a:solidFill>
                    <a:sym typeface="Wingdings"/>
                  </a:rPr>
                  <a:t>measure a random query of A</a:t>
                </a:r>
              </a:p>
              <a:p>
                <a:pPr lvl="3"/>
                <a:r>
                  <a:rPr lang="en-US" sz="2100" dirty="0" smtClean="0">
                    <a:sym typeface="Wingdings"/>
                  </a:rPr>
                  <a:t> [U14] OWTH bound: </a:t>
                </a:r>
                <a:r>
                  <a:rPr lang="en-US" sz="2100" dirty="0" err="1" smtClean="0">
                    <a:sym typeface="Wingdings"/>
                  </a:rPr>
                  <a:t>Adv</a:t>
                </a:r>
                <a:r>
                  <a:rPr lang="en-US" sz="2100" baseline="-25000" dirty="0" err="1" smtClean="0">
                    <a:sym typeface="Wingdings"/>
                  </a:rPr>
                  <a:t>OWTH</a:t>
                </a:r>
                <a:r>
                  <a:rPr lang="en-US" sz="2100" dirty="0" smtClean="0">
                    <a:sym typeface="Wingdings"/>
                  </a:rPr>
                  <a:t>(A) ≤ </a:t>
                </a:r>
                <a14:m>
                  <m:oMath xmlns:m="http://schemas.openxmlformats.org/officeDocument/2006/math">
                    <m:r>
                      <a:rPr lang="en-AU" sz="2100" b="0" i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2</m:t>
                    </m:r>
                    <m:r>
                      <m:rPr>
                        <m:sty m:val="p"/>
                      </m:rPr>
                      <a:rPr lang="en-AU" sz="2100" b="0" i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q</m:t>
                    </m:r>
                    <m:r>
                      <a:rPr lang="en-AU" sz="21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210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Adv</m:t>
                        </m:r>
                        <m:r>
                          <m:rPr>
                            <m:nor/>
                          </m:rPr>
                          <a:rPr lang="en-US" sz="2100" baseline="-25000" dirty="0" smtClean="0">
                            <a:sym typeface="Wingdings"/>
                          </a:rPr>
                          <m:t>OW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100" dirty="0" smtClean="0">
                    <a:sym typeface="Wingdings"/>
                  </a:rPr>
                  <a:t>   -- square-root loss</a:t>
                </a:r>
              </a:p>
              <a:p>
                <a:pPr lvl="2"/>
                <a:r>
                  <a:rPr lang="en-US" sz="2400" b="1" dirty="0" smtClean="0">
                    <a:sym typeface="Wingdings"/>
                  </a:rPr>
                  <a:t>Subsequent work [AHU18],[BH+19 -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b="1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400" b="1" i="1" smtClean="0">
                                <a:latin typeface="Cambria Math" charset="0"/>
                                <a:sym typeface="Wingdings"/>
                              </a:rPr>
                              <m:t>𝑶</m:t>
                            </m:r>
                          </m:e>
                          <m:sup>
                            <m:r>
                              <a:rPr lang="en-AU" sz="2400" b="1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ym typeface="Wingdings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𝑮</m:t>
                        </m:r>
                      </m:e>
                    </m:d>
                    <m:r>
                      <a:rPr lang="en-AU" sz="2400" b="1" i="1" smtClean="0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en-AU" sz="2400" b="1" i="1" smtClean="0">
                        <a:latin typeface="Cambria Math" charset="0"/>
                        <a:sym typeface="Wingdings"/>
                      </a:rPr>
                      <m:t>𝒂𝒏𝒅</m:t>
                    </m:r>
                    <m:d>
                      <m:dPr>
                        <m:begChr m:val=""/>
                        <m:endChr m:val="⟩"/>
                        <m:ctrlPr>
                          <a:rPr lang="en-AU" sz="2400" b="1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 </m:t>
                        </m:r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400" b="1" i="1" smtClean="0">
                            <a:latin typeface="Cambria Math" charset="0"/>
                            <a:sym typeface="Wingdings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400" b="1" dirty="0" smtClean="0">
                    <a:sym typeface="Wingdings"/>
                  </a:rPr>
                  <a:t>  </a:t>
                </a:r>
                <a:r>
                  <a:rPr lang="en-US" sz="2400" b="1" dirty="0" smtClean="0">
                    <a:sym typeface="Wingdings"/>
                  </a:rPr>
                  <a:t>(“double </a:t>
                </a:r>
                <a:r>
                  <a:rPr lang="en-US" sz="2400" b="1" dirty="0" smtClean="0">
                    <a:sym typeface="Wingdings"/>
                  </a:rPr>
                  <a:t>sided</a:t>
                </a:r>
                <a:r>
                  <a:rPr lang="en-US" sz="2400" b="1" dirty="0" smtClean="0">
                    <a:sym typeface="Wingdings"/>
                  </a:rPr>
                  <a:t>”)]</a:t>
                </a:r>
                <a:r>
                  <a:rPr lang="en-US" sz="2400" dirty="0" smtClean="0">
                    <a:sym typeface="Wingdings"/>
                  </a:rPr>
                  <a:t>: </a:t>
                </a:r>
                <a:r>
                  <a:rPr lang="en-US" sz="2400" dirty="0" smtClean="0">
                    <a:sym typeface="Wingdings"/>
                  </a:rPr>
                  <a:t>Improve on “random query”, but still query-based extraction</a:t>
                </a:r>
                <a:endParaRPr lang="en-US" sz="2400" dirty="0" smtClean="0">
                  <a:solidFill>
                    <a:srgbClr val="0070C0"/>
                  </a:solidFill>
                  <a:sym typeface="Wingdings"/>
                </a:endParaRPr>
              </a:p>
              <a:p>
                <a:pPr lvl="3"/>
                <a:r>
                  <a:rPr lang="en-US" sz="2100" dirty="0" smtClean="0">
                    <a:sym typeface="Wingdings"/>
                  </a:rPr>
                  <a:t>[BH+19] bound: </a:t>
                </a:r>
                <a:r>
                  <a:rPr lang="en-US" sz="2100" dirty="0" err="1" smtClean="0">
                    <a:sym typeface="Wingdings"/>
                  </a:rPr>
                  <a:t>Adv</a:t>
                </a:r>
                <a:r>
                  <a:rPr lang="en-US" sz="2100" baseline="-25000" dirty="0" err="1" smtClean="0">
                    <a:sym typeface="Wingdings"/>
                  </a:rPr>
                  <a:t>OWTH</a:t>
                </a:r>
                <a:r>
                  <a:rPr lang="en-US" sz="2100" dirty="0" smtClean="0">
                    <a:sym typeface="Wingdings"/>
                  </a:rPr>
                  <a:t>(A</a:t>
                </a:r>
                <a:r>
                  <a:rPr lang="en-US" sz="2100" dirty="0" smtClean="0">
                    <a:sym typeface="Wingdings"/>
                  </a:rPr>
                  <a:t>) ≤ </a:t>
                </a:r>
                <a14:m>
                  <m:oMath xmlns:m="http://schemas.openxmlformats.org/officeDocument/2006/math">
                    <m:r>
                      <a:rPr lang="en-AU" sz="2100" b="0" i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2</m:t>
                    </m:r>
                    <m:r>
                      <a:rPr lang="en-AU" sz="21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210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Adv</m:t>
                        </m:r>
                        <m:r>
                          <m:rPr>
                            <m:nor/>
                          </m:rPr>
                          <a:rPr lang="en-US" sz="2100" baseline="-25000" dirty="0" smtClean="0">
                            <a:sym typeface="Wingdings"/>
                          </a:rPr>
                          <m:t>OW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ym typeface="Wingdings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100" dirty="0" smtClean="0">
                    <a:sym typeface="Wingdings"/>
                  </a:rPr>
                  <a:t>   -- </a:t>
                </a:r>
                <a:r>
                  <a:rPr lang="en-US" sz="2100" b="1" dirty="0" smtClean="0">
                    <a:solidFill>
                      <a:srgbClr val="FF0000"/>
                    </a:solidFill>
                    <a:sym typeface="Wingdings"/>
                  </a:rPr>
                  <a:t>square-root </a:t>
                </a:r>
                <a:r>
                  <a:rPr lang="en-US" sz="2100" b="1" dirty="0" smtClean="0">
                    <a:solidFill>
                      <a:srgbClr val="FF0000"/>
                    </a:solidFill>
                    <a:sym typeface="Wingdings"/>
                  </a:rPr>
                  <a:t>loss remains</a:t>
                </a:r>
                <a:r>
                  <a:rPr lang="en-US" sz="2100" dirty="0" smtClean="0">
                    <a:sym typeface="Wingdings"/>
                  </a:rPr>
                  <a:t>!</a:t>
                </a:r>
                <a:endParaRPr lang="en-US" sz="2100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  <a:blipFill rotWithShape="0">
                <a:blip r:embed="rId2"/>
                <a:stretch>
                  <a:fillRect l="-777" t="-2505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85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0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Background: One-Way To Hiding  (OWTH</a:t>
            </a:r>
            <a:r>
              <a:rPr lang="en-US" b="1" smtClean="0">
                <a:solidFill>
                  <a:srgbClr val="00B050"/>
                </a:solidFill>
              </a:rPr>
              <a:t>) Lemma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ym typeface="Wingdings"/>
                  </a:rPr>
                  <a:t>Q: Is OWTH square-root loss in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/>
                  </a:rPr>
                  <a:t>query-based extraction</a:t>
                </a:r>
                <a:r>
                  <a:rPr lang="en-US" dirty="0" smtClean="0">
                    <a:sym typeface="Wingdings"/>
                  </a:rPr>
                  <a:t> unavoidable?</a:t>
                </a:r>
              </a:p>
              <a:p>
                <a:r>
                  <a:rPr lang="en-US" dirty="0" smtClean="0">
                    <a:sym typeface="Wingdings"/>
                  </a:rPr>
                  <a:t>A: [JZM19b] Impossibility Result --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Yes</a:t>
                </a:r>
                <a:r>
                  <a:rPr lang="en-US" dirty="0" smtClean="0">
                    <a:sym typeface="Wingdings"/>
                  </a:rPr>
                  <a:t>!</a:t>
                </a:r>
              </a:p>
              <a:p>
                <a:r>
                  <a:rPr lang="en-US" b="1" dirty="0" smtClean="0">
                    <a:sym typeface="Wingdings"/>
                  </a:rPr>
                  <a:t>Main observation of [JZM19b]</a:t>
                </a:r>
                <a:r>
                  <a:rPr lang="mr-IN" dirty="0" smtClean="0">
                    <a:sym typeface="Wingdings"/>
                  </a:rPr>
                  <a:t>–</a:t>
                </a:r>
                <a:r>
                  <a:rPr lang="en-AU" dirty="0" smtClean="0">
                    <a:sym typeface="Wingdings"/>
                  </a:rPr>
                  <a:t> quantum </a:t>
                </a:r>
                <a:r>
                  <a:rPr lang="en-US" dirty="0" smtClean="0">
                    <a:sym typeface="Wingdings"/>
                  </a:rPr>
                  <a:t>origin of square-root loss: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For q=1 query to O, </a:t>
                </a:r>
                <a:r>
                  <a:rPr lang="en-US" b="1" dirty="0">
                    <a:solidFill>
                      <a:srgbClr val="FF0000"/>
                    </a:solidFill>
                    <a:sym typeface="Wingdings"/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here exists</a:t>
                </a:r>
                <a:r>
                  <a:rPr lang="en-US" dirty="0" smtClean="0">
                    <a:sym typeface="Wingdings"/>
                  </a:rPr>
                  <a:t> a quantum distinguisher A with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Adv</m:t>
                    </m:r>
                    <m:r>
                      <m:rPr>
                        <m:nor/>
                      </m:rPr>
                      <a:rPr lang="en-US" baseline="-25000" dirty="0" smtClean="0">
                        <a:sym typeface="Wingdings"/>
                      </a:rPr>
                      <m:t>OWTH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(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A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) </m:t>
                    </m:r>
                    <m:r>
                      <m:rPr>
                        <m:nor/>
                      </m:rPr>
                      <a:rPr lang="en-AU" b="0" i="0" dirty="0" smtClean="0">
                        <a:sym typeface="Wingdings"/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2 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Adv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ym typeface="Wingdings"/>
                          </a:rPr>
                          <m:t>OW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 smtClean="0">
                    <a:sym typeface="Wingdings"/>
                  </a:rPr>
                  <a:t>, where  B is the query-based extractor that measures A’s query.</a:t>
                </a:r>
              </a:p>
              <a:p>
                <a:pPr lvl="2"/>
                <a:endParaRPr lang="en-US" dirty="0">
                  <a:sym typeface="Wingdings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/>
                  </a:rPr>
                  <a:t> Impossible to remove OWTH square-root loss with a  </a:t>
                </a:r>
                <a:r>
                  <a:rPr lang="en-US" b="1" dirty="0" smtClean="0">
                    <a:solidFill>
                      <a:srgbClr val="0070C0"/>
                    </a:solidFill>
                    <a:sym typeface="Wingdings"/>
                  </a:rPr>
                  <a:t>query-based extractor</a:t>
                </a:r>
                <a:r>
                  <a:rPr lang="en-US" dirty="0" smtClean="0">
                    <a:sym typeface="Wingdings"/>
                  </a:rPr>
                  <a:t> </a:t>
                </a:r>
              </a:p>
              <a:p>
                <a:r>
                  <a:rPr lang="en-US" b="1" dirty="0" smtClean="0">
                    <a:sym typeface="Wingdings"/>
                  </a:rPr>
                  <a:t>Our observation:  </a:t>
                </a:r>
                <a:r>
                  <a:rPr lang="en-US" dirty="0" smtClean="0">
                    <a:sym typeface="Wingdings"/>
                  </a:rPr>
                  <a:t>But, the above distinguisher suggests an alternative extraction method that can circumvent the square-root loss:  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use a </a:t>
                </a:r>
                <a:r>
                  <a:rPr lang="en-US" b="1" dirty="0" smtClean="0">
                    <a:solidFill>
                      <a:srgbClr val="0070C0"/>
                    </a:solidFill>
                    <a:sym typeface="Wingdings"/>
                  </a:rPr>
                  <a:t>measurement-based extractor</a:t>
                </a:r>
              </a:p>
              <a:p>
                <a:pPr lvl="2"/>
                <a:r>
                  <a:rPr lang="en-US" sz="2400" b="1" dirty="0" smtClean="0">
                    <a:solidFill>
                      <a:srgbClr val="0070C0"/>
                    </a:solidFill>
                    <a:sym typeface="Wingdings"/>
                  </a:rPr>
                  <a:t>Extract knowledge of x</a:t>
                </a:r>
                <a:r>
                  <a:rPr lang="en-US" sz="2400" b="1" baseline="30000" dirty="0" smtClean="0">
                    <a:solidFill>
                      <a:srgbClr val="0070C0"/>
                    </a:solidFill>
                    <a:sym typeface="Wingdings"/>
                  </a:rPr>
                  <a:t>*</a:t>
                </a:r>
                <a:r>
                  <a:rPr lang="en-US" sz="2400" b="1" dirty="0" smtClean="0">
                    <a:solidFill>
                      <a:srgbClr val="0070C0"/>
                    </a:solidFill>
                    <a:sym typeface="Wingdings"/>
                  </a:rPr>
                  <a:t> from A’s </a:t>
                </a:r>
                <a:r>
                  <a:rPr lang="en-US" sz="2400" b="1" dirty="0" smtClean="0">
                    <a:sym typeface="Wingdings"/>
                  </a:rPr>
                  <a:t>measurement</a:t>
                </a:r>
                <a:r>
                  <a:rPr lang="en-US" sz="2400" b="1" dirty="0" smtClean="0">
                    <a:solidFill>
                      <a:srgbClr val="0070C0"/>
                    </a:solidFill>
                    <a:sym typeface="Wingdings"/>
                  </a:rPr>
                  <a:t>,  </a:t>
                </a:r>
              </a:p>
              <a:p>
                <a:pPr lvl="2"/>
                <a:r>
                  <a:rPr lang="en-US" sz="2400" b="1" dirty="0" smtClean="0">
                    <a:solidFill>
                      <a:srgbClr val="0070C0"/>
                    </a:solidFill>
                    <a:sym typeface="Wingdings"/>
                  </a:rPr>
                  <a:t>rather than only from A’s queries!</a:t>
                </a:r>
              </a:p>
              <a:p>
                <a:endParaRPr lang="en-US" dirty="0" smtClean="0">
                  <a:sym typeface="Wingdings"/>
                </a:endParaRPr>
              </a:p>
              <a:p>
                <a:endParaRPr lang="en-US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endParaRPr lang="en-US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  <a:p>
                <a:pPr lvl="3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7063"/>
                <a:ext cx="10988842" cy="5594683"/>
              </a:xfrm>
              <a:blipFill rotWithShape="0">
                <a:blip r:embed="rId2"/>
                <a:stretch>
                  <a:fillRect l="-1165" t="-1743" b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8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0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Background: One-Way To Hiding  (OWTH</a:t>
            </a:r>
            <a:r>
              <a:rPr lang="en-US" b="1" smtClean="0">
                <a:solidFill>
                  <a:srgbClr val="00B050"/>
                </a:solidFill>
              </a:rPr>
              <a:t>) Lemma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5613"/>
                <a:ext cx="10988842" cy="559468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ym typeface="Wingdings"/>
                  </a:rPr>
                  <a:t>Main observation of [JZM19b]</a:t>
                </a:r>
                <a:r>
                  <a:rPr lang="mr-IN" dirty="0" smtClean="0">
                    <a:sym typeface="Wingdings"/>
                  </a:rPr>
                  <a:t>–</a:t>
                </a:r>
                <a:r>
                  <a:rPr lang="en-AU" dirty="0" smtClean="0">
                    <a:sym typeface="Wingdings"/>
                  </a:rPr>
                  <a:t> quantum </a:t>
                </a:r>
                <a:r>
                  <a:rPr lang="en-US" dirty="0" smtClean="0">
                    <a:sym typeface="Wingdings"/>
                  </a:rPr>
                  <a:t>origin of square-root loss: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For q=1 query to O, </a:t>
                </a:r>
                <a:r>
                  <a:rPr lang="en-US" b="1" dirty="0">
                    <a:solidFill>
                      <a:srgbClr val="FF0000"/>
                    </a:solidFill>
                    <a:sym typeface="Wingdings"/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here exists</a:t>
                </a:r>
                <a:r>
                  <a:rPr lang="en-US" dirty="0" smtClean="0">
                    <a:sym typeface="Wingdings"/>
                  </a:rPr>
                  <a:t> a quantum distinguisher A with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Adv</m:t>
                    </m:r>
                    <m:r>
                      <m:rPr>
                        <m:nor/>
                      </m:rPr>
                      <a:rPr lang="en-US" baseline="-25000" dirty="0" smtClean="0">
                        <a:sym typeface="Wingdings"/>
                      </a:rPr>
                      <m:t>OWTH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(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A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) </m:t>
                    </m:r>
                    <m:r>
                      <m:rPr>
                        <m:nor/>
                      </m:rPr>
                      <a:rPr lang="en-AU" b="0" i="0" dirty="0" smtClean="0">
                        <a:sym typeface="Wingdings"/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2 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Adv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ym typeface="Wingdings"/>
                          </a:rPr>
                          <m:t>OW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dirty="0" smtClean="0">
                            <a:sym typeface="Wingdings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 smtClean="0">
                    <a:sym typeface="Wingdings"/>
                  </a:rPr>
                  <a:t>, where  B is the query-based extractor that measures A’s query.</a:t>
                </a:r>
              </a:p>
              <a:p>
                <a:r>
                  <a:rPr lang="en-US" dirty="0" smtClean="0">
                    <a:sym typeface="Wingdings"/>
                  </a:rPr>
                  <a:t>How does above ”square-root advantage” distinguisher work?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A makes a quantum query to O: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rad>
                      </m:e>
                    </m:nary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0</m:t>
                            </m:r>
                          </m:e>
                        </m:d>
                        <m:r>
                          <a:rPr lang="en-AU" b="0" i="0" smtClean="0">
                            <a:latin typeface="Cambria Math" charset="0"/>
                            <a:sym typeface="Wingdings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</m:e>
                        </m:rad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0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≠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rad>
                      </m:e>
                    </m:nary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Adv</m:t>
                    </m:r>
                    <m:r>
                      <m:rPr>
                        <m:nor/>
                      </m:rPr>
                      <a:rPr lang="en-US" baseline="-25000" dirty="0" smtClean="0">
                        <a:sym typeface="Wingdings"/>
                      </a:rPr>
                      <m:t>OW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(</m:t>
                    </m:r>
                    <m:r>
                      <m:rPr>
                        <m:nor/>
                      </m:rPr>
                      <a:rPr lang="en-US" dirty="0" smtClean="0">
                        <a:sym typeface="Wingdings"/>
                      </a:rPr>
                      <m:t>B</m:t>
                    </m:r>
                    <m:r>
                      <m:rPr>
                        <m:nor/>
                      </m:rPr>
                      <a:rPr lang="en-AU" b="0" i="0" dirty="0" smtClean="0">
                        <a:sym typeface="Wingdings"/>
                      </a:rPr>
                      <m:t>)=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charset="0"/>
                            <a:sym typeface="Wingdings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dirty="0" smtClean="0">
                                <a:latin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ym typeface="Wingdings"/>
                  </a:rPr>
                  <a:t> (assume &lt;&lt;1).    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The response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|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𝑂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/>
                  </a:rPr>
                  <a:t>from O is either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⟼</m:t>
                    </m:r>
                  </m:oMath>
                </a14:m>
                <a:r>
                  <a:rPr lang="en-AU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:=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1−</m:t>
                            </m:r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</m:oMath>
                </a14:m>
                <a:r>
                  <a:rPr lang="en-US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≠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1−</m:t>
                                    </m:r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nary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𝐻</m:t>
                        </m:r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(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if O = 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dirty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⟼</m:t>
                    </m:r>
                  </m:oMath>
                </a14:m>
                <a:r>
                  <a:rPr lang="en-AU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:=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1−</m:t>
                            </m:r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</m:oMath>
                </a14:m>
                <a:r>
                  <a:rPr lang="en-US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charset="0"/>
                            <a:sym typeface="Wingdings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≠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mr-I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sym typeface="Wingding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1−</m:t>
                                    </m:r>
                                    <m:r>
                                      <a:rPr lang="en-AU" b="0" i="1" smtClean="0">
                                        <a:latin typeface="Cambria Math" charset="0"/>
                                        <a:sym typeface="Wingdings"/>
                                      </a:rPr>
                                      <m:t>𝑝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AU" b="0" i="1" smtClean="0">
                                            <a:latin typeface="Cambria Math" charset="0"/>
                                            <a:sym typeface="Wingding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nary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𝐻</m:t>
                        </m:r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(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  <m:t>′</m:t>
                            </m:r>
                          </m:sup>
                        </m:s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/>
                  </a:rPr>
                  <a:t>if O =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/>
                  </a:rPr>
                  <a:t>G</a:t>
                </a:r>
                <a:endParaRPr lang="en-US" b="1" dirty="0" smtClean="0">
                  <a:solidFill>
                    <a:schemeClr val="accent1"/>
                  </a:solidFill>
                  <a:sym typeface="Wingdings"/>
                </a:endParaRPr>
              </a:p>
              <a:p>
                <a:pPr lvl="1"/>
                <a:r>
                  <a:rPr lang="en-US" dirty="0" smtClean="0">
                    <a:sym typeface="Wingdings"/>
                  </a:rPr>
                  <a:t>To distinguish whether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|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𝑂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|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|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AU" b="0" i="0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:</m:t>
                    </m:r>
                  </m:oMath>
                </a14:m>
                <a:endParaRPr lang="en-AU" b="0" dirty="0" smtClean="0">
                  <a:ea typeface="Cambria Math" charset="0"/>
                  <a:cs typeface="Cambria Math" charset="0"/>
                  <a:sym typeface="Wingdings"/>
                </a:endParaRPr>
              </a:p>
              <a:p>
                <a:pPr lvl="2"/>
                <a:r>
                  <a:rPr lang="en-US" dirty="0" smtClean="0">
                    <a:sym typeface="Wingdings"/>
                  </a:rPr>
                  <a:t>A makes a projective measurement 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|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𝑂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𝕄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𝑣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/>
                  </a:rPr>
                  <a:t>w.r.t. a </a:t>
                </a:r>
                <a:r>
                  <a:rPr lang="en-US" b="1" dirty="0" smtClean="0">
                    <a:solidFill>
                      <a:srgbClr val="7030A0"/>
                    </a:solidFill>
                    <a:sym typeface="Wingdings"/>
                  </a:rPr>
                  <a:t>measurement vector</a:t>
                </a:r>
                <a:r>
                  <a:rPr lang="en-US" dirty="0" smtClean="0">
                    <a:solidFill>
                      <a:srgbClr val="7030A0"/>
                    </a:solidFill>
                    <a:sym typeface="Wingding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</a:t>
                </a:r>
                <a:r>
                  <a:rPr lang="en-US" dirty="0" smtClean="0">
                    <a:sym typeface="Wingdings"/>
                  </a:rPr>
                  <a:t>:= vector in span(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,</a:t>
                </a:r>
                <a:r>
                  <a:rPr lang="en-AU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) at an angle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𝜋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ym typeface="Wingdings"/>
                  </a:rPr>
                  <a:t>  from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ym typeface="Wingdings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𝕄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𝑣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/>
                  </a:rPr>
                  <a:t>returns 1 with prob.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𝑝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𝑂</m:t>
                        </m:r>
                      </m:sup>
                    </m:sSup>
                    <m:r>
                      <a:rPr lang="en-AU" b="0" i="1" smtClean="0">
                        <a:latin typeface="Cambria Math" charset="0"/>
                        <a:sym typeface="Wingdings"/>
                      </a:rPr>
                      <m:t>:=</m:t>
                    </m:r>
                    <m:sSup>
                      <m:sSupPr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AU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proj</m:t>
                            </m:r>
                            <m: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of</m:t>
                            </m:r>
                            <m: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 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AU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AU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  <a:sym typeface="Wingdings"/>
                                      </a:rPr>
                                      <m:t>𝑂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along</m:t>
                            </m:r>
                            <m:r>
                              <a:rPr lang="en-AU" b="0" i="0" smtClean="0">
                                <a:latin typeface="Cambria Math" charset="0"/>
                                <a:sym typeface="Wingdings"/>
                              </a:rPr>
                              <m:t> 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|</m:t>
                                </m:r>
                                <m:r>
                                  <a:rPr lang="en-AU" b="0" i="1" smtClean="0">
                                    <a:latin typeface="Cambria Math" charset="0"/>
                                    <a:sym typeface="Wingdings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endParaRPr lang="en-US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  <a:p>
                <a:pPr lvl="3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5613"/>
                <a:ext cx="10988842" cy="5594683"/>
              </a:xfrm>
              <a:blipFill rotWithShape="0">
                <a:blip r:embed="rId2"/>
                <a:stretch>
                  <a:fillRect l="-999" t="-1743" b="-1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0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Background: One-Way To Hiding  (OWTH) Lemma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7120" y="825895"/>
                <a:ext cx="4579620" cy="55946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ym typeface="Wingdings"/>
                  </a:rPr>
                  <a:t>How does ”square-root advantage” distinguisher work? [JZM19b]</a:t>
                </a:r>
              </a:p>
              <a:p>
                <a:endParaRPr lang="en-US" dirty="0">
                  <a:sym typeface="Wingdings"/>
                </a:endParaRPr>
              </a:p>
              <a:p>
                <a:r>
                  <a:rPr lang="en-US" dirty="0" err="1" smtClean="0">
                    <a:sym typeface="Wingdings"/>
                  </a:rPr>
                  <a:t>Sq</a:t>
                </a:r>
                <a:r>
                  <a:rPr lang="en-US" dirty="0" smtClean="0">
                    <a:sym typeface="Wingdings"/>
                  </a:rPr>
                  <a:t>-root distinguisher: use a measurement vector 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3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3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300" dirty="0" smtClean="0">
                    <a:sym typeface="Wingdings"/>
                  </a:rPr>
                  <a:t> := vector in span(</a:t>
                </a:r>
                <a14:m>
                  <m:oMath xmlns:m="http://schemas.openxmlformats.org/officeDocument/2006/math">
                    <m:r>
                      <a:rPr lang="en-AU" sz="23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300" dirty="0" smtClean="0">
                    <a:sym typeface="Wingdings"/>
                  </a:rPr>
                  <a:t>,</a:t>
                </a:r>
                <a:r>
                  <a:rPr lang="en-AU" sz="2300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sz="23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300" dirty="0" smtClean="0">
                    <a:sym typeface="Wingdings"/>
                  </a:rPr>
                  <a:t>) </a:t>
                </a:r>
                <a:endParaRPr lang="en-US" sz="2300" dirty="0" smtClean="0">
                  <a:sym typeface="Wingdings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300" dirty="0">
                    <a:sym typeface="Wingdings"/>
                  </a:rPr>
                  <a:t> </a:t>
                </a:r>
                <a:r>
                  <a:rPr lang="en-US" sz="2300" dirty="0" smtClean="0">
                    <a:sym typeface="Wingdings"/>
                  </a:rPr>
                  <a:t>           </a:t>
                </a:r>
                <a:r>
                  <a:rPr lang="en-US" sz="2300" dirty="0" smtClean="0">
                    <a:sym typeface="Wingdings"/>
                  </a:rPr>
                  <a:t>at angle </a:t>
                </a:r>
                <a14:m>
                  <m:oMath xmlns:m="http://schemas.openxmlformats.org/officeDocument/2006/math">
                    <m:r>
                      <a:rPr lang="en-AU" sz="23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en-AU" sz="23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30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𝜋</m:t>
                        </m:r>
                      </m:num>
                      <m:den>
                        <m:r>
                          <a:rPr lang="en-AU" sz="23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300" dirty="0" smtClean="0">
                    <a:sym typeface="Wingdings"/>
                  </a:rPr>
                  <a:t>  from </a:t>
                </a:r>
                <a14:m>
                  <m:oMath xmlns:m="http://schemas.openxmlformats.org/officeDocument/2006/math">
                    <m:r>
                      <a:rPr lang="en-AU" sz="23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endParaRPr lang="en-US" sz="2300" dirty="0" smtClean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endParaRPr lang="en-US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  <a:p>
                <a:pPr lvl="3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7120" y="825895"/>
                <a:ext cx="4579620" cy="5594683"/>
              </a:xfrm>
              <a:blipFill rotWithShape="0">
                <a:blip r:embed="rId2"/>
                <a:stretch>
                  <a:fillRect l="-4261" t="-1743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5400000">
            <a:off x="-3545827" y="382044"/>
            <a:ext cx="8917456" cy="10544995"/>
          </a:xfrm>
          <a:prstGeom prst="pie">
            <a:avLst>
              <a:gd name="adj1" fmla="val 10821077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28552" y="5654904"/>
            <a:ext cx="5272498" cy="1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28552" y="4441035"/>
            <a:ext cx="5055268" cy="1201578"/>
          </a:xfrm>
          <a:prstGeom prst="straightConnector1">
            <a:avLst/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0134" y="2240760"/>
            <a:ext cx="3384262" cy="3401854"/>
          </a:xfrm>
          <a:prstGeom prst="straightConnector1">
            <a:avLst/>
          </a:prstGeom>
          <a:ln w="19050">
            <a:solidFill>
              <a:srgbClr val="7030A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451900" y="3075906"/>
            <a:ext cx="2730385" cy="25679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94262" y="2527017"/>
            <a:ext cx="1989559" cy="188943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80445" y="4441035"/>
            <a:ext cx="202747" cy="1201426"/>
          </a:xfrm>
          <a:prstGeom prst="straightConnector1">
            <a:avLst/>
          </a:prstGeom>
          <a:ln w="19050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631312" y="3723250"/>
            <a:ext cx="209255" cy="213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2645" y="3075906"/>
            <a:ext cx="209255" cy="21308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rved Down Arrow 69"/>
          <p:cNvSpPr/>
          <p:nvPr/>
        </p:nvSpPr>
        <p:spPr>
          <a:xfrm rot="8197045" flipV="1">
            <a:off x="2831255" y="2350542"/>
            <a:ext cx="1122078" cy="470596"/>
          </a:xfrm>
          <a:prstGeom prst="curvedDownArrow">
            <a:avLst>
              <a:gd name="adj1" fmla="val 25000"/>
              <a:gd name="adj2" fmla="val 59777"/>
              <a:gd name="adj3" fmla="val 2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urved Down Arrow 76"/>
          <p:cNvSpPr/>
          <p:nvPr/>
        </p:nvSpPr>
        <p:spPr>
          <a:xfrm rot="19355051" flipH="1" flipV="1">
            <a:off x="2837311" y="3665290"/>
            <a:ext cx="1180757" cy="470596"/>
          </a:xfrm>
          <a:prstGeom prst="curvedDownArrow">
            <a:avLst>
              <a:gd name="adj1" fmla="val 25000"/>
              <a:gd name="adj2" fmla="val 59777"/>
              <a:gd name="adj3" fmla="val 28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00012" y="1968988"/>
            <a:ext cx="9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square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7652" y="4038702"/>
            <a:ext cx="9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square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" name="Left-Right Arrow 81"/>
          <p:cNvSpPr/>
          <p:nvPr/>
        </p:nvSpPr>
        <p:spPr>
          <a:xfrm rot="18853565" flipV="1">
            <a:off x="2156106" y="3014416"/>
            <a:ext cx="896013" cy="170096"/>
          </a:xfrm>
          <a:prstGeom prst="left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-486977" y="2411074"/>
                <a:ext cx="4526538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𝐴𝑑𝑣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𝑂𝑊𝑇𝐻</m:t>
                          </m:r>
                        </m:sub>
                      </m:sSub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AU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d>
                        <m:dPr>
                          <m:begChr m:val="‖"/>
                          <m:endChr m:val="‖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6977" y="2411074"/>
                <a:ext cx="4526538" cy="704745"/>
              </a:xfrm>
              <a:prstGeom prst="rect">
                <a:avLst/>
              </a:prstGeom>
              <a:blipFill rotWithShape="0">
                <a:blip r:embed="rId3"/>
                <a:stretch>
                  <a:fillRect t="-18261" b="-9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3470984" y="987276"/>
                <a:ext cx="1532471" cy="865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mr-IN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sym typeface="Wingdings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AU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AU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𝐺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AU" i="1" dirty="0" smtClean="0">
                  <a:solidFill>
                    <a:schemeClr val="accent1"/>
                  </a:solidFill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AU" b="0" i="1" smtClean="0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84" y="987276"/>
                <a:ext cx="1532471" cy="865814"/>
              </a:xfrm>
              <a:prstGeom prst="rect">
                <a:avLst/>
              </a:prstGeom>
              <a:blipFill rotWithShape="0">
                <a:blip r:embed="rId4"/>
                <a:stretch>
                  <a:fillRect t="-55634" r="-19444" b="-17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922215" y="996783"/>
                <a:ext cx="1532471" cy="865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sym typeface="Wingdings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sym typeface="Wingdings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mr-I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sym typeface="Wingdings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AU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AU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  <a:sym typeface="Wingdings"/>
                                        </a:rPr>
                                        <m:t>𝐻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AU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15" y="996783"/>
                <a:ext cx="1532471" cy="865814"/>
              </a:xfrm>
              <a:prstGeom prst="rect">
                <a:avLst/>
              </a:prstGeom>
              <a:blipFill rotWithShape="0">
                <a:blip r:embed="rId5"/>
                <a:stretch>
                  <a:fillRect t="-56338" r="-19841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/>
          <p:nvPr/>
        </p:nvCxnSpPr>
        <p:spPr>
          <a:xfrm flipH="1">
            <a:off x="3994262" y="1853090"/>
            <a:ext cx="57267" cy="67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977538" y="1853090"/>
            <a:ext cx="474362" cy="1221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841898" y="5341334"/>
                <a:ext cx="521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98" y="5341334"/>
                <a:ext cx="52123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5116" t="-173913" r="-103488" b="-26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4154303" y="4517618"/>
                <a:ext cx="521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03" y="4517618"/>
                <a:ext cx="5212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3953" t="-171739" r="-102326" b="-26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6182285" y="4517618"/>
                <a:ext cx="2528384" cy="2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85" y="4517618"/>
                <a:ext cx="2528384" cy="284950"/>
              </a:xfrm>
              <a:prstGeom prst="rect">
                <a:avLst/>
              </a:prstGeom>
              <a:blipFill rotWithShape="0">
                <a:blip r:embed="rId8"/>
                <a:stretch>
                  <a:fillRect l="-8916" t="-168085" r="-18072" b="-25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6214495" y="4857815"/>
                <a:ext cx="149605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95" y="4857815"/>
                <a:ext cx="1496051" cy="335413"/>
              </a:xfrm>
              <a:prstGeom prst="rect">
                <a:avLst/>
              </a:prstGeom>
              <a:blipFill rotWithShape="0">
                <a:blip r:embed="rId9"/>
                <a:stretch>
                  <a:fillRect l="-4878" t="-134545" b="-2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1821987" y="4204408"/>
                <a:ext cx="341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87" y="4204408"/>
                <a:ext cx="34137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7143" t="-180000" r="-158929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/>
          <p:nvPr/>
        </p:nvCxnSpPr>
        <p:spPr>
          <a:xfrm>
            <a:off x="923963" y="5652897"/>
            <a:ext cx="5258322" cy="219164"/>
          </a:xfrm>
          <a:prstGeom prst="straightConnector1">
            <a:avLst/>
          </a:prstGeom>
          <a:ln w="19050">
            <a:solidFill>
              <a:srgbClr val="7030A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1800276" y="4577679"/>
                <a:ext cx="4478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sq</a:t>
                </a:r>
                <a:r>
                  <a:rPr lang="en-US" dirty="0" smtClean="0"/>
                  <a:t>-root (high) </a:t>
                </a:r>
                <a:r>
                  <a:rPr lang="en-US" dirty="0" err="1" smtClean="0"/>
                  <a:t>adv</a:t>
                </a:r>
                <a:endParaRPr lang="en-US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76" y="4577679"/>
                <a:ext cx="447857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857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/>
              <p:cNvSpPr txBox="1"/>
              <p:nvPr/>
            </p:nvSpPr>
            <p:spPr>
              <a:xfrm>
                <a:off x="5262438" y="5826870"/>
                <a:ext cx="393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38" y="5826870"/>
                <a:ext cx="39395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3846" t="-180000" r="-138462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5444031" y="5959174"/>
                <a:ext cx="4478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: low </a:t>
                </a:r>
                <a:r>
                  <a:rPr lang="en-US" dirty="0" err="1" smtClean="0"/>
                  <a:t>adv</a:t>
                </a:r>
                <a:endParaRPr lang="en-US" dirty="0" smtClean="0"/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31" y="5959174"/>
                <a:ext cx="447857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633"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4218682" y="6219523"/>
                <a:ext cx="452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𝐴𝑑𝑣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𝑂𝑊𝑇𝐻</m:t>
                          </m:r>
                        </m:sub>
                      </m:sSub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≈2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82" y="6219523"/>
                <a:ext cx="4526538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6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0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Our Idea: Measurement-Based Extraction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7120" y="825895"/>
                <a:ext cx="4579620" cy="57629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ym typeface="Wingdings"/>
                  </a:rPr>
                  <a:t>Sq-root distinguisher: use a measurement vector 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sz="2300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sz="2300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300" dirty="0" smtClean="0">
                    <a:sym typeface="Wingdings"/>
                  </a:rPr>
                  <a:t> := vector in span(</a:t>
                </a:r>
                <a14:m>
                  <m:oMath xmlns:m="http://schemas.openxmlformats.org/officeDocument/2006/math">
                    <m:r>
                      <a:rPr lang="en-AU" sz="23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300" dirty="0" smtClean="0">
                    <a:sym typeface="Wingdings"/>
                  </a:rPr>
                  <a:t>,</a:t>
                </a:r>
                <a:r>
                  <a:rPr lang="en-AU" sz="2300" b="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AU" sz="23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𝐺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300" dirty="0" smtClean="0">
                    <a:sym typeface="Wingdings"/>
                  </a:rPr>
                  <a:t>) </a:t>
                </a:r>
                <a:endParaRPr lang="en-US" sz="2300" dirty="0" smtClean="0">
                  <a:sym typeface="Wingdings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300" dirty="0">
                    <a:sym typeface="Wingdings"/>
                  </a:rPr>
                  <a:t> </a:t>
                </a:r>
                <a:r>
                  <a:rPr lang="en-US" sz="2300" dirty="0" smtClean="0">
                    <a:sym typeface="Wingdings"/>
                  </a:rPr>
                  <a:t>           </a:t>
                </a:r>
                <a:r>
                  <a:rPr lang="en-US" sz="2300" dirty="0" smtClean="0">
                    <a:sym typeface="Wingdings"/>
                  </a:rPr>
                  <a:t>at angle </a:t>
                </a:r>
                <a14:m>
                  <m:oMath xmlns:m="http://schemas.openxmlformats.org/officeDocument/2006/math">
                    <m:r>
                      <a:rPr lang="en-AU" sz="2300" b="0" i="1" smtClean="0"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f>
                      <m:fPr>
                        <m:ctrlPr>
                          <a:rPr lang="en-AU" sz="23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en-US" sz="230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𝜋</m:t>
                        </m:r>
                      </m:num>
                      <m:den>
                        <m:r>
                          <a:rPr lang="en-AU" sz="2300" b="0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300" dirty="0" smtClean="0">
                    <a:sym typeface="Wingdings"/>
                  </a:rPr>
                  <a:t>  from </a:t>
                </a:r>
                <a14:m>
                  <m:oMath xmlns:m="http://schemas.openxmlformats.org/officeDocument/2006/math">
                    <m:r>
                      <a:rPr lang="en-AU" sz="2300" b="0" i="0" smtClean="0">
                        <a:latin typeface="Cambria Math" charset="0"/>
                        <a:sym typeface="Wingding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sz="23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𝜓</m:t>
                            </m:r>
                          </m:e>
                          <m:sup>
                            <m:r>
                              <a:rPr lang="en-AU" sz="23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endParaRPr lang="en-US" sz="2300" dirty="0" smtClean="0">
                  <a:sym typeface="Wingdings"/>
                </a:endParaRPr>
              </a:p>
              <a:p>
                <a:r>
                  <a:rPr lang="en-US" b="1" dirty="0" smtClean="0">
                    <a:sym typeface="Wingdings"/>
                  </a:rPr>
                  <a:t>Observation 1:</a:t>
                </a:r>
                <a:r>
                  <a:rPr lang="en-US" dirty="0" smtClean="0">
                    <a:sym typeface="Wingdings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𝐴𝑑𝑣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𝑂𝑊𝑇𝐻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  measurement vector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sym typeface="Wingdings"/>
                  </a:rPr>
                  <a:t>“encodes” 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/>
                  </a:rPr>
                  <a:t>:</a:t>
                </a:r>
              </a:p>
              <a:p>
                <a:endParaRPr lang="en-US" dirty="0">
                  <a:sym typeface="Wingdings"/>
                </a:endParaRPr>
              </a:p>
              <a:p>
                <a:endParaRPr lang="en-US" dirty="0" smtClean="0">
                  <a:sym typeface="Wingdings"/>
                </a:endParaRPr>
              </a:p>
              <a:p>
                <a:r>
                  <a:rPr lang="en-US" dirty="0" smtClean="0">
                    <a:sym typeface="Wingdings"/>
                  </a:rPr>
                  <a:t>If we can get state =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|</m:t>
                        </m:r>
                        <m:r>
                          <a:rPr lang="en-AU" b="0" i="1" smtClean="0">
                            <a:latin typeface="Cambria Math" charset="0"/>
                            <a:sym typeface="Wingdings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ym typeface="Wingdings"/>
                  </a:rPr>
                  <a:t>,</a:t>
                </a:r>
              </a:p>
              <a:p>
                <a:pPr lvl="1"/>
                <a:r>
                  <a:rPr lang="en-US" dirty="0" smtClean="0">
                    <a:sym typeface="Wingdings"/>
                  </a:rPr>
                  <a:t>Measuring in register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/>
                  </a:rPr>
                  <a:t>will give </a:t>
                </a:r>
                <a:r>
                  <a:rPr lang="en-US" b="1" dirty="0" smtClean="0">
                    <a:solidFill>
                      <a:srgbClr val="00B050"/>
                    </a:solidFill>
                    <a:sym typeface="Wingdings"/>
                  </a:rPr>
                  <a:t>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en-AU" b="1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  <m:t>𝒙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00B050"/>
                            </a:solidFill>
                            <a:latin typeface="Cambria Math" charset="0"/>
                            <a:sym typeface="Wingding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sym typeface="Wingdings"/>
                  </a:rPr>
                  <a:t> with high prob.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AU" b="1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𝒑𝒓𝒐𝒋</m:t>
                                </m:r>
                              </m:e>
                              <m:sub>
                                <m:r>
                                  <a:rPr lang="en-AU" b="1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𝜹</m:t>
                                </m:r>
                              </m:sub>
                            </m:sSub>
                            <m:r>
                              <a:rPr lang="en-AU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(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AU" b="1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</m:ctrlPr>
                              </m:dPr>
                              <m:e>
                                <m:r>
                                  <a:rPr lang="en-AU" b="1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|</m:t>
                                </m:r>
                                <m:r>
                                  <a:rPr lang="en-AU" b="1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  <a:sym typeface="Wingdings"/>
                                  </a:rPr>
                                  <m:t>𝒗</m:t>
                                </m:r>
                              </m:e>
                            </m:d>
                            <m:r>
                              <a:rPr lang="en-AU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Wingdings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b="1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</m:t>
                    </m:r>
                    <m:r>
                      <a:rPr lang="en-AU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𝟏</m:t>
                    </m:r>
                    <m:r>
                      <a:rPr lang="en-AU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/</m:t>
                    </m:r>
                    <m:r>
                      <a:rPr lang="en-AU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𝟐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  <a:sym typeface="Wingdings"/>
                </a:endParaRPr>
              </a:p>
              <a:p>
                <a:pPr lvl="1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  <a:p>
                <a:pPr lvl="3"/>
                <a:endParaRPr lang="en-US" dirty="0" smtClean="0">
                  <a:sym typeface="Wingdings"/>
                </a:endParaRPr>
              </a:p>
              <a:p>
                <a:pPr lvl="3"/>
                <a:endParaRPr lang="en-US" dirty="0">
                  <a:sym typeface="Wingding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7120" y="825895"/>
                <a:ext cx="4579620" cy="5762960"/>
              </a:xfrm>
              <a:blipFill rotWithShape="0">
                <a:blip r:embed="rId2"/>
                <a:stretch>
                  <a:fillRect l="-3595" t="-2114" b="-6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5400000">
            <a:off x="-3545827" y="382044"/>
            <a:ext cx="8917456" cy="10544995"/>
          </a:xfrm>
          <a:prstGeom prst="pie">
            <a:avLst>
              <a:gd name="adj1" fmla="val 10821077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28552" y="5654904"/>
            <a:ext cx="5272498" cy="1"/>
          </a:xfrm>
          <a:prstGeom prst="straightConnector1">
            <a:avLst/>
          </a:prstGeom>
          <a:ln w="19050">
            <a:solidFill>
              <a:srgbClr val="FF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28552" y="4441035"/>
            <a:ext cx="5055268" cy="1201578"/>
          </a:xfrm>
          <a:prstGeom prst="straightConnector1">
            <a:avLst/>
          </a:prstGeom>
          <a:ln w="19050"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20134" y="2240760"/>
            <a:ext cx="3384262" cy="3401854"/>
          </a:xfrm>
          <a:prstGeom prst="straightConnector1">
            <a:avLst/>
          </a:prstGeom>
          <a:ln w="19050">
            <a:solidFill>
              <a:srgbClr val="7030A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451900" y="3075906"/>
            <a:ext cx="2730385" cy="25679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994262" y="2527017"/>
            <a:ext cx="1989559" cy="188943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80445" y="4441035"/>
            <a:ext cx="202747" cy="1201426"/>
          </a:xfrm>
          <a:prstGeom prst="straightConnector1">
            <a:avLst/>
          </a:prstGeom>
          <a:ln w="19050"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631312" y="3723250"/>
            <a:ext cx="209255" cy="213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2645" y="3075906"/>
            <a:ext cx="209255" cy="21308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rved Down Arrow 69"/>
          <p:cNvSpPr/>
          <p:nvPr/>
        </p:nvSpPr>
        <p:spPr>
          <a:xfrm rot="8197045" flipV="1">
            <a:off x="2831255" y="2350542"/>
            <a:ext cx="1122078" cy="470596"/>
          </a:xfrm>
          <a:prstGeom prst="curvedDownArrow">
            <a:avLst>
              <a:gd name="adj1" fmla="val 25000"/>
              <a:gd name="adj2" fmla="val 59777"/>
              <a:gd name="adj3" fmla="val 2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urved Down Arrow 76"/>
          <p:cNvSpPr/>
          <p:nvPr/>
        </p:nvSpPr>
        <p:spPr>
          <a:xfrm rot="19355051" flipH="1" flipV="1">
            <a:off x="2837311" y="3665290"/>
            <a:ext cx="1180757" cy="470596"/>
          </a:xfrm>
          <a:prstGeom prst="curvedDownArrow">
            <a:avLst>
              <a:gd name="adj1" fmla="val 25000"/>
              <a:gd name="adj2" fmla="val 59777"/>
              <a:gd name="adj3" fmla="val 28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00012" y="1968988"/>
            <a:ext cx="9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square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7652" y="4038702"/>
            <a:ext cx="92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square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2" name="Left-Right Arrow 81"/>
          <p:cNvSpPr/>
          <p:nvPr/>
        </p:nvSpPr>
        <p:spPr>
          <a:xfrm rot="18853565" flipV="1">
            <a:off x="2211351" y="3071761"/>
            <a:ext cx="896013" cy="170096"/>
          </a:xfrm>
          <a:prstGeom prst="left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-372235" y="2437465"/>
                <a:ext cx="4526538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𝐴𝑑𝑣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𝑂𝑊𝑇𝐻</m:t>
                          </m:r>
                        </m:sub>
                      </m:sSub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AU" b="0" i="1" dirty="0" smtClean="0"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d>
                        <m:dPr>
                          <m:begChr m:val="‖"/>
                          <m:endChr m:val="‖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235" y="2437465"/>
                <a:ext cx="4526538" cy="704745"/>
              </a:xfrm>
              <a:prstGeom prst="rect">
                <a:avLst/>
              </a:prstGeom>
              <a:blipFill rotWithShape="0">
                <a:blip r:embed="rId3"/>
                <a:stretch>
                  <a:fillRect t="-18261" b="-9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5553245" y="1639275"/>
                <a:ext cx="1166409" cy="849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  <m:t>𝑝𝑟𝑜𝑗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Wingdings"/>
                                </a:rPr>
                                <m:t>𝛿</m:t>
                              </m:r>
                            </m:sub>
                          </m:sSub>
                          <m:d>
                            <m:dPr>
                              <m:ctrlPr>
                                <a:rPr lang="mr-IN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sym typeface="Wingdings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i="1" dirty="0" smtClean="0">
                  <a:solidFill>
                    <a:srgbClr val="7030A0"/>
                  </a:solidFill>
                  <a:latin typeface="Cambria Math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45" y="1639275"/>
                <a:ext cx="1166409" cy="8492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841898" y="5341334"/>
                <a:ext cx="521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98" y="5341334"/>
                <a:ext cx="52123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116" t="-173913" r="-103488" b="-26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4154303" y="4517618"/>
                <a:ext cx="521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𝐺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03" y="4517618"/>
                <a:ext cx="52123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953" t="-171739" r="-102326" b="-26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6182285" y="4517618"/>
                <a:ext cx="2528384" cy="2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ra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85" y="4517618"/>
                <a:ext cx="2528384" cy="284950"/>
              </a:xfrm>
              <a:prstGeom prst="rect">
                <a:avLst/>
              </a:prstGeom>
              <a:blipFill rotWithShape="0">
                <a:blip r:embed="rId7"/>
                <a:stretch>
                  <a:fillRect l="-8916" t="-168085" r="-18072" b="-25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6214495" y="4857815"/>
                <a:ext cx="1416733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95" y="4857815"/>
                <a:ext cx="1416733" cy="335413"/>
              </a:xfrm>
              <a:prstGeom prst="rect">
                <a:avLst/>
              </a:prstGeom>
              <a:blipFill rotWithShape="0">
                <a:blip r:embed="rId8"/>
                <a:stretch>
                  <a:fillRect l="-5150" t="-134545" r="-429" b="-2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1821987" y="4204408"/>
                <a:ext cx="341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87" y="4204408"/>
                <a:ext cx="34137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7143" t="-180000" r="-158929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/>
          <p:nvPr/>
        </p:nvCxnSpPr>
        <p:spPr>
          <a:xfrm>
            <a:off x="923963" y="5652897"/>
            <a:ext cx="5258322" cy="219164"/>
          </a:xfrm>
          <a:prstGeom prst="straightConnector1">
            <a:avLst/>
          </a:prstGeom>
          <a:ln w="19050">
            <a:solidFill>
              <a:srgbClr val="7030A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1800276" y="4577679"/>
                <a:ext cx="4478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sq</a:t>
                </a:r>
                <a:r>
                  <a:rPr lang="en-US" dirty="0" smtClean="0"/>
                  <a:t>-root (high) </a:t>
                </a:r>
                <a:r>
                  <a:rPr lang="en-US" dirty="0" err="1" smtClean="0"/>
                  <a:t>adv</a:t>
                </a:r>
                <a:endParaRPr lang="en-US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76" y="4577679"/>
                <a:ext cx="447857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857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/>
              <p:cNvSpPr txBox="1"/>
              <p:nvPr/>
            </p:nvSpPr>
            <p:spPr>
              <a:xfrm>
                <a:off x="5262438" y="5826870"/>
                <a:ext cx="393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AU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38" y="5826870"/>
                <a:ext cx="39395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846" t="-180000" r="-138462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5444031" y="5959174"/>
                <a:ext cx="4478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: low </a:t>
                </a:r>
                <a:r>
                  <a:rPr lang="en-US" dirty="0" err="1" smtClean="0"/>
                  <a:t>adv</a:t>
                </a:r>
                <a:endParaRPr lang="en-US" dirty="0" smtClean="0"/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31" y="5959174"/>
                <a:ext cx="447857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633" t="-12166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/>
              <p:cNvSpPr txBox="1"/>
              <p:nvPr/>
            </p:nvSpPr>
            <p:spPr>
              <a:xfrm>
                <a:off x="4218682" y="6219523"/>
                <a:ext cx="452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𝐴𝑑𝑣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𝑂𝑊𝑇𝐻</m:t>
                          </m:r>
                        </m:sub>
                      </m:sSub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sSup>
                        <m:sSupPr>
                          <m:ctrlP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≈2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82" y="6219523"/>
                <a:ext cx="4526538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H="1" flipV="1">
            <a:off x="5442840" y="1639275"/>
            <a:ext cx="562725" cy="28025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95959" y="2015578"/>
            <a:ext cx="1257286" cy="235246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1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4122</Words>
  <Application>Microsoft Macintosh PowerPoint</Application>
  <PresentationFormat>Widescreen</PresentationFormat>
  <Paragraphs>376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Cambria Math</vt:lpstr>
      <vt:lpstr>Mangal</vt:lpstr>
      <vt:lpstr>Wingdings</vt:lpstr>
      <vt:lpstr>Arial</vt:lpstr>
      <vt:lpstr>Office Theme</vt:lpstr>
      <vt:lpstr>CCA Encryption in the QROM, Part II Tighter QROM proofs: how to avoid the square-root advantage loss </vt:lpstr>
      <vt:lpstr>Outline</vt:lpstr>
      <vt:lpstr>Background: Context (see prev. talk for more)</vt:lpstr>
      <vt:lpstr>Background: Context (prev. talk for more)</vt:lpstr>
      <vt:lpstr>Background: One-Way To Hiding  (OWTH) Lemma</vt:lpstr>
      <vt:lpstr>Background: One-Way To Hiding  (OWTH) Lemma</vt:lpstr>
      <vt:lpstr>Background: One-Way To Hiding  (OWTH) Lemma</vt:lpstr>
      <vt:lpstr>Background: One-Way To Hiding  (OWTH) Lemma</vt:lpstr>
      <vt:lpstr>Our Idea: Measurement-Based Extraction</vt:lpstr>
      <vt:lpstr>Our Idea: Measurement-Based Extraction</vt:lpstr>
      <vt:lpstr>Our Idea: Measurement-Based Extraction</vt:lpstr>
      <vt:lpstr>Our Idea: Measurement-Based Extraction</vt:lpstr>
      <vt:lpstr>Main Result: New MRM-based OWTH Lemma</vt:lpstr>
      <vt:lpstr>Main Result: New MRM-based OWTH Lemma</vt:lpstr>
      <vt:lpstr>Main Result: New MRM-based OWTH Lemma</vt:lpstr>
      <vt:lpstr>Main Result: New MRM-based OWTH Lemma</vt:lpstr>
      <vt:lpstr>Main Result: New MRM-based OWTH Lemma</vt:lpstr>
      <vt:lpstr>App: FO CCA proof in QROM</vt:lpstr>
      <vt:lpstr>App: FO CCA proof in QROM</vt:lpstr>
      <vt:lpstr>App: FO CCA proof in QROM</vt:lpstr>
      <vt:lpstr>App: FO CCA proof in QROM</vt:lpstr>
      <vt:lpstr>Ongoing Work &amp; Open Problems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 Encryption in the QROM, Part II Tighter QROM proofs: how to avoid the square-root advantage loss </dc:title>
  <dc:creator>Microsoft Office User</dc:creator>
  <cp:lastModifiedBy>Microsoft Office User</cp:lastModifiedBy>
  <cp:revision>177</cp:revision>
  <dcterms:created xsi:type="dcterms:W3CDTF">2020-04-25T06:20:00Z</dcterms:created>
  <dcterms:modified xsi:type="dcterms:W3CDTF">2020-04-27T14:23:57Z</dcterms:modified>
</cp:coreProperties>
</file>