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jpg" ContentType="image/jpeg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sldIdLst>
    <p:sldId id="256" r:id="rId2"/>
    <p:sldId id="862" r:id="rId3"/>
    <p:sldId id="905" r:id="rId4"/>
    <p:sldId id="864" r:id="rId5"/>
    <p:sldId id="868" r:id="rId6"/>
    <p:sldId id="883" r:id="rId7"/>
    <p:sldId id="791" r:id="rId8"/>
    <p:sldId id="803" r:id="rId9"/>
    <p:sldId id="886" r:id="rId10"/>
    <p:sldId id="766" r:id="rId11"/>
    <p:sldId id="856" r:id="rId12"/>
    <p:sldId id="884" r:id="rId13"/>
    <p:sldId id="885" r:id="rId14"/>
    <p:sldId id="887" r:id="rId15"/>
    <p:sldId id="906" r:id="rId16"/>
    <p:sldId id="888" r:id="rId17"/>
    <p:sldId id="889" r:id="rId18"/>
    <p:sldId id="792" r:id="rId19"/>
    <p:sldId id="794" r:id="rId20"/>
    <p:sldId id="795" r:id="rId21"/>
    <p:sldId id="890" r:id="rId22"/>
    <p:sldId id="898" r:id="rId23"/>
    <p:sldId id="899" r:id="rId24"/>
    <p:sldId id="900" r:id="rId25"/>
    <p:sldId id="893" r:id="rId26"/>
    <p:sldId id="897" r:id="rId27"/>
    <p:sldId id="901" r:id="rId28"/>
    <p:sldId id="892" r:id="rId29"/>
    <p:sldId id="796" r:id="rId30"/>
    <p:sldId id="903" r:id="rId31"/>
    <p:sldId id="891" r:id="rId32"/>
    <p:sldId id="806" r:id="rId33"/>
    <p:sldId id="821" r:id="rId34"/>
    <p:sldId id="907" r:id="rId35"/>
    <p:sldId id="908" r:id="rId36"/>
    <p:sldId id="909" r:id="rId37"/>
    <p:sldId id="910" r:id="rId38"/>
    <p:sldId id="904" r:id="rId39"/>
    <p:sldId id="830" r:id="rId40"/>
    <p:sldId id="776" r:id="rId41"/>
    <p:sldId id="832" r:id="rId42"/>
    <p:sldId id="844" r:id="rId43"/>
    <p:sldId id="845" r:id="rId44"/>
    <p:sldId id="847" r:id="rId45"/>
    <p:sldId id="848" r:id="rId46"/>
    <p:sldId id="849" r:id="rId47"/>
    <p:sldId id="850" r:id="rId48"/>
    <p:sldId id="851" r:id="rId49"/>
    <p:sldId id="852" r:id="rId50"/>
    <p:sldId id="853" r:id="rId51"/>
    <p:sldId id="854" r:id="rId52"/>
    <p:sldId id="76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EF5B4F-C592-8642-9919-A1150C93F947}">
          <p14:sldIdLst>
            <p14:sldId id="256"/>
            <p14:sldId id="862"/>
            <p14:sldId id="905"/>
            <p14:sldId id="864"/>
            <p14:sldId id="868"/>
            <p14:sldId id="883"/>
            <p14:sldId id="791"/>
            <p14:sldId id="803"/>
            <p14:sldId id="886"/>
            <p14:sldId id="766"/>
            <p14:sldId id="856"/>
            <p14:sldId id="884"/>
            <p14:sldId id="885"/>
            <p14:sldId id="887"/>
            <p14:sldId id="906"/>
            <p14:sldId id="888"/>
            <p14:sldId id="889"/>
            <p14:sldId id="792"/>
            <p14:sldId id="794"/>
            <p14:sldId id="795"/>
            <p14:sldId id="890"/>
            <p14:sldId id="898"/>
            <p14:sldId id="899"/>
            <p14:sldId id="900"/>
            <p14:sldId id="893"/>
            <p14:sldId id="897"/>
            <p14:sldId id="901"/>
            <p14:sldId id="892"/>
            <p14:sldId id="796"/>
            <p14:sldId id="903"/>
            <p14:sldId id="891"/>
            <p14:sldId id="806"/>
            <p14:sldId id="821"/>
            <p14:sldId id="907"/>
            <p14:sldId id="908"/>
            <p14:sldId id="909"/>
            <p14:sldId id="910"/>
          </p14:sldIdLst>
        </p14:section>
        <p14:section name="Applications and Coref" id="{DF091B38-2EAC-C541-991D-43461DDCAEF0}">
          <p14:sldIdLst>
            <p14:sldId id="904"/>
            <p14:sldId id="830"/>
            <p14:sldId id="776"/>
            <p14:sldId id="832"/>
            <p14:sldId id="844"/>
            <p14:sldId id="845"/>
            <p14:sldId id="847"/>
            <p14:sldId id="848"/>
            <p14:sldId id="849"/>
            <p14:sldId id="850"/>
            <p14:sldId id="851"/>
            <p14:sldId id="852"/>
            <p14:sldId id="853"/>
            <p14:sldId id="854"/>
            <p14:sldId id="7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eyu Zhao" initials="JZ" lastIdx="32" clrIdx="0"/>
  <p:cmAuthor id="2" name="Kai-Wei Chang" initials="K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3C58AD"/>
    <a:srgbClr val="D5570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6" autoAdjust="0"/>
    <p:restoredTop sz="76748" autoAdjust="0"/>
  </p:normalViewPr>
  <p:slideViewPr>
    <p:cSldViewPr snapToGrid="0">
      <p:cViewPr>
        <p:scale>
          <a:sx n="120" d="100"/>
          <a:sy n="120" d="100"/>
        </p:scale>
        <p:origin x="2312" y="144"/>
      </p:cViewPr>
      <p:guideLst/>
    </p:cSldViewPr>
  </p:slideViewPr>
  <p:outlineViewPr>
    <p:cViewPr>
      <p:scale>
        <a:sx n="33" d="100"/>
        <a:sy n="33" d="100"/>
      </p:scale>
      <p:origin x="0" y="-2160"/>
    </p:cViewPr>
  </p:outlineViewPr>
  <p:notesTextViewPr>
    <p:cViewPr>
      <p:scale>
        <a:sx n="215" d="100"/>
        <a:sy n="21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commentAuthors" Target="commentAuthors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Steoetype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76.0</c:v>
                </c:pt>
                <c:pt idx="1">
                  <c:v>67.2</c:v>
                </c:pt>
                <c:pt idx="2">
                  <c:v>64.9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Anti-Steoretype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49.4</c:v>
                </c:pt>
                <c:pt idx="1">
                  <c:v>59.2</c:v>
                </c:pt>
                <c:pt idx="2">
                  <c:v>62.8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Avg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62.7</c:v>
                </c:pt>
                <c:pt idx="1">
                  <c:v>63.2</c:v>
                </c:pt>
                <c:pt idx="2">
                  <c:v>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28316656"/>
        <c:axId val="-1628314336"/>
      </c:barChart>
      <c:catAx>
        <c:axId val="-162831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8314336"/>
        <c:crosses val="autoZero"/>
        <c:auto val="1"/>
        <c:lblAlgn val="ctr"/>
        <c:lblOffset val="100"/>
        <c:noMultiLvlLbl val="0"/>
      </c:catAx>
      <c:valAx>
        <c:axId val="-1628314336"/>
        <c:scaling>
          <c:orientation val="minMax"/>
          <c:min val="48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831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Steoetype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76.0</c:v>
                </c:pt>
                <c:pt idx="1">
                  <c:v>67.2</c:v>
                </c:pt>
                <c:pt idx="2">
                  <c:v>64.9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Anti-Steoretype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49.4</c:v>
                </c:pt>
                <c:pt idx="1">
                  <c:v>59.2</c:v>
                </c:pt>
                <c:pt idx="2">
                  <c:v>62.8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Avg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62.7</c:v>
                </c:pt>
                <c:pt idx="1">
                  <c:v>63.2</c:v>
                </c:pt>
                <c:pt idx="2">
                  <c:v>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28414000"/>
        <c:axId val="-1628411952"/>
      </c:barChart>
      <c:catAx>
        <c:axId val="-162841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8411952"/>
        <c:crosses val="autoZero"/>
        <c:auto val="1"/>
        <c:lblAlgn val="ctr"/>
        <c:lblOffset val="100"/>
        <c:noMultiLvlLbl val="0"/>
      </c:catAx>
      <c:valAx>
        <c:axId val="-1628411952"/>
        <c:scaling>
          <c:orientation val="minMax"/>
          <c:min val="48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841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Steoetype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76.0</c:v>
                </c:pt>
                <c:pt idx="1">
                  <c:v>67.2</c:v>
                </c:pt>
                <c:pt idx="2">
                  <c:v>64.9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Anti-Steoretype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49.4</c:v>
                </c:pt>
                <c:pt idx="1">
                  <c:v>59.2</c:v>
                </c:pt>
                <c:pt idx="2">
                  <c:v>62.8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Avg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62.7</c:v>
                </c:pt>
                <c:pt idx="1">
                  <c:v>63.2</c:v>
                </c:pt>
                <c:pt idx="2">
                  <c:v>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27994992"/>
        <c:axId val="-1627992240"/>
      </c:barChart>
      <c:catAx>
        <c:axId val="-162799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7992240"/>
        <c:crosses val="autoZero"/>
        <c:auto val="1"/>
        <c:lblAlgn val="ctr"/>
        <c:lblOffset val="100"/>
        <c:noMultiLvlLbl val="0"/>
      </c:catAx>
      <c:valAx>
        <c:axId val="-1627992240"/>
        <c:scaling>
          <c:orientation val="minMax"/>
          <c:min val="48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799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Steoetype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76.0</c:v>
                </c:pt>
                <c:pt idx="1">
                  <c:v>67.2</c:v>
                </c:pt>
                <c:pt idx="2">
                  <c:v>64.9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Anti-Steoretype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49.4</c:v>
                </c:pt>
                <c:pt idx="1">
                  <c:v>59.2</c:v>
                </c:pt>
                <c:pt idx="2">
                  <c:v>62.8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Avg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E2E </c:v>
                </c:pt>
                <c:pt idx="1">
                  <c:v>E2E (Debiased WE)</c:v>
                </c:pt>
                <c:pt idx="2">
                  <c:v>E2E (Full model)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62.7</c:v>
                </c:pt>
                <c:pt idx="1">
                  <c:v>63.2</c:v>
                </c:pt>
                <c:pt idx="2">
                  <c:v>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27949824"/>
        <c:axId val="-1627947072"/>
      </c:barChart>
      <c:catAx>
        <c:axId val="-162794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7947072"/>
        <c:crosses val="autoZero"/>
        <c:auto val="1"/>
        <c:lblAlgn val="ctr"/>
        <c:lblOffset val="100"/>
        <c:noMultiLvlLbl val="0"/>
      </c:catAx>
      <c:valAx>
        <c:axId val="-1627947072"/>
        <c:scaling>
          <c:orientation val="minMax"/>
          <c:min val="48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794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8/18/19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192C8-4EB9-4A20-9BF1-A069982117B6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482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B43B-0472-4645-AB91-0FC4C9A099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70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B43B-0472-4645-AB91-0FC4C9A099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5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3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5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212B6-FFE3-C243-A916-CE30B67D41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40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Shape 16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1" name="Shape 16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2374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1" name="Shape 16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4058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Shape 20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3" name="Shape 20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059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Shape 1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2" name="Shape 1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18156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Shape 17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5" name="Shape 17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06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98977-77CC-874D-95DF-36A6A9EDFD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7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Shape 17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9" name="Shape 17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615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Shape 2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4" name="Shape 2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234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Shape 2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2" name="Shape 2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0042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17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28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2" name="Shape 29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3" name="Shape 29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21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Shape 29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1" name="Shape 29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1329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Shape 30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2" name="Shape 30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223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99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Shape 30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2" name="Shape 30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169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Shape 3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9" name="Shape 3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626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Shape 3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9" name="Shape 3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63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Shape 3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9" name="Shape 3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55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Shape 3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9" name="Shape 3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84924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Shape 34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2" name="Shape 34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9189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Shape 34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2" name="Shape 34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05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0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0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4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01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0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7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8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70516"/>
            <a:ext cx="6858000" cy="2164383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2971800" y="6553200"/>
            <a:ext cx="50292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971800" y="6248400"/>
            <a:ext cx="60198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altLang="zh-TW" smtClean="0"/>
              <a:t>Kai-Wei Chang (http://kwchang.net)</a:t>
            </a:r>
            <a:endParaRPr lang="zh-TW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077200" y="6553200"/>
            <a:ext cx="9144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F71DC22-0103-4060-B7D8-ECD9AE0F749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38200" y="1828800"/>
            <a:ext cx="8153400" cy="2209800"/>
          </a:xfrm>
        </p:spPr>
        <p:txBody>
          <a:bodyPr/>
          <a:lstStyle>
            <a:lvl1pPr>
              <a:defRPr sz="3400"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267200"/>
            <a:ext cx="8153400" cy="1752600"/>
          </a:xfrm>
          <a:prstGeom prst="rect">
            <a:avLst/>
          </a:prstGeom>
        </p:spPr>
        <p:txBody>
          <a:bodyPr/>
          <a:lstStyle>
            <a:lvl1pPr marL="0" indent="0" algn="r">
              <a:buFont typeface="Wingdings" pitchFamily="2" charset="2"/>
              <a:buNone/>
              <a:defRPr sz="2600"/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52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66104" indent="-366104">
              <a:lnSpc>
                <a:spcPct val="120000"/>
              </a:lnSpc>
              <a:spcBef>
                <a:spcPts val="3234"/>
              </a:spcBef>
              <a:defRPr sz="3234"/>
            </a:lvl1pPr>
            <a:lvl2pPr marL="732208" indent="-366104">
              <a:lnSpc>
                <a:spcPct val="120000"/>
              </a:lnSpc>
              <a:spcBef>
                <a:spcPts val="3234"/>
              </a:spcBef>
              <a:defRPr sz="3234"/>
            </a:lvl2pPr>
            <a:lvl3pPr marL="1098313" indent="-366104">
              <a:lnSpc>
                <a:spcPct val="120000"/>
              </a:lnSpc>
              <a:spcBef>
                <a:spcPts val="3234"/>
              </a:spcBef>
              <a:defRPr sz="3234"/>
            </a:lvl3pPr>
            <a:lvl4pPr marL="1464417" indent="-366104">
              <a:lnSpc>
                <a:spcPct val="120000"/>
              </a:lnSpc>
              <a:spcBef>
                <a:spcPts val="3234"/>
              </a:spcBef>
              <a:defRPr sz="3234"/>
            </a:lvl4pPr>
            <a:lvl5pPr marL="1830521" indent="-366104">
              <a:lnSpc>
                <a:spcPct val="120000"/>
              </a:lnSpc>
              <a:spcBef>
                <a:spcPts val="3234"/>
              </a:spcBef>
              <a:defRPr sz="32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480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7886700" cy="4906102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6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7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9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0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1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C58AD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kwchang.net/talk/sp.html" TargetMode="External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6.tif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la.edu/~kwchang/publications/ZWYCOC19.html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hyperlink" Target="http://www.cs.ucla.edu/~kwchang/publications/ZWYOC18.html" TargetMode="External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hyperlink" Target="http://www.cs.ucla.edu/~kwchang/publications/ZWYOC17.html" TargetMode="Externa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ucla.edu/~kwchang/publications/WZYCO19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ucla.edu/~kwchang/publications/ZZLWC18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la.edu/~kwchang/publications/ASEHSC18.html" TargetMode="External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kwchang.net/talk/sp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03979" y="-123362"/>
            <a:ext cx="8787621" cy="2209800"/>
          </a:xfrm>
        </p:spPr>
        <p:txBody>
          <a:bodyPr>
            <a:normAutofit/>
          </a:bodyPr>
          <a:lstStyle/>
          <a:p>
            <a:r>
              <a:rPr lang="en-US" sz="2800" dirty="0"/>
              <a:t>What It Takes to Control Societal Bias in Natural Language Processing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55576" y="2564904"/>
            <a:ext cx="8153400" cy="3410594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Kai-Wei Chang</a:t>
            </a:r>
          </a:p>
          <a:p>
            <a:pPr algn="l"/>
            <a:r>
              <a:rPr lang="en-US" altLang="zh-TW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UCLA</a:t>
            </a:r>
          </a:p>
          <a:p>
            <a:pPr algn="l"/>
            <a:endParaRPr lang="en-US" altLang="zh-TW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altLang="zh-TW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altLang="zh-TW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altLang="zh-TW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References</a:t>
            </a:r>
            <a:r>
              <a:rPr lang="en-US" altLang="zh-TW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altLang="zh-TW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http://kwchang.net</a:t>
            </a:r>
            <a:endParaRPr lang="en-US" altLang="zh-TW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71DC22-0103-4060-B7D8-ECD9AE0F749D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TW" smtClean="0"/>
              <a:t>Kai-Wei Chang (http://kwchang.net)</a:t>
            </a:r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249" y="2714704"/>
            <a:ext cx="2256560" cy="22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86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4880" y="4997110"/>
            <a:ext cx="8608168" cy="1724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12" y="713954"/>
            <a:ext cx="9121406" cy="6732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Representational Harm in NLP:</a:t>
            </a:r>
            <a:br>
              <a:rPr lang="en-US" dirty="0" smtClean="0"/>
            </a:br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r>
              <a:rPr lang="en-US" dirty="0" smtClean="0"/>
              <a:t> </a:t>
            </a:r>
            <a:r>
              <a:rPr lang="en-US" dirty="0"/>
              <a:t>can be </a:t>
            </a:r>
            <a:r>
              <a:rPr lang="en-US" dirty="0" smtClean="0"/>
              <a:t>Sexist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 err="1" smtClean="0"/>
              <a:t>Tolga</a:t>
            </a:r>
            <a:r>
              <a:rPr lang="en-US" sz="1800" dirty="0" smtClean="0"/>
              <a:t> </a:t>
            </a:r>
            <a:r>
              <a:rPr lang="en-US" sz="1800" dirty="0" err="1" smtClean="0"/>
              <a:t>Bolukbasi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FF0000"/>
                </a:solidFill>
              </a:rPr>
              <a:t>Kai-Wei Chang</a:t>
            </a:r>
            <a:r>
              <a:rPr lang="en-US" sz="1800" dirty="0" smtClean="0"/>
              <a:t>, James Zou, </a:t>
            </a:r>
            <a:r>
              <a:rPr lang="en-US" sz="1800" dirty="0" err="1" smtClean="0"/>
              <a:t>Venkatesh</a:t>
            </a:r>
            <a:r>
              <a:rPr lang="en-US" sz="1800" dirty="0" smtClean="0"/>
              <a:t> </a:t>
            </a:r>
            <a:r>
              <a:rPr lang="en-US" sz="1800" dirty="0" err="1" smtClean="0"/>
              <a:t>Saligrama</a:t>
            </a:r>
            <a:r>
              <a:rPr lang="en-US" sz="1800" dirty="0" smtClean="0"/>
              <a:t>, </a:t>
            </a:r>
            <a:r>
              <a:rPr lang="en-US" sz="1800" dirty="0"/>
              <a:t>Adam </a:t>
            </a:r>
            <a:r>
              <a:rPr lang="en-US" sz="1800" dirty="0" err="1" smtClean="0"/>
              <a:t>Kalai</a:t>
            </a:r>
            <a:r>
              <a:rPr lang="en-US" sz="1800" dirty="0" smtClean="0"/>
              <a:t> [NeurIPS16</a:t>
            </a:r>
            <a:r>
              <a:rPr lang="en-US" sz="1800" dirty="0"/>
              <a:t>]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96513"/>
                <a:ext cx="7886700" cy="490610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𝑚𝑎𝑛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𝑤𝑜𝑚𝑎𝑛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𝑢𝑛𝑐𝑙𝑒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∼</m:t>
                        </m:r>
                        <m:r>
                          <a:rPr lang="en-US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𝑎𝑢𝑛𝑡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96513"/>
                <a:ext cx="7886700" cy="4906102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5" y="2287128"/>
            <a:ext cx="2946842" cy="22941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880" y="4635323"/>
            <a:ext cx="4156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We use Google w2v embedding trained from the news</a:t>
            </a:r>
            <a:endParaRPr lang="en-US" sz="140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250376"/>
              </p:ext>
            </p:extLst>
          </p:nvPr>
        </p:nvGraphicFramePr>
        <p:xfrm>
          <a:off x="3656386" y="2116964"/>
          <a:ext cx="5308142" cy="2610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071"/>
                <a:gridCol w="2654071"/>
              </a:tblGrid>
              <a:tr h="52210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he: ________</a:t>
                      </a:r>
                      <a:endParaRPr 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she:_______</a:t>
                      </a:r>
                      <a:endParaRPr 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2107"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brother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sister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21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beer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cocktail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21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physician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registered_nurse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2107"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professor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associate professor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8"/>
          <p:cNvSpPr txBox="1"/>
          <p:nvPr/>
        </p:nvSpPr>
        <p:spPr>
          <a:xfrm>
            <a:off x="6597030" y="3225723"/>
            <a:ext cx="2183356" cy="39991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9pPr>
          </a:lstStyle>
          <a:p>
            <a:endParaRPr lang="en-US" sz="1000"/>
          </a:p>
        </p:txBody>
      </p:sp>
      <p:sp>
        <p:nvSpPr>
          <p:cNvPr id="13" name="TextBox 9"/>
          <p:cNvSpPr txBox="1"/>
          <p:nvPr/>
        </p:nvSpPr>
        <p:spPr>
          <a:xfrm>
            <a:off x="6597029" y="3726559"/>
            <a:ext cx="2183357" cy="4017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9pPr>
          </a:lstStyle>
          <a:p>
            <a:endParaRPr lang="en-US" sz="1000"/>
          </a:p>
        </p:txBody>
      </p:sp>
      <p:sp>
        <p:nvSpPr>
          <p:cNvPr id="14" name="TextBox 10"/>
          <p:cNvSpPr txBox="1"/>
          <p:nvPr/>
        </p:nvSpPr>
        <p:spPr>
          <a:xfrm>
            <a:off x="6412887" y="4260927"/>
            <a:ext cx="2462462" cy="37439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Osaka" charset="-128"/>
                <a:cs typeface="+mn-cs"/>
              </a:defRPr>
            </a:lvl9pPr>
          </a:lstStyle>
          <a:p>
            <a:endParaRPr lang="en-US" sz="1000"/>
          </a:p>
        </p:txBody>
      </p:sp>
      <p:sp>
        <p:nvSpPr>
          <p:cNvPr id="10" name="TextBox 9"/>
          <p:cNvSpPr txBox="1"/>
          <p:nvPr/>
        </p:nvSpPr>
        <p:spPr>
          <a:xfrm>
            <a:off x="531636" y="5507896"/>
            <a:ext cx="3323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Concurrent work: replicated IAT </a:t>
            </a:r>
            <a:br>
              <a:rPr lang="en-US" dirty="0" smtClean="0"/>
            </a:br>
            <a:r>
              <a:rPr lang="en-US" dirty="0" smtClean="0"/>
              <a:t>findings </a:t>
            </a:r>
            <a:r>
              <a:rPr lang="en-US" dirty="0"/>
              <a:t>using word </a:t>
            </a:r>
            <a:r>
              <a:rPr lang="en-US" dirty="0" err="1"/>
              <a:t>embeddings</a:t>
            </a:r>
            <a:r>
              <a:rPr lang="en-US" dirty="0"/>
              <a:t> 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68" y="5120306"/>
            <a:ext cx="5016438" cy="1481779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-788344" y="6325934"/>
            <a:ext cx="5486400" cy="365125"/>
          </a:xfrm>
        </p:spPr>
        <p:txBody>
          <a:bodyPr/>
          <a:lstStyle/>
          <a:p>
            <a:r>
              <a:rPr lang="en-US" smtClean="0"/>
              <a:t>Kai-Wei Chang (http://</a:t>
            </a:r>
            <a:r>
              <a:rPr lang="en-US" dirty="0" err="1" smtClean="0"/>
              <a:t>kwchang.net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12" grpId="0" animBg="1"/>
      <p:bldP spid="13" grpId="0" animBg="1"/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28650" y="134741"/>
            <a:ext cx="7918926" cy="5296949"/>
            <a:chOff x="352425" y="185737"/>
            <a:chExt cx="8439150" cy="54133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-1" b="21514"/>
            <a:stretch/>
          </p:blipFill>
          <p:spPr>
            <a:xfrm>
              <a:off x="352425" y="185737"/>
              <a:ext cx="8439150" cy="509111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7494" t="51860"/>
            <a:stretch/>
          </p:blipFill>
          <p:spPr>
            <a:xfrm>
              <a:off x="1828800" y="2476500"/>
              <a:ext cx="6962775" cy="312261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927" y="2152994"/>
            <a:ext cx="6514146" cy="274244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72133" y="5779410"/>
            <a:ext cx="8175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May cause </a:t>
            </a:r>
            <a:r>
              <a:rPr lang="en-US" sz="2800" dirty="0"/>
              <a:t>allocative </a:t>
            </a:r>
            <a:r>
              <a:rPr lang="en-US" sz="2800" dirty="0" smtClean="0"/>
              <a:t>harms in downstream applications</a:t>
            </a: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18" y="1038387"/>
            <a:ext cx="7086600" cy="520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100680" cy="673260"/>
          </a:xfrm>
        </p:spPr>
        <p:txBody>
          <a:bodyPr>
            <a:normAutofit fontScale="90000"/>
          </a:bodyPr>
          <a:lstStyle/>
          <a:p>
            <a:r>
              <a:rPr lang="en-US" dirty="0"/>
              <a:t>Representational Harm in NLP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Bias in Multi-lingual Embedding </a:t>
            </a:r>
            <a:br>
              <a:rPr lang="en-US" dirty="0" smtClean="0"/>
            </a:br>
            <a:r>
              <a:rPr lang="en-US" sz="2000" dirty="0" smtClean="0"/>
              <a:t>[ZSZHCC</a:t>
            </a:r>
            <a:r>
              <a:rPr lang="en-US" sz="2000" dirty="0" smtClean="0">
                <a:solidFill>
                  <a:srgbClr val="FF0000"/>
                </a:solidFill>
              </a:rPr>
              <a:t>C </a:t>
            </a:r>
            <a:r>
              <a:rPr lang="en-US" sz="2000" dirty="0" smtClean="0"/>
              <a:t>19; under submission]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33377" y="4593265"/>
            <a:ext cx="1775637" cy="87187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58586" y="3721395"/>
            <a:ext cx="1775637" cy="87187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442" y="1536315"/>
            <a:ext cx="1282700" cy="31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92" y="2445488"/>
            <a:ext cx="1282700" cy="162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585" y="3211182"/>
            <a:ext cx="1282700" cy="162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390" y="4750367"/>
            <a:ext cx="1282700" cy="1629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688" y="3969390"/>
            <a:ext cx="1282700" cy="1629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403" y="2124536"/>
            <a:ext cx="292100" cy="44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993" y="3910712"/>
            <a:ext cx="165100" cy="266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626" y="3106300"/>
            <a:ext cx="165100" cy="266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803" y="4327054"/>
            <a:ext cx="266700" cy="241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053" y="2796791"/>
            <a:ext cx="266700" cy="241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599" y="1960228"/>
            <a:ext cx="266700" cy="241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7926" y="3372047"/>
            <a:ext cx="266700" cy="241300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stCxn id="28" idx="2"/>
          </p:cNvCxnSpPr>
          <p:nvPr/>
        </p:nvCxnSpPr>
        <p:spPr>
          <a:xfrm flipH="1">
            <a:off x="2551814" y="4035729"/>
            <a:ext cx="643158" cy="236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86971" y="3727952"/>
            <a:ext cx="201600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Female doctor in Spanish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695949" y="5311246"/>
            <a:ext cx="184698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/>
              <a:t>m</a:t>
            </a:r>
            <a:r>
              <a:rPr lang="en-US" sz="1400" smtClean="0"/>
              <a:t>ale doctor </a:t>
            </a:r>
            <a:r>
              <a:rPr lang="en-US" sz="1400" dirty="0" smtClean="0"/>
              <a:t>in Spanish</a:t>
            </a:r>
            <a:endParaRPr lang="en-US" sz="1400" dirty="0"/>
          </a:p>
        </p:txBody>
      </p:sp>
      <p:cxnSp>
        <p:nvCxnSpPr>
          <p:cNvPr id="35" name="Straight Arrow Connector 34"/>
          <p:cNvCxnSpPr>
            <a:stCxn id="30" idx="0"/>
          </p:cNvCxnSpPr>
          <p:nvPr/>
        </p:nvCxnSpPr>
        <p:spPr>
          <a:xfrm flipH="1" flipV="1">
            <a:off x="5829299" y="4393508"/>
            <a:ext cx="790140" cy="917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0118" y="1330679"/>
            <a:ext cx="1133807" cy="11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19365-2360-8E42-A8DF-638BA50E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5" y="439558"/>
            <a:ext cx="8825023" cy="6732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Representational Harm in NLP:</a:t>
            </a:r>
            <a:br>
              <a:rPr lang="en-US" dirty="0" smtClean="0"/>
            </a:br>
            <a:r>
              <a:rPr lang="en-US" dirty="0" smtClean="0"/>
              <a:t>Contextualized Representation </a:t>
            </a:r>
            <a:br>
              <a:rPr lang="en-US" dirty="0" smtClean="0"/>
            </a:br>
            <a:r>
              <a:rPr lang="en-US" sz="1800" b="1" dirty="0" smtClean="0">
                <a:hlinkClick r:id="rId3"/>
              </a:rPr>
              <a:t>Gender </a:t>
            </a:r>
            <a:r>
              <a:rPr lang="en-US" sz="1800" b="1" dirty="0">
                <a:hlinkClick r:id="rId3"/>
              </a:rPr>
              <a:t>Bias in Contextualized Word Embeddings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2000" dirty="0" smtClean="0"/>
              <a:t>[ZWYCO</a:t>
            </a:r>
            <a:r>
              <a:rPr lang="en-US" sz="2000" dirty="0" smtClean="0">
                <a:solidFill>
                  <a:srgbClr val="FF0000"/>
                </a:solidFill>
              </a:rPr>
              <a:t>C</a:t>
            </a:r>
            <a:r>
              <a:rPr lang="en-US" sz="2000" dirty="0" smtClean="0"/>
              <a:t>; NAACL19]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5467C2-1AFF-BF4E-9DD2-DAB57B0CC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6043"/>
            <a:ext cx="7886700" cy="490610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Assign </a:t>
            </a:r>
            <a:r>
              <a:rPr lang="en-US" sz="2400" dirty="0"/>
              <a:t>words with different embeddings based on the surrounding </a:t>
            </a:r>
            <a:r>
              <a:rPr lang="en-US" sz="2400" dirty="0" smtClean="0"/>
              <a:t>contexts </a:t>
            </a:r>
            <a:br>
              <a:rPr lang="en-US" sz="2400" dirty="0" smtClean="0"/>
            </a:br>
            <a:r>
              <a:rPr lang="en-US" sz="2400" dirty="0" smtClean="0"/>
              <a:t>(trained by language model objective)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="" xmlns:a16="http://schemas.microsoft.com/office/drawing/2014/main" id="{D6605041-B379-0148-9865-22215F35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1A0-D651-6E41-8D66-0F25B7F9DCC2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942990" y="4316414"/>
            <a:ext cx="698500" cy="776286"/>
            <a:chOff x="1942990" y="4316414"/>
            <a:chExt cx="698500" cy="776286"/>
          </a:xfrm>
        </p:grpSpPr>
        <p:sp>
          <p:nvSpPr>
            <p:cNvPr id="4" name="Rounded Rectangle 3">
              <a:extLst>
                <a:ext uri="{FF2B5EF4-FFF2-40B4-BE49-F238E27FC236}">
                  <a16:creationId xmlns="" xmlns:a16="http://schemas.microsoft.com/office/drawing/2014/main" id="{792A5060-ED81-5147-ABC9-7988ADA277F9}"/>
                </a:ext>
              </a:extLst>
            </p:cNvPr>
            <p:cNvSpPr/>
            <p:nvPr/>
          </p:nvSpPr>
          <p:spPr>
            <a:xfrm>
              <a:off x="1942990" y="4316414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297021CD-7689-E34E-AC4A-95DC77CCA27A}"/>
                </a:ext>
              </a:extLst>
            </p:cNvPr>
            <p:cNvSpPr/>
            <p:nvPr/>
          </p:nvSpPr>
          <p:spPr>
            <a:xfrm>
              <a:off x="1942990" y="4470400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D10EBC55-B128-7F41-B1B0-45A8754463B8}"/>
                </a:ext>
              </a:extLst>
            </p:cNvPr>
            <p:cNvSpPr/>
            <p:nvPr/>
          </p:nvSpPr>
          <p:spPr>
            <a:xfrm>
              <a:off x="1942990" y="4619625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C94E16F1-5DB1-444F-8698-7791642D6EE4}"/>
                </a:ext>
              </a:extLst>
            </p:cNvPr>
            <p:cNvSpPr/>
            <p:nvPr/>
          </p:nvSpPr>
          <p:spPr>
            <a:xfrm>
              <a:off x="1942990" y="4781550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2A851A96-9C2E-2F48-9199-6FF3A50991E2}"/>
                </a:ext>
              </a:extLst>
            </p:cNvPr>
            <p:cNvSpPr/>
            <p:nvPr/>
          </p:nvSpPr>
          <p:spPr>
            <a:xfrm>
              <a:off x="1942990" y="4927600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7F337B63-25BF-714E-A99B-B6EC3613B1BF}"/>
              </a:ext>
            </a:extLst>
          </p:cNvPr>
          <p:cNvSpPr/>
          <p:nvPr/>
        </p:nvSpPr>
        <p:spPr>
          <a:xfrm>
            <a:off x="5165725" y="4196240"/>
            <a:ext cx="698500" cy="165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02229359-5E99-8947-ABAC-116EF25CA021}"/>
              </a:ext>
            </a:extLst>
          </p:cNvPr>
          <p:cNvSpPr/>
          <p:nvPr/>
        </p:nvSpPr>
        <p:spPr>
          <a:xfrm>
            <a:off x="5165725" y="4350226"/>
            <a:ext cx="698500" cy="165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F7C2C621-D5E6-274A-9EB5-5C06C9965D0A}"/>
              </a:ext>
            </a:extLst>
          </p:cNvPr>
          <p:cNvSpPr/>
          <p:nvPr/>
        </p:nvSpPr>
        <p:spPr>
          <a:xfrm>
            <a:off x="5165725" y="4499451"/>
            <a:ext cx="698500" cy="165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9C284114-A6DF-CE42-8077-19A806F95ABD}"/>
              </a:ext>
            </a:extLst>
          </p:cNvPr>
          <p:cNvSpPr/>
          <p:nvPr/>
        </p:nvSpPr>
        <p:spPr>
          <a:xfrm>
            <a:off x="5165725" y="4661376"/>
            <a:ext cx="698500" cy="165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D6472036-C91F-4349-947C-4828C2FAFFE3}"/>
              </a:ext>
            </a:extLst>
          </p:cNvPr>
          <p:cNvSpPr/>
          <p:nvPr/>
        </p:nvSpPr>
        <p:spPr>
          <a:xfrm>
            <a:off x="5165725" y="4807426"/>
            <a:ext cx="698500" cy="165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14164FD-DD25-6B43-9D63-432C910AC304}"/>
              </a:ext>
            </a:extLst>
          </p:cNvPr>
          <p:cNvGrpSpPr/>
          <p:nvPr/>
        </p:nvGrpSpPr>
        <p:grpSpPr>
          <a:xfrm>
            <a:off x="5324769" y="4335145"/>
            <a:ext cx="698500" cy="776286"/>
            <a:chOff x="5330825" y="4414045"/>
            <a:chExt cx="698500" cy="776286"/>
          </a:xfrm>
        </p:grpSpPr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1FB69E77-390C-6A4A-8E4B-66B439924C69}"/>
                </a:ext>
              </a:extLst>
            </p:cNvPr>
            <p:cNvSpPr/>
            <p:nvPr/>
          </p:nvSpPr>
          <p:spPr>
            <a:xfrm>
              <a:off x="5330825" y="4414045"/>
              <a:ext cx="698500" cy="1651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990E3C04-1E2F-9B4A-B2A3-A8BC05677AB0}"/>
                </a:ext>
              </a:extLst>
            </p:cNvPr>
            <p:cNvSpPr/>
            <p:nvPr/>
          </p:nvSpPr>
          <p:spPr>
            <a:xfrm>
              <a:off x="5330825" y="4568031"/>
              <a:ext cx="698500" cy="1651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28887A28-5368-5245-A430-04DEF36CA49D}"/>
                </a:ext>
              </a:extLst>
            </p:cNvPr>
            <p:cNvSpPr/>
            <p:nvPr/>
          </p:nvSpPr>
          <p:spPr>
            <a:xfrm>
              <a:off x="5330825" y="4717256"/>
              <a:ext cx="698500" cy="1651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3C716375-9EE5-884B-A17B-E14BC6E4A002}"/>
                </a:ext>
              </a:extLst>
            </p:cNvPr>
            <p:cNvSpPr/>
            <p:nvPr/>
          </p:nvSpPr>
          <p:spPr>
            <a:xfrm>
              <a:off x="5330825" y="4879181"/>
              <a:ext cx="698500" cy="1651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9B884F0C-3B0F-6741-9A74-1D9D1757C84C}"/>
                </a:ext>
              </a:extLst>
            </p:cNvPr>
            <p:cNvSpPr/>
            <p:nvPr/>
          </p:nvSpPr>
          <p:spPr>
            <a:xfrm>
              <a:off x="5330825" y="5025231"/>
              <a:ext cx="698500" cy="1651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DE7B712B-D26F-B74B-8788-237FBBA17FB1}"/>
              </a:ext>
            </a:extLst>
          </p:cNvPr>
          <p:cNvGrpSpPr/>
          <p:nvPr/>
        </p:nvGrpSpPr>
        <p:grpSpPr>
          <a:xfrm>
            <a:off x="5465396" y="4525646"/>
            <a:ext cx="698500" cy="776286"/>
            <a:chOff x="5514975" y="4341020"/>
            <a:chExt cx="698500" cy="776286"/>
          </a:xfrm>
        </p:grpSpPr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7D9A4AE5-FA07-B24B-9556-90E156526996}"/>
                </a:ext>
              </a:extLst>
            </p:cNvPr>
            <p:cNvSpPr/>
            <p:nvPr/>
          </p:nvSpPr>
          <p:spPr>
            <a:xfrm>
              <a:off x="5514975" y="4341020"/>
              <a:ext cx="698500" cy="1651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5EF28848-A01D-834D-8C70-84C88EF0C5BC}"/>
                </a:ext>
              </a:extLst>
            </p:cNvPr>
            <p:cNvSpPr/>
            <p:nvPr/>
          </p:nvSpPr>
          <p:spPr>
            <a:xfrm>
              <a:off x="5514975" y="4495006"/>
              <a:ext cx="698500" cy="1651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4ED2E641-DC2B-7B4F-AE65-FCE3B02DFFC2}"/>
                </a:ext>
              </a:extLst>
            </p:cNvPr>
            <p:cNvSpPr/>
            <p:nvPr/>
          </p:nvSpPr>
          <p:spPr>
            <a:xfrm>
              <a:off x="5514975" y="4644231"/>
              <a:ext cx="698500" cy="1651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="" xmlns:a16="http://schemas.microsoft.com/office/drawing/2014/main" id="{BC6F2259-2970-1A40-9312-88B598676878}"/>
                </a:ext>
              </a:extLst>
            </p:cNvPr>
            <p:cNvSpPr/>
            <p:nvPr/>
          </p:nvSpPr>
          <p:spPr>
            <a:xfrm>
              <a:off x="5514975" y="4806156"/>
              <a:ext cx="698500" cy="1651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="" xmlns:a16="http://schemas.microsoft.com/office/drawing/2014/main" id="{A719B86D-245D-3742-A73E-18CA2B16D07B}"/>
                </a:ext>
              </a:extLst>
            </p:cNvPr>
            <p:cNvSpPr/>
            <p:nvPr/>
          </p:nvSpPr>
          <p:spPr>
            <a:xfrm>
              <a:off x="5514975" y="4952206"/>
              <a:ext cx="698500" cy="1651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53B6463-C30E-0C44-ACDF-DAB3927D152A}"/>
              </a:ext>
            </a:extLst>
          </p:cNvPr>
          <p:cNvSpPr txBox="1"/>
          <p:nvPr/>
        </p:nvSpPr>
        <p:spPr>
          <a:xfrm>
            <a:off x="1708039" y="6031209"/>
            <a:ext cx="162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8F00"/>
                </a:solidFill>
              </a:rPr>
              <a:t>word2vec</a:t>
            </a:r>
            <a:r>
              <a:rPr lang="en-US" sz="24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11C1EF4-D11D-5946-9F39-4BB3A8F3D0A2}"/>
              </a:ext>
            </a:extLst>
          </p:cNvPr>
          <p:cNvSpPr txBox="1"/>
          <p:nvPr/>
        </p:nvSpPr>
        <p:spPr>
          <a:xfrm>
            <a:off x="6576057" y="6218892"/>
            <a:ext cx="99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432FF"/>
                </a:solidFill>
              </a:rPr>
              <a:t>ELMo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C029182-B122-5D46-9975-98A70B9A47A6}"/>
              </a:ext>
            </a:extLst>
          </p:cNvPr>
          <p:cNvSpPr txBox="1"/>
          <p:nvPr/>
        </p:nvSpPr>
        <p:spPr>
          <a:xfrm>
            <a:off x="1234855" y="2861568"/>
            <a:ext cx="825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He </a:t>
            </a:r>
            <a:r>
              <a:rPr lang="en-US" sz="2000" smtClean="0"/>
              <a:t>learn to </a:t>
            </a:r>
            <a:r>
              <a:rPr lang="en-US" sz="2000" b="1" dirty="0"/>
              <a:t>play</a:t>
            </a:r>
            <a:r>
              <a:rPr lang="en-US" sz="2000" dirty="0"/>
              <a:t> the violin .                           Do you enjoy the </a:t>
            </a:r>
            <a:r>
              <a:rPr lang="en-US" sz="2000" b="1" dirty="0"/>
              <a:t>play</a:t>
            </a:r>
            <a:r>
              <a:rPr lang="en-US" sz="2000" dirty="0"/>
              <a:t> ?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B1AD186F-AFBB-9C45-9303-53F971090D2D}"/>
              </a:ext>
            </a:extLst>
          </p:cNvPr>
          <p:cNvGrpSpPr/>
          <p:nvPr/>
        </p:nvGrpSpPr>
        <p:grpSpPr>
          <a:xfrm>
            <a:off x="7321110" y="4174650"/>
            <a:ext cx="698483" cy="776286"/>
            <a:chOff x="7410450" y="4418014"/>
            <a:chExt cx="698500" cy="776286"/>
          </a:xfrm>
        </p:grpSpPr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2C95F211-9E71-C34D-93E0-724B4E8A4CCA}"/>
                </a:ext>
              </a:extLst>
            </p:cNvPr>
            <p:cNvSpPr/>
            <p:nvPr/>
          </p:nvSpPr>
          <p:spPr>
            <a:xfrm>
              <a:off x="7410450" y="4418014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id="{A8FB933E-3D45-C94D-A33C-002A0AA65A07}"/>
                </a:ext>
              </a:extLst>
            </p:cNvPr>
            <p:cNvSpPr/>
            <p:nvPr/>
          </p:nvSpPr>
          <p:spPr>
            <a:xfrm>
              <a:off x="7410450" y="4572000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4D13B60B-A558-A647-B9A0-D3F20809CCA3}"/>
                </a:ext>
              </a:extLst>
            </p:cNvPr>
            <p:cNvSpPr/>
            <p:nvPr/>
          </p:nvSpPr>
          <p:spPr>
            <a:xfrm>
              <a:off x="7410450" y="4721225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20595EAB-956A-1A43-8CD8-A89D658BB5D8}"/>
                </a:ext>
              </a:extLst>
            </p:cNvPr>
            <p:cNvSpPr/>
            <p:nvPr/>
          </p:nvSpPr>
          <p:spPr>
            <a:xfrm>
              <a:off x="7410450" y="4883150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="" xmlns:a16="http://schemas.microsoft.com/office/drawing/2014/main" id="{EA8785AE-C013-0942-920D-FBB809D40ACC}"/>
                </a:ext>
              </a:extLst>
            </p:cNvPr>
            <p:cNvSpPr/>
            <p:nvPr/>
          </p:nvSpPr>
          <p:spPr>
            <a:xfrm>
              <a:off x="7410450" y="5029200"/>
              <a:ext cx="698500" cy="165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B405B907-279B-724A-BCCA-DB9593167C3C}"/>
              </a:ext>
            </a:extLst>
          </p:cNvPr>
          <p:cNvGrpSpPr/>
          <p:nvPr/>
        </p:nvGrpSpPr>
        <p:grpSpPr>
          <a:xfrm>
            <a:off x="7489107" y="4316414"/>
            <a:ext cx="698491" cy="776286"/>
            <a:chOff x="7575550" y="4351339"/>
            <a:chExt cx="698500" cy="776286"/>
          </a:xfrm>
        </p:grpSpPr>
        <p:sp>
          <p:nvSpPr>
            <p:cNvPr id="37" name="Rounded Rectangle 36">
              <a:extLst>
                <a:ext uri="{FF2B5EF4-FFF2-40B4-BE49-F238E27FC236}">
                  <a16:creationId xmlns="" xmlns:a16="http://schemas.microsoft.com/office/drawing/2014/main" id="{79D79CAB-28D9-3C41-8E4A-2D7C7BAFB04E}"/>
                </a:ext>
              </a:extLst>
            </p:cNvPr>
            <p:cNvSpPr/>
            <p:nvPr/>
          </p:nvSpPr>
          <p:spPr>
            <a:xfrm>
              <a:off x="7575550" y="4351339"/>
              <a:ext cx="698500" cy="165100"/>
            </a:xfrm>
            <a:prstGeom prst="roundRect">
              <a:avLst/>
            </a:prstGeom>
            <a:solidFill>
              <a:srgbClr val="FF85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="" xmlns:a16="http://schemas.microsoft.com/office/drawing/2014/main" id="{84D6E6F8-19BE-4F48-BA11-8D0B79697262}"/>
                </a:ext>
              </a:extLst>
            </p:cNvPr>
            <p:cNvSpPr/>
            <p:nvPr/>
          </p:nvSpPr>
          <p:spPr>
            <a:xfrm>
              <a:off x="7575550" y="4505325"/>
              <a:ext cx="698500" cy="165100"/>
            </a:xfrm>
            <a:prstGeom prst="roundRect">
              <a:avLst/>
            </a:prstGeom>
            <a:solidFill>
              <a:srgbClr val="FF85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="" xmlns:a16="http://schemas.microsoft.com/office/drawing/2014/main" id="{73C1C789-CB67-8941-A6A7-208BAA1EA264}"/>
                </a:ext>
              </a:extLst>
            </p:cNvPr>
            <p:cNvSpPr/>
            <p:nvPr/>
          </p:nvSpPr>
          <p:spPr>
            <a:xfrm>
              <a:off x="7575550" y="4654550"/>
              <a:ext cx="698500" cy="165100"/>
            </a:xfrm>
            <a:prstGeom prst="roundRect">
              <a:avLst/>
            </a:prstGeom>
            <a:solidFill>
              <a:srgbClr val="FF85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="" xmlns:a16="http://schemas.microsoft.com/office/drawing/2014/main" id="{A18C1CAD-25E8-5141-9FCD-7FE36DB3217D}"/>
                </a:ext>
              </a:extLst>
            </p:cNvPr>
            <p:cNvSpPr/>
            <p:nvPr/>
          </p:nvSpPr>
          <p:spPr>
            <a:xfrm>
              <a:off x="7575550" y="4816475"/>
              <a:ext cx="698500" cy="165100"/>
            </a:xfrm>
            <a:prstGeom prst="roundRect">
              <a:avLst/>
            </a:prstGeom>
            <a:solidFill>
              <a:srgbClr val="FF85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9E0AC6E5-3E21-E446-982E-C5B9725FB9C6}"/>
                </a:ext>
              </a:extLst>
            </p:cNvPr>
            <p:cNvSpPr/>
            <p:nvPr/>
          </p:nvSpPr>
          <p:spPr>
            <a:xfrm>
              <a:off x="7575550" y="4962525"/>
              <a:ext cx="698500" cy="165100"/>
            </a:xfrm>
            <a:prstGeom prst="roundRect">
              <a:avLst/>
            </a:prstGeom>
            <a:solidFill>
              <a:srgbClr val="FF85FF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FEF9108-A6AD-9949-A3DD-68BA401E9269}"/>
              </a:ext>
            </a:extLst>
          </p:cNvPr>
          <p:cNvGrpSpPr/>
          <p:nvPr/>
        </p:nvGrpSpPr>
        <p:grpSpPr>
          <a:xfrm>
            <a:off x="7670343" y="4499451"/>
            <a:ext cx="698499" cy="815975"/>
            <a:chOff x="7759700" y="4275139"/>
            <a:chExt cx="698500" cy="815975"/>
          </a:xfrm>
        </p:grpSpPr>
        <p:sp>
          <p:nvSpPr>
            <p:cNvPr id="42" name="Rounded Rectangle 41">
              <a:extLst>
                <a:ext uri="{FF2B5EF4-FFF2-40B4-BE49-F238E27FC236}">
                  <a16:creationId xmlns="" xmlns:a16="http://schemas.microsoft.com/office/drawing/2014/main" id="{37CFB924-42A0-F946-81A0-803713D05C9E}"/>
                </a:ext>
              </a:extLst>
            </p:cNvPr>
            <p:cNvSpPr/>
            <p:nvPr/>
          </p:nvSpPr>
          <p:spPr>
            <a:xfrm>
              <a:off x="7759700" y="4432300"/>
              <a:ext cx="698500" cy="1651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B764067C-1F3B-404F-B00F-3D81F5A8EBF3}"/>
                </a:ext>
              </a:extLst>
            </p:cNvPr>
            <p:cNvSpPr/>
            <p:nvPr/>
          </p:nvSpPr>
          <p:spPr>
            <a:xfrm>
              <a:off x="7759700" y="4275139"/>
              <a:ext cx="698500" cy="1651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="" xmlns:a16="http://schemas.microsoft.com/office/drawing/2014/main" id="{9A5CD98E-7853-8B48-AC9E-528F7D9A58C0}"/>
                </a:ext>
              </a:extLst>
            </p:cNvPr>
            <p:cNvSpPr/>
            <p:nvPr/>
          </p:nvSpPr>
          <p:spPr>
            <a:xfrm>
              <a:off x="7759700" y="4449764"/>
              <a:ext cx="698500" cy="1651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="" xmlns:a16="http://schemas.microsoft.com/office/drawing/2014/main" id="{8A70E6A5-3FEE-534A-8169-C4FCF2920807}"/>
                </a:ext>
              </a:extLst>
            </p:cNvPr>
            <p:cNvSpPr/>
            <p:nvPr/>
          </p:nvSpPr>
          <p:spPr>
            <a:xfrm>
              <a:off x="7759700" y="4595814"/>
              <a:ext cx="698500" cy="1651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="" xmlns:a16="http://schemas.microsoft.com/office/drawing/2014/main" id="{7402315C-F1EF-9446-AE53-5BC3C4CAFE78}"/>
                </a:ext>
              </a:extLst>
            </p:cNvPr>
            <p:cNvSpPr/>
            <p:nvPr/>
          </p:nvSpPr>
          <p:spPr>
            <a:xfrm>
              <a:off x="7759700" y="4760914"/>
              <a:ext cx="698500" cy="1651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="" xmlns:a16="http://schemas.microsoft.com/office/drawing/2014/main" id="{8FE7D838-FF84-2340-B0E8-21BDF3EB8135}"/>
                </a:ext>
              </a:extLst>
            </p:cNvPr>
            <p:cNvSpPr/>
            <p:nvPr/>
          </p:nvSpPr>
          <p:spPr>
            <a:xfrm>
              <a:off x="7759700" y="4926014"/>
              <a:ext cx="698500" cy="1651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="" xmlns:a16="http://schemas.microsoft.com/office/drawing/2014/main" id="{777CECDD-4129-FC44-9E51-011FCEE4E2FF}"/>
              </a:ext>
            </a:extLst>
          </p:cNvPr>
          <p:cNvCxnSpPr>
            <a:cxnSpLocks/>
          </p:cNvCxnSpPr>
          <p:nvPr/>
        </p:nvCxnSpPr>
        <p:spPr>
          <a:xfrm>
            <a:off x="2923234" y="3344228"/>
            <a:ext cx="2439121" cy="819069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="" xmlns:a16="http://schemas.microsoft.com/office/drawing/2014/main" id="{FEA05B08-5476-F344-BEAD-A23E4102CAF0}"/>
              </a:ext>
            </a:extLst>
          </p:cNvPr>
          <p:cNvCxnSpPr>
            <a:cxnSpLocks/>
          </p:cNvCxnSpPr>
          <p:nvPr/>
        </p:nvCxnSpPr>
        <p:spPr>
          <a:xfrm>
            <a:off x="7824896" y="3366608"/>
            <a:ext cx="0" cy="808042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="" xmlns:a16="http://schemas.microsoft.com/office/drawing/2014/main" id="{BF9522A9-E5A7-F54C-9409-4ED05B8F0177}"/>
              </a:ext>
            </a:extLst>
          </p:cNvPr>
          <p:cNvCxnSpPr>
            <a:cxnSpLocks/>
          </p:cNvCxnSpPr>
          <p:nvPr/>
        </p:nvCxnSpPr>
        <p:spPr>
          <a:xfrm flipH="1">
            <a:off x="2264619" y="3311130"/>
            <a:ext cx="561021" cy="1005284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="" xmlns:a16="http://schemas.microsoft.com/office/drawing/2014/main" id="{0318FFFA-FDB5-E841-8B9C-F553E1EF915E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292240" y="3429400"/>
            <a:ext cx="5443318" cy="887014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D42CB86-A2CB-4E42-B55B-2380317C0C64}"/>
              </a:ext>
            </a:extLst>
          </p:cNvPr>
          <p:cNvSpPr txBox="1"/>
          <p:nvPr/>
        </p:nvSpPr>
        <p:spPr>
          <a:xfrm>
            <a:off x="319257" y="4442562"/>
            <a:ext cx="1623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Embedding</a:t>
            </a:r>
          </a:p>
          <a:p>
            <a:r>
              <a:rPr lang="en-US" sz="2000" dirty="0"/>
              <a:t>visualization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="" xmlns:a16="http://schemas.microsoft.com/office/drawing/2014/main" id="{4F18458C-8445-484C-9D27-9F1002D30B3E}"/>
              </a:ext>
            </a:extLst>
          </p:cNvPr>
          <p:cNvSpPr/>
          <p:nvPr/>
        </p:nvSpPr>
        <p:spPr>
          <a:xfrm rot="5400000">
            <a:off x="5666909" y="4985126"/>
            <a:ext cx="144462" cy="8495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3ADE078-6D5C-5048-9B8C-7C9C7383D196}"/>
              </a:ext>
            </a:extLst>
          </p:cNvPr>
          <p:cNvSpPr txBox="1"/>
          <p:nvPr/>
        </p:nvSpPr>
        <p:spPr>
          <a:xfrm>
            <a:off x="5249263" y="5499496"/>
            <a:ext cx="1168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context</a:t>
            </a:r>
            <a:r>
              <a:rPr lang="en-US" baseline="30000" dirty="0"/>
              <a:t>1</a:t>
            </a:r>
          </a:p>
        </p:txBody>
      </p:sp>
      <p:sp>
        <p:nvSpPr>
          <p:cNvPr id="61" name="Right Brace 60">
            <a:extLst>
              <a:ext uri="{FF2B5EF4-FFF2-40B4-BE49-F238E27FC236}">
                <a16:creationId xmlns="" xmlns:a16="http://schemas.microsoft.com/office/drawing/2014/main" id="{D998114A-8505-9144-8FEA-6DB94296B093}"/>
              </a:ext>
            </a:extLst>
          </p:cNvPr>
          <p:cNvSpPr/>
          <p:nvPr/>
        </p:nvSpPr>
        <p:spPr>
          <a:xfrm rot="5400000">
            <a:off x="7826658" y="4992083"/>
            <a:ext cx="144462" cy="8495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058DC96-990A-054D-95DF-B8CBE3F3B6F6}"/>
              </a:ext>
            </a:extLst>
          </p:cNvPr>
          <p:cNvSpPr txBox="1"/>
          <p:nvPr/>
        </p:nvSpPr>
        <p:spPr>
          <a:xfrm>
            <a:off x="7474132" y="5473737"/>
            <a:ext cx="11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context</a:t>
            </a:r>
            <a:r>
              <a:rPr lang="en-US" baseline="30000" dirty="0"/>
              <a:t>2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526" y="140685"/>
            <a:ext cx="1112239" cy="1019818"/>
          </a:xfrm>
          <a:prstGeom prst="rect">
            <a:avLst/>
          </a:prstGeom>
        </p:spPr>
      </p:pic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4" grpId="0"/>
      <p:bldP spid="25" grpId="0"/>
      <p:bldP spid="49" grpId="0" animBg="1"/>
      <p:bldP spid="56" grpId="0"/>
      <p:bldP spid="61" grpId="0" animBg="1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A71DF1-3368-5A4B-A40C-A02E12D8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Unequal Treatment of Gender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34D30B-0535-9341-A396-CF741563F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2384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CN" sz="2300" dirty="0"/>
              <a:t>Classifier</a:t>
            </a:r>
            <a:endParaRPr lang="en-US" sz="23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3E1520-FC44-E947-9ABF-4AF7DB2C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781" y="2845118"/>
            <a:ext cx="4597400" cy="368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1A8EC1-8CF0-FC4E-83CE-AEC28F700CB2}"/>
              </a:ext>
            </a:extLst>
          </p:cNvPr>
          <p:cNvSpPr txBox="1"/>
          <p:nvPr/>
        </p:nvSpPr>
        <p:spPr>
          <a:xfrm>
            <a:off x="562429" y="3111759"/>
            <a:ext cx="3355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ELMo</a:t>
            </a:r>
            <a:r>
              <a:rPr lang="en-US" sz="2400" dirty="0"/>
              <a:t> propagates gender information to other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Male information is 14% more accurately propagated than female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AF07173-5C28-9541-9F49-CB1C50D6C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1A0-D651-6E41-8D66-0F25B7F9DCC2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1E3595C-5397-A04A-8178-85E89FE13416}"/>
              </a:ext>
            </a:extLst>
          </p:cNvPr>
          <p:cNvGrpSpPr/>
          <p:nvPr/>
        </p:nvGrpSpPr>
        <p:grpSpPr>
          <a:xfrm>
            <a:off x="1482992" y="2232640"/>
            <a:ext cx="6210829" cy="524532"/>
            <a:chOff x="1743302" y="2336053"/>
            <a:chExt cx="6210829" cy="524532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F48CB38-8F6C-4C45-BA35-044CD539F5C4}"/>
                </a:ext>
              </a:extLst>
            </p:cNvPr>
            <p:cNvSpPr/>
            <p:nvPr/>
          </p:nvSpPr>
          <p:spPr>
            <a:xfrm>
              <a:off x="7741274" y="2353153"/>
              <a:ext cx="210461" cy="20807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397F2843-8652-EA44-B7F5-6CEEC4FF0BDF}"/>
                </a:ext>
              </a:extLst>
            </p:cNvPr>
            <p:cNvSpPr/>
            <p:nvPr/>
          </p:nvSpPr>
          <p:spPr>
            <a:xfrm>
              <a:off x="7743670" y="2652510"/>
              <a:ext cx="210461" cy="208075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70B7165-E6BA-284F-9938-DE6ECC9D0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3302" y="2403066"/>
              <a:ext cx="482600" cy="4191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91B4E216-98BC-AE42-89FF-E4653DDA795B}"/>
                </a:ext>
              </a:extLst>
            </p:cNvPr>
            <p:cNvSpPr txBox="1"/>
            <p:nvPr/>
          </p:nvSpPr>
          <p:spPr>
            <a:xfrm>
              <a:off x="2383291" y="2375787"/>
              <a:ext cx="2649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/>
                <a:t>ELMo</a:t>
              </a:r>
              <a:r>
                <a:rPr lang="en-US" altLang="zh-CN" sz="2400" dirty="0"/>
                <a:t>(occupation)</a:t>
              </a:r>
              <a:endParaRPr lang="en-US" sz="2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A5E81B8-59AA-964A-9AF2-66B59E863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2602" y="2491966"/>
              <a:ext cx="419100" cy="2413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B50892C-744C-5D48-A749-AA2FA2DC3154}"/>
                </a:ext>
              </a:extLst>
            </p:cNvPr>
            <p:cNvSpPr txBox="1"/>
            <p:nvPr/>
          </p:nvSpPr>
          <p:spPr>
            <a:xfrm>
              <a:off x="5626633" y="2336053"/>
              <a:ext cx="2071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context gender</a:t>
              </a:r>
              <a:endParaRPr lang="en-US" sz="2400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043EECB-71CC-EE4A-B666-780C79C5BCB0}"/>
              </a:ext>
            </a:extLst>
          </p:cNvPr>
          <p:cNvSpPr/>
          <p:nvPr/>
        </p:nvSpPr>
        <p:spPr>
          <a:xfrm>
            <a:off x="673253" y="3653281"/>
            <a:ext cx="8198078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ELMo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embeddings are biased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2487" y="1415359"/>
            <a:ext cx="5307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The  </a:t>
            </a:r>
            <a:r>
              <a:rPr lang="en-US" sz="2400" dirty="0" smtClean="0">
                <a:solidFill>
                  <a:srgbClr val="0432FF"/>
                </a:solidFill>
              </a:rPr>
              <a:t>writer</a:t>
            </a:r>
            <a:r>
              <a:rPr lang="en-US" sz="2400" dirty="0" smtClean="0"/>
              <a:t> taught </a:t>
            </a:r>
            <a:r>
              <a:rPr lang="en-US" sz="2400" dirty="0">
                <a:solidFill>
                  <a:srgbClr val="0432FF"/>
                </a:solidFill>
              </a:rPr>
              <a:t>himself</a:t>
            </a:r>
            <a:r>
              <a:rPr lang="en-US" sz="2400" dirty="0"/>
              <a:t> to play </a:t>
            </a:r>
            <a:r>
              <a:rPr lang="en-US" sz="2400" dirty="0" smtClean="0"/>
              <a:t>violin </a:t>
            </a:r>
            <a:r>
              <a:rPr lang="en-US" sz="2400" dirty="0"/>
              <a:t>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125972" y="1830048"/>
            <a:ext cx="680484" cy="550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3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4080"/>
            <a:ext cx="7886700" cy="67326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4" y="917340"/>
            <a:ext cx="8207006" cy="4906102"/>
          </a:xfrm>
        </p:spPr>
        <p:txBody>
          <a:bodyPr/>
          <a:lstStyle/>
          <a:p>
            <a:r>
              <a:rPr lang="en-US" dirty="0" smtClean="0">
                <a:solidFill>
                  <a:srgbClr val="0432FF"/>
                </a:solidFill>
              </a:rPr>
              <a:t>Gender Bias in NLP</a:t>
            </a:r>
          </a:p>
          <a:p>
            <a:pPr lvl="1"/>
            <a:r>
              <a:rPr lang="en-US" dirty="0" smtClean="0"/>
              <a:t>Representational harm</a:t>
            </a:r>
          </a:p>
          <a:p>
            <a:pPr lvl="1"/>
            <a:r>
              <a:rPr lang="en-US" dirty="0" smtClean="0">
                <a:solidFill>
                  <a:srgbClr val="0432FF"/>
                </a:solidFill>
              </a:rPr>
              <a:t>Performance gap in downstream applications</a:t>
            </a:r>
          </a:p>
          <a:p>
            <a:r>
              <a:rPr lang="en-US" dirty="0" smtClean="0"/>
              <a:t>Ideas for Mitigating Bias in Text Applications</a:t>
            </a:r>
          </a:p>
          <a:p>
            <a:pPr lvl="1"/>
            <a:r>
              <a:rPr lang="en-US" dirty="0" smtClean="0"/>
              <a:t>Surgery representation space</a:t>
            </a:r>
          </a:p>
          <a:p>
            <a:pPr lvl="1"/>
            <a:r>
              <a:rPr lang="en-US" dirty="0" smtClean="0"/>
              <a:t>Data augmentation with “gender-swapping”</a:t>
            </a:r>
          </a:p>
          <a:p>
            <a:pPr lvl="1"/>
            <a:r>
              <a:rPr lang="en-US" dirty="0" smtClean="0"/>
              <a:t>Calibration with corpus-level constraints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82343" y="6055182"/>
            <a:ext cx="1423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[ACL 2019]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0" y="4730193"/>
            <a:ext cx="9046044" cy="14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5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34" y="1293893"/>
            <a:ext cx="8321870" cy="695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7" y="2070071"/>
            <a:ext cx="7669627" cy="581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34" y="4140823"/>
            <a:ext cx="8392069" cy="622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57" y="5111997"/>
            <a:ext cx="7669627" cy="5594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4240" y="2732604"/>
            <a:ext cx="2595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Stereotypical dataset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59618" y="5680910"/>
            <a:ext cx="31268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Anti-stereotypical dataset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56660" y="1282090"/>
            <a:ext cx="4396398" cy="281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09060" y="1956298"/>
            <a:ext cx="4396398" cy="281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318977" y="215463"/>
            <a:ext cx="7897654" cy="9860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Gender Bias in </a:t>
            </a:r>
            <a:r>
              <a:rPr lang="en-US" dirty="0" err="1" smtClean="0"/>
              <a:t>Coref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600" b="1" u="sng" dirty="0">
                <a:hlinkClick r:id="rId7"/>
              </a:rPr>
              <a:t>Gender Bias in Coreference Resolution:Evaluation and Debiasing Methods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800" dirty="0" smtClean="0"/>
              <a:t>[ZWYO</a:t>
            </a:r>
            <a:r>
              <a:rPr lang="en-US" sz="1800" dirty="0" smtClean="0">
                <a:solidFill>
                  <a:srgbClr val="FF0000"/>
                </a:solidFill>
              </a:rPr>
              <a:t>C </a:t>
            </a:r>
            <a:r>
              <a:rPr lang="en-US" sz="1800" dirty="0" smtClean="0"/>
              <a:t>NAACL 2018]</a:t>
            </a:r>
            <a:endParaRPr lang="en-US" sz="1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5691" y="251043"/>
            <a:ext cx="1112239" cy="10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Gap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271588"/>
          <a:ext cx="7886700" cy="490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72539" y="1180215"/>
            <a:ext cx="5475767" cy="43912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Helvetica" charset="0"/>
                <a:ea typeface="Helvetica" charset="0"/>
                <a:cs typeface="Helvetica" charset="0"/>
              </a:rPr>
              <a:t>Bias</a:t>
            </a:r>
            <a:r>
              <a:rPr lang="zh-CN" alt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dirty="0" smtClean="0">
                <a:latin typeface="Helvetica" charset="0"/>
                <a:ea typeface="Helvetica" charset="0"/>
                <a:cs typeface="Helvetica" charset="0"/>
              </a:rPr>
              <a:t>in</a:t>
            </a:r>
            <a:r>
              <a:rPr lang="zh-CN" alt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dirty="0" smtClean="0">
                <a:latin typeface="Helvetica" charset="0"/>
                <a:ea typeface="Helvetica" charset="0"/>
                <a:cs typeface="Helvetica" charset="0"/>
              </a:rPr>
              <a:t>Visual-and-Language Models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7" y="2320670"/>
            <a:ext cx="3962400" cy="280720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8303-7F21-6A4A-B095-53C411377344}" type="slidenum">
              <a:rPr lang="en-US" altLang="zh-CN" smtClean="0"/>
              <a:pPr/>
              <a:t>18</a:t>
            </a:fld>
            <a:r>
              <a:rPr lang="en-US" altLang="zh-CN" smtClean="0"/>
              <a:t>/9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52183" y="2429709"/>
          <a:ext cx="2736904" cy="26136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8452"/>
                <a:gridCol w="1368452"/>
              </a:tblGrid>
              <a:tr h="2396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b="1" i="0" dirty="0" smtClean="0">
                          <a:solidFill>
                            <a:schemeClr val="tx1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Cooking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333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Role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Object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agent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dirty="0" smtClean="0">
                          <a:solidFill>
                            <a:srgbClr val="FF0000"/>
                          </a:solidFill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woman</a:t>
                      </a:r>
                      <a:endParaRPr lang="en-US" sz="2000" b="1" i="0" dirty="0">
                        <a:solidFill>
                          <a:srgbClr val="FF0000"/>
                        </a:solidFill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9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food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vegetable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container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bowl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4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tool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knife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7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place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i="0" dirty="0" smtClean="0">
                          <a:latin typeface="Helvetica Light" charset="0"/>
                          <a:ea typeface="Helvetica Light" charset="0"/>
                          <a:cs typeface="Helvetica Light" charset="0"/>
                        </a:rPr>
                        <a:t>kitchen</a:t>
                      </a:r>
                      <a:endParaRPr lang="en-US" sz="2000" b="0" i="0" dirty="0">
                        <a:latin typeface="Helvetica Light" charset="0"/>
                        <a:ea typeface="Helvetica Light" charset="0"/>
                        <a:cs typeface="Helvetica Light" charset="0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73201" y="1763131"/>
            <a:ext cx="404309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750"/>
              </a:spcBef>
            </a:pPr>
            <a:r>
              <a:rPr lang="en-US" altLang="zh-CN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What’s</a:t>
            </a:r>
            <a:r>
              <a:rPr lang="zh-CN" altLang="en-US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zh-CN" altLang="en-US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agent</a:t>
            </a:r>
            <a:r>
              <a:rPr lang="zh-CN" altLang="en-US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for</a:t>
            </a:r>
            <a:r>
              <a:rPr lang="zh-CN" altLang="en-US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this</a:t>
            </a:r>
            <a:r>
              <a:rPr lang="zh-CN" altLang="en-US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altLang="zh-CN" sz="2100" dirty="0">
                <a:solidFill>
                  <a:srgbClr val="0432FF"/>
                </a:solidFill>
                <a:latin typeface="Helvetica Light" charset="0"/>
                <a:ea typeface="Helvetica Light" charset="0"/>
                <a:cs typeface="Helvetica Light" charset="0"/>
              </a:rPr>
              <a:t>image?</a:t>
            </a:r>
            <a:endParaRPr lang="en-US" sz="2100" dirty="0">
              <a:solidFill>
                <a:srgbClr val="0432FF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09025" y="3225510"/>
            <a:ext cx="1184370" cy="240703"/>
          </a:xfrm>
          <a:prstGeom prst="rect">
            <a:avLst/>
          </a:prstGeom>
          <a:solidFill>
            <a:srgbClr val="0432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latin typeface="Helvetica Light" charset="0"/>
                <a:ea typeface="Helvetica Light" charset="0"/>
                <a:cs typeface="Helvetica Light" charset="0"/>
              </a:rPr>
              <a:t>?</a:t>
            </a:r>
            <a:endParaRPr lang="en-US" sz="135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58468" y="813845"/>
            <a:ext cx="184731" cy="3000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201014" y="963886"/>
            <a:ext cx="8913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hlinkClick r:id="rId4"/>
              </a:rPr>
              <a:t>Men Also Like Shopping: Reducing Gender Bias Amplification using Corpus-level </a:t>
            </a:r>
            <a:r>
              <a:rPr lang="en-US" b="1" u="sng" dirty="0" smtClean="0">
                <a:hlinkClick r:id="rId4"/>
              </a:rPr>
              <a:t>Constraints</a:t>
            </a:r>
            <a:endParaRPr lang="en-US" dirty="0" smtClean="0"/>
          </a:p>
          <a:p>
            <a:r>
              <a:rPr lang="en-US" dirty="0" smtClean="0"/>
              <a:t>[EMNLP 17*] </a:t>
            </a:r>
            <a:r>
              <a:rPr lang="en-US" dirty="0" err="1" smtClean="0"/>
              <a:t>Jieyu</a:t>
            </a:r>
            <a:r>
              <a:rPr lang="en-US" dirty="0" smtClean="0"/>
              <a:t> Zhao, </a:t>
            </a:r>
            <a:r>
              <a:rPr lang="en-US" dirty="0" err="1" smtClean="0"/>
              <a:t>Tianlu</a:t>
            </a:r>
            <a:r>
              <a:rPr lang="en-US" dirty="0" smtClean="0"/>
              <a:t> Wang, Mark </a:t>
            </a:r>
            <a:r>
              <a:rPr lang="en-US" dirty="0" err="1" smtClean="0"/>
              <a:t>Yatskar</a:t>
            </a:r>
            <a:r>
              <a:rPr lang="en-US" dirty="0" smtClean="0"/>
              <a:t>, </a:t>
            </a:r>
            <a:r>
              <a:rPr lang="en-US" dirty="0"/>
              <a:t>Vicente </a:t>
            </a:r>
            <a:r>
              <a:rPr lang="en-US" dirty="0" smtClean="0"/>
              <a:t>Ordonez, </a:t>
            </a:r>
            <a:r>
              <a:rPr lang="en-US" dirty="0" smtClean="0">
                <a:solidFill>
                  <a:srgbClr val="FF0000"/>
                </a:solidFill>
              </a:rPr>
              <a:t>Kai-</a:t>
            </a: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ei Chang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874519" y="5295813"/>
            <a:ext cx="633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An example from a </a:t>
            </a:r>
            <a:r>
              <a:rPr lang="en-US" dirty="0" err="1" smtClean="0"/>
              <a:t>vSRL</a:t>
            </a:r>
            <a:r>
              <a:rPr lang="en-US" dirty="0" smtClean="0"/>
              <a:t> (visual Semantic Role Labeling) system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8650" y="5795304"/>
            <a:ext cx="4581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*Best Long Paper Award at EMNLP 17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594" y="54299"/>
            <a:ext cx="901014" cy="82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984"/>
          <a:stretch/>
        </p:blipFill>
        <p:spPr>
          <a:xfrm>
            <a:off x="669851" y="435936"/>
            <a:ext cx="7664056" cy="550618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NLP techniques have been used in many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  <a:p>
            <a:pPr marL="0" indent="0">
              <a:buNone/>
            </a:pPr>
            <a:endParaRPr lang="en-US" sz="3000" dirty="0" smtClean="0">
              <a:solidFill>
                <a:srgbClr val="0000FF"/>
              </a:solidFill>
            </a:endParaRPr>
          </a:p>
          <a:p>
            <a:endParaRPr lang="en-US" sz="3000" dirty="0" smtClean="0"/>
          </a:p>
          <a:p>
            <a:endParaRPr lang="en-US" sz="3000" dirty="0"/>
          </a:p>
          <a:p>
            <a:endParaRPr lang="en-US" sz="3000" dirty="0" smtClean="0"/>
          </a:p>
          <a:p>
            <a:endParaRPr lang="en-US" altLang="zh-TW" sz="3000" dirty="0" smtClean="0"/>
          </a:p>
          <a:p>
            <a:endParaRPr lang="en-US" altLang="zh-TW" sz="3000" dirty="0"/>
          </a:p>
          <a:p>
            <a:endParaRPr lang="en-US" altLang="zh-TW" sz="3000" dirty="0"/>
          </a:p>
          <a:p>
            <a:endParaRPr lang="en-US" altLang="zh-TW" sz="3000" dirty="0"/>
          </a:p>
          <a:p>
            <a:pPr lvl="1"/>
            <a:endParaRPr lang="en-US" sz="3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Kai-Wei Chang (http://kwchang.net)</a:t>
            </a:r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DC22-0103-4060-B7D8-ECD9AE0F749D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841" y="1275282"/>
            <a:ext cx="2401367" cy="1753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15164" y="2940872"/>
            <a:ext cx="155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Translation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8928" r="22568"/>
          <a:stretch/>
        </p:blipFill>
        <p:spPr>
          <a:xfrm>
            <a:off x="5889069" y="1292348"/>
            <a:ext cx="2005341" cy="15155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93506" y="2934919"/>
            <a:ext cx="285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onversation </a:t>
            </a:r>
            <a:r>
              <a:rPr lang="en-US" sz="2400" dirty="0" err="1" smtClean="0"/>
              <a:t>chatbot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74" y="3505443"/>
            <a:ext cx="3330766" cy="1940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0264" y="5395917"/>
            <a:ext cx="301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Sentiment analysis for </a:t>
            </a:r>
            <a:br>
              <a:rPr lang="en-US" sz="2400" dirty="0" smtClean="0"/>
            </a:br>
            <a:r>
              <a:rPr lang="en-US" sz="2400" dirty="0" smtClean="0"/>
              <a:t>market survey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367" y="3644295"/>
            <a:ext cx="4380743" cy="16553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93506" y="5308353"/>
            <a:ext cx="299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Information extraction</a:t>
            </a:r>
          </a:p>
          <a:p>
            <a:r>
              <a:rPr lang="en-US" sz="2400" dirty="0" smtClean="0"/>
              <a:t>&amp; text mining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58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689"/>
          <a:stretch/>
        </p:blipFill>
        <p:spPr>
          <a:xfrm>
            <a:off x="669851" y="435936"/>
            <a:ext cx="7749310" cy="550618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Line"/>
          <p:cNvSpPr/>
          <p:nvPr/>
        </p:nvSpPr>
        <p:spPr>
          <a:xfrm>
            <a:off x="6150494" y="2065054"/>
            <a:ext cx="135399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7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graphicFrame>
        <p:nvGraphicFramePr>
          <p:cNvPr id="1979" name="Table"/>
          <p:cNvGraphicFramePr/>
          <p:nvPr>
            <p:extLst/>
          </p:nvPr>
        </p:nvGraphicFramePr>
        <p:xfrm>
          <a:off x="2687836" y="4050675"/>
          <a:ext cx="3768328" cy="2137522"/>
        </p:xfrm>
        <a:graphic>
          <a:graphicData uri="http://schemas.openxmlformats.org/drawingml/2006/table">
            <a:tbl>
              <a:tblPr firstRow="1"/>
              <a:tblGrid>
                <a:gridCol w="1926579"/>
                <a:gridCol w="1841749"/>
              </a:tblGrid>
              <a:tr h="382603">
                <a:tc gridSpan="2"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3C58AD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COOKING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beve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0044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ROLES</a:t>
                      </a:r>
                    </a:p>
                  </a:txBody>
                  <a:tcPr marL="35719" marR="35719" marT="35719" marB="35719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bevel/>
                    </a:lnT>
                    <a:lnB w="25400">
                      <a:solidFill>
                        <a:srgbClr val="000000"/>
                      </a:solidFill>
                      <a:bevel/>
                    </a:lnB>
                    <a:solidFill>
                      <a:srgbClr val="EDEE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NOUNS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bevel/>
                    </a:lnT>
                    <a:lnB w="25400">
                      <a:solidFill>
                        <a:srgbClr val="000000"/>
                      </a:solidFill>
                      <a:bevel/>
                    </a:lnB>
                    <a:solidFill>
                      <a:srgbClr val="FFFFFF"/>
                    </a:solidFill>
                  </a:tcPr>
                </a:tc>
              </a:tr>
              <a:tr h="350044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AGENT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bevel/>
                    </a:lnT>
                    <a:lnB w="12700">
                      <a:solidFill>
                        <a:srgbClr val="000000"/>
                      </a:solidFill>
                      <a:bevel/>
                    </a:lnB>
                    <a:solidFill>
                      <a:srgbClr val="EDEE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woman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bevel/>
                    </a:lnT>
                    <a:lnB w="12700">
                      <a:solidFill>
                        <a:srgbClr val="000000"/>
                      </a:solidFill>
                      <a:bevel/>
                    </a:lnB>
                    <a:solidFill>
                      <a:srgbClr val="FFFFFF"/>
                    </a:solidFill>
                  </a:tcPr>
                </a:tc>
              </a:tr>
              <a:tr h="350044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FOOD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bevel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DEE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vegetable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bevel/>
                    </a:lnT>
                    <a:lnB w="12700">
                      <a:solidFill>
                        <a:srgbClr val="000000"/>
                      </a:solidFill>
                      <a:bevel/>
                    </a:lnB>
                    <a:solidFill>
                      <a:srgbClr val="FFFFFF"/>
                    </a:solidFill>
                  </a:tcPr>
                </a:tc>
              </a:tr>
              <a:tr h="350044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CONTAINER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DEE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pot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bevel/>
                    </a:lnT>
                    <a:lnB w="12700">
                      <a:solidFill>
                        <a:srgbClr val="000000"/>
                      </a:solidFill>
                      <a:bevel/>
                    </a:lnB>
                    <a:solidFill>
                      <a:srgbClr val="FFFFFF"/>
                    </a:solidFill>
                  </a:tcPr>
                </a:tc>
              </a:tr>
              <a:tr h="354743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/>
                        <a:t>TOOL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DEE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/>
                        <a:t>spatula</a:t>
                      </a:r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bevel/>
                    </a:lnT>
                    <a:lnB w="12700">
                      <a:solidFill>
                        <a:srgbClr val="000000"/>
                      </a:solidFill>
                      <a:beve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80" name="Yatskar et al. CVPR ’16,  Yang et al. NAACL ’16,  Gupta and Malik arXiv ’16"/>
          <p:cNvSpPr txBox="1"/>
          <p:nvPr/>
        </p:nvSpPr>
        <p:spPr>
          <a:xfrm>
            <a:off x="-11667" y="6617378"/>
            <a:ext cx="489364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r>
              <a:rPr sz="1266"/>
              <a:t>Yatskar et al. CVPR ’16,  Yang et al. NAACL ’16,  Gupta and Malik arXiv ’16 </a:t>
            </a:r>
          </a:p>
        </p:txBody>
      </p:sp>
      <p:pic>
        <p:nvPicPr>
          <p:cNvPr id="19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6584" y="1421435"/>
            <a:ext cx="3521903" cy="23448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983" name="Rectangle"/>
          <p:cNvSpPr/>
          <p:nvPr/>
        </p:nvSpPr>
        <p:spPr>
          <a:xfrm>
            <a:off x="2681761" y="4049347"/>
            <a:ext cx="3777122" cy="362839"/>
          </a:xfrm>
          <a:prstGeom prst="rect">
            <a:avLst/>
          </a:prstGeom>
          <a:ln w="50800">
            <a:solidFill>
              <a:schemeClr val="accent5">
                <a:hueOff val="-608018"/>
                <a:satOff val="-16379"/>
                <a:lumOff val="25127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0000"/>
                </a:solidFill>
              </a:defRPr>
            </a:pPr>
            <a:endParaRPr sz="1266"/>
          </a:p>
        </p:txBody>
      </p:sp>
      <p:sp>
        <p:nvSpPr>
          <p:cNvPr id="1984" name="Rectangle"/>
          <p:cNvSpPr/>
          <p:nvPr/>
        </p:nvSpPr>
        <p:spPr>
          <a:xfrm>
            <a:off x="2683439" y="5805855"/>
            <a:ext cx="3777123" cy="362839"/>
          </a:xfrm>
          <a:prstGeom prst="rect">
            <a:avLst/>
          </a:prstGeom>
          <a:ln w="50800">
            <a:solidFill>
              <a:schemeClr val="accent5">
                <a:hueOff val="-608018"/>
                <a:satOff val="-16379"/>
                <a:lumOff val="25127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0000"/>
                </a:solidFill>
              </a:defRPr>
            </a:pPr>
            <a:endParaRPr sz="1266"/>
          </a:p>
        </p:txBody>
      </p:sp>
      <p:grpSp>
        <p:nvGrpSpPr>
          <p:cNvPr id="2021" name="Group"/>
          <p:cNvGrpSpPr/>
          <p:nvPr/>
        </p:nvGrpSpPr>
        <p:grpSpPr>
          <a:xfrm>
            <a:off x="6143625" y="984953"/>
            <a:ext cx="2924862" cy="5520467"/>
            <a:chOff x="0" y="-14136"/>
            <a:chExt cx="4159802" cy="7851331"/>
          </a:xfrm>
        </p:grpSpPr>
        <p:sp>
          <p:nvSpPr>
            <p:cNvPr id="1986" name="Convolutional…"/>
            <p:cNvSpPr txBox="1"/>
            <p:nvPr/>
          </p:nvSpPr>
          <p:spPr>
            <a:xfrm>
              <a:off x="1605188" y="-14136"/>
              <a:ext cx="2082485" cy="841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400">
                  <a:solidFill>
                    <a:srgbClr val="000000"/>
                  </a:solidFill>
                </a:defRPr>
              </a:pPr>
              <a:r>
                <a:rPr sz="1687"/>
                <a:t>Convolutional </a:t>
              </a:r>
            </a:p>
            <a:p>
              <a:pPr>
                <a:defRPr sz="2400">
                  <a:solidFill>
                    <a:srgbClr val="000000"/>
                  </a:solidFill>
                </a:defRPr>
              </a:pPr>
              <a:r>
                <a:rPr sz="1687"/>
                <a:t>Neural Network</a:t>
              </a:r>
            </a:p>
          </p:txBody>
        </p:sp>
        <p:sp>
          <p:nvSpPr>
            <p:cNvPr id="1987" name="Regression"/>
            <p:cNvSpPr txBox="1"/>
            <p:nvPr/>
          </p:nvSpPr>
          <p:spPr>
            <a:xfrm>
              <a:off x="2705364" y="4552247"/>
              <a:ext cx="1454438" cy="471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 sz="1687"/>
                <a:t>Regression</a:t>
              </a:r>
            </a:p>
          </p:txBody>
        </p:sp>
        <p:cxnSp>
          <p:nvCxnSpPr>
            <p:cNvPr id="1988" name="Connection Line"/>
            <p:cNvCxnSpPr>
              <a:stCxn id="1996" idx="0"/>
              <a:endCxn id="2004" idx="0"/>
            </p:cNvCxnSpPr>
            <p:nvPr/>
          </p:nvCxnSpPr>
          <p:spPr>
            <a:xfrm>
              <a:off x="188199" y="4624072"/>
              <a:ext cx="1" cy="990412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1989" name="Rectangle"/>
            <p:cNvSpPr/>
            <p:nvPr/>
          </p:nvSpPr>
          <p:spPr>
            <a:xfrm>
              <a:off x="553428" y="5265727"/>
              <a:ext cx="368117" cy="356858"/>
            </a:xfrm>
            <a:prstGeom prst="rect">
              <a:avLst/>
            </a:prstGeom>
            <a:solidFill>
              <a:srgbClr val="2E7DA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56" tIns="7156" rIns="7156" bIns="7156" numCol="1" anchor="ctr">
              <a:noAutofit/>
            </a:bodyPr>
            <a:lstStyle/>
            <a:p>
              <a:pPr>
                <a:defRPr sz="9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33"/>
            </a:p>
          </p:txBody>
        </p:sp>
        <p:cxnSp>
          <p:nvCxnSpPr>
            <p:cNvPr id="1990" name="Connection Line"/>
            <p:cNvCxnSpPr>
              <a:stCxn id="1996" idx="0"/>
              <a:endCxn id="2005" idx="0"/>
            </p:cNvCxnSpPr>
            <p:nvPr/>
          </p:nvCxnSpPr>
          <p:spPr>
            <a:xfrm>
              <a:off x="188199" y="4624072"/>
              <a:ext cx="1" cy="1505824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1991" name="Rectangle"/>
            <p:cNvSpPr/>
            <p:nvPr/>
          </p:nvSpPr>
          <p:spPr>
            <a:xfrm>
              <a:off x="553428" y="5838559"/>
              <a:ext cx="368117" cy="356858"/>
            </a:xfrm>
            <a:prstGeom prst="rect">
              <a:avLst/>
            </a:prstGeom>
            <a:solidFill>
              <a:srgbClr val="2E7DA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56" tIns="7156" rIns="7156" bIns="7156" numCol="1" anchor="ctr">
              <a:noAutofit/>
            </a:bodyPr>
            <a:lstStyle/>
            <a:p>
              <a:pPr>
                <a:defRPr sz="9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33"/>
            </a:p>
          </p:txBody>
        </p:sp>
        <p:cxnSp>
          <p:nvCxnSpPr>
            <p:cNvPr id="1992" name="Connection Line"/>
            <p:cNvCxnSpPr>
              <a:stCxn id="1996" idx="0"/>
              <a:endCxn id="2006" idx="0"/>
            </p:cNvCxnSpPr>
            <p:nvPr/>
          </p:nvCxnSpPr>
          <p:spPr>
            <a:xfrm>
              <a:off x="188199" y="4624072"/>
              <a:ext cx="1" cy="197420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1993" name="Rectangle"/>
            <p:cNvSpPr/>
            <p:nvPr/>
          </p:nvSpPr>
          <p:spPr>
            <a:xfrm>
              <a:off x="553428" y="6290909"/>
              <a:ext cx="368117" cy="356858"/>
            </a:xfrm>
            <a:prstGeom prst="rect">
              <a:avLst/>
            </a:prstGeom>
            <a:solidFill>
              <a:srgbClr val="2E7DA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56" tIns="7156" rIns="7156" bIns="7156" numCol="1" anchor="ctr">
              <a:noAutofit/>
            </a:bodyPr>
            <a:lstStyle/>
            <a:p>
              <a:pPr>
                <a:defRPr sz="9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33"/>
            </a:p>
          </p:txBody>
        </p:sp>
        <p:cxnSp>
          <p:nvCxnSpPr>
            <p:cNvPr id="1994" name="Connection Line"/>
            <p:cNvCxnSpPr>
              <a:stCxn id="1996" idx="0"/>
              <a:endCxn id="2007" idx="0"/>
            </p:cNvCxnSpPr>
            <p:nvPr/>
          </p:nvCxnSpPr>
          <p:spPr>
            <a:xfrm>
              <a:off x="188199" y="4624072"/>
              <a:ext cx="1" cy="2466468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1995" name="Rectangle"/>
            <p:cNvSpPr/>
            <p:nvPr/>
          </p:nvSpPr>
          <p:spPr>
            <a:xfrm>
              <a:off x="553428" y="6742665"/>
              <a:ext cx="368117" cy="356859"/>
            </a:xfrm>
            <a:prstGeom prst="rect">
              <a:avLst/>
            </a:prstGeom>
            <a:solidFill>
              <a:srgbClr val="2E7DA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56" tIns="7156" rIns="7156" bIns="7156" numCol="1" anchor="ctr">
              <a:noAutofit/>
            </a:bodyPr>
            <a:lstStyle/>
            <a:p>
              <a:pPr>
                <a:defRPr sz="9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33"/>
            </a:p>
          </p:txBody>
        </p:sp>
        <p:sp>
          <p:nvSpPr>
            <p:cNvPr id="1996" name="Oval"/>
            <p:cNvSpPr/>
            <p:nvPr/>
          </p:nvSpPr>
          <p:spPr>
            <a:xfrm>
              <a:off x="0" y="4441629"/>
              <a:ext cx="376400" cy="364888"/>
            </a:xfrm>
            <a:prstGeom prst="ellipse">
              <a:avLst/>
            </a:prstGeom>
            <a:solidFill>
              <a:schemeClr val="accent1">
                <a:hueOff val="-78595"/>
                <a:satOff val="12505"/>
                <a:lumOff val="13871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1997" name="Line"/>
            <p:cNvSpPr/>
            <p:nvPr/>
          </p:nvSpPr>
          <p:spPr>
            <a:xfrm flipH="1">
              <a:off x="1005324" y="5559350"/>
              <a:ext cx="165939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1998" name="Line"/>
            <p:cNvSpPr/>
            <p:nvPr/>
          </p:nvSpPr>
          <p:spPr>
            <a:xfrm flipH="1">
              <a:off x="1003603" y="6078378"/>
              <a:ext cx="166283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1999" name="Line"/>
            <p:cNvSpPr/>
            <p:nvPr/>
          </p:nvSpPr>
          <p:spPr>
            <a:xfrm flipH="1">
              <a:off x="1005324" y="6469338"/>
              <a:ext cx="165939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0" name="Line"/>
            <p:cNvSpPr/>
            <p:nvPr/>
          </p:nvSpPr>
          <p:spPr>
            <a:xfrm flipH="1">
              <a:off x="1005325" y="6990596"/>
              <a:ext cx="165939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1" name="Line"/>
            <p:cNvSpPr/>
            <p:nvPr/>
          </p:nvSpPr>
          <p:spPr>
            <a:xfrm flipV="1">
              <a:off x="2655035" y="2116808"/>
              <a:ext cx="1" cy="490010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2" name="Line"/>
            <p:cNvSpPr/>
            <p:nvPr/>
          </p:nvSpPr>
          <p:spPr>
            <a:xfrm>
              <a:off x="332509" y="4719308"/>
              <a:ext cx="75712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3" name="Rectangle"/>
            <p:cNvSpPr/>
            <p:nvPr/>
          </p:nvSpPr>
          <p:spPr>
            <a:xfrm>
              <a:off x="935730" y="4505558"/>
              <a:ext cx="368117" cy="356858"/>
            </a:xfrm>
            <a:prstGeom prst="rect">
              <a:avLst/>
            </a:prstGeom>
            <a:solidFill>
              <a:srgbClr val="2E7DA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56" tIns="7156" rIns="7156" bIns="7156" numCol="1" anchor="ctr">
              <a:noAutofit/>
            </a:bodyPr>
            <a:lstStyle/>
            <a:p>
              <a:pPr>
                <a:defRPr sz="9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633"/>
            </a:p>
          </p:txBody>
        </p:sp>
        <p:sp>
          <p:nvSpPr>
            <p:cNvPr id="2004" name="Oval"/>
            <p:cNvSpPr/>
            <p:nvPr/>
          </p:nvSpPr>
          <p:spPr>
            <a:xfrm>
              <a:off x="0" y="5432039"/>
              <a:ext cx="376400" cy="364888"/>
            </a:xfrm>
            <a:prstGeom prst="ellipse">
              <a:avLst/>
            </a:prstGeom>
            <a:solidFill>
              <a:schemeClr val="accent1">
                <a:hueOff val="-78595"/>
                <a:satOff val="12505"/>
                <a:lumOff val="13871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5" name="Oval"/>
            <p:cNvSpPr/>
            <p:nvPr/>
          </p:nvSpPr>
          <p:spPr>
            <a:xfrm>
              <a:off x="0" y="5947451"/>
              <a:ext cx="376400" cy="364888"/>
            </a:xfrm>
            <a:prstGeom prst="ellipse">
              <a:avLst/>
            </a:prstGeom>
            <a:solidFill>
              <a:schemeClr val="accent1">
                <a:hueOff val="-78595"/>
                <a:satOff val="12505"/>
                <a:lumOff val="13871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6" name="Oval"/>
            <p:cNvSpPr/>
            <p:nvPr/>
          </p:nvSpPr>
          <p:spPr>
            <a:xfrm>
              <a:off x="0" y="6415828"/>
              <a:ext cx="376400" cy="364889"/>
            </a:xfrm>
            <a:prstGeom prst="ellipse">
              <a:avLst/>
            </a:prstGeom>
            <a:solidFill>
              <a:schemeClr val="accent1">
                <a:hueOff val="-78595"/>
                <a:satOff val="12505"/>
                <a:lumOff val="13871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7" name="Oval"/>
            <p:cNvSpPr/>
            <p:nvPr/>
          </p:nvSpPr>
          <p:spPr>
            <a:xfrm>
              <a:off x="0" y="6908096"/>
              <a:ext cx="376400" cy="364888"/>
            </a:xfrm>
            <a:prstGeom prst="ellipse">
              <a:avLst/>
            </a:prstGeom>
            <a:solidFill>
              <a:schemeClr val="accent1">
                <a:hueOff val="-78595"/>
                <a:satOff val="12505"/>
                <a:lumOff val="13871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8" name="Line"/>
            <p:cNvSpPr/>
            <p:nvPr/>
          </p:nvSpPr>
          <p:spPr>
            <a:xfrm flipH="1">
              <a:off x="1334611" y="4719308"/>
              <a:ext cx="131323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009" name="Conditional Random Field"/>
            <p:cNvSpPr txBox="1"/>
            <p:nvPr/>
          </p:nvSpPr>
          <p:spPr>
            <a:xfrm>
              <a:off x="565209" y="7365361"/>
              <a:ext cx="3323987" cy="471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 sz="1687"/>
                <a:t>Conditional Random Field</a:t>
              </a:r>
            </a:p>
          </p:txBody>
        </p:sp>
        <p:grpSp>
          <p:nvGrpSpPr>
            <p:cNvPr id="2020" name="Group"/>
            <p:cNvGrpSpPr/>
            <p:nvPr/>
          </p:nvGrpSpPr>
          <p:grpSpPr>
            <a:xfrm>
              <a:off x="2000283" y="840368"/>
              <a:ext cx="1328822" cy="1363281"/>
              <a:chOff x="0" y="0"/>
              <a:chExt cx="1328821" cy="1363280"/>
            </a:xfrm>
          </p:grpSpPr>
          <p:grpSp>
            <p:nvGrpSpPr>
              <p:cNvPr id="2014" name="Group"/>
              <p:cNvGrpSpPr/>
              <p:nvPr/>
            </p:nvGrpSpPr>
            <p:grpSpPr>
              <a:xfrm rot="16200000">
                <a:off x="-17230" y="17229"/>
                <a:ext cx="1363282" cy="1328823"/>
                <a:chOff x="0" y="0"/>
                <a:chExt cx="1363280" cy="1328821"/>
              </a:xfrm>
            </p:grpSpPr>
            <p:sp>
              <p:nvSpPr>
                <p:cNvPr id="2010" name="Shape"/>
                <p:cNvSpPr/>
                <p:nvPr/>
              </p:nvSpPr>
              <p:spPr>
                <a:xfrm rot="21599388" flipH="1">
                  <a:off x="118" y="121"/>
                  <a:ext cx="1363045" cy="132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304"/>
                      </a:moveTo>
                      <a:lnTo>
                        <a:pt x="5170" y="0"/>
                      </a:lnTo>
                      <a:lnTo>
                        <a:pt x="21600" y="0"/>
                      </a:lnTo>
                      <a:lnTo>
                        <a:pt x="21600" y="16296"/>
                      </a:lnTo>
                      <a:lnTo>
                        <a:pt x="1643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EEEEE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984"/>
                </a:p>
              </p:txBody>
            </p:sp>
            <p:sp>
              <p:nvSpPr>
                <p:cNvPr id="2011" name="Shape"/>
                <p:cNvSpPr/>
                <p:nvPr/>
              </p:nvSpPr>
              <p:spPr>
                <a:xfrm rot="21599388" flipH="1">
                  <a:off x="118" y="213"/>
                  <a:ext cx="326220" cy="132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304"/>
                      </a:moveTo>
                      <a:lnTo>
                        <a:pt x="21600" y="0"/>
                      </a:lnTo>
                      <a:lnTo>
                        <a:pt x="21600" y="16296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984"/>
                </a:p>
              </p:txBody>
            </p:sp>
            <p:sp>
              <p:nvSpPr>
                <p:cNvPr id="2012" name="Shape"/>
                <p:cNvSpPr/>
                <p:nvPr/>
              </p:nvSpPr>
              <p:spPr>
                <a:xfrm rot="21599388" flipH="1">
                  <a:off x="29" y="121"/>
                  <a:ext cx="1363045" cy="326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170" y="0"/>
                      </a:lnTo>
                      <a:lnTo>
                        <a:pt x="21600" y="0"/>
                      </a:lnTo>
                      <a:lnTo>
                        <a:pt x="1643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984"/>
                </a:p>
              </p:txBody>
            </p:sp>
            <p:sp>
              <p:nvSpPr>
                <p:cNvPr id="2013" name="Shape"/>
                <p:cNvSpPr/>
                <p:nvPr/>
              </p:nvSpPr>
              <p:spPr>
                <a:xfrm rot="21599388" flipH="1">
                  <a:off x="118" y="121"/>
                  <a:ext cx="1363045" cy="132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304"/>
                      </a:moveTo>
                      <a:lnTo>
                        <a:pt x="5170" y="0"/>
                      </a:lnTo>
                      <a:lnTo>
                        <a:pt x="21600" y="0"/>
                      </a:lnTo>
                      <a:lnTo>
                        <a:pt x="21600" y="16296"/>
                      </a:lnTo>
                      <a:lnTo>
                        <a:pt x="16430" y="21600"/>
                      </a:lnTo>
                      <a:lnTo>
                        <a:pt x="0" y="21600"/>
                      </a:lnTo>
                      <a:close/>
                      <a:moveTo>
                        <a:pt x="0" y="5304"/>
                      </a:moveTo>
                      <a:lnTo>
                        <a:pt x="16430" y="5304"/>
                      </a:lnTo>
                      <a:lnTo>
                        <a:pt x="21600" y="0"/>
                      </a:lnTo>
                      <a:moveTo>
                        <a:pt x="16430" y="5304"/>
                      </a:moveTo>
                      <a:lnTo>
                        <a:pt x="16430" y="21600"/>
                      </a:lnTo>
                    </a:path>
                  </a:pathLst>
                </a:custGeom>
                <a:noFill/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984"/>
                </a:p>
              </p:txBody>
            </p:sp>
          </p:grpSp>
          <p:grpSp>
            <p:nvGrpSpPr>
              <p:cNvPr id="2019" name="Group"/>
              <p:cNvGrpSpPr/>
              <p:nvPr/>
            </p:nvGrpSpPr>
            <p:grpSpPr>
              <a:xfrm rot="16200000">
                <a:off x="545689" y="774115"/>
                <a:ext cx="212043" cy="952939"/>
                <a:chOff x="0" y="0"/>
                <a:chExt cx="212041" cy="952937"/>
              </a:xfrm>
            </p:grpSpPr>
            <p:sp>
              <p:nvSpPr>
                <p:cNvPr id="2015" name="Shape"/>
                <p:cNvSpPr/>
                <p:nvPr/>
              </p:nvSpPr>
              <p:spPr>
                <a:xfrm flipH="1">
                  <a:off x="0" y="0"/>
                  <a:ext cx="212042" cy="952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05"/>
                      </a:moveTo>
                      <a:lnTo>
                        <a:pt x="6316" y="0"/>
                      </a:lnTo>
                      <a:lnTo>
                        <a:pt x="21600" y="0"/>
                      </a:lnTo>
                      <a:lnTo>
                        <a:pt x="21600" y="20195"/>
                      </a:lnTo>
                      <a:lnTo>
                        <a:pt x="15284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EEEEE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984"/>
                </a:p>
              </p:txBody>
            </p:sp>
            <p:sp>
              <p:nvSpPr>
                <p:cNvPr id="2016" name="Shape"/>
                <p:cNvSpPr/>
                <p:nvPr/>
              </p:nvSpPr>
              <p:spPr>
                <a:xfrm flipH="1">
                  <a:off x="-1" y="0"/>
                  <a:ext cx="62000" cy="952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05"/>
                      </a:moveTo>
                      <a:lnTo>
                        <a:pt x="21600" y="0"/>
                      </a:lnTo>
                      <a:lnTo>
                        <a:pt x="21600" y="2019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984"/>
                </a:p>
              </p:txBody>
            </p:sp>
            <p:sp>
              <p:nvSpPr>
                <p:cNvPr id="2017" name="Shape"/>
                <p:cNvSpPr/>
                <p:nvPr/>
              </p:nvSpPr>
              <p:spPr>
                <a:xfrm flipH="1">
                  <a:off x="0" y="0"/>
                  <a:ext cx="212042" cy="619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6316" y="0"/>
                      </a:lnTo>
                      <a:lnTo>
                        <a:pt x="21600" y="0"/>
                      </a:lnTo>
                      <a:lnTo>
                        <a:pt x="15284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984"/>
                </a:p>
              </p:txBody>
            </p:sp>
            <p:sp>
              <p:nvSpPr>
                <p:cNvPr id="2018" name="Shape"/>
                <p:cNvSpPr/>
                <p:nvPr/>
              </p:nvSpPr>
              <p:spPr>
                <a:xfrm flipH="1">
                  <a:off x="0" y="0"/>
                  <a:ext cx="212042" cy="952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05"/>
                      </a:moveTo>
                      <a:lnTo>
                        <a:pt x="6316" y="0"/>
                      </a:lnTo>
                      <a:lnTo>
                        <a:pt x="21600" y="0"/>
                      </a:lnTo>
                      <a:lnTo>
                        <a:pt x="21600" y="20195"/>
                      </a:lnTo>
                      <a:lnTo>
                        <a:pt x="15284" y="21600"/>
                      </a:lnTo>
                      <a:lnTo>
                        <a:pt x="0" y="21600"/>
                      </a:lnTo>
                      <a:close/>
                      <a:moveTo>
                        <a:pt x="0" y="1405"/>
                      </a:moveTo>
                      <a:lnTo>
                        <a:pt x="15284" y="1405"/>
                      </a:lnTo>
                      <a:lnTo>
                        <a:pt x="21600" y="0"/>
                      </a:lnTo>
                      <a:moveTo>
                        <a:pt x="15284" y="1405"/>
                      </a:moveTo>
                      <a:lnTo>
                        <a:pt x="15284" y="21600"/>
                      </a:lnTo>
                    </a:path>
                  </a:pathLst>
                </a:custGeom>
                <a:noFill/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32146" tIns="32146" rIns="32146" bIns="32146" numCol="1" anchor="ctr">
                  <a:noAutofit/>
                </a:bodyPr>
                <a:lstStyle/>
                <a:p>
                  <a:pPr defTabSz="642915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984"/>
                </a:p>
              </p:txBody>
            </p:sp>
          </p:grpSp>
        </p:grpSp>
      </p:grpSp>
      <p:sp>
        <p:nvSpPr>
          <p:cNvPr id="48" name="imSitu Visual Semantic Role Labeling (vSRL)"/>
          <p:cNvSpPr txBox="1">
            <a:spLocks/>
          </p:cNvSpPr>
          <p:nvPr/>
        </p:nvSpPr>
        <p:spPr>
          <a:xfrm>
            <a:off x="628650" y="365127"/>
            <a:ext cx="8430290" cy="673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800" smtClean="0">
                <a:solidFill>
                  <a:srgbClr val="3C58AD"/>
                </a:solidFill>
              </a:rPr>
              <a:t>imSitu Visual Semantic Role Labeling (vSRL)</a:t>
            </a:r>
            <a:endParaRPr lang="en-US" sz="2800" dirty="0">
              <a:solidFill>
                <a:srgbClr val="3C58AD"/>
              </a:solidFill>
            </a:endParaRPr>
          </a:p>
        </p:txBody>
      </p:sp>
      <p:sp>
        <p:nvSpPr>
          <p:cNvPr id="52" name="(events)"/>
          <p:cNvSpPr txBox="1"/>
          <p:nvPr/>
        </p:nvSpPr>
        <p:spPr>
          <a:xfrm>
            <a:off x="3958077" y="4000452"/>
            <a:ext cx="108331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(events)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C491EEE-7F0F-574F-8AFD-EB9691C9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378" y="1297053"/>
            <a:ext cx="23876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DB9ABF-B9C1-0246-B38B-330DEFAF7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22" y="1287488"/>
            <a:ext cx="2400300" cy="2095500"/>
          </a:xfrm>
          <a:prstGeom prst="rect">
            <a:avLst/>
          </a:prstGeom>
        </p:spPr>
      </p:pic>
      <p:sp>
        <p:nvSpPr>
          <p:cNvPr id="1682" name="Algorithmic Bias in Grounded Setting"/>
          <p:cNvSpPr txBox="1"/>
          <p:nvPr/>
        </p:nvSpPr>
        <p:spPr>
          <a:xfrm>
            <a:off x="250031" y="135576"/>
            <a:ext cx="8643938" cy="876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endParaRPr sz="2953" dirty="0"/>
          </a:p>
        </p:txBody>
      </p:sp>
      <p:sp>
        <p:nvSpPr>
          <p:cNvPr id="1685" name="Circle"/>
          <p:cNvSpPr/>
          <p:nvPr/>
        </p:nvSpPr>
        <p:spPr>
          <a:xfrm>
            <a:off x="1534324" y="3188481"/>
            <a:ext cx="327483" cy="327483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686" name="Circle"/>
          <p:cNvSpPr/>
          <p:nvPr/>
        </p:nvSpPr>
        <p:spPr>
          <a:xfrm>
            <a:off x="5226494" y="3188481"/>
            <a:ext cx="327483" cy="327483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687" name="Square"/>
          <p:cNvSpPr/>
          <p:nvPr/>
        </p:nvSpPr>
        <p:spPr>
          <a:xfrm>
            <a:off x="2877774" y="5823242"/>
            <a:ext cx="770374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688" name="World"/>
          <p:cNvSpPr txBox="1"/>
          <p:nvPr/>
        </p:nvSpPr>
        <p:spPr>
          <a:xfrm>
            <a:off x="2762728" y="5426944"/>
            <a:ext cx="1000466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World</a:t>
            </a:r>
          </a:p>
        </p:txBody>
      </p:sp>
      <p:sp>
        <p:nvSpPr>
          <p:cNvPr id="1689" name="Line"/>
          <p:cNvSpPr/>
          <p:nvPr/>
        </p:nvSpPr>
        <p:spPr>
          <a:xfrm>
            <a:off x="3678727" y="6222686"/>
            <a:ext cx="1008655" cy="1"/>
          </a:xfrm>
          <a:prstGeom prst="line">
            <a:avLst/>
          </a:prstGeom>
          <a:ln w="25400">
            <a:solidFill>
              <a:srgbClr val="5A5F5E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2400"/>
          </a:p>
        </p:txBody>
      </p:sp>
      <p:sp>
        <p:nvSpPr>
          <p:cNvPr id="1690" name="Line"/>
          <p:cNvSpPr/>
          <p:nvPr/>
        </p:nvSpPr>
        <p:spPr>
          <a:xfrm flipV="1">
            <a:off x="7035318" y="6200574"/>
            <a:ext cx="1" cy="260928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691" name="Line"/>
          <p:cNvSpPr/>
          <p:nvPr/>
        </p:nvSpPr>
        <p:spPr>
          <a:xfrm>
            <a:off x="6792389" y="6214983"/>
            <a:ext cx="236919" cy="1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2400"/>
          </a:p>
        </p:txBody>
      </p:sp>
      <p:sp>
        <p:nvSpPr>
          <p:cNvPr id="1692" name="Line"/>
          <p:cNvSpPr/>
          <p:nvPr/>
        </p:nvSpPr>
        <p:spPr>
          <a:xfrm flipV="1">
            <a:off x="3280819" y="5983136"/>
            <a:ext cx="1" cy="479101"/>
          </a:xfrm>
          <a:prstGeom prst="line">
            <a:avLst/>
          </a:prstGeom>
          <a:ln w="508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693" name="Rectangle"/>
          <p:cNvSpPr/>
          <p:nvPr/>
        </p:nvSpPr>
        <p:spPr>
          <a:xfrm>
            <a:off x="3085427" y="4483713"/>
            <a:ext cx="355068" cy="859488"/>
          </a:xfrm>
          <a:prstGeom prst="rect">
            <a:avLst/>
          </a:prstGeom>
          <a:gradFill>
            <a:gsLst>
              <a:gs pos="0">
                <a:srgbClr val="FF9300"/>
              </a:gs>
              <a:gs pos="100000">
                <a:srgbClr val="0096FF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694" name="Square"/>
          <p:cNvSpPr/>
          <p:nvPr/>
        </p:nvSpPr>
        <p:spPr>
          <a:xfrm>
            <a:off x="4717960" y="5822092"/>
            <a:ext cx="770375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695" name="Dataset"/>
          <p:cNvSpPr txBox="1"/>
          <p:nvPr/>
        </p:nvSpPr>
        <p:spPr>
          <a:xfrm>
            <a:off x="4514998" y="5394479"/>
            <a:ext cx="1176299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Dataset</a:t>
            </a:r>
          </a:p>
        </p:txBody>
      </p:sp>
      <p:sp>
        <p:nvSpPr>
          <p:cNvPr id="1696" name="Square"/>
          <p:cNvSpPr/>
          <p:nvPr/>
        </p:nvSpPr>
        <p:spPr>
          <a:xfrm>
            <a:off x="6029955" y="5837499"/>
            <a:ext cx="770374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697" name="Line"/>
          <p:cNvSpPr/>
          <p:nvPr/>
        </p:nvSpPr>
        <p:spPr>
          <a:xfrm>
            <a:off x="5518915" y="6222686"/>
            <a:ext cx="480461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2400"/>
          </a:p>
        </p:txBody>
      </p:sp>
      <p:sp>
        <p:nvSpPr>
          <p:cNvPr id="1698" name="Circle"/>
          <p:cNvSpPr/>
          <p:nvPr/>
        </p:nvSpPr>
        <p:spPr>
          <a:xfrm>
            <a:off x="4862917" y="4458694"/>
            <a:ext cx="480461" cy="480462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699" name="Circle"/>
          <p:cNvSpPr/>
          <p:nvPr/>
        </p:nvSpPr>
        <p:spPr>
          <a:xfrm>
            <a:off x="4925614" y="5043210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700" name="Circle"/>
          <p:cNvSpPr/>
          <p:nvPr/>
        </p:nvSpPr>
        <p:spPr>
          <a:xfrm>
            <a:off x="6265932" y="5158353"/>
            <a:ext cx="236919" cy="236919"/>
          </a:xfrm>
          <a:prstGeom prst="ellipse">
            <a:avLst/>
          </a:prstGeom>
          <a:solidFill>
            <a:srgbClr val="0097FE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701" name="Circle"/>
          <p:cNvSpPr/>
          <p:nvPr/>
        </p:nvSpPr>
        <p:spPr>
          <a:xfrm>
            <a:off x="6021454" y="4324515"/>
            <a:ext cx="774818" cy="774819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702" name="Model"/>
          <p:cNvSpPr txBox="1"/>
          <p:nvPr/>
        </p:nvSpPr>
        <p:spPr>
          <a:xfrm>
            <a:off x="5781571" y="5426944"/>
            <a:ext cx="1267142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Model</a:t>
            </a:r>
          </a:p>
        </p:txBody>
      </p:sp>
      <p:sp>
        <p:nvSpPr>
          <p:cNvPr id="1703" name="Line"/>
          <p:cNvSpPr/>
          <p:nvPr/>
        </p:nvSpPr>
        <p:spPr>
          <a:xfrm flipH="1">
            <a:off x="3289693" y="6446094"/>
            <a:ext cx="3759010" cy="1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04" name="Line"/>
          <p:cNvSpPr/>
          <p:nvPr/>
        </p:nvSpPr>
        <p:spPr>
          <a:xfrm>
            <a:off x="2213298" y="4956774"/>
            <a:ext cx="697964" cy="1"/>
          </a:xfrm>
          <a:prstGeom prst="line">
            <a:avLst/>
          </a:prstGeom>
          <a:ln w="165100">
            <a:solidFill>
              <a:srgbClr val="535353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2400"/>
          </a:p>
        </p:txBody>
      </p:sp>
      <p:sp>
        <p:nvSpPr>
          <p:cNvPr id="1705" name="dusting"/>
          <p:cNvSpPr txBox="1"/>
          <p:nvPr/>
        </p:nvSpPr>
        <p:spPr>
          <a:xfrm>
            <a:off x="883456" y="4572832"/>
            <a:ext cx="99206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dusting</a:t>
            </a:r>
          </a:p>
        </p:txBody>
      </p:sp>
      <p:sp>
        <p:nvSpPr>
          <p:cNvPr id="1706" name="cooking"/>
          <p:cNvSpPr txBox="1"/>
          <p:nvPr/>
        </p:nvSpPr>
        <p:spPr>
          <a:xfrm>
            <a:off x="824166" y="4230430"/>
            <a:ext cx="103951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cooking</a:t>
            </a:r>
          </a:p>
        </p:txBody>
      </p:sp>
      <p:sp>
        <p:nvSpPr>
          <p:cNvPr id="1707" name="faucet"/>
          <p:cNvSpPr txBox="1"/>
          <p:nvPr/>
        </p:nvSpPr>
        <p:spPr>
          <a:xfrm>
            <a:off x="931981" y="4932529"/>
            <a:ext cx="85504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faucet</a:t>
            </a:r>
          </a:p>
        </p:txBody>
      </p:sp>
      <p:sp>
        <p:nvSpPr>
          <p:cNvPr id="1709" name="fork"/>
          <p:cNvSpPr txBox="1"/>
          <p:nvPr/>
        </p:nvSpPr>
        <p:spPr>
          <a:xfrm>
            <a:off x="1044856" y="5290224"/>
            <a:ext cx="5693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fork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Algorithmic Bias in Applications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6324" y="6434117"/>
            <a:ext cx="1917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Credit: Mark </a:t>
            </a:r>
            <a:r>
              <a:rPr lang="en-US" sz="1600" dirty="0" err="1"/>
              <a:t>Yatskar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32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81FA6C5-F9E5-8D4A-A1E2-942202623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378" y="1297053"/>
            <a:ext cx="2387600" cy="2095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D7878362-A225-6349-BDB3-C231F9AC7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22" y="1287488"/>
            <a:ext cx="2400300" cy="2095500"/>
          </a:xfrm>
          <a:prstGeom prst="rect">
            <a:avLst/>
          </a:prstGeom>
        </p:spPr>
      </p:pic>
      <p:sp>
        <p:nvSpPr>
          <p:cNvPr id="1714" name="Line"/>
          <p:cNvSpPr/>
          <p:nvPr/>
        </p:nvSpPr>
        <p:spPr>
          <a:xfrm>
            <a:off x="2213298" y="4956774"/>
            <a:ext cx="697964" cy="1"/>
          </a:xfrm>
          <a:prstGeom prst="line">
            <a:avLst/>
          </a:prstGeom>
          <a:ln w="165100">
            <a:solidFill>
              <a:srgbClr val="535353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15" name="dusting"/>
          <p:cNvSpPr txBox="1"/>
          <p:nvPr/>
        </p:nvSpPr>
        <p:spPr>
          <a:xfrm>
            <a:off x="883456" y="4572832"/>
            <a:ext cx="99206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dusting</a:t>
            </a:r>
          </a:p>
        </p:txBody>
      </p:sp>
      <p:sp>
        <p:nvSpPr>
          <p:cNvPr id="1716" name="cooking"/>
          <p:cNvSpPr txBox="1"/>
          <p:nvPr/>
        </p:nvSpPr>
        <p:spPr>
          <a:xfrm>
            <a:off x="824166" y="4230430"/>
            <a:ext cx="103951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cooking</a:t>
            </a:r>
          </a:p>
        </p:txBody>
      </p:sp>
      <p:sp>
        <p:nvSpPr>
          <p:cNvPr id="1717" name="faucet"/>
          <p:cNvSpPr txBox="1"/>
          <p:nvPr/>
        </p:nvSpPr>
        <p:spPr>
          <a:xfrm>
            <a:off x="931981" y="4932529"/>
            <a:ext cx="85504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faucet</a:t>
            </a:r>
          </a:p>
        </p:txBody>
      </p:sp>
      <p:sp>
        <p:nvSpPr>
          <p:cNvPr id="1719" name="fork"/>
          <p:cNvSpPr txBox="1"/>
          <p:nvPr/>
        </p:nvSpPr>
        <p:spPr>
          <a:xfrm>
            <a:off x="1044856" y="5290224"/>
            <a:ext cx="5693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fork</a:t>
            </a:r>
          </a:p>
        </p:txBody>
      </p:sp>
      <p:sp>
        <p:nvSpPr>
          <p:cNvPr id="1724" name="Circle"/>
          <p:cNvSpPr/>
          <p:nvPr/>
        </p:nvSpPr>
        <p:spPr>
          <a:xfrm>
            <a:off x="1534324" y="3188481"/>
            <a:ext cx="327483" cy="327483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725" name="Circle"/>
          <p:cNvSpPr/>
          <p:nvPr/>
        </p:nvSpPr>
        <p:spPr>
          <a:xfrm>
            <a:off x="5226494" y="3188481"/>
            <a:ext cx="327483" cy="327483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26" name="Square"/>
          <p:cNvSpPr/>
          <p:nvPr/>
        </p:nvSpPr>
        <p:spPr>
          <a:xfrm>
            <a:off x="2877774" y="5823242"/>
            <a:ext cx="770374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27" name="Square"/>
          <p:cNvSpPr/>
          <p:nvPr/>
        </p:nvSpPr>
        <p:spPr>
          <a:xfrm>
            <a:off x="4717960" y="5822092"/>
            <a:ext cx="770375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28" name="World"/>
          <p:cNvSpPr txBox="1"/>
          <p:nvPr/>
        </p:nvSpPr>
        <p:spPr>
          <a:xfrm>
            <a:off x="2762728" y="5426944"/>
            <a:ext cx="1000466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World</a:t>
            </a:r>
          </a:p>
        </p:txBody>
      </p:sp>
      <p:sp>
        <p:nvSpPr>
          <p:cNvPr id="1729" name="Dataset"/>
          <p:cNvSpPr txBox="1"/>
          <p:nvPr/>
        </p:nvSpPr>
        <p:spPr>
          <a:xfrm>
            <a:off x="4514998" y="5394479"/>
            <a:ext cx="1176299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Dataset</a:t>
            </a:r>
          </a:p>
        </p:txBody>
      </p:sp>
      <p:sp>
        <p:nvSpPr>
          <p:cNvPr id="1730" name="Square"/>
          <p:cNvSpPr/>
          <p:nvPr/>
        </p:nvSpPr>
        <p:spPr>
          <a:xfrm>
            <a:off x="6029955" y="5837499"/>
            <a:ext cx="770374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31" name="Model"/>
          <p:cNvSpPr txBox="1"/>
          <p:nvPr/>
        </p:nvSpPr>
        <p:spPr>
          <a:xfrm>
            <a:off x="5781571" y="5426944"/>
            <a:ext cx="1267142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Model</a:t>
            </a:r>
          </a:p>
        </p:txBody>
      </p:sp>
      <p:sp>
        <p:nvSpPr>
          <p:cNvPr id="1732" name="Line"/>
          <p:cNvSpPr/>
          <p:nvPr/>
        </p:nvSpPr>
        <p:spPr>
          <a:xfrm>
            <a:off x="3678727" y="6222686"/>
            <a:ext cx="1008655" cy="1"/>
          </a:xfrm>
          <a:prstGeom prst="line">
            <a:avLst/>
          </a:prstGeom>
          <a:ln w="25400">
            <a:solidFill>
              <a:srgbClr val="5A5F5E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33" name="Line"/>
          <p:cNvSpPr/>
          <p:nvPr/>
        </p:nvSpPr>
        <p:spPr>
          <a:xfrm>
            <a:off x="5518915" y="6222686"/>
            <a:ext cx="480461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34" name="Line"/>
          <p:cNvSpPr/>
          <p:nvPr/>
        </p:nvSpPr>
        <p:spPr>
          <a:xfrm flipH="1">
            <a:off x="3157593" y="6446094"/>
            <a:ext cx="3891110" cy="1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35" name="Line"/>
          <p:cNvSpPr/>
          <p:nvPr/>
        </p:nvSpPr>
        <p:spPr>
          <a:xfrm flipV="1">
            <a:off x="7035318" y="6200574"/>
            <a:ext cx="1" cy="260928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36" name="Line"/>
          <p:cNvSpPr/>
          <p:nvPr/>
        </p:nvSpPr>
        <p:spPr>
          <a:xfrm>
            <a:off x="6792389" y="6214983"/>
            <a:ext cx="236919" cy="1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37" name="Circle"/>
          <p:cNvSpPr/>
          <p:nvPr/>
        </p:nvSpPr>
        <p:spPr>
          <a:xfrm>
            <a:off x="4862917" y="4458694"/>
            <a:ext cx="480461" cy="480462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38" name="Circle"/>
          <p:cNvSpPr/>
          <p:nvPr/>
        </p:nvSpPr>
        <p:spPr>
          <a:xfrm>
            <a:off x="4925614" y="5043210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39" name="woman cooking"/>
          <p:cNvSpPr txBox="1"/>
          <p:nvPr/>
        </p:nvSpPr>
        <p:spPr>
          <a:xfrm>
            <a:off x="1816486" y="3445933"/>
            <a:ext cx="204184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woman cooking</a:t>
            </a:r>
          </a:p>
        </p:txBody>
      </p:sp>
      <p:sp>
        <p:nvSpPr>
          <p:cNvPr id="1740" name="Rectangle"/>
          <p:cNvSpPr/>
          <p:nvPr/>
        </p:nvSpPr>
        <p:spPr>
          <a:xfrm>
            <a:off x="3085427" y="4483713"/>
            <a:ext cx="355068" cy="859488"/>
          </a:xfrm>
          <a:prstGeom prst="rect">
            <a:avLst/>
          </a:prstGeom>
          <a:gradFill>
            <a:gsLst>
              <a:gs pos="0">
                <a:srgbClr val="FF9300"/>
              </a:gs>
              <a:gs pos="100000">
                <a:srgbClr val="0096FF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41" name="Circle"/>
          <p:cNvSpPr/>
          <p:nvPr/>
        </p:nvSpPr>
        <p:spPr>
          <a:xfrm>
            <a:off x="6265932" y="5158353"/>
            <a:ext cx="236919" cy="236919"/>
          </a:xfrm>
          <a:prstGeom prst="ellipse">
            <a:avLst/>
          </a:prstGeom>
          <a:solidFill>
            <a:srgbClr val="0097FE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42" name="Circle"/>
          <p:cNvSpPr/>
          <p:nvPr/>
        </p:nvSpPr>
        <p:spPr>
          <a:xfrm>
            <a:off x="6021454" y="4324515"/>
            <a:ext cx="774818" cy="774819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43" name="Line"/>
          <p:cNvSpPr/>
          <p:nvPr/>
        </p:nvSpPr>
        <p:spPr>
          <a:xfrm flipH="1" flipV="1">
            <a:off x="2310809" y="3848850"/>
            <a:ext cx="862534" cy="2613386"/>
          </a:xfrm>
          <a:prstGeom prst="line">
            <a:avLst/>
          </a:prstGeom>
          <a:ln w="508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Algorithmic Bias in Applications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86324" y="6434117"/>
            <a:ext cx="1917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Credit: Mark </a:t>
            </a:r>
            <a:r>
              <a:rPr lang="en-US" sz="1600" dirty="0" err="1"/>
              <a:t>Yatskar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39741648-9071-004D-9B07-AE276113B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378" y="1297053"/>
            <a:ext cx="2387600" cy="2095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BB9785C-7BD2-5448-9C6E-5B6A8E11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22" y="1287488"/>
            <a:ext cx="2400300" cy="2095500"/>
          </a:xfrm>
          <a:prstGeom prst="rect">
            <a:avLst/>
          </a:prstGeom>
        </p:spPr>
      </p:pic>
      <p:sp>
        <p:nvSpPr>
          <p:cNvPr id="1750" name="Circle"/>
          <p:cNvSpPr/>
          <p:nvPr/>
        </p:nvSpPr>
        <p:spPr>
          <a:xfrm>
            <a:off x="1534324" y="3188481"/>
            <a:ext cx="327483" cy="327483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51" name="Circle"/>
          <p:cNvSpPr/>
          <p:nvPr/>
        </p:nvSpPr>
        <p:spPr>
          <a:xfrm>
            <a:off x="5226494" y="3188481"/>
            <a:ext cx="327483" cy="327483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52" name="Square"/>
          <p:cNvSpPr/>
          <p:nvPr/>
        </p:nvSpPr>
        <p:spPr>
          <a:xfrm>
            <a:off x="2877774" y="5823242"/>
            <a:ext cx="770374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53" name="Square"/>
          <p:cNvSpPr/>
          <p:nvPr/>
        </p:nvSpPr>
        <p:spPr>
          <a:xfrm>
            <a:off x="4717960" y="5822092"/>
            <a:ext cx="770375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54" name="World"/>
          <p:cNvSpPr txBox="1"/>
          <p:nvPr/>
        </p:nvSpPr>
        <p:spPr>
          <a:xfrm>
            <a:off x="2762728" y="5426944"/>
            <a:ext cx="1000466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World</a:t>
            </a:r>
          </a:p>
        </p:txBody>
      </p:sp>
      <p:sp>
        <p:nvSpPr>
          <p:cNvPr id="1755" name="Dataset"/>
          <p:cNvSpPr txBox="1"/>
          <p:nvPr/>
        </p:nvSpPr>
        <p:spPr>
          <a:xfrm>
            <a:off x="4514998" y="5394479"/>
            <a:ext cx="1176299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Dataset</a:t>
            </a:r>
          </a:p>
        </p:txBody>
      </p:sp>
      <p:sp>
        <p:nvSpPr>
          <p:cNvPr id="1756" name="Square"/>
          <p:cNvSpPr/>
          <p:nvPr/>
        </p:nvSpPr>
        <p:spPr>
          <a:xfrm>
            <a:off x="6029955" y="5837499"/>
            <a:ext cx="770374" cy="770374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57" name="Line"/>
          <p:cNvSpPr/>
          <p:nvPr/>
        </p:nvSpPr>
        <p:spPr>
          <a:xfrm>
            <a:off x="3678727" y="6222686"/>
            <a:ext cx="1008655" cy="1"/>
          </a:xfrm>
          <a:prstGeom prst="line">
            <a:avLst/>
          </a:prstGeom>
          <a:ln w="25400">
            <a:solidFill>
              <a:srgbClr val="5A5F5E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58" name="Line"/>
          <p:cNvSpPr/>
          <p:nvPr/>
        </p:nvSpPr>
        <p:spPr>
          <a:xfrm>
            <a:off x="5518915" y="6222686"/>
            <a:ext cx="480461" cy="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59" name="Line"/>
          <p:cNvSpPr/>
          <p:nvPr/>
        </p:nvSpPr>
        <p:spPr>
          <a:xfrm flipH="1">
            <a:off x="3157593" y="6446094"/>
            <a:ext cx="3891110" cy="1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60" name="Line"/>
          <p:cNvSpPr/>
          <p:nvPr/>
        </p:nvSpPr>
        <p:spPr>
          <a:xfrm flipV="1">
            <a:off x="7035318" y="6200574"/>
            <a:ext cx="1" cy="260928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61" name="Line"/>
          <p:cNvSpPr/>
          <p:nvPr/>
        </p:nvSpPr>
        <p:spPr>
          <a:xfrm>
            <a:off x="6792389" y="6214983"/>
            <a:ext cx="236919" cy="1"/>
          </a:xfrm>
          <a:prstGeom prst="line">
            <a:avLst/>
          </a:prstGeom>
          <a:ln w="508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62" name="Line"/>
          <p:cNvSpPr/>
          <p:nvPr/>
        </p:nvSpPr>
        <p:spPr>
          <a:xfrm flipV="1">
            <a:off x="3164412" y="3815287"/>
            <a:ext cx="2033549" cy="2646949"/>
          </a:xfrm>
          <a:prstGeom prst="line">
            <a:avLst/>
          </a:prstGeom>
          <a:ln w="508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63" name="Circle"/>
          <p:cNvSpPr/>
          <p:nvPr/>
        </p:nvSpPr>
        <p:spPr>
          <a:xfrm>
            <a:off x="4862917" y="4458694"/>
            <a:ext cx="480461" cy="480462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64" name="Circle"/>
          <p:cNvSpPr/>
          <p:nvPr/>
        </p:nvSpPr>
        <p:spPr>
          <a:xfrm>
            <a:off x="4925614" y="5043210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65" name="man fixing faucet"/>
          <p:cNvSpPr txBox="1"/>
          <p:nvPr/>
        </p:nvSpPr>
        <p:spPr>
          <a:xfrm>
            <a:off x="5491364" y="3445933"/>
            <a:ext cx="222240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man fixing faucet</a:t>
            </a:r>
          </a:p>
        </p:txBody>
      </p:sp>
      <p:sp>
        <p:nvSpPr>
          <p:cNvPr id="1766" name="woman cooking"/>
          <p:cNvSpPr txBox="1"/>
          <p:nvPr/>
        </p:nvSpPr>
        <p:spPr>
          <a:xfrm>
            <a:off x="1816486" y="3445933"/>
            <a:ext cx="204184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woman cooking</a:t>
            </a:r>
          </a:p>
        </p:txBody>
      </p:sp>
      <p:sp>
        <p:nvSpPr>
          <p:cNvPr id="1767" name="Rectangle"/>
          <p:cNvSpPr/>
          <p:nvPr/>
        </p:nvSpPr>
        <p:spPr>
          <a:xfrm>
            <a:off x="3085427" y="4483713"/>
            <a:ext cx="355068" cy="859488"/>
          </a:xfrm>
          <a:prstGeom prst="rect">
            <a:avLst/>
          </a:prstGeom>
          <a:gradFill>
            <a:gsLst>
              <a:gs pos="0">
                <a:srgbClr val="FF9300"/>
              </a:gs>
              <a:gs pos="100000">
                <a:srgbClr val="0096FF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68" name="Circle"/>
          <p:cNvSpPr/>
          <p:nvPr/>
        </p:nvSpPr>
        <p:spPr>
          <a:xfrm>
            <a:off x="6265932" y="5158353"/>
            <a:ext cx="236919" cy="236919"/>
          </a:xfrm>
          <a:prstGeom prst="ellipse">
            <a:avLst/>
          </a:prstGeom>
          <a:solidFill>
            <a:srgbClr val="0097FE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69" name="Circle"/>
          <p:cNvSpPr/>
          <p:nvPr/>
        </p:nvSpPr>
        <p:spPr>
          <a:xfrm>
            <a:off x="6021454" y="4324515"/>
            <a:ext cx="774818" cy="774819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770" name="Model"/>
          <p:cNvSpPr txBox="1"/>
          <p:nvPr/>
        </p:nvSpPr>
        <p:spPr>
          <a:xfrm>
            <a:off x="5781571" y="5426944"/>
            <a:ext cx="1267142" cy="377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Model</a:t>
            </a:r>
          </a:p>
        </p:txBody>
      </p:sp>
      <p:sp>
        <p:nvSpPr>
          <p:cNvPr id="1771" name="Line"/>
          <p:cNvSpPr/>
          <p:nvPr/>
        </p:nvSpPr>
        <p:spPr>
          <a:xfrm>
            <a:off x="2213298" y="4956774"/>
            <a:ext cx="697964" cy="1"/>
          </a:xfrm>
          <a:prstGeom prst="line">
            <a:avLst/>
          </a:prstGeom>
          <a:ln w="165100">
            <a:solidFill>
              <a:srgbClr val="535353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72" name="dusting"/>
          <p:cNvSpPr txBox="1"/>
          <p:nvPr/>
        </p:nvSpPr>
        <p:spPr>
          <a:xfrm>
            <a:off x="883456" y="4572832"/>
            <a:ext cx="99206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dusting</a:t>
            </a:r>
          </a:p>
        </p:txBody>
      </p:sp>
      <p:sp>
        <p:nvSpPr>
          <p:cNvPr id="1773" name="cooking"/>
          <p:cNvSpPr txBox="1"/>
          <p:nvPr/>
        </p:nvSpPr>
        <p:spPr>
          <a:xfrm>
            <a:off x="824166" y="4230430"/>
            <a:ext cx="103951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cooking</a:t>
            </a:r>
          </a:p>
        </p:txBody>
      </p:sp>
      <p:sp>
        <p:nvSpPr>
          <p:cNvPr id="1774" name="faucet"/>
          <p:cNvSpPr txBox="1"/>
          <p:nvPr/>
        </p:nvSpPr>
        <p:spPr>
          <a:xfrm>
            <a:off x="931981" y="4932529"/>
            <a:ext cx="85504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faucet</a:t>
            </a:r>
          </a:p>
        </p:txBody>
      </p:sp>
      <p:sp>
        <p:nvSpPr>
          <p:cNvPr id="1776" name="fork"/>
          <p:cNvSpPr txBox="1"/>
          <p:nvPr/>
        </p:nvSpPr>
        <p:spPr>
          <a:xfrm>
            <a:off x="1044856" y="5290224"/>
            <a:ext cx="5693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2400"/>
              <a:t>fork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Algorithmic Bias in Applications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86324" y="6434117"/>
            <a:ext cx="1917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Credit: Mark </a:t>
            </a:r>
            <a:r>
              <a:rPr lang="en-US" sz="1600" dirty="0" err="1"/>
              <a:t>Yatskar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58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Defining Dataset Bias (events)"/>
          <p:cNvSpPr txBox="1">
            <a:spLocks noGrp="1"/>
          </p:cNvSpPr>
          <p:nvPr>
            <p:ph type="title"/>
          </p:nvPr>
        </p:nvSpPr>
        <p:spPr>
          <a:xfrm>
            <a:off x="250031" y="135576"/>
            <a:ext cx="8643938" cy="876366"/>
          </a:xfrm>
          <a:prstGeom prst="rect">
            <a:avLst/>
          </a:prstGeom>
        </p:spPr>
        <p:txBody>
          <a:bodyPr/>
          <a:lstStyle>
            <a:lvl1pPr>
              <a:defRPr sz="4200" cap="none"/>
            </a:lvl1pPr>
          </a:lstStyle>
          <a:p>
            <a:r>
              <a:t>Defining Dataset Bias (events)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27" y="1010514"/>
            <a:ext cx="8112642" cy="53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2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Model Bias Ampl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 cap="none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rgbClr val="3C58AD"/>
                </a:solidFill>
              </a:rPr>
              <a:t>Model Bias Amplification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7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83" y="1038387"/>
            <a:ext cx="8706446" cy="537264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Leakage of Gender</a:t>
            </a:r>
            <a:br>
              <a:rPr lang="en-US" dirty="0" smtClean="0"/>
            </a:br>
            <a:r>
              <a:rPr lang="en-US" sz="1600" b="1" u="sng" dirty="0">
                <a:hlinkClick r:id="rId2"/>
              </a:rPr>
              <a:t>Adversarial Removal of Gender from Deep Image Representations</a:t>
            </a:r>
            <a:r>
              <a:rPr lang="en-US" sz="1600" b="1" u="sng" dirty="0"/>
              <a:t/>
            </a:r>
            <a:br>
              <a:rPr lang="en-US" sz="1600" b="1" u="sng" dirty="0"/>
            </a:br>
            <a:r>
              <a:rPr lang="en-US" sz="1600" b="1" u="sng" dirty="0" smtClean="0"/>
              <a:t>[WZY</a:t>
            </a:r>
            <a:r>
              <a:rPr lang="en-US" sz="1600" b="1" u="sng" dirty="0" smtClean="0">
                <a:solidFill>
                  <a:srgbClr val="FF0000"/>
                </a:solidFill>
              </a:rPr>
              <a:t>C</a:t>
            </a:r>
            <a:r>
              <a:rPr lang="en-US" sz="1600" b="1" u="sng" dirty="0" smtClean="0"/>
              <a:t>O19; FATE in CV Workshop at CVPR 19]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49" y="240980"/>
            <a:ext cx="1071742" cy="1125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046" y="1217775"/>
            <a:ext cx="5486548" cy="54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4080"/>
            <a:ext cx="7886700" cy="67326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4" y="917340"/>
            <a:ext cx="8207006" cy="4906102"/>
          </a:xfrm>
        </p:spPr>
        <p:txBody>
          <a:bodyPr/>
          <a:lstStyle/>
          <a:p>
            <a:r>
              <a:rPr lang="en-US" dirty="0" smtClean="0"/>
              <a:t>Gender Bias in NLP</a:t>
            </a:r>
          </a:p>
          <a:p>
            <a:pPr lvl="1"/>
            <a:r>
              <a:rPr lang="en-US" dirty="0" smtClean="0"/>
              <a:t>Representational harm</a:t>
            </a:r>
          </a:p>
          <a:p>
            <a:pPr lvl="1"/>
            <a:r>
              <a:rPr lang="en-US" dirty="0" smtClean="0"/>
              <a:t>Performance gap in downstream applications</a:t>
            </a:r>
          </a:p>
          <a:p>
            <a:r>
              <a:rPr lang="en-US" dirty="0" smtClean="0">
                <a:solidFill>
                  <a:srgbClr val="3C58AD"/>
                </a:solidFill>
              </a:rPr>
              <a:t>Ideas for Mitigating Bias in Text Applications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Surgery representation space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Data augmentation with “gender-swapping”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Calibration with corpus-level constraints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82343" y="6055182"/>
            <a:ext cx="1423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[ACL 2019]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0" y="4730193"/>
            <a:ext cx="9046044" cy="14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2120"/>
            <a:ext cx="7886700" cy="673260"/>
          </a:xfrm>
        </p:spPr>
        <p:txBody>
          <a:bodyPr>
            <a:noAutofit/>
          </a:bodyPr>
          <a:lstStyle/>
          <a:p>
            <a:r>
              <a:rPr lang="en-US" sz="3400" dirty="0"/>
              <a:t>What It Takes to Control Societal Bias in </a:t>
            </a:r>
            <a:r>
              <a:rPr lang="en-US" sz="3400" dirty="0" smtClean="0"/>
              <a:t>NLP?</a:t>
            </a:r>
            <a:endParaRPr lang="en-US" sz="3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3284" y="1645801"/>
            <a:ext cx="8995144" cy="4906102"/>
          </a:xfrm>
        </p:spPr>
        <p:txBody>
          <a:bodyPr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2800" dirty="0" smtClean="0"/>
              <a:t>It’s hard for machine to even understand the sentence: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2800" dirty="0" smtClean="0"/>
              <a:t>“Gender </a:t>
            </a:r>
            <a:r>
              <a:rPr lang="en-US" sz="2800" dirty="0"/>
              <a:t>discrimination is illegal in the United States</a:t>
            </a:r>
            <a:r>
              <a:rPr lang="en-US" sz="2800" dirty="0" smtClean="0"/>
              <a:t>.”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1498"/>
          <a:stretch/>
        </p:blipFill>
        <p:spPr>
          <a:xfrm>
            <a:off x="470936" y="2573291"/>
            <a:ext cx="7766386" cy="2577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179" y="3127608"/>
            <a:ext cx="2022844" cy="20228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917" y="4731489"/>
            <a:ext cx="8697432" cy="1499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As NLP applications are </a:t>
            </a:r>
            <a:r>
              <a:rPr lang="en-US" sz="2800" dirty="0">
                <a:solidFill>
                  <a:schemeClr val="tx1"/>
                </a:solidFill>
              </a:rPr>
              <a:t>widespread in our daily life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we need both </a:t>
            </a:r>
            <a:r>
              <a:rPr lang="en-US" sz="2800" dirty="0" smtClean="0">
                <a:solidFill>
                  <a:srgbClr val="0432FF"/>
                </a:solidFill>
              </a:rPr>
              <a:t>immediate remedies</a:t>
            </a:r>
            <a:r>
              <a:rPr lang="en-US" sz="2800" dirty="0" smtClean="0">
                <a:solidFill>
                  <a:schemeClr val="tx1"/>
                </a:solidFill>
              </a:rPr>
              <a:t> and </a:t>
            </a:r>
            <a:r>
              <a:rPr lang="en-US" sz="2800" dirty="0" smtClean="0">
                <a:solidFill>
                  <a:srgbClr val="0432FF"/>
                </a:solidFill>
              </a:rPr>
              <a:t>fundamental approaches</a:t>
            </a:r>
            <a:r>
              <a:rPr lang="en-US" sz="2800" dirty="0" smtClean="0">
                <a:solidFill>
                  <a:schemeClr val="tx1"/>
                </a:solidFill>
              </a:rPr>
              <a:t> to control societal bias. 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5127"/>
            <a:ext cx="803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0753" y="1270861"/>
            <a:ext cx="8814391" cy="4906102"/>
          </a:xfrm>
        </p:spPr>
        <p:txBody>
          <a:bodyPr>
            <a:normAutofit fontScale="92500"/>
          </a:bodyPr>
          <a:lstStyle/>
          <a:p>
            <a:r>
              <a:rPr lang="en-US" dirty="0"/>
              <a:t>Gender Bias in </a:t>
            </a:r>
            <a:r>
              <a:rPr lang="en-US" dirty="0" smtClean="0"/>
              <a:t>NLP</a:t>
            </a:r>
            <a:endParaRPr lang="en-US" dirty="0"/>
          </a:p>
          <a:p>
            <a:r>
              <a:rPr lang="en-US" dirty="0" smtClean="0">
                <a:solidFill>
                  <a:srgbClr val="3C58AD"/>
                </a:solidFill>
              </a:rPr>
              <a:t>Ideas for Mitigating Bias in Text Applications</a:t>
            </a:r>
            <a:endParaRPr lang="en-US" dirty="0" smtClean="0"/>
          </a:p>
          <a:p>
            <a:pPr lvl="1"/>
            <a:r>
              <a:rPr lang="en-US" sz="3000" dirty="0">
                <a:solidFill>
                  <a:srgbClr val="3C58AD"/>
                </a:solidFill>
              </a:rPr>
              <a:t>Controlling Gender Bias in Representation Level</a:t>
            </a:r>
            <a:br>
              <a:rPr lang="en-US" sz="3000" dirty="0">
                <a:solidFill>
                  <a:srgbClr val="3C58AD"/>
                </a:solidFill>
              </a:rPr>
            </a:br>
            <a:r>
              <a:rPr lang="en-US" sz="3000" dirty="0">
                <a:solidFill>
                  <a:srgbClr val="3C58AD"/>
                </a:solidFill>
              </a:rPr>
              <a:t>A study of removing bias in Word Embedding</a:t>
            </a:r>
          </a:p>
          <a:p>
            <a:endParaRPr lang="en-US" dirty="0"/>
          </a:p>
          <a:p>
            <a:pPr lvl="1"/>
            <a:r>
              <a:rPr lang="en-US" dirty="0"/>
              <a:t>Reducing Gender Bias in Data Level</a:t>
            </a:r>
            <a:br>
              <a:rPr lang="en-US" dirty="0"/>
            </a:br>
            <a:r>
              <a:rPr lang="en-US" dirty="0"/>
              <a:t>A case study on co-reference </a:t>
            </a:r>
            <a:r>
              <a:rPr lang="en-US" dirty="0" smtClean="0"/>
              <a:t>resolution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Reducing Gender Bias in Inference Level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Guiding predictions by corpus-wise constraints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Approach 1: Surgery representation space 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31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28" y="1217775"/>
            <a:ext cx="6613679" cy="438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47" y="244587"/>
            <a:ext cx="6909892" cy="46038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7930" y="4933507"/>
            <a:ext cx="7783032" cy="841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can be done by projecting gender direction out </a:t>
            </a:r>
            <a:br>
              <a:rPr lang="en-US" sz="2400" dirty="0" smtClean="0"/>
            </a:br>
            <a:r>
              <a:rPr lang="en-US" sz="2400" dirty="0" smtClean="0"/>
              <a:t>from gender neutral words using </a:t>
            </a:r>
            <a:r>
              <a:rPr lang="en-US" sz="2400" smtClean="0"/>
              <a:t>linear operations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68660" y="5860197"/>
            <a:ext cx="8046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/>
              <a:t>Thoughtful criticism</a:t>
            </a:r>
            <a:r>
              <a:rPr lang="en-US" sz="2000" dirty="0" smtClean="0"/>
              <a:t>: Awareness </a:t>
            </a:r>
            <a:r>
              <a:rPr lang="en-US" sz="2000" dirty="0"/>
              <a:t>is better than blindness (</a:t>
            </a:r>
            <a:r>
              <a:rPr lang="en-US" sz="2000" dirty="0" err="1" smtClean="0"/>
              <a:t>Caliskan</a:t>
            </a:r>
            <a:r>
              <a:rPr lang="en-US" sz="2000" dirty="0" smtClean="0"/>
              <a:t> et. al. 17)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6549656" y="244625"/>
            <a:ext cx="242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[B</a:t>
            </a:r>
            <a:r>
              <a:rPr lang="en-US" sz="2000" dirty="0" smtClean="0">
                <a:solidFill>
                  <a:srgbClr val="FF0000"/>
                </a:solidFill>
              </a:rPr>
              <a:t>C</a:t>
            </a:r>
            <a:r>
              <a:rPr lang="en-US" sz="2000" dirty="0" smtClean="0"/>
              <a:t>ZSK; </a:t>
            </a:r>
            <a:r>
              <a:rPr lang="en-US" sz="2000" dirty="0" err="1" smtClean="0"/>
              <a:t>NeurIPS</a:t>
            </a:r>
            <a:r>
              <a:rPr lang="en-US" sz="2000" dirty="0" smtClean="0"/>
              <a:t> 16]</a:t>
            </a:r>
            <a:endParaRPr lang="en-US" sz="20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00" y="428067"/>
            <a:ext cx="9069572" cy="67326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Approach 1’: Make </a:t>
            </a:r>
            <a:r>
              <a:rPr lang="en-US" sz="2700" dirty="0"/>
              <a:t>G</a:t>
            </a:r>
            <a:r>
              <a:rPr lang="en-US" sz="2700" dirty="0" smtClean="0"/>
              <a:t>ender </a:t>
            </a:r>
            <a:r>
              <a:rPr lang="en-US" sz="2700" dirty="0"/>
              <a:t>I</a:t>
            </a:r>
            <a:r>
              <a:rPr lang="en-US" sz="2700" dirty="0" smtClean="0"/>
              <a:t>nformation Transparent in Word Embedding</a:t>
            </a:r>
            <a:br>
              <a:rPr lang="en-US" sz="2700" dirty="0" smtClean="0"/>
            </a:br>
            <a:r>
              <a:rPr lang="en-US" sz="1600" b="1" u="sng" dirty="0">
                <a:hlinkClick r:id="rId2"/>
              </a:rPr>
              <a:t>Learning Gender-Neutral Word </a:t>
            </a:r>
            <a:r>
              <a:rPr lang="en-US" sz="1600" b="1" u="sng" dirty="0" smtClean="0">
                <a:hlinkClick r:id="rId2"/>
              </a:rPr>
              <a:t>Embeddings</a:t>
            </a:r>
            <a:r>
              <a:rPr lang="en-US" sz="1800" dirty="0"/>
              <a:t> </a:t>
            </a:r>
            <a:r>
              <a:rPr lang="en-US" sz="1800" dirty="0" smtClean="0"/>
              <a:t>[ZZLW</a:t>
            </a:r>
            <a:r>
              <a:rPr lang="en-US" sz="1800" dirty="0" smtClean="0">
                <a:solidFill>
                  <a:srgbClr val="FF0000"/>
                </a:solidFill>
              </a:rPr>
              <a:t>C</a:t>
            </a:r>
            <a:r>
              <a:rPr lang="en-US" sz="1800" dirty="0" smtClean="0"/>
              <a:t>; EMNLP18]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2112" y="1562983"/>
            <a:ext cx="393405" cy="3179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8529" y="1562980"/>
            <a:ext cx="393405" cy="3179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06208" y="1562980"/>
            <a:ext cx="393405" cy="3179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12112" y="4125429"/>
            <a:ext cx="393405" cy="616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8528" y="4125429"/>
            <a:ext cx="393405" cy="616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-1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6207" y="4125429"/>
            <a:ext cx="393405" cy="616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870" y="4850290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mother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18364" y="4862769"/>
            <a:ext cx="943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father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3433411" y="4850290"/>
            <a:ext cx="100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doctor</a:t>
            </a:r>
            <a:endParaRPr lang="en-US" sz="2400" dirty="0"/>
          </a:p>
        </p:txBody>
      </p:sp>
      <p:sp>
        <p:nvSpPr>
          <p:cNvPr id="16" name="Right Brace 15"/>
          <p:cNvSpPr/>
          <p:nvPr/>
        </p:nvSpPr>
        <p:spPr>
          <a:xfrm>
            <a:off x="4338082" y="1562980"/>
            <a:ext cx="372142" cy="25624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4338083" y="4125429"/>
            <a:ext cx="475803" cy="6166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13766" y="4061714"/>
            <a:ext cx="31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dimensions reserve for </a:t>
            </a:r>
            <a:br>
              <a:rPr lang="en-US" sz="2400" dirty="0" smtClean="0"/>
            </a:br>
            <a:r>
              <a:rPr lang="en-US" sz="2400" dirty="0" smtClean="0"/>
              <a:t>gender information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13766" y="2068634"/>
                <a:ext cx="286514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dimensions for </a:t>
                </a:r>
                <a:r>
                  <a:rPr lang="en-US" sz="2400" smtClean="0"/>
                  <a:t>other </a:t>
                </a:r>
                <a:br>
                  <a:rPr lang="en-US" sz="2400" smtClean="0"/>
                </a:br>
                <a:r>
                  <a:rPr lang="en-US" sz="2400" smtClean="0"/>
                  <a:t>latent </a:t>
                </a:r>
                <a:r>
                  <a:rPr lang="en-US" sz="2400" dirty="0" smtClean="0"/>
                  <a:t>aspects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766" y="2068634"/>
                <a:ext cx="2865143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3191" t="-4061" r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617" y="1042385"/>
            <a:ext cx="901014" cy="826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683" y="5507029"/>
            <a:ext cx="805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Caveat: Completely removing bias from embedding is hard if not impossible</a:t>
            </a:r>
            <a:br>
              <a:rPr lang="en-US" sz="2000" dirty="0" smtClean="0"/>
            </a:br>
            <a:r>
              <a:rPr lang="en-US" sz="2000" dirty="0" smtClean="0"/>
              <a:t>[</a:t>
            </a:r>
            <a:r>
              <a:rPr lang="en-US" sz="2000" dirty="0" err="1" smtClean="0"/>
              <a:t>Gonen&amp;Goldberg</a:t>
            </a:r>
            <a:r>
              <a:rPr lang="en-US" sz="2000" dirty="0" smtClean="0"/>
              <a:t> 19]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85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Wino-bias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Stereotypical dataset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Anti-stereotypical </a:t>
            </a:r>
            <a:r>
              <a:rPr lang="en-US" dirty="0"/>
              <a:t>dataset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34" y="1889317"/>
            <a:ext cx="8321870" cy="695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7" y="2665495"/>
            <a:ext cx="7669627" cy="581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34" y="4385377"/>
            <a:ext cx="8392069" cy="622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57" y="5356551"/>
            <a:ext cx="7669627" cy="559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396" y="251043"/>
            <a:ext cx="1112239" cy="1019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31102" y="1311800"/>
            <a:ext cx="2226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[ZWYO</a:t>
            </a:r>
            <a:r>
              <a:rPr lang="en-US">
                <a:solidFill>
                  <a:srgbClr val="FF0000"/>
                </a:solidFill>
              </a:rPr>
              <a:t>C </a:t>
            </a:r>
            <a:r>
              <a:rPr lang="en-US"/>
              <a:t>NAACL 2018]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 bias in </a:t>
            </a:r>
            <a:r>
              <a:rPr lang="en-US" dirty="0" err="1" smtClean="0"/>
              <a:t>Coref</a:t>
            </a:r>
            <a:r>
              <a:rPr lang="en-US" dirty="0" smtClean="0"/>
              <a:t> System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271588"/>
          <a:ext cx="7886700" cy="490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72539" y="1180215"/>
            <a:ext cx="5475767" cy="43912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3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of gender bias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5695" y="3356095"/>
            <a:ext cx="3212359" cy="571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Representation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671" y="2253701"/>
            <a:ext cx="3531335" cy="545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(Structured) Inference</a:t>
            </a:r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11874" y="3981658"/>
            <a:ext cx="2" cy="6021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111875" y="2896101"/>
            <a:ext cx="0" cy="3642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5810" y="1109391"/>
            <a:ext cx="37532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/>
              <a:t>Co-reference </a:t>
            </a:r>
            <a:r>
              <a:rPr lang="en-US" sz="2600" dirty="0" smtClean="0"/>
              <a:t>Prediction</a:t>
            </a:r>
            <a:endParaRPr lang="en-US" sz="2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11874" y="1745634"/>
            <a:ext cx="0" cy="3642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n 11"/>
          <p:cNvSpPr/>
          <p:nvPr/>
        </p:nvSpPr>
        <p:spPr>
          <a:xfrm>
            <a:off x="4827182" y="2940321"/>
            <a:ext cx="2509284" cy="1209921"/>
          </a:xfrm>
          <a:prstGeom prst="ca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mtClean="0">
                <a:solidFill>
                  <a:schemeClr val="tx1"/>
                </a:solidFill>
              </a:rPr>
              <a:t>Word Embedding</a:t>
            </a:r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837006" y="3609181"/>
            <a:ext cx="722132" cy="193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n 13"/>
          <p:cNvSpPr/>
          <p:nvPr/>
        </p:nvSpPr>
        <p:spPr>
          <a:xfrm>
            <a:off x="1149064" y="4870954"/>
            <a:ext cx="1925620" cy="820104"/>
          </a:xfrm>
          <a:prstGeom prst="ca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Data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5" name="Circle"/>
          <p:cNvSpPr/>
          <p:nvPr/>
        </p:nvSpPr>
        <p:spPr>
          <a:xfrm>
            <a:off x="3356545" y="4853319"/>
            <a:ext cx="480461" cy="480462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6" name="Circle"/>
          <p:cNvSpPr/>
          <p:nvPr/>
        </p:nvSpPr>
        <p:spPr>
          <a:xfrm>
            <a:off x="3419242" y="5437835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9" name="Circle"/>
          <p:cNvSpPr/>
          <p:nvPr/>
        </p:nvSpPr>
        <p:spPr>
          <a:xfrm>
            <a:off x="5582094" y="2109901"/>
            <a:ext cx="597959" cy="589787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0" name="Circle"/>
          <p:cNvSpPr/>
          <p:nvPr/>
        </p:nvSpPr>
        <p:spPr>
          <a:xfrm>
            <a:off x="6358047" y="2281923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3" name="TextBox 22"/>
          <p:cNvSpPr txBox="1"/>
          <p:nvPr/>
        </p:nvSpPr>
        <p:spPr>
          <a:xfrm>
            <a:off x="4020356" y="5064682"/>
            <a:ext cx="467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80% entities in </a:t>
            </a:r>
            <a:r>
              <a:rPr lang="en-US" sz="2400" dirty="0" err="1" smtClean="0"/>
              <a:t>OntoNotes</a:t>
            </a:r>
            <a:r>
              <a:rPr lang="en-US" sz="2400" dirty="0" smtClean="0"/>
              <a:t>  are male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713115" y="1927767"/>
            <a:ext cx="190073" cy="8436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27182" y="1258071"/>
            <a:ext cx="4075283" cy="461665"/>
          </a:xfrm>
          <a:prstGeom prst="rect">
            <a:avLst/>
          </a:prstGeom>
          <a:noFill/>
          <a:ln>
            <a:solidFill>
              <a:srgbClr val="3C58A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gender-neutral embedding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54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 bias in </a:t>
            </a:r>
            <a:r>
              <a:rPr lang="en-US" dirty="0" err="1" smtClean="0"/>
              <a:t>Coref</a:t>
            </a:r>
            <a:r>
              <a:rPr lang="en-US" dirty="0" smtClean="0"/>
              <a:t> System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271588"/>
          <a:ext cx="7886700" cy="490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39293" y="1180215"/>
            <a:ext cx="3009013" cy="43912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0753" y="1270861"/>
            <a:ext cx="8814391" cy="4906102"/>
          </a:xfrm>
        </p:spPr>
        <p:txBody>
          <a:bodyPr>
            <a:normAutofit fontScale="92500"/>
          </a:bodyPr>
          <a:lstStyle/>
          <a:p>
            <a:r>
              <a:rPr lang="en-US" dirty="0"/>
              <a:t>Gender Bias in </a:t>
            </a:r>
            <a:r>
              <a:rPr lang="en-US" dirty="0" smtClean="0"/>
              <a:t>NLP</a:t>
            </a:r>
            <a:endParaRPr lang="en-US" dirty="0"/>
          </a:p>
          <a:p>
            <a:r>
              <a:rPr lang="en-US" dirty="0" smtClean="0">
                <a:solidFill>
                  <a:srgbClr val="3C58AD"/>
                </a:solidFill>
              </a:rPr>
              <a:t>Ideas for Mitigating Bias in Text Applications</a:t>
            </a:r>
            <a:endParaRPr lang="en-US" dirty="0" smtClean="0"/>
          </a:p>
          <a:p>
            <a:pPr lvl="1"/>
            <a:r>
              <a:rPr lang="en-US" sz="3000" dirty="0"/>
              <a:t>Controlling Gender Bias in Representation Level</a:t>
            </a:r>
            <a:br>
              <a:rPr lang="en-US" sz="3000" dirty="0"/>
            </a:br>
            <a:r>
              <a:rPr lang="en-US" sz="3000" dirty="0"/>
              <a:t>A study of removing bias in Word Embedding</a:t>
            </a:r>
          </a:p>
          <a:p>
            <a:endParaRPr lang="en-US" dirty="0"/>
          </a:p>
          <a:p>
            <a:pPr lvl="1"/>
            <a:r>
              <a:rPr lang="en-US" dirty="0">
                <a:solidFill>
                  <a:srgbClr val="3C58AD"/>
                </a:solidFill>
              </a:rPr>
              <a:t>Reducing Gender Bias in Data Level</a:t>
            </a:r>
            <a:br>
              <a:rPr lang="en-US" dirty="0">
                <a:solidFill>
                  <a:srgbClr val="3C58AD"/>
                </a:solidFill>
              </a:rPr>
            </a:br>
            <a:r>
              <a:rPr lang="en-US" dirty="0">
                <a:solidFill>
                  <a:srgbClr val="3C58AD"/>
                </a:solidFill>
              </a:rPr>
              <a:t>A case study on co-reference </a:t>
            </a:r>
            <a:r>
              <a:rPr lang="en-US" dirty="0" smtClean="0">
                <a:solidFill>
                  <a:srgbClr val="3C58AD"/>
                </a:solidFill>
              </a:rPr>
              <a:t>resolution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Reducing Gender Bias in Inference Level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Guiding predictions by corpus-wise constraints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deal with bias in data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simulate sentence in opposite gender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39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329655" y="1961970"/>
            <a:ext cx="4484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3C58AD"/>
                </a:solidFill>
              </a:rPr>
              <a:t>John went to his house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29655" y="2694802"/>
            <a:ext cx="4678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F2</a:t>
            </a:r>
            <a:r>
              <a:rPr lang="en-US" sz="3600" dirty="0" smtClean="0">
                <a:solidFill>
                  <a:srgbClr val="3C58AD"/>
                </a:solidFill>
              </a:rPr>
              <a:t>      went </a:t>
            </a:r>
            <a:r>
              <a:rPr lang="en-US" sz="3600" dirty="0">
                <a:solidFill>
                  <a:srgbClr val="3C58AD"/>
                </a:solidFill>
              </a:rPr>
              <a:t>to </a:t>
            </a:r>
            <a:r>
              <a:rPr lang="en-US" sz="3600" dirty="0" smtClean="0">
                <a:solidFill>
                  <a:srgbClr val="FF0000"/>
                </a:solidFill>
              </a:rPr>
              <a:t>her</a:t>
            </a:r>
            <a:r>
              <a:rPr lang="en-US" sz="3600" dirty="0" smtClean="0">
                <a:solidFill>
                  <a:srgbClr val="3C58AD"/>
                </a:solidFill>
              </a:rPr>
              <a:t> </a:t>
            </a:r>
            <a:r>
              <a:rPr lang="en-US" sz="3600" dirty="0">
                <a:solidFill>
                  <a:srgbClr val="3C58AD"/>
                </a:solidFill>
              </a:rPr>
              <a:t>house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9019" y="3749035"/>
            <a:ext cx="3946273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Named Entity </a:t>
            </a:r>
            <a:r>
              <a:rPr lang="en-US" sz="2400"/>
              <a:t>are </a:t>
            </a:r>
            <a:r>
              <a:rPr lang="en-US" sz="2400" smtClean="0"/>
              <a:t>anonymized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200409" y="3749034"/>
            <a:ext cx="3615798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Gender words </a:t>
            </a:r>
            <a:r>
              <a:rPr lang="en-US" sz="2400" smtClean="0"/>
              <a:t>are swapped</a:t>
            </a:r>
            <a:endParaRPr lang="en-US" sz="2400" dirty="0"/>
          </a:p>
        </p:txBody>
      </p:sp>
      <p:cxnSp>
        <p:nvCxnSpPr>
          <p:cNvPr id="32" name="Straight Arrow Connector 31"/>
          <p:cNvCxnSpPr>
            <a:stCxn id="29" idx="0"/>
          </p:cNvCxnSpPr>
          <p:nvPr/>
        </p:nvCxnSpPr>
        <p:spPr>
          <a:xfrm flipV="1">
            <a:off x="2442156" y="3247036"/>
            <a:ext cx="184086" cy="5019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0"/>
          </p:cNvCxnSpPr>
          <p:nvPr/>
        </p:nvCxnSpPr>
        <p:spPr>
          <a:xfrm flipH="1" flipV="1">
            <a:off x="5293046" y="3251441"/>
            <a:ext cx="1715262" cy="497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9019" y="4618602"/>
            <a:ext cx="401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Better than down/up sampling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05916" y="2126505"/>
            <a:ext cx="701749" cy="4817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18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Always</a:t>
            </a:r>
            <a:r>
              <a:rPr lang="zh-TW" altLang="en-US" dirty="0" smtClean="0"/>
              <a:t> </a:t>
            </a:r>
            <a:r>
              <a:rPr lang="en-US" altLang="zh-TW" dirty="0" smtClean="0"/>
              <a:t>working?!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7" y="1189783"/>
            <a:ext cx="4281146" cy="2696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097" y="1189783"/>
            <a:ext cx="4391772" cy="2688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5395" y="782137"/>
            <a:ext cx="6004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viralscape.com</a:t>
            </a:r>
            <a:r>
              <a:rPr lang="en-US" sz="1200" dirty="0"/>
              <a:t>/travel-expectations-vs-reality/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946" y="3933822"/>
            <a:ext cx="40876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 smtClean="0"/>
              <a:t>Performance on </a:t>
            </a:r>
            <a:r>
              <a:rPr lang="en-US" sz="2600" dirty="0" smtClean="0"/>
              <a:t>Benchmarks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5384693" y="3941083"/>
            <a:ext cx="3183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 smtClean="0"/>
              <a:t>Performance in reality</a:t>
            </a:r>
            <a:endParaRPr lang="en-US" sz="2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771" y="4539901"/>
            <a:ext cx="1727364" cy="1452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138" y="4374023"/>
            <a:ext cx="2282929" cy="16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 bias in </a:t>
            </a:r>
            <a:r>
              <a:rPr lang="en-US" dirty="0" err="1" smtClean="0"/>
              <a:t>Coref</a:t>
            </a:r>
            <a:r>
              <a:rPr lang="en-US" dirty="0" smtClean="0"/>
              <a:t> System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271588"/>
          <a:ext cx="7886700" cy="490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0753" y="1270861"/>
            <a:ext cx="8814391" cy="4906102"/>
          </a:xfrm>
        </p:spPr>
        <p:txBody>
          <a:bodyPr>
            <a:normAutofit/>
          </a:bodyPr>
          <a:lstStyle/>
          <a:p>
            <a:r>
              <a:rPr lang="en-US" dirty="0" smtClean="0"/>
              <a:t>Controlling Gender Bias in Representation Level</a:t>
            </a:r>
            <a:br>
              <a:rPr lang="en-US" dirty="0" smtClean="0"/>
            </a:br>
            <a:r>
              <a:rPr lang="en-US" dirty="0" smtClean="0"/>
              <a:t>A study of removing bias in Word Embedding</a:t>
            </a:r>
          </a:p>
          <a:p>
            <a:endParaRPr lang="en-US" dirty="0"/>
          </a:p>
          <a:p>
            <a:r>
              <a:rPr lang="en-US" dirty="0"/>
              <a:t>Reducing Gender Bias in Data Level</a:t>
            </a:r>
            <a:br>
              <a:rPr lang="en-US" dirty="0"/>
            </a:br>
            <a:r>
              <a:rPr lang="en-US" dirty="0"/>
              <a:t>A case study on co-reference resolution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5"/>
                </a:solidFill>
              </a:rPr>
              <a:t>Reducing Gender Bias in Inference Level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Guiding predictions by corpus-wise constraints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Reducing Bias Amplification (RBA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200" cap="none">
                <a:solidFill>
                  <a:srgbClr val="000000"/>
                </a:solidFill>
              </a:defRPr>
            </a:lvl1pPr>
          </a:lstStyle>
          <a:p>
            <a:r>
              <a:rPr sz="3400" dirty="0">
                <a:solidFill>
                  <a:srgbClr val="3C58AD"/>
                </a:solidFill>
              </a:rPr>
              <a:t>Reducing Bias Amplification (RBA)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828" y="3806799"/>
            <a:ext cx="9218428" cy="4906102"/>
          </a:xfrm>
        </p:spPr>
        <p:txBody>
          <a:bodyPr>
            <a:normAutofit/>
          </a:bodyPr>
          <a:lstStyle/>
          <a:p>
            <a:r>
              <a:rPr lang="en-US" sz="2800" dirty="0"/>
              <a:t>Corpus level constraints on model output (</a:t>
            </a:r>
            <a:r>
              <a:rPr lang="en-US" sz="2800" dirty="0" smtClean="0"/>
              <a:t>ILP)</a:t>
            </a:r>
          </a:p>
          <a:p>
            <a:pPr lvl="1"/>
            <a:r>
              <a:rPr lang="en-US" dirty="0" smtClean="0"/>
              <a:t>Doesn’t </a:t>
            </a:r>
            <a:r>
              <a:rPr lang="en-US" dirty="0"/>
              <a:t>require model retraining</a:t>
            </a:r>
          </a:p>
          <a:p>
            <a:r>
              <a:rPr lang="en-US" sz="2800" dirty="0"/>
              <a:t>Reuse model inference through </a:t>
            </a:r>
            <a:r>
              <a:rPr lang="en-US" sz="2800" dirty="0" err="1"/>
              <a:t>Lagrangian</a:t>
            </a:r>
            <a:r>
              <a:rPr lang="en-US" sz="2800" dirty="0"/>
              <a:t> relaxation</a:t>
            </a:r>
          </a:p>
          <a:p>
            <a:pPr marL="744538" lvl="2" indent="-403225">
              <a:spcBef>
                <a:spcPts val="750"/>
              </a:spcBef>
            </a:pPr>
            <a:r>
              <a:rPr lang="en-US" sz="2600" dirty="0"/>
              <a:t>Can be applied to any structured model</a:t>
            </a:r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290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grpSp>
        <p:nvGrpSpPr>
          <p:cNvPr id="2926" name="Group"/>
          <p:cNvGrpSpPr/>
          <p:nvPr/>
        </p:nvGrpSpPr>
        <p:grpSpPr>
          <a:xfrm>
            <a:off x="2681017" y="1163234"/>
            <a:ext cx="3709043" cy="2419391"/>
            <a:chOff x="0" y="0"/>
            <a:chExt cx="5275083" cy="3440910"/>
          </a:xfrm>
        </p:grpSpPr>
        <p:sp>
          <p:nvSpPr>
            <p:cNvPr id="2908" name="Oval"/>
            <p:cNvSpPr/>
            <p:nvPr/>
          </p:nvSpPr>
          <p:spPr>
            <a:xfrm>
              <a:off x="2388870" y="242277"/>
              <a:ext cx="600714" cy="617409"/>
            </a:xfrm>
            <a:prstGeom prst="ellipse">
              <a:avLst/>
            </a:prstGeom>
            <a:solidFill>
              <a:srgbClr val="FE94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09" name="Circle"/>
            <p:cNvSpPr/>
            <p:nvPr/>
          </p:nvSpPr>
          <p:spPr>
            <a:xfrm>
              <a:off x="2571529" y="1185902"/>
              <a:ext cx="336951" cy="336951"/>
            </a:xfrm>
            <a:prstGeom prst="ellipse">
              <a:avLst/>
            </a:prstGeom>
            <a:solidFill>
              <a:srgbClr val="0097F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10" name="Square"/>
            <p:cNvSpPr/>
            <p:nvPr/>
          </p:nvSpPr>
          <p:spPr>
            <a:xfrm>
              <a:off x="2154604" y="2180363"/>
              <a:ext cx="1095643" cy="1095643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11" name="Dataset"/>
            <p:cNvSpPr txBox="1"/>
            <p:nvPr/>
          </p:nvSpPr>
          <p:spPr>
            <a:xfrm>
              <a:off x="0" y="1550290"/>
              <a:ext cx="1672958" cy="536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sz="2200"/>
                <a:t>Dataset</a:t>
              </a:r>
            </a:p>
          </p:txBody>
        </p:sp>
        <p:sp>
          <p:nvSpPr>
            <p:cNvPr id="2912" name="Model"/>
            <p:cNvSpPr txBox="1"/>
            <p:nvPr/>
          </p:nvSpPr>
          <p:spPr>
            <a:xfrm>
              <a:off x="1838925" y="1550290"/>
              <a:ext cx="1802158" cy="536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sz="2200"/>
                <a:t>Model</a:t>
              </a:r>
            </a:p>
          </p:txBody>
        </p:sp>
        <p:sp>
          <p:nvSpPr>
            <p:cNvPr id="2913" name="Line"/>
            <p:cNvSpPr/>
            <p:nvPr/>
          </p:nvSpPr>
          <p:spPr>
            <a:xfrm>
              <a:off x="1427790" y="2728184"/>
              <a:ext cx="683323" cy="1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914" name="Circle"/>
            <p:cNvSpPr/>
            <p:nvPr/>
          </p:nvSpPr>
          <p:spPr>
            <a:xfrm>
              <a:off x="494816" y="240483"/>
              <a:ext cx="683323" cy="683323"/>
            </a:xfrm>
            <a:prstGeom prst="ellipse">
              <a:avLst/>
            </a:prstGeom>
            <a:solidFill>
              <a:srgbClr val="FE94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15" name="Circle"/>
            <p:cNvSpPr/>
            <p:nvPr/>
          </p:nvSpPr>
          <p:spPr>
            <a:xfrm>
              <a:off x="558787" y="1101885"/>
              <a:ext cx="504985" cy="504985"/>
            </a:xfrm>
            <a:prstGeom prst="ellipse">
              <a:avLst/>
            </a:prstGeom>
            <a:solidFill>
              <a:srgbClr val="0097F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16" name="Line"/>
            <p:cNvSpPr/>
            <p:nvPr/>
          </p:nvSpPr>
          <p:spPr>
            <a:xfrm>
              <a:off x="839218" y="3430173"/>
              <a:ext cx="4004773" cy="1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917" name="RBA"/>
            <p:cNvSpPr txBox="1"/>
            <p:nvPr/>
          </p:nvSpPr>
          <p:spPr>
            <a:xfrm>
              <a:off x="4288857" y="1596462"/>
              <a:ext cx="927610" cy="536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rPr sz="2200" dirty="0"/>
                <a:t>RBA</a:t>
              </a:r>
            </a:p>
          </p:txBody>
        </p:sp>
        <p:sp>
          <p:nvSpPr>
            <p:cNvPr id="2918" name="Line"/>
            <p:cNvSpPr/>
            <p:nvPr/>
          </p:nvSpPr>
          <p:spPr>
            <a:xfrm>
              <a:off x="3321555" y="2722489"/>
              <a:ext cx="683323" cy="1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919" name="Square"/>
            <p:cNvSpPr/>
            <p:nvPr/>
          </p:nvSpPr>
          <p:spPr>
            <a:xfrm>
              <a:off x="4179440" y="2160085"/>
              <a:ext cx="1095644" cy="1095644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20" name="Line"/>
            <p:cNvSpPr/>
            <p:nvPr/>
          </p:nvSpPr>
          <p:spPr>
            <a:xfrm flipV="1">
              <a:off x="4831291" y="3239673"/>
              <a:ext cx="1" cy="201238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921" name="Circle"/>
            <p:cNvSpPr/>
            <p:nvPr/>
          </p:nvSpPr>
          <p:spPr>
            <a:xfrm>
              <a:off x="2223826" y="0"/>
              <a:ext cx="1101964" cy="1101964"/>
            </a:xfrm>
            <a:prstGeom prst="ellipse">
              <a:avLst/>
            </a:prstGeom>
            <a:solidFill>
              <a:srgbClr val="FF93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22" name="Line"/>
            <p:cNvSpPr/>
            <p:nvPr/>
          </p:nvSpPr>
          <p:spPr>
            <a:xfrm flipV="1">
              <a:off x="849313" y="2843843"/>
              <a:ext cx="1" cy="588285"/>
            </a:xfrm>
            <a:prstGeom prst="line">
              <a:avLst/>
            </a:prstGeom>
            <a:noFill/>
            <a:ln w="254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1266"/>
            </a:p>
          </p:txBody>
        </p:sp>
        <p:sp>
          <p:nvSpPr>
            <p:cNvPr id="2923" name="Square"/>
            <p:cNvSpPr/>
            <p:nvPr/>
          </p:nvSpPr>
          <p:spPr>
            <a:xfrm>
              <a:off x="288656" y="2158450"/>
              <a:ext cx="1095644" cy="1095643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24" name="Circle"/>
            <p:cNvSpPr/>
            <p:nvPr/>
          </p:nvSpPr>
          <p:spPr>
            <a:xfrm>
              <a:off x="4340314" y="169797"/>
              <a:ext cx="824696" cy="824696"/>
            </a:xfrm>
            <a:prstGeom prst="ellipse">
              <a:avLst/>
            </a:prstGeom>
            <a:solidFill>
              <a:srgbClr val="FE94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2925" name="Circle"/>
            <p:cNvSpPr/>
            <p:nvPr/>
          </p:nvSpPr>
          <p:spPr>
            <a:xfrm>
              <a:off x="4521786" y="1148901"/>
              <a:ext cx="410952" cy="410952"/>
            </a:xfrm>
            <a:prstGeom prst="ellipse">
              <a:avLst/>
            </a:prstGeom>
            <a:solidFill>
              <a:srgbClr val="0097F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2961" name="Reducing Bias Amplification (RBA)"/>
          <p:cNvSpPr txBox="1">
            <a:spLocks noGrp="1"/>
          </p:cNvSpPr>
          <p:nvPr>
            <p:ph type="title"/>
          </p:nvPr>
        </p:nvSpPr>
        <p:spPr>
          <a:xfrm>
            <a:off x="250031" y="198084"/>
            <a:ext cx="8643938" cy="876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 cap="none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rgbClr val="3C58AD"/>
                </a:solidFill>
              </a:rPr>
              <a:t>Reducing Bias Amplification (RBA)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0" y="1074450"/>
            <a:ext cx="8357191" cy="55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20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6" name="Reducing Bias Amplification (RBA)"/>
          <p:cNvSpPr txBox="1">
            <a:spLocks noGrp="1"/>
          </p:cNvSpPr>
          <p:nvPr>
            <p:ph type="title"/>
          </p:nvPr>
        </p:nvSpPr>
        <p:spPr>
          <a:xfrm>
            <a:off x="250031" y="198084"/>
            <a:ext cx="8643938" cy="876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 cap="none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rgbClr val="3C58AD"/>
                </a:solidFill>
              </a:rPr>
              <a:t>Reducing Bias Amplification (RBA)</a:t>
            </a:r>
          </a:p>
        </p:txBody>
      </p:sp>
      <p:sp>
        <p:nvSpPr>
          <p:cNvPr id="3048" name="Sontag et al., 2011; Rush and Collins, 2012; Chang and Collins, 2011; Peng et al., 2015, Chang et al., 2013; Dalvi, 2015"/>
          <p:cNvSpPr txBox="1"/>
          <p:nvPr/>
        </p:nvSpPr>
        <p:spPr>
          <a:xfrm>
            <a:off x="3804398" y="6489426"/>
            <a:ext cx="5313955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Sontag et al., 2011; Rush and Collins, 2012; Chang and Collins, 2011; Peng et al., 2015, Chang et al., 2013; Dalvi, 2015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44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" y="1074450"/>
            <a:ext cx="8218967" cy="4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60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6" name="Reducing Bias Amplification (RBA)"/>
          <p:cNvSpPr txBox="1">
            <a:spLocks noGrp="1"/>
          </p:cNvSpPr>
          <p:nvPr>
            <p:ph type="title"/>
          </p:nvPr>
        </p:nvSpPr>
        <p:spPr>
          <a:xfrm>
            <a:off x="250031" y="198084"/>
            <a:ext cx="8643938" cy="876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200" cap="none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rgbClr val="3C58AD"/>
                </a:solidFill>
              </a:rPr>
              <a:t>Reducing Bias Amplification (RBA)</a:t>
            </a:r>
          </a:p>
        </p:txBody>
      </p:sp>
      <p:sp>
        <p:nvSpPr>
          <p:cNvPr id="3048" name="Sontag et al., 2011; Rush and Collins, 2012; Chang and Collins, 2011; Peng et al., 2015, Chang et al., 2013; Dalvi, 2015"/>
          <p:cNvSpPr txBox="1"/>
          <p:nvPr/>
        </p:nvSpPr>
        <p:spPr>
          <a:xfrm>
            <a:off x="3804398" y="6489426"/>
            <a:ext cx="5313955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Sontag et al., 2011; Rush and Collins, 2012; Chang and Collins, 2011; Peng et al., 2015, Chang et al., 2013; Dalvi, 2015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45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" y="1074450"/>
            <a:ext cx="8218967" cy="49566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2502" y="2477386"/>
            <a:ext cx="7804297" cy="243485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29" y="2641472"/>
            <a:ext cx="4835568" cy="821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548" y="3792495"/>
            <a:ext cx="3816443" cy="681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625902" y="3870685"/>
                <a:ext cx="860748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902" y="3870685"/>
                <a:ext cx="860748" cy="391646"/>
              </a:xfrm>
              <a:prstGeom prst="rect">
                <a:avLst/>
              </a:prstGeom>
              <a:blipFill rotWithShape="0"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45300" y="3870685"/>
            <a:ext cx="1721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Lagrangian</a:t>
            </a:r>
            <a:r>
              <a:rPr lang="en-US" sz="2400" b="1" dirty="0"/>
              <a:t> 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5934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Sontag et al., 2011; Rush and Collins, 2012; Chang and Collins, 2011; Peng et al., 2015, Chang et al., 2013; Dalvi, 2015"/>
          <p:cNvSpPr txBox="1"/>
          <p:nvPr/>
        </p:nvSpPr>
        <p:spPr>
          <a:xfrm>
            <a:off x="3804398" y="6489426"/>
            <a:ext cx="5313955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Sontag et al., 2011; Rush and Collins, 2012; Chang and Collins, 2011; Peng et al., 2015, Chang et al., 2013; Dalvi, 2015</a:t>
            </a:r>
          </a:p>
        </p:txBody>
      </p:sp>
      <p:sp>
        <p:nvSpPr>
          <p:cNvPr id="3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3137" name="Lagrangian Relaxation"/>
          <p:cNvSpPr txBox="1"/>
          <p:nvPr/>
        </p:nvSpPr>
        <p:spPr>
          <a:xfrm>
            <a:off x="250031" y="171563"/>
            <a:ext cx="8643938" cy="876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r>
              <a:rPr sz="3600" dirty="0">
                <a:solidFill>
                  <a:srgbClr val="3C58AD"/>
                </a:solidFill>
              </a:rPr>
              <a:t>Lagrangian Relaxation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" y="975244"/>
            <a:ext cx="8739963" cy="54537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24893" y="3296093"/>
            <a:ext cx="1892595" cy="988828"/>
          </a:xfrm>
          <a:prstGeom prst="roundRect">
            <a:avLst/>
          </a:prstGeom>
          <a:noFill/>
          <a:ln w="57150">
            <a:solidFill>
              <a:srgbClr val="D55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62893" y="1094816"/>
            <a:ext cx="3058633" cy="988828"/>
          </a:xfrm>
          <a:prstGeom prst="roundRect">
            <a:avLst/>
          </a:prstGeom>
          <a:noFill/>
          <a:ln w="57150">
            <a:solidFill>
              <a:srgbClr val="D55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68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Sontag et al., 2011; Rush and Collins, 2012; Chang and Collins, 2011; Peng et al., 2015, Chang et al., 2013; Dalvi, 2015"/>
          <p:cNvSpPr txBox="1"/>
          <p:nvPr/>
        </p:nvSpPr>
        <p:spPr>
          <a:xfrm>
            <a:off x="3804398" y="6489426"/>
            <a:ext cx="5313955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Sontag et al., 2011; Rush and Collins, 2012; Chang and Collins, 2011; Peng et al., 2015, Chang et al., 2013; Dalvi, 2015</a:t>
            </a:r>
          </a:p>
        </p:txBody>
      </p:sp>
      <p:sp>
        <p:nvSpPr>
          <p:cNvPr id="3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3137" name="Lagrangian Relaxation"/>
          <p:cNvSpPr txBox="1"/>
          <p:nvPr/>
        </p:nvSpPr>
        <p:spPr>
          <a:xfrm>
            <a:off x="250031" y="171563"/>
            <a:ext cx="8643938" cy="876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r>
              <a:rPr sz="3600" dirty="0">
                <a:solidFill>
                  <a:srgbClr val="3C58AD"/>
                </a:solidFill>
              </a:rPr>
              <a:t>Lagrangian Relaxation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" y="975244"/>
            <a:ext cx="8739963" cy="54537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56791" y="4295553"/>
            <a:ext cx="1892595" cy="988828"/>
          </a:xfrm>
          <a:prstGeom prst="roundRect">
            <a:avLst/>
          </a:prstGeom>
          <a:noFill/>
          <a:ln w="57150">
            <a:solidFill>
              <a:srgbClr val="D55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625702" y="2753832"/>
            <a:ext cx="5167424" cy="606055"/>
          </a:xfrm>
          <a:prstGeom prst="roundRect">
            <a:avLst/>
          </a:prstGeom>
          <a:noFill/>
          <a:ln w="57150">
            <a:solidFill>
              <a:srgbClr val="D55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97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Sontag et al., 2011; Rush and Collins, 2012; Chang and Collins, 2011; Peng et al., 2015, Chang et al., 2013; Dalvi, 2015"/>
          <p:cNvSpPr txBox="1"/>
          <p:nvPr/>
        </p:nvSpPr>
        <p:spPr>
          <a:xfrm>
            <a:off x="3804398" y="6489426"/>
            <a:ext cx="5313955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Sontag et al., 2011; Rush and Collins, 2012; Chang and Collins, 2011; Peng et al., 2015, Chang et al., 2013; Dalvi, 2015</a:t>
            </a:r>
          </a:p>
        </p:txBody>
      </p:sp>
      <p:sp>
        <p:nvSpPr>
          <p:cNvPr id="3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3137" name="Lagrangian Relaxation"/>
          <p:cNvSpPr txBox="1"/>
          <p:nvPr/>
        </p:nvSpPr>
        <p:spPr>
          <a:xfrm>
            <a:off x="250031" y="171563"/>
            <a:ext cx="8643938" cy="876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r>
              <a:rPr sz="3600" dirty="0">
                <a:solidFill>
                  <a:srgbClr val="3C58AD"/>
                </a:solidFill>
              </a:rPr>
              <a:t>Lagrangian Relaxation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" y="975244"/>
            <a:ext cx="8739963" cy="54537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78056" y="5268429"/>
            <a:ext cx="1892595" cy="988828"/>
          </a:xfrm>
          <a:prstGeom prst="roundRect">
            <a:avLst/>
          </a:prstGeom>
          <a:noFill/>
          <a:ln w="57150">
            <a:solidFill>
              <a:srgbClr val="D55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quare"/>
          <p:cNvSpPr/>
          <p:nvPr/>
        </p:nvSpPr>
        <p:spPr>
          <a:xfrm>
            <a:off x="2429897" y="3035899"/>
            <a:ext cx="202485" cy="202485"/>
          </a:xfrm>
          <a:prstGeom prst="rect">
            <a:avLst/>
          </a:prstGeom>
          <a:solidFill>
            <a:srgbClr val="ED7D31"/>
          </a:solidFill>
          <a:ln w="25400">
            <a:solidFill>
              <a:srgbClr val="000000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7156" tIns="7156" rIns="7156" bIns="7156" anchor="ctr"/>
          <a:lstStyle/>
          <a:p>
            <a:pPr>
              <a:defRPr sz="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633"/>
          </a:p>
        </p:txBody>
      </p:sp>
      <p:sp>
        <p:nvSpPr>
          <p:cNvPr id="8" name="Square"/>
          <p:cNvSpPr/>
          <p:nvPr/>
        </p:nvSpPr>
        <p:spPr>
          <a:xfrm>
            <a:off x="2465616" y="5749144"/>
            <a:ext cx="202485" cy="202485"/>
          </a:xfrm>
          <a:prstGeom prst="rect">
            <a:avLst/>
          </a:prstGeom>
          <a:solidFill>
            <a:srgbClr val="ED7D31"/>
          </a:solidFill>
          <a:ln w="25400">
            <a:solidFill>
              <a:srgbClr val="000000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7156" tIns="7156" rIns="7156" bIns="7156" anchor="ctr"/>
          <a:lstStyle/>
          <a:p>
            <a:pPr>
              <a:defRPr sz="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633"/>
          </a:p>
        </p:txBody>
      </p:sp>
    </p:spTree>
    <p:extLst>
      <p:ext uri="{BB962C8B-B14F-4D97-AF65-F5344CB8AC3E}">
        <p14:creationId xmlns:p14="http://schemas.microsoft.com/office/powerpoint/2010/main" val="2044598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Sontag et al., 2011; Rush and Collins, 2012; Chang and Collins, 2011; Peng et al., 2015, Chang et al., 2013; Dalvi, 2015"/>
          <p:cNvSpPr txBox="1"/>
          <p:nvPr/>
        </p:nvSpPr>
        <p:spPr>
          <a:xfrm>
            <a:off x="3804398" y="6489426"/>
            <a:ext cx="5313955" cy="431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Sontag et al., 2011; Rush and Collins, 2012; Chang and Collins, 2011; Peng et al., 2015, Chang et al., 2013; Dalvi, 2015</a:t>
            </a:r>
          </a:p>
        </p:txBody>
      </p:sp>
      <p:sp>
        <p:nvSpPr>
          <p:cNvPr id="3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sp>
        <p:nvSpPr>
          <p:cNvPr id="3137" name="Lagrangian Relaxation"/>
          <p:cNvSpPr txBox="1"/>
          <p:nvPr/>
        </p:nvSpPr>
        <p:spPr>
          <a:xfrm>
            <a:off x="250031" y="171563"/>
            <a:ext cx="8643938" cy="876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r>
              <a:rPr sz="3600" dirty="0">
                <a:solidFill>
                  <a:srgbClr val="3C58AD"/>
                </a:solidFill>
              </a:rPr>
              <a:t>Lagrangian Relaxation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" y="975244"/>
            <a:ext cx="8739963" cy="54537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24893" y="3296093"/>
            <a:ext cx="1892595" cy="988828"/>
          </a:xfrm>
          <a:prstGeom prst="roundRect">
            <a:avLst/>
          </a:prstGeom>
          <a:noFill/>
          <a:ln w="57150">
            <a:solidFill>
              <a:srgbClr val="D55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864" y="5763604"/>
            <a:ext cx="771156" cy="2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83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Models are </a:t>
            </a:r>
            <a:r>
              <a:rPr lang="en-US" dirty="0"/>
              <a:t>B</a:t>
            </a:r>
            <a:r>
              <a:rPr lang="en-US" dirty="0" smtClean="0"/>
              <a:t>rittle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2045"/>
          <a:stretch/>
        </p:blipFill>
        <p:spPr>
          <a:xfrm>
            <a:off x="170359" y="2112613"/>
            <a:ext cx="8856681" cy="24381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53052" y="1055288"/>
            <a:ext cx="707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3"/>
              </a:rPr>
              <a:t>Generating Natural Language Adversarial </a:t>
            </a:r>
            <a:r>
              <a:rPr lang="en-US" b="1" smtClean="0">
                <a:hlinkClick r:id="rId3"/>
              </a:rPr>
              <a:t>Examples</a:t>
            </a:r>
            <a:r>
              <a:rPr lang="en-US"/>
              <a:t> </a:t>
            </a:r>
            <a:r>
              <a:rPr lang="en-US" smtClean="0"/>
              <a:t>[ASEHS</a:t>
            </a:r>
            <a:r>
              <a:rPr lang="en-US" smtClean="0">
                <a:solidFill>
                  <a:srgbClr val="FF0000"/>
                </a:solidFill>
              </a:rPr>
              <a:t>C</a:t>
            </a:r>
            <a:r>
              <a:rPr lang="en-US" smtClean="0"/>
              <a:t> </a:t>
            </a:r>
            <a:r>
              <a:rPr lang="en-US" dirty="0" smtClean="0"/>
              <a:t>18 (EMNLP)]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454" y="117354"/>
            <a:ext cx="907493" cy="9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" name="Gender Bias De-amplification in imSitu"/>
          <p:cNvSpPr txBox="1">
            <a:spLocks noGrp="1"/>
          </p:cNvSpPr>
          <p:nvPr>
            <p:ph type="title"/>
          </p:nvPr>
        </p:nvSpPr>
        <p:spPr>
          <a:xfrm>
            <a:off x="437554" y="187524"/>
            <a:ext cx="8643938" cy="876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cap="none">
                <a:solidFill>
                  <a:srgbClr val="000000"/>
                </a:solidFill>
              </a:defRPr>
            </a:lvl1pPr>
          </a:lstStyle>
          <a:p>
            <a:r>
              <a:rPr sz="3400" dirty="0">
                <a:solidFill>
                  <a:srgbClr val="3C58AD"/>
                </a:solidFill>
              </a:rPr>
              <a:t>Gender Bias De-amplification in imSitu</a:t>
            </a:r>
          </a:p>
        </p:txBody>
      </p:sp>
      <p:sp>
        <p:nvSpPr>
          <p:cNvPr id="34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sp>
        <p:nvSpPr>
          <p:cNvPr id="3425" name="Male…"/>
          <p:cNvSpPr txBox="1"/>
          <p:nvPr/>
        </p:nvSpPr>
        <p:spPr>
          <a:xfrm>
            <a:off x="8243602" y="5683893"/>
            <a:ext cx="666850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200">
                <a:solidFill>
                  <a:srgbClr val="000000"/>
                </a:solidFill>
              </a:defRPr>
            </a:pPr>
            <a:r>
              <a:rPr sz="2250"/>
              <a:t>Male</a:t>
            </a:r>
          </a:p>
          <a:p>
            <a:pPr>
              <a:defRPr sz="3200">
                <a:solidFill>
                  <a:srgbClr val="000000"/>
                </a:solidFill>
              </a:defRPr>
            </a:pPr>
            <a:r>
              <a:rPr sz="2250"/>
              <a:t>bias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0" y="949787"/>
            <a:ext cx="8825392" cy="54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2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" name="Gender Bias De-amplification in imSitu"/>
          <p:cNvSpPr txBox="1">
            <a:spLocks noGrp="1"/>
          </p:cNvSpPr>
          <p:nvPr>
            <p:ph type="title"/>
          </p:nvPr>
        </p:nvSpPr>
        <p:spPr>
          <a:xfrm>
            <a:off x="437554" y="187524"/>
            <a:ext cx="8643938" cy="876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cap="none">
                <a:solidFill>
                  <a:srgbClr val="000000"/>
                </a:solidFill>
              </a:defRPr>
            </a:lvl1pPr>
          </a:lstStyle>
          <a:p>
            <a:r>
              <a:rPr sz="3400" dirty="0">
                <a:solidFill>
                  <a:srgbClr val="3C58AD"/>
                </a:solidFill>
              </a:rPr>
              <a:t>Gender Bias De-amplification in imSitu</a:t>
            </a:r>
          </a:p>
        </p:txBody>
      </p:sp>
      <p:sp>
        <p:nvSpPr>
          <p:cNvPr id="34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3425" name="Male…"/>
          <p:cNvSpPr txBox="1"/>
          <p:nvPr/>
        </p:nvSpPr>
        <p:spPr>
          <a:xfrm>
            <a:off x="8243602" y="5683893"/>
            <a:ext cx="666850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200">
                <a:solidFill>
                  <a:srgbClr val="000000"/>
                </a:solidFill>
              </a:defRPr>
            </a:pPr>
            <a:r>
              <a:rPr sz="2250"/>
              <a:t>Male</a:t>
            </a:r>
          </a:p>
          <a:p>
            <a:pPr>
              <a:defRPr sz="3200">
                <a:solidFill>
                  <a:srgbClr val="000000"/>
                </a:solidFill>
              </a:defRPr>
            </a:pPr>
            <a:r>
              <a:rPr sz="2250"/>
              <a:t>bias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22" y="797442"/>
            <a:ext cx="8926969" cy="56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96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549" y="1270861"/>
            <a:ext cx="8697432" cy="4906102"/>
          </a:xfrm>
        </p:spPr>
        <p:txBody>
          <a:bodyPr>
            <a:noAutofit/>
          </a:bodyPr>
          <a:lstStyle/>
          <a:p>
            <a:r>
              <a:rPr lang="en-US" sz="2800" dirty="0" smtClean="0"/>
              <a:t>Like other AI systems, NLP systems affect by societal bias present in data </a:t>
            </a:r>
          </a:p>
          <a:p>
            <a:endParaRPr lang="en-US" sz="2800" dirty="0" smtClean="0"/>
          </a:p>
          <a:p>
            <a:r>
              <a:rPr lang="en-US" sz="2800" dirty="0" smtClean="0"/>
              <a:t>The issues cause unfair predictions are not new</a:t>
            </a:r>
          </a:p>
          <a:p>
            <a:pPr lvl="1"/>
            <a:r>
              <a:rPr lang="en-US" sz="2800" dirty="0" smtClean="0"/>
              <a:t>Domain adaptation / Data collection bias</a:t>
            </a:r>
          </a:p>
          <a:p>
            <a:endParaRPr lang="en-US" sz="2800" dirty="0" smtClean="0"/>
          </a:p>
          <a:p>
            <a:r>
              <a:rPr lang="en-US" sz="2800" dirty="0" smtClean="0"/>
              <a:t>Ultimate goal: robust NLP systems for social good</a:t>
            </a:r>
            <a:endParaRPr lang="en-US" sz="2800" dirty="0"/>
          </a:p>
          <a:p>
            <a:endParaRPr lang="en-US" sz="2800" dirty="0" smtClean="0"/>
          </a:p>
          <a:p>
            <a:r>
              <a:rPr lang="en-US" altLang="zh-TW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References: </a:t>
            </a:r>
            <a:r>
              <a:rPr lang="en-US" altLang="zh-TW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</a:t>
            </a:r>
            <a:r>
              <a:rPr lang="en-US" altLang="zh-TW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kwchang.net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3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Models is lack of commonsense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 descr="“Call me an ambulance!”&#10;Siri: “From now on, I’ll call you ‘An Ambulance’. Okay?”&#10;Thanks to @rsongtan for surviving long enough to post this screenshot. [URL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22" y="1424763"/>
            <a:ext cx="5452471" cy="819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Models Exhibit Societal Bias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1182253"/>
            <a:ext cx="4526612" cy="53501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78361" y="6102175"/>
            <a:ext cx="24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/1838/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5647" y="1598191"/>
            <a:ext cx="3657600" cy="12759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Data with Societal Bias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05647" y="4034849"/>
            <a:ext cx="3657600" cy="12759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Model </a:t>
            </a:r>
            <a:r>
              <a:rPr lang="en-US" sz="2600" smtClean="0">
                <a:solidFill>
                  <a:schemeClr val="tx1"/>
                </a:solidFill>
              </a:rPr>
              <a:t>with Societal Bias</a:t>
            </a:r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176977" y="3019647"/>
            <a:ext cx="0" cy="9037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carton of </a:t>
            </a:r>
            <a:r>
              <a:rPr lang="en-US" dirty="0" smtClean="0"/>
              <a:t>ML (NLP) pipeline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848" y="3490126"/>
            <a:ext cx="3212359" cy="571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Representation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0824" y="2387732"/>
            <a:ext cx="3531335" cy="545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(Structured) Inference</a:t>
            </a:r>
            <a:endParaRPr lang="en-US" sz="26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07027" y="4115689"/>
            <a:ext cx="2" cy="6021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207028" y="3030132"/>
            <a:ext cx="0" cy="3642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21232" y="1357790"/>
            <a:ext cx="20626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/>
              <a:t>Prediction</a:t>
            </a:r>
            <a:endParaRPr lang="en-US" sz="2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207027" y="1879665"/>
            <a:ext cx="0" cy="3642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n 13"/>
          <p:cNvSpPr/>
          <p:nvPr/>
        </p:nvSpPr>
        <p:spPr>
          <a:xfrm>
            <a:off x="5733029" y="2900361"/>
            <a:ext cx="3319587" cy="1530440"/>
          </a:xfrm>
          <a:prstGeom prst="can">
            <a:avLst>
              <a:gd name="adj" fmla="val 118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Auxiliary Corpus/Models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</a:rPr>
              <a:t>e.g</a:t>
            </a:r>
            <a:r>
              <a:rPr lang="en-US" sz="2400" dirty="0" smtClean="0">
                <a:solidFill>
                  <a:schemeClr val="tx1"/>
                </a:solidFill>
              </a:rPr>
              <a:t>, word embedding)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932159" y="3743212"/>
            <a:ext cx="722132" cy="193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n 24"/>
          <p:cNvSpPr/>
          <p:nvPr/>
        </p:nvSpPr>
        <p:spPr>
          <a:xfrm>
            <a:off x="2244217" y="5004985"/>
            <a:ext cx="1925620" cy="820104"/>
          </a:xfrm>
          <a:prstGeom prst="ca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Data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26" name="Circle"/>
          <p:cNvSpPr/>
          <p:nvPr/>
        </p:nvSpPr>
        <p:spPr>
          <a:xfrm>
            <a:off x="4451698" y="4987350"/>
            <a:ext cx="480461" cy="480462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7" name="Circle"/>
          <p:cNvSpPr/>
          <p:nvPr/>
        </p:nvSpPr>
        <p:spPr>
          <a:xfrm>
            <a:off x="4514395" y="5571866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8" name="Circle"/>
          <p:cNvSpPr/>
          <p:nvPr/>
        </p:nvSpPr>
        <p:spPr>
          <a:xfrm>
            <a:off x="6826748" y="4553426"/>
            <a:ext cx="480461" cy="480462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9" name="Circle"/>
          <p:cNvSpPr/>
          <p:nvPr/>
        </p:nvSpPr>
        <p:spPr>
          <a:xfrm>
            <a:off x="7486650" y="4616123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30" name="Circle"/>
          <p:cNvSpPr/>
          <p:nvPr/>
        </p:nvSpPr>
        <p:spPr>
          <a:xfrm>
            <a:off x="202019" y="3445904"/>
            <a:ext cx="597959" cy="589787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31" name="Circle"/>
          <p:cNvSpPr/>
          <p:nvPr/>
        </p:nvSpPr>
        <p:spPr>
          <a:xfrm>
            <a:off x="977972" y="3617926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32" name="Circle"/>
          <p:cNvSpPr/>
          <p:nvPr/>
        </p:nvSpPr>
        <p:spPr>
          <a:xfrm>
            <a:off x="1198917" y="1305629"/>
            <a:ext cx="803862" cy="723447"/>
          </a:xfrm>
          <a:prstGeom prst="ellipse">
            <a:avLst/>
          </a:prstGeom>
          <a:solidFill>
            <a:srgbClr val="FF93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33" name="Circle"/>
          <p:cNvSpPr/>
          <p:nvPr/>
        </p:nvSpPr>
        <p:spPr>
          <a:xfrm>
            <a:off x="2070563" y="1546598"/>
            <a:ext cx="355068" cy="355068"/>
          </a:xfrm>
          <a:prstGeom prst="ellipse">
            <a:avLst/>
          </a:prstGeom>
          <a:solidFill>
            <a:srgbClr val="0096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</p:spTree>
    <p:extLst>
      <p:ext uri="{BB962C8B-B14F-4D97-AF65-F5344CB8AC3E}">
        <p14:creationId xmlns:p14="http://schemas.microsoft.com/office/powerpoint/2010/main" val="36827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4080"/>
            <a:ext cx="7886700" cy="67326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4" y="917340"/>
            <a:ext cx="8207006" cy="4906102"/>
          </a:xfrm>
        </p:spPr>
        <p:txBody>
          <a:bodyPr/>
          <a:lstStyle/>
          <a:p>
            <a:r>
              <a:rPr lang="en-US" dirty="0" smtClean="0">
                <a:solidFill>
                  <a:srgbClr val="0432FF"/>
                </a:solidFill>
              </a:rPr>
              <a:t>Gender Bias in NLP</a:t>
            </a:r>
          </a:p>
          <a:p>
            <a:pPr lvl="1"/>
            <a:r>
              <a:rPr lang="en-US" dirty="0" smtClean="0">
                <a:solidFill>
                  <a:srgbClr val="0432FF"/>
                </a:solidFill>
              </a:rPr>
              <a:t>Representational harm</a:t>
            </a:r>
          </a:p>
          <a:p>
            <a:pPr lvl="1"/>
            <a:r>
              <a:rPr lang="en-US" dirty="0" smtClean="0"/>
              <a:t>Performance gap in downstream applications</a:t>
            </a:r>
          </a:p>
          <a:p>
            <a:r>
              <a:rPr lang="en-US" dirty="0" smtClean="0"/>
              <a:t>Ideas for Mitigating Bias in Text Applications</a:t>
            </a:r>
          </a:p>
          <a:p>
            <a:pPr lvl="1"/>
            <a:r>
              <a:rPr lang="en-US" dirty="0" smtClean="0"/>
              <a:t>Surgery representation space</a:t>
            </a:r>
          </a:p>
          <a:p>
            <a:pPr lvl="1"/>
            <a:r>
              <a:rPr lang="en-US" dirty="0" smtClean="0"/>
              <a:t>Data augmentation with “gender-swapping”</a:t>
            </a:r>
          </a:p>
          <a:p>
            <a:pPr lvl="1"/>
            <a:r>
              <a:rPr lang="en-US" dirty="0" smtClean="0"/>
              <a:t>Calibration with corpus-level constraints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(http://kwchang.net)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82343" y="6055182"/>
            <a:ext cx="1423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[ACL 2019]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0" y="4730193"/>
            <a:ext cx="9046044" cy="14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2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80741</TotalTime>
  <Words>1497</Words>
  <Application>Microsoft Macintosh PowerPoint</Application>
  <PresentationFormat>On-screen Show (4:3)</PresentationFormat>
  <Paragraphs>408</Paragraphs>
  <Slides>52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Calibri</vt:lpstr>
      <vt:lpstr>Cambria Math</vt:lpstr>
      <vt:lpstr>Gill Sans</vt:lpstr>
      <vt:lpstr>Helvetica</vt:lpstr>
      <vt:lpstr>Helvetica Light</vt:lpstr>
      <vt:lpstr>Osaka</vt:lpstr>
      <vt:lpstr>Times</vt:lpstr>
      <vt:lpstr>Verdana</vt:lpstr>
      <vt:lpstr>Wingdings</vt:lpstr>
      <vt:lpstr>宋体</vt:lpstr>
      <vt:lpstr>新細明體</vt:lpstr>
      <vt:lpstr>Arial</vt:lpstr>
      <vt:lpstr>Office Theme</vt:lpstr>
      <vt:lpstr>What It Takes to Control Societal Bias in Natural Language Processing</vt:lpstr>
      <vt:lpstr>NLP techniques have been used in many applications</vt:lpstr>
      <vt:lpstr>PowerPoint Presentation</vt:lpstr>
      <vt:lpstr>Always working?!</vt:lpstr>
      <vt:lpstr>NLP Models are Brittle</vt:lpstr>
      <vt:lpstr>NLP Models is lack of commonsense</vt:lpstr>
      <vt:lpstr>NLP Models Exhibit Societal Bias</vt:lpstr>
      <vt:lpstr>A carton of ML (NLP) pipeline</vt:lpstr>
      <vt:lpstr>Outline</vt:lpstr>
      <vt:lpstr> Representational Harm in NLP: Word Embeddings can be Sexist Tolga Bolukbasi, Kai-Wei Chang, James Zou, Venkatesh Saligrama, Adam Kalai [NeurIPS16]   </vt:lpstr>
      <vt:lpstr>PowerPoint Presentation</vt:lpstr>
      <vt:lpstr>Representational Harm in NLP: Bias in Multi-lingual Embedding  [ZSZHCCC 19; under submission]</vt:lpstr>
      <vt:lpstr>Representational Harm in NLP: Contextualized Representation  Gender Bias in Contextualized Word Embeddings [ZWYCOC; NAACL19]</vt:lpstr>
      <vt:lpstr>Unequal Treatment of Gender</vt:lpstr>
      <vt:lpstr>Outline</vt:lpstr>
      <vt:lpstr>Gender Bias in Coref  Gender Bias in Coreference Resolution:Evaluation and Debiasing Methods [ZWYOC NAACL 2018]</vt:lpstr>
      <vt:lpstr>Performance Gap</vt:lpstr>
      <vt:lpstr>Bias in Visual-and-Language Models</vt:lpstr>
      <vt:lpstr>PowerPoint Presentation</vt:lpstr>
      <vt:lpstr>PowerPoint Presentation</vt:lpstr>
      <vt:lpstr>PowerPoint Presentation</vt:lpstr>
      <vt:lpstr>Algorithmic Bias in Applications</vt:lpstr>
      <vt:lpstr>Algorithmic Bias in Applications</vt:lpstr>
      <vt:lpstr>Algorithmic Bias in Applications</vt:lpstr>
      <vt:lpstr>Defining Dataset Bias (events)</vt:lpstr>
      <vt:lpstr>Model Bias Amplification</vt:lpstr>
      <vt:lpstr>Leakage of Gender Adversarial Removal of Gender from Deep Image Representations [WZYCO19; FATE in CV Workshop at CVPR 19]</vt:lpstr>
      <vt:lpstr>Outline</vt:lpstr>
      <vt:lpstr>What It Takes to Control Societal Bias in NLP?</vt:lpstr>
      <vt:lpstr>Outline</vt:lpstr>
      <vt:lpstr>Approach 1: Surgery representation space </vt:lpstr>
      <vt:lpstr>PowerPoint Presentation</vt:lpstr>
      <vt:lpstr>Approach 1’: Make Gender Information Transparent in Word Embedding Learning Gender-Neutral Word Embeddings [ZZLWC; EMNLP18]</vt:lpstr>
      <vt:lpstr>Wino-bias data</vt:lpstr>
      <vt:lpstr>Gender bias in Coref System</vt:lpstr>
      <vt:lpstr>Source of gender bias</vt:lpstr>
      <vt:lpstr>Gender bias in Coref System</vt:lpstr>
      <vt:lpstr>Outline</vt:lpstr>
      <vt:lpstr>How to deal with bias in data</vt:lpstr>
      <vt:lpstr>Gender bias in Coref System</vt:lpstr>
      <vt:lpstr>Outline</vt:lpstr>
      <vt:lpstr>Reducing Bias Amplification (RBA)</vt:lpstr>
      <vt:lpstr>Reducing Bias Amplification (RBA)</vt:lpstr>
      <vt:lpstr>Reducing Bias Amplification (RBA)</vt:lpstr>
      <vt:lpstr>Reducing Bias Amplification (RBA)</vt:lpstr>
      <vt:lpstr>PowerPoint Presentation</vt:lpstr>
      <vt:lpstr>PowerPoint Presentation</vt:lpstr>
      <vt:lpstr>PowerPoint Presentation</vt:lpstr>
      <vt:lpstr>PowerPoint Presentation</vt:lpstr>
      <vt:lpstr>Gender Bias De-amplification in imSitu</vt:lpstr>
      <vt:lpstr>Gender Bias De-amplification in imSitu</vt:lpstr>
      <vt:lpstr>Conclusions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>Kai-Wei Chang</cp:lastModifiedBy>
  <cp:revision>576</cp:revision>
  <cp:lastPrinted>2017-09-26T16:10:24Z</cp:lastPrinted>
  <dcterms:created xsi:type="dcterms:W3CDTF">2015-09-15T19:03:29Z</dcterms:created>
  <dcterms:modified xsi:type="dcterms:W3CDTF">2019-08-19T02:07:33Z</dcterms:modified>
</cp:coreProperties>
</file>