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9" r:id="rId5"/>
    <p:sldId id="263" r:id="rId6"/>
    <p:sldId id="265" r:id="rId7"/>
    <p:sldId id="259" r:id="rId8"/>
    <p:sldId id="290" r:id="rId9"/>
    <p:sldId id="266" r:id="rId10"/>
    <p:sldId id="267" r:id="rId11"/>
    <p:sldId id="269" r:id="rId12"/>
    <p:sldId id="268" r:id="rId13"/>
    <p:sldId id="270" r:id="rId14"/>
    <p:sldId id="272" r:id="rId15"/>
    <p:sldId id="273" r:id="rId16"/>
    <p:sldId id="274" r:id="rId17"/>
    <p:sldId id="275" r:id="rId18"/>
    <p:sldId id="291" r:id="rId19"/>
    <p:sldId id="292" r:id="rId20"/>
    <p:sldId id="277" r:id="rId21"/>
    <p:sldId id="285" r:id="rId22"/>
    <p:sldId id="279" r:id="rId23"/>
    <p:sldId id="278" r:id="rId24"/>
    <p:sldId id="293" r:id="rId25"/>
    <p:sldId id="280" r:id="rId26"/>
    <p:sldId id="281" r:id="rId27"/>
    <p:sldId id="282" r:id="rId28"/>
    <p:sldId id="294" r:id="rId29"/>
    <p:sldId id="284" r:id="rId30"/>
    <p:sldId id="295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2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3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3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5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5D29A-B6FB-4B34-9B52-1D824937F6F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07E1D-5056-440F-8E24-5E9C83EB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90" y="1122363"/>
            <a:ext cx="8805155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Counting </a:t>
            </a:r>
            <a:r>
              <a:rPr lang="en-US" altLang="zh-CN" sz="4000" dirty="0" smtClean="0"/>
              <a:t>I</a:t>
            </a:r>
            <a:r>
              <a:rPr lang="en-US" sz="4000" dirty="0" smtClean="0"/>
              <a:t>ndependent </a:t>
            </a:r>
            <a:r>
              <a:rPr lang="en-US" altLang="zh-CN" sz="4000" dirty="0" smtClean="0"/>
              <a:t>S</a:t>
            </a:r>
            <a:r>
              <a:rPr lang="en-US" sz="4000" dirty="0" smtClean="0"/>
              <a:t>ets </a:t>
            </a:r>
            <a:r>
              <a:rPr lang="en-US" sz="4000" dirty="0"/>
              <a:t>and </a:t>
            </a:r>
            <a:r>
              <a:rPr lang="en-US" altLang="zh-CN" sz="4000" dirty="0" smtClean="0"/>
              <a:t>C</a:t>
            </a:r>
            <a:r>
              <a:rPr lang="en-US" sz="4000" dirty="0" smtClean="0"/>
              <a:t>olorings </a:t>
            </a:r>
            <a:r>
              <a:rPr lang="en-US" sz="4000" dirty="0"/>
              <a:t>on </a:t>
            </a:r>
            <a:r>
              <a:rPr lang="en-US" altLang="zh-CN" sz="4000" dirty="0" smtClean="0"/>
              <a:t>R</a:t>
            </a:r>
            <a:r>
              <a:rPr lang="en-US" sz="4000" dirty="0" smtClean="0"/>
              <a:t>andom Regular Bipartite Graphs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167" y="3935413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Pinyan Lu</a:t>
            </a:r>
          </a:p>
          <a:p>
            <a:r>
              <a:rPr lang="en-US" dirty="0" smtClean="0"/>
              <a:t>ITCS, Shanghai University of Finance and </a:t>
            </a:r>
            <a:r>
              <a:rPr lang="en-US" dirty="0" smtClean="0"/>
              <a:t>Economics (SUFE)</a:t>
            </a:r>
            <a:endParaRPr lang="en-US" dirty="0" smtClean="0"/>
          </a:p>
          <a:p>
            <a:r>
              <a:rPr lang="en-US" dirty="0" smtClean="0"/>
              <a:t>Joint work with</a:t>
            </a:r>
          </a:p>
          <a:p>
            <a:r>
              <a:rPr lang="en-US" dirty="0" smtClean="0"/>
              <a:t>Chao Liao, </a:t>
            </a:r>
            <a:r>
              <a:rPr lang="en-US" dirty="0" err="1" smtClean="0"/>
              <a:t>Jiabao</a:t>
            </a:r>
            <a:r>
              <a:rPr lang="en-US" dirty="0" smtClean="0"/>
              <a:t> Lin and </a:t>
            </a:r>
            <a:r>
              <a:rPr lang="en-US" dirty="0" err="1" smtClean="0"/>
              <a:t>Zhenyu</a:t>
            </a:r>
            <a:r>
              <a:rPr lang="en-US" dirty="0" smtClean="0"/>
              <a:t> Mao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ground </a:t>
            </a:r>
            <a:r>
              <a:rPr lang="en-US" dirty="0" smtClean="0"/>
              <a:t>clusters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ground clusters:</a:t>
                </a:r>
              </a:p>
              <a:p>
                <a:pPr lvl="1"/>
                <a:r>
                  <a:rPr lang="en-US" dirty="0"/>
                  <a:t>The independent set is entirely chosen from </a:t>
                </a:r>
                <a:r>
                  <a:rPr lang="en-US" dirty="0" smtClean="0"/>
                  <a:t>the left </a:t>
                </a:r>
                <a:r>
                  <a:rPr lang="en-US" dirty="0"/>
                  <a:t>side.</a:t>
                </a:r>
              </a:p>
              <a:p>
                <a:pPr lvl="1"/>
                <a:r>
                  <a:rPr lang="en-US" dirty="0"/>
                  <a:t>The independent set is entirely chosen from </a:t>
                </a:r>
                <a:r>
                  <a:rPr lang="en-US" dirty="0" smtClean="0"/>
                  <a:t>the right </a:t>
                </a:r>
                <a:r>
                  <a:rPr lang="en-US" dirty="0"/>
                  <a:t>side.</a:t>
                </a:r>
              </a:p>
              <a:p>
                <a:r>
                  <a:rPr lang="en-US" dirty="0"/>
                  <a:t>Each cluster is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5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 that their summation is a good </a:t>
            </a:r>
            <a:r>
              <a:rPr lang="en-US" dirty="0" smtClean="0"/>
              <a:t>approximation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665933" cy="4351338"/>
              </a:xfrm>
            </p:spPr>
            <p:txBody>
              <a:bodyPr/>
              <a:lstStyle/>
              <a:p>
                <a:r>
                  <a:rPr lang="en-US" dirty="0" smtClean="0"/>
                  <a:t>Lemma.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is exponentially small.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takes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nodes from each side and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eqAr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such independent sets.</a:t>
                </a:r>
              </a:p>
              <a:p>
                <a:r>
                  <a:rPr lang="en-US" dirty="0" smtClean="0"/>
                  <a:t>This number is </a:t>
                </a:r>
                <a:r>
                  <a:rPr lang="en-US" dirty="0"/>
                  <a:t>exponentially </a:t>
                </a:r>
                <a:r>
                  <a:rPr lang="en-US" dirty="0" smtClean="0"/>
                  <a:t>small comparing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is sufficiently small.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665933" cy="4351338"/>
              </a:xfrm>
              <a:blipFill>
                <a:blip r:embed="rId2"/>
                <a:stretch>
                  <a:fillRect l="-143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1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 that their summation is a good </a:t>
            </a:r>
            <a:r>
              <a:rPr lang="en-US" dirty="0" smtClean="0"/>
              <a:t>approximation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Lemma.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bar>
                      <m:barPr>
                        <m:pos m:val="top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ba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is exponentially small.</a:t>
                </a:r>
              </a:p>
              <a:p>
                <a:r>
                  <a:rPr lang="en-US" dirty="0" smtClean="0"/>
                  <a:t>Using covering property,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𝑠𝑛</m:t>
                    </m:r>
                  </m:oMath>
                </a14:m>
                <a:r>
                  <a:rPr lang="en-US" dirty="0" smtClean="0"/>
                  <a:t> from one side, it can only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from the other side and thus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dirty="0" smtClean="0"/>
                  <a:t> takes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𝑠𝑛</m:t>
                    </m:r>
                  </m:oMath>
                </a14:m>
                <a:r>
                  <a:rPr lang="en-US" dirty="0" smtClean="0"/>
                  <a:t> nodes from each side and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𝑠𝑛</m:t>
                                </m:r>
                              </m:e>
                            </m:eqAr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such independent sets.</a:t>
                </a:r>
              </a:p>
              <a:p>
                <a:r>
                  <a:rPr lang="en-US" dirty="0" smtClean="0"/>
                  <a:t>This number is </a:t>
                </a:r>
                <a:r>
                  <a:rPr lang="en-US" dirty="0"/>
                  <a:t>exponentially </a:t>
                </a:r>
                <a:r>
                  <a:rPr lang="en-US" dirty="0" smtClean="0"/>
                  <a:t>small comparing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is sufficiently small.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261" r="-247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3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Define a polymer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, a connected component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a polymer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to denote the set of all polymers   </a:t>
                </a:r>
              </a:p>
              <a:p>
                <a:r>
                  <a:rPr lang="en-US" dirty="0" smtClean="0"/>
                  <a:t>Two polymer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’ are compatible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’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′)&gt;1 </m:t>
                    </m:r>
                  </m:oMath>
                </a14:m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Two compatible polymers don’t share any neighbor</a:t>
                </a:r>
              </a:p>
              <a:p>
                <a:r>
                  <a:rPr lang="en-US" dirty="0" smtClean="0"/>
                  <a:t>Use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denote all sets </a:t>
                </a:r>
                <a:r>
                  <a:rPr lang="en-US" dirty="0"/>
                  <a:t>of compatible</a:t>
                </a:r>
                <a:r>
                  <a:rPr lang="en-US" dirty="0" smtClean="0"/>
                  <a:t> </a:t>
                </a:r>
                <a:r>
                  <a:rPr lang="en-US" dirty="0"/>
                  <a:t>polymers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 useBgFill="1"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Define a polymer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27685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Weight of a polymer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bar>
                                </m:e>
                              </m:d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ba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Polymer partition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Ξ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Relation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276850" cy="4351338"/>
              </a:xfrm>
              <a:blipFill>
                <a:blip r:embed="rId3"/>
                <a:stretch>
                  <a:fillRect l="-207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343651" y="2066111"/>
            <a:ext cx="104775" cy="11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0275" y="1825625"/>
            <a:ext cx="771525" cy="4291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38891" y="2661430"/>
            <a:ext cx="104775" cy="11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43651" y="3256749"/>
            <a:ext cx="104775" cy="11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38891" y="3852068"/>
            <a:ext cx="104775" cy="11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34131" y="4447387"/>
            <a:ext cx="104775" cy="11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3651" y="4828372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43651" y="5452281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48401" y="5037901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43651" y="5218900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43651" y="5685613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48663" y="2066111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15287" y="1825625"/>
            <a:ext cx="771525" cy="4291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43903" y="2661430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48663" y="3256749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43903" y="3852068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39143" y="4447387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48663" y="4937913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48663" y="5328441"/>
            <a:ext cx="104775" cy="119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4" idx="6"/>
            <a:endCxn id="15" idx="2"/>
          </p:cNvCxnSpPr>
          <p:nvPr/>
        </p:nvCxnSpPr>
        <p:spPr>
          <a:xfrm>
            <a:off x="6448426" y="2125643"/>
            <a:ext cx="19002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6"/>
            <a:endCxn id="17" idx="2"/>
          </p:cNvCxnSpPr>
          <p:nvPr/>
        </p:nvCxnSpPr>
        <p:spPr>
          <a:xfrm>
            <a:off x="6448426" y="2125643"/>
            <a:ext cx="1895477" cy="59531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17" idx="2"/>
          </p:cNvCxnSpPr>
          <p:nvPr/>
        </p:nvCxnSpPr>
        <p:spPr>
          <a:xfrm>
            <a:off x="6443666" y="2720962"/>
            <a:ext cx="19002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6"/>
            <a:endCxn id="18" idx="2"/>
          </p:cNvCxnSpPr>
          <p:nvPr/>
        </p:nvCxnSpPr>
        <p:spPr>
          <a:xfrm>
            <a:off x="6443666" y="2720962"/>
            <a:ext cx="1904997" cy="59531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5" idx="2"/>
          </p:cNvCxnSpPr>
          <p:nvPr/>
        </p:nvCxnSpPr>
        <p:spPr>
          <a:xfrm flipV="1">
            <a:off x="6448426" y="2125643"/>
            <a:ext cx="1900237" cy="119063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6"/>
            <a:endCxn id="18" idx="2"/>
          </p:cNvCxnSpPr>
          <p:nvPr/>
        </p:nvCxnSpPr>
        <p:spPr>
          <a:xfrm>
            <a:off x="6448426" y="3316281"/>
            <a:ext cx="19002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43665" y="3911599"/>
            <a:ext cx="19002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6"/>
            <a:endCxn id="20" idx="2"/>
          </p:cNvCxnSpPr>
          <p:nvPr/>
        </p:nvCxnSpPr>
        <p:spPr>
          <a:xfrm>
            <a:off x="6443666" y="3911600"/>
            <a:ext cx="1895477" cy="59531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2"/>
          </p:cNvCxnSpPr>
          <p:nvPr/>
        </p:nvCxnSpPr>
        <p:spPr>
          <a:xfrm>
            <a:off x="6438906" y="4514067"/>
            <a:ext cx="1909757" cy="48337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6"/>
            <a:endCxn id="22" idx="2"/>
          </p:cNvCxnSpPr>
          <p:nvPr/>
        </p:nvCxnSpPr>
        <p:spPr>
          <a:xfrm>
            <a:off x="6438906" y="4506919"/>
            <a:ext cx="1909757" cy="88105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22199" y="1923252"/>
            <a:ext cx="528638" cy="159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17445" y="3678219"/>
            <a:ext cx="376238" cy="421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17445" y="4292612"/>
            <a:ext cx="376238" cy="421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Prove that </a:t>
            </a:r>
            <a:r>
              <a:rPr lang="en-US" sz="4000" dirty="0" smtClean="0"/>
              <a:t>it is </a:t>
            </a:r>
            <a:r>
              <a:rPr lang="en-US" sz="4000" dirty="0"/>
              <a:t>a good </a:t>
            </a:r>
            <a:r>
              <a:rPr lang="en-US" sz="4000" dirty="0" smtClean="0"/>
              <a:t>approximation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is a good approximation of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</m:d>
                          </m:e>
                        </m:nary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ba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KP condition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</a:t>
                </a:r>
              </a:p>
              <a:p>
                <a:r>
                  <a:rPr lang="en-US" dirty="0" smtClean="0"/>
                  <a:t>First </a:t>
                </a:r>
                <a:r>
                  <a:rPr lang="en-US" dirty="0"/>
                  <a:t>enumerate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hen </a:t>
                </a:r>
                <a:r>
                  <a:rPr lang="en-US" dirty="0"/>
                  <a:t>enumerate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/>
                  <a:t>F</a:t>
                </a:r>
                <a:r>
                  <a:rPr lang="en-US" dirty="0" smtClean="0"/>
                  <a:t>inally </a:t>
                </a:r>
                <a:r>
                  <a:rPr lang="en-US" dirty="0"/>
                  <a:t>enumerate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93" y="1791669"/>
            <a:ext cx="2260028" cy="69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97" y="4066624"/>
            <a:ext cx="5937790" cy="17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Theorems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Thm 1.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≥53</m:t>
                    </m:r>
                  </m:oMath>
                </a14:m>
                <a:r>
                  <a:rPr lang="en-US" dirty="0" smtClean="0"/>
                  <a:t>, there is a FPTAS for #BIS on almost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-regular bipartite graph.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 2.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 there is a FPTAS for compute the partition function for hardcore model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on almost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-regular bipartite graph.</a:t>
                </a:r>
                <a:r>
                  <a:rPr lang="en-US" dirty="0" smtClean="0"/>
                  <a:t>  </a:t>
                </a:r>
              </a:p>
              <a:p>
                <a:endParaRPr lang="en-US" dirty="0"/>
              </a:p>
              <a:p>
                <a:r>
                  <a:rPr lang="en-US" dirty="0" smtClean="0"/>
                  <a:t>Recall that FPTAS by correlation decay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10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0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7713" y="2505076"/>
            <a:ext cx="8129587" cy="128111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Counting Colorings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64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Colorings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Counting proper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-colorings </a:t>
                </a:r>
                <a:r>
                  <a:rPr lang="en-US" dirty="0" smtClean="0"/>
                  <a:t>is an extensively </a:t>
                </a:r>
                <a:r>
                  <a:rPr lang="en-US" dirty="0"/>
                  <a:t>studied </a:t>
                </a:r>
                <a:r>
                  <a:rPr lang="en-US" dirty="0" smtClean="0"/>
                  <a:t>problem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Count</a:t>
                </a:r>
                <a:r>
                  <a:rPr lang="en-US" dirty="0"/>
                  <a:t>i</a:t>
                </a:r>
                <a:r>
                  <a:rPr lang="en-US" dirty="0" smtClean="0"/>
                  <a:t>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colorings on bipartite graphs is #BIS-hard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4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7713" y="2505076"/>
            <a:ext cx="7762875" cy="1281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Similar </a:t>
            </a:r>
            <a:r>
              <a:rPr lang="en-US" sz="4000" dirty="0"/>
              <a:t>results </a:t>
            </a:r>
            <a:r>
              <a:rPr lang="en-US" sz="4000" dirty="0" smtClean="0"/>
              <a:t>were independently obtained </a:t>
            </a:r>
            <a:r>
              <a:rPr lang="en-US" sz="4000" dirty="0"/>
              <a:t>by </a:t>
            </a:r>
            <a:r>
              <a:rPr lang="en-US" sz="4000" dirty="0" err="1" smtClean="0"/>
              <a:t>Jenssen</a:t>
            </a:r>
            <a:r>
              <a:rPr lang="en-US" sz="4000" dirty="0" smtClean="0"/>
              <a:t>, </a:t>
            </a:r>
            <a:r>
              <a:rPr lang="en-US" sz="4000" dirty="0" err="1" smtClean="0"/>
              <a:t>Keevash</a:t>
            </a:r>
            <a:r>
              <a:rPr lang="en-US" sz="4000" dirty="0" smtClean="0"/>
              <a:t>, Perkins.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09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ground </a:t>
            </a:r>
            <a:r>
              <a:rPr lang="en-US" dirty="0" smtClean="0"/>
              <a:t>clusters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⊂[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all the left nodes choose colors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all the right nodes choose colors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)∩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)∩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Then the largest ground clusters are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6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facts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283269" cy="4351338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−1,   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ba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ba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|&gt;1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ba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ba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bar>
                                  <m:ba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bar>
                                  <m:ba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283269" cy="4351338"/>
              </a:xfrm>
              <a:blipFill>
                <a:blip r:embed="rId2"/>
                <a:stretch>
                  <a:fillRect l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8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 that their summation is a good </a:t>
            </a:r>
            <a:r>
              <a:rPr lang="en-US" dirty="0" smtClean="0"/>
              <a:t>approximation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Lemma.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is exponentially small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Most left nodes are colored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and most right nodes are colored by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ba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+|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ba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number is </a:t>
                </a:r>
                <a:r>
                  <a:rPr lang="en-US" dirty="0"/>
                  <a:t>exponentially </a:t>
                </a:r>
                <a:r>
                  <a:rPr lang="en-US" dirty="0" smtClean="0"/>
                  <a:t>small comparing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is sufficiently small.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1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 that their summation is a good </a:t>
            </a:r>
            <a:r>
              <a:rPr lang="en-US" dirty="0" smtClean="0"/>
              <a:t>approximation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Lemma.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bar>
                      <m:barPr>
                        <m:pos m:val="top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ba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is exponentially small.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Using covering property,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colors are used by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𝑠𝑛</m:t>
                    </m:r>
                  </m:oMath>
                </a14:m>
                <a:r>
                  <a:rPr lang="en-US" dirty="0" smtClean="0"/>
                  <a:t> nodes.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number is </a:t>
                </a:r>
                <a:r>
                  <a:rPr lang="en-US" dirty="0"/>
                  <a:t>exponentially </a:t>
                </a:r>
                <a:r>
                  <a:rPr lang="en-US" dirty="0" smtClean="0"/>
                  <a:t>small comparing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is sufficiently small.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that their summation is a good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Lemma.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exponentially </a:t>
                </a:r>
                <a:r>
                  <a:rPr lang="en-US" dirty="0" smtClean="0"/>
                  <a:t>small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dirty="0" smtClean="0"/>
                  <a:t> . </a:t>
                </a:r>
              </a:p>
              <a:p>
                <a:r>
                  <a:rPr lang="en-US" dirty="0" smtClean="0"/>
                  <a:t>By symmetry,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For even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bar>
                          </m:e>
                        </m:eqAr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a good 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r>
                  <a:rPr lang="en-US" dirty="0" smtClean="0"/>
                  <a:t>For odd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bar>
                          </m:e>
                        </m:eqAr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bar>
                                      <m:bar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bar>
                                  </m:e>
                                </m:d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bar>
                                  </m:e>
                                </m:d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good approximation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01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1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Define a polymer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41904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)∩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)∩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 smtClean="0"/>
                  <a:t>, a connected component of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)∪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)∩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a polymer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to denote the set of all polymers   </a:t>
                </a:r>
              </a:p>
              <a:p>
                <a:r>
                  <a:rPr lang="en-US" dirty="0" smtClean="0"/>
                  <a:t>Two polymer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’ are compatible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′)&gt;1 </m:t>
                    </m:r>
                  </m:oMath>
                </a14:m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Use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denote all sets </a:t>
                </a:r>
                <a:r>
                  <a:rPr lang="en-US" dirty="0"/>
                  <a:t>of compatible</a:t>
                </a:r>
                <a:r>
                  <a:rPr lang="en-US" dirty="0" smtClean="0"/>
                  <a:t> </a:t>
                </a:r>
                <a:r>
                  <a:rPr lang="en-US" dirty="0"/>
                  <a:t>polymers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 useBgFill="1"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41904" cy="4351338"/>
              </a:xfrm>
              <a:blipFill>
                <a:blip r:embed="rId3"/>
                <a:stretch>
                  <a:fillRect l="-1365" r="-197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0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Define a polymer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1825625"/>
                <a:ext cx="573034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Weight of polymer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ba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Polymer partition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Ξ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Relation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1825625"/>
                <a:ext cx="5730344" cy="4351338"/>
              </a:xfrm>
              <a:blipFill>
                <a:blip r:embed="rId3"/>
                <a:stretch>
                  <a:fillRect l="-191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343651" y="2066111"/>
            <a:ext cx="104775" cy="1190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0275" y="1825625"/>
            <a:ext cx="771525" cy="4291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38891" y="2661430"/>
            <a:ext cx="104775" cy="1190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43651" y="3256749"/>
            <a:ext cx="104775" cy="1190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38891" y="3852068"/>
            <a:ext cx="104775" cy="1190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34131" y="4447387"/>
            <a:ext cx="104775" cy="11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3651" y="4828372"/>
            <a:ext cx="104775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43651" y="5452281"/>
            <a:ext cx="104775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48401" y="5037901"/>
            <a:ext cx="104775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43651" y="5218900"/>
            <a:ext cx="104775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43651" y="5685613"/>
            <a:ext cx="104775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48663" y="2066111"/>
            <a:ext cx="104775" cy="1190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15287" y="1825625"/>
            <a:ext cx="771525" cy="4291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43903" y="2661430"/>
            <a:ext cx="104775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48663" y="3256749"/>
            <a:ext cx="104775" cy="1190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43903" y="3852068"/>
            <a:ext cx="104775" cy="119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39143" y="4447387"/>
            <a:ext cx="104775" cy="1190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4" idx="6"/>
            <a:endCxn id="15" idx="2"/>
          </p:cNvCxnSpPr>
          <p:nvPr/>
        </p:nvCxnSpPr>
        <p:spPr>
          <a:xfrm>
            <a:off x="6448426" y="2125643"/>
            <a:ext cx="19002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6"/>
            <a:endCxn id="17" idx="2"/>
          </p:cNvCxnSpPr>
          <p:nvPr/>
        </p:nvCxnSpPr>
        <p:spPr>
          <a:xfrm>
            <a:off x="6448426" y="2125643"/>
            <a:ext cx="1895477" cy="59531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17" idx="2"/>
          </p:cNvCxnSpPr>
          <p:nvPr/>
        </p:nvCxnSpPr>
        <p:spPr>
          <a:xfrm>
            <a:off x="6443666" y="2720962"/>
            <a:ext cx="19002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6"/>
            <a:endCxn id="18" idx="2"/>
          </p:cNvCxnSpPr>
          <p:nvPr/>
        </p:nvCxnSpPr>
        <p:spPr>
          <a:xfrm>
            <a:off x="6443666" y="2720962"/>
            <a:ext cx="1904997" cy="59531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6"/>
            <a:endCxn id="18" idx="2"/>
          </p:cNvCxnSpPr>
          <p:nvPr/>
        </p:nvCxnSpPr>
        <p:spPr>
          <a:xfrm>
            <a:off x="6448426" y="3316281"/>
            <a:ext cx="19002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43665" y="3911599"/>
            <a:ext cx="19002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6"/>
            <a:endCxn id="20" idx="2"/>
          </p:cNvCxnSpPr>
          <p:nvPr/>
        </p:nvCxnSpPr>
        <p:spPr>
          <a:xfrm>
            <a:off x="6443666" y="3911600"/>
            <a:ext cx="1895477" cy="59531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8" idx="2"/>
          </p:cNvCxnSpPr>
          <p:nvPr/>
        </p:nvCxnSpPr>
        <p:spPr>
          <a:xfrm>
            <a:off x="6438906" y="4514067"/>
            <a:ext cx="1904987" cy="58336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6"/>
            <a:endCxn id="19" idx="3"/>
          </p:cNvCxnSpPr>
          <p:nvPr/>
        </p:nvCxnSpPr>
        <p:spPr>
          <a:xfrm flipV="1">
            <a:off x="6438906" y="3953695"/>
            <a:ext cx="1920341" cy="55322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14950" y="1952185"/>
            <a:ext cx="3340893" cy="1532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76088" y="2543182"/>
            <a:ext cx="253787" cy="35555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39143" y="4828372"/>
            <a:ext cx="104775" cy="1190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339143" y="5452281"/>
            <a:ext cx="104775" cy="1190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43893" y="5037901"/>
            <a:ext cx="104775" cy="1190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339143" y="5218900"/>
            <a:ext cx="104775" cy="1190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339143" y="5685613"/>
            <a:ext cx="104775" cy="1190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12" idx="6"/>
            <a:endCxn id="20" idx="2"/>
          </p:cNvCxnSpPr>
          <p:nvPr/>
        </p:nvCxnSpPr>
        <p:spPr>
          <a:xfrm flipV="1">
            <a:off x="6453176" y="4506919"/>
            <a:ext cx="1885967" cy="59051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6"/>
            <a:endCxn id="15" idx="2"/>
          </p:cNvCxnSpPr>
          <p:nvPr/>
        </p:nvCxnSpPr>
        <p:spPr>
          <a:xfrm flipV="1">
            <a:off x="6448426" y="2125643"/>
            <a:ext cx="1900237" cy="276226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6" idx="2"/>
          </p:cNvCxnSpPr>
          <p:nvPr/>
        </p:nvCxnSpPr>
        <p:spPr>
          <a:xfrm>
            <a:off x="6446045" y="3342896"/>
            <a:ext cx="1893098" cy="154500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481637" y="3508356"/>
            <a:ext cx="3033713" cy="1080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283800" y="1997344"/>
            <a:ext cx="253787" cy="35555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76088" y="3775914"/>
            <a:ext cx="253787" cy="35555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69143" y="3122613"/>
            <a:ext cx="253787" cy="35555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81030" y="4309814"/>
            <a:ext cx="253787" cy="35555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63661" y="3766708"/>
            <a:ext cx="253787" cy="35555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277543" y="2564230"/>
            <a:ext cx="253787" cy="355559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52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Prove that </a:t>
            </a:r>
            <a:r>
              <a:rPr lang="en-US" sz="4000" dirty="0" smtClean="0"/>
              <a:t>it is </a:t>
            </a:r>
            <a:r>
              <a:rPr lang="en-US" sz="4000" dirty="0"/>
              <a:t>a good </a:t>
            </a:r>
            <a:r>
              <a:rPr lang="en-US" sz="4000" dirty="0" smtClean="0"/>
              <a:t>approximation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69344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is a good approximation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bar>
                                  <m:barPr>
                                    <m:pos m:val="top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</m:den>
                            </m:f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bar>
                              </m:e>
                            </m: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bar>
                                  <m:barPr>
                                    <m:pos m:val="top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</m:den>
                            </m:f>
                          </m:e>
                        </m:d>
                      </m:e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</m:d>
                          </m:e>
                        </m:nary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bar>
                                  <m:barPr>
                                    <m:pos m:val="top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ba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bar>
                              </m:e>
                            </m:d>
                          </m:e>
                        </m:nary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69344" cy="4351338"/>
              </a:xfrm>
              <a:blipFill>
                <a:blip r:embed="rId2"/>
                <a:stretch>
                  <a:fillRect l="-132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0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KP condition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</a:t>
                </a:r>
              </a:p>
              <a:p>
                <a:r>
                  <a:rPr lang="en-US" dirty="0" smtClean="0"/>
                  <a:t>First </a:t>
                </a:r>
                <a:r>
                  <a:rPr lang="en-US" dirty="0"/>
                  <a:t>enumerate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  <a:p>
                <a:r>
                  <a:rPr lang="en-US" dirty="0" smtClean="0"/>
                  <a:t>then </a:t>
                </a:r>
                <a:r>
                  <a:rPr lang="en-US" dirty="0"/>
                  <a:t>enumerate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finally </a:t>
                </a:r>
                <a:r>
                  <a:rPr lang="en-US" dirty="0"/>
                  <a:t>enumerate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93" y="1791669"/>
            <a:ext cx="1978064" cy="609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2" y="4191600"/>
            <a:ext cx="6347303" cy="17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theorem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 there is an FPTAS for counting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 </a:t>
                </a:r>
                <a:r>
                  <a:rPr lang="en-US" dirty="0"/>
                  <a:t>on almost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-regular bipartite graph.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7713" y="2505076"/>
            <a:ext cx="7762875" cy="128111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I will borrow everything from will’s talk and start from there.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12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Close the gaps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Is there a FPTAS for #BIS </a:t>
                </a:r>
                <a:r>
                  <a:rPr lang="en-US" dirty="0"/>
                  <a:t>on almost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-regular bipartite graph</a:t>
                </a:r>
                <a:r>
                  <a:rPr lang="en-US" dirty="0" smtClean="0"/>
                  <a:t>. (Yes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≥53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Apply the approach to other counting problems. In particular try other #BIS-hardness problems and problems with slow mixing MCMC 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2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Q &amp; A</a:t>
            </a:r>
            <a:endParaRPr lang="zh-CN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43400"/>
            <a:ext cx="1981200" cy="19812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4576763"/>
            <a:ext cx="1747837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7713" y="2505076"/>
            <a:ext cx="8129587" cy="1281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Ground </a:t>
            </a:r>
            <a:r>
              <a:rPr lang="en-US" sz="4000" dirty="0" smtClean="0"/>
              <a:t>cluster: </a:t>
            </a:r>
            <a:r>
              <a:rPr lang="en-US" sz="4000" dirty="0"/>
              <a:t>A family of </a:t>
            </a:r>
            <a:r>
              <a:rPr lang="en-US" sz="4000" dirty="0" smtClean="0"/>
              <a:t>configurations </a:t>
            </a:r>
            <a:r>
              <a:rPr lang="en-US" sz="4000" dirty="0"/>
              <a:t>rather than a single </a:t>
            </a:r>
            <a:r>
              <a:rPr lang="en-US" sz="4000" dirty="0" smtClean="0"/>
              <a:t>one.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38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common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ground clusters</a:t>
            </a:r>
          </a:p>
          <a:p>
            <a:r>
              <a:rPr lang="en-US" dirty="0"/>
              <a:t>Define </a:t>
            </a:r>
            <a:r>
              <a:rPr lang="en-US" dirty="0" smtClean="0"/>
              <a:t>neighborhoods of the ground clusters</a:t>
            </a:r>
          </a:p>
          <a:p>
            <a:r>
              <a:rPr lang="en-US" dirty="0" smtClean="0"/>
              <a:t>Prove that their summation is a good approximation</a:t>
            </a:r>
          </a:p>
          <a:p>
            <a:r>
              <a:rPr lang="en-US" dirty="0" smtClean="0"/>
              <a:t>Define a polymer model for each </a:t>
            </a:r>
            <a:r>
              <a:rPr lang="en-US" dirty="0"/>
              <a:t>ground </a:t>
            </a:r>
            <a:r>
              <a:rPr lang="en-US" dirty="0" smtClean="0"/>
              <a:t>cluster</a:t>
            </a:r>
          </a:p>
          <a:p>
            <a:r>
              <a:rPr lang="en-US" dirty="0" smtClean="0"/>
              <a:t>Prove that it is a good approximation</a:t>
            </a:r>
          </a:p>
          <a:p>
            <a:r>
              <a:rPr lang="en-US" dirty="0" smtClean="0"/>
              <a:t>Verify KP condition for the polymer model </a:t>
            </a:r>
          </a:p>
        </p:txBody>
      </p:sp>
    </p:spTree>
    <p:extLst>
      <p:ext uri="{BB962C8B-B14F-4D97-AF65-F5344CB8AC3E}">
        <p14:creationId xmlns:p14="http://schemas.microsoft.com/office/powerpoint/2010/main" val="41396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738313" y="2314563"/>
            <a:ext cx="2833687" cy="1471612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43085" y="2330434"/>
            <a:ext cx="2833687" cy="1471612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common recipe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7825" y="2247887"/>
            <a:ext cx="5310187" cy="163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76077" y="2627292"/>
            <a:ext cx="2353304" cy="877896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6777" y="2627292"/>
            <a:ext cx="2353304" cy="877896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61495" y="4713275"/>
            <a:ext cx="2353304" cy="877896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8503" y="4416417"/>
            <a:ext cx="2833687" cy="1471612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1555" y="5000627"/>
            <a:ext cx="253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Polymer model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84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Regular Bipartite Graphs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Expansion property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Covering property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𝑠𝑛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When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is large enough,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-regular bipartite graph almost surely has good expansion and covering properties.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8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2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7713" y="2505076"/>
            <a:ext cx="8129587" cy="128111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Counting Independent Sets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47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#BIS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20900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#BIS is conjectured to </a:t>
                </a:r>
                <a:r>
                  <a:rPr lang="en-US" dirty="0"/>
                  <a:t>have </a:t>
                </a:r>
                <a:r>
                  <a:rPr lang="en-US" dirty="0" smtClean="0"/>
                  <a:t>intermediate complexity</a:t>
                </a:r>
              </a:p>
              <a:p>
                <a:r>
                  <a:rPr lang="en-US" dirty="0" smtClean="0"/>
                  <a:t>Play an important role in the classification of approximate counting</a:t>
                </a:r>
              </a:p>
              <a:p>
                <a:r>
                  <a:rPr lang="en-US" dirty="0" smtClean="0"/>
                  <a:t>FPTAS for </a:t>
                </a:r>
                <a:r>
                  <a:rPr lang="en-US" dirty="0"/>
                  <a:t>#</a:t>
                </a:r>
                <a:r>
                  <a:rPr lang="en-US" dirty="0" smtClean="0"/>
                  <a:t>BIS when one side degree is bounded by 5. [Liu, L., 2015]</a:t>
                </a:r>
              </a:p>
              <a:p>
                <a:r>
                  <a:rPr lang="en-US" dirty="0" smtClean="0"/>
                  <a:t>#BIS on random regular bipartite graphs</a:t>
                </a:r>
              </a:p>
              <a:p>
                <a:pPr lvl="1"/>
                <a:r>
                  <a:rPr lang="en-US" dirty="0" smtClean="0"/>
                  <a:t>MCMC is of slow mixing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is large</a:t>
                </a:r>
              </a:p>
              <a:p>
                <a:pPr lvl="1"/>
                <a:r>
                  <a:rPr lang="en-US" dirty="0" smtClean="0"/>
                  <a:t>Important gadget in the hardness proof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209003" cy="4351338"/>
              </a:xfrm>
              <a:blipFill>
                <a:blip r:embed="rId2"/>
                <a:stretch>
                  <a:fillRect l="-1336" t="-2241" r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6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11679</TotalTime>
  <Words>515</Words>
  <Application>Microsoft Office PowerPoint</Application>
  <PresentationFormat>On-screen Show (4:3)</PresentationFormat>
  <Paragraphs>148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等线</vt:lpstr>
      <vt:lpstr>等线 Light</vt:lpstr>
      <vt:lpstr>Arial</vt:lpstr>
      <vt:lpstr>Calibri</vt:lpstr>
      <vt:lpstr>Calibri Light</vt:lpstr>
      <vt:lpstr>Cambria Math</vt:lpstr>
      <vt:lpstr>Office Theme</vt:lpstr>
      <vt:lpstr>Counting Independent Sets and Colorings on Random Regular Bipartite Graphs</vt:lpstr>
      <vt:lpstr>Similar results were independently obtained by Jenssen, Keevash, Perkins.</vt:lpstr>
      <vt:lpstr>I will borrow everything from will’s talk and start from there.</vt:lpstr>
      <vt:lpstr>Ground cluster: A family of configurations rather than a single one. </vt:lpstr>
      <vt:lpstr>The common recipe</vt:lpstr>
      <vt:lpstr>The common recipe</vt:lpstr>
      <vt:lpstr>Random Regular Bipartite Graphs</vt:lpstr>
      <vt:lpstr>Counting Independent Sets</vt:lpstr>
      <vt:lpstr>#BIS</vt:lpstr>
      <vt:lpstr>Identify ground clusters</vt:lpstr>
      <vt:lpstr>Prove that their summation is a good approximation</vt:lpstr>
      <vt:lpstr>Prove that their summation is a good approximation</vt:lpstr>
      <vt:lpstr>Define a polymer model for I_L</vt:lpstr>
      <vt:lpstr>Define a polymer model for I_L</vt:lpstr>
      <vt:lpstr>Prove that it is a good approximation</vt:lpstr>
      <vt:lpstr>Verify KP condition </vt:lpstr>
      <vt:lpstr>Our Theorems </vt:lpstr>
      <vt:lpstr>Counting Colorings</vt:lpstr>
      <vt:lpstr>Counting Colorings </vt:lpstr>
      <vt:lpstr>Identify ground clusters</vt:lpstr>
      <vt:lpstr>Simple facts</vt:lpstr>
      <vt:lpstr>Prove that their summation is a good approximation</vt:lpstr>
      <vt:lpstr>Prove that their summation is a good approximation</vt:lpstr>
      <vt:lpstr>Prove that their summation is a good approximation</vt:lpstr>
      <vt:lpstr>Define a polymer model for C_X</vt:lpstr>
      <vt:lpstr>Define a polymer model for C_X</vt:lpstr>
      <vt:lpstr>Prove that it is a good approximation</vt:lpstr>
      <vt:lpstr>Verify KP condition </vt:lpstr>
      <vt:lpstr>Our theorem  </vt:lpstr>
      <vt:lpstr>Open questions 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Independent Sets and Colorings on Random Regular Bipartite Graphs</dc:title>
  <dc:creator>Lu Pinyan</dc:creator>
  <cp:lastModifiedBy>Lu Pinyan</cp:lastModifiedBy>
  <cp:revision>64</cp:revision>
  <dcterms:created xsi:type="dcterms:W3CDTF">2019-03-13T12:05:26Z</dcterms:created>
  <dcterms:modified xsi:type="dcterms:W3CDTF">2019-03-21T15:22:36Z</dcterms:modified>
</cp:coreProperties>
</file>