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5"/>
  </p:notesMasterIdLst>
  <p:handoutMasterIdLst>
    <p:handoutMasterId r:id="rId26"/>
  </p:handoutMasterIdLst>
  <p:sldIdLst>
    <p:sldId id="343" r:id="rId6"/>
    <p:sldId id="366" r:id="rId7"/>
    <p:sldId id="367" r:id="rId8"/>
    <p:sldId id="371" r:id="rId9"/>
    <p:sldId id="372" r:id="rId10"/>
    <p:sldId id="378" r:id="rId11"/>
    <p:sldId id="368" r:id="rId12"/>
    <p:sldId id="380" r:id="rId13"/>
    <p:sldId id="379" r:id="rId14"/>
    <p:sldId id="373" r:id="rId15"/>
    <p:sldId id="375" r:id="rId16"/>
    <p:sldId id="376" r:id="rId17"/>
    <p:sldId id="381" r:id="rId18"/>
    <p:sldId id="382" r:id="rId19"/>
    <p:sldId id="377" r:id="rId20"/>
    <p:sldId id="374" r:id="rId21"/>
    <p:sldId id="365" r:id="rId22"/>
    <p:sldId id="316" r:id="rId23"/>
    <p:sldId id="295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31" autoAdjust="0"/>
    <p:restoredTop sz="85012" autoAdjust="0"/>
  </p:normalViewPr>
  <p:slideViewPr>
    <p:cSldViewPr snapToGrid="0">
      <p:cViewPr varScale="1">
        <p:scale>
          <a:sx n="55" d="100"/>
          <a:sy n="55" d="100"/>
        </p:scale>
        <p:origin x="581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Fundamental Tradeoff betweeen</a:t>
            </a:r>
            <a:r>
              <a:rPr lang="en-US" baseline="0"/>
              <a:t> Accuracy and Privacy Loss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'Plot data'!$B$1</c:f>
              <c:strCache>
                <c:ptCount val="1"/>
                <c:pt idx="0">
                  <c:v>Accuracy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'Plot data'!$A$2:$A$12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0.5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8</c:v>
                </c:pt>
                <c:pt idx="10">
                  <c:v>10</c:v>
                </c:pt>
              </c:numCache>
            </c:numRef>
          </c:xVal>
          <c:yVal>
            <c:numRef>
              <c:f>'Plot data'!$B$2:$B$12</c:f>
              <c:numCache>
                <c:formatCode>General</c:formatCode>
                <c:ptCount val="11"/>
                <c:pt idx="0">
                  <c:v>0</c:v>
                </c:pt>
                <c:pt idx="1">
                  <c:v>0.25</c:v>
                </c:pt>
                <c:pt idx="2">
                  <c:v>0.38</c:v>
                </c:pt>
                <c:pt idx="3">
                  <c:v>0.5</c:v>
                </c:pt>
                <c:pt idx="4">
                  <c:v>0.6</c:v>
                </c:pt>
                <c:pt idx="5">
                  <c:v>0.73</c:v>
                </c:pt>
                <c:pt idx="6">
                  <c:v>0.82</c:v>
                </c:pt>
                <c:pt idx="7">
                  <c:v>0.89</c:v>
                </c:pt>
                <c:pt idx="8">
                  <c:v>0.95</c:v>
                </c:pt>
                <c:pt idx="9">
                  <c:v>0.98</c:v>
                </c:pt>
                <c:pt idx="10">
                  <c:v>0.999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F7A-46E0-9E92-DD5D2B036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00984"/>
        <c:axId val="374097376"/>
      </c:scatterChart>
      <c:valAx>
        <c:axId val="374100984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Privacy Loss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374097376"/>
        <c:crosses val="autoZero"/>
        <c:crossBetween val="midCat"/>
      </c:valAx>
      <c:valAx>
        <c:axId val="374097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Accuracy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1009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Fundamental Tradeoff betweeen</a:t>
            </a:r>
            <a:r>
              <a:rPr lang="en-US" baseline="0"/>
              <a:t> Accuracy and Privacy Loss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'Plot data'!$B$1</c:f>
              <c:strCache>
                <c:ptCount val="1"/>
                <c:pt idx="0">
                  <c:v>Accuracy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'Plot data'!$A$2:$A$12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0.5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8</c:v>
                </c:pt>
                <c:pt idx="10">
                  <c:v>10</c:v>
                </c:pt>
              </c:numCache>
            </c:numRef>
          </c:xVal>
          <c:yVal>
            <c:numRef>
              <c:f>'Plot data'!$B$2:$B$12</c:f>
              <c:numCache>
                <c:formatCode>General</c:formatCode>
                <c:ptCount val="11"/>
                <c:pt idx="0">
                  <c:v>0</c:v>
                </c:pt>
                <c:pt idx="1">
                  <c:v>0.25</c:v>
                </c:pt>
                <c:pt idx="2">
                  <c:v>0.38</c:v>
                </c:pt>
                <c:pt idx="3">
                  <c:v>0.5</c:v>
                </c:pt>
                <c:pt idx="4">
                  <c:v>0.6</c:v>
                </c:pt>
                <c:pt idx="5">
                  <c:v>0.73</c:v>
                </c:pt>
                <c:pt idx="6">
                  <c:v>0.82</c:v>
                </c:pt>
                <c:pt idx="7">
                  <c:v>0.89</c:v>
                </c:pt>
                <c:pt idx="8">
                  <c:v>0.95</c:v>
                </c:pt>
                <c:pt idx="9">
                  <c:v>0.98</c:v>
                </c:pt>
                <c:pt idx="10">
                  <c:v>0.999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F7A-46E0-9E92-DD5D2B036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00984"/>
        <c:axId val="374097376"/>
      </c:scatterChart>
      <c:valAx>
        <c:axId val="374100984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Privacy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374097376"/>
        <c:crosses val="autoZero"/>
        <c:crossBetween val="midCat"/>
      </c:valAx>
      <c:valAx>
        <c:axId val="374097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1009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Fundamental Tradeoff betweeen</a:t>
            </a:r>
            <a:r>
              <a:rPr lang="en-US" baseline="0"/>
              <a:t> Accuracy and Privacy Loss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'Plot data'!$B$1</c:f>
              <c:strCache>
                <c:ptCount val="1"/>
                <c:pt idx="0">
                  <c:v>Accuracy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'Plot data'!$A$2:$A$12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0.5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8</c:v>
                </c:pt>
                <c:pt idx="10">
                  <c:v>10</c:v>
                </c:pt>
              </c:numCache>
            </c:numRef>
          </c:xVal>
          <c:yVal>
            <c:numRef>
              <c:f>'Plot data'!$B$2:$B$12</c:f>
              <c:numCache>
                <c:formatCode>General</c:formatCode>
                <c:ptCount val="11"/>
                <c:pt idx="0">
                  <c:v>0</c:v>
                </c:pt>
                <c:pt idx="1">
                  <c:v>0.25</c:v>
                </c:pt>
                <c:pt idx="2">
                  <c:v>0.38</c:v>
                </c:pt>
                <c:pt idx="3">
                  <c:v>0.5</c:v>
                </c:pt>
                <c:pt idx="4">
                  <c:v>0.6</c:v>
                </c:pt>
                <c:pt idx="5">
                  <c:v>0.73</c:v>
                </c:pt>
                <c:pt idx="6">
                  <c:v>0.82</c:v>
                </c:pt>
                <c:pt idx="7">
                  <c:v>0.89</c:v>
                </c:pt>
                <c:pt idx="8">
                  <c:v>0.95</c:v>
                </c:pt>
                <c:pt idx="9">
                  <c:v>0.98</c:v>
                </c:pt>
                <c:pt idx="10">
                  <c:v>0.999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F7A-46E0-9E92-DD5D2B036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00984"/>
        <c:axId val="374097376"/>
      </c:scatterChart>
      <c:valAx>
        <c:axId val="374100984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Privacy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374097376"/>
        <c:crosses val="autoZero"/>
        <c:crossBetween val="midCat"/>
      </c:valAx>
      <c:valAx>
        <c:axId val="374097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1009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578C4-5D5B-46BD-B8BA-3E81506E9C2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63060-6D41-4D87-B9C9-CB2AB10F2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8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108850" tIns="54425" rIns="108850" bIns="54425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108850" tIns="54425" rIns="108850" bIns="54425" rtlCol="0"/>
          <a:lstStyle>
            <a:lvl1pPr algn="r">
              <a:defRPr sz="1400"/>
            </a:lvl1pPr>
          </a:lstStyle>
          <a:p>
            <a:fld id="{545B527A-731F-4316-A55B-D6F52588EB0F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8850" tIns="54425" rIns="108850" bIns="54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108850" tIns="54425" rIns="108850" bIns="5442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108850" tIns="54425" rIns="108850" bIns="54425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108850" tIns="54425" rIns="108850" bIns="54425" rtlCol="0" anchor="b"/>
          <a:lstStyle>
            <a:lvl1pPr algn="r">
              <a:defRPr sz="1400"/>
            </a:lvl1pPr>
          </a:lstStyle>
          <a:p>
            <a:fld id="{D71A8971-5F0B-4911-87AC-F8CFD894A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51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6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Summary of</a:t>
            </a:r>
            <a:r>
              <a:rPr lang="en-US" baseline="0" dirty="0" smtClean="0"/>
              <a:t> experiments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Population invariant at the state level (only the state population count is unprotected).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Alpha (</a:t>
            </a:r>
            <a:r>
              <a:rPr lang="en-US" baseline="0" dirty="0" smtClean="0">
                <a:latin typeface="Symbol" panose="05050102010706020507" pitchFamily="18" charset="2"/>
              </a:rPr>
              <a:t>a</a:t>
            </a:r>
            <a:r>
              <a:rPr lang="en-US" baseline="0" dirty="0" smtClean="0"/>
              <a:t>) moves the allocation of the global privacy-loss budget between PL94 (a = 0) and SF1-P12 (a=1), P1 is also shown.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4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1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8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9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6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4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4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4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7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0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E6D4-27A9-4AE4-9EAE-AF75F97B17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9DBF00-6528-42F1-B328-44F742AF3A8A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 userDrawn="1">
            <p:custDataLst>
              <p:tags r:id="rId13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12" y="6013680"/>
            <a:ext cx="3877392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queue.acm.org/detail.cfm?id=3295691" TargetMode="External"/><Relationship Id="rId3" Type="http://schemas.openxmlformats.org/officeDocument/2006/relationships/hyperlink" Target="https://www2.census.gov/cac/sac/meetings/2017-09/garfinkel-modernizing-disclosure-avoidance.pdf?" TargetMode="External"/><Relationship Id="rId7" Type="http://schemas.openxmlformats.org/officeDocument/2006/relationships/hyperlink" Target="https://digitalcommons.ilr.cornell.edu/ldi/5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queue.acm.org" TargetMode="External"/><Relationship Id="rId5" Type="http://schemas.openxmlformats.org/officeDocument/2006/relationships/hyperlink" Target="https://arxiv.org/abs/1809.02201" TargetMode="External"/><Relationship Id="rId4" Type="http://schemas.openxmlformats.org/officeDocument/2006/relationships/hyperlink" Target="https://digitalcommons.ilr.cornell.edu/ldi/49/" TargetMode="External"/><Relationship Id="rId9" Type="http://schemas.openxmlformats.org/officeDocument/2006/relationships/hyperlink" Target="https://www2.census.gov/cac/sac/meetings/2018-12/abowd-disclosure-avoidance.pdf?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Maron.Abowd@census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401" y="925525"/>
            <a:ext cx="10449198" cy="2221490"/>
          </a:xfrm>
        </p:spPr>
        <p:txBody>
          <a:bodyPr>
            <a:noAutofit/>
          </a:bodyPr>
          <a:lstStyle/>
          <a:p>
            <a:r>
              <a:rPr lang="en-US" sz="4800" dirty="0"/>
              <a:t>Stepping-up: The Census Bureau </a:t>
            </a:r>
            <a:r>
              <a:rPr lang="en-US" sz="4800" dirty="0" smtClean="0"/>
              <a:t>Tries </a:t>
            </a:r>
            <a:r>
              <a:rPr lang="en-US" sz="4800" dirty="0"/>
              <a:t>to </a:t>
            </a:r>
            <a:r>
              <a:rPr lang="en-US" sz="4800" dirty="0" smtClean="0"/>
              <a:t>Be a </a:t>
            </a:r>
            <a:r>
              <a:rPr lang="en-US" sz="4800" dirty="0"/>
              <a:t>Good Data Steward in the </a:t>
            </a:r>
            <a:r>
              <a:rPr lang="en-US" sz="4800" dirty="0" smtClean="0"/>
              <a:t>21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 </a:t>
            </a:r>
            <a:r>
              <a:rPr lang="en-US" sz="4800" dirty="0"/>
              <a:t>Century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M. Abowd</a:t>
            </a:r>
            <a:br>
              <a:rPr lang="en-US" dirty="0" smtClean="0"/>
            </a:br>
            <a:r>
              <a:rPr lang="en-US" dirty="0" smtClean="0"/>
              <a:t>Chief Scientist and Associate Director for Research and Methodology</a:t>
            </a:r>
            <a:br>
              <a:rPr lang="en-US" dirty="0" smtClean="0"/>
            </a:br>
            <a:r>
              <a:rPr lang="en-US" dirty="0" smtClean="0"/>
              <a:t>U.S. Census Bureau</a:t>
            </a:r>
            <a:br>
              <a:rPr lang="en-US" dirty="0" smtClean="0"/>
            </a:br>
            <a:r>
              <a:rPr lang="en-US" dirty="0"/>
              <a:t>Simons Institute </a:t>
            </a:r>
            <a:r>
              <a:rPr lang="en-US" i="1" dirty="0"/>
              <a:t>Data Privacy: From Foundations to </a:t>
            </a:r>
            <a:r>
              <a:rPr lang="en-US" i="1" dirty="0" smtClean="0"/>
              <a:t>Applications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4, 2019 9:30-10:30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454" y="6055723"/>
            <a:ext cx="4302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views expressed in this talk are my own and not those of the U.S. Census Bureau.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598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6756"/>
            <a:ext cx="10515600" cy="26153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fixed the database reconstruction vulnerability for the 2020 Census by implementing differential privacy.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2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9155"/>
            <a:ext cx="10515600" cy="5340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intention is to demonstrate that statistical data, fit for their intended uses, can be produced when the entire publication system is subject to a formal privacy-loss budget.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date, the team developing these </a:t>
            </a:r>
            <a:r>
              <a:rPr lang="en-US" dirty="0" smtClean="0"/>
              <a:t>systems—many </a:t>
            </a:r>
            <a:r>
              <a:rPr lang="en-US" dirty="0"/>
              <a:t>of whom are in this </a:t>
            </a:r>
            <a:r>
              <a:rPr lang="en-US" dirty="0" smtClean="0"/>
              <a:t>room—has </a:t>
            </a:r>
            <a:r>
              <a:rPr lang="en-US" dirty="0"/>
              <a:t>demonstrated that bounded 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 smtClean="0"/>
              <a:t>-differential </a:t>
            </a:r>
            <a:r>
              <a:rPr lang="en-US" dirty="0"/>
              <a:t>privacy can be implemented for the data publications from the 2020 Census used to re-draw every legislative district in the nation (PL94-171 tables).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many of the person and household level tables in Summary File 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close to </a:t>
            </a:r>
            <a:r>
              <a:rPr lang="en-US" dirty="0" smtClean="0">
                <a:solidFill>
                  <a:srgbClr val="FF0000"/>
                </a:solidFill>
              </a:rPr>
              <a:t>100,000,000,000</a:t>
            </a:r>
            <a:r>
              <a:rPr lang="en-US" dirty="0" smtClean="0"/>
              <a:t> other queries published from the 2010 Census that are not consistent with a finite privacy-loss budget.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4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3824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2020 Disclosure Avoidance </a:t>
            </a:r>
            <a:r>
              <a:rPr lang="en-US" dirty="0"/>
              <a:t>team has also developed methods for quantifying and displaying the system-wide trade-offs between the accuracy of </a:t>
            </a:r>
            <a:r>
              <a:rPr lang="en-US" dirty="0" smtClean="0"/>
              <a:t>the decennial census </a:t>
            </a:r>
            <a:r>
              <a:rPr lang="en-US" dirty="0"/>
              <a:t>data </a:t>
            </a:r>
            <a:r>
              <a:rPr lang="en-US" dirty="0" smtClean="0"/>
              <a:t>products and </a:t>
            </a:r>
            <a:r>
              <a:rPr lang="en-US" dirty="0"/>
              <a:t>the privacy-loss budget assigned </a:t>
            </a:r>
            <a:r>
              <a:rPr lang="en-US" dirty="0" smtClean="0"/>
              <a:t>to sets of </a:t>
            </a:r>
            <a:r>
              <a:rPr lang="en-US" dirty="0"/>
              <a:t>tabulations.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Considering </a:t>
            </a:r>
            <a:r>
              <a:rPr lang="en-US" dirty="0"/>
              <a:t>that work began in mid-2016 and that no organization anywhere in the world has yet deployed a full, central differential privacy system, this is already a monumental achievement.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4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0"/>
            <a:ext cx="82296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" y="698500"/>
            <a:ext cx="1866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Accuracy v. Privacy Loss for Rhode Island (2010 Census) using the 2018 E2E Test Disclosure Avoidance System</a:t>
            </a:r>
          </a:p>
          <a:p>
            <a:endParaRPr lang="en-US" dirty="0"/>
          </a:p>
          <a:p>
            <a:r>
              <a:rPr lang="en-US" dirty="0" smtClean="0"/>
              <a:t>PL94-171: redistricting data, SF1: P12 age x sex data and P1 population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06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223" y="277095"/>
            <a:ext cx="8687553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11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1"/>
            <a:ext cx="10515600" cy="5372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But it is only the tip of the </a:t>
            </a:r>
            <a:r>
              <a:rPr lang="en-US" dirty="0" smtClean="0"/>
              <a:t>iceberg. </a:t>
            </a:r>
          </a:p>
          <a:p>
            <a:pPr marL="0" indent="0">
              <a:buNone/>
            </a:pPr>
            <a:r>
              <a:rPr lang="en-US" dirty="0" smtClean="0"/>
              <a:t>Demographic </a:t>
            </a:r>
            <a:r>
              <a:rPr lang="en-US" dirty="0"/>
              <a:t>profiles, based on the detailed tables traditionally published in summary files following the publication of redistricting data, have far more diverse uses than the redistricting data.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Summarizing </a:t>
            </a:r>
            <a:r>
              <a:rPr lang="en-US" dirty="0"/>
              <a:t>those use cases in a set of queries that can be answered with a reasonable privacy-loss budget is the next challenge.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Internet </a:t>
            </a:r>
            <a:r>
              <a:rPr lang="en-US" dirty="0"/>
              <a:t>giants, businesses and statistical agencies around the world should also step-up to these challenges. We can learn from, and help, each other enormously.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07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434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That’s just the beginning of the story.</a:t>
            </a:r>
          </a:p>
          <a:p>
            <a:pPr marL="0" indent="0">
              <a:buNone/>
            </a:pPr>
            <a:r>
              <a:rPr lang="en-US" dirty="0" smtClean="0"/>
              <a:t>What, precisely, should the privacy-loss policy be for all uses of the 2020 Census?</a:t>
            </a:r>
          </a:p>
          <a:p>
            <a:pPr marL="0" indent="0">
              <a:buNone/>
            </a:pPr>
            <a:r>
              <a:rPr lang="en-US" dirty="0" smtClean="0"/>
              <a:t>How should we manage invariants?</a:t>
            </a:r>
          </a:p>
          <a:p>
            <a:pPr marL="0" indent="0">
              <a:buNone/>
            </a:pPr>
            <a:r>
              <a:rPr lang="en-US" dirty="0" smtClean="0"/>
              <a:t>How should we allocate the privacy-loss budget throughout the next seven decades?</a:t>
            </a:r>
          </a:p>
          <a:p>
            <a:pPr marL="0" indent="0">
              <a:buNone/>
            </a:pPr>
            <a:r>
              <a:rPr lang="en-US" dirty="0" smtClean="0"/>
              <a:t>Can we insist that external researchers present their differentially private analysis programs as part of the project review process?</a:t>
            </a:r>
          </a:p>
          <a:p>
            <a:pPr marL="0" indent="0">
              <a:buNone/>
            </a:pPr>
            <a:r>
              <a:rPr lang="en-US" dirty="0" smtClean="0"/>
              <a:t>Is so, where do we get the experts to assess the proposals or certify the implementations?</a:t>
            </a:r>
          </a:p>
          <a:p>
            <a:pPr marL="0" indent="0">
              <a:buNone/>
            </a:pPr>
            <a:r>
              <a:rPr lang="en-US" dirty="0" smtClean="0"/>
              <a:t>Same process for internal users?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0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043"/>
            <a:ext cx="10515600" cy="46656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The Census Bureau’s 2020 Disclosure Avoidance System </a:t>
            </a:r>
            <a:r>
              <a:rPr lang="en-US" sz="3200" dirty="0"/>
              <a:t>incorporates work by </a:t>
            </a:r>
            <a:r>
              <a:rPr lang="en-US" altLang="en-US" sz="3200" dirty="0" smtClean="0"/>
              <a:t>Daniel </a:t>
            </a:r>
            <a:r>
              <a:rPr lang="en-US" altLang="en-US" sz="3200" dirty="0"/>
              <a:t>Kifer (Scientific Lead), Simson Garfinkel (Senior Scientist for Confidentiality and </a:t>
            </a:r>
            <a:r>
              <a:rPr lang="en-US" altLang="en-US" sz="3200" dirty="0" smtClean="0"/>
              <a:t>Data </a:t>
            </a:r>
            <a:r>
              <a:rPr lang="en-US" altLang="en-US" sz="3200" dirty="0"/>
              <a:t>Access), Rob </a:t>
            </a:r>
            <a:r>
              <a:rPr lang="en-US" altLang="en-US" sz="3200" dirty="0" smtClean="0"/>
              <a:t>Sienkiewicz (ACC Disclosure Avoidance, Center for Enterprise Dissemination), </a:t>
            </a:r>
            <a:r>
              <a:rPr lang="en-US" altLang="en-US" sz="3200" dirty="0"/>
              <a:t>Tamara Adams, Robert Ashmead, Michael Bentley, Stephen Clark, </a:t>
            </a:r>
            <a:r>
              <a:rPr lang="en-US" altLang="en-US" sz="3200" dirty="0" smtClean="0"/>
              <a:t>Craig </a:t>
            </a:r>
            <a:r>
              <a:rPr lang="en-US" altLang="en-US" sz="3200" dirty="0" err="1" smtClean="0"/>
              <a:t>Corl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Aref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Dajani</a:t>
            </a:r>
            <a:r>
              <a:rPr lang="en-US" altLang="en-US" sz="3200" dirty="0" smtClean="0"/>
              <a:t>, Nathan </a:t>
            </a:r>
            <a:r>
              <a:rPr lang="en-US" altLang="en-US" sz="3200" dirty="0" err="1" smtClean="0"/>
              <a:t>Goldschlag</a:t>
            </a:r>
            <a:r>
              <a:rPr lang="en-US" altLang="en-US" sz="3200" dirty="0" smtClean="0"/>
              <a:t>, Michael </a:t>
            </a:r>
            <a:r>
              <a:rPr lang="en-US" altLang="en-US" sz="3200" dirty="0"/>
              <a:t>Hay, Cynthia Hollingsworth, Michael Ikeda, Philip Leclerc, Ashwin </a:t>
            </a:r>
            <a:r>
              <a:rPr lang="en-US" altLang="en-US" sz="3200" dirty="0" err="1"/>
              <a:t>Machanavajjhala</a:t>
            </a:r>
            <a:r>
              <a:rPr lang="en-US" altLang="en-US" sz="3200" dirty="0"/>
              <a:t>, </a:t>
            </a:r>
            <a:r>
              <a:rPr lang="en-US" altLang="en-US" sz="3200" dirty="0" smtClean="0"/>
              <a:t>Christian Martindale, Gerome </a:t>
            </a:r>
            <a:r>
              <a:rPr lang="en-US" altLang="en-US" sz="3200" dirty="0"/>
              <a:t>Miklau, Brett Moran, Edward Porter, Sarah </a:t>
            </a:r>
            <a:r>
              <a:rPr lang="en-US" altLang="en-US" sz="3200" dirty="0" err="1" smtClean="0"/>
              <a:t>Powazek</a:t>
            </a:r>
            <a:r>
              <a:rPr lang="en-US" altLang="en-US" sz="3200" dirty="0" smtClean="0"/>
              <a:t>, Anne Ross, Ian Schmutte, William Sexton, Lars </a:t>
            </a:r>
            <a:r>
              <a:rPr lang="en-US" altLang="en-US" sz="3200" dirty="0" err="1" smtClean="0"/>
              <a:t>Vilhuber</a:t>
            </a:r>
            <a:r>
              <a:rPr lang="en-US" altLang="en-US" sz="3200" dirty="0" smtClean="0"/>
              <a:t>, Cecil Washington, and Pavel </a:t>
            </a:r>
            <a:r>
              <a:rPr lang="en-US" altLang="en-US" sz="3200" dirty="0" err="1" smtClean="0"/>
              <a:t>Zhuralev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3172-0737-4F58-AA61-0444E81086B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Background on the 2020 Census Disclosure Avoidance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September </a:t>
            </a:r>
            <a:r>
              <a:rPr lang="en-US" sz="2000" dirty="0" smtClean="0"/>
              <a:t>14, 2017 CSAC (overall design)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3"/>
              </a:rPr>
              <a:t>https://www2.census.gov/cac/sac/meetings/2017-09/garfinkel-modernizing-disclosure-avoidance.pdf</a:t>
            </a:r>
            <a:r>
              <a:rPr lang="en-US" sz="2000" dirty="0" smtClean="0">
                <a:hlinkClick r:id="rId3"/>
              </a:rPr>
              <a:t>?#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August, 2018 KDD’18 (top-down v. block-by-block)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4"/>
              </a:rPr>
              <a:t>https://digitalcommons.ilr.cornell.edu/ldi/49</a:t>
            </a:r>
            <a:r>
              <a:rPr lang="en-US" sz="2000" dirty="0" smtClean="0">
                <a:hlinkClick r:id="rId4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/>
              <a:t>October, 2018 </a:t>
            </a:r>
            <a:r>
              <a:rPr lang="en-US" sz="2000" dirty="0" smtClean="0"/>
              <a:t>WPES (implementation issues)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arxiv.org/abs/1809.02201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October, 2018 </a:t>
            </a:r>
            <a:r>
              <a:rPr lang="en-US" sz="2000" i="1" dirty="0" err="1" smtClean="0">
                <a:hlinkClick r:id="rId6" action="ppaction://hlinkfile"/>
              </a:rPr>
              <a:t>ACMQueue</a:t>
            </a:r>
            <a:r>
              <a:rPr lang="en-US" sz="2000" dirty="0" smtClean="0"/>
              <a:t> (understanding </a:t>
            </a:r>
            <a:r>
              <a:rPr lang="en-US" sz="2000" dirty="0"/>
              <a:t>database reconstruction) </a:t>
            </a:r>
            <a:br>
              <a:rPr lang="en-US" sz="2000" dirty="0"/>
            </a:br>
            <a:r>
              <a:rPr lang="en-US" sz="2000" dirty="0">
                <a:hlinkClick r:id="rId7"/>
              </a:rPr>
              <a:t>https://digitalcommons.ilr.cornell.edu/ldi/50</a:t>
            </a:r>
            <a:r>
              <a:rPr lang="en-US" sz="2000" dirty="0" smtClean="0">
                <a:hlinkClick r:id="rId7"/>
              </a:rPr>
              <a:t>/</a:t>
            </a:r>
            <a:r>
              <a:rPr lang="en-US" sz="2000" dirty="0" smtClean="0"/>
              <a:t> </a:t>
            </a:r>
            <a:r>
              <a:rPr lang="en-US" sz="2000" dirty="0"/>
              <a:t>or</a:t>
            </a:r>
            <a:br>
              <a:rPr lang="en-US" sz="2000" dirty="0"/>
            </a:br>
            <a:r>
              <a:rPr lang="en-US" sz="2000" dirty="0">
                <a:hlinkClick r:id="rId8"/>
              </a:rPr>
              <a:t>https://</a:t>
            </a:r>
            <a:r>
              <a:rPr lang="en-US" sz="2000" dirty="0" smtClean="0">
                <a:hlinkClick r:id="rId8"/>
              </a:rPr>
              <a:t>queue.acm.org/detail.cfm?id=3295691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December 6, 2010 CSAC (detailed discussion of algorithms and choices)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9"/>
              </a:rPr>
              <a:t>https://www2.census.gov/cac/sac/meetings/2018-12/abowd-disclosure-avoidance.pdf</a:t>
            </a:r>
            <a:r>
              <a:rPr lang="en-US" sz="2000" dirty="0" smtClean="0">
                <a:hlinkClick r:id="rId9"/>
              </a:rPr>
              <a:t>?#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0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John.Maron.Abowd@census.gov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02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9398" y="719529"/>
            <a:ext cx="10574310" cy="5142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The challenges of a census:</a:t>
            </a:r>
          </a:p>
          <a:p>
            <a:pPr marL="0" indent="0">
              <a:buNone/>
            </a:pPr>
            <a:endParaRPr lang="en-US" sz="4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4800" dirty="0"/>
              <a:t>collect all of the data necessary to underpin our </a:t>
            </a:r>
            <a:r>
              <a:rPr lang="en-US" sz="4800" dirty="0" smtClean="0"/>
              <a:t>democracy</a:t>
            </a:r>
            <a:endParaRPr lang="en-US" sz="4800" dirty="0"/>
          </a:p>
          <a:p>
            <a:pPr marL="971550" lvl="1" indent="-514350">
              <a:buFont typeface="+mj-lt"/>
              <a:buAutoNum type="arabicPeriod"/>
            </a:pPr>
            <a:r>
              <a:rPr lang="en-US" sz="4800" dirty="0"/>
              <a:t>protect the privacy of individual data to ensure trust and </a:t>
            </a:r>
            <a:r>
              <a:rPr lang="en-US" sz="4800" dirty="0" smtClean="0"/>
              <a:t>prevent abuse</a:t>
            </a:r>
            <a:endParaRPr lang="en-US" sz="48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Database Reconstruction 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4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These are the lessons from cryptography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4000" dirty="0" smtClean="0"/>
              <a:t>Too many statistics</a:t>
            </a:r>
          </a:p>
          <a:p>
            <a:pPr marL="457200" lvl="1" indent="0">
              <a:buNone/>
            </a:pPr>
            <a:r>
              <a:rPr lang="en-US" sz="4000" dirty="0" smtClean="0"/>
              <a:t>Noise infusion is necessary</a:t>
            </a:r>
          </a:p>
          <a:p>
            <a:pPr marL="457200" lvl="1" indent="0">
              <a:buNone/>
            </a:pPr>
            <a:r>
              <a:rPr lang="en-US" sz="4000" dirty="0" smtClean="0"/>
              <a:t>Transparency about methods is a benefit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852"/>
            <a:ext cx="10515600" cy="4351338"/>
          </a:xfrm>
        </p:spPr>
        <p:txBody>
          <a:bodyPr/>
          <a:lstStyle/>
          <a:p>
            <a:r>
              <a:rPr lang="en-US" dirty="0" smtClean="0"/>
              <a:t>Database reconstruction for all 308,745,538 people in 2010 Census</a:t>
            </a:r>
          </a:p>
          <a:p>
            <a:r>
              <a:rPr lang="en-US" dirty="0" smtClean="0"/>
              <a:t>Link reconstructed records to commercial databases: acquire PII</a:t>
            </a:r>
          </a:p>
          <a:p>
            <a:r>
              <a:rPr lang="en-US" dirty="0" smtClean="0"/>
              <a:t>Successful linkage to commercial data: putative re-identification</a:t>
            </a:r>
          </a:p>
          <a:p>
            <a:r>
              <a:rPr lang="en-US" dirty="0" smtClean="0"/>
              <a:t>Compare putative re-identifications to confidential data</a:t>
            </a:r>
          </a:p>
          <a:p>
            <a:r>
              <a:rPr lang="en-US" dirty="0" smtClean="0"/>
              <a:t>Successful linkage to confidential data: confirmed re-identification</a:t>
            </a:r>
          </a:p>
          <a:p>
            <a:r>
              <a:rPr lang="en-US" dirty="0" smtClean="0"/>
              <a:t>Harm: attacker can learn self-response race and ethnicity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07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Census block and voting age (18+) correctly reconstructed in all 6,207,027 inhabited blocks</a:t>
            </a:r>
          </a:p>
          <a:p>
            <a:r>
              <a:rPr lang="en-US" dirty="0" smtClean="0"/>
              <a:t>Block, sex, age (in years), race (OMB 63 categories), ethnicity reconstructed</a:t>
            </a:r>
          </a:p>
          <a:p>
            <a:pPr lvl="1"/>
            <a:r>
              <a:rPr lang="en-US" dirty="0" smtClean="0"/>
              <a:t>Exactly: 46% of population (142 million of 308,745,538)</a:t>
            </a:r>
          </a:p>
          <a:p>
            <a:pPr lvl="1"/>
            <a:r>
              <a:rPr lang="en-US" dirty="0" smtClean="0"/>
              <a:t>Allowing age +/- one year: 71% of population (219 million of 308,745,538)</a:t>
            </a:r>
          </a:p>
          <a:p>
            <a:r>
              <a:rPr lang="en-US" dirty="0" smtClean="0"/>
              <a:t>Block, sex, age linked to commercial data to acquire PII</a:t>
            </a:r>
          </a:p>
          <a:p>
            <a:pPr lvl="1"/>
            <a:r>
              <a:rPr lang="en-US" dirty="0" smtClean="0"/>
              <a:t>Putative re-identifications: 45% of population (138 million of 308,745,538)</a:t>
            </a:r>
          </a:p>
          <a:p>
            <a:r>
              <a:rPr lang="en-US" dirty="0" smtClean="0"/>
              <a:t>Name, block, sex, age, race, ethnicity compared to confidential data</a:t>
            </a:r>
          </a:p>
          <a:p>
            <a:pPr lvl="1"/>
            <a:r>
              <a:rPr lang="en-US" dirty="0" smtClean="0"/>
              <a:t>Confirmed re-identifications: 38% of putative (52 million; 17% of population)</a:t>
            </a:r>
          </a:p>
          <a:p>
            <a:r>
              <a:rPr lang="en-US" dirty="0" smtClean="0"/>
              <a:t>For the confirmed re-identifications, race and ethnicity are learned exactly, not just statistically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1045"/>
            <a:ext cx="10515600" cy="5085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Absolutely the hardest lesson in modern data science is the constraint on publication that the fundamental law of information recovery imposes.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I usually call it the death knell for traditional methods of publication, and not just in statistical agencies.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2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702411"/>
              </p:ext>
            </p:extLst>
          </p:nvPr>
        </p:nvGraphicFramePr>
        <p:xfrm>
          <a:off x="1139922" y="409928"/>
          <a:ext cx="10386034" cy="559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14179" y="1382889"/>
            <a:ext cx="2173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privacy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06979" y="5142089"/>
            <a:ext cx="502355" cy="423333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09334" y="4701822"/>
            <a:ext cx="2173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accuracy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0724444" y="982134"/>
            <a:ext cx="632179" cy="51928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57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702411"/>
              </p:ext>
            </p:extLst>
          </p:nvPr>
        </p:nvGraphicFramePr>
        <p:xfrm>
          <a:off x="1139922" y="409928"/>
          <a:ext cx="10386034" cy="559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46513" y="2427825"/>
            <a:ext cx="37676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5"/>
                </a:solidFill>
              </a:rPr>
              <a:t>It is inefficient to operate below the frontier.</a:t>
            </a:r>
            <a:endParaRPr lang="en-US" sz="2800" i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4517" y="808924"/>
            <a:ext cx="3767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5"/>
                </a:solidFill>
              </a:rPr>
              <a:t>It is infeasible to operate above the frontier.</a:t>
            </a:r>
            <a:endParaRPr lang="en-US" sz="28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52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702411"/>
              </p:ext>
            </p:extLst>
          </p:nvPr>
        </p:nvGraphicFramePr>
        <p:xfrm>
          <a:off x="1139922" y="409928"/>
          <a:ext cx="10386034" cy="559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2431473" y="3207808"/>
            <a:ext cx="2660072" cy="512137"/>
          </a:xfrm>
          <a:prstGeom prst="straightConnector1">
            <a:avLst/>
          </a:prstGeom>
          <a:ln w="444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978869" y="1070265"/>
            <a:ext cx="1645586" cy="1357560"/>
          </a:xfrm>
          <a:prstGeom prst="straightConnector1">
            <a:avLst/>
          </a:prstGeom>
          <a:ln w="444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46513" y="2427825"/>
            <a:ext cx="37676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5"/>
                </a:solidFill>
              </a:rPr>
              <a:t>It is fundamentally a social choice which of these two points is “better.”</a:t>
            </a:r>
            <a:endParaRPr lang="en-US" sz="28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1292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heme/theme1.xml><?xml version="1.0" encoding="utf-8"?>
<a:theme xmlns:a="http://schemas.openxmlformats.org/drawingml/2006/main" name="Office Theme">
  <a:themeElements>
    <a:clrScheme name="Census Colors">
      <a:dk1>
        <a:srgbClr val="000000"/>
      </a:dk1>
      <a:lt1>
        <a:srgbClr val="FFFFFF"/>
      </a:lt1>
      <a:dk2>
        <a:srgbClr val="205493"/>
      </a:dk2>
      <a:lt2>
        <a:srgbClr val="A7C0CD"/>
      </a:lt2>
      <a:accent1>
        <a:srgbClr val="78909C"/>
      </a:accent1>
      <a:accent2>
        <a:srgbClr val="4B636E"/>
      </a:accent2>
      <a:accent3>
        <a:srgbClr val="FF7043"/>
      </a:accent3>
      <a:accent4>
        <a:srgbClr val="0095A8"/>
      </a:accent4>
      <a:accent5>
        <a:srgbClr val="981D3D"/>
      </a:accent5>
      <a:accent6>
        <a:srgbClr val="0072B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Widescreen Template" id="{8196AB31-EAC9-43A6-AB09-884533ACEA3D}" vid="{AEF36F8B-787C-4517-817E-50F3CC1D1B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57a95a-962d-47e7-8af1-548f79049771">CNMPDOCID-171-76</_dlc_DocId>
    <_dlc_DocIdUrl xmlns="8557a95a-962d-47e7-8af1-548f79049771">
      <Url>https://collab.ecm.census.gov/div/cnmp/intranet/CIDB/_layouts/DocIdRedir.aspx?ID=CNMPDOCID-171-76</Url>
      <Description>CNMPDOCID-171-76</Description>
    </_dlc_DocIdUrl>
    <ItemNotes xmlns="8557a95a-962d-47e7-8af1-548f7904977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213640342B0D4180DE23B27D24F75A" ma:contentTypeVersion="3" ma:contentTypeDescription="Create a new document." ma:contentTypeScope="" ma:versionID="f1abb7a662900d2ae2b52ba4d0af2696">
  <xsd:schema xmlns:xsd="http://www.w3.org/2001/XMLSchema" xmlns:xs="http://www.w3.org/2001/XMLSchema" xmlns:p="http://schemas.microsoft.com/office/2006/metadata/properties" xmlns:ns2="8557a95a-962d-47e7-8af1-548f79049771" targetNamespace="http://schemas.microsoft.com/office/2006/metadata/properties" ma:root="true" ma:fieldsID="2ea6fe5a1da8529cdca9c53ace4eda54" ns2:_="">
    <xsd:import namespace="8557a95a-962d-47e7-8af1-548f7904977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Item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7a95a-962d-47e7-8af1-548f7904977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ItemNotes" ma:index="11" nillable="true" ma:displayName="Item Notes" ma:description="Place notes to help other people here. This column is Plain text only." ma:internalName="Item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162CE1-4CF0-4144-9012-4D7FBE7467B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2F0B9AD-5FE1-47F7-97C4-FD87FADD30AE}">
  <ds:schemaRefs>
    <ds:schemaRef ds:uri="http://schemas.microsoft.com/office/2006/metadata/properties"/>
    <ds:schemaRef ds:uri="8557a95a-962d-47e7-8af1-548f79049771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5CC3319-1ADD-4A59-AFDD-715DE90A39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57a95a-962d-47e7-8af1-548f790497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AB00651-FE08-4BF5-B9EB-3D5E51C180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Widescreen Template March 2018</Template>
  <TotalTime>3647</TotalTime>
  <Words>989</Words>
  <Application>Microsoft Office PowerPoint</Application>
  <PresentationFormat>Widescreen</PresentationFormat>
  <Paragraphs>106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Office Theme</vt:lpstr>
      <vt:lpstr>Stepping-up: The Census Bureau Tries to Be a Good Data Steward in the 21st  Century</vt:lpstr>
      <vt:lpstr>PowerPoint Presentation</vt:lpstr>
      <vt:lpstr>The Database Reconstruction Vulnerability</vt:lpstr>
      <vt:lpstr>What we did</vt:lpstr>
      <vt:lpstr>What we found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Acknowledgments</vt:lpstr>
      <vt:lpstr>More Background on the 2020 Census Disclosure Avoidance System</vt:lpstr>
      <vt:lpstr>Thank you.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Maron Abowd (CENSUS/ADRM FED)</dc:creator>
  <cp:lastModifiedBy>John Maron Abowd (CENSUS/ADRM FED)</cp:lastModifiedBy>
  <cp:revision>184</cp:revision>
  <cp:lastPrinted>2018-11-28T14:59:43Z</cp:lastPrinted>
  <dcterms:created xsi:type="dcterms:W3CDTF">2018-07-10T15:38:46Z</dcterms:created>
  <dcterms:modified xsi:type="dcterms:W3CDTF">2019-03-04T13:21:54Z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0x01010036213640342B0D4180DE23B27D24F75A</vt:lpwstr>
  </property>
  <property fmtid="{D5CDD505-2E9C-101B-9397-08002B2CF9AE}" pid="3" name="_dlc_DocIdItemGuid">
    <vt:lpwstr>4679d283-419e-4149-a499-5e2b0634dae0</vt:lpwstr>
  </property>
</Properties>
</file>