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545" r:id="rId3"/>
    <p:sldId id="680" r:id="rId4"/>
    <p:sldId id="685" r:id="rId5"/>
    <p:sldId id="660" r:id="rId6"/>
    <p:sldId id="711" r:id="rId7"/>
    <p:sldId id="694" r:id="rId8"/>
    <p:sldId id="635" r:id="rId9"/>
    <p:sldId id="712" r:id="rId10"/>
    <p:sldId id="705" r:id="rId11"/>
    <p:sldId id="706" r:id="rId12"/>
    <p:sldId id="709" r:id="rId13"/>
    <p:sldId id="707" r:id="rId14"/>
    <p:sldId id="710" r:id="rId15"/>
    <p:sldId id="708" r:id="rId16"/>
    <p:sldId id="704" r:id="rId17"/>
    <p:sldId id="70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Contents" id="{CB6BBEF7-9717-4733-A929-535518E6EBF6}">
          <p14:sldIdLst>
            <p14:sldId id="277"/>
          </p14:sldIdLst>
        </p14:section>
        <p14:section name="Intro and Background" id="{16378913-E5ED-4281-BAF5-F1F938CB0BED}">
          <p14:sldIdLst>
            <p14:sldId id="545"/>
            <p14:sldId id="680"/>
            <p14:sldId id="685"/>
            <p14:sldId id="660"/>
            <p14:sldId id="711"/>
            <p14:sldId id="694"/>
            <p14:sldId id="635"/>
            <p14:sldId id="712"/>
            <p14:sldId id="705"/>
            <p14:sldId id="706"/>
            <p14:sldId id="709"/>
            <p14:sldId id="707"/>
            <p14:sldId id="710"/>
            <p14:sldId id="708"/>
            <p14:sldId id="704"/>
            <p14:sldId id="700"/>
          </p14:sldIdLst>
        </p14:section>
        <p14:section name="Main Ideas" id="{C868A753-9E07-9047-A770-00F81C7A36D4}">
          <p14:sldIdLst/>
        </p14:section>
        <p14:section name="Results, Conclusions and Perspectives" id="{E2D565D1-BA5E-44E6-A40E-50A644912248}">
          <p14:sldIdLst/>
        </p14:section>
        <p14:section name="Deleted scenes" id="{D7ACAA3C-F113-314F-AA0E-33316AEBE546}">
          <p14:sldIdLst/>
        </p14:section>
        <p14:section name="Maybes" id="{71D59651-8EFA-4415-9623-98B4C4A869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FFFFFF"/>
    <a:srgbClr val="000080"/>
    <a:srgbClr val="B30072"/>
    <a:srgbClr val="690087"/>
    <a:srgbClr val="C1FFC1"/>
    <a:srgbClr val="B3FFB3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4" autoAdjust="0"/>
    <p:restoredTop sz="80769" autoAdjust="0"/>
  </p:normalViewPr>
  <p:slideViewPr>
    <p:cSldViewPr>
      <p:cViewPr varScale="1">
        <p:scale>
          <a:sx n="47" d="100"/>
          <a:sy n="47" d="100"/>
        </p:scale>
        <p:origin x="1041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584"/>
    </p:cViewPr>
  </p:sorterViewPr>
  <p:notesViewPr>
    <p:cSldViewPr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89671-AAC1-4551-AB1E-F34E69E8A467}" type="datetimeFigureOut">
              <a:rPr lang="pt-BR" smtClean="0"/>
              <a:t>06/12/2018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AB2A-0B6D-4ACF-A9E9-4988FA85DB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00F830A1-3891-4B82-A120-081866556DA0}" type="datetimeFigureOut">
              <a:pPr/>
              <a:t>12/6/2018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58CC9574-A819-4FE4-99A7-1E27AD09ADC2}" type="slidenum"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3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Procesi</a:t>
            </a:r>
            <a:r>
              <a:rPr lang="en-US" dirty="0"/>
              <a:t>, </a:t>
            </a:r>
            <a:r>
              <a:rPr lang="en-US" dirty="0" err="1"/>
              <a:t>Razmyslov</a:t>
            </a:r>
            <a:r>
              <a:rPr lang="en-US" dirty="0"/>
              <a:t>, </a:t>
            </a:r>
            <a:r>
              <a:rPr lang="en-US" dirty="0" err="1"/>
              <a:t>Formanek</a:t>
            </a:r>
            <a:endParaRPr lang="en-US" dirty="0"/>
          </a:p>
          <a:p>
            <a:r>
              <a:rPr lang="en-US" dirty="0"/>
              <a:t>Perhaps mention here that FS does not provide a separating invariant in their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0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Derksen</a:t>
            </a:r>
            <a:r>
              <a:rPr lang="en-US" dirty="0"/>
              <a:t> </a:t>
            </a:r>
            <a:r>
              <a:rPr lang="en-US" dirty="0" err="1"/>
              <a:t>Weyman</a:t>
            </a:r>
            <a:r>
              <a:rPr lang="en-US" dirty="0"/>
              <a:t> 2000</a:t>
            </a:r>
          </a:p>
          <a:p>
            <a:r>
              <a:rPr lang="en-US" dirty="0"/>
              <a:t>Domokos </a:t>
            </a:r>
            <a:r>
              <a:rPr lang="en-US" dirty="0" err="1"/>
              <a:t>Zubkov</a:t>
            </a:r>
            <a:r>
              <a:rPr lang="en-US" dirty="0"/>
              <a:t> 2001</a:t>
            </a:r>
          </a:p>
          <a:p>
            <a:r>
              <a:rPr lang="en-US" dirty="0" err="1"/>
              <a:t>Schoefield</a:t>
            </a:r>
            <a:r>
              <a:rPr lang="en-US" dirty="0"/>
              <a:t> van der Bergh 2001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375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IQS: need to put the d \in {n-1, n} condition somewhere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29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Derksen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05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Derksen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2018</a:t>
            </a:r>
          </a:p>
          <a:p>
            <a:r>
              <a:rPr lang="en-US" dirty="0"/>
              <a:t>Note that B_1 will also be invertible because we assume that det(</a:t>
            </a:r>
            <a:r>
              <a:rPr lang="en-US" dirty="0" err="1"/>
              <a:t>A_i</a:t>
            </a:r>
            <a:r>
              <a:rPr lang="en-US" dirty="0"/>
              <a:t>) = det(</a:t>
            </a:r>
            <a:r>
              <a:rPr lang="en-US" dirty="0" err="1"/>
              <a:t>B_i</a:t>
            </a:r>
            <a:r>
              <a:rPr lang="en-US" dirty="0"/>
              <a:t>) for all I</a:t>
            </a:r>
          </a:p>
          <a:p>
            <a:r>
              <a:rPr lang="en-US" dirty="0"/>
              <a:t>(*) And we know how to obtain this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0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Derksen</a:t>
            </a:r>
            <a:r>
              <a:rPr lang="en-US" dirty="0"/>
              <a:t> </a:t>
            </a:r>
            <a:r>
              <a:rPr lang="en-US" dirty="0" err="1"/>
              <a:t>Weyman</a:t>
            </a:r>
            <a:r>
              <a:rPr lang="en-US" dirty="0"/>
              <a:t> 2000</a:t>
            </a:r>
          </a:p>
          <a:p>
            <a:r>
              <a:rPr lang="en-US" dirty="0"/>
              <a:t>Domokos </a:t>
            </a:r>
            <a:r>
              <a:rPr lang="en-US" dirty="0" err="1"/>
              <a:t>Zubkov</a:t>
            </a:r>
            <a:r>
              <a:rPr lang="en-US" dirty="0"/>
              <a:t> 2001</a:t>
            </a:r>
          </a:p>
          <a:p>
            <a:r>
              <a:rPr lang="en-US" dirty="0" err="1"/>
              <a:t>Schoefield</a:t>
            </a:r>
            <a:r>
              <a:rPr lang="en-US" dirty="0"/>
              <a:t> van der Bergh 2001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2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much to introduce in this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45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2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09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More generally we could talk about “explicit varieties” but then we won’t necessarily have invariant theory involved. So probably not good for this talk. Figure out a better theme for such a talk.</a:t>
            </a:r>
          </a:p>
          <a:p>
            <a:endParaRPr lang="en-US" dirty="0"/>
          </a:p>
          <a:p>
            <a:r>
              <a:rPr lang="en-US" dirty="0"/>
              <a:t>Can we get a hierarchy of varieties? “Succinct” &lt; “explicit” &lt;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algorithms doubly exponential or exponential until Ketan came along and gave the right complexity theoretic notion of succinctness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 class C is a “natural circuit class” (i.e.) closed under restrictions, and for PIT purposes of polynomial degree.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Note that for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nullcone</a:t>
            </a: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and OCI the polynomial is a polynomial only in the auxiliary variables 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Remark: enough to take C-succinct separators (where the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f_i’s</a:t>
            </a: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are separating invariants)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Procesi</a:t>
            </a:r>
            <a:r>
              <a:rPr lang="en-US" dirty="0"/>
              <a:t>, </a:t>
            </a:r>
            <a:r>
              <a:rPr lang="en-US" dirty="0" err="1"/>
              <a:t>Razmyslov</a:t>
            </a:r>
            <a:r>
              <a:rPr lang="en-US" dirty="0"/>
              <a:t>, </a:t>
            </a:r>
            <a:r>
              <a:rPr lang="en-US" dirty="0" err="1"/>
              <a:t>Formanek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2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Procesi</a:t>
            </a:r>
            <a:r>
              <a:rPr lang="en-US" dirty="0"/>
              <a:t>, </a:t>
            </a:r>
            <a:r>
              <a:rPr lang="en-US" dirty="0" err="1"/>
              <a:t>Razmyslov</a:t>
            </a:r>
            <a:r>
              <a:rPr lang="en-US" dirty="0"/>
              <a:t>, </a:t>
            </a:r>
            <a:r>
              <a:rPr lang="en-US" dirty="0" err="1"/>
              <a:t>Formanek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05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BR"/>
              <a:t>Clique para editar o título mestre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t-BR"/>
            </a:lvl1pPr>
          </a:lstStyle>
          <a:p>
            <a:pPr eaLnBrk="1" latinLnBrk="0" hangingPunct="1"/>
            <a:r>
              <a:rPr lang="pt-BR"/>
              <a:t>Clique no ícone para adicionar mídia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    Clique para editar o 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12/6/2018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23928" y="908720"/>
            <a:ext cx="4824536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Rafael Oliveira</a:t>
            </a:r>
          </a:p>
          <a:p>
            <a:pPr algn="ctr"/>
            <a:r>
              <a:rPr lang="pt-BR" b="1" dirty="0" err="1">
                <a:solidFill>
                  <a:schemeClr val="tx1"/>
                </a:solidFill>
              </a:rPr>
              <a:t>University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of</a:t>
            </a:r>
            <a:r>
              <a:rPr lang="pt-BR" b="1" dirty="0">
                <a:solidFill>
                  <a:schemeClr val="tx1"/>
                </a:solidFill>
              </a:rPr>
              <a:t> Toronto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95536" y="3068960"/>
            <a:ext cx="7147892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3200" b="0" dirty="0">
                <a:solidFill>
                  <a:prstClr val="white"/>
                </a:solidFill>
              </a:rPr>
              <a:t>PIT Questions in Invariant Theory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Simultaneous Conjugation (SC)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/>
              <p:nvPr/>
            </p:nvSpPr>
            <p:spPr bwMode="auto">
              <a:xfrm>
                <a:off x="179512" y="941819"/>
                <a:ext cx="8640960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 Cone: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OCI: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41819"/>
                <a:ext cx="8640960" cy="830997"/>
              </a:xfrm>
              <a:prstGeom prst="rect">
                <a:avLst/>
              </a:prstGeom>
              <a:blipFill>
                <a:blip r:embed="rId3"/>
                <a:stretch>
                  <a:fillRect l="-986" t="-5036" b="-1438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179512" y="1844824"/>
                <a:ext cx="8856984" cy="4833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Succinctness: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∏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∏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OCI: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by </a:t>
                </a: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[Mum’65]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and succinctness, enough to check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Polynomial above zero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⋯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⋯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on all gen.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[FS’12]: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polynomial above is ROABP 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variables!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[RS’05]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white-box PIT in </a:t>
                </a: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P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[FS’12]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black-box PIT in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quasi-P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844824"/>
                <a:ext cx="8856984" cy="4833567"/>
              </a:xfrm>
              <a:prstGeom prst="rect">
                <a:avLst/>
              </a:prstGeom>
              <a:blipFill>
                <a:blip r:embed="rId4"/>
                <a:stretch>
                  <a:fillRect l="-962" t="-881" b="-176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13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Left-Right (LR)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/>
              <p:nvPr/>
            </p:nvSpPr>
            <p:spPr bwMode="auto">
              <a:xfrm>
                <a:off x="251520" y="908720"/>
                <a:ext cx="8640960" cy="19023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group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vector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 Null Cone: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 OCI: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08720"/>
                <a:ext cx="8640960" cy="1902380"/>
              </a:xfrm>
              <a:prstGeom prst="rect">
                <a:avLst/>
              </a:prstGeom>
              <a:blipFill>
                <a:blip r:embed="rId3"/>
                <a:stretch>
                  <a:fillRect l="-986" t="-2229" r="-915" b="-318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179512" y="2780928"/>
                <a:ext cx="8856984" cy="40269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Invariants [DW’00, SvdB’01, DZ’01,DM’16, IQS’16]: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generated by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PIT question: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≉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𝐁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there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s.t.</a:t>
                </a:r>
                <a:endParaRPr lang="en-US" sz="24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≠0</m:t>
                      </m:r>
                    </m:oMath>
                  </m:oMathPara>
                </a14:m>
                <a:endParaRPr lang="en-US" sz="24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∈[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,…,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𝑨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,…,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≠0</m:t>
                      </m:r>
                    </m:oMath>
                  </m:oMathPara>
                </a14:m>
                <a:endParaRPr lang="en-US" sz="24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780928"/>
                <a:ext cx="8856984" cy="4026936"/>
              </a:xfrm>
              <a:prstGeom prst="rect">
                <a:avLst/>
              </a:prstGeom>
              <a:blipFill>
                <a:blip r:embed="rId4"/>
                <a:stretch>
                  <a:fillRect l="-962" t="-105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LR Action – Null Cone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/>
              <p:nvPr/>
            </p:nvSpPr>
            <p:spPr bwMode="auto">
              <a:xfrm>
                <a:off x="251520" y="908720"/>
                <a:ext cx="8640960" cy="14773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group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vector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 Null Cone: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08720"/>
                <a:ext cx="8640960" cy="1477328"/>
              </a:xfrm>
              <a:prstGeom prst="rect">
                <a:avLst/>
              </a:prstGeom>
              <a:blipFill>
                <a:blip r:embed="rId3"/>
                <a:stretch>
                  <a:fillRect l="-986" t="-2869" b="-819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179512" y="2622922"/>
                <a:ext cx="8856984" cy="33983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Analytic algorithm [Gur’04, GGOW’16]: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decide membership in the null cone in poly-time. No need for upper bound on the degree of invariants!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Algebraic algorithm [IQS’16]: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decide membership in the null-cone in poly-time. In particular, if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not</a:t>
                </a:r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in null cone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such that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≠0</m:t>
                      </m:r>
                    </m:oMath>
                  </m:oMathPara>
                </a14:m>
                <a:endParaRPr lang="en-US" sz="24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622922"/>
                <a:ext cx="8856984" cy="3398366"/>
              </a:xfrm>
              <a:prstGeom prst="rect">
                <a:avLst/>
              </a:prstGeom>
              <a:blipFill>
                <a:blip r:embed="rId4"/>
                <a:stretch>
                  <a:fillRect l="-962" t="-12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2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LR Action – OCI via reduction [DM’18]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/>
              <p:nvPr/>
            </p:nvSpPr>
            <p:spPr bwMode="auto">
              <a:xfrm>
                <a:off x="107504" y="908720"/>
                <a:ext cx="8640960" cy="14311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group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vector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 OCI: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8640960" cy="1431161"/>
              </a:xfrm>
              <a:prstGeom prst="rect">
                <a:avLst/>
              </a:prstGeom>
              <a:blipFill>
                <a:blip r:embed="rId3"/>
                <a:stretch>
                  <a:fillRect l="-1057" t="-2954" b="-80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5AC7E1-2FBF-4C0D-AE76-50B3627DB0B7}"/>
              </a:ext>
            </a:extLst>
          </p:cNvPr>
          <p:cNvSpPr txBox="1"/>
          <p:nvPr/>
        </p:nvSpPr>
        <p:spPr bwMode="auto">
          <a:xfrm>
            <a:off x="107504" y="2420888"/>
            <a:ext cx="8856984" cy="132343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ea typeface="Calibri" pitchFamily="34" charset="0"/>
                <a:cs typeface="Times New Roman" pitchFamily="18" charset="0"/>
              </a:rPr>
              <a:t>We know OCI for SC. Could we reduce OCI for LR-action to SC?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Reduction [DM’18]: 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OCI for LR-action is equivalent to OCI for SC under poly-time reductions.  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FC3E1-9F71-47B9-87BD-2469F67D2095}"/>
                  </a:ext>
                </a:extLst>
              </p:cNvPr>
              <p:cNvSpPr txBox="1"/>
              <p:nvPr/>
            </p:nvSpPr>
            <p:spPr bwMode="auto">
              <a:xfrm>
                <a:off x="107504" y="3789040"/>
                <a:ext cx="8928992" cy="9826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Easy direction: OCI for 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OCI for LR-action.</a:t>
                </a:r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Pf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𝑆𝐶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𝐿𝑅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 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FC3E1-9F71-47B9-87BD-2469F67D2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789040"/>
                <a:ext cx="8928992" cy="982641"/>
              </a:xfrm>
              <a:prstGeom prst="rect">
                <a:avLst/>
              </a:prstGeom>
              <a:blipFill>
                <a:blip r:embed="rId4"/>
                <a:stretch>
                  <a:fillRect l="-1023" t="-3681" b="-1288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80230E-C89F-4E88-A281-8C53889C32E8}"/>
                  </a:ext>
                </a:extLst>
              </p:cNvPr>
              <p:cNvSpPr txBox="1"/>
              <p:nvPr/>
            </p:nvSpPr>
            <p:spPr bwMode="auto">
              <a:xfrm>
                <a:off x="107504" y="5027692"/>
                <a:ext cx="8928992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Hard direction (some easy facts): 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can assume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OCI problem doesn’t change if replace input with another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elt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 from same orbit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80230E-C89F-4E88-A281-8C53889C3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027692"/>
                <a:ext cx="8928992" cy="1569660"/>
              </a:xfrm>
              <a:prstGeom prst="rect">
                <a:avLst/>
              </a:prstGeom>
              <a:blipFill>
                <a:blip r:embed="rId5"/>
                <a:stretch>
                  <a:fillRect l="-1023" t="-2703" b="-772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98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LR Action – Reduction to SC [DM’18]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35496" y="2852936"/>
                <a:ext cx="9073008" cy="22080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Another easy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det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𝐿𝑅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iff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𝐿𝑅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)⇔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𝑆𝐶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Easy to adapt to case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𝑠𝑝𝑎𝑛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has invertible matrix*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2852936"/>
                <a:ext cx="9073008" cy="2208040"/>
              </a:xfrm>
              <a:prstGeom prst="rect">
                <a:avLst/>
              </a:prstGeom>
              <a:blipFill>
                <a:blip r:embed="rId3"/>
                <a:stretch>
                  <a:fillRect l="-1007" t="-1923" b="-522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FC3E1-9F71-47B9-87BD-2469F67D2095}"/>
                  </a:ext>
                </a:extLst>
              </p:cNvPr>
              <p:cNvSpPr txBox="1"/>
              <p:nvPr/>
            </p:nvSpPr>
            <p:spPr bwMode="auto">
              <a:xfrm>
                <a:off x="35496" y="5171708"/>
                <a:ext cx="8928992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Remaining case: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not in null cone and don’t span an invertible matrix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Plan: reduce to the previous case (find inv. matrix)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Need to use blow-ups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2FC3E1-9F71-47B9-87BD-2469F67D2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5171708"/>
                <a:ext cx="8928992" cy="1569660"/>
              </a:xfrm>
              <a:prstGeom prst="rect">
                <a:avLst/>
              </a:prstGeom>
              <a:blipFill>
                <a:blip r:embed="rId4"/>
                <a:stretch>
                  <a:fillRect l="-1022" t="-2692" b="-730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80230E-C89F-4E88-A281-8C53889C32E8}"/>
                  </a:ext>
                </a:extLst>
              </p:cNvPr>
              <p:cNvSpPr txBox="1"/>
              <p:nvPr/>
            </p:nvSpPr>
            <p:spPr bwMode="auto">
              <a:xfrm>
                <a:off x="35496" y="980728"/>
                <a:ext cx="9001000" cy="17213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Harder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direction: OCI for LR-action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OCI for SC.</a:t>
                </a:r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Easy case: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in the null cone.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 this case OCI is equivalent to Null Cone problem.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By </a:t>
                </a: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[GGOW’16, IQS’16]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solve this in </a:t>
                </a: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P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80230E-C89F-4E88-A281-8C53889C3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80728"/>
                <a:ext cx="9001000" cy="1721305"/>
              </a:xfrm>
              <a:prstGeom prst="rect">
                <a:avLst/>
              </a:prstGeom>
              <a:blipFill>
                <a:blip r:embed="rId5"/>
                <a:stretch>
                  <a:fillRect l="-1015" t="-2113" b="-669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69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LR Action – Reduction to SC [DM’18]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/>
              <p:nvPr/>
            </p:nvSpPr>
            <p:spPr bwMode="auto">
              <a:xfrm>
                <a:off x="107504" y="929015"/>
                <a:ext cx="8892480" cy="2139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Blow-ups: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,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-order blow-up is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𝒋𝒌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Lemma [DM’18]: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𝐀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𝑳𝑹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𝐁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𝑳𝑹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𝑩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29015"/>
                <a:ext cx="8892480" cy="2139945"/>
              </a:xfrm>
              <a:prstGeom prst="rect">
                <a:avLst/>
              </a:prstGeom>
              <a:blipFill>
                <a:blip r:embed="rId3"/>
                <a:stretch>
                  <a:fillRect l="-1027" t="-17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107504" y="3279582"/>
                <a:ext cx="8856984" cy="31737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Remaining case: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𝐁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not in null cone a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𝐀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not in null cone then there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s.t.</a:t>
                </a:r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≠0  </m:t>
                      </m:r>
                    </m:oMath>
                  </m:oMathPara>
                </a14:m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 particular,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𝐀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𝐧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has an invertible element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Using lemma reduce blown-up instance to SC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279582"/>
                <a:ext cx="8856984" cy="3173754"/>
              </a:xfrm>
              <a:prstGeom prst="rect">
                <a:avLst/>
              </a:prstGeom>
              <a:blipFill>
                <a:blip r:embed="rId4"/>
                <a:stretch>
                  <a:fillRect l="-1031" t="-1338" r="-206" b="-305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11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OCI for LR-action (Analytic Result) - Outline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EA34B1-AA60-4985-ADE6-1345A3890428}"/>
                  </a:ext>
                </a:extLst>
              </p:cNvPr>
              <p:cNvSpPr txBox="1"/>
              <p:nvPr/>
            </p:nvSpPr>
            <p:spPr bwMode="auto">
              <a:xfrm>
                <a:off x="143508" y="1126926"/>
                <a:ext cx="8856984" cy="43182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[AGLOW’18]: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decide OCI for LR-action in poly-time. Analytic alg.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Now polynomial bounds on the degree of invariants needed!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Outline:</a:t>
                </a: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Scaling to DS takes us to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elt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of min norm in closures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be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elts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of min norm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𝑶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𝑶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By </a:t>
                </a: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[KN’79]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𝑶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𝑶</m:t>
                            </m:r>
                          </m:e>
                        </m:ba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intersect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are equivalent under “rotations” (maximal compact subgroup)</a:t>
                </a:r>
                <a:endParaRPr lang="en-US" sz="2400" b="1" dirty="0"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Test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 are equivalent under “</a:t>
                </a:r>
                <a:r>
                  <a:rPr lang="en-US" sz="2400" b="0" dirty="0" err="1">
                    <a:latin typeface="Cambria Math" panose="02040503050406030204" pitchFamily="18" charset="0"/>
                    <a:ea typeface="Calibri" pitchFamily="34" charset="0"/>
                    <a:cs typeface="Times New Roman" pitchFamily="18" charset="0"/>
                  </a:rPr>
                  <a:t>rotations”W</a:t>
                </a:r>
                <a:endParaRPr lang="en-US" sz="2400" b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EA34B1-AA60-4985-ADE6-1345A3890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508" y="1126926"/>
                <a:ext cx="8856984" cy="4318298"/>
              </a:xfrm>
              <a:prstGeom prst="rect">
                <a:avLst/>
              </a:prstGeom>
              <a:blipFill>
                <a:blip r:embed="rId3"/>
                <a:stretch>
                  <a:fillRect l="-1032" t="-986" b="-225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B28916-4EAA-4458-9029-459323983357}"/>
              </a:ext>
            </a:extLst>
          </p:cNvPr>
          <p:cNvSpPr txBox="1"/>
          <p:nvPr/>
        </p:nvSpPr>
        <p:spPr bwMode="auto">
          <a:xfrm>
            <a:off x="251519" y="5766355"/>
            <a:ext cx="8352929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Remark: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analytic approach only gives us approximate minimizers, so need to do approximation version of steps 1-4</a:t>
            </a:r>
          </a:p>
        </p:txBody>
      </p:sp>
    </p:spTree>
    <p:extLst>
      <p:ext uri="{BB962C8B-B14F-4D97-AF65-F5344CB8AC3E}">
        <p14:creationId xmlns:p14="http://schemas.microsoft.com/office/powerpoint/2010/main" val="255508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Open Questions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67544" y="4686235"/>
            <a:ext cx="6624736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Analytic methods vs algebraic methods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their powers and limitations?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4A80E0-DE72-4B7A-AD45-7723E79D24A8}"/>
              </a:ext>
            </a:extLst>
          </p:cNvPr>
          <p:cNvGrpSpPr/>
          <p:nvPr/>
        </p:nvGrpSpPr>
        <p:grpSpPr>
          <a:xfrm>
            <a:off x="7485621" y="1196752"/>
            <a:ext cx="1550875" cy="1820416"/>
            <a:chOff x="5532140" y="4149080"/>
            <a:chExt cx="1550875" cy="1820416"/>
          </a:xfrm>
        </p:grpSpPr>
        <p:sp>
          <p:nvSpPr>
            <p:cNvPr id="10" name="Texto explicativo em forma de nuvem 11">
              <a:extLst>
                <a:ext uri="{FF2B5EF4-FFF2-40B4-BE49-F238E27FC236}">
                  <a16:creationId xmlns:a16="http://schemas.microsoft.com/office/drawing/2014/main" id="{C9629250-463A-4A24-BE3F-EB4153964241}"/>
                </a:ext>
              </a:extLst>
            </p:cNvPr>
            <p:cNvSpPr/>
            <p:nvPr/>
          </p:nvSpPr>
          <p:spPr>
            <a:xfrm>
              <a:off x="6228184" y="4149080"/>
              <a:ext cx="854831" cy="720080"/>
            </a:xfrm>
            <a:prstGeom prst="cloud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11" name="Imagem 19">
              <a:extLst>
                <a:ext uri="{FF2B5EF4-FFF2-40B4-BE49-F238E27FC236}">
                  <a16:creationId xmlns:a16="http://schemas.microsoft.com/office/drawing/2014/main" id="{306053E6-AF02-4571-99E1-8ED3D1AC3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40" y="4695537"/>
              <a:ext cx="1280054" cy="127395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1A169D-BEDA-4185-A811-18DE4D7CDCC3}"/>
              </a:ext>
            </a:extLst>
          </p:cNvPr>
          <p:cNvSpPr txBox="1"/>
          <p:nvPr/>
        </p:nvSpPr>
        <p:spPr bwMode="auto">
          <a:xfrm>
            <a:off x="2411760" y="6023029"/>
            <a:ext cx="4104456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BE1F7-7BF3-4089-903E-698C16CF0492}"/>
              </a:ext>
            </a:extLst>
          </p:cNvPr>
          <p:cNvSpPr txBox="1"/>
          <p:nvPr/>
        </p:nvSpPr>
        <p:spPr bwMode="auto">
          <a:xfrm>
            <a:off x="467544" y="1268760"/>
            <a:ext cx="6984776" cy="193899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Create a complexity theory of the computational problems in invariant theory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[DM’18] showed that the OCI for SC equivalent to OCI for LR-action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Complete problems?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DCA11-0609-4FF5-BA2E-83D64A578FAE}"/>
              </a:ext>
            </a:extLst>
          </p:cNvPr>
          <p:cNvSpPr txBox="1"/>
          <p:nvPr/>
        </p:nvSpPr>
        <p:spPr bwMode="auto">
          <a:xfrm>
            <a:off x="467544" y="3615407"/>
            <a:ext cx="667524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More applications?</a:t>
            </a:r>
          </a:p>
        </p:txBody>
      </p:sp>
    </p:spTree>
    <p:extLst>
      <p:ext uri="{BB962C8B-B14F-4D97-AF65-F5344CB8AC3E}">
        <p14:creationId xmlns:p14="http://schemas.microsoft.com/office/powerpoint/2010/main" val="1064100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t-BR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Outline</a:t>
            </a:r>
            <a:r>
              <a:rPr lang="pt-BR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pt-B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4427984" y="4349357"/>
            <a:ext cx="3456384" cy="375787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Inv. Theory and PIT</a:t>
            </a: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4427984" y="4853413"/>
            <a:ext cx="3888432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Examples &amp; Results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FA76B08-8E70-E742-A990-5010A3CFF962}"/>
              </a:ext>
            </a:extLst>
          </p:cNvPr>
          <p:cNvSpPr txBox="1">
            <a:spLocks/>
          </p:cNvSpPr>
          <p:nvPr/>
        </p:nvSpPr>
        <p:spPr>
          <a:xfrm>
            <a:off x="4427984" y="3845301"/>
            <a:ext cx="3888432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Geom. Inv. Theory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2E11C8C-F440-43BD-9C61-182C2AE4D867}"/>
              </a:ext>
            </a:extLst>
          </p:cNvPr>
          <p:cNvSpPr txBox="1">
            <a:spLocks/>
          </p:cNvSpPr>
          <p:nvPr/>
        </p:nvSpPr>
        <p:spPr>
          <a:xfrm>
            <a:off x="4427984" y="5357469"/>
            <a:ext cx="3456384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0820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 Theory - Basics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79512" y="980728"/>
                <a:ext cx="8712970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be a vector space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be a group acting (linearly) on it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permutes coordinates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acts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mult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on left-right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712970" cy="1200329"/>
              </a:xfrm>
              <a:prstGeom prst="rect">
                <a:avLst/>
              </a:prstGeom>
              <a:blipFill>
                <a:blip r:embed="rId3"/>
                <a:stretch>
                  <a:fillRect l="-978" t="-3518" r="-140" b="-100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/>
              <p:nvPr/>
            </p:nvSpPr>
            <p:spPr bwMode="auto">
              <a:xfrm>
                <a:off x="251520" y="2276872"/>
                <a:ext cx="8640962" cy="23083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 polynomial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a polynomial which doesn’t change by action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invariants gen. by symmetric polynomials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gen. by determinant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276872"/>
                <a:ext cx="8640962" cy="2308324"/>
              </a:xfrm>
              <a:prstGeom prst="rect">
                <a:avLst/>
              </a:prstGeom>
              <a:blipFill>
                <a:blip r:embed="rId4"/>
                <a:stretch>
                  <a:fillRect l="-986" t="-1842" r="-423" b="-263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9A0329-FDA1-43BA-B79A-8E812EC04603}"/>
                  </a:ext>
                </a:extLst>
              </p:cNvPr>
              <p:cNvSpPr txBox="1"/>
              <p:nvPr/>
            </p:nvSpPr>
            <p:spPr bwMode="auto">
              <a:xfrm>
                <a:off x="755576" y="4624379"/>
                <a:ext cx="7128792" cy="2188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its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the set 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 the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closure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𝒪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the orbit with its limit points.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(Also, zero set of all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polynomials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vanishing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9A0329-FDA1-43BA-B79A-8E812EC0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4624379"/>
                <a:ext cx="7128792" cy="2188997"/>
              </a:xfrm>
              <a:prstGeom prst="rect">
                <a:avLst/>
              </a:prstGeom>
              <a:blipFill>
                <a:blip r:embed="rId5"/>
                <a:stretch>
                  <a:fillRect l="-1281" b="-526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7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Basic Questions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07504" y="923236"/>
                <a:ext cx="7488832" cy="15696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vector space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 group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acting (linearly) on it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Compute generators to invariant polynomials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Find relations among generators (a.k.a. syzygies)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Many more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23236"/>
                <a:ext cx="7488832" cy="1569660"/>
              </a:xfrm>
              <a:prstGeom prst="rect">
                <a:avLst/>
              </a:prstGeom>
              <a:blipFill>
                <a:blip r:embed="rId3"/>
                <a:stretch>
                  <a:fillRect l="-1220" t="-2692" b="-730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/>
              <p:nvPr/>
            </p:nvSpPr>
            <p:spPr bwMode="auto">
              <a:xfrm>
                <a:off x="107504" y="2420888"/>
                <a:ext cx="9036496" cy="32216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 Closure Intersection (OCI)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𝒪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𝒪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=∅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 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Thm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[Mum’65]: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orbit closures don’t intersect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40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∃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Suffices to eval. on random linear comb. of gen.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</m:sup>
                    </m:sSup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How can we deterministically find such a polynomial? Is this the only way to solve it?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420888"/>
                <a:ext cx="9036496" cy="3221651"/>
              </a:xfrm>
              <a:prstGeom prst="rect">
                <a:avLst/>
              </a:prstGeom>
              <a:blipFill>
                <a:blip r:embed="rId4"/>
                <a:stretch>
                  <a:fillRect l="-1011" b="-301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/>
              <p:nvPr/>
            </p:nvSpPr>
            <p:spPr bwMode="auto">
              <a:xfrm>
                <a:off x="107504" y="5661248"/>
                <a:ext cx="7128792" cy="5127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Problem: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𝒪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61248"/>
                <a:ext cx="7128792" cy="512704"/>
              </a:xfrm>
              <a:prstGeom prst="rect">
                <a:avLst/>
              </a:prstGeom>
              <a:blipFill>
                <a:blip r:embed="rId5"/>
                <a:stretch>
                  <a:fillRect l="-1281" b="-2325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635C6A-3DC4-4B02-BDF2-C51ADC09FFC3}"/>
              </a:ext>
            </a:extLst>
          </p:cNvPr>
          <p:cNvSpPr txBox="1"/>
          <p:nvPr/>
        </p:nvSpPr>
        <p:spPr bwMode="auto">
          <a:xfrm>
            <a:off x="107504" y="6279703"/>
            <a:ext cx="712879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do these problems relate to PIT?</a:t>
            </a:r>
            <a:endParaRPr lang="en-US" sz="2400" b="1" i="1" dirty="0">
              <a:latin typeface="Cambria Math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5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Invariant Theory and PIT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2B42BE-6C48-4D30-941C-4D35CB3BE6DF}"/>
                  </a:ext>
                </a:extLst>
              </p:cNvPr>
              <p:cNvSpPr txBox="1"/>
              <p:nvPr/>
            </p:nvSpPr>
            <p:spPr bwMode="auto">
              <a:xfrm>
                <a:off x="107504" y="4437112"/>
                <a:ext cx="8640960" cy="23494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Remarks: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 and OCI witnessed by inv. Polynomials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OCC seems much harder (Markus’ talk)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Examples of OCC problems</a:t>
                </a:r>
              </a:p>
              <a:p>
                <a:pPr marL="1257300" lvl="2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𝑽𝑷</m:t>
                        </m:r>
                      </m:e>
                    </m:ba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𝑽𝑵𝑷</m:t>
                        </m:r>
                      </m:e>
                    </m:ba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1257300" lvl="2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Border Rank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2B42BE-6C48-4D30-941C-4D35CB3BE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437112"/>
                <a:ext cx="8640960" cy="2349426"/>
              </a:xfrm>
              <a:prstGeom prst="rect">
                <a:avLst/>
              </a:prstGeom>
              <a:blipFill>
                <a:blip r:embed="rId3"/>
                <a:stretch>
                  <a:fillRect l="-1057" t="-1809" b="-465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E83C3-BF5C-42C0-9683-F2DCFFB79E47}"/>
                  </a:ext>
                </a:extLst>
              </p:cNvPr>
              <p:cNvSpPr txBox="1"/>
              <p:nvPr/>
            </p:nvSpPr>
            <p:spPr bwMode="auto">
              <a:xfrm>
                <a:off x="107504" y="908720"/>
                <a:ext cx="9001000" cy="3455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Input description: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𝐆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𝐕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 natural encoding,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dim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dim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Example: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action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𝒈𝑨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Problems of interest: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OCI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Efficiently (and succinctly) computing generators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𝑽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p>
                    </m:sSup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 Closure Containment (OCC) </a:t>
                </a:r>
                <a:endParaRPr lang="en-US" sz="2400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E83C3-BF5C-42C0-9683-F2DCFFB7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9001000" cy="3455048"/>
              </a:xfrm>
              <a:prstGeom prst="rect">
                <a:avLst/>
              </a:prstGeom>
              <a:blipFill>
                <a:blip r:embed="rId4"/>
                <a:stretch>
                  <a:fillRect l="-1015" t="-1230" b="-351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4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Invariant Theory and PIT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B42BE-6C48-4D30-941C-4D35CB3BE6DF}"/>
              </a:ext>
            </a:extLst>
          </p:cNvPr>
          <p:cNvSpPr txBox="1"/>
          <p:nvPr/>
        </p:nvSpPr>
        <p:spPr bwMode="auto">
          <a:xfrm>
            <a:off x="107504" y="4797152"/>
            <a:ext cx="8640960" cy="193899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Remarks:</a:t>
            </a: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Reynolds operator general, but not “efficient”. For </a:t>
            </a:r>
            <a:r>
              <a:rPr lang="en-US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algs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need “simple invariants”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Hard to prove better degree bounds even for special cases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itchFamily="34" charset="0"/>
                <a:cs typeface="Times New Roman" pitchFamily="18" charset="0"/>
              </a:rPr>
              <a:t>Previous </a:t>
            </a:r>
            <a:r>
              <a:rPr lang="en-US" sz="2400" dirty="0" err="1">
                <a:ea typeface="Calibri" pitchFamily="34" charset="0"/>
                <a:cs typeface="Times New Roman" pitchFamily="18" charset="0"/>
              </a:rPr>
              <a:t>algs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 for Null Cone and OCI were </a:t>
            </a:r>
            <a:r>
              <a:rPr lang="en-US" sz="2400" i="1" dirty="0">
                <a:ea typeface="Calibri" pitchFamily="34" charset="0"/>
                <a:cs typeface="Times New Roman" pitchFamily="18" charset="0"/>
              </a:rPr>
              <a:t>doubly exponential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E83C3-BF5C-42C0-9683-F2DCFFB79E47}"/>
                  </a:ext>
                </a:extLst>
              </p:cNvPr>
              <p:cNvSpPr txBox="1"/>
              <p:nvPr/>
            </p:nvSpPr>
            <p:spPr bwMode="auto">
              <a:xfrm>
                <a:off x="107504" y="950508"/>
                <a:ext cx="9001000" cy="37408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Basic structural questions (and results):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𝑽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finitely generated?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Thm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[Hil’90, 93]: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Yes!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Upper bounds on degree of generators?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Thm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[Popov’81, Derksen’01]: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exponential degree bounds!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General construction of invariants?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Reynolds operator (Cayley Omega, Casimir)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E83C3-BF5C-42C0-9683-F2DCFFB7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50508"/>
                <a:ext cx="9001000" cy="3740896"/>
              </a:xfrm>
              <a:prstGeom prst="rect">
                <a:avLst/>
              </a:prstGeom>
              <a:blipFill>
                <a:blip r:embed="rId3"/>
                <a:stretch>
                  <a:fillRect l="-1015" t="-1136" b="-259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33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Invariant Theory and PIT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D88F2-581D-4644-B3B8-032C61F581B7}"/>
                  </a:ext>
                </a:extLst>
              </p:cNvPr>
              <p:cNvSpPr txBox="1"/>
              <p:nvPr/>
            </p:nvSpPr>
            <p:spPr bwMode="auto">
              <a:xfrm>
                <a:off x="323528" y="973391"/>
                <a:ext cx="8568952" cy="2455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Succinct generators [Mul’12]: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𝑽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p>
                    </m:sSup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𝓒</m:t>
                    </m:r>
                  </m:oMath>
                </a14:m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-succinct generators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if  there is a small circuit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𝓒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such that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𝒗</m:t>
                            </m:r>
                          </m:e>
                        </m:d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is a set of generators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𝑽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p>
                    </m:sSup>
                  </m:oMath>
                </a14:m>
                <a:endParaRPr lang="en-US" sz="2400" b="1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are linearly independent</a:t>
                </a:r>
                <a:endParaRPr lang="en-US" sz="2400" b="1" dirty="0"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D88F2-581D-4644-B3B8-032C61F5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73391"/>
                <a:ext cx="8568952" cy="2455609"/>
              </a:xfrm>
              <a:prstGeom prst="rect">
                <a:avLst/>
              </a:prstGeom>
              <a:blipFill>
                <a:blip r:embed="rId3"/>
                <a:stretch>
                  <a:fillRect l="-994" t="-1235" b="-444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0874E8-918C-4B91-A75D-8F98A89290C4}"/>
                  </a:ext>
                </a:extLst>
              </p:cNvPr>
              <p:cNvSpPr txBox="1"/>
              <p:nvPr/>
            </p:nvSpPr>
            <p:spPr bwMode="auto">
              <a:xfrm>
                <a:off x="323528" y="3501008"/>
                <a:ext cx="7560841" cy="8322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𝑽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𝓒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-succinct generators, then Null Cone and OCI can be solved by solving PIT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𝓒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0874E8-918C-4B91-A75D-8F98A892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501008"/>
                <a:ext cx="7560841" cy="832216"/>
              </a:xfrm>
              <a:prstGeom prst="rect">
                <a:avLst/>
              </a:prstGeom>
              <a:blipFill>
                <a:blip r:embed="rId4"/>
                <a:stretch>
                  <a:fillRect l="-1127" t="-3597" r="-805" b="-1510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D05313-BB2F-4E8D-8146-EBD0DCE9669C}"/>
                  </a:ext>
                </a:extLst>
              </p:cNvPr>
              <p:cNvSpPr txBox="1"/>
              <p:nvPr/>
            </p:nvSpPr>
            <p:spPr bwMode="auto">
              <a:xfrm>
                <a:off x="323527" y="5589240"/>
                <a:ext cx="7560841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Remark: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analytic approach may sometimes not need degree bounds on the circuit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certain problems.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[GGOW’16]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solution to the null cone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D05313-BB2F-4E8D-8146-EBD0DCE96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589240"/>
                <a:ext cx="7560841" cy="1200329"/>
              </a:xfrm>
              <a:prstGeom prst="rect">
                <a:avLst/>
              </a:prstGeom>
              <a:blipFill>
                <a:blip r:embed="rId5"/>
                <a:stretch>
                  <a:fillRect l="-1127" t="-3518" b="-100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48F23-A216-41C4-9720-E377850B4752}"/>
                  </a:ext>
                </a:extLst>
              </p:cNvPr>
              <p:cNvSpPr txBox="1"/>
              <p:nvPr/>
            </p:nvSpPr>
            <p:spPr bwMode="auto">
              <a:xfrm>
                <a:off x="323528" y="4440462"/>
                <a:ext cx="8568952" cy="10047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To test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𝒖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 null cone: test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≡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To test OCI, that is,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𝓞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𝒖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𝓞</m:t>
                            </m:r>
                          </m:e>
                        </m:ba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≠∅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test 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𝑭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≡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48F23-A216-41C4-9720-E377850B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440462"/>
                <a:ext cx="8568952" cy="1004762"/>
              </a:xfrm>
              <a:prstGeom prst="rect">
                <a:avLst/>
              </a:prstGeom>
              <a:blipFill>
                <a:blip r:embed="rId6"/>
                <a:stretch>
                  <a:fillRect l="-852" t="-4192" b="-1197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094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Simultaneous Conjugation (SC)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/>
              <p:nvPr/>
            </p:nvSpPr>
            <p:spPr bwMode="auto">
              <a:xfrm>
                <a:off x="251520" y="1199222"/>
                <a:ext cx="8640960" cy="21577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group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𝑆𝐿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vector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ℂ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 Null Cone: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 OCI: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with rational entries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CA147-F9D0-4B1E-9B8C-E69F4A48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9222"/>
                <a:ext cx="8640960" cy="2157770"/>
              </a:xfrm>
              <a:prstGeom prst="rect">
                <a:avLst/>
              </a:prstGeom>
              <a:blipFill>
                <a:blip r:embed="rId3"/>
                <a:stretch>
                  <a:fillRect l="-986" t="-1966" b="-533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251520" y="3758563"/>
                <a:ext cx="8856984" cy="2632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Invariants [Pro’76, Raz’74, For’86]: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generated by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⋯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≤ℓ≤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914400" lvl="1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Have polynomial degree bounds!</a:t>
                </a:r>
              </a:p>
              <a:p>
                <a:pPr marL="914400" lvl="1" indent="-4572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Is the set above succinct? 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758563"/>
                <a:ext cx="8856984" cy="2632837"/>
              </a:xfrm>
              <a:prstGeom prst="rect">
                <a:avLst/>
              </a:prstGeom>
              <a:blipFill>
                <a:blip r:embed="rId4"/>
                <a:stretch>
                  <a:fillRect l="-962" t="-1617" b="-438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Simultaneous Conjugation (SC)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/>
              <p:nvPr/>
            </p:nvSpPr>
            <p:spPr bwMode="auto">
              <a:xfrm>
                <a:off x="179512" y="1052736"/>
                <a:ext cx="8856984" cy="49188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Invariants [Pro’76, Raz’74, For’86]: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generated by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⋯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≤ℓ≤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Succinctness [Mul’12, FS’12]: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400" b="1" dirty="0">
                  <a:solidFill>
                    <a:srgbClr val="8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+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∈[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𝑗𝑖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 1≤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∏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∏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5AC7E1-2FBF-4C0D-AE76-50B3627D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052736"/>
                <a:ext cx="8856984" cy="4918847"/>
              </a:xfrm>
              <a:prstGeom prst="rect">
                <a:avLst/>
              </a:prstGeom>
              <a:blipFill>
                <a:blip r:embed="rId3"/>
                <a:stretch>
                  <a:fillRect l="-962" t="-86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692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heme/theme1.xml><?xml version="1.0" encoding="utf-8"?>
<a:theme xmlns:a="http://schemas.openxmlformats.org/drawingml/2006/main" name="Apresentando o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/>
        </a:solidFill>
        <a:ln w="9525">
          <a:solidFill>
            <a:srgbClr val="FFFFFF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1976</Words>
  <Application>Microsoft Office PowerPoint</Application>
  <PresentationFormat>On-screen Show (4:3)</PresentationFormat>
  <Paragraphs>234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Georgia</vt:lpstr>
      <vt:lpstr>Apresentando o PowerPoint 2010</vt:lpstr>
      <vt:lpstr>PowerPoint Presentation</vt:lpstr>
      <vt:lpstr>Outline </vt:lpstr>
      <vt:lpstr>Invariant Theory - Basics </vt:lpstr>
      <vt:lpstr>Basic Questions </vt:lpstr>
      <vt:lpstr>Invariant Theory and PIT</vt:lpstr>
      <vt:lpstr>Invariant Theory and PIT</vt:lpstr>
      <vt:lpstr>Invariant Theory and PIT</vt:lpstr>
      <vt:lpstr>Simultaneous Conjugation (SC)</vt:lpstr>
      <vt:lpstr>Simultaneous Conjugation (SC)</vt:lpstr>
      <vt:lpstr>Simultaneous Conjugation (SC)</vt:lpstr>
      <vt:lpstr>Left-Right (LR) Action</vt:lpstr>
      <vt:lpstr>LR Action – Null Cone</vt:lpstr>
      <vt:lpstr>LR Action – OCI via reduction [DM’18]</vt:lpstr>
      <vt:lpstr>LR Action – Reduction to SC [DM’18]</vt:lpstr>
      <vt:lpstr>LR Action – Reduction to SC [DM’18]</vt:lpstr>
      <vt:lpstr>OCI for LR-action (Analytic Result) - Outline 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2016-10-10T12:01:52Z</cp:lastPrinted>
  <dcterms:created xsi:type="dcterms:W3CDTF">2010-07-20T18:30:39Z</dcterms:created>
  <dcterms:modified xsi:type="dcterms:W3CDTF">2018-12-06T18:02:46Z</dcterms:modified>
</cp:coreProperties>
</file>