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0"/>
  </p:notesMasterIdLst>
  <p:handoutMasterIdLst>
    <p:handoutMasterId r:id="rId71"/>
  </p:handoutMasterIdLst>
  <p:sldIdLst>
    <p:sldId id="569" r:id="rId2"/>
    <p:sldId id="928" r:id="rId3"/>
    <p:sldId id="932" r:id="rId4"/>
    <p:sldId id="922" r:id="rId5"/>
    <p:sldId id="931" r:id="rId6"/>
    <p:sldId id="921" r:id="rId7"/>
    <p:sldId id="919" r:id="rId8"/>
    <p:sldId id="917" r:id="rId9"/>
    <p:sldId id="918" r:id="rId10"/>
    <p:sldId id="933" r:id="rId11"/>
    <p:sldId id="787" r:id="rId12"/>
    <p:sldId id="788" r:id="rId13"/>
    <p:sldId id="775" r:id="rId14"/>
    <p:sldId id="937" r:id="rId15"/>
    <p:sldId id="773" r:id="rId16"/>
    <p:sldId id="938" r:id="rId17"/>
    <p:sldId id="924" r:id="rId18"/>
    <p:sldId id="925" r:id="rId19"/>
    <p:sldId id="926" r:id="rId20"/>
    <p:sldId id="625" r:id="rId21"/>
    <p:sldId id="626" r:id="rId22"/>
    <p:sldId id="627" r:id="rId23"/>
    <p:sldId id="628" r:id="rId24"/>
    <p:sldId id="629" r:id="rId25"/>
    <p:sldId id="630" r:id="rId26"/>
    <p:sldId id="631" r:id="rId27"/>
    <p:sldId id="632" r:id="rId28"/>
    <p:sldId id="633" r:id="rId29"/>
    <p:sldId id="634" r:id="rId30"/>
    <p:sldId id="635" r:id="rId31"/>
    <p:sldId id="636" r:id="rId32"/>
    <p:sldId id="776" r:id="rId33"/>
    <p:sldId id="777" r:id="rId34"/>
    <p:sldId id="778" r:id="rId35"/>
    <p:sldId id="779" r:id="rId36"/>
    <p:sldId id="780" r:id="rId37"/>
    <p:sldId id="781" r:id="rId38"/>
    <p:sldId id="782" r:id="rId39"/>
    <p:sldId id="783" r:id="rId40"/>
    <p:sldId id="799" r:id="rId41"/>
    <p:sldId id="800" r:id="rId42"/>
    <p:sldId id="801" r:id="rId43"/>
    <p:sldId id="802" r:id="rId44"/>
    <p:sldId id="803" r:id="rId45"/>
    <p:sldId id="804" r:id="rId46"/>
    <p:sldId id="805" r:id="rId47"/>
    <p:sldId id="806" r:id="rId48"/>
    <p:sldId id="927" r:id="rId49"/>
    <p:sldId id="833" r:id="rId50"/>
    <p:sldId id="838" r:id="rId51"/>
    <p:sldId id="934" r:id="rId52"/>
    <p:sldId id="857" r:id="rId53"/>
    <p:sldId id="858" r:id="rId54"/>
    <p:sldId id="863" r:id="rId55"/>
    <p:sldId id="864" r:id="rId56"/>
    <p:sldId id="939" r:id="rId57"/>
    <p:sldId id="769" r:id="rId58"/>
    <p:sldId id="809" r:id="rId59"/>
    <p:sldId id="810" r:id="rId60"/>
    <p:sldId id="811" r:id="rId61"/>
    <p:sldId id="812" r:id="rId62"/>
    <p:sldId id="813" r:id="rId63"/>
    <p:sldId id="814" r:id="rId64"/>
    <p:sldId id="815" r:id="rId65"/>
    <p:sldId id="816" r:id="rId66"/>
    <p:sldId id="817" r:id="rId67"/>
    <p:sldId id="768" r:id="rId68"/>
    <p:sldId id="862" r:id="rId69"/>
  </p:sldIdLst>
  <p:sldSz cx="9144000" cy="6858000" type="screen4x3"/>
  <p:notesSz cx="9144000" cy="6858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56" userDrawn="1">
          <p15:clr>
            <a:srgbClr val="A4A3A4"/>
          </p15:clr>
        </p15:guide>
        <p15:guide id="3" orient="horz" pos="2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1"/>
    <p:restoredTop sz="85683"/>
  </p:normalViewPr>
  <p:slideViewPr>
    <p:cSldViewPr snapToGrid="0" snapToObjects="1" showGuides="1">
      <p:cViewPr varScale="1">
        <p:scale>
          <a:sx n="101" d="100"/>
          <a:sy n="101" d="100"/>
        </p:scale>
        <p:origin x="2168" y="192"/>
      </p:cViewPr>
      <p:guideLst>
        <p:guide pos="2856"/>
        <p:guide orient="horz" pos="2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E82F-0317-9F46-9F5D-B26F8547AD14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B989-1516-5A41-90C2-7304C1F8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2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BCE96-A684-FE42-A5D9-432440434C01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DB86E-3C06-8944-9521-88765CD02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1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14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88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12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90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8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84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80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10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3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42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8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95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57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4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8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3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01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6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51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0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134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0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80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0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7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844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06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2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239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400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71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157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670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153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35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268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87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808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32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993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289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18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867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791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114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266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409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234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364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823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7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673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30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54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71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12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317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780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465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524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6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568" y="363836"/>
            <a:ext cx="77687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18DB-5A3D-EB49-A17E-B98FBF00787A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510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71.png"/><Relationship Id="rId10" Type="http://schemas.openxmlformats.org/officeDocument/2006/relationships/image" Target="../media/image2.emf"/><Relationship Id="rId4" Type="http://schemas.openxmlformats.org/officeDocument/2006/relationships/image" Target="NULL"/><Relationship Id="rId9" Type="http://schemas.openxmlformats.org/officeDocument/2006/relationships/image" Target="../media/image6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.emf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70.png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10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69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00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2872021"/>
          </a:xfrm>
        </p:spPr>
        <p:txBody>
          <a:bodyPr/>
          <a:lstStyle/>
          <a:p>
            <a:r>
              <a:rPr lang="en-US" dirty="0"/>
              <a:t>Matrix Martingales in </a:t>
            </a:r>
            <a:br>
              <a:rPr lang="en-US" dirty="0"/>
            </a:br>
            <a:r>
              <a:rPr lang="en-US" dirty="0"/>
              <a:t>Randomized Numerical Linear Algebra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851535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062493"/>
              </p:ext>
            </p:extLst>
          </p:nvPr>
        </p:nvGraphicFramePr>
        <p:xfrm>
          <a:off x="628650" y="1590901"/>
          <a:ext cx="8281938" cy="3856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ysClr val="windowText" lastClr="000000"/>
                        </a:solidFill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Speaker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Rasmus Kyng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Harvard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9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Sep 27, 2018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44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079415" cy="1325563"/>
          </a:xfrm>
        </p:spPr>
        <p:txBody>
          <a:bodyPr/>
          <a:lstStyle/>
          <a:p>
            <a:r>
              <a:rPr lang="en-US" dirty="0"/>
              <a:t>Concentration of </a:t>
            </a:r>
            <a:r>
              <a:rPr lang="en-US" b="1" dirty="0"/>
              <a:t>Matrix</a:t>
            </a:r>
            <a:r>
              <a:rPr lang="en-US" dirty="0"/>
              <a:t> </a:t>
            </a:r>
            <a:r>
              <a:rPr lang="en-US" b="1" dirty="0"/>
              <a:t>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38903" cy="540581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Freedman’s Inequality	(</a:t>
                </a:r>
                <a:r>
                  <a:rPr lang="en-US" b="1" dirty="0" err="1"/>
                  <a:t>Tropp</a:t>
                </a:r>
                <a:r>
                  <a:rPr lang="en-US" b="1" dirty="0"/>
                  <a:t> 11)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prev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Predictable quadratic variation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prev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steps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38903" cy="5405816"/>
              </a:xfrm>
              <a:blipFill>
                <a:blip r:embed="rId3"/>
                <a:stretch>
                  <a:fillRect l="-1541" t="-1174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82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565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8" name="Oval 27"/>
          <p:cNvSpPr/>
          <p:nvPr/>
        </p:nvSpPr>
        <p:spPr>
          <a:xfrm>
            <a:off x="7472171" y="143181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48642" y="18067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1" name="Straight Connector 30"/>
          <p:cNvCxnSpPr>
            <a:stCxn id="28" idx="2"/>
            <a:endCxn id="29" idx="6"/>
          </p:cNvCxnSpPr>
          <p:nvPr/>
        </p:nvCxnSpPr>
        <p:spPr>
          <a:xfrm flipH="1">
            <a:off x="6030252" y="1521639"/>
            <a:ext cx="1441919" cy="3749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65528" y="1267712"/>
                <a:ext cx="47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28" y="1267712"/>
                <a:ext cx="47557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54319" y="1031862"/>
                <a:ext cx="47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19" y="1031862"/>
                <a:ext cx="47557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8112" y="1376356"/>
                <a:ext cx="50285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Graph 		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𝐺</m:t>
                    </m:r>
                    <m:r>
                      <a:rPr lang="en-US" sz="2800" b="0" i="1" smtClean="0">
                        <a:latin typeface="Cambria Math" charset="0"/>
                      </a:rPr>
                      <m:t>=(</m:t>
                    </m:r>
                    <m:r>
                      <a:rPr lang="en-US" sz="2800" b="0" i="1" smtClean="0">
                        <a:latin typeface="Cambria Math" charset="0"/>
                      </a:rPr>
                      <m:t>𝑉</m:t>
                    </m:r>
                    <m:r>
                      <a:rPr lang="en-US" sz="2800" b="0" i="1" smtClean="0"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Edge weights	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𝑤</m:t>
                    </m:r>
                    <m:r>
                      <a:rPr lang="en-US" sz="2800" i="1">
                        <a:latin typeface="Cambria Math" charset="0"/>
                      </a:rPr>
                      <m:t>:</m:t>
                    </m:r>
                    <m:r>
                      <a:rPr lang="en-US" sz="2800" i="1">
                        <a:latin typeface="Cambria Math" charset="0"/>
                      </a:rPr>
                      <m:t>𝐸</m:t>
                    </m:r>
                    <m:r>
                      <a:rPr lang="en-US" sz="2800" i="1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𝑛</m:t>
                    </m:r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𝑚</m:t>
                    </m:r>
                    <m:r>
                      <a:rPr lang="en-US" sz="2800" b="0" i="1" smtClean="0">
                        <a:latin typeface="Cambria Math" charset="0"/>
                      </a:rPr>
                      <m:t>=|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1376356"/>
                <a:ext cx="5028534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2424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8" name="Oval 1137"/>
          <p:cNvSpPr/>
          <p:nvPr/>
        </p:nvSpPr>
        <p:spPr>
          <a:xfrm>
            <a:off x="6609424" y="229638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39" name="Straight Connector 1138"/>
          <p:cNvCxnSpPr>
            <a:stCxn id="1138" idx="1"/>
            <a:endCxn id="29" idx="5"/>
          </p:cNvCxnSpPr>
          <p:nvPr/>
        </p:nvCxnSpPr>
        <p:spPr>
          <a:xfrm flipH="1" flipV="1">
            <a:off x="6003656" y="1960061"/>
            <a:ext cx="632364" cy="3626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0" name="TextBox 1139"/>
              <p:cNvSpPr txBox="1"/>
              <p:nvPr/>
            </p:nvSpPr>
            <p:spPr>
              <a:xfrm>
                <a:off x="6833765" y="2191214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40" name="TextBox 1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765" y="2191214"/>
                <a:ext cx="44294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1" name="Straight Connector 1140"/>
          <p:cNvCxnSpPr>
            <a:stCxn id="1138" idx="7"/>
            <a:endCxn id="28" idx="3"/>
          </p:cNvCxnSpPr>
          <p:nvPr/>
        </p:nvCxnSpPr>
        <p:spPr>
          <a:xfrm flipV="1">
            <a:off x="6764438" y="1585155"/>
            <a:ext cx="734329" cy="737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1" name="TextBox 1150"/>
              <p:cNvSpPr txBox="1"/>
              <p:nvPr/>
            </p:nvSpPr>
            <p:spPr>
              <a:xfrm>
                <a:off x="628112" y="3088637"/>
                <a:ext cx="4737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</a:rPr>
                      <m:t>𝑛</m:t>
                    </m:r>
                    <m:r>
                      <a:rPr lang="en-US" sz="2800" b="0" i="1" smtClean="0">
                        <a:latin typeface="Cambria Math" charset="0"/>
                      </a:rPr>
                      <m:t>×</m:t>
                    </m:r>
                    <m:r>
                      <a:rPr lang="en-US" sz="28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800" dirty="0"/>
                  <a:t> matrix</a:t>
                </a:r>
              </a:p>
            </p:txBody>
          </p:sp>
        </mc:Choice>
        <mc:Fallback xmlns="">
          <p:sp>
            <p:nvSpPr>
              <p:cNvPr id="1151" name="TextBox 1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3088637"/>
                <a:ext cx="4737416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3" name="TextBox 1152"/>
              <p:cNvSpPr txBox="1"/>
              <p:nvPr/>
            </p:nvSpPr>
            <p:spPr>
              <a:xfrm>
                <a:off x="5839262" y="2875876"/>
                <a:ext cx="182389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53" name="TextBox 1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262" y="2875876"/>
                <a:ext cx="1823897" cy="11378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3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1" grpId="0"/>
      <p:bldP spid="11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>
            <a:stCxn id="28" idx="2"/>
            <a:endCxn id="29" idx="6"/>
          </p:cNvCxnSpPr>
          <p:nvPr/>
        </p:nvCxnSpPr>
        <p:spPr>
          <a:xfrm flipH="1">
            <a:off x="6030252" y="1521639"/>
            <a:ext cx="1441919" cy="37490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9884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8" name="Oval 27"/>
          <p:cNvSpPr/>
          <p:nvPr/>
        </p:nvSpPr>
        <p:spPr>
          <a:xfrm>
            <a:off x="7472171" y="143181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848642" y="18067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65528" y="1267712"/>
                <a:ext cx="47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528" y="1267712"/>
                <a:ext cx="47557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54319" y="1031862"/>
                <a:ext cx="47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19" y="1031862"/>
                <a:ext cx="47557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8112" y="1376356"/>
                <a:ext cx="502853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Graph 		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𝐺</m:t>
                    </m:r>
                    <m:r>
                      <a:rPr lang="en-US" sz="2800" b="0" i="1" smtClean="0">
                        <a:latin typeface="Cambria Math" charset="0"/>
                      </a:rPr>
                      <m:t>=(</m:t>
                    </m:r>
                    <m:r>
                      <a:rPr lang="en-US" sz="2800" b="0" i="1" smtClean="0">
                        <a:latin typeface="Cambria Math" charset="0"/>
                      </a:rPr>
                      <m:t>𝑉</m:t>
                    </m:r>
                    <m:r>
                      <a:rPr lang="en-US" sz="2800" b="0" i="1" smtClean="0"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Edge weights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𝑤</m:t>
                    </m:r>
                    <m:r>
                      <a:rPr lang="en-US" sz="2800" b="0" i="1" smtClean="0">
                        <a:latin typeface="Cambria Math" charset="0"/>
                      </a:rPr>
                      <m:t>: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𝑛</m:t>
                    </m:r>
                    <m:r>
                      <a:rPr lang="en-US" sz="2800" i="1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𝑚</m:t>
                    </m:r>
                    <m:r>
                      <a:rPr lang="en-US" sz="2800" i="1">
                        <a:latin typeface="Cambria Math" charset="0"/>
                      </a:rPr>
                      <m:t>=|</m:t>
                    </m:r>
                    <m:r>
                      <a:rPr lang="en-US" sz="2800" i="1">
                        <a:latin typeface="Cambria Math" charset="0"/>
                      </a:rPr>
                      <m:t>𝐸</m:t>
                    </m:r>
                    <m:r>
                      <a:rPr lang="en-US" sz="2800" i="1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1376356"/>
                <a:ext cx="5028534" cy="2246769"/>
              </a:xfrm>
              <a:prstGeom prst="rect">
                <a:avLst/>
              </a:prstGeom>
              <a:blipFill rotWithShape="0">
                <a:blip r:embed="rId5"/>
                <a:stretch>
                  <a:fillRect l="-2424" t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8" name="Oval 1137"/>
          <p:cNvSpPr/>
          <p:nvPr/>
        </p:nvSpPr>
        <p:spPr>
          <a:xfrm>
            <a:off x="6609424" y="229638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139" name="Straight Connector 1138"/>
          <p:cNvCxnSpPr>
            <a:stCxn id="1138" idx="1"/>
            <a:endCxn id="29" idx="5"/>
          </p:cNvCxnSpPr>
          <p:nvPr/>
        </p:nvCxnSpPr>
        <p:spPr>
          <a:xfrm flipH="1" flipV="1">
            <a:off x="6003656" y="1960061"/>
            <a:ext cx="632364" cy="3626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0" name="TextBox 1139"/>
              <p:cNvSpPr txBox="1"/>
              <p:nvPr/>
            </p:nvSpPr>
            <p:spPr>
              <a:xfrm>
                <a:off x="6833765" y="2191214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40" name="TextBox 1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765" y="2191214"/>
                <a:ext cx="44294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1" name="Straight Connector 1140"/>
          <p:cNvCxnSpPr>
            <a:stCxn id="1138" idx="7"/>
            <a:endCxn id="28" idx="3"/>
          </p:cNvCxnSpPr>
          <p:nvPr/>
        </p:nvCxnSpPr>
        <p:spPr>
          <a:xfrm flipV="1">
            <a:off x="6764438" y="1585155"/>
            <a:ext cx="734329" cy="737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4" name="TextBox 1143"/>
              <p:cNvSpPr txBox="1"/>
              <p:nvPr/>
            </p:nvSpPr>
            <p:spPr>
              <a:xfrm>
                <a:off x="5839262" y="2875876"/>
                <a:ext cx="182389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44" name="TextBox 1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262" y="2875876"/>
                <a:ext cx="1823897" cy="11378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234" y="4013752"/>
            <a:ext cx="6019800" cy="266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8112" y="3088637"/>
                <a:ext cx="4737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𝑛</m:t>
                    </m:r>
                    <m:r>
                      <a:rPr lang="en-US" sz="2800" i="1">
                        <a:latin typeface="Cambria Math" charset="0"/>
                      </a:rPr>
                      <m:t>×</m:t>
                    </m:r>
                    <m:r>
                      <a:rPr lang="en-US" sz="2800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800" dirty="0"/>
                  <a:t> matrix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3088637"/>
                <a:ext cx="4737416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623479" y="4626781"/>
            <a:ext cx="2538704" cy="19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29458" y="3933498"/>
            <a:ext cx="474388" cy="2720294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23015" y="3933497"/>
            <a:ext cx="474388" cy="2747255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48565" y="4876465"/>
            <a:ext cx="3987455" cy="44446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648565" y="5792110"/>
            <a:ext cx="3987455" cy="44446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98342" y="4814153"/>
            <a:ext cx="776537" cy="158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8485" y="5443802"/>
            <a:ext cx="685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2" grpId="0" animBg="1"/>
      <p:bldP spid="23" grpId="0" animBg="1"/>
      <p:bldP spid="24" grpId="0" animBg="1"/>
      <p:bldP spid="25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weighted adjacency matrix of the graph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𝑫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</m:oMath>
                </a14:m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diagonal matrix of weighted degrees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𝑫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</m:oMath>
                </a14:m>
                <a:r>
                  <a:rPr lang="en-US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5908" y="3446590"/>
                <a:ext cx="1691040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08" y="3446590"/>
                <a:ext cx="1691040" cy="5579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8650" y="4306750"/>
                <a:ext cx="2147254" cy="57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𝑖𝑖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306750"/>
                <a:ext cx="2147254" cy="5722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112" y="1376356"/>
                <a:ext cx="50285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Graph 		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𝐺</m:t>
                    </m:r>
                    <m:r>
                      <a:rPr lang="en-US" sz="2800" b="0" i="1" smtClean="0">
                        <a:latin typeface="Cambria Math" charset="0"/>
                      </a:rPr>
                      <m:t>=(</m:t>
                    </m:r>
                    <m:r>
                      <a:rPr lang="en-US" sz="2800" b="0" i="1" smtClean="0">
                        <a:latin typeface="Cambria Math" charset="0"/>
                      </a:rPr>
                      <m:t>𝑉</m:t>
                    </m:r>
                    <m:r>
                      <a:rPr lang="en-US" sz="2800" b="0" i="1" smtClean="0"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Edge weights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𝑤</m:t>
                    </m:r>
                    <m:r>
                      <a:rPr lang="en-US" sz="2800" b="0" i="1" smtClean="0">
                        <a:latin typeface="Cambria Math" charset="0"/>
                      </a:rPr>
                      <m:t>:</m:t>
                    </m:r>
                    <m:r>
                      <a:rPr lang="en-US" sz="2800" b="0" i="1" smtClean="0">
                        <a:latin typeface="Cambria Math" charset="0"/>
                      </a:rPr>
                      <m:t>𝐸</m:t>
                    </m:r>
                    <m:r>
                      <a:rPr lang="en-US" sz="2800" b="0" i="1" smtClean="0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𝑛</m:t>
                    </m:r>
                    <m:r>
                      <a:rPr lang="en-US" sz="2800" i="1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𝑚</m:t>
                    </m:r>
                    <m:r>
                      <a:rPr lang="en-US" sz="2800" i="1">
                        <a:latin typeface="Cambria Math" charset="0"/>
                      </a:rPr>
                      <m:t>=|</m:t>
                    </m:r>
                    <m:r>
                      <a:rPr lang="en-US" sz="2800" i="1">
                        <a:latin typeface="Cambria Math" charset="0"/>
                      </a:rPr>
                      <m:t>𝐸</m:t>
                    </m:r>
                    <m:r>
                      <a:rPr lang="en-US" sz="2800" i="1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12" y="1376356"/>
                <a:ext cx="5028534" cy="1815882"/>
              </a:xfrm>
              <a:prstGeom prst="rect">
                <a:avLst/>
              </a:prstGeom>
              <a:blipFill rotWithShape="0">
                <a:blip r:embed="rId6"/>
                <a:stretch>
                  <a:fillRect l="-2424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422585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Symmetric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</m:oMath>
                </a14:m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All off-diagonals are non-positive and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≠</m:t>
                          </m:r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422585" cy="5405816"/>
              </a:xfrm>
              <a:blipFill>
                <a:blip r:embed="rId3"/>
                <a:stretch>
                  <a:fillRect l="-1353"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27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of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4058234" y="30779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4705" y="345285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33064" y="457913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" name="Straight Connector 7"/>
          <p:cNvCxnSpPr>
            <a:stCxn id="4" idx="3"/>
            <a:endCxn id="5" idx="5"/>
          </p:cNvCxnSpPr>
          <p:nvPr/>
        </p:nvCxnSpPr>
        <p:spPr>
          <a:xfrm flipH="1">
            <a:off x="2589719" y="3231290"/>
            <a:ext cx="1495111" cy="3749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  <a:endCxn id="6" idx="0"/>
          </p:cNvCxnSpPr>
          <p:nvPr/>
        </p:nvCxnSpPr>
        <p:spPr>
          <a:xfrm flipH="1">
            <a:off x="3623869" y="3231290"/>
            <a:ext cx="460961" cy="1347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5" idx="5"/>
          </p:cNvCxnSpPr>
          <p:nvPr/>
        </p:nvCxnSpPr>
        <p:spPr>
          <a:xfrm flipH="1" flipV="1">
            <a:off x="2589719" y="3606196"/>
            <a:ext cx="1034150" cy="9729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57" y="1647436"/>
            <a:ext cx="2222500" cy="1282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226" y="3077948"/>
            <a:ext cx="2222500" cy="1282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58268" y="395509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268" y="3955095"/>
                <a:ext cx="46827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23" y="4521657"/>
            <a:ext cx="2222500" cy="1282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34638" y="369088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638" y="3690884"/>
                <a:ext cx="46827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100586" y="294337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86" y="2943371"/>
                <a:ext cx="46827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7923" y="4984165"/>
            <a:ext cx="24892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1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422585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panose="020F0502020204030204" pitchFamily="34" charset="0"/>
                    <a:ea typeface="Cambria Math" charset="0"/>
                    <a:cs typeface="Calibri" panose="020F0502020204030204" pitchFamily="34" charset="0"/>
                  </a:rPr>
                  <a:t>[ST04]: solving Laplacian linear equations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 charset="0"/>
                    <a:cs typeface="Calibri" panose="020F0502020204030204" pitchFamily="34" charset="0"/>
                  </a:rPr>
                  <a:t> time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libri" panose="020F0502020204030204" pitchFamily="34" charset="0"/>
                  <a:ea typeface="Cambria Math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0" dirty="0">
                    <a:ea typeface="Cambria Math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mbria Math" charset="0"/>
                    <a:cs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libri" panose="020F0502020204030204" pitchFamily="34" charset="0"/>
                  <a:ea typeface="Cambria Math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panose="020F0502020204030204" pitchFamily="34" charset="0"/>
                    <a:ea typeface="Cambria Math" charset="0"/>
                    <a:cs typeface="Calibri" panose="020F0502020204030204" pitchFamily="34" charset="0"/>
                  </a:rPr>
                  <a:t>[KS16]: simple algorithm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422585" cy="5405816"/>
              </a:xfrm>
              <a:blipFill>
                <a:blip r:embed="rId3"/>
                <a:stretch>
                  <a:fillRect l="-1353" t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7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a Laplacian Linear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𝒙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8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𝒃</m:t>
                    </m:r>
                  </m:oMath>
                </a14:m>
                <a:r>
                  <a:rPr lang="en-US" sz="2800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b="1" dirty="0"/>
                  <a:t>Gaussian Elimination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</m:oMath>
                </a14:m>
                <a:r>
                  <a:rPr lang="en-US" sz="2800" dirty="0"/>
                  <a:t>, upper triangular matrix,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sz="2800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𝑼</m:t>
                      </m:r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𝑳</m:t>
                      </m:r>
                    </m:oMath>
                  </m:oMathPara>
                </a14:m>
                <a:endParaRPr lang="en-US" sz="2800" b="1" i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dirty="0"/>
                  <a:t>Then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𝒙</m:t>
                      </m:r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sz="2800" b="1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𝒃</m:t>
                      </m:r>
                    </m:oMath>
                  </m:oMathPara>
                </a14:m>
                <a:endParaRPr lang="en-US" sz="2800" b="1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12376" y="4937541"/>
                <a:ext cx="4760570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Easy to apply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−⊤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76" y="4937541"/>
                <a:ext cx="4760570" cy="539315"/>
              </a:xfrm>
              <a:prstGeom prst="rect">
                <a:avLst/>
              </a:prstGeom>
              <a:blipFill rotWithShape="0">
                <a:blip r:embed="rId4"/>
                <a:stretch>
                  <a:fillRect l="-2689" t="-11364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90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Laplacian Linear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𝑳𝒙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𝒃</m:t>
                    </m:r>
                  </m:oMath>
                </a14:m>
                <a:r>
                  <a:rPr lang="en-US" b="1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b="1" dirty="0"/>
                  <a:t>Approximate Gaussian Elimination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, upper triangular matrix,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𝑼</m:t>
                      </m:r>
                      <m:r>
                        <a:rPr lang="en-US" b="1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n-US" b="1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</m:oMath>
                  </m:oMathPara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sparse.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 iterations to get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𝜀</m:t>
                    </m:r>
                  </m:oMath>
                </a14:m>
                <a:r>
                  <a:rPr lang="en-US" dirty="0"/>
                  <a:t>-approximate solution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82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b="1" dirty="0"/>
                  <a:t>Theorem </a:t>
                </a:r>
                <a:r>
                  <a:rPr lang="en-US" dirty="0"/>
                  <a:t>[</a:t>
                </a:r>
                <a:r>
                  <a:rPr lang="en-US" b="1" dirty="0"/>
                  <a:t>K</a:t>
                </a:r>
                <a:r>
                  <a:rPr lang="en-US" dirty="0"/>
                  <a:t>S]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b="1" dirty="0"/>
                  <a:t>Laplacian</a:t>
                </a:r>
                <a:r>
                  <a:rPr lang="en-US" dirty="0"/>
                  <a:t> matrix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/>
                  <a:t> non-zeros,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we can find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time an upper triangular matrix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ea typeface="Cambria Math" charset="0"/>
                    <a:cs typeface="Cambria Math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𝑂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𝑚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non-zeros,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err="1">
                    <a:latin typeface="Calibri" charset="0"/>
                    <a:ea typeface="Calibri" charset="0"/>
                    <a:cs typeface="Calibri" charset="0"/>
                  </a:rPr>
                  <a:t>s.t.</a:t>
                </a: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en-US" dirty="0" err="1">
                    <a:latin typeface="Calibri" charset="0"/>
                    <a:ea typeface="Calibri" charset="0"/>
                    <a:cs typeface="Calibri" charset="0"/>
                  </a:rPr>
                  <a:t>w.h.p</a:t>
                </a: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.</a:t>
                </a:r>
                <a:endParaRPr lang="en-US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b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𝑼</m:t>
                      </m:r>
                      <m:r>
                        <a:rPr lang="en-US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n-US" b="1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07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Scalar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𝑋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dirty="0"/>
                  <a:t> with high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5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, upper triangular matrix, </a:t>
                </a:r>
                <a:r>
                  <a:rPr lang="en-US" dirty="0" err="1"/>
                  <a:t>s.t</a:t>
                </a:r>
                <a:r>
                  <a:rPr lang="en-US" dirty="0"/>
                  <a:t> 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b="1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1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𝑴</m:t>
                    </m:r>
                  </m:oMath>
                </a14:m>
                <a:endParaRPr lang="en-US" b="1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50" y="2825638"/>
            <a:ext cx="2832100" cy="147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76226" y="3265167"/>
                <a:ext cx="7952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𝑴</m:t>
                      </m:r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226" y="3265167"/>
                <a:ext cx="79521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97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767" y="4658645"/>
            <a:ext cx="2476500" cy="1282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11" y="2006721"/>
            <a:ext cx="2476500" cy="1282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767" y="4590033"/>
            <a:ext cx="4724400" cy="1358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8650" y="3436892"/>
                <a:ext cx="851535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Helvetica" charset="0"/>
                    <a:cs typeface="Helvetica" charset="0"/>
                  </a:rPr>
                  <a:t>Find the rank-1 matrix that agrees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𝑴</m:t>
                    </m:r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lang="en-US" sz="2800" dirty="0">
                  <a:ea typeface="Helvetica" charset="0"/>
                  <a:cs typeface="Helvetica" charset="0"/>
                </a:endParaRPr>
              </a:p>
              <a:p>
                <a:r>
                  <a:rPr lang="en-US" sz="2800" dirty="0">
                    <a:ea typeface="Helvetica" charset="0"/>
                    <a:cs typeface="Helvetica" charset="0"/>
                  </a:rPr>
                  <a:t>on the first row and column.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36892"/>
                <a:ext cx="8515350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1432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86737" y="2010876"/>
            <a:ext cx="2222223" cy="2504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6737" y="2017608"/>
            <a:ext cx="393424" cy="128526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44745" y="4670221"/>
            <a:ext cx="2222223" cy="2504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44745" y="4670268"/>
            <a:ext cx="393424" cy="128526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16084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9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703864" y="4642417"/>
            <a:ext cx="2476500" cy="1299255"/>
            <a:chOff x="3703864" y="3120142"/>
            <a:chExt cx="2476500" cy="129925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3864" y="3120142"/>
              <a:ext cx="2476500" cy="12827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833858" y="3134089"/>
              <a:ext cx="2222223" cy="250475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33859" y="3134136"/>
              <a:ext cx="393424" cy="1285261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44" y="2005894"/>
            <a:ext cx="2781300" cy="12827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047" y="2015084"/>
            <a:ext cx="2273300" cy="1282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8650" y="3437446"/>
            <a:ext cx="7351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Helvetica" charset="0"/>
                <a:cs typeface="Helvetica" charset="0"/>
              </a:rPr>
              <a:t>Subtract the rank 1 matrix.</a:t>
            </a:r>
          </a:p>
          <a:p>
            <a:r>
              <a:rPr lang="en-US" sz="2800" dirty="0">
                <a:ea typeface="Helvetica" charset="0"/>
                <a:cs typeface="Helvetica" charset="0"/>
              </a:rPr>
              <a:t>We have </a:t>
            </a:r>
            <a:r>
              <a:rPr lang="en-US" sz="2800" b="1" dirty="0">
                <a:ea typeface="Helvetica" charset="0"/>
                <a:cs typeface="Helvetica" charset="0"/>
              </a:rPr>
              <a:t>eliminated the first variable.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886737" y="2014145"/>
            <a:ext cx="2222223" cy="2504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6737" y="2017608"/>
            <a:ext cx="393424" cy="128526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736546" y="2015168"/>
            <a:ext cx="2052305" cy="2504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36546" y="2011308"/>
            <a:ext cx="274305" cy="129570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5705" y="2615615"/>
            <a:ext cx="190500" cy="76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45705" y="2005895"/>
            <a:ext cx="2715832" cy="1518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21284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5062E-6 L 0.00174 -0.381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28650" y="3437446"/>
            <a:ext cx="436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Helvetica" charset="0"/>
                <a:cs typeface="Helvetica" charset="0"/>
              </a:rPr>
              <a:t>The remaining matrix is PSD.</a:t>
            </a:r>
            <a:endParaRPr lang="en-US" sz="2800" b="1" dirty="0">
              <a:ea typeface="Helvetica" charset="0"/>
              <a:cs typeface="Helvetica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47" y="2015084"/>
            <a:ext cx="22733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3734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5802E-6 L -0.64653 -0.002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26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5104" y="2004859"/>
            <a:ext cx="2273300" cy="1282700"/>
            <a:chOff x="715104" y="1147609"/>
            <a:chExt cx="2273300" cy="1282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104" y="1147609"/>
              <a:ext cx="2273300" cy="12827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59654" y="1466649"/>
              <a:ext cx="1644205" cy="28377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59654" y="1466650"/>
              <a:ext cx="393474" cy="96365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28650" y="3436892"/>
            <a:ext cx="8767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Helvetica" charset="0"/>
                <a:cs typeface="Helvetica" charset="0"/>
              </a:rPr>
              <a:t>Find rank-1 matrix that agrees with</a:t>
            </a:r>
          </a:p>
          <a:p>
            <a:r>
              <a:rPr lang="en-US" sz="2800" dirty="0">
                <a:ea typeface="Helvetica" charset="0"/>
                <a:cs typeface="Helvetica" charset="0"/>
              </a:rPr>
              <a:t>our matrix on the </a:t>
            </a:r>
            <a:r>
              <a:rPr lang="en-US" sz="2800" b="1" dirty="0">
                <a:ea typeface="Helvetica" charset="0"/>
                <a:cs typeface="Helvetica" charset="0"/>
              </a:rPr>
              <a:t>next</a:t>
            </a:r>
            <a:r>
              <a:rPr lang="en-US" sz="2800" dirty="0">
                <a:ea typeface="Helvetica" charset="0"/>
                <a:cs typeface="Helvetica" charset="0"/>
              </a:rPr>
              <a:t> row and column.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827" y="4569348"/>
            <a:ext cx="4508500" cy="1358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72028" y="4931355"/>
            <a:ext cx="1644205" cy="28377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72027" y="4931356"/>
            <a:ext cx="393474" cy="96365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3668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8650" y="3436892"/>
            <a:ext cx="7683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Helvetica" charset="0"/>
                <a:cs typeface="Helvetica" charset="0"/>
              </a:rPr>
              <a:t>Subtract the rank 1 matrix.</a:t>
            </a:r>
          </a:p>
          <a:p>
            <a:r>
              <a:rPr lang="en-US" sz="2800" dirty="0">
                <a:ea typeface="Helvetica" charset="0"/>
                <a:cs typeface="Helvetica" charset="0"/>
              </a:rPr>
              <a:t>We have </a:t>
            </a:r>
            <a:r>
              <a:rPr lang="en-US" sz="2800" b="1" dirty="0">
                <a:ea typeface="Helvetica" charset="0"/>
                <a:cs typeface="Helvetica" charset="0"/>
              </a:rPr>
              <a:t>eliminated the second variable.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5104" y="2004859"/>
            <a:ext cx="2273300" cy="1282700"/>
            <a:chOff x="715104" y="1147609"/>
            <a:chExt cx="2273300" cy="1282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104" y="1147609"/>
              <a:ext cx="2273300" cy="12827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59654" y="1466649"/>
              <a:ext cx="1644205" cy="28377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59654" y="1466650"/>
              <a:ext cx="393474" cy="96365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56827" y="4634666"/>
            <a:ext cx="2273300" cy="1282700"/>
            <a:chOff x="3770682" y="3181665"/>
            <a:chExt cx="2273300" cy="12827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0682" y="3181665"/>
              <a:ext cx="2273300" cy="12827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285882" y="3478357"/>
              <a:ext cx="1644205" cy="28377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85882" y="3478358"/>
              <a:ext cx="393474" cy="96365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921" y="2635323"/>
            <a:ext cx="165100" cy="2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015" y="2004859"/>
            <a:ext cx="20574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435" y="2607404"/>
            <a:ext cx="190500" cy="76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99633" y="2323626"/>
            <a:ext cx="1470234" cy="28377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99633" y="2323627"/>
            <a:ext cx="351841" cy="96365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1829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00261 -0.383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49" y="2767836"/>
            <a:ext cx="2542062" cy="1322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𝑴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28650" y="2155741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Helvetica" charset="0"/>
                <a:cs typeface="Helvetica" charset="0"/>
              </a:rPr>
              <a:t>Repeat until all parts written as rank 1 terms.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519" y="4248918"/>
            <a:ext cx="7945652" cy="13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</p:spTree>
    <p:extLst>
      <p:ext uri="{BB962C8B-B14F-4D97-AF65-F5344CB8AC3E}">
        <p14:creationId xmlns:p14="http://schemas.microsoft.com/office/powerpoint/2010/main" val="175830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49" y="2767836"/>
            <a:ext cx="2542062" cy="1322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48" y="4301847"/>
            <a:ext cx="52451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155741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Helvetica" charset="0"/>
                <a:cs typeface="Helvetica" charset="0"/>
              </a:rPr>
              <a:t>Repeat until all parts written as rank 1 terms.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𝑴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415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49" y="2767836"/>
            <a:ext cx="2542062" cy="1322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73" y="4236533"/>
            <a:ext cx="5245100" cy="1358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78604" y="4700540"/>
                <a:ext cx="117686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charset="0"/>
                            </a:rPr>
                            <m:t>=</m:t>
                          </m:r>
                          <m:r>
                            <a:rPr lang="en-US" sz="2200" b="1" i="1">
                              <a:latin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sz="2200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200" b="1" i="1">
                          <a:latin typeface="Cambria Math" charset="0"/>
                        </a:rPr>
                        <m:t>𝑼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04" y="4700540"/>
                <a:ext cx="117686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2155741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Helvetica" charset="0"/>
                <a:cs typeface="Helvetica" charset="0"/>
              </a:rPr>
              <a:t>Repeat until all parts written as rank 1 terms.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𝑴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191027"/>
                <a:ext cx="795218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0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What is special about Gaussian Elimination on Laplacians?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</a:t>
            </a:r>
            <a:r>
              <a:rPr lang="en-US" b="1" dirty="0"/>
              <a:t>remaining matrix </a:t>
            </a:r>
            <a:r>
              <a:rPr lang="en-US" dirty="0"/>
              <a:t>is always Laplacian.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3536482"/>
            <a:ext cx="3187700" cy="134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b="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99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Scalar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Bernstein’s Inequality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𝑋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i="1" dirty="0">
                    <a:latin typeface="Cambria Math" charset="0"/>
                  </a:rPr>
                  <a:t>	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0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ℙ</m:t>
                      </m:r>
                      <m:r>
                        <a:rPr lang="en-US" i="1">
                          <a:latin typeface="Cambria Math" charset="0"/>
                        </a:rPr>
                        <m:t>[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lit/>
                        </m:rP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/2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88435BC-38D1-D942-8A24-9C29F79A4117}"/>
              </a:ext>
            </a:extLst>
          </p:cNvPr>
          <p:cNvSpPr/>
          <p:nvPr/>
        </p:nvSpPr>
        <p:spPr>
          <a:xfrm>
            <a:off x="6634716" y="5179679"/>
            <a:ext cx="1531089" cy="1435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F291C1-5C5C-5440-A2E1-DB21C0CA9449}"/>
                  </a:ext>
                </a:extLst>
              </p:cNvPr>
              <p:cNvSpPr txBox="1"/>
              <p:nvPr/>
            </p:nvSpPr>
            <p:spPr>
              <a:xfrm>
                <a:off x="2562447" y="4294875"/>
                <a:ext cx="6262577" cy="523220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 if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=0.5,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=0.1/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F291C1-5C5C-5440-A2E1-DB21C0CA9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47" y="4294875"/>
                <a:ext cx="6262577" cy="523220"/>
              </a:xfrm>
              <a:prstGeom prst="rect">
                <a:avLst/>
              </a:prstGeom>
              <a:blipFill>
                <a:blip r:embed="rId4"/>
                <a:stretch>
                  <a:fillRect l="-1815" t="-6818" b="-27273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2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What is special about Gaussian Elimination on Laplacians?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</a:t>
            </a:r>
            <a:r>
              <a:rPr lang="en-US" b="1" dirty="0"/>
              <a:t>remaining matrix </a:t>
            </a:r>
            <a:r>
              <a:rPr lang="en-US" dirty="0"/>
              <a:t>is always Laplacian.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3536482"/>
            <a:ext cx="6057900" cy="134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b="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262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View of Gaussian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What is special about Gaussian Elimination on Laplacians?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</a:t>
            </a:r>
            <a:r>
              <a:rPr lang="en-US" b="1" dirty="0"/>
              <a:t>remaining matrix </a:t>
            </a:r>
            <a:r>
              <a:rPr lang="en-US" dirty="0"/>
              <a:t>is always Laplacian.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352" y="3538234"/>
            <a:ext cx="2705100" cy="1346200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 rot="5400000">
            <a:off x="6323206" y="4184440"/>
            <a:ext cx="226217" cy="1721644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231" y="5158834"/>
            <a:ext cx="27957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new Laplacian!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373" y="3913549"/>
            <a:ext cx="1600200" cy="876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442" y="3473464"/>
            <a:ext cx="2413000" cy="142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b="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79" y="3994138"/>
                <a:ext cx="69743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2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" name="Straight Connector 8"/>
          <p:cNvCxnSpPr>
            <a:stCxn id="10" idx="5"/>
            <a:endCxn id="12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0" idx="5"/>
            <a:endCxn id="14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0" idx="5"/>
            <a:endCxn id="13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5"/>
            <a:endCxn id="11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blipFill rotWithShape="0">
                <a:blip r:embed="rId4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0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/>
          <p:cNvCxnSpPr>
            <a:stCxn id="22" idx="5"/>
            <a:endCxn id="24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2" idx="5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2" idx="5"/>
            <a:endCxn id="25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5"/>
            <a:endCxn id="23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blipFill rotWithShape="0">
                <a:blip r:embed="rId4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132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p:sp>
        <p:nvSpPr>
          <p:cNvPr id="6" name="Freeform 5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Straight Connector 14"/>
          <p:cNvCxnSpPr>
            <a:stCxn id="8" idx="5"/>
            <a:endCxn id="10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5"/>
            <a:endCxn id="12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11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5"/>
            <a:endCxn id="9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6" name="Straight Connector 25"/>
          <p:cNvCxnSpPr>
            <a:stCxn id="52" idx="6"/>
            <a:endCxn id="53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2" idx="6"/>
            <a:endCxn id="54" idx="0"/>
          </p:cNvCxnSpPr>
          <p:nvPr/>
        </p:nvCxnSpPr>
        <p:spPr>
          <a:xfrm>
            <a:off x="5730134" y="4553209"/>
            <a:ext cx="366207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3" idx="2"/>
            <a:endCxn id="54" idx="0"/>
          </p:cNvCxnSpPr>
          <p:nvPr/>
        </p:nvCxnSpPr>
        <p:spPr>
          <a:xfrm flipH="1">
            <a:off x="6096341" y="4553209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1" idx="4"/>
            <a:endCxn id="54" idx="0"/>
          </p:cNvCxnSpPr>
          <p:nvPr/>
        </p:nvCxnSpPr>
        <p:spPr>
          <a:xfrm>
            <a:off x="6096340" y="4217545"/>
            <a:ext cx="0" cy="674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1" idx="4"/>
            <a:endCxn id="52" idx="6"/>
          </p:cNvCxnSpPr>
          <p:nvPr/>
        </p:nvCxnSpPr>
        <p:spPr>
          <a:xfrm flipH="1">
            <a:off x="5730134" y="4217545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3" idx="2"/>
            <a:endCxn id="51" idx="4"/>
          </p:cNvCxnSpPr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750689" y="3225982"/>
            <a:ext cx="2291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Cambria Math" charset="0"/>
                <a:cs typeface="Cambria Math" charset="0"/>
              </a:rPr>
              <a:t>New Laplacian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2596431"/>
                <a:ext cx="233504" cy="384721"/>
              </a:xfrm>
              <a:prstGeom prst="rect">
                <a:avLst/>
              </a:prstGeom>
              <a:blipFill rotWithShape="0">
                <a:blip r:embed="rId8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41609" y="5471654"/>
                <a:ext cx="46040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Elimination creates a clique</a:t>
                </a:r>
              </a:p>
              <a:p>
                <a:r>
                  <a:rPr lang="en-US" sz="2800" dirty="0"/>
                  <a:t>on the neighbors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609" y="5471654"/>
                <a:ext cx="4604025" cy="954107"/>
              </a:xfrm>
              <a:prstGeom prst="rect">
                <a:avLst/>
              </a:prstGeom>
              <a:blipFill rotWithShape="0">
                <a:blip r:embed="rId10"/>
                <a:stretch>
                  <a:fillRect l="-2649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1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48" grpId="0" animBg="1"/>
      <p:bldP spid="37" grpId="0"/>
      <p:bldP spid="33" grpId="0" animBg="1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>
                    <a:ea typeface="Cambria Math" charset="0"/>
                    <a:cs typeface="Cambria Math" charset="0"/>
                  </a:rPr>
                  <a:t>Solving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𝑳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by Gaussian Elimination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can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 main issue is </a:t>
                </a:r>
                <a:r>
                  <a:rPr lang="en-US" b="1" dirty="0"/>
                  <a:t>fill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Gaussian Elimination Slow?</a:t>
            </a:r>
          </a:p>
        </p:txBody>
      </p:sp>
      <p:sp>
        <p:nvSpPr>
          <p:cNvPr id="6" name="Freeform 5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Straight Connector 14"/>
          <p:cNvCxnSpPr>
            <a:stCxn id="8" idx="5"/>
            <a:endCxn id="10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5"/>
            <a:endCxn id="12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11" idx="2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5"/>
            <a:endCxn id="9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36923" y="3453682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23" y="2596431"/>
                <a:ext cx="233504" cy="384721"/>
              </a:xfrm>
              <a:prstGeom prst="rect">
                <a:avLst/>
              </a:prstGeom>
              <a:blipFill rotWithShape="0">
                <a:blip r:embed="rId7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841610" y="5476099"/>
            <a:ext cx="527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Laplacian cliques can be </a:t>
            </a:r>
            <a:r>
              <a:rPr lang="en-US" sz="2800" dirty="0" err="1"/>
              <a:t>sparsified</a:t>
            </a:r>
            <a:r>
              <a:rPr lang="en-US" sz="2800" dirty="0"/>
              <a:t>!</a:t>
            </a:r>
          </a:p>
        </p:txBody>
      </p:sp>
      <p:sp>
        <p:nvSpPr>
          <p:cNvPr id="57" name="Oval 56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096341" y="4553209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730134" y="4206115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4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50689" y="3225982"/>
            <a:ext cx="2291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Cambria Math" charset="0"/>
                <a:cs typeface="Cambria Math" charset="0"/>
              </a:rPr>
              <a:t>New Laplacian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69352" y="4069608"/>
                <a:ext cx="5309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352" y="4069608"/>
                <a:ext cx="53091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44643"/>
                <a:ext cx="69358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5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Add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013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Add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813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</a:t>
                </a:r>
                <a:r>
                  <a:rPr lang="en-US" dirty="0">
                    <a:solidFill>
                      <a:srgbClr val="FF0000"/>
                    </a:solidFill>
                  </a:rPr>
                  <a:t>random</a:t>
                </a:r>
                <a:r>
                  <a:rPr lang="en-US" dirty="0"/>
                  <a:t>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Add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491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Gaussian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  <a:defRPr/>
                </a:pPr>
                <a:r>
                  <a:rPr lang="en-US" dirty="0"/>
                  <a:t> Pick a </a:t>
                </a:r>
                <a:r>
                  <a:rPr lang="en-US" dirty="0">
                    <a:solidFill>
                      <a:srgbClr val="FF0000"/>
                    </a:solidFill>
                  </a:rPr>
                  <a:t>random</a:t>
                </a:r>
                <a:r>
                  <a:rPr lang="en-US" dirty="0"/>
                  <a:t>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/>
                  <a:t> to eliminate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Sample</a:t>
                </a:r>
                <a:r>
                  <a:rPr lang="en-US" dirty="0"/>
                  <a:t> the clique created by eliminating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𝑣</m:t>
                    </m:r>
                  </m:oMath>
                </a14:m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r>
                  <a:rPr lang="en-US" dirty="0"/>
                  <a:t> Repeat until done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AutoNum type="arabicPeriod"/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Resembles </a:t>
                </a:r>
                <a:r>
                  <a:rPr lang="en-US" b="1" dirty="0"/>
                  <a:t>randomized</a:t>
                </a:r>
                <a:r>
                  <a:rPr lang="en-US" dirty="0"/>
                  <a:t> Incomplete </a:t>
                </a:r>
                <a:r>
                  <a:rPr lang="en-US" dirty="0" err="1"/>
                  <a:t>Cholesky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23" t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4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Scalar </a:t>
            </a:r>
            <a:r>
              <a:rPr lang="en-US" b="1" dirty="0"/>
              <a:t>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𝑋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:r>
                  <a:rPr lang="en-US" dirty="0"/>
                  <a:t> 	</a:t>
                </a:r>
                <a:endParaRPr lang="en-US" i="1" dirty="0">
                  <a:latin typeface="Cambria Math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E655F6-FB91-CA42-8431-417CCB5E6613}"/>
              </a:ext>
            </a:extLst>
          </p:cNvPr>
          <p:cNvCxnSpPr>
            <a:cxnSpLocks/>
          </p:cNvCxnSpPr>
          <p:nvPr/>
        </p:nvCxnSpPr>
        <p:spPr>
          <a:xfrm flipH="1">
            <a:off x="1188720" y="2430018"/>
            <a:ext cx="2962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2EFDBE-B8AC-B644-B1AB-53715A16EE45}"/>
              </a:ext>
            </a:extLst>
          </p:cNvPr>
          <p:cNvCxnSpPr>
            <a:cxnSpLocks/>
          </p:cNvCxnSpPr>
          <p:nvPr/>
        </p:nvCxnSpPr>
        <p:spPr>
          <a:xfrm flipH="1">
            <a:off x="1188720" y="2856738"/>
            <a:ext cx="13167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93E2BF-6A49-4D4D-AF6A-02E05116A865}"/>
                  </a:ext>
                </a:extLst>
              </p:cNvPr>
              <p:cNvSpPr txBox="1"/>
              <p:nvPr/>
            </p:nvSpPr>
            <p:spPr>
              <a:xfrm>
                <a:off x="3373259" y="2605761"/>
                <a:ext cx="42955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93E2BF-6A49-4D4D-AF6A-02E05116A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59" y="2605761"/>
                <a:ext cx="4295553" cy="523220"/>
              </a:xfrm>
              <a:prstGeom prst="rect">
                <a:avLst/>
              </a:prstGeom>
              <a:blipFill>
                <a:blip r:embed="rId4"/>
                <a:stretch>
                  <a:fillRect l="-59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9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by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Goal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>
                          <a:latin typeface="Cambria Math" charset="0"/>
                        </a:rPr>
                        <m:t>𝑼</m:t>
                      </m:r>
                      <m:r>
                        <a:rPr lang="en-US" b="0" i="1" smtClean="0">
                          <a:latin typeface="Cambria Math" charset="0"/>
                        </a:rPr>
                        <m:t>≈</m:t>
                      </m:r>
                      <m:r>
                        <a:rPr lang="en-US" b="1" i="1">
                          <a:latin typeface="Cambria Math" charset="0"/>
                        </a:rPr>
                        <m:t>𝑳</m:t>
                      </m:r>
                    </m:oMath>
                  </m:oMathPara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Approach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i="1">
                            <a:latin typeface="Cambria Math" charset="0"/>
                          </a:rPr>
                          <m:t> </m:t>
                        </m:r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endParaRPr lang="en-US" b="1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 concentrated around expectation</a:t>
                </a:r>
              </a:p>
              <a:p>
                <a:endParaRPr lang="en-US" dirty="0"/>
              </a:p>
              <a:p>
                <a:r>
                  <a:rPr lang="en-US" dirty="0"/>
                  <a:t>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𝑼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𝑼</m:t>
                    </m:r>
                    <m:r>
                      <a:rPr lang="en-US" b="0" i="1" smtClean="0">
                        <a:latin typeface="Cambria Math" charset="0"/>
                      </a:rPr>
                      <m:t>≈</m:t>
                    </m:r>
                    <m:r>
                      <a:rPr lang="en-US" b="1" i="1">
                        <a:latin typeface="Cambria Math" charset="0"/>
                      </a:rPr>
                      <m:t>𝑳</m:t>
                    </m:r>
                  </m:oMath>
                </a14:m>
                <a:r>
                  <a:rPr lang="en-US" dirty="0"/>
                  <a:t>  w. high probability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23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4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8719" y="3955273"/>
            <a:ext cx="1625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Original </a:t>
            </a:r>
          </a:p>
          <a:p>
            <a:r>
              <a:rPr lang="en-US" sz="2800" dirty="0"/>
              <a:t>Laplacian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0999" y="3955272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56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</a:t>
            </a:r>
            <a:r>
              <a:rPr lang="en-US" sz="2800"/>
              <a:t>graph </a:t>
            </a:r>
          </a:p>
          <a:p>
            <a:r>
              <a:rPr lang="en-US" sz="2800"/>
              <a:t>+ </a:t>
            </a:r>
            <a:r>
              <a:rPr lang="en-US" sz="2800" dirty="0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5743" y="2463023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0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3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77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0999" y="3955276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0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>
                <a:solidFill>
                  <a:srgbClr val="FF0000"/>
                </a:solidFill>
              </a:rPr>
              <a:t>sparsified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5743" y="2463027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7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369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0999" y="3955276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0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>
                <a:solidFill>
                  <a:srgbClr val="FF0000"/>
                </a:solidFill>
              </a:rPr>
              <a:t>sparsified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5743" y="2463027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7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839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90999" y="3955278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2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sparsified</a:t>
            </a:r>
            <a:r>
              <a:rPr lang="en-US" sz="2800" dirty="0"/>
              <a:t> clique</a:t>
            </a:r>
          </a:p>
        </p:txBody>
      </p:sp>
    </p:spTree>
    <p:extLst>
      <p:ext uri="{BB962C8B-B14F-4D97-AF65-F5344CB8AC3E}">
        <p14:creationId xmlns:p14="http://schemas.microsoft.com/office/powerpoint/2010/main" val="4252333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90999" y="3955278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2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sparsified</a:t>
            </a:r>
            <a:r>
              <a:rPr lang="en-US" sz="2800" dirty="0"/>
              <a:t>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243" y="5018494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43" y="5018494"/>
                <a:ext cx="8866033" cy="14446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43124" y="5479197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Suppose</a:t>
            </a:r>
          </a:p>
        </p:txBody>
      </p:sp>
    </p:spTree>
    <p:extLst>
      <p:ext uri="{BB962C8B-B14F-4D97-AF65-F5344CB8AC3E}">
        <p14:creationId xmlns:p14="http://schemas.microsoft.com/office/powerpoint/2010/main" val="42838165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Consider eliminating the first variable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sz="280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3" y="2463029"/>
                <a:ext cx="8866033" cy="14446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90999" y="3955278"/>
            <a:ext cx="1168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Rank 1</a:t>
            </a:r>
          </a:p>
          <a:p>
            <a:r>
              <a:rPr lang="en-US" sz="2800" dirty="0"/>
              <a:t>term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1" y="3948162"/>
            <a:ext cx="294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Remaining graph 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sparsified</a:t>
            </a:r>
            <a:r>
              <a:rPr lang="en-US" sz="2800" dirty="0"/>
              <a:t>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45346" y="5502120"/>
                <a:ext cx="2214563" cy="448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𝑳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346" y="5502120"/>
                <a:ext cx="2214563" cy="448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43124" y="5479197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13081238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Matrices in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𝑳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be our approximation 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/>
                  <a:t> eliminations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If we ensure at each step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Then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1308" y="5719527"/>
                <a:ext cx="2273315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𝑳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𝑳</m:t>
                          </m:r>
                        </m:e>
                        <m:sup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308" y="5719527"/>
                <a:ext cx="2273315" cy="448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9996" y="3044548"/>
                <a:ext cx="6842054" cy="1444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  <m:e>
                                      <m:r>
                                        <a:rPr lang="uk-UA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uk-UA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96" y="3044548"/>
                <a:ext cx="6842054" cy="14446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25887" y="4604548"/>
            <a:ext cx="256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Sparsified</a:t>
            </a:r>
            <a:r>
              <a:rPr lang="en-US" sz="2800" dirty="0"/>
              <a:t> clique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9888" y="4610380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291F97-CD4B-0C48-9EEC-728CF5C12A27}"/>
                  </a:ext>
                </a:extLst>
              </p:cNvPr>
              <p:cNvSpPr txBox="1"/>
              <p:nvPr/>
            </p:nvSpPr>
            <p:spPr>
              <a:xfrm>
                <a:off x="3439433" y="6220501"/>
                <a:ext cx="5421548" cy="494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sz="28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𝑳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𝑳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previous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𝟎</m:t>
                      </m:r>
                    </m:oMath>
                  </m:oMathPara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291F97-CD4B-0C48-9EEC-728CF5C12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433" y="6220501"/>
                <a:ext cx="5421548" cy="494494"/>
              </a:xfrm>
              <a:prstGeom prst="rect">
                <a:avLst/>
              </a:prstGeom>
              <a:blipFill>
                <a:blip r:embed="rId6"/>
                <a:stretch>
                  <a:fillRect l="-935" r="-935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3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C062-19A5-2C46-8786-8EF28981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9D37E-342B-CF4E-8DDE-A1A867BFD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b="1" dirty="0"/>
                  <a:t>Approximate Gaussian Elimination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𝑼</m:t>
                    </m:r>
                  </m:oMath>
                </a14:m>
                <a:r>
                  <a:rPr lang="en-US" dirty="0"/>
                  <a:t>, upper triangular matrix,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</m:e>
                        <m:sup>
                          <m:r>
                            <a:rPr lang="en-US" b="1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𝑼</m:t>
                      </m:r>
                      <m:r>
                        <a:rPr lang="en-US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n-US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𝑳</m:t>
                      </m:r>
                    </m:oMath>
                  </m:oMathPara>
                </a14:m>
                <a:endParaRPr lang="en-US" b="1" i="1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𝑳</m:t>
                          </m:r>
                          <m:r>
                            <m:rPr>
                              <m:nor/>
                            </m:rPr>
                            <a:rPr lang="en-US" b="1" i="1" dirty="0"/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≤0.5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−1/2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b="1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−1/2</m:t>
                              </m:r>
                            </m:sup>
                          </m:s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≤0.5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9D37E-342B-CF4E-8DDE-A1A867BFD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A52ABE-1536-7143-93FC-A4950866C8D3}"/>
              </a:ext>
            </a:extLst>
          </p:cNvPr>
          <p:cNvCxnSpPr>
            <a:cxnSpLocks/>
          </p:cNvCxnSpPr>
          <p:nvPr/>
        </p:nvCxnSpPr>
        <p:spPr>
          <a:xfrm flipH="1">
            <a:off x="3065022" y="3320667"/>
            <a:ext cx="2962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9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Tools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>
                    <a:solidFill>
                      <a:schemeClr val="accent1"/>
                    </a:solidFill>
                  </a:rPr>
                  <a:t>Isotropic position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𝒁</m:t>
                          </m:r>
                        </m:e>
                      </m:acc>
                      <m:r>
                        <a:rPr lang="en-US" i="1">
                          <a:latin typeface="Cambria Math" charset="0"/>
                        </a:rPr>
                        <m:t>≝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𝑳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−1/2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 </m:t>
                      </m:r>
                      <m:r>
                        <a:rPr lang="en-US" b="1" i="1">
                          <a:latin typeface="Cambria Math" charset="0"/>
                        </a:rPr>
                        <m:t>𝒁</m:t>
                      </m:r>
                      <m:r>
                        <a:rPr lang="en-US" i="1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𝑳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Goal is now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b="1" i="1" dirty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𝟎</m:t>
                      </m:r>
                    </m:oMath>
                  </m:oMathPara>
                </a14:m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PSD Order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charset="0"/>
                        </a:rPr>
                        <m:t>𝑨</m:t>
                      </m:r>
                      <m:r>
                        <a:rPr lang="en-US" i="1">
                          <a:latin typeface="Cambria Math" charset="0"/>
                        </a:rPr>
                        <m:t>≼</m:t>
                      </m:r>
                      <m:r>
                        <a:rPr lang="en-US" b="1" i="1">
                          <a:latin typeface="Cambria Math" charset="0"/>
                        </a:rPr>
                        <m:t>𝑩</m:t>
                      </m:r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err="1"/>
                  <a:t>iff</a:t>
                </a:r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𝒙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>
                          <a:latin typeface="Cambria Math" charset="0"/>
                        </a:rPr>
                        <m:t>𝑨𝒙</m:t>
                      </m:r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⊤</m:t>
                          </m:r>
                        </m:sup>
                      </m:sSup>
                      <m:r>
                        <a:rPr lang="en-US" b="1" i="1">
                          <a:latin typeface="Cambria Math" charset="0"/>
                        </a:rPr>
                        <m:t>𝑩𝒙</m:t>
                      </m:r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i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8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Scalar </a:t>
            </a:r>
            <a:r>
              <a:rPr lang="en-US" b="1" dirty="0"/>
              <a:t>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𝑋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:r>
                  <a:rPr lang="en-US" dirty="0"/>
                  <a:t> 	</a:t>
                </a:r>
                <a:endParaRPr lang="en-US" i="1" dirty="0">
                  <a:latin typeface="Cambria Math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E655F6-FB91-CA42-8431-417CCB5E6613}"/>
              </a:ext>
            </a:extLst>
          </p:cNvPr>
          <p:cNvCxnSpPr>
            <a:cxnSpLocks/>
          </p:cNvCxnSpPr>
          <p:nvPr/>
        </p:nvCxnSpPr>
        <p:spPr>
          <a:xfrm flipH="1">
            <a:off x="1188720" y="2430018"/>
            <a:ext cx="2962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2EFDBE-B8AC-B644-B1AB-53715A16EE45}"/>
              </a:ext>
            </a:extLst>
          </p:cNvPr>
          <p:cNvCxnSpPr>
            <a:cxnSpLocks/>
          </p:cNvCxnSpPr>
          <p:nvPr/>
        </p:nvCxnSpPr>
        <p:spPr>
          <a:xfrm flipH="1">
            <a:off x="1188720" y="2856738"/>
            <a:ext cx="13167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93E2BF-6A49-4D4D-AF6A-02E05116A865}"/>
                  </a:ext>
                </a:extLst>
              </p:cNvPr>
              <p:cNvSpPr txBox="1"/>
              <p:nvPr/>
            </p:nvSpPr>
            <p:spPr>
              <a:xfrm>
                <a:off x="3373259" y="2605761"/>
                <a:ext cx="42955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previous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93E2BF-6A49-4D4D-AF6A-02E05116A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59" y="2605761"/>
                <a:ext cx="4295553" cy="523220"/>
              </a:xfrm>
              <a:prstGeom prst="rect">
                <a:avLst/>
              </a:prstGeom>
              <a:blipFill>
                <a:blip r:embed="rId4"/>
                <a:stretch>
                  <a:fillRect l="-59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813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Concentration: Edge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Zero-mean variables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𝒀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Isotropic position variables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50761" y="1741659"/>
                <a:ext cx="3350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w.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761" y="1741659"/>
                <a:ext cx="3350659" cy="523220"/>
              </a:xfrm>
              <a:prstGeom prst="rect">
                <a:avLst/>
              </a:prstGeom>
              <a:blipFill>
                <a:blip r:embed="rId4"/>
                <a:stretch>
                  <a:fillRect l="-3774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50761" y="2716303"/>
            <a:ext cx="245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o.w</a:t>
            </a:r>
            <a:r>
              <a:rPr lang="en-US" sz="2800" dirty="0"/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82741" y="1501640"/>
                <a:ext cx="2146998" cy="2067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741" y="1501640"/>
                <a:ext cx="2146998" cy="20676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9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A1D23-3D47-DC49-AFE8-8FF4B05C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Predictable Quadratic Variation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725283-D11C-0841-88FC-281AE223DD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752856" cy="5405816"/>
              </a:xfrm>
            </p:spPr>
            <p:txBody>
              <a:bodyPr/>
              <a:lstStyle/>
              <a:p>
                <a:r>
                  <a:rPr lang="en-US" b="1" dirty="0"/>
                  <a:t>Predictable quadratic variation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prev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steps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Want to show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prev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steps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Promise: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≼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𝑳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725283-D11C-0841-88FC-281AE223D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752856" cy="5405816"/>
              </a:xfrm>
              <a:blipFill>
                <a:blip r:embed="rId3"/>
                <a:stretch>
                  <a:fillRect l="-1449" t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4C221E8-784F-9440-9419-9DAB1611B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959" y="4722555"/>
            <a:ext cx="1998921" cy="19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2976" y="3721731"/>
                <a:ext cx="5046894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∈                         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 charset="0"/>
                        </a:rPr>
                        <m:t>≼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∋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76" y="3721731"/>
                <a:ext cx="5046894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838057" y="203449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81045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13957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38057" y="28883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62655" y="2549808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62656" y="2549808"/>
            <a:ext cx="366207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28863" y="2549808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8862" y="2214144"/>
            <a:ext cx="0" cy="674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562656" y="2214144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928863" y="2214144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767479" y="1782278"/>
            <a:ext cx="2143426" cy="1408713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19488" y="2222395"/>
                <a:ext cx="45557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≼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488" y="2222395"/>
                <a:ext cx="455574" cy="430887"/>
              </a:xfrm>
              <a:prstGeom prst="rect">
                <a:avLst/>
              </a:prstGeom>
              <a:blipFill rotWithShape="0">
                <a:blip r:embed="rId4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979422" y="1706520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34436" y="1859862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4436" y="1859862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34437" y="1859862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34437" y="1859862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00503" y="1475141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503" y="1475141"/>
                <a:ext cx="233504" cy="384721"/>
              </a:xfrm>
              <a:prstGeom prst="rect">
                <a:avLst/>
              </a:prstGeom>
              <a:blipFill rotWithShape="0">
                <a:blip r:embed="rId5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5760200" y="203449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03188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36100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60200" y="28883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484798" y="2549808"/>
            <a:ext cx="751302" cy="0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84799" y="2549808"/>
            <a:ext cx="366207" cy="338574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51006" y="2549808"/>
            <a:ext cx="385095" cy="338574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1005" y="2214144"/>
            <a:ext cx="0" cy="674239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484799" y="2214144"/>
            <a:ext cx="366207" cy="335665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851006" y="2214144"/>
            <a:ext cx="385095" cy="335665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4689622" y="1782278"/>
            <a:ext cx="2143426" cy="1408713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22646" y="1475141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46" y="1475141"/>
                <a:ext cx="233504" cy="384721"/>
              </a:xfrm>
              <a:prstGeom prst="rect">
                <a:avLst/>
              </a:prstGeom>
              <a:blipFill rotWithShape="0">
                <a:blip r:embed="rId6"/>
                <a:stretch>
                  <a:fillRect r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4901565" y="1706520"/>
            <a:ext cx="181610" cy="179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056579" y="1859862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56579" y="1859862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56580" y="1859862"/>
            <a:ext cx="1188525" cy="70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56580" y="1859862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39334" y="4592065"/>
            <a:ext cx="14612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elim</a:t>
            </a:r>
            <a:r>
              <a:rPr lang="en-US" sz="1600" dirty="0"/>
              <a:t>. clique of</a:t>
            </a:r>
          </a:p>
        </p:txBody>
      </p:sp>
    </p:spTree>
    <p:extLst>
      <p:ext uri="{BB962C8B-B14F-4D97-AF65-F5344CB8AC3E}">
        <p14:creationId xmlns:p14="http://schemas.microsoft.com/office/powerpoint/2010/main" val="36814174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2976" y="3721731"/>
                <a:ext cx="5046894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∈                         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 charset="0"/>
                        </a:rPr>
                        <m:t>≼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∋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76" y="3721731"/>
                <a:ext cx="5046894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838057" y="203449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81045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13957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38057" y="28883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62655" y="2549808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62656" y="2549808"/>
            <a:ext cx="366207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28863" y="2549808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8862" y="2214144"/>
            <a:ext cx="0" cy="674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562656" y="2214144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928863" y="2214144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767479" y="1782278"/>
            <a:ext cx="2143426" cy="1408713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019488" y="2222395"/>
                <a:ext cx="45557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≼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488" y="2222395"/>
                <a:ext cx="455574" cy="430887"/>
              </a:xfrm>
              <a:prstGeom prst="rect">
                <a:avLst/>
              </a:prstGeom>
              <a:blipFill rotWithShape="0">
                <a:blip r:embed="rId4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1979422" y="1706520"/>
            <a:ext cx="181610" cy="179651"/>
          </a:xfrm>
          <a:prstGeom prst="ellipse">
            <a:avLst/>
          </a:prstGeom>
          <a:noFill/>
          <a:ln w="28575">
            <a:solidFill>
              <a:srgbClr val="FF000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134436" y="1859862"/>
            <a:ext cx="274500" cy="6112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4436" y="1859862"/>
            <a:ext cx="803430" cy="1039611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34437" y="1859862"/>
            <a:ext cx="1188525" cy="70103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34437" y="1859862"/>
            <a:ext cx="712625" cy="275547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00503" y="1475141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503" y="1475141"/>
                <a:ext cx="233504" cy="384721"/>
              </a:xfrm>
              <a:prstGeom prst="rect">
                <a:avLst/>
              </a:prstGeom>
              <a:blipFill rotWithShape="0">
                <a:blip r:embed="rId5"/>
                <a:stretch>
                  <a:fillRect r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5760200" y="203449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03188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36100" y="24599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60200" y="28883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484798" y="2549808"/>
            <a:ext cx="751302" cy="0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84799" y="2549808"/>
            <a:ext cx="366207" cy="338574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51006" y="2549808"/>
            <a:ext cx="385095" cy="338574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51005" y="2214144"/>
            <a:ext cx="0" cy="674239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484799" y="2214144"/>
            <a:ext cx="366207" cy="335665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851006" y="2214144"/>
            <a:ext cx="385095" cy="335665"/>
          </a:xfrm>
          <a:prstGeom prst="line">
            <a:avLst/>
          </a:prstGeom>
          <a:ln w="28575">
            <a:solidFill>
              <a:srgbClr val="FF0000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4689622" y="1782278"/>
            <a:ext cx="2143426" cy="1408713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22646" y="1475141"/>
                <a:ext cx="2335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9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46" y="1475141"/>
                <a:ext cx="233504" cy="384721"/>
              </a:xfrm>
              <a:prstGeom prst="rect">
                <a:avLst/>
              </a:prstGeom>
              <a:blipFill rotWithShape="0">
                <a:blip r:embed="rId6"/>
                <a:stretch>
                  <a:fillRect r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4901565" y="1706520"/>
            <a:ext cx="181610" cy="179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056579" y="1859862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056579" y="1859862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56580" y="1859862"/>
            <a:ext cx="1188525" cy="70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56580" y="1859862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39334" y="4592065"/>
            <a:ext cx="14612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elim</a:t>
            </a:r>
            <a:r>
              <a:rPr lang="en-US" sz="1600" dirty="0"/>
              <a:t>. clique of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910905" y="5249217"/>
            <a:ext cx="2366738" cy="1119639"/>
            <a:chOff x="4019705" y="4184002"/>
            <a:chExt cx="2366738" cy="1119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019705" y="4184002"/>
                  <a:ext cx="2366738" cy="953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≼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</m:acc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       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705" y="4184002"/>
                  <a:ext cx="2366738" cy="953466"/>
                </a:xfrm>
                <a:prstGeom prst="rect">
                  <a:avLst/>
                </a:prstGeom>
                <a:blipFill>
                  <a:blip r:embed="rId7"/>
                  <a:stretch>
                    <a:fillRect r="-1604"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4601952" y="4780421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# vertices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49253" y="5289558"/>
            <a:ext cx="2315634" cy="1119639"/>
            <a:chOff x="4019705" y="4184002"/>
            <a:chExt cx="2315634" cy="1119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019705" y="4184002"/>
                  <a:ext cx="2315634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b="1" i="1" smtClean="0">
                                <a:latin typeface="Cambria Math" charset="0"/>
                              </a:rPr>
                              <m:t>𝑰</m:t>
                            </m:r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       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705" y="4184002"/>
                  <a:ext cx="2315634" cy="898964"/>
                </a:xfrm>
                <a:prstGeom prst="rect">
                  <a:avLst/>
                </a:prstGeom>
                <a:blipFill>
                  <a:blip r:embed="rId8"/>
                  <a:stretch>
                    <a:fillRect t="-4225" r="-1087" b="-225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4601952" y="4780421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# vertices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45756" y="5252514"/>
            <a:ext cx="2527038" cy="1122108"/>
            <a:chOff x="2786514" y="4174532"/>
            <a:chExt cx="2527038" cy="11221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786514" y="4174532"/>
                  <a:ext cx="2527038" cy="958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1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dirty="0" smtClean="0">
                                    <a:solidFill>
                                      <a:schemeClr val="accent1"/>
                                    </a:solidFill>
                                  </a:rPr>
                                  <m:t>current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dirty="0" smtClean="0">
                                    <a:solidFill>
                                      <a:schemeClr val="accent1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chemeClr val="accent1"/>
                                    </a:solidFill>
                                  </a:rPr>
                                  <m:t>lap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chemeClr val="accent1"/>
                                    </a:solidFill>
                                  </a:rPr>
                                  <m:t>.</m:t>
                                </m:r>
                              </m:e>
                            </m:acc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14" y="4174532"/>
                  <a:ext cx="2527038" cy="95840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/>
            <p:cNvSpPr txBox="1"/>
            <p:nvPr/>
          </p:nvSpPr>
          <p:spPr>
            <a:xfrm>
              <a:off x="3476144" y="4773420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# vertices</a:t>
              </a: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EF87830-6EA1-AC4D-B529-34E67F8D0FD2}"/>
              </a:ext>
            </a:extLst>
          </p:cNvPr>
          <p:cNvCxnSpPr>
            <a:cxnSpLocks/>
          </p:cNvCxnSpPr>
          <p:nvPr/>
        </p:nvCxnSpPr>
        <p:spPr>
          <a:xfrm flipV="1">
            <a:off x="3575753" y="5910560"/>
            <a:ext cx="484841" cy="456805"/>
          </a:xfrm>
          <a:prstGeom prst="straightConnector1">
            <a:avLst/>
          </a:prstGeom>
          <a:ln w="1174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AB37005-2512-2E48-B9CE-6F71DD7505BD}"/>
              </a:ext>
            </a:extLst>
          </p:cNvPr>
          <p:cNvSpPr txBox="1"/>
          <p:nvPr/>
        </p:nvSpPr>
        <p:spPr>
          <a:xfrm>
            <a:off x="2728699" y="6384275"/>
            <a:ext cx="416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WARNING: only true </a:t>
            </a:r>
            <a:r>
              <a:rPr lang="en-US" sz="2800" dirty="0" err="1">
                <a:solidFill>
                  <a:srgbClr val="FF0000"/>
                </a:solidFill>
              </a:rPr>
              <a:t>w.h.p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479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77967" y="4373415"/>
                <a:ext cx="2580322" cy="89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𝑟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     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1" i="1" smtClean="0">
                              <a:latin typeface="Cambria Math" charset="0"/>
                            </a:rPr>
                            <m:t>𝑰</m:t>
                          </m:r>
                          <m:r>
                            <a:rPr lang="en-US" sz="2800" b="1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       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967" y="4373415"/>
                <a:ext cx="2580322" cy="897425"/>
              </a:xfrm>
              <a:prstGeom prst="rect">
                <a:avLst/>
              </a:prstGeom>
              <a:blipFill>
                <a:blip r:embed="rId3"/>
                <a:stretch>
                  <a:fillRect t="-2778" r="-98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Recall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≼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𝑳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Putting it together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1032976" y="3721731"/>
            <a:ext cx="5046894" cy="1208888"/>
            <a:chOff x="1032976" y="3721731"/>
            <a:chExt cx="5046894" cy="1208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32976" y="3721731"/>
                  <a:ext cx="5046894" cy="11378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sub>
                        </m:sSub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𝑒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∈                         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𝑣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nary>
                        <m:r>
                          <a:rPr lang="en-US" sz="2800" i="1">
                            <a:latin typeface="Cambria Math" charset="0"/>
                          </a:rPr>
                          <m:t>≼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sub>
                        </m:sSub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𝑒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∋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</a:rPr>
                                      <m:t>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976" y="3721731"/>
                  <a:ext cx="5046894" cy="113787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1939334" y="4592065"/>
              <a:ext cx="14612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elim</a:t>
              </a:r>
              <a:r>
                <a:rPr lang="en-US" sz="1600" dirty="0"/>
                <a:t>. clique of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968793" y="4928407"/>
            <a:ext cx="2315634" cy="1119639"/>
            <a:chOff x="4019705" y="4184002"/>
            <a:chExt cx="2315634" cy="1119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019705" y="4184002"/>
                  <a:ext cx="2315634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      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b="1" i="1" smtClean="0">
                                <a:latin typeface="Cambria Math" charset="0"/>
                              </a:rPr>
                              <m:t>𝑰</m:t>
                            </m:r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        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705" y="4184002"/>
                  <a:ext cx="2315634" cy="898964"/>
                </a:xfrm>
                <a:prstGeom prst="rect">
                  <a:avLst/>
                </a:prstGeom>
                <a:blipFill>
                  <a:blip r:embed="rId6"/>
                  <a:stretch>
                    <a:fillRect t="-2778" r="-1639" b="-20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4601952" y="4780421"/>
              <a:ext cx="1580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# vertices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65392" y="4304615"/>
                <a:ext cx="3702809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∈                         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𝔼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800" i="1">
                          <a:latin typeface="Cambria Math" charset="0"/>
                        </a:rPr>
                        <m:t>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392" y="4304615"/>
                <a:ext cx="3702809" cy="11378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71750" y="5174949"/>
            <a:ext cx="14612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elim</a:t>
            </a:r>
            <a:r>
              <a:rPr lang="en-US" sz="1600" dirty="0"/>
              <a:t>. clique of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5107" y="4927519"/>
            <a:ext cx="15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# vertices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7816" y="5757833"/>
            <a:ext cx="5799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srgbClr val="FF0000"/>
                </a:solidFill>
              </a:rPr>
              <a:t>variance </a:t>
            </a:r>
          </a:p>
          <a:p>
            <a:pPr defTabSz="914400"/>
            <a:r>
              <a:rPr lang="en-US" sz="2800" dirty="0">
                <a:solidFill>
                  <a:srgbClr val="FF0000"/>
                </a:solidFill>
              </a:rPr>
              <a:t>in one round of elimination 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2606821" y="4037294"/>
            <a:ext cx="508721" cy="323357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04323 -0.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17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21597 -0.5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4" grpId="0"/>
      <p:bldP spid="15" grpId="0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256585"/>
            <a:ext cx="7886700" cy="3792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432904" y="1628355"/>
            <a:ext cx="3457293" cy="1397177"/>
            <a:chOff x="1940904" y="3698542"/>
            <a:chExt cx="3457293" cy="1397177"/>
          </a:xfrm>
        </p:grpSpPr>
        <p:grpSp>
          <p:nvGrpSpPr>
            <p:cNvPr id="6" name="Group 5"/>
            <p:cNvGrpSpPr/>
            <p:nvPr/>
          </p:nvGrpSpPr>
          <p:grpSpPr>
            <a:xfrm>
              <a:off x="1940904" y="3698542"/>
              <a:ext cx="3457293" cy="1397177"/>
              <a:chOff x="1383003" y="3241428"/>
              <a:chExt cx="2243506" cy="13971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383003" y="3241428"/>
                    <a:ext cx="2243506" cy="11355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                               </m:t>
                              </m:r>
                            </m:sub>
                            <m:sup/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           </m:t>
                              </m:r>
                            </m:e>
                          </m:nary>
                          <m:r>
                            <a:rPr lang="en-US" sz="2800" b="0" i="1" smtClean="0">
                              <a:latin typeface="Cambria Math" charset="0"/>
                            </a:rPr>
                            <m:t>≼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83003" y="3241428"/>
                    <a:ext cx="2243506" cy="113556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/>
              <p:cNvSpPr txBox="1"/>
              <p:nvPr/>
            </p:nvSpPr>
            <p:spPr>
              <a:xfrm>
                <a:off x="1824753" y="4115385"/>
                <a:ext cx="93163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rounds of</a:t>
                </a:r>
              </a:p>
              <a:p>
                <a:r>
                  <a:rPr lang="en-US" sz="1400" dirty="0"/>
                  <a:t>elimination 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339488" y="3903138"/>
              <a:ext cx="14356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variance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31163" y="3400878"/>
                <a:ext cx="23716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𝑟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 </m:t>
                          </m:r>
                        </m:e>
                      </m:func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charset="0"/>
                        </a:rPr>
                        <m:t>𝑰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163" y="3400878"/>
                <a:ext cx="2371611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758107" y="1659122"/>
            <a:ext cx="3889334" cy="1394098"/>
            <a:chOff x="1940904" y="3698542"/>
            <a:chExt cx="3889334" cy="13940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40904" y="3698542"/>
                  <a:ext cx="3889334" cy="11355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  </m:t>
                            </m:r>
                            <m:r>
                              <a:rPr lang="en-US" sz="2800" b="0" i="1">
                                <a:latin typeface="Cambria Math" charset="0"/>
                              </a:rPr>
                              <m:t>           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   </m:t>
                            </m:r>
                            <m:r>
                              <a:rPr lang="en-US" sz="2800" b="0" i="1">
                                <a:latin typeface="Cambria Math" charset="0"/>
                              </a:rPr>
                              <m:t>   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       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b="1" i="1">
                                    <a:latin typeface="Cambria Math" charset="0"/>
                                  </a:rPr>
                                  <m:t>𝑰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2800" dirty="0"/>
                                  <m:t>#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/>
                                  <m:t>vertices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/>
                                  <m:t> 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800" dirty="0"/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0904" y="3698542"/>
                  <a:ext cx="3889334" cy="1135567"/>
                </a:xfrm>
                <a:prstGeom prst="rect">
                  <a:avLst/>
                </a:prstGeom>
                <a:blipFill>
                  <a:blip r:embed="rId5"/>
                  <a:stretch>
                    <a:fillRect l="-17590" t="-131111" r="-651" b="-18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2367603" y="4569420"/>
              <a:ext cx="14356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rounds of</a:t>
              </a:r>
            </a:p>
            <a:p>
              <a:r>
                <a:rPr lang="en-US" sz="1400" dirty="0"/>
                <a:t>elimination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368021-7C7D-284E-98AD-4FFBB7F0C0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42"/>
          <a:stretch/>
        </p:blipFill>
        <p:spPr>
          <a:xfrm>
            <a:off x="902921" y="4076894"/>
            <a:ext cx="2421459" cy="21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D031-546F-3D47-96B6-00A5C0C9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385E4-9A61-F74F-9530-67F77F1EC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15660"/>
            <a:ext cx="9061615" cy="5405816"/>
          </a:xfrm>
        </p:spPr>
        <p:txBody>
          <a:bodyPr/>
          <a:lstStyle/>
          <a:p>
            <a:r>
              <a:rPr lang="en-US" dirty="0"/>
              <a:t>Matrix martingales: a natural fit for algorithmic analysis </a:t>
            </a:r>
          </a:p>
          <a:p>
            <a:endParaRPr lang="en-US" dirty="0"/>
          </a:p>
          <a:p>
            <a:r>
              <a:rPr lang="en-US" dirty="0"/>
              <a:t>Understanding the Predictable Quadratic Variation is key</a:t>
            </a:r>
          </a:p>
          <a:p>
            <a:endParaRPr lang="en-US" dirty="0"/>
          </a:p>
          <a:p>
            <a:r>
              <a:rPr lang="en-US" dirty="0"/>
              <a:t>Some results using matrix martingales </a:t>
            </a:r>
          </a:p>
          <a:p>
            <a:r>
              <a:rPr lang="en-US" sz="1900" dirty="0"/>
              <a:t>Cohen, </a:t>
            </a:r>
            <a:r>
              <a:rPr lang="en-US" sz="1900" dirty="0" err="1"/>
              <a:t>Musco</a:t>
            </a:r>
            <a:r>
              <a:rPr lang="en-US" sz="1900" dirty="0"/>
              <a:t>, </a:t>
            </a:r>
            <a:r>
              <a:rPr lang="en-US" sz="1900" dirty="0" err="1"/>
              <a:t>Pachocki</a:t>
            </a:r>
            <a:r>
              <a:rPr lang="en-US" sz="1900" dirty="0"/>
              <a:t> ’16 – online row sampling</a:t>
            </a:r>
          </a:p>
          <a:p>
            <a:r>
              <a:rPr lang="en-US" sz="1900" dirty="0"/>
              <a:t>Kyng, Sachdeva ’17 – approximate </a:t>
            </a:r>
            <a:r>
              <a:rPr lang="en-US" sz="1900"/>
              <a:t>Gaussian elimination</a:t>
            </a:r>
            <a:endParaRPr lang="en-US" sz="1900" dirty="0"/>
          </a:p>
          <a:p>
            <a:r>
              <a:rPr lang="en-US" sz="1900" dirty="0"/>
              <a:t>Kyng, Peng, </a:t>
            </a:r>
            <a:r>
              <a:rPr lang="en-US" sz="1900" dirty="0" err="1"/>
              <a:t>Pachocki</a:t>
            </a:r>
            <a:r>
              <a:rPr lang="en-US" sz="1900" dirty="0"/>
              <a:t>, Sachdeva ’17 – semi-streaming graph </a:t>
            </a:r>
            <a:r>
              <a:rPr lang="en-US" sz="1900" dirty="0" err="1"/>
              <a:t>sparsification</a:t>
            </a:r>
            <a:endParaRPr lang="en-US" sz="1900" dirty="0"/>
          </a:p>
          <a:p>
            <a:r>
              <a:rPr lang="en-US" sz="1900" dirty="0"/>
              <a:t>Cohen, </a:t>
            </a:r>
            <a:r>
              <a:rPr lang="en-US" sz="1900" dirty="0" err="1"/>
              <a:t>Kelner</a:t>
            </a:r>
            <a:r>
              <a:rPr lang="en-US" sz="1900" dirty="0"/>
              <a:t>, Kyng, Peebles, Peng, Rao, </a:t>
            </a:r>
            <a:r>
              <a:rPr lang="en-US" sz="1900" dirty="0" err="1"/>
              <a:t>Sidford</a:t>
            </a:r>
            <a:r>
              <a:rPr lang="en-US" sz="1900" dirty="0"/>
              <a:t>  ’18 – solving Directed Laplacian </a:t>
            </a:r>
            <a:r>
              <a:rPr lang="en-US" sz="1900" dirty="0" err="1"/>
              <a:t>eqs</a:t>
            </a:r>
            <a:r>
              <a:rPr lang="en-US" sz="1900" dirty="0"/>
              <a:t>.</a:t>
            </a:r>
          </a:p>
          <a:p>
            <a:r>
              <a:rPr lang="en-US" sz="1900" dirty="0"/>
              <a:t>Kyng, Song ’18 – Matrix Chernoff bound for negatively dependent random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26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7932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Oval 4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631697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9" idx="5"/>
          </p:cNvCxnSpPr>
          <p:nvPr/>
        </p:nvCxnSpPr>
        <p:spPr>
          <a:xfrm>
            <a:off x="1259187" y="3849986"/>
            <a:ext cx="1188525" cy="701037"/>
          </a:xfrm>
          <a:prstGeom prst="line">
            <a:avLst/>
          </a:prstGeom>
          <a:ln w="28575">
            <a:solidFill>
              <a:schemeClr val="accent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  <a:endCxn id="50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49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Concentration of Scalar </a:t>
            </a:r>
            <a:r>
              <a:rPr lang="en-US" b="1" dirty="0"/>
              <a:t>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883399"/>
                <a:ext cx="9030739" cy="540581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Freedman’s Inequality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Bernstein’s Inequality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𝑋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i="1" dirty="0">
                    <a:latin typeface="Cambria Math" charset="0"/>
                  </a:rPr>
                  <a:t>	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:r>
                  <a:rPr lang="en-US" dirty="0"/>
                  <a:t> 	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i="1" dirty="0">
                    <a:latin typeface="Cambria Math" charset="0"/>
                  </a:rPr>
                  <a:t>	</a:t>
                </a:r>
                <a:endParaRPr lang="en-US" sz="2600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ℙ</m:t>
                      </m:r>
                      <m:r>
                        <a:rPr lang="en-US" i="1">
                          <a:latin typeface="Cambria Math" charset="0"/>
                        </a:rPr>
                        <m:t>[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lit/>
                        </m:rP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/2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883399"/>
                <a:ext cx="9030739" cy="5405816"/>
              </a:xfrm>
              <a:blipFill>
                <a:blip r:embed="rId3"/>
                <a:stretch>
                  <a:fillRect l="-1262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54D1D0-88D4-E64C-83FD-549B7420EC52}"/>
              </a:ext>
            </a:extLst>
          </p:cNvPr>
          <p:cNvCxnSpPr>
            <a:cxnSpLocks/>
          </p:cNvCxnSpPr>
          <p:nvPr/>
        </p:nvCxnSpPr>
        <p:spPr>
          <a:xfrm flipH="1">
            <a:off x="1188720" y="2430018"/>
            <a:ext cx="2962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052758-74CD-354D-92F4-F7ED1E12BF5C}"/>
              </a:ext>
            </a:extLst>
          </p:cNvPr>
          <p:cNvCxnSpPr>
            <a:cxnSpLocks/>
          </p:cNvCxnSpPr>
          <p:nvPr/>
        </p:nvCxnSpPr>
        <p:spPr>
          <a:xfrm flipH="1">
            <a:off x="660548" y="1584891"/>
            <a:ext cx="33372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F02C1D-C2F4-9A4A-9184-F76A1B3A4B39}"/>
              </a:ext>
            </a:extLst>
          </p:cNvPr>
          <p:cNvCxnSpPr>
            <a:cxnSpLocks/>
          </p:cNvCxnSpPr>
          <p:nvPr/>
        </p:nvCxnSpPr>
        <p:spPr>
          <a:xfrm flipH="1">
            <a:off x="1188720" y="2856738"/>
            <a:ext cx="13167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3AF285-6158-8340-9EFB-25D2B5D5557C}"/>
              </a:ext>
            </a:extLst>
          </p:cNvPr>
          <p:cNvCxnSpPr>
            <a:cxnSpLocks/>
          </p:cNvCxnSpPr>
          <p:nvPr/>
        </p:nvCxnSpPr>
        <p:spPr>
          <a:xfrm flipH="1">
            <a:off x="1266306" y="3724032"/>
            <a:ext cx="19174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4FA9C-DE2F-0247-909B-F7F4BD298111}"/>
                  </a:ext>
                </a:extLst>
              </p:cNvPr>
              <p:cNvSpPr txBox="1"/>
              <p:nvPr/>
            </p:nvSpPr>
            <p:spPr>
              <a:xfrm>
                <a:off x="3373259" y="2595128"/>
                <a:ext cx="42955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previous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84FA9C-DE2F-0247-909B-F7F4BD298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59" y="2595128"/>
                <a:ext cx="4295553" cy="523220"/>
              </a:xfrm>
              <a:prstGeom prst="rect">
                <a:avLst/>
              </a:prstGeom>
              <a:blipFill>
                <a:blip r:embed="rId4"/>
                <a:stretch>
                  <a:fillRect l="-59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7889E-476D-E848-A8C7-BB5410E15F49}"/>
                  </a:ext>
                </a:extLst>
              </p:cNvPr>
              <p:cNvSpPr txBox="1"/>
              <p:nvPr/>
            </p:nvSpPr>
            <p:spPr>
              <a:xfrm>
                <a:off x="3373259" y="3452034"/>
                <a:ext cx="7158210" cy="543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600" i="1">
                            <a:latin typeface="Cambria Math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i="1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6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previous</m:t>
                            </m:r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steps</m:t>
                            </m:r>
                          </m:e>
                        </m:d>
                      </m:e>
                    </m:nary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b="1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7889E-476D-E848-A8C7-BB5410E15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59" y="3452034"/>
                <a:ext cx="7158210" cy="543995"/>
              </a:xfrm>
              <a:prstGeom prst="rect">
                <a:avLst/>
              </a:prstGeom>
              <a:blipFill>
                <a:blip r:embed="rId5"/>
                <a:stretch>
                  <a:fillRect l="-7270" t="-109091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717361-5640-6442-A075-FFFAE41AB5C8}"/>
                  </a:ext>
                </a:extLst>
              </p:cNvPr>
              <p:cNvSpPr txBox="1"/>
              <p:nvPr/>
            </p:nvSpPr>
            <p:spPr>
              <a:xfrm>
                <a:off x="7484111" y="5399351"/>
                <a:ext cx="76675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sz="2600" b="1" i="1" dirty="0">
                    <a:solidFill>
                      <a:srgbClr val="FF0000"/>
                    </a:solidFill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717361-5640-6442-A075-FFFAE41AB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11" y="5399351"/>
                <a:ext cx="76675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18494E-9B0D-3846-BDCB-7E5BFDC37307}"/>
                  </a:ext>
                </a:extLst>
              </p:cNvPr>
              <p:cNvSpPr txBox="1"/>
              <p:nvPr/>
            </p:nvSpPr>
            <p:spPr>
              <a:xfrm>
                <a:off x="3373259" y="4065122"/>
                <a:ext cx="7158210" cy="543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600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600" i="1">
                                <a:latin typeface="Cambria Math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previous</m:t>
                                </m:r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nary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6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sz="2600" b="1" i="1" dirty="0">
                    <a:latin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18494E-9B0D-3846-BDCB-7E5BFDC37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259" y="4065122"/>
                <a:ext cx="7158210" cy="543995"/>
              </a:xfrm>
              <a:prstGeom prst="rect">
                <a:avLst/>
              </a:prstGeom>
              <a:blipFill>
                <a:blip r:embed="rId7"/>
                <a:stretch>
                  <a:fillRect l="-2305" t="-109091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030E68-7876-8748-BC06-297C20285F9F}"/>
              </a:ext>
            </a:extLst>
          </p:cNvPr>
          <p:cNvCxnSpPr>
            <a:cxnSpLocks/>
          </p:cNvCxnSpPr>
          <p:nvPr/>
        </p:nvCxnSpPr>
        <p:spPr>
          <a:xfrm flipH="1">
            <a:off x="3489916" y="3724031"/>
            <a:ext cx="41788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4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1716930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9720124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>
            <a:stCxn id="46" idx="2"/>
            <a:endCxn id="43" idx="5"/>
          </p:cNvCxnSpPr>
          <p:nvPr/>
        </p:nvCxnSpPr>
        <p:spPr>
          <a:xfrm flipH="1" flipV="1">
            <a:off x="1259187" y="3849986"/>
            <a:ext cx="1188525" cy="70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9" name="Straight Connector 48"/>
          <p:cNvCxnSpPr>
            <a:stCxn id="49" idx="5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3" idx="5"/>
            <a:endCxn id="44" idx="2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7" idx="0"/>
            <a:endCxn id="36" idx="2"/>
          </p:cNvCxnSpPr>
          <p:nvPr/>
        </p:nvCxnSpPr>
        <p:spPr>
          <a:xfrm flipV="1">
            <a:off x="6096341" y="4553209"/>
            <a:ext cx="385095" cy="338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22443054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36" idx="2"/>
            <a:endCxn id="33" idx="4"/>
          </p:cNvCxnSpPr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36" idx="2"/>
          </p:cNvCxnSpPr>
          <p:nvPr/>
        </p:nvCxnSpPr>
        <p:spPr>
          <a:xfrm flipV="1">
            <a:off x="6096341" y="4553210"/>
            <a:ext cx="385095" cy="338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256801" y="3850242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1770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36" idx="2"/>
            <a:endCxn id="33" idx="4"/>
          </p:cNvCxnSpPr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8" name="Straight Connector 47"/>
          <p:cNvCxnSpPr>
            <a:stCxn id="49" idx="5"/>
            <a:endCxn id="51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9" idx="5"/>
            <a:endCxn id="53" idx="0"/>
          </p:cNvCxnSpPr>
          <p:nvPr/>
        </p:nvCxnSpPr>
        <p:spPr>
          <a:xfrm>
            <a:off x="1259186" y="3849986"/>
            <a:ext cx="803430" cy="1039611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5"/>
          </p:cNvCxnSpPr>
          <p:nvPr/>
        </p:nvCxnSpPr>
        <p:spPr>
          <a:xfrm>
            <a:off x="1259187" y="3849986"/>
            <a:ext cx="712625" cy="275547"/>
          </a:xfrm>
          <a:prstGeom prst="line">
            <a:avLst/>
          </a:prstGeom>
          <a:ln w="28575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2"/>
          </p:cNvCxnSpPr>
          <p:nvPr/>
        </p:nvCxnSpPr>
        <p:spPr>
          <a:xfrm>
            <a:off x="1257001" y="3861120"/>
            <a:ext cx="1190711" cy="689902"/>
          </a:xfrm>
          <a:prstGeom prst="line">
            <a:avLst/>
          </a:prstGeom>
          <a:ln w="28575"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36" idx="2"/>
          </p:cNvCxnSpPr>
          <p:nvPr/>
        </p:nvCxnSpPr>
        <p:spPr>
          <a:xfrm flipV="1">
            <a:off x="6096341" y="4553210"/>
            <a:ext cx="385095" cy="338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256801" y="3850242"/>
            <a:ext cx="712625" cy="27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3" idx="5"/>
            <a:endCxn id="45" idx="0"/>
          </p:cNvCxnSpPr>
          <p:nvPr/>
        </p:nvCxnSpPr>
        <p:spPr>
          <a:xfrm>
            <a:off x="1259186" y="3849986"/>
            <a:ext cx="274500" cy="6112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3" idx="4"/>
            <a:endCxn id="35" idx="6"/>
          </p:cNvCxnSpPr>
          <p:nvPr/>
        </p:nvCxnSpPr>
        <p:spPr>
          <a:xfrm flipH="1">
            <a:off x="5730134" y="4217545"/>
            <a:ext cx="366207" cy="335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18977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stCxn id="36" idx="2"/>
            <a:endCxn id="33" idx="4"/>
          </p:cNvCxnSpPr>
          <p:nvPr/>
        </p:nvCxnSpPr>
        <p:spPr>
          <a:xfrm flipH="1" flipV="1">
            <a:off x="6096341" y="4217545"/>
            <a:ext cx="385095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907188" y="3797846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145360" y="4613922"/>
            <a:ext cx="429272" cy="1458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3" name="Oval 32"/>
          <p:cNvSpPr/>
          <p:nvPr/>
        </p:nvSpPr>
        <p:spPr>
          <a:xfrm>
            <a:off x="6005535" y="403789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48523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481435" y="44633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05535" y="48917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4957" y="3785678"/>
            <a:ext cx="2719327" cy="1548622"/>
          </a:xfrm>
          <a:custGeom>
            <a:avLst/>
            <a:gdLst>
              <a:gd name="connsiteX0" fmla="*/ 561753 w 1911738"/>
              <a:gd name="connsiteY0" fmla="*/ 238151 h 1773354"/>
              <a:gd name="connsiteX1" fmla="*/ 1260396 w 1911738"/>
              <a:gd name="connsiteY1" fmla="*/ 22394 h 1773354"/>
              <a:gd name="connsiteX2" fmla="*/ 1887120 w 1911738"/>
              <a:gd name="connsiteY2" fmla="*/ 587473 h 1773354"/>
              <a:gd name="connsiteX3" fmla="*/ 1609717 w 1911738"/>
              <a:gd name="connsiteY3" fmla="*/ 1738178 h 1773354"/>
              <a:gd name="connsiteX4" fmla="*/ 37771 w 1911738"/>
              <a:gd name="connsiteY4" fmla="*/ 1368309 h 1773354"/>
              <a:gd name="connsiteX5" fmla="*/ 561753 w 1911738"/>
              <a:gd name="connsiteY5" fmla="*/ 238151 h 17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1738" h="1773354">
                <a:moveTo>
                  <a:pt x="561753" y="238151"/>
                </a:moveTo>
                <a:cubicBezTo>
                  <a:pt x="765524" y="13832"/>
                  <a:pt x="1039502" y="-35826"/>
                  <a:pt x="1260396" y="22394"/>
                </a:cubicBezTo>
                <a:cubicBezTo>
                  <a:pt x="1481290" y="80614"/>
                  <a:pt x="1828900" y="301509"/>
                  <a:pt x="1887120" y="587473"/>
                </a:cubicBezTo>
                <a:cubicBezTo>
                  <a:pt x="1945340" y="873437"/>
                  <a:pt x="1917942" y="1608039"/>
                  <a:pt x="1609717" y="1738178"/>
                </a:cubicBezTo>
                <a:cubicBezTo>
                  <a:pt x="1301492" y="1868317"/>
                  <a:pt x="215856" y="1613176"/>
                  <a:pt x="37771" y="1368309"/>
                </a:cubicBezTo>
                <a:cubicBezTo>
                  <a:pt x="-140314" y="1123442"/>
                  <a:pt x="357982" y="462470"/>
                  <a:pt x="561753" y="238151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172" y="369664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1811" y="403570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44288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447711" y="44611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71811" y="488959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6" name="Straight Connector 25"/>
          <p:cNvCxnSpPr>
            <a:stCxn id="35" idx="6"/>
            <a:endCxn id="36" idx="2"/>
          </p:cNvCxnSpPr>
          <p:nvPr/>
        </p:nvCxnSpPr>
        <p:spPr>
          <a:xfrm>
            <a:off x="5730133" y="4553209"/>
            <a:ext cx="75130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36" idx="2"/>
          </p:cNvCxnSpPr>
          <p:nvPr/>
        </p:nvCxnSpPr>
        <p:spPr>
          <a:xfrm flipV="1">
            <a:off x="6096341" y="4553210"/>
            <a:ext cx="385095" cy="338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3" idx="4"/>
            <a:endCxn id="35" idx="6"/>
          </p:cNvCxnSpPr>
          <p:nvPr/>
        </p:nvCxnSpPr>
        <p:spPr>
          <a:xfrm flipH="1">
            <a:off x="5730134" y="4217545"/>
            <a:ext cx="366207" cy="3356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1936" y="355687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707" y="4545625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8818" y="493316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28225" y="439847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58372" y="3849986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36035" y="383389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96035" y="428959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20135" y="4824583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06579" y="457215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For each edge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1,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pick 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	insert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 rotWithShape="0">
                <a:blip r:embed="rId3"/>
                <a:stretch>
                  <a:fillRect l="-1546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Sample a Clique</a:t>
            </a:r>
          </a:p>
        </p:txBody>
      </p:sp>
    </p:spTree>
    <p:extLst>
      <p:ext uri="{BB962C8B-B14F-4D97-AF65-F5344CB8AC3E}">
        <p14:creationId xmlns:p14="http://schemas.microsoft.com/office/powerpoint/2010/main" val="17989859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6356"/>
            <a:ext cx="7886700" cy="54058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/>
              <a:t>Practice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Julia Package: </a:t>
            </a:r>
            <a:r>
              <a:rPr lang="en-US" dirty="0" err="1"/>
              <a:t>Laplacians.jl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err="1"/>
              <a:t>tiny.cc</a:t>
            </a:r>
            <a:r>
              <a:rPr lang="en-US" dirty="0"/>
              <a:t>/</a:t>
            </a:r>
            <a:r>
              <a:rPr lang="en-US" dirty="0" err="1"/>
              <a:t>spielman</a:t>
            </a:r>
            <a:r>
              <a:rPr lang="en-US" dirty="0"/>
              <a:t>-solver-code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/>
              <a:t>Theory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Nearly-linear time Directed Laplacian solvers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using approximate Gaussian elimination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[CK</a:t>
            </a:r>
            <a:r>
              <a:rPr lang="en-US" b="1" dirty="0"/>
              <a:t>K</a:t>
            </a:r>
            <a:r>
              <a:rPr lang="en-US" dirty="0"/>
              <a:t>PPSR17]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7826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This is really 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54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Scalar 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Freedman’s Inequality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𝑋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i="1" dirty="0">
                    <a:latin typeface="Cambria Math" charset="0"/>
                  </a:rPr>
                  <a:t>	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previous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0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b="1" i="1" dirty="0">
                    <a:latin typeface="Cambria Math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previous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steps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ℙ</m:t>
                      </m:r>
                      <m:r>
                        <a:rPr lang="en-US" i="1">
                          <a:latin typeface="Cambria Math" charset="0"/>
                        </a:rPr>
                        <m:t>[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lit/>
                        </m:rP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/2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22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079415" cy="1325563"/>
          </a:xfrm>
        </p:spPr>
        <p:txBody>
          <a:bodyPr/>
          <a:lstStyle/>
          <a:p>
            <a:r>
              <a:rPr lang="en-US" dirty="0"/>
              <a:t>Concentration of </a:t>
            </a:r>
            <a:r>
              <a:rPr lang="en-US" b="1" dirty="0"/>
              <a:t>Matrix</a:t>
            </a:r>
            <a:r>
              <a:rPr lang="en-US" dirty="0"/>
              <a:t>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Bernstein’s Inequality	(</a:t>
                </a:r>
                <a:r>
                  <a:rPr lang="en-US" b="1" dirty="0" err="1"/>
                  <a:t>Tropp</a:t>
                </a:r>
                <a:r>
                  <a:rPr lang="en-US" b="1" dirty="0"/>
                  <a:t> 11)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i="1" dirty="0">
                    <a:latin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symmetric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𝟎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𝜖</m:t>
                    </m:r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/2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5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079415" cy="1325563"/>
          </a:xfrm>
        </p:spPr>
        <p:txBody>
          <a:bodyPr/>
          <a:lstStyle/>
          <a:p>
            <a:r>
              <a:rPr lang="en-US" dirty="0"/>
              <a:t>Concentration of </a:t>
            </a:r>
            <a:r>
              <a:rPr lang="en-US" b="1" dirty="0"/>
              <a:t>Matrix</a:t>
            </a:r>
            <a:r>
              <a:rPr lang="en-US" dirty="0"/>
              <a:t> </a:t>
            </a:r>
            <a:r>
              <a:rPr lang="en-US" b="1" dirty="0"/>
              <a:t>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238903" cy="540581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Freedman’s Inequality	(</a:t>
                </a:r>
                <a:r>
                  <a:rPr lang="en-US" b="1" dirty="0" err="1"/>
                  <a:t>Tropp</a:t>
                </a:r>
                <a:r>
                  <a:rPr lang="en-US" b="1" dirty="0"/>
                  <a:t> 11)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symmetric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/>
                  <a:t>are independent	</a:t>
                </a:r>
                <a:endParaRPr lang="en-US" i="1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previous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ℙ</m:t>
                    </m:r>
                    <m:r>
                      <a:rPr lang="en-US" sz="2600" i="1">
                        <a:latin typeface="Cambria Math" charset="0"/>
                      </a:rPr>
                      <m:t>[</m:t>
                    </m:r>
                    <m:d>
                      <m:dPr>
                        <m:begChr m:val="‖"/>
                        <m:endChr m:val="‖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600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600" i="1">
                                <a:latin typeface="Cambria Math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600" b="1" i="1">
                                        <a:latin typeface="Cambria Math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6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prev</m:t>
                                </m:r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US" sz="2600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i="1" dirty="0">
                  <a:latin typeface="Calibri" charset="0"/>
                  <a:cs typeface="Calibri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i="1" dirty="0">
                    <a:latin typeface="Calibri" charset="0"/>
                    <a:cs typeface="Calibri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/2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238903" cy="5405816"/>
              </a:xfrm>
              <a:blipFill>
                <a:blip r:embed="rId3"/>
                <a:stretch>
                  <a:fillRect l="-1541" t="-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605BC7-60EA-C04B-B420-9352170EB908}"/>
              </a:ext>
            </a:extLst>
          </p:cNvPr>
          <p:cNvCxnSpPr>
            <a:cxnSpLocks/>
          </p:cNvCxnSpPr>
          <p:nvPr/>
        </p:nvCxnSpPr>
        <p:spPr>
          <a:xfrm flipH="1">
            <a:off x="1188720" y="2430018"/>
            <a:ext cx="2962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5D9B8E-F321-5D40-8732-EB8ED89C9D14}"/>
              </a:ext>
            </a:extLst>
          </p:cNvPr>
          <p:cNvCxnSpPr>
            <a:cxnSpLocks/>
          </p:cNvCxnSpPr>
          <p:nvPr/>
        </p:nvCxnSpPr>
        <p:spPr>
          <a:xfrm flipH="1">
            <a:off x="1188720" y="2856738"/>
            <a:ext cx="13167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1D9731-82D7-CE48-AF49-31E14B930655}"/>
              </a:ext>
            </a:extLst>
          </p:cNvPr>
          <p:cNvCxnSpPr>
            <a:cxnSpLocks/>
          </p:cNvCxnSpPr>
          <p:nvPr/>
        </p:nvCxnSpPr>
        <p:spPr>
          <a:xfrm flipH="1">
            <a:off x="1245041" y="3755931"/>
            <a:ext cx="21786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DA9790-E3C5-B54D-8CEB-6FDD25E9DDF1}"/>
                  </a:ext>
                </a:extLst>
              </p:cNvPr>
              <p:cNvSpPr txBox="1"/>
              <p:nvPr/>
            </p:nvSpPr>
            <p:spPr>
              <a:xfrm>
                <a:off x="2562447" y="4294875"/>
                <a:ext cx="6262577" cy="523220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 if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=0.5,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=0.1/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DA9790-E3C5-B54D-8CEB-6FDD25E9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47" y="4294875"/>
                <a:ext cx="6262577" cy="523220"/>
              </a:xfrm>
              <a:prstGeom prst="rect">
                <a:avLst/>
              </a:prstGeom>
              <a:blipFill>
                <a:blip r:embed="rId4"/>
                <a:stretch>
                  <a:fillRect l="-1815" t="-6818" b="-27273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85721B6-3892-5D42-B6EF-C92445975ACD}"/>
                  </a:ext>
                </a:extLst>
              </p:cNvPr>
              <p:cNvSpPr/>
              <p:nvPr/>
            </p:nvSpPr>
            <p:spPr>
              <a:xfrm>
                <a:off x="4236850" y="6150237"/>
                <a:ext cx="14568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85721B6-3892-5D42-B6EF-C92445975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850" y="6150237"/>
                <a:ext cx="1456885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3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105577</TotalTime>
  <Words>1655</Words>
  <Application>Microsoft Macintosh PowerPoint</Application>
  <PresentationFormat>On-screen Show (4:3)</PresentationFormat>
  <Paragraphs>657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Helvetica</vt:lpstr>
      <vt:lpstr>Helvetica Neue</vt:lpstr>
      <vt:lpstr>Mangal</vt:lpstr>
      <vt:lpstr>Office Theme</vt:lpstr>
      <vt:lpstr>Matrix Martingales in  Randomized Numerical Linear Algebra  </vt:lpstr>
      <vt:lpstr>Concentration of Scalar Random Variables</vt:lpstr>
      <vt:lpstr>Concentration of Scalar Random Variables</vt:lpstr>
      <vt:lpstr>Concentration of Scalar Martingales</vt:lpstr>
      <vt:lpstr>Concentration of Scalar Martingales</vt:lpstr>
      <vt:lpstr>Concentration of Scalar Martingales</vt:lpstr>
      <vt:lpstr>Concentration of Scalar Martingales</vt:lpstr>
      <vt:lpstr>Concentration of Matrix Random Variables</vt:lpstr>
      <vt:lpstr>Concentration of Matrix Martingales</vt:lpstr>
      <vt:lpstr>Concentration of Matrix Martingales</vt:lpstr>
      <vt:lpstr>Laplacian Matrices</vt:lpstr>
      <vt:lpstr>Laplacian Matrices</vt:lpstr>
      <vt:lpstr>Laplacian Matrices</vt:lpstr>
      <vt:lpstr>Laplacian Matrices</vt:lpstr>
      <vt:lpstr>Laplacian of a Graph</vt:lpstr>
      <vt:lpstr>Laplacian Matrices</vt:lpstr>
      <vt:lpstr>Solving a Laplacian Linear Equation</vt:lpstr>
      <vt:lpstr>Solving a Laplacian Linear Equation</vt:lpstr>
      <vt:lpstr>Approximate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Additive View of Gaussian Elimination</vt:lpstr>
      <vt:lpstr>Why is Gaussian Elimination Slow?</vt:lpstr>
      <vt:lpstr>Why is Gaussian Elimination Slow?</vt:lpstr>
      <vt:lpstr>Why is Gaussian Elimination Slow?</vt:lpstr>
      <vt:lpstr>Why is Gaussian Elimination Slow?</vt:lpstr>
      <vt:lpstr>Gaussian Elimination</vt:lpstr>
      <vt:lpstr>Approximate Gaussian Elimination</vt:lpstr>
      <vt:lpstr>Approximate Gaussian Elimination</vt:lpstr>
      <vt:lpstr>Approximate Gaussian Elimination</vt:lpstr>
      <vt:lpstr>Approximating Matrices by Sampling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Approximating Matrices in Expectation</vt:lpstr>
      <vt:lpstr>Approximation?</vt:lpstr>
      <vt:lpstr>Essential Tools</vt:lpstr>
      <vt:lpstr>Matrix Concentration: Edge Variables</vt:lpstr>
      <vt:lpstr>Predictable Quadratic Variation </vt:lpstr>
      <vt:lpstr>Sample Variance</vt:lpstr>
      <vt:lpstr>Sample Variance</vt:lpstr>
      <vt:lpstr>Sample Variance</vt:lpstr>
      <vt:lpstr>Sample Variance</vt:lpstr>
      <vt:lpstr>Summary</vt:lpstr>
      <vt:lpstr> Thanks!</vt:lpstr>
      <vt:lpstr>How to Sample a Clique</vt:lpstr>
      <vt:lpstr>How to Sample a Clique</vt:lpstr>
      <vt:lpstr>How to Sample a Clique</vt:lpstr>
      <vt:lpstr>How to Sample a Clique</vt:lpstr>
      <vt:lpstr>How to Sample a Clique</vt:lpstr>
      <vt:lpstr>How to Sample a Clique</vt:lpstr>
      <vt:lpstr>How to Sample a Clique</vt:lpstr>
      <vt:lpstr>How to Sample a Clique</vt:lpstr>
      <vt:lpstr>How to Sample a Clique</vt:lpstr>
      <vt:lpstr> </vt:lpstr>
      <vt:lpstr> This is really the end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Sparsified Cholesky and Multigrid Solvers for Connection Laplacians </dc:title>
  <dc:creator>Rasmus Kyng</dc:creator>
  <cp:lastModifiedBy>Rasmus Kyng</cp:lastModifiedBy>
  <cp:revision>1687</cp:revision>
  <cp:lastPrinted>2017-08-22T16:00:42Z</cp:lastPrinted>
  <dcterms:created xsi:type="dcterms:W3CDTF">2016-05-22T18:01:52Z</dcterms:created>
  <dcterms:modified xsi:type="dcterms:W3CDTF">2019-02-08T17:00:04Z</dcterms:modified>
</cp:coreProperties>
</file>