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85" r:id="rId3"/>
    <p:sldId id="287" r:id="rId4"/>
    <p:sldId id="296" r:id="rId5"/>
    <p:sldId id="300" r:id="rId6"/>
    <p:sldId id="301" r:id="rId7"/>
    <p:sldId id="306" r:id="rId8"/>
    <p:sldId id="304" r:id="rId9"/>
    <p:sldId id="307" r:id="rId10"/>
    <p:sldId id="308" r:id="rId11"/>
    <p:sldId id="309" r:id="rId12"/>
    <p:sldId id="313" r:id="rId13"/>
    <p:sldId id="314" r:id="rId14"/>
    <p:sldId id="315" r:id="rId15"/>
    <p:sldId id="316" r:id="rId16"/>
    <p:sldId id="317" r:id="rId17"/>
    <p:sldId id="310" r:id="rId18"/>
    <p:sldId id="319" r:id="rId19"/>
    <p:sldId id="320" r:id="rId20"/>
    <p:sldId id="282" r:id="rId21"/>
    <p:sldId id="321" r:id="rId22"/>
    <p:sldId id="28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FF6699"/>
    <a:srgbClr val="FF0066"/>
    <a:srgbClr val="D2DEEF"/>
    <a:srgbClr val="FF6666"/>
    <a:srgbClr val="EAE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61" autoAdjust="0"/>
    <p:restoredTop sz="60772" autoAdjust="0"/>
  </p:normalViewPr>
  <p:slideViewPr>
    <p:cSldViewPr snapToGrid="0">
      <p:cViewPr>
        <p:scale>
          <a:sx n="75" d="100"/>
          <a:sy n="75" d="100"/>
        </p:scale>
        <p:origin x="1208" y="32"/>
      </p:cViewPr>
      <p:guideLst>
        <p:guide orient="horz" pos="3120"/>
        <p:guide pos="2880"/>
      </p:guideLst>
    </p:cSldViewPr>
  </p:slideViewPr>
  <p:notesTextViewPr>
    <p:cViewPr>
      <p:scale>
        <a:sx n="125" d="100"/>
        <a:sy n="125"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BC42D-94B0-4AD1-BD58-A1DF658C142E}" type="datetimeFigureOut">
              <a:rPr lang="en-US" smtClean="0"/>
              <a:t>7/23/18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067BF-B81E-4713-B555-AC950F0065E6}" type="slidenum">
              <a:rPr lang="en-US" smtClean="0"/>
              <a:t>‹#›</a:t>
            </a:fld>
            <a:endParaRPr lang="en-US"/>
          </a:p>
        </p:txBody>
      </p:sp>
    </p:spTree>
    <p:extLst>
      <p:ext uri="{BB962C8B-B14F-4D97-AF65-F5344CB8AC3E}">
        <p14:creationId xmlns:p14="http://schemas.microsoft.com/office/powerpoint/2010/main" val="2735101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067BF-B81E-4713-B555-AC950F0065E6}" type="slidenum">
              <a:rPr lang="en-US" smtClean="0"/>
              <a:t>1</a:t>
            </a:fld>
            <a:endParaRPr lang="en-US"/>
          </a:p>
        </p:txBody>
      </p:sp>
    </p:spTree>
    <p:extLst>
      <p:ext uri="{BB962C8B-B14F-4D97-AF65-F5344CB8AC3E}">
        <p14:creationId xmlns:p14="http://schemas.microsoft.com/office/powerpoint/2010/main" val="307466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and foremost, we </a:t>
            </a:r>
            <a:r>
              <a:rPr lang="en-US" baseline="0" dirty="0" smtClean="0"/>
              <a:t>guarantee validity and sustainability.</a:t>
            </a:r>
          </a:p>
          <a:p>
            <a:endParaRPr lang="en-US" baseline="0" dirty="0" smtClean="0"/>
          </a:p>
          <a:p>
            <a:r>
              <a:rPr lang="en-US" baseline="0" dirty="0" smtClean="0"/>
              <a:t>Along with those, we have </a:t>
            </a:r>
            <a:r>
              <a:rPr lang="en-US" baseline="0" dirty="0" smtClean="0"/>
              <a:t>two cost guarantees. </a:t>
            </a:r>
          </a:p>
          <a:p>
            <a:r>
              <a:rPr lang="en-US" baseline="0" dirty="0" smtClean="0"/>
              <a:t>We guarantee that a “non-adaptive user” who makes M queries pays at most order log M. Up to constants, this is the best we could hope for</a:t>
            </a:r>
            <a:r>
              <a:rPr lang="en-US" baseline="0" dirty="0" smtClean="0"/>
              <a:t>.</a:t>
            </a:r>
          </a:p>
          <a:p>
            <a:endParaRPr lang="en-US" baseline="0" dirty="0" smtClean="0"/>
          </a:p>
          <a:p>
            <a:r>
              <a:rPr lang="en-US" baseline="0" dirty="0" smtClean="0"/>
              <a:t>We also guarantee that an “autonomous” user consisting of M queries pays roughly order </a:t>
            </a:r>
            <a:r>
              <a:rPr lang="en-US" baseline="0" dirty="0" err="1" smtClean="0"/>
              <a:t>sqrt</a:t>
            </a:r>
            <a:r>
              <a:rPr lang="en-US" baseline="0" dirty="0" smtClean="0"/>
              <a:t> M. This matches up to logarithmic factors the best we </a:t>
            </a:r>
            <a:r>
              <a:rPr lang="en-US" baseline="0" dirty="0" smtClean="0"/>
              <a:t>could possibly hope to guarantee for ADAPTIVE queries, although the notion of an autonomous user is somewhat more restricted.</a:t>
            </a:r>
          </a:p>
          <a:p>
            <a:endParaRPr lang="en-US" baseline="0" dirty="0" smtClean="0"/>
          </a:p>
          <a:p>
            <a:r>
              <a:rPr lang="en-US" baseline="0" dirty="0" smtClean="0"/>
              <a:t>I </a:t>
            </a:r>
            <a:r>
              <a:rPr lang="en-US" baseline="0" dirty="0" smtClean="0"/>
              <a:t>want to emphasize that all mention of users and autonomy are in the analysis. From the </a:t>
            </a:r>
            <a:r>
              <a:rPr lang="en-US" baseline="0" dirty="0" smtClean="0"/>
              <a:t>database’s </a:t>
            </a:r>
            <a:r>
              <a:rPr lang="en-US" baseline="0" dirty="0" smtClean="0"/>
              <a:t>perspective, it receives queries, it calculates an answer and a price, and it returns them. It does not need to keep track of different subsequences of the queries it receives</a:t>
            </a:r>
            <a:r>
              <a:rPr lang="en-US" baseline="0" dirty="0" smtClean="0"/>
              <a:t>, who is making them, or which </a:t>
            </a:r>
            <a:r>
              <a:rPr lang="en-US" baseline="0" dirty="0" smtClean="0"/>
              <a:t>subsequence of queries is being considered non-adaptive or autonomous for the purposes of price guarantees. </a:t>
            </a:r>
          </a:p>
          <a:p>
            <a:endParaRPr lang="en-US" baseline="0" dirty="0" smtClean="0"/>
          </a:p>
          <a:p>
            <a:r>
              <a:rPr lang="en-US" baseline="0" dirty="0" smtClean="0"/>
              <a:t>Let me explain now how we achieve these guarantees.</a:t>
            </a:r>
          </a:p>
          <a:p>
            <a:endParaRPr lang="en-US" dirty="0"/>
          </a:p>
        </p:txBody>
      </p:sp>
      <p:sp>
        <p:nvSpPr>
          <p:cNvPr id="4" name="Slide Number Placeholder 3"/>
          <p:cNvSpPr>
            <a:spLocks noGrp="1"/>
          </p:cNvSpPr>
          <p:nvPr>
            <p:ph type="sldNum" sz="quarter" idx="10"/>
          </p:nvPr>
        </p:nvSpPr>
        <p:spPr/>
        <p:txBody>
          <a:bodyPr/>
          <a:lstStyle/>
          <a:p>
            <a:fld id="{9FC067BF-B81E-4713-B555-AC950F0065E6}" type="slidenum">
              <a:rPr lang="en-US" smtClean="0"/>
              <a:t>10</a:t>
            </a:fld>
            <a:endParaRPr lang="en-US"/>
          </a:p>
        </p:txBody>
      </p:sp>
    </p:spTree>
    <p:extLst>
      <p:ext uri="{BB962C8B-B14F-4D97-AF65-F5344CB8AC3E}">
        <p14:creationId xmlns:p14="http://schemas.microsoft.com/office/powerpoint/2010/main" val="1692560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approach is </a:t>
            </a:r>
            <a:r>
              <a:rPr lang="en-US" dirty="0" smtClean="0"/>
              <a:t>a </a:t>
            </a:r>
            <a:r>
              <a:rPr lang="en-US" dirty="0" smtClean="0"/>
              <a:t>simple, general </a:t>
            </a:r>
            <a:r>
              <a:rPr lang="en-US" dirty="0" smtClean="0"/>
              <a:t>round-based scheme.</a:t>
            </a:r>
            <a:endParaRPr lang="en-US" baseline="0" dirty="0" smtClean="0"/>
          </a:p>
          <a:p>
            <a:endParaRPr lang="en-US" baseline="0" dirty="0" smtClean="0"/>
          </a:p>
          <a:p>
            <a:r>
              <a:rPr lang="en-US" baseline="0" dirty="0" smtClean="0"/>
              <a:t>We start each round with a set of fresh samples</a:t>
            </a:r>
          </a:p>
          <a:p>
            <a:r>
              <a:rPr lang="en-US" baseline="0" dirty="0" smtClean="0"/>
              <a:t>We use them to answer queries through some </a:t>
            </a:r>
            <a:r>
              <a:rPr lang="en-US" baseline="0" dirty="0" smtClean="0"/>
              <a:t>mechanism</a:t>
            </a:r>
            <a:endParaRPr lang="en-US" baseline="0" dirty="0" smtClean="0"/>
          </a:p>
          <a:p>
            <a:r>
              <a:rPr lang="en-US" baseline="0" dirty="0" smtClean="0"/>
              <a:t>As we answer queries, we charge enough to buy the next set of </a:t>
            </a:r>
            <a:r>
              <a:rPr lang="en-US" baseline="0" dirty="0" smtClean="0"/>
              <a:t>samples</a:t>
            </a:r>
            <a:endParaRPr lang="en-US" baseline="0" dirty="0" smtClean="0"/>
          </a:p>
          <a:p>
            <a:r>
              <a:rPr lang="en-US" baseline="0" dirty="0" smtClean="0"/>
              <a:t>Repeat forever.</a:t>
            </a:r>
          </a:p>
          <a:p>
            <a:endParaRPr lang="en-US" baseline="0" dirty="0" smtClean="0"/>
          </a:p>
          <a:p>
            <a:r>
              <a:rPr lang="en-US" baseline="0" dirty="0" smtClean="0"/>
              <a:t>To explain our particular instantiation of this, I will start with the mechanism by which we answer queries within each round, which we call </a:t>
            </a:r>
            <a:r>
              <a:rPr lang="en-US" baseline="0" dirty="0" err="1" smtClean="0"/>
              <a:t>ValidationRound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FC067BF-B81E-4713-B555-AC950F0065E6}" type="slidenum">
              <a:rPr lang="en-US" smtClean="0"/>
              <a:t>11</a:t>
            </a:fld>
            <a:endParaRPr lang="en-US"/>
          </a:p>
        </p:txBody>
      </p:sp>
    </p:spTree>
    <p:extLst>
      <p:ext uri="{BB962C8B-B14F-4D97-AF65-F5344CB8AC3E}">
        <p14:creationId xmlns:p14="http://schemas.microsoft.com/office/powerpoint/2010/main" val="1335095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go through this. </a:t>
            </a:r>
            <a:r>
              <a:rPr lang="en-US" dirty="0" err="1" smtClean="0"/>
              <a:t>ValidationRound</a:t>
            </a:r>
            <a:r>
              <a:rPr lang="en-US" baseline="0" dirty="0" smtClean="0"/>
              <a:t> </a:t>
            </a:r>
            <a:r>
              <a:rPr lang="en-US" baseline="0" dirty="0" smtClean="0"/>
              <a:t>uses two </a:t>
            </a:r>
            <a:r>
              <a:rPr lang="en-US" baseline="0" dirty="0" smtClean="0"/>
              <a:t>datasets, S and T of size N each.</a:t>
            </a:r>
          </a:p>
          <a:p>
            <a:endParaRPr lang="en-US" baseline="0" dirty="0" smtClean="0"/>
          </a:p>
          <a:p>
            <a:r>
              <a:rPr lang="en-US" dirty="0" smtClean="0"/>
              <a:t>For</a:t>
            </a:r>
            <a:r>
              <a:rPr lang="en-US" baseline="0" dirty="0" smtClean="0"/>
              <a:t> most queries, it simply returns the sample mean of </a:t>
            </a:r>
            <a:r>
              <a:rPr lang="en-US" baseline="0" dirty="0" err="1" smtClean="0"/>
              <a:t>q_i</a:t>
            </a:r>
            <a:r>
              <a:rPr lang="en-US" baseline="0" dirty="0" smtClean="0"/>
              <a:t> on the dataset S plus some additional random noise, which is distributed according to the truncated </a:t>
            </a:r>
            <a:r>
              <a:rPr lang="en-US" baseline="0" dirty="0" err="1" smtClean="0"/>
              <a:t>gaussian</a:t>
            </a:r>
            <a:r>
              <a:rPr lang="en-US" baseline="0" dirty="0" smtClean="0"/>
              <a:t> distribution, which is simply </a:t>
            </a:r>
            <a:r>
              <a:rPr lang="en-US" baseline="0" dirty="0" err="1" smtClean="0"/>
              <a:t>gaussian</a:t>
            </a:r>
            <a:r>
              <a:rPr lang="en-US" baseline="0" dirty="0" smtClean="0"/>
              <a:t> noise conditioned on being in the interval from </a:t>
            </a:r>
            <a:r>
              <a:rPr lang="mr-IN" baseline="0" dirty="0" smtClean="0"/>
              <a:t>–</a:t>
            </a:r>
            <a:r>
              <a:rPr lang="en-US" baseline="0" dirty="0" smtClean="0"/>
              <a:t>tau/4 to tau/4.</a:t>
            </a:r>
          </a:p>
          <a:p>
            <a:endParaRPr lang="en-US" baseline="0" dirty="0" smtClean="0"/>
          </a:p>
          <a:p>
            <a:r>
              <a:rPr lang="en-US" baseline="0" dirty="0" smtClean="0"/>
              <a:t>There are two ways that the algorithm might halt and refuse to answer more </a:t>
            </a:r>
            <a:r>
              <a:rPr lang="en-US" baseline="0" dirty="0" smtClean="0"/>
              <a:t>queries: </a:t>
            </a:r>
            <a:r>
              <a:rPr lang="en-US" baseline="0" dirty="0" smtClean="0"/>
              <a:t>we call them type 1 and type 2 halts. </a:t>
            </a:r>
          </a:p>
          <a:p>
            <a:endParaRPr lang="en-US" dirty="0" smtClean="0"/>
          </a:p>
          <a:p>
            <a:r>
              <a:rPr lang="en-US" dirty="0" smtClean="0"/>
              <a:t>Red box: A type 1 halt occurs</a:t>
            </a:r>
            <a:r>
              <a:rPr lang="en-US" baseline="0" dirty="0" smtClean="0"/>
              <a:t> once a certain number of queries are answered. </a:t>
            </a:r>
          </a:p>
          <a:p>
            <a:r>
              <a:rPr lang="en-US" baseline="0" dirty="0" smtClean="0"/>
              <a:t>This is the number of non-adaptive queries that can be answered using N samples. If we answer more than this many queries, </a:t>
            </a:r>
            <a:r>
              <a:rPr lang="en-US" baseline="0" dirty="0" smtClean="0"/>
              <a:t>even if all of them are non-adaptive, we risk answering inaccurately.</a:t>
            </a:r>
            <a:endParaRPr lang="en-US" baseline="0" dirty="0" smtClean="0"/>
          </a:p>
          <a:p>
            <a:endParaRPr lang="en-US" baseline="0" dirty="0" smtClean="0"/>
          </a:p>
          <a:p>
            <a:r>
              <a:rPr lang="en-US" baseline="0" dirty="0" smtClean="0"/>
              <a:t>Yellow box: I will refer to the other condition as the “validity check.” This triggers a type 2 halt if the sample means of a query are significantly different on S and on T.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One way of looking at the validity check, is as a means of identifying queries that are “badly adaptive.” In particular, non-adaptive queries, with high probability, will never fail this check, because the sample mean of a non-adaptive query on both S and T will be very close to the population mean. Sometimes, adaptive queries will pass this validity check too, as long as their sample means on S are still relatively close to their population means.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purpose of the validity </a:t>
            </a:r>
            <a:r>
              <a:rPr lang="en-US" baseline="0" dirty="0" smtClean="0"/>
              <a:t>check </a:t>
            </a:r>
            <a:r>
              <a:rPr lang="en-US" baseline="0" dirty="0" smtClean="0"/>
              <a:t>is to guarantee that </a:t>
            </a:r>
            <a:r>
              <a:rPr lang="en-US" baseline="0" dirty="0" smtClean="0"/>
              <a:t>all of our answers are accurate. </a:t>
            </a:r>
          </a:p>
          <a:p>
            <a:r>
              <a:rPr lang="en-US" baseline="0" dirty="0" smtClean="0"/>
              <a:t>The argument goes like this: </a:t>
            </a:r>
          </a:p>
          <a:p>
            <a:pPr marL="228600" indent="-228600">
              <a:buAutoNum type="arabicParenR"/>
            </a:pPr>
            <a:r>
              <a:rPr lang="en-US" baseline="0" dirty="0" smtClean="0"/>
              <a:t>Looking at how the answer is calculated, as </a:t>
            </a:r>
            <a:r>
              <a:rPr lang="en-US" baseline="0" dirty="0" smtClean="0"/>
              <a:t>long as the empirical mean of </a:t>
            </a:r>
            <a:r>
              <a:rPr lang="en-US" baseline="0" dirty="0" err="1" smtClean="0"/>
              <a:t>q_i</a:t>
            </a:r>
            <a:r>
              <a:rPr lang="en-US" baseline="0" dirty="0" smtClean="0"/>
              <a:t> on S is close enough to the population mean, then </a:t>
            </a:r>
            <a:r>
              <a:rPr lang="en-US" baseline="0" dirty="0" smtClean="0"/>
              <a:t>the </a:t>
            </a:r>
            <a:r>
              <a:rPr lang="en-US" baseline="0" dirty="0" smtClean="0"/>
              <a:t>answer </a:t>
            </a:r>
            <a:r>
              <a:rPr lang="en-US" baseline="0" dirty="0" smtClean="0"/>
              <a:t>is accurate </a:t>
            </a:r>
            <a:r>
              <a:rPr lang="en-US" baseline="0" dirty="0" smtClean="0"/>
              <a:t>since the truncated </a:t>
            </a:r>
            <a:r>
              <a:rPr lang="en-US" baseline="0" dirty="0" err="1" smtClean="0"/>
              <a:t>gaussian</a:t>
            </a:r>
            <a:r>
              <a:rPr lang="en-US" baseline="0" dirty="0" smtClean="0"/>
              <a:t> noise is bounded.</a:t>
            </a:r>
          </a:p>
          <a:p>
            <a:pPr marL="228600" indent="-228600">
              <a:buAutoNum type="arabicParenR"/>
            </a:pPr>
            <a:r>
              <a:rPr lang="en-US" baseline="0" dirty="0" smtClean="0"/>
              <a:t>Therefore, as long as the empirical mean of </a:t>
            </a:r>
            <a:r>
              <a:rPr lang="en-US" baseline="0" dirty="0" err="1" smtClean="0"/>
              <a:t>q_i</a:t>
            </a:r>
            <a:r>
              <a:rPr lang="en-US" baseline="0" dirty="0" smtClean="0"/>
              <a:t> on T is close enough to the population mean, the query will only pass the validity check if the eventual answer will be accurate</a:t>
            </a:r>
          </a:p>
          <a:p>
            <a:pPr marL="228600" indent="-228600">
              <a:buAutoNum type="arabicParenR"/>
            </a:pPr>
            <a:r>
              <a:rPr lang="en-US" baseline="0" dirty="0" smtClean="0"/>
              <a:t>I will now argue that the empirical mean of </a:t>
            </a:r>
            <a:r>
              <a:rPr lang="en-US" baseline="0" dirty="0" err="1" smtClean="0"/>
              <a:t>q_i</a:t>
            </a:r>
            <a:r>
              <a:rPr lang="en-US" baseline="0" dirty="0" smtClean="0"/>
              <a:t> on T will always be close to the population mean with high </a:t>
            </a:r>
            <a:r>
              <a:rPr lang="en-US" baseline="0" dirty="0" smtClean="0"/>
              <a:t>probability, no matter how adaptive a query might be.</a:t>
            </a:r>
            <a:endParaRPr lang="en-US" dirty="0"/>
          </a:p>
        </p:txBody>
      </p:sp>
      <p:sp>
        <p:nvSpPr>
          <p:cNvPr id="4" name="Slide Number Placeholder 3"/>
          <p:cNvSpPr>
            <a:spLocks noGrp="1"/>
          </p:cNvSpPr>
          <p:nvPr>
            <p:ph type="sldNum" sz="quarter" idx="10"/>
          </p:nvPr>
        </p:nvSpPr>
        <p:spPr/>
        <p:txBody>
          <a:bodyPr/>
          <a:lstStyle/>
          <a:p>
            <a:fld id="{9FC067BF-B81E-4713-B555-AC950F0065E6}" type="slidenum">
              <a:rPr lang="en-US" smtClean="0"/>
              <a:t>12</a:t>
            </a:fld>
            <a:endParaRPr lang="en-US"/>
          </a:p>
        </p:txBody>
      </p:sp>
    </p:spTree>
    <p:extLst>
      <p:ext uri="{BB962C8B-B14F-4D97-AF65-F5344CB8AC3E}">
        <p14:creationId xmlns:p14="http://schemas.microsoft.com/office/powerpoint/2010/main" val="373402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t>
            </a:r>
            <a:r>
              <a:rPr lang="en-US" dirty="0" err="1" smtClean="0"/>
              <a:t>q_i</a:t>
            </a:r>
            <a:r>
              <a:rPr lang="en-US" dirty="0" smtClean="0"/>
              <a:t> were statistically</a:t>
            </a:r>
            <a:r>
              <a:rPr lang="en-US" baseline="0" dirty="0" smtClean="0"/>
              <a:t> independent of T, then the sample mean of </a:t>
            </a:r>
            <a:r>
              <a:rPr lang="en-US" baseline="0" dirty="0" err="1" smtClean="0"/>
              <a:t>q_i</a:t>
            </a:r>
            <a:r>
              <a:rPr lang="en-US" baseline="0" dirty="0" smtClean="0"/>
              <a:t> on T </a:t>
            </a:r>
            <a:r>
              <a:rPr lang="en-US" baseline="0" dirty="0" smtClean="0"/>
              <a:t>would </a:t>
            </a:r>
            <a:r>
              <a:rPr lang="en-US" baseline="0" dirty="0" smtClean="0"/>
              <a:t>be close to the population mean for all </a:t>
            </a:r>
            <a:r>
              <a:rPr lang="en-US" baseline="0" dirty="0" err="1" smtClean="0"/>
              <a:t>i</a:t>
            </a:r>
            <a:r>
              <a:rPr lang="en-US" baseline="0" dirty="0" smtClean="0"/>
              <a:t> by standard concentration inequalities. </a:t>
            </a:r>
          </a:p>
          <a:p>
            <a:endParaRPr lang="en-US" baseline="0" dirty="0" smtClean="0"/>
          </a:p>
          <a:p>
            <a:r>
              <a:rPr lang="en-US" baseline="0" dirty="0" smtClean="0"/>
              <a:t>Of course, the queries are not </a:t>
            </a:r>
            <a:r>
              <a:rPr lang="en-US" baseline="0" dirty="0" smtClean="0"/>
              <a:t>quite </a:t>
            </a:r>
            <a:r>
              <a:rPr lang="en-US" baseline="0" dirty="0" smtClean="0"/>
              <a:t>independent of </a:t>
            </a:r>
            <a:r>
              <a:rPr lang="en-US" baseline="0" dirty="0" smtClean="0"/>
              <a:t>T. Nevertheless, I </a:t>
            </a:r>
            <a:r>
              <a:rPr lang="en-US" baseline="0" dirty="0" smtClean="0"/>
              <a:t>claim that they are pretty much independent in the following way:</a:t>
            </a:r>
          </a:p>
          <a:p>
            <a:endParaRPr lang="en-US" baseline="0" dirty="0" smtClean="0"/>
          </a:p>
          <a:p>
            <a:r>
              <a:rPr lang="en-US" baseline="0" dirty="0" smtClean="0"/>
              <a:t>Consider two scenarios:</a:t>
            </a:r>
          </a:p>
          <a:p>
            <a:endParaRPr lang="en-US" baseline="0" dirty="0" smtClean="0"/>
          </a:p>
          <a:p>
            <a:pPr marL="228600" indent="-228600">
              <a:buAutoNum type="arabicParenR"/>
            </a:pPr>
            <a:r>
              <a:rPr lang="en-US" baseline="0" dirty="0" smtClean="0"/>
              <a:t>First, consider using </a:t>
            </a:r>
            <a:r>
              <a:rPr lang="en-US" baseline="0" dirty="0" err="1" smtClean="0"/>
              <a:t>Validationround</a:t>
            </a:r>
            <a:r>
              <a:rPr lang="en-US" baseline="0" dirty="0" smtClean="0"/>
              <a:t> as stated. This imposes a certain distribution over queries, answers, and </a:t>
            </a:r>
            <a:r>
              <a:rPr lang="en-US" baseline="0" dirty="0" smtClean="0"/>
              <a:t>prices up until a halt.</a:t>
            </a:r>
            <a:endParaRPr lang="en-US" baseline="0" dirty="0" smtClean="0"/>
          </a:p>
          <a:p>
            <a:pPr marL="228600" indent="-228600">
              <a:buAutoNum type="arabicParenR"/>
            </a:pPr>
            <a:r>
              <a:rPr lang="en-US" baseline="0" dirty="0" smtClean="0"/>
              <a:t>On the other hand, consider using Validation round to answer all of the queries up until a type 1 </a:t>
            </a:r>
            <a:r>
              <a:rPr lang="en-US" baseline="0" dirty="0" smtClean="0"/>
              <a:t>halt, ignoring the validity check. </a:t>
            </a:r>
            <a:r>
              <a:rPr lang="en-US" baseline="0" dirty="0" smtClean="0"/>
              <a:t>Then, sample the second dataset T, go through all the queries and evaluate the validity check after the fact, and cut off the sequence early if any of the queries fail the validity check. This also imposes a distribution over queries answers and prices.</a:t>
            </a:r>
          </a:p>
          <a:p>
            <a:pPr marL="228600" indent="-228600">
              <a:buAutoNum type="arabicParenR"/>
            </a:pPr>
            <a:endParaRPr lang="en-US" baseline="0" dirty="0" smtClean="0"/>
          </a:p>
          <a:p>
            <a:pPr marL="0" indent="0">
              <a:buNone/>
            </a:pPr>
            <a:r>
              <a:rPr lang="en-US" baseline="0" dirty="0" smtClean="0"/>
              <a:t>In the second case, the queries are all generated before T is even sampled, so their sample means on T will be </a:t>
            </a:r>
            <a:r>
              <a:rPr lang="en-US" baseline="0" dirty="0" smtClean="0"/>
              <a:t>accurate with </a:t>
            </a:r>
            <a:r>
              <a:rPr lang="en-US" baseline="0" dirty="0" smtClean="0"/>
              <a:t>high probability. </a:t>
            </a:r>
          </a:p>
          <a:p>
            <a:pPr marL="0" indent="0">
              <a:buNone/>
            </a:pPr>
            <a:endParaRPr lang="en-US" baseline="0" dirty="0" smtClean="0"/>
          </a:p>
          <a:p>
            <a:pPr marL="0" indent="0">
              <a:buNone/>
            </a:pPr>
            <a:r>
              <a:rPr lang="en-US" baseline="0" dirty="0" smtClean="0"/>
              <a:t>I claim that the distribution over queries, answers, and prices BEFORE THE HALT is the same in both cases, therefore the sample mean on T will be accurate for </a:t>
            </a:r>
            <a:r>
              <a:rPr lang="en-US" baseline="0" dirty="0" err="1" smtClean="0"/>
              <a:t>ValidationRound</a:t>
            </a:r>
            <a:r>
              <a:rPr lang="en-US" baseline="0" dirty="0" smtClean="0"/>
              <a:t> as written too</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9FC067BF-B81E-4713-B555-AC950F0065E6}" type="slidenum">
              <a:rPr lang="en-US" smtClean="0"/>
              <a:t>13</a:t>
            </a:fld>
            <a:endParaRPr lang="en-US"/>
          </a:p>
        </p:txBody>
      </p:sp>
    </p:spTree>
    <p:extLst>
      <p:ext uri="{BB962C8B-B14F-4D97-AF65-F5344CB8AC3E}">
        <p14:creationId xmlns:p14="http://schemas.microsoft.com/office/powerpoint/2010/main" val="1895275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Purple</a:t>
            </a:r>
            <a:r>
              <a:rPr lang="en-US" baseline="0" dirty="0" smtClean="0"/>
              <a:t> box: </a:t>
            </a:r>
            <a:r>
              <a:rPr lang="en-US" baseline="0" dirty="0" smtClean="0"/>
              <a:t>So, whenever we pass the </a:t>
            </a:r>
            <a:r>
              <a:rPr lang="en-US" baseline="0" dirty="0" smtClean="0"/>
              <a:t>validity </a:t>
            </a:r>
            <a:r>
              <a:rPr lang="en-US" baseline="0" dirty="0" smtClean="0"/>
              <a:t>check, the </a:t>
            </a:r>
            <a:r>
              <a:rPr lang="en-US" baseline="0" dirty="0" smtClean="0"/>
              <a:t>sample mean on S </a:t>
            </a:r>
            <a:r>
              <a:rPr lang="en-US" baseline="0" dirty="0" smtClean="0"/>
              <a:t>is accurate and so is the answer </a:t>
            </a:r>
            <a:r>
              <a:rPr lang="en-US" baseline="0" dirty="0" err="1" smtClean="0"/>
              <a:t>a_i</a:t>
            </a:r>
            <a:r>
              <a:rPr lang="en-US" baseline="0" dirty="0" smtClean="0"/>
              <a:t>. </a:t>
            </a:r>
            <a:endParaRPr lang="en-US" baseline="0" dirty="0" smtClean="0"/>
          </a:p>
          <a:p>
            <a:r>
              <a:rPr lang="en-US" baseline="0" dirty="0" smtClean="0"/>
              <a:t>However, this would not be very useful if </a:t>
            </a:r>
            <a:r>
              <a:rPr lang="en-US" baseline="0" dirty="0" err="1" smtClean="0"/>
              <a:t>ValidationRound</a:t>
            </a:r>
            <a:r>
              <a:rPr lang="en-US" baseline="0" dirty="0" smtClean="0"/>
              <a:t> only answered </a:t>
            </a:r>
            <a:r>
              <a:rPr lang="en-US" baseline="0" dirty="0" smtClean="0"/>
              <a:t>1 or a small number of queries before failing the validity check and halting forever. </a:t>
            </a:r>
            <a:endParaRPr lang="en-US" baseline="0" dirty="0" smtClean="0"/>
          </a:p>
          <a:p>
            <a:endParaRPr lang="en-US" baseline="0" dirty="0" smtClean="0"/>
          </a:p>
          <a:p>
            <a:r>
              <a:rPr lang="en-US" baseline="0" dirty="0" smtClean="0"/>
              <a:t>We would like some assurance that </a:t>
            </a:r>
            <a:r>
              <a:rPr lang="en-US" baseline="0" dirty="0" err="1" smtClean="0"/>
              <a:t>ValidationRound</a:t>
            </a:r>
            <a:r>
              <a:rPr lang="en-US" baseline="0" dirty="0" smtClean="0"/>
              <a:t> </a:t>
            </a:r>
            <a:r>
              <a:rPr lang="en-US" baseline="0" dirty="0" smtClean="0"/>
              <a:t>will make good use of our 2N samples and </a:t>
            </a:r>
            <a:r>
              <a:rPr lang="en-US" baseline="0" dirty="0" smtClean="0"/>
              <a:t>answer many queries before it halts, even </a:t>
            </a:r>
            <a:r>
              <a:rPr lang="en-US" baseline="0" dirty="0" smtClean="0"/>
              <a:t>when </a:t>
            </a:r>
            <a:r>
              <a:rPr lang="en-US" baseline="0" dirty="0" smtClean="0"/>
              <a:t>many of the queries are adaptively chosen.</a:t>
            </a:r>
          </a:p>
          <a:p>
            <a:endParaRPr lang="en-US" baseline="0" dirty="0" smtClean="0"/>
          </a:p>
          <a:p>
            <a:r>
              <a:rPr lang="en-US" baseline="0" dirty="0" smtClean="0"/>
              <a:t>As I have already argued, the sample mean on T is always </a:t>
            </a:r>
            <a:r>
              <a:rPr lang="en-US" baseline="0" dirty="0" smtClean="0"/>
              <a:t>accurate so</a:t>
            </a:r>
            <a:r>
              <a:rPr lang="en-US" baseline="0" dirty="0" smtClean="0"/>
              <a:t>, the algorithm does NOT type 2 halt as long as the sample mean on S is </a:t>
            </a:r>
            <a:r>
              <a:rPr lang="en-US" baseline="0" dirty="0" smtClean="0"/>
              <a:t>accurate too.</a:t>
            </a:r>
            <a:endParaRPr lang="en-US" baseline="0" dirty="0" smtClean="0"/>
          </a:p>
          <a:p>
            <a:endParaRPr lang="en-US" baseline="0" dirty="0" smtClean="0"/>
          </a:p>
          <a:p>
            <a:r>
              <a:rPr lang="en-US" baseline="0" dirty="0" smtClean="0"/>
              <a:t>I will now explain why the sample mean on S will be accurate for a large number of queries, even adaptive ones. </a:t>
            </a:r>
          </a:p>
          <a:p>
            <a:endParaRPr lang="en-US" baseline="0" dirty="0" smtClean="0"/>
          </a:p>
          <a:p>
            <a:r>
              <a:rPr lang="en-US" baseline="0" dirty="0" smtClean="0"/>
              <a:t>This should also </a:t>
            </a:r>
            <a:r>
              <a:rPr lang="en-US" baseline="0" dirty="0" smtClean="0"/>
              <a:t>give some insight into why we need to look at autonomous users, and why we use truncated </a:t>
            </a:r>
            <a:r>
              <a:rPr lang="en-US" baseline="0" dirty="0" err="1" smtClean="0"/>
              <a:t>gaussian</a:t>
            </a:r>
            <a:r>
              <a:rPr lang="en-US" baseline="0" dirty="0" smtClean="0"/>
              <a:t> noise rather than </a:t>
            </a:r>
            <a:r>
              <a:rPr lang="en-US" baseline="0" dirty="0" err="1" smtClean="0"/>
              <a:t>laplace</a:t>
            </a:r>
            <a:r>
              <a:rPr lang="en-US" baseline="0" dirty="0" smtClean="0"/>
              <a:t> or regular </a:t>
            </a:r>
            <a:r>
              <a:rPr lang="en-US" baseline="0" dirty="0" err="1" smtClean="0"/>
              <a:t>gaussian</a:t>
            </a:r>
            <a:r>
              <a:rPr lang="en-US" baseline="0" dirty="0" smtClean="0"/>
              <a:t> noise.</a:t>
            </a:r>
          </a:p>
          <a:p>
            <a:endParaRPr lang="en-US" baseline="0" dirty="0" smtClean="0"/>
          </a:p>
        </p:txBody>
      </p:sp>
      <p:sp>
        <p:nvSpPr>
          <p:cNvPr id="4" name="Slide Number Placeholder 3"/>
          <p:cNvSpPr>
            <a:spLocks noGrp="1"/>
          </p:cNvSpPr>
          <p:nvPr>
            <p:ph type="sldNum" sz="quarter" idx="10"/>
          </p:nvPr>
        </p:nvSpPr>
        <p:spPr/>
        <p:txBody>
          <a:bodyPr/>
          <a:lstStyle/>
          <a:p>
            <a:fld id="{9FC067BF-B81E-4713-B555-AC950F0065E6}" type="slidenum">
              <a:rPr lang="en-US" smtClean="0"/>
              <a:t>14</a:t>
            </a:fld>
            <a:endParaRPr lang="en-US"/>
          </a:p>
        </p:txBody>
      </p:sp>
    </p:spTree>
    <p:extLst>
      <p:ext uri="{BB962C8B-B14F-4D97-AF65-F5344CB8AC3E}">
        <p14:creationId xmlns:p14="http://schemas.microsoft.com/office/powerpoint/2010/main" val="1957493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Assuming</a:t>
            </a:r>
            <a:r>
              <a:rPr lang="en-US" baseline="0" dirty="0" smtClean="0"/>
              <a:t> </a:t>
            </a:r>
            <a:r>
              <a:rPr lang="en-US" baseline="0" dirty="0" smtClean="0"/>
              <a:t>we pass the validity check, </a:t>
            </a:r>
            <a:r>
              <a:rPr lang="en-US" baseline="0" dirty="0" smtClean="0"/>
              <a:t>we answer queries according to their sample mean plus some added noise, call it </a:t>
            </a:r>
            <a:r>
              <a:rPr lang="en-US" baseline="0" dirty="0" smtClean="0"/>
              <a:t>eta.</a:t>
            </a:r>
            <a:endParaRPr lang="en-US" baseline="0" dirty="0" smtClean="0"/>
          </a:p>
          <a:p>
            <a:endParaRPr lang="en-US" baseline="0" dirty="0" smtClean="0"/>
          </a:p>
          <a:p>
            <a:r>
              <a:rPr lang="en-US" dirty="0" smtClean="0"/>
              <a:t>Since the query passed the validity check, the sample mean on S is accurate, so we need to make sure that </a:t>
            </a:r>
            <a:r>
              <a:rPr lang="en-US" dirty="0" smtClean="0"/>
              <a:t>eta is </a:t>
            </a:r>
            <a:r>
              <a:rPr lang="en-US" dirty="0" smtClean="0"/>
              <a:t>always small, or else we</a:t>
            </a:r>
            <a:r>
              <a:rPr lang="en-US" baseline="0" dirty="0" smtClean="0"/>
              <a:t> will answer inaccurately. Therefore, </a:t>
            </a:r>
            <a:r>
              <a:rPr lang="en-US" baseline="0" dirty="0" smtClean="0"/>
              <a:t>eta </a:t>
            </a:r>
            <a:r>
              <a:rPr lang="en-US" baseline="0" dirty="0" smtClean="0"/>
              <a:t>must have extremely LIGHT tails, since we might answer an exponentially large number of queries.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 the other hand, we want to pass the validity check for a large number of </a:t>
            </a:r>
            <a:r>
              <a:rPr lang="en-US" baseline="0" dirty="0" smtClean="0"/>
              <a:t>potentially adaptive queries</a:t>
            </a:r>
            <a:r>
              <a:rPr lang="en-US" baseline="0" dirty="0" smtClean="0"/>
              <a:t>.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this, we use tools </a:t>
            </a:r>
            <a:r>
              <a:rPr lang="en-US" baseline="0" dirty="0" smtClean="0"/>
              <a:t>from differential </a:t>
            </a:r>
            <a:r>
              <a:rPr lang="en-US" baseline="0" dirty="0" smtClean="0"/>
              <a:t>privacy. We argue that answering in this way ensures that the statistical queries are generated under differential privacy with respect to the dataset S. As Aaron and Adam mentioned earlier, this ensures that the empirical mean of the queries on S are accurate, even when the queries are generated adaptively.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Of course, in order to ensure a sufficient level of privacy, we need control over the number of differentially private algorithms are being composed in order to apply the advanced composition theorem. This is why we look at autonomous users. The M queries make by an autonomous user are the composition of at most M differentially private computations. Contrast this with an arbitrary adaptive query, which might be the composition of many more, even exponentially many private computations, which would prevent us from ensuring any useful generalization.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a:t>
            </a:r>
            <a:r>
              <a:rPr lang="en-US" baseline="0" dirty="0" smtClean="0"/>
              <a:t>order to achieve the necessary level of differential privacy, </a:t>
            </a:r>
            <a:r>
              <a:rPr lang="en-US" baseline="0" dirty="0" smtClean="0"/>
              <a:t>it turns out that we need eta to have </a:t>
            </a:r>
            <a:r>
              <a:rPr lang="en-US" baseline="0" dirty="0" smtClean="0"/>
              <a:t>sufficiently HEAVY tails.</a:t>
            </a:r>
          </a:p>
          <a:p>
            <a:r>
              <a:rPr lang="en-US" baseline="0" dirty="0" smtClean="0"/>
              <a:t>So for accuracy, we need eta to have light tails, and to get privacy and thus generalization we need eta to have heavy tails, this tension is </a:t>
            </a:r>
            <a:r>
              <a:rPr lang="en-US" baseline="0" dirty="0" smtClean="0"/>
              <a:t>a source of </a:t>
            </a:r>
            <a:r>
              <a:rPr lang="en-US" baseline="0" dirty="0" smtClean="0"/>
              <a:t>significant difficulty</a:t>
            </a:r>
            <a:r>
              <a:rPr lang="en-US" baseline="0" dirty="0" smtClean="0"/>
              <a:t>.</a:t>
            </a:r>
          </a:p>
          <a:p>
            <a:endParaRPr lang="en-US" baseline="0" dirty="0" smtClean="0"/>
          </a:p>
          <a:p>
            <a:r>
              <a:rPr lang="en-US" baseline="0" dirty="0" smtClean="0"/>
              <a:t>Consider what would happen if we used regular, </a:t>
            </a:r>
            <a:r>
              <a:rPr lang="en-US" baseline="0" dirty="0" err="1" smtClean="0"/>
              <a:t>untruncated</a:t>
            </a:r>
            <a:r>
              <a:rPr lang="en-US" baseline="0" dirty="0" smtClean="0"/>
              <a:t> </a:t>
            </a:r>
            <a:r>
              <a:rPr lang="en-US" baseline="0" dirty="0" err="1" smtClean="0"/>
              <a:t>gaussian</a:t>
            </a:r>
            <a:r>
              <a:rPr lang="en-US" baseline="0" dirty="0" smtClean="0"/>
              <a:t> noise:</a:t>
            </a:r>
          </a:p>
          <a:p>
            <a:r>
              <a:rPr lang="en-US" baseline="0" dirty="0" smtClean="0"/>
              <a:t>In order to answer </a:t>
            </a:r>
            <a:r>
              <a:rPr lang="en-US" baseline="0" dirty="0" smtClean="0"/>
              <a:t>accurately for an exponentially large number of queries, </a:t>
            </a:r>
            <a:r>
              <a:rPr lang="en-US" baseline="0" dirty="0" smtClean="0"/>
              <a:t>the variance </a:t>
            </a:r>
            <a:r>
              <a:rPr lang="en-US" baseline="0" dirty="0" smtClean="0"/>
              <a:t>needs to be quite small</a:t>
            </a:r>
          </a:p>
          <a:p>
            <a:r>
              <a:rPr lang="en-US" baseline="0" dirty="0" smtClean="0"/>
              <a:t>On </a:t>
            </a:r>
            <a:r>
              <a:rPr lang="en-US" baseline="0" dirty="0" smtClean="0"/>
              <a:t>the other hand, </a:t>
            </a:r>
            <a:r>
              <a:rPr lang="en-US" baseline="0" dirty="0" smtClean="0"/>
              <a:t>ensuring sufficient privacy for generalization </a:t>
            </a:r>
            <a:r>
              <a:rPr lang="en-US" baseline="0" dirty="0" smtClean="0"/>
              <a:t>requires the variance to </a:t>
            </a:r>
            <a:r>
              <a:rPr lang="en-US" baseline="0" dirty="0" smtClean="0"/>
              <a:t>be relatively large</a:t>
            </a:r>
          </a:p>
          <a:p>
            <a:endParaRPr lang="en-US" baseline="0" dirty="0" smtClean="0"/>
          </a:p>
          <a:p>
            <a:r>
              <a:rPr lang="en-US" baseline="0" dirty="0" smtClean="0"/>
              <a:t>Unfortunately, these cannot be satisfied simultaneously for M larger than 1. </a:t>
            </a:r>
          </a:p>
          <a:p>
            <a:r>
              <a:rPr lang="en-US" baseline="0" dirty="0" smtClean="0"/>
              <a:t>Therefore, if we used </a:t>
            </a:r>
            <a:r>
              <a:rPr lang="en-US" baseline="0" dirty="0" smtClean="0"/>
              <a:t>regular </a:t>
            </a:r>
            <a:r>
              <a:rPr lang="en-US" baseline="0" dirty="0" err="1" smtClean="0"/>
              <a:t>gaussian</a:t>
            </a:r>
            <a:r>
              <a:rPr lang="en-US" baseline="0" dirty="0" smtClean="0"/>
              <a:t> </a:t>
            </a:r>
            <a:r>
              <a:rPr lang="en-US" baseline="0" dirty="0" smtClean="0"/>
              <a:t>noise, we can only guarantee an answer for a single query before we might fail a validity check </a:t>
            </a:r>
            <a:r>
              <a:rPr lang="en-US" baseline="0" dirty="0" smtClean="0"/>
              <a:t>and </a:t>
            </a:r>
            <a:r>
              <a:rPr lang="en-US" baseline="0" dirty="0" smtClean="0"/>
              <a:t>halt.</a:t>
            </a:r>
          </a:p>
        </p:txBody>
      </p:sp>
      <p:sp>
        <p:nvSpPr>
          <p:cNvPr id="4" name="Slide Number Placeholder 3"/>
          <p:cNvSpPr>
            <a:spLocks noGrp="1"/>
          </p:cNvSpPr>
          <p:nvPr>
            <p:ph type="sldNum" sz="quarter" idx="10"/>
          </p:nvPr>
        </p:nvSpPr>
        <p:spPr/>
        <p:txBody>
          <a:bodyPr/>
          <a:lstStyle/>
          <a:p>
            <a:fld id="{9FC067BF-B81E-4713-B555-AC950F0065E6}" type="slidenum">
              <a:rPr lang="en-US" smtClean="0"/>
              <a:t>15</a:t>
            </a:fld>
            <a:endParaRPr lang="en-US"/>
          </a:p>
        </p:txBody>
      </p:sp>
    </p:spTree>
    <p:extLst>
      <p:ext uri="{BB962C8B-B14F-4D97-AF65-F5344CB8AC3E}">
        <p14:creationId xmlns:p14="http://schemas.microsoft.com/office/powerpoint/2010/main" val="653534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other hand, here is the situation when we use truncated </a:t>
            </a:r>
            <a:r>
              <a:rPr lang="en-US" dirty="0" err="1" smtClean="0"/>
              <a:t>gaussian</a:t>
            </a:r>
            <a:r>
              <a:rPr lang="en-US" dirty="0" smtClean="0"/>
              <a:t> noise</a:t>
            </a:r>
            <a:r>
              <a:rPr lang="en-US" dirty="0" smtClean="0"/>
              <a:t>.</a:t>
            </a:r>
            <a:endParaRPr lang="en-US" baseline="0" dirty="0" smtClean="0"/>
          </a:p>
          <a:p>
            <a:r>
              <a:rPr lang="en-US" baseline="0" dirty="0" smtClean="0"/>
              <a:t>Since </a:t>
            </a:r>
            <a:r>
              <a:rPr lang="en-US" baseline="0" dirty="0" smtClean="0"/>
              <a:t>eta is </a:t>
            </a:r>
            <a:r>
              <a:rPr lang="en-US" baseline="0" dirty="0" smtClean="0"/>
              <a:t>bounded, the variance can be as </a:t>
            </a:r>
            <a:r>
              <a:rPr lang="en-US" baseline="0" dirty="0" smtClean="0"/>
              <a:t>large or small </a:t>
            </a:r>
            <a:r>
              <a:rPr lang="en-US" baseline="0" dirty="0" smtClean="0"/>
              <a:t>as you </a:t>
            </a:r>
            <a:r>
              <a:rPr lang="en-US" baseline="0" dirty="0" smtClean="0"/>
              <a:t>want, and we will still answer accurately.</a:t>
            </a:r>
            <a:endParaRPr lang="en-US" baseline="0" dirty="0" smtClean="0"/>
          </a:p>
          <a:p>
            <a:endParaRPr lang="en-US" baseline="0" dirty="0" smtClean="0"/>
          </a:p>
          <a:p>
            <a:r>
              <a:rPr lang="en-US" baseline="0" dirty="0" smtClean="0"/>
              <a:t>In order to ensure sufficient privacy, we first argue that if the variance is small enough then an autonomous user will not notice the truncation, </a:t>
            </a:r>
            <a:r>
              <a:rPr lang="en-US" baseline="0" dirty="0" smtClean="0"/>
              <a:t>and thus </a:t>
            </a:r>
            <a:r>
              <a:rPr lang="en-US" baseline="0" dirty="0" smtClean="0"/>
              <a:t>the truncated </a:t>
            </a:r>
            <a:r>
              <a:rPr lang="en-US" baseline="0" dirty="0" err="1" smtClean="0"/>
              <a:t>gaussian</a:t>
            </a:r>
            <a:r>
              <a:rPr lang="en-US" baseline="0" dirty="0" smtClean="0"/>
              <a:t> mechanism will behave just like the regular </a:t>
            </a:r>
            <a:r>
              <a:rPr lang="en-US" baseline="0" dirty="0" err="1" smtClean="0"/>
              <a:t>gaussian</a:t>
            </a:r>
            <a:r>
              <a:rPr lang="en-US" baseline="0" dirty="0" smtClean="0"/>
              <a:t> mechanism. We then argue that if the variance is large enough, then the regular </a:t>
            </a:r>
            <a:r>
              <a:rPr lang="en-US" baseline="0" dirty="0" err="1" smtClean="0"/>
              <a:t>gaussian</a:t>
            </a:r>
            <a:r>
              <a:rPr lang="en-US" baseline="0" dirty="0" smtClean="0"/>
              <a:t> mechanism provides the required level of privacy and thus generalization.</a:t>
            </a:r>
          </a:p>
          <a:p>
            <a:endParaRPr lang="en-US" baseline="0" dirty="0" smtClean="0"/>
          </a:p>
          <a:p>
            <a:r>
              <a:rPr lang="en-US" baseline="0" dirty="0" smtClean="0"/>
              <a:t>Optimizing over M, the truncated </a:t>
            </a:r>
            <a:r>
              <a:rPr lang="en-US" baseline="0" dirty="0" err="1" smtClean="0"/>
              <a:t>gaussian</a:t>
            </a:r>
            <a:r>
              <a:rPr lang="en-US" baseline="0" dirty="0" smtClean="0"/>
              <a:t> noise allows us to ensure that an autonomous user will only trigger a type 2 halt once they have made at least order N^2 queries.</a:t>
            </a:r>
            <a:endParaRPr lang="en-US" dirty="0"/>
          </a:p>
        </p:txBody>
      </p:sp>
      <p:sp>
        <p:nvSpPr>
          <p:cNvPr id="4" name="Slide Number Placeholder 3"/>
          <p:cNvSpPr>
            <a:spLocks noGrp="1"/>
          </p:cNvSpPr>
          <p:nvPr>
            <p:ph type="sldNum" sz="quarter" idx="10"/>
          </p:nvPr>
        </p:nvSpPr>
        <p:spPr/>
        <p:txBody>
          <a:bodyPr/>
          <a:lstStyle/>
          <a:p>
            <a:fld id="{9FC067BF-B81E-4713-B555-AC950F0065E6}" type="slidenum">
              <a:rPr lang="en-US" smtClean="0"/>
              <a:t>16</a:t>
            </a:fld>
            <a:endParaRPr lang="en-US"/>
          </a:p>
        </p:txBody>
      </p:sp>
    </p:spTree>
    <p:extLst>
      <p:ext uri="{BB962C8B-B14F-4D97-AF65-F5344CB8AC3E}">
        <p14:creationId xmlns:p14="http://schemas.microsoft.com/office/powerpoint/2010/main" val="1351154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summarize,</a:t>
            </a:r>
            <a:r>
              <a:rPr lang="en-US" baseline="0" dirty="0" smtClean="0"/>
              <a:t> </a:t>
            </a:r>
            <a:endParaRPr lang="en-US" baseline="0" dirty="0" smtClean="0"/>
          </a:p>
          <a:p>
            <a:r>
              <a:rPr lang="en-US" baseline="0" dirty="0" err="1" smtClean="0"/>
              <a:t>ValidationRound</a:t>
            </a:r>
            <a:r>
              <a:rPr lang="en-US" baseline="0" dirty="0" smtClean="0"/>
              <a:t> </a:t>
            </a:r>
            <a:r>
              <a:rPr lang="en-US" baseline="0" dirty="0" smtClean="0"/>
              <a:t>ensures that all of the answers it gives before halting are accurate</a:t>
            </a:r>
          </a:p>
          <a:p>
            <a:r>
              <a:rPr lang="en-US" baseline="0" dirty="0" smtClean="0"/>
              <a:t>Non-adaptive queries never case a type 2 halt,</a:t>
            </a:r>
          </a:p>
          <a:p>
            <a:r>
              <a:rPr lang="en-US" baseline="0" dirty="0" smtClean="0"/>
              <a:t>And autonomous users can only cause a type 2 halt once they</a:t>
            </a:r>
            <a:r>
              <a:rPr lang="mr-IN" baseline="0" dirty="0" smtClean="0"/>
              <a:t>’</a:t>
            </a:r>
            <a:r>
              <a:rPr lang="en-US" baseline="0" dirty="0" err="1" smtClean="0"/>
              <a:t>ve</a:t>
            </a:r>
            <a:r>
              <a:rPr lang="en-US" baseline="0" dirty="0" smtClean="0"/>
              <a:t> made at least order N^2 queries</a:t>
            </a:r>
            <a:r>
              <a:rPr lang="en-US" baseline="0" dirty="0" smtClean="0"/>
              <a: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Returning</a:t>
            </a:r>
            <a:r>
              <a:rPr lang="en-US" baseline="0" dirty="0" smtClean="0"/>
              <a:t> to the big picture, I have explained how we answer queries within each round </a:t>
            </a:r>
            <a:r>
              <a:rPr lang="mr-IN" baseline="0" dirty="0" smtClean="0"/>
              <a:t>–</a:t>
            </a:r>
            <a:r>
              <a:rPr lang="en-US" baseline="0" dirty="0" smtClean="0"/>
              <a:t> using </a:t>
            </a:r>
            <a:r>
              <a:rPr lang="en-US" baseline="0" dirty="0" err="1" smtClean="0"/>
              <a:t>ValidationRound</a:t>
            </a:r>
            <a:r>
              <a:rPr lang="en-US" baseline="0" dirty="0" smtClean="0"/>
              <a:t>. </a:t>
            </a:r>
          </a:p>
          <a:p>
            <a:endParaRPr lang="en-US" baseline="0" dirty="0" smtClean="0"/>
          </a:p>
        </p:txBody>
      </p:sp>
      <p:sp>
        <p:nvSpPr>
          <p:cNvPr id="4" name="Slide Number Placeholder 3"/>
          <p:cNvSpPr>
            <a:spLocks noGrp="1"/>
          </p:cNvSpPr>
          <p:nvPr>
            <p:ph type="sldNum" sz="quarter" idx="10"/>
          </p:nvPr>
        </p:nvSpPr>
        <p:spPr/>
        <p:txBody>
          <a:bodyPr/>
          <a:lstStyle/>
          <a:p>
            <a:fld id="{9FC067BF-B81E-4713-B555-AC950F0065E6}" type="slidenum">
              <a:rPr lang="en-US" smtClean="0"/>
              <a:t>17</a:t>
            </a:fld>
            <a:endParaRPr lang="en-US"/>
          </a:p>
        </p:txBody>
      </p:sp>
    </p:spTree>
    <p:extLst>
      <p:ext uri="{BB962C8B-B14F-4D97-AF65-F5344CB8AC3E}">
        <p14:creationId xmlns:p14="http://schemas.microsoft.com/office/powerpoint/2010/main" val="1233085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will now fill in the rest of the details, in particular, the pricing, which is </a:t>
            </a:r>
            <a:r>
              <a:rPr lang="en-US" baseline="0" dirty="0" smtClean="0"/>
              <a:t>the most interesting part that remains</a:t>
            </a:r>
            <a:r>
              <a:rPr lang="en-US" baseline="0" dirty="0" smtClean="0"/>
              <a:t>.</a:t>
            </a:r>
          </a:p>
          <a:p>
            <a:endParaRPr lang="en-US" baseline="0" dirty="0" smtClean="0"/>
          </a:p>
          <a:p>
            <a:r>
              <a:rPr lang="en-US" baseline="0" dirty="0" smtClean="0"/>
              <a:t>Upon receiving a query, we pass it to </a:t>
            </a:r>
            <a:r>
              <a:rPr lang="en-US" baseline="0" dirty="0" err="1" smtClean="0"/>
              <a:t>ValidationRound</a:t>
            </a:r>
            <a:r>
              <a:rPr lang="en-US" baseline="0" dirty="0" smtClean="0"/>
              <a:t> which uses our current datasets S and T. If the query does NOT cause </a:t>
            </a:r>
            <a:r>
              <a:rPr lang="en-US" baseline="0" dirty="0" err="1" smtClean="0"/>
              <a:t>ValidationRound</a:t>
            </a:r>
            <a:r>
              <a:rPr lang="en-US" baseline="0" dirty="0" smtClean="0"/>
              <a:t> to halt,</a:t>
            </a:r>
            <a:endParaRPr lang="en-US" baseline="0" dirty="0" smtClean="0"/>
          </a:p>
          <a:p>
            <a:r>
              <a:rPr lang="en-US" baseline="0" dirty="0" smtClean="0"/>
              <a:t>Then we charge the low price. This </a:t>
            </a:r>
            <a:r>
              <a:rPr lang="en-US" baseline="0" dirty="0" smtClean="0"/>
              <a:t>is the “harmonic price</a:t>
            </a:r>
            <a:r>
              <a:rPr lang="en-US" baseline="0" dirty="0" smtClean="0"/>
              <a:t>” that </a:t>
            </a:r>
            <a:r>
              <a:rPr lang="en-US" baseline="0" dirty="0" err="1" smtClean="0"/>
              <a:t>i</a:t>
            </a:r>
            <a:r>
              <a:rPr lang="en-US" baseline="0" dirty="0" smtClean="0"/>
              <a:t> mentioned earlier </a:t>
            </a:r>
            <a:r>
              <a:rPr lang="en-US" baseline="0" dirty="0" smtClean="0"/>
              <a:t>and it leads to the logarithmic total cost guarantee for non-adaptive queries.</a:t>
            </a:r>
          </a:p>
          <a:p>
            <a:endParaRPr lang="en-US" baseline="0" dirty="0" smtClean="0"/>
          </a:p>
          <a:p>
            <a:r>
              <a:rPr lang="en-US" baseline="0" dirty="0" smtClean="0"/>
              <a:t>On the other hand, if the query does cause </a:t>
            </a:r>
            <a:r>
              <a:rPr lang="en-US" baseline="0" dirty="0" err="1" smtClean="0"/>
              <a:t>ValidationRound</a:t>
            </a:r>
            <a:r>
              <a:rPr lang="en-US" baseline="0" dirty="0" smtClean="0"/>
              <a:t> to halt, </a:t>
            </a:r>
          </a:p>
          <a:p>
            <a:r>
              <a:rPr lang="en-US" baseline="0" dirty="0" smtClean="0"/>
              <a:t>Then we charge the high price, buy new datasets, and continue on our merry way.</a:t>
            </a:r>
          </a:p>
          <a:p>
            <a:endParaRPr lang="en-US" baseline="0" dirty="0" smtClean="0"/>
          </a:p>
          <a:p>
            <a:r>
              <a:rPr lang="en-US" baseline="0" dirty="0" smtClean="0"/>
              <a:t>The first immediate observation is that </a:t>
            </a:r>
            <a:r>
              <a:rPr lang="en-US" baseline="0" dirty="0" smtClean="0"/>
              <a:t>this high </a:t>
            </a:r>
            <a:r>
              <a:rPr lang="en-US" baseline="0" dirty="0" smtClean="0"/>
              <a:t>price automatically ensures sustainability. Whenever we need to buy more data, we charge exactly enough to do so by construction.</a:t>
            </a:r>
          </a:p>
          <a:p>
            <a:endParaRPr lang="en-US" baseline="0" dirty="0" smtClean="0"/>
          </a:p>
          <a:p>
            <a:r>
              <a:rPr lang="en-US" baseline="0" dirty="0" smtClean="0"/>
              <a:t>We can also show </a:t>
            </a:r>
            <a:r>
              <a:rPr lang="en-US" baseline="0" dirty="0" smtClean="0"/>
              <a:t>that this “high price” is 0 after a type 1 halt (the kind that happens after an instance of </a:t>
            </a:r>
            <a:r>
              <a:rPr lang="en-US" baseline="0" dirty="0" err="1" smtClean="0"/>
              <a:t>ValidationRound</a:t>
            </a:r>
            <a:r>
              <a:rPr lang="en-US" baseline="0" dirty="0" smtClean="0"/>
              <a:t> answers an exponentially large number of queries). </a:t>
            </a:r>
            <a:endParaRPr lang="en-US" baseline="0" dirty="0" smtClean="0"/>
          </a:p>
          <a:p>
            <a:r>
              <a:rPr lang="en-US" baseline="0" dirty="0" smtClean="0"/>
              <a:t>Therefore</a:t>
            </a:r>
            <a:r>
              <a:rPr lang="en-US" baseline="0" dirty="0" smtClean="0"/>
              <a:t>, a query is only charged the high price if it causes a type 2 </a:t>
            </a:r>
            <a:r>
              <a:rPr lang="en-US" baseline="0" dirty="0" smtClean="0"/>
              <a:t>halt.</a:t>
            </a:r>
            <a:endParaRPr lang="en-US" baseline="0" dirty="0" smtClean="0"/>
          </a:p>
          <a:p>
            <a:endParaRPr lang="en-US" baseline="0" dirty="0" smtClean="0"/>
          </a:p>
          <a:p>
            <a:r>
              <a:rPr lang="en-US" baseline="0" dirty="0" smtClean="0"/>
              <a:t>In the case of a type 2 halt, however, that this can be an extremely high price! </a:t>
            </a:r>
          </a:p>
          <a:p>
            <a:r>
              <a:rPr lang="en-US" baseline="0" dirty="0" smtClean="0"/>
              <a:t>Note that </a:t>
            </a:r>
            <a:r>
              <a:rPr lang="en-US" baseline="0" dirty="0" err="1" smtClean="0"/>
              <a:t>N_t</a:t>
            </a:r>
            <a:r>
              <a:rPr lang="en-US" baseline="0" dirty="0" smtClean="0"/>
              <a:t> triples in each round, so after a relatively small number of rounds the high price could be colossal.</a:t>
            </a:r>
          </a:p>
          <a:p>
            <a:r>
              <a:rPr lang="en-US" baseline="0" dirty="0" smtClean="0"/>
              <a:t>Nevertheless, since </a:t>
            </a:r>
            <a:r>
              <a:rPr lang="en-US" baseline="0" dirty="0" smtClean="0"/>
              <a:t>non-adaptive </a:t>
            </a:r>
            <a:r>
              <a:rPr lang="en-US" baseline="0" dirty="0" smtClean="0"/>
              <a:t>queries never trigger type 2 halts, a non-adaptive user will never need to pay the high price.</a:t>
            </a:r>
          </a:p>
          <a:p>
            <a:r>
              <a:rPr lang="en-US" baseline="0" dirty="0" smtClean="0"/>
              <a:t>Furthermore, autonomous users can only trigger a type 2 halt after they have made a relatively large number of </a:t>
            </a:r>
            <a:r>
              <a:rPr lang="en-US" baseline="0" dirty="0" smtClean="0"/>
              <a:t>queries within a round.</a:t>
            </a:r>
            <a:endParaRPr lang="en-US" baseline="0" dirty="0" smtClean="0"/>
          </a:p>
          <a:p>
            <a:r>
              <a:rPr lang="en-US" baseline="0" dirty="0" smtClean="0"/>
              <a:t>So even </a:t>
            </a:r>
            <a:r>
              <a:rPr lang="en-US" baseline="0" dirty="0" smtClean="0"/>
              <a:t>though a few </a:t>
            </a:r>
            <a:r>
              <a:rPr lang="en-US" baseline="0" dirty="0" smtClean="0"/>
              <a:t>individual queries might cost an exorbitant amount of money, the average cost to an autonomous user is still controlled.</a:t>
            </a:r>
          </a:p>
          <a:p>
            <a:endParaRPr lang="en-US" baseline="0" dirty="0" smtClean="0"/>
          </a:p>
        </p:txBody>
      </p:sp>
      <p:sp>
        <p:nvSpPr>
          <p:cNvPr id="4" name="Slide Number Placeholder 3"/>
          <p:cNvSpPr>
            <a:spLocks noGrp="1"/>
          </p:cNvSpPr>
          <p:nvPr>
            <p:ph type="sldNum" sz="quarter" idx="10"/>
          </p:nvPr>
        </p:nvSpPr>
        <p:spPr/>
        <p:txBody>
          <a:bodyPr/>
          <a:lstStyle/>
          <a:p>
            <a:fld id="{9FC067BF-B81E-4713-B555-AC950F0065E6}" type="slidenum">
              <a:rPr lang="en-US" smtClean="0"/>
              <a:t>18</a:t>
            </a:fld>
            <a:endParaRPr lang="en-US"/>
          </a:p>
        </p:txBody>
      </p:sp>
    </p:spTree>
    <p:extLst>
      <p:ext uri="{BB962C8B-B14F-4D97-AF65-F5344CB8AC3E}">
        <p14:creationId xmlns:p14="http://schemas.microsoft.com/office/powerpoint/2010/main" val="1021216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guarantees of the algorithm</a:t>
            </a:r>
            <a:r>
              <a:rPr lang="en-US" baseline="0" dirty="0" smtClean="0"/>
              <a:t> again. </a:t>
            </a:r>
            <a:r>
              <a:rPr lang="en-US" baseline="0" dirty="0" smtClean="0"/>
              <a:t>They have almost </a:t>
            </a:r>
            <a:r>
              <a:rPr lang="en-US" baseline="0" dirty="0" smtClean="0"/>
              <a:t>trivial proofs because of </a:t>
            </a:r>
            <a:r>
              <a:rPr lang="en-US" baseline="0" dirty="0" err="1" smtClean="0"/>
              <a:t>validiationround’s</a:t>
            </a:r>
            <a:r>
              <a:rPr lang="en-US" baseline="0" dirty="0" smtClean="0"/>
              <a:t> </a:t>
            </a:r>
            <a:r>
              <a:rPr lang="en-US" baseline="0" dirty="0" smtClean="0"/>
              <a:t>guarantees</a:t>
            </a:r>
          </a:p>
          <a:p>
            <a:endParaRPr lang="en-US" baseline="0" dirty="0" smtClean="0"/>
          </a:p>
          <a:p>
            <a:r>
              <a:rPr lang="en-US" baseline="0" dirty="0" smtClean="0"/>
              <a:t>We have everlasting validity because all of </a:t>
            </a:r>
            <a:r>
              <a:rPr lang="en-US" baseline="0" dirty="0" err="1" smtClean="0"/>
              <a:t>validationrounds</a:t>
            </a:r>
            <a:r>
              <a:rPr lang="en-US" baseline="0" dirty="0" smtClean="0"/>
              <a:t> answers are accurate.</a:t>
            </a:r>
          </a:p>
          <a:p>
            <a:endParaRPr lang="en-US" baseline="0" dirty="0" smtClean="0"/>
          </a:p>
          <a:p>
            <a:r>
              <a:rPr lang="en-US" baseline="0" dirty="0" smtClean="0"/>
              <a:t>We have sustainability trivially because of how the high price is set.</a:t>
            </a:r>
          </a:p>
          <a:p>
            <a:endParaRPr lang="en-US" baseline="0" dirty="0" smtClean="0"/>
          </a:p>
          <a:p>
            <a:r>
              <a:rPr lang="en-US" baseline="0" dirty="0" smtClean="0"/>
              <a:t>Since non-adaptive queries never cause a type 2 halt, they always </a:t>
            </a:r>
            <a:r>
              <a:rPr lang="en-US" baseline="0" dirty="0" smtClean="0"/>
              <a:t>cost </a:t>
            </a:r>
            <a:r>
              <a:rPr lang="en-US" baseline="0" dirty="0" smtClean="0"/>
              <a:t>the </a:t>
            </a:r>
            <a:r>
              <a:rPr lang="en-US" baseline="0" dirty="0" smtClean="0"/>
              <a:t>low harmonic </a:t>
            </a:r>
            <a:r>
              <a:rPr lang="en-US" baseline="0" dirty="0" smtClean="0"/>
              <a:t>price, leading to a logarithmic total cost.</a:t>
            </a:r>
          </a:p>
          <a:p>
            <a:endParaRPr lang="en-US" baseline="0" dirty="0" smtClean="0"/>
          </a:p>
          <a:p>
            <a:r>
              <a:rPr lang="en-US" baseline="0" dirty="0" smtClean="0"/>
              <a:t>Autonomous users might pay the high price in one or more rounds, however, since they have to make a quadratic number of queries in each of those </a:t>
            </a:r>
            <a:r>
              <a:rPr lang="en-US" baseline="0" dirty="0" smtClean="0"/>
              <a:t>rounds in order to pay the high price, </a:t>
            </a:r>
            <a:r>
              <a:rPr lang="en-US" baseline="0" dirty="0" smtClean="0"/>
              <a:t>their average cost is still controlled.</a:t>
            </a:r>
          </a:p>
        </p:txBody>
      </p:sp>
      <p:sp>
        <p:nvSpPr>
          <p:cNvPr id="4" name="Slide Number Placeholder 3"/>
          <p:cNvSpPr>
            <a:spLocks noGrp="1"/>
          </p:cNvSpPr>
          <p:nvPr>
            <p:ph type="sldNum" sz="quarter" idx="10"/>
          </p:nvPr>
        </p:nvSpPr>
        <p:spPr/>
        <p:txBody>
          <a:bodyPr/>
          <a:lstStyle/>
          <a:p>
            <a:fld id="{9FC067BF-B81E-4713-B555-AC950F0065E6}" type="slidenum">
              <a:rPr lang="en-US" smtClean="0"/>
              <a:t>19</a:t>
            </a:fld>
            <a:endParaRPr lang="en-US"/>
          </a:p>
        </p:txBody>
      </p:sp>
    </p:spTree>
    <p:extLst>
      <p:ext uri="{BB962C8B-B14F-4D97-AF65-F5344CB8AC3E}">
        <p14:creationId xmlns:p14="http://schemas.microsoft.com/office/powerpoint/2010/main" val="401478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Large public datasets drive research and discovery in scientific fields such as physics and genomics, and datasets like </a:t>
            </a:r>
            <a:r>
              <a:rPr lang="en-US" sz="1200" baseline="0" dirty="0" err="1" smtClean="0"/>
              <a:t>Imagenet</a:t>
            </a:r>
            <a:r>
              <a:rPr lang="en-US" sz="1200" baseline="0" dirty="0" smtClean="0"/>
              <a:t> </a:t>
            </a:r>
            <a:r>
              <a:rPr lang="en-US" sz="1200" baseline="0" dirty="0" smtClean="0"/>
              <a:t>are critically important to machine </a:t>
            </a:r>
            <a:r>
              <a:rPr lang="en-US" sz="1200" baseline="0" dirty="0" smtClean="0"/>
              <a:t>learning research. </a:t>
            </a:r>
            <a:endParaRPr lang="en-US" sz="1200" baseline="0" dirty="0" smtClean="0"/>
          </a:p>
          <a:p>
            <a:endParaRPr lang="en-US" sz="1200" baseline="0" dirty="0" smtClean="0"/>
          </a:p>
          <a:p>
            <a:r>
              <a:rPr lang="en-US" sz="1200" baseline="0" dirty="0" smtClean="0"/>
              <a:t>Unfortunately, as previous speakers hopefully convinced you of earlier, there is evidence of false discoveries in science and collective overfitting to public benchmarks in machine learning. These are significant problems for scientific scholarship, and they require remedy.</a:t>
            </a:r>
          </a:p>
          <a:p>
            <a:endParaRPr lang="en-US" sz="1200" baseline="0" dirty="0" smtClean="0"/>
          </a:p>
          <a:p>
            <a:r>
              <a:rPr lang="en-US" sz="1200" baseline="0" dirty="0" smtClean="0"/>
              <a:t>To that end, we imagine ourselves in the role of a database curator. For instance, the NIH with patient medical data, the maintainers of </a:t>
            </a:r>
            <a:r>
              <a:rPr lang="en-US" sz="1200" baseline="0" dirty="0" err="1" smtClean="0"/>
              <a:t>Imagenet</a:t>
            </a:r>
            <a:r>
              <a:rPr lang="en-US" sz="1200" baseline="0" dirty="0" smtClean="0"/>
              <a:t>, or the commissioners of a </a:t>
            </a:r>
            <a:r>
              <a:rPr lang="en-US" sz="1200" baseline="0" dirty="0" err="1" smtClean="0"/>
              <a:t>Kaggle</a:t>
            </a:r>
            <a:r>
              <a:rPr lang="en-US" sz="1200" baseline="0" dirty="0" smtClean="0"/>
              <a:t> competition.</a:t>
            </a:r>
          </a:p>
          <a:p>
            <a:r>
              <a:rPr lang="en-US" sz="1200" baseline="0" dirty="0" smtClean="0"/>
              <a:t>In addition to making data available, we see a potential additional role of providing reliable validation of putative discoveries or machine learning models. </a:t>
            </a:r>
          </a:p>
          <a:p>
            <a:r>
              <a:rPr lang="en-US" sz="1200" baseline="0" dirty="0" smtClean="0"/>
              <a:t>A key purpose of this validation would be to serve as an authoritative stamp-of-approval, giving credence to published results and trying to weed out false discoveries before the enter the mainstream. </a:t>
            </a:r>
          </a:p>
          <a:p>
            <a:endParaRPr lang="en-US" sz="1200" baseline="0" dirty="0" smtClean="0"/>
          </a:p>
          <a:p>
            <a:r>
              <a:rPr lang="en-US" sz="1200" baseline="0" dirty="0" smtClean="0"/>
              <a:t>Concretely, I want to look at accurately answering statistical queries.</a:t>
            </a:r>
          </a:p>
          <a:p>
            <a:endParaRPr lang="en-US" sz="1200" baseline="0" dirty="0" smtClean="0"/>
          </a:p>
          <a:p>
            <a:endParaRPr lang="en-US" sz="1200" baseline="0" dirty="0" smtClean="0"/>
          </a:p>
          <a:p>
            <a:endParaRPr lang="en-US" sz="1200" baseline="0" dirty="0" smtClean="0"/>
          </a:p>
          <a:p>
            <a:endParaRPr lang="en-US" sz="1200" baseline="0" dirty="0" smtClean="0"/>
          </a:p>
          <a:p>
            <a:endParaRPr lang="en-US" sz="1200" baseline="0" dirty="0" smtClean="0"/>
          </a:p>
          <a:p>
            <a:endParaRPr lang="en-US" sz="1200" baseline="0" dirty="0" smtClean="0"/>
          </a:p>
          <a:p>
            <a:endParaRPr lang="en-US" sz="1200" baseline="0" dirty="0" smtClean="0"/>
          </a:p>
          <a:p>
            <a:endParaRPr lang="en-US" sz="1200" baseline="0" dirty="0" smtClean="0"/>
          </a:p>
          <a:p>
            <a:endParaRPr lang="en-US" sz="1200" baseline="0" dirty="0" smtClean="0"/>
          </a:p>
          <a:p>
            <a:endParaRPr lang="en-US" sz="1200" baseline="0" dirty="0" smtClean="0"/>
          </a:p>
          <a:p>
            <a:endParaRPr lang="en-US" sz="1200" baseline="0" dirty="0" smtClean="0"/>
          </a:p>
          <a:p>
            <a:r>
              <a:rPr lang="en-US" sz="1200" baseline="0" dirty="0" smtClean="0"/>
              <a:t>However</a:t>
            </a:r>
            <a:r>
              <a:rPr lang="en-US" sz="1200" baseline="0" dirty="0" smtClean="0"/>
              <a:t>, there is evidence that the scientific and machine learning communities as a whole </a:t>
            </a:r>
            <a:r>
              <a:rPr lang="en-US" sz="1200" baseline="0" dirty="0" smtClean="0"/>
              <a:t>have in some sense </a:t>
            </a:r>
            <a:r>
              <a:rPr lang="en-US" sz="1200" baseline="0" dirty="0" smtClean="0"/>
              <a:t>collectively </a:t>
            </a:r>
            <a:r>
              <a:rPr lang="en-US" sz="1200" baseline="0" dirty="0" err="1" smtClean="0"/>
              <a:t>overfit</a:t>
            </a:r>
            <a:r>
              <a:rPr lang="en-US" sz="1200" baseline="0" dirty="0" smtClean="0"/>
              <a:t> to these datasets. Given </a:t>
            </a:r>
            <a:r>
              <a:rPr lang="en-US" sz="1200" baseline="0" dirty="0" smtClean="0"/>
              <a:t>their importance, </a:t>
            </a:r>
            <a:r>
              <a:rPr lang="en-US" sz="1200" baseline="0" dirty="0" smtClean="0"/>
              <a:t>this raises the possibility that </a:t>
            </a:r>
            <a:r>
              <a:rPr lang="en-US" sz="1200" baseline="0" dirty="0" smtClean="0"/>
              <a:t>we might </a:t>
            </a:r>
            <a:r>
              <a:rPr lang="en-US" sz="1200" baseline="0" dirty="0" smtClean="0"/>
              <a:t>be drawing </a:t>
            </a:r>
            <a:r>
              <a:rPr lang="en-US" sz="1200" baseline="0" dirty="0" smtClean="0"/>
              <a:t>incorrect scientific conclusions. </a:t>
            </a:r>
          </a:p>
          <a:p>
            <a:endParaRPr lang="en-US" sz="1200" baseline="0" dirty="0" smtClean="0"/>
          </a:p>
          <a:p>
            <a:r>
              <a:rPr lang="en-US" sz="1200" baseline="0" dirty="0" smtClean="0"/>
              <a:t>We want to help mitigate these problems by providing provably reliable validation of putative scientific discoveries or machine learning models. In particular, we imagine ourselves in the role of a dataset curator </a:t>
            </a:r>
            <a:r>
              <a:rPr lang="mr-IN" sz="1200" baseline="0" dirty="0" smtClean="0"/>
              <a:t>–</a:t>
            </a:r>
            <a:r>
              <a:rPr lang="en-US" sz="1200" baseline="0" dirty="0" smtClean="0"/>
              <a:t> for example physicists at CERN who maintain a public repository of particle physics data, or the people who run the </a:t>
            </a:r>
            <a:r>
              <a:rPr lang="en-US" sz="1200" baseline="0" dirty="0" err="1" smtClean="0"/>
              <a:t>Imagenet</a:t>
            </a:r>
            <a:r>
              <a:rPr lang="en-US" sz="1200" baseline="0" dirty="0" smtClean="0"/>
              <a:t> Large Scale Visual Recognition Competition. In addition to providing public access to data, </a:t>
            </a:r>
          </a:p>
          <a:p>
            <a:endParaRPr lang="en-US" sz="1200" baseline="0" dirty="0" smtClean="0"/>
          </a:p>
          <a:p>
            <a:r>
              <a:rPr lang="en-US" sz="1200" baseline="0" dirty="0" smtClean="0"/>
              <a:t>Concretely, we look at the problem of answering statistical queries.</a:t>
            </a:r>
          </a:p>
        </p:txBody>
      </p:sp>
      <p:sp>
        <p:nvSpPr>
          <p:cNvPr id="4" name="Slide Number Placeholder 3"/>
          <p:cNvSpPr>
            <a:spLocks noGrp="1"/>
          </p:cNvSpPr>
          <p:nvPr>
            <p:ph type="sldNum" sz="quarter" idx="10"/>
          </p:nvPr>
        </p:nvSpPr>
        <p:spPr/>
        <p:txBody>
          <a:bodyPr/>
          <a:lstStyle/>
          <a:p>
            <a:fld id="{9FC067BF-B81E-4713-B555-AC950F0065E6}" type="slidenum">
              <a:rPr lang="en-US" smtClean="0"/>
              <a:t>2</a:t>
            </a:fld>
            <a:endParaRPr lang="en-US"/>
          </a:p>
        </p:txBody>
      </p:sp>
    </p:spTree>
    <p:extLst>
      <p:ext uri="{BB962C8B-B14F-4D97-AF65-F5344CB8AC3E}">
        <p14:creationId xmlns:p14="http://schemas.microsoft.com/office/powerpoint/2010/main" val="546104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a:t>
            </a:r>
            <a:r>
              <a:rPr lang="en-US" baseline="0" dirty="0" smtClean="0"/>
              <a:t> back at what we hoped to achieve, we get almost everything, except we had to look at autonomous users rather than just at adaptive queries</a:t>
            </a:r>
            <a:r>
              <a:rPr lang="en-US" baseline="0" dirty="0" smtClean="0"/>
              <a: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Using our current scheme, we cannot provide any meaningful price guarantee for a set of adaptive queries (which could each depend on arbitrarily many past queries and answers).</a:t>
            </a:r>
          </a:p>
          <a:p>
            <a:endParaRPr lang="en-US" dirty="0"/>
          </a:p>
        </p:txBody>
      </p:sp>
      <p:sp>
        <p:nvSpPr>
          <p:cNvPr id="4" name="Slide Number Placeholder 3"/>
          <p:cNvSpPr>
            <a:spLocks noGrp="1"/>
          </p:cNvSpPr>
          <p:nvPr>
            <p:ph type="sldNum" sz="quarter" idx="10"/>
          </p:nvPr>
        </p:nvSpPr>
        <p:spPr/>
        <p:txBody>
          <a:bodyPr/>
          <a:lstStyle/>
          <a:p>
            <a:fld id="{9FC067BF-B81E-4713-B555-AC950F0065E6}" type="slidenum">
              <a:rPr lang="en-US" smtClean="0"/>
              <a:t>20</a:t>
            </a:fld>
            <a:endParaRPr lang="en-US"/>
          </a:p>
        </p:txBody>
      </p:sp>
    </p:spTree>
    <p:extLst>
      <p:ext uri="{BB962C8B-B14F-4D97-AF65-F5344CB8AC3E}">
        <p14:creationId xmlns:p14="http://schemas.microsoft.com/office/powerpoint/2010/main" val="686994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However</a:t>
            </a:r>
            <a:r>
              <a:rPr lang="en-US" baseline="0" dirty="0" smtClean="0"/>
              <a:t>, if we are willing to charge a </a:t>
            </a:r>
            <a:r>
              <a:rPr lang="en-US" baseline="0" dirty="0" smtClean="0"/>
              <a:t>slightly higher </a:t>
            </a:r>
            <a:r>
              <a:rPr lang="en-US" baseline="0" dirty="0" smtClean="0"/>
              <a:t>cost for non-adaptive queries (namely </a:t>
            </a:r>
            <a:r>
              <a:rPr lang="en-US" baseline="0" dirty="0" err="1" smtClean="0"/>
              <a:t>polylog</a:t>
            </a:r>
            <a:r>
              <a:rPr lang="en-US" baseline="0" dirty="0" smtClean="0"/>
              <a:t> M rather than log M), we can prove price guarantees for arbitrary adaptive queries </a:t>
            </a:r>
            <a:r>
              <a:rPr lang="en-US" baseline="0" dirty="0" smtClean="0"/>
              <a:t>with an </a:t>
            </a:r>
            <a:r>
              <a:rPr lang="en-US" baseline="0" dirty="0" smtClean="0"/>
              <a:t>alternative algorithm which u</a:t>
            </a:r>
            <a:r>
              <a:rPr lang="en-US" dirty="0" smtClean="0"/>
              <a:t>ses an</a:t>
            </a:r>
            <a:r>
              <a:rPr lang="en-US" baseline="0" dirty="0" smtClean="0"/>
              <a:t> </a:t>
            </a:r>
            <a:r>
              <a:rPr lang="en-US" baseline="0" dirty="0" smtClean="0"/>
              <a:t>different </a:t>
            </a:r>
            <a:r>
              <a:rPr lang="en-US" baseline="0" dirty="0" smtClean="0"/>
              <a:t>query answering mechanism in the place of </a:t>
            </a:r>
            <a:r>
              <a:rPr lang="en-US" baseline="0" dirty="0" err="1" smtClean="0"/>
              <a:t>validationround</a:t>
            </a:r>
            <a:r>
              <a:rPr lang="en-US" baseline="0" dirty="0" smtClean="0"/>
              <a:t>.</a:t>
            </a:r>
          </a:p>
          <a:p>
            <a:endParaRPr lang="en-US" baseline="0" dirty="0" smtClean="0"/>
          </a:p>
          <a:p>
            <a:r>
              <a:rPr lang="en-US" baseline="0" dirty="0" err="1" smtClean="0"/>
              <a:t>Thresholdout</a:t>
            </a:r>
            <a:r>
              <a:rPr lang="en-US" baseline="0" dirty="0" smtClean="0"/>
              <a:t> is similar to </a:t>
            </a:r>
            <a:r>
              <a:rPr lang="en-US" baseline="0" dirty="0" err="1" smtClean="0"/>
              <a:t>validationround</a:t>
            </a:r>
            <a:r>
              <a:rPr lang="en-US" baseline="0" dirty="0" smtClean="0"/>
              <a:t>, except it is able to keep running </a:t>
            </a:r>
            <a:r>
              <a:rPr lang="en-US" baseline="0" dirty="0" smtClean="0"/>
              <a:t>for up to R failed validity </a:t>
            </a:r>
            <a:r>
              <a:rPr lang="en-US" baseline="0" dirty="0" smtClean="0"/>
              <a:t>checks </a:t>
            </a:r>
            <a:r>
              <a:rPr lang="en-US" baseline="0" dirty="0" smtClean="0"/>
              <a:t>(</a:t>
            </a:r>
            <a:r>
              <a:rPr lang="en-US" baseline="0" dirty="0" smtClean="0"/>
              <a:t>compared with </a:t>
            </a:r>
            <a:r>
              <a:rPr lang="en-US" baseline="0" dirty="0" err="1" smtClean="0"/>
              <a:t>validationround</a:t>
            </a:r>
            <a:r>
              <a:rPr lang="en-US" baseline="0" dirty="0" smtClean="0"/>
              <a:t> which has to stop after a single failure)</a:t>
            </a:r>
          </a:p>
          <a:p>
            <a:endParaRPr lang="en-US" baseline="0" dirty="0" smtClean="0"/>
          </a:p>
          <a:p>
            <a:r>
              <a:rPr lang="en-US" baseline="0" dirty="0" smtClean="0"/>
              <a:t>For </a:t>
            </a:r>
            <a:r>
              <a:rPr lang="en-US" baseline="0" dirty="0" smtClean="0"/>
              <a:t>any chosen-in-advance </a:t>
            </a:r>
            <a:r>
              <a:rPr lang="en-US" baseline="0" dirty="0" smtClean="0"/>
              <a:t>a &gt; 1 we can guarantee that: </a:t>
            </a:r>
            <a:r>
              <a:rPr lang="mr-IN" baseline="0" dirty="0" smtClean="0"/>
              <a:t>…</a:t>
            </a:r>
            <a:endParaRPr lang="en-US" baseline="0" dirty="0" smtClean="0"/>
          </a:p>
          <a:p>
            <a:r>
              <a:rPr lang="en-US" baseline="0" dirty="0" smtClean="0"/>
              <a:t> As a-&gt;1 we recover the logarithmic price for non-adaptive queries (but adaptive query price goes to infinity) and as a-&gt;</a:t>
            </a:r>
            <a:r>
              <a:rPr lang="en-US" baseline="0" dirty="0" err="1" smtClean="0"/>
              <a:t>infty</a:t>
            </a:r>
            <a:r>
              <a:rPr lang="en-US" baseline="0" dirty="0" smtClean="0"/>
              <a:t> we get the </a:t>
            </a:r>
            <a:r>
              <a:rPr lang="en-US" baseline="0" dirty="0" err="1" smtClean="0"/>
              <a:t>sqrt</a:t>
            </a:r>
            <a:r>
              <a:rPr lang="en-US" baseline="0" dirty="0" smtClean="0"/>
              <a:t>(M) price for adaptive queries, but non-adaptive queries get really costly.</a:t>
            </a:r>
          </a:p>
          <a:p>
            <a:endParaRPr lang="en-US" baseline="0" dirty="0" smtClean="0"/>
          </a:p>
        </p:txBody>
      </p:sp>
      <p:sp>
        <p:nvSpPr>
          <p:cNvPr id="4" name="Slide Number Placeholder 3"/>
          <p:cNvSpPr>
            <a:spLocks noGrp="1"/>
          </p:cNvSpPr>
          <p:nvPr>
            <p:ph type="sldNum" sz="quarter" idx="10"/>
          </p:nvPr>
        </p:nvSpPr>
        <p:spPr/>
        <p:txBody>
          <a:bodyPr/>
          <a:lstStyle/>
          <a:p>
            <a:fld id="{9FC067BF-B81E-4713-B555-AC950F0065E6}" type="slidenum">
              <a:rPr lang="en-US" smtClean="0"/>
              <a:t>21</a:t>
            </a:fld>
            <a:endParaRPr lang="en-US"/>
          </a:p>
        </p:txBody>
      </p:sp>
    </p:spTree>
    <p:extLst>
      <p:ext uri="{BB962C8B-B14F-4D97-AF65-F5344CB8AC3E}">
        <p14:creationId xmlns:p14="http://schemas.microsoft.com/office/powerpoint/2010/main" val="641775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future, there are several things that might be improved.</a:t>
            </a:r>
          </a:p>
          <a:p>
            <a:endParaRPr lang="en-US" baseline="0" dirty="0" smtClean="0"/>
          </a:p>
          <a:p>
            <a:r>
              <a:rPr lang="en-US" baseline="0" dirty="0" smtClean="0"/>
              <a:t>It would be nice to ensure that the higher cost to an adaptive/autonomous user is spread out over more queries, rather than charging almost nothing for the vast majority of the queries and an enormous amount for a couple of them.</a:t>
            </a:r>
          </a:p>
          <a:p>
            <a:endParaRPr lang="en-US" baseline="0" dirty="0" smtClean="0"/>
          </a:p>
          <a:p>
            <a:r>
              <a:rPr lang="en-US" baseline="0" dirty="0" smtClean="0"/>
              <a:t>It would be nice to come up with an algorithm that has similar price guarantees but for non-adaptive and adaptive users rather than non-adaptive and autonomous users. Or it would be useful to prove that this is impossible.</a:t>
            </a:r>
          </a:p>
          <a:p>
            <a:endParaRPr lang="en-US" baseline="0" dirty="0" smtClean="0"/>
          </a:p>
          <a:p>
            <a:r>
              <a:rPr lang="en-US" baseline="0" dirty="0" smtClean="0"/>
              <a:t>Another interesting question is whether it is possible to reveal the price of a query before it is necessary to charge it. In our current system, telling the user that they have to pay the high price is </a:t>
            </a:r>
            <a:r>
              <a:rPr lang="en-US" baseline="0" dirty="0" smtClean="0"/>
              <a:t>just </a:t>
            </a:r>
            <a:r>
              <a:rPr lang="en-US" baseline="0" dirty="0" smtClean="0"/>
              <a:t>as revealing about the data as telling them the answer.</a:t>
            </a:r>
          </a:p>
          <a:p>
            <a:endParaRPr lang="en-US" baseline="0" dirty="0" smtClean="0"/>
          </a:p>
          <a:p>
            <a:r>
              <a:rPr lang="en-US" baseline="0" dirty="0" smtClean="0"/>
              <a:t>Finally, there are prohibitively large constants in the price guarantees that could be improved with a tighter analysis, which will be necessary before the validation system is practical.</a:t>
            </a:r>
          </a:p>
        </p:txBody>
      </p:sp>
      <p:sp>
        <p:nvSpPr>
          <p:cNvPr id="4" name="Slide Number Placeholder 3"/>
          <p:cNvSpPr>
            <a:spLocks noGrp="1"/>
          </p:cNvSpPr>
          <p:nvPr>
            <p:ph type="sldNum" sz="quarter" idx="10"/>
          </p:nvPr>
        </p:nvSpPr>
        <p:spPr/>
        <p:txBody>
          <a:bodyPr/>
          <a:lstStyle/>
          <a:p>
            <a:fld id="{9FC067BF-B81E-4713-B555-AC950F0065E6}" type="slidenum">
              <a:rPr lang="en-US" smtClean="0"/>
              <a:t>22</a:t>
            </a:fld>
            <a:endParaRPr lang="en-US"/>
          </a:p>
        </p:txBody>
      </p:sp>
    </p:spTree>
    <p:extLst>
      <p:ext uri="{BB962C8B-B14F-4D97-AF65-F5344CB8AC3E}">
        <p14:creationId xmlns:p14="http://schemas.microsoft.com/office/powerpoint/2010/main" val="836045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Just so that we are all on the same </a:t>
            </a:r>
            <a:r>
              <a:rPr lang="en-US" baseline="0" dirty="0" smtClean="0"/>
              <a:t>page notation-wise, </a:t>
            </a:r>
            <a:r>
              <a:rPr lang="en-US" baseline="0" dirty="0" smtClean="0"/>
              <a:t>a statistical query is composed of the following pieces. </a:t>
            </a:r>
          </a:p>
          <a:p>
            <a:r>
              <a:rPr lang="en-US" baseline="0" dirty="0" smtClean="0"/>
              <a:t>There is a source distribution D </a:t>
            </a:r>
            <a:r>
              <a:rPr lang="en-US" baseline="0" dirty="0" smtClean="0"/>
              <a:t>supported on data universe </a:t>
            </a:r>
            <a:r>
              <a:rPr lang="en-US" baseline="0" dirty="0" smtClean="0"/>
              <a:t>X.</a:t>
            </a:r>
          </a:p>
          <a:p>
            <a:r>
              <a:rPr lang="en-US" baseline="0" dirty="0" smtClean="0"/>
              <a:t>A </a:t>
            </a:r>
            <a:r>
              <a:rPr lang="en-US" baseline="0" dirty="0" smtClean="0"/>
              <a:t>statistical query is a predicate on X.</a:t>
            </a:r>
            <a:endParaRPr lang="en-US" baseline="0" dirty="0" smtClean="0"/>
          </a:p>
          <a:p>
            <a:r>
              <a:rPr lang="en-US" baseline="0" dirty="0" smtClean="0"/>
              <a:t>As an “answer” to the statistical query, we want to return a scalar which is </a:t>
            </a:r>
            <a:r>
              <a:rPr lang="en-US" baseline="0" dirty="0" smtClean="0"/>
              <a:t>within additive error </a:t>
            </a:r>
            <a:r>
              <a:rPr lang="en-US" baseline="0" dirty="0" smtClean="0"/>
              <a:t>tau of the expected value of the query.</a:t>
            </a:r>
          </a:p>
          <a:p>
            <a:endParaRPr lang="en-US" baseline="0" dirty="0" smtClean="0"/>
          </a:p>
          <a:p>
            <a:r>
              <a:rPr lang="en-US" baseline="0" dirty="0" smtClean="0"/>
              <a:t>This of course captures things like measuring the test loss in supervised learning and certain hypothesis testing scenarios such as testing for correlations.</a:t>
            </a:r>
          </a:p>
          <a:p>
            <a:endParaRPr lang="en-US" baseline="0" dirty="0" smtClean="0"/>
          </a:p>
          <a:p>
            <a:r>
              <a:rPr lang="en-US" baseline="0" dirty="0" smtClean="0"/>
              <a:t>Throughout the talk, I will use the following notation for brevity: blackboard E of q is the expected value of q(z) on the population and curly E sub S of q is the sample mean of q(z) on the dataset S.</a:t>
            </a:r>
            <a:endParaRPr lang="en-US" dirty="0"/>
          </a:p>
        </p:txBody>
      </p:sp>
      <p:sp>
        <p:nvSpPr>
          <p:cNvPr id="4" name="Slide Number Placeholder 3"/>
          <p:cNvSpPr>
            <a:spLocks noGrp="1"/>
          </p:cNvSpPr>
          <p:nvPr>
            <p:ph type="sldNum" sz="quarter" idx="10"/>
          </p:nvPr>
        </p:nvSpPr>
        <p:spPr/>
        <p:txBody>
          <a:bodyPr/>
          <a:lstStyle/>
          <a:p>
            <a:fld id="{9FC067BF-B81E-4713-B555-AC950F0065E6}" type="slidenum">
              <a:rPr lang="en-US" smtClean="0"/>
              <a:t>3</a:t>
            </a:fld>
            <a:endParaRPr lang="en-US"/>
          </a:p>
        </p:txBody>
      </p:sp>
    </p:spTree>
    <p:extLst>
      <p:ext uri="{BB962C8B-B14F-4D97-AF65-F5344CB8AC3E}">
        <p14:creationId xmlns:p14="http://schemas.microsoft.com/office/powerpoint/2010/main" val="924487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research</a:t>
            </a:r>
            <a:r>
              <a:rPr lang="en-US" baseline="0" dirty="0" smtClean="0"/>
              <a:t> situation as we see it. Scientists should have access to two types of data. There is public/training data which they have full access to. This is where they should be doing their discovery, training, model selection, </a:t>
            </a:r>
            <a:r>
              <a:rPr lang="en-US" baseline="0" dirty="0" err="1" smtClean="0"/>
              <a:t>hyperparameter</a:t>
            </a:r>
            <a:r>
              <a:rPr lang="en-US" baseline="0" dirty="0" smtClean="0"/>
              <a:t> tuning, etc. This is where the research happens.</a:t>
            </a:r>
          </a:p>
          <a:p>
            <a:r>
              <a:rPr lang="en-US" baseline="0" dirty="0" smtClean="0"/>
              <a:t>Then, at the end of the day, when it is time to publish the paper, deploy the ML system, or what have you, they come to the validation server. They submit their model or discovery to the validation server in the form of a statistical query. </a:t>
            </a:r>
          </a:p>
          <a:p>
            <a:endParaRPr lang="en-US" baseline="0" dirty="0" smtClean="0"/>
          </a:p>
          <a:p>
            <a:r>
              <a:rPr lang="en-US" sz="1200" baseline="0" dirty="0" smtClean="0"/>
              <a:t>In our work we study the challenge of providing </a:t>
            </a:r>
            <a:r>
              <a:rPr lang="en-US" sz="1200" b="1" baseline="0" dirty="0" smtClean="0"/>
              <a:t>statistically valid </a:t>
            </a:r>
            <a:r>
              <a:rPr lang="en-US" sz="1200" baseline="0" dirty="0" smtClean="0"/>
              <a:t>answers to an </a:t>
            </a:r>
            <a:r>
              <a:rPr lang="en-US" sz="1200" b="1" baseline="0" dirty="0" smtClean="0"/>
              <a:t>arbitrarily long sequence</a:t>
            </a:r>
            <a:r>
              <a:rPr lang="en-US" sz="1200" baseline="0" dirty="0" smtClean="0"/>
              <a:t> of </a:t>
            </a:r>
            <a:r>
              <a:rPr lang="en-US" sz="1200" b="1" baseline="0" dirty="0" smtClean="0"/>
              <a:t>potentially adaptive </a:t>
            </a:r>
            <a:r>
              <a:rPr lang="en-US" sz="1200" baseline="0" dirty="0" smtClean="0"/>
              <a:t>statistical queries. </a:t>
            </a:r>
          </a:p>
          <a:p>
            <a:endParaRPr lang="en-US" sz="1200" baseline="0" dirty="0" smtClean="0"/>
          </a:p>
          <a:p>
            <a:r>
              <a:rPr lang="en-US" sz="1200" baseline="0" dirty="0" smtClean="0"/>
              <a:t>I want to distinguish this a little bit from how people have been talking about the problem so far today. They generally came from the perspective of having some dataset of a fixed size and seeing how far they could stretch it, i.e. how accurately they could answer a certain number of queries or how many queries could they answer at a given accuracy.</a:t>
            </a:r>
          </a:p>
          <a:p>
            <a:endParaRPr lang="en-US" sz="1200" baseline="0" dirty="0" smtClean="0"/>
          </a:p>
          <a:p>
            <a:r>
              <a:rPr lang="en-US" sz="1200" baseline="0" dirty="0" smtClean="0"/>
              <a:t>I want to turn that around a little bit. I am assuming that the accuracy at which I need to answer queries is fixed for me in advance, and the number of queries I will eventually get is unbounded. Thus, my validation server can’t be operating using a pre-collected dataset, because that would impose a limit the number of queries I can eventually answer at the desired accuracy.</a:t>
            </a:r>
            <a:endParaRPr lang="en-US" baseline="0" dirty="0" smtClean="0"/>
          </a:p>
          <a:p>
            <a:endParaRPr lang="en-US" baseline="0" dirty="0" smtClean="0"/>
          </a:p>
          <a:p>
            <a:r>
              <a:rPr lang="en-US" baseline="0" dirty="0" smtClean="0"/>
              <a:t>As a result, we assume that the validation server has access to additional samples from the source distribution D, which is can purchase at a fixed cost per-sample. </a:t>
            </a:r>
            <a:endParaRPr lang="en-US" baseline="0" dirty="0" smtClean="0"/>
          </a:p>
          <a:p>
            <a:endParaRPr lang="en-US" baseline="0" dirty="0" smtClean="0"/>
          </a:p>
          <a:p>
            <a:r>
              <a:rPr lang="en-US" baseline="0" dirty="0" smtClean="0"/>
              <a:t>The assumption that we can buy more data </a:t>
            </a:r>
            <a:r>
              <a:rPr lang="en-US" baseline="0" dirty="0" smtClean="0"/>
              <a:t>is </a:t>
            </a:r>
            <a:r>
              <a:rPr lang="en-US" baseline="0" dirty="0" smtClean="0"/>
              <a:t>often realistic. </a:t>
            </a:r>
            <a:r>
              <a:rPr lang="en-US" baseline="0" dirty="0" smtClean="0"/>
              <a:t>In astrophysics, we </a:t>
            </a:r>
            <a:r>
              <a:rPr lang="en-US" baseline="0" dirty="0" smtClean="0"/>
              <a:t>can pay </a:t>
            </a:r>
            <a:r>
              <a:rPr lang="en-US" baseline="0" dirty="0" smtClean="0"/>
              <a:t>for more telescope time, in particle physics we </a:t>
            </a:r>
            <a:r>
              <a:rPr lang="en-US" baseline="0" dirty="0" smtClean="0"/>
              <a:t>can pay </a:t>
            </a:r>
            <a:r>
              <a:rPr lang="en-US" baseline="0" dirty="0" smtClean="0"/>
              <a:t>for more accelerator runs, and in machine learning we </a:t>
            </a:r>
            <a:r>
              <a:rPr lang="en-US" baseline="0" dirty="0" smtClean="0"/>
              <a:t>can pay </a:t>
            </a:r>
            <a:r>
              <a:rPr lang="en-US" baseline="0" dirty="0" smtClean="0"/>
              <a:t>Mechanical </a:t>
            </a:r>
            <a:r>
              <a:rPr lang="en-US" baseline="0" dirty="0" err="1" smtClean="0"/>
              <a:t>Turkers</a:t>
            </a:r>
            <a:r>
              <a:rPr lang="en-US" baseline="0" dirty="0" smtClean="0"/>
              <a:t> to label more examples. </a:t>
            </a:r>
          </a:p>
          <a:p>
            <a:endParaRPr lang="en-US" baseline="0" dirty="0" smtClean="0"/>
          </a:p>
          <a:p>
            <a:r>
              <a:rPr lang="en-US" baseline="0" dirty="0" smtClean="0"/>
              <a:t>In order to fund the purchase of the needed data in an equitable way, the server will charge a </a:t>
            </a:r>
            <a:r>
              <a:rPr lang="en-US" baseline="0" dirty="0" smtClean="0"/>
              <a:t>price </a:t>
            </a:r>
            <a:r>
              <a:rPr lang="en-US" baseline="0" dirty="0" smtClean="0"/>
              <a:t>for each statistical query that a researcher submits.</a:t>
            </a:r>
          </a:p>
          <a:p>
            <a:endParaRPr lang="en-US" baseline="0" dirty="0" smtClean="0"/>
          </a:p>
          <a:p>
            <a:r>
              <a:rPr lang="en-US" baseline="0" dirty="0" smtClean="0"/>
              <a:t>So here is the overall picture. The researcher interacts however they like with the public data, and come up with some statistical queries that they’d like answered. They pay the validation server for accurate answers, and the proceeds go towards buying new data in order to maintain validity in perpetuity</a:t>
            </a:r>
            <a:r>
              <a:rPr lang="en-US" baseline="0" dirty="0" smtClean="0"/>
              <a:t>.</a:t>
            </a:r>
          </a:p>
          <a:p>
            <a:endParaRPr lang="en-US" baseline="0" dirty="0" smtClean="0"/>
          </a:p>
          <a:p>
            <a:r>
              <a:rPr lang="en-US" baseline="0" dirty="0" smtClean="0"/>
              <a:t>So how much should a query cost?</a:t>
            </a:r>
            <a:endParaRPr lang="en-US" baseline="0" dirty="0" smtClean="0"/>
          </a:p>
        </p:txBody>
      </p:sp>
      <p:sp>
        <p:nvSpPr>
          <p:cNvPr id="4" name="Slide Number Placeholder 3"/>
          <p:cNvSpPr>
            <a:spLocks noGrp="1"/>
          </p:cNvSpPr>
          <p:nvPr>
            <p:ph type="sldNum" sz="quarter" idx="10"/>
          </p:nvPr>
        </p:nvSpPr>
        <p:spPr/>
        <p:txBody>
          <a:bodyPr/>
          <a:lstStyle/>
          <a:p>
            <a:fld id="{9FC067BF-B81E-4713-B555-AC950F0065E6}" type="slidenum">
              <a:rPr lang="en-US" smtClean="0"/>
              <a:t>4</a:t>
            </a:fld>
            <a:endParaRPr lang="en-US"/>
          </a:p>
        </p:txBody>
      </p:sp>
    </p:spTree>
    <p:extLst>
      <p:ext uri="{BB962C8B-B14F-4D97-AF65-F5344CB8AC3E}">
        <p14:creationId xmlns:p14="http://schemas.microsoft.com/office/powerpoint/2010/main" val="2133157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decide</a:t>
            </a:r>
            <a:r>
              <a:rPr lang="en-US" baseline="0" dirty="0" smtClean="0"/>
              <a:t> how much to charge, we need to consider the goals of </a:t>
            </a:r>
            <a:r>
              <a:rPr lang="en-US" baseline="0" dirty="0" smtClean="0"/>
              <a:t>the validation </a:t>
            </a:r>
            <a:r>
              <a:rPr lang="en-US" baseline="0" dirty="0" smtClean="0"/>
              <a:t>server</a:t>
            </a:r>
            <a:endParaRPr lang="en-US" baseline="0" dirty="0" smtClean="0"/>
          </a:p>
          <a:p>
            <a:endParaRPr lang="en-US" baseline="0" dirty="0" smtClean="0"/>
          </a:p>
          <a:p>
            <a:r>
              <a:rPr lang="en-US" baseline="0" dirty="0" smtClean="0"/>
              <a:t>The whole reason it exists is to provide provably reliable validation, so </a:t>
            </a:r>
            <a:r>
              <a:rPr lang="en-US" baseline="0" dirty="0" smtClean="0"/>
              <a:t>the </a:t>
            </a:r>
            <a:r>
              <a:rPr lang="en-US" baseline="0" dirty="0" smtClean="0"/>
              <a:t>most </a:t>
            </a:r>
            <a:r>
              <a:rPr lang="en-US" baseline="0" dirty="0" smtClean="0"/>
              <a:t>important goal is </a:t>
            </a:r>
            <a:r>
              <a:rPr lang="en-US" baseline="0" dirty="0" smtClean="0"/>
              <a:t>validity. We want all answers ever returned by the validation server to be accurate with high probability.</a:t>
            </a:r>
          </a:p>
          <a:p>
            <a:endParaRPr lang="en-US" baseline="0" dirty="0" smtClean="0"/>
          </a:p>
          <a:p>
            <a:r>
              <a:rPr lang="en-US" baseline="0" dirty="0" smtClean="0"/>
              <a:t>This would not be very useful if the server were not solvent</a:t>
            </a:r>
            <a:r>
              <a:rPr lang="en-US" baseline="0" dirty="0" smtClean="0"/>
              <a:t>. </a:t>
            </a:r>
            <a:r>
              <a:rPr lang="en-US" baseline="0" dirty="0" smtClean="0"/>
              <a:t>Thus, it </a:t>
            </a:r>
            <a:r>
              <a:rPr lang="en-US" baseline="0" dirty="0" smtClean="0"/>
              <a:t>has to set prices for the queries high enough that it can buy enough data to </a:t>
            </a:r>
            <a:r>
              <a:rPr lang="en-US" baseline="0" dirty="0" smtClean="0"/>
              <a:t>maintain validity forever.</a:t>
            </a:r>
            <a:endParaRPr lang="en-US" baseline="0" dirty="0" smtClean="0"/>
          </a:p>
          <a:p>
            <a:endParaRPr lang="en-US" baseline="0" dirty="0" smtClean="0"/>
          </a:p>
          <a:p>
            <a:r>
              <a:rPr lang="en-US" baseline="0" dirty="0" smtClean="0"/>
              <a:t>Alone, the first two goals are very easy to accomplish --- simply charge </a:t>
            </a:r>
            <a:r>
              <a:rPr lang="en-US" baseline="0" dirty="0" smtClean="0"/>
              <a:t>a large </a:t>
            </a:r>
            <a:r>
              <a:rPr lang="en-US" baseline="0" dirty="0" smtClean="0"/>
              <a:t>price for every </a:t>
            </a:r>
            <a:r>
              <a:rPr lang="en-US" baseline="0" dirty="0" smtClean="0"/>
              <a:t>query, roughly 1/tau^2 would suffice.</a:t>
            </a:r>
            <a:endParaRPr lang="en-US" baseline="0" dirty="0" smtClean="0"/>
          </a:p>
          <a:p>
            <a:r>
              <a:rPr lang="en-US" baseline="0" dirty="0" smtClean="0"/>
              <a:t>However, </a:t>
            </a:r>
            <a:r>
              <a:rPr lang="en-US" baseline="0" dirty="0" smtClean="0"/>
              <a:t>this is much more expensive than it needs to be. We want to charge as little as possible.</a:t>
            </a:r>
          </a:p>
          <a:p>
            <a:endParaRPr lang="en-US" baseline="0" dirty="0" smtClean="0"/>
          </a:p>
          <a:p>
            <a:r>
              <a:rPr lang="en-US" baseline="0" dirty="0" smtClean="0"/>
              <a:t>However, the main purpose of the validation server is validation, not training or discovery, so we want to reward researchers who are doing good science with non-adaptive validation queries. Thus, we prioritize making non-adaptive queries as inexpensive as possible. </a:t>
            </a:r>
          </a:p>
          <a:p>
            <a:r>
              <a:rPr lang="en-US" baseline="0" dirty="0" smtClean="0"/>
              <a:t>For adaptive queries, we will charge as much as we need to in order to maintain validity. </a:t>
            </a:r>
            <a:endParaRPr lang="en-US" baseline="0" dirty="0" smtClean="0"/>
          </a:p>
        </p:txBody>
      </p:sp>
      <p:sp>
        <p:nvSpPr>
          <p:cNvPr id="4" name="Slide Number Placeholder 3"/>
          <p:cNvSpPr>
            <a:spLocks noGrp="1"/>
          </p:cNvSpPr>
          <p:nvPr>
            <p:ph type="sldNum" sz="quarter" idx="10"/>
          </p:nvPr>
        </p:nvSpPr>
        <p:spPr/>
        <p:txBody>
          <a:bodyPr/>
          <a:lstStyle/>
          <a:p>
            <a:fld id="{9FC067BF-B81E-4713-B555-AC950F0065E6}" type="slidenum">
              <a:rPr lang="en-US" smtClean="0"/>
              <a:t>5</a:t>
            </a:fld>
            <a:endParaRPr lang="en-US"/>
          </a:p>
        </p:txBody>
      </p:sp>
    </p:spTree>
    <p:extLst>
      <p:ext uri="{BB962C8B-B14F-4D97-AF65-F5344CB8AC3E}">
        <p14:creationId xmlns:p14="http://schemas.microsoft.com/office/powerpoint/2010/main" val="1905261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Of course, as was explained this morning, there is a sharp difference in the sample complexity of answering adaptive vs non-adaptive queries. </a:t>
            </a:r>
          </a:p>
          <a:p>
            <a:endParaRPr lang="en-US" baseline="0" dirty="0" smtClean="0"/>
          </a:p>
          <a:p>
            <a:r>
              <a:rPr lang="en-US" baseline="0" dirty="0" smtClean="0"/>
              <a:t>On </a:t>
            </a:r>
            <a:r>
              <a:rPr lang="en-US" baseline="0" dirty="0" smtClean="0"/>
              <a:t>the one hand</a:t>
            </a:r>
            <a:r>
              <a:rPr lang="en-US" baseline="0" dirty="0" smtClean="0"/>
              <a:t>, </a:t>
            </a:r>
            <a:r>
              <a:rPr lang="en-US" baseline="0" dirty="0" smtClean="0"/>
              <a:t>non-adaptive queries are easily answered using a very modest amount of data. In particular, M non-adaptive queries can be answered to accuracy tau using only order log M samples.</a:t>
            </a:r>
          </a:p>
          <a:p>
            <a:endParaRPr lang="en-US" baseline="0" dirty="0" smtClean="0"/>
          </a:p>
          <a:p>
            <a:r>
              <a:rPr lang="en-US" baseline="0" dirty="0" smtClean="0"/>
              <a:t>On the other hand, adaptive queries are much more difficult to answer. It provably takes at least order </a:t>
            </a:r>
            <a:r>
              <a:rPr lang="en-US" baseline="0" dirty="0" err="1" smtClean="0"/>
              <a:t>sqrt</a:t>
            </a:r>
            <a:r>
              <a:rPr lang="en-US" baseline="0" dirty="0" smtClean="0"/>
              <a:t> M samples to answer M adaptive queries.</a:t>
            </a:r>
          </a:p>
          <a:p>
            <a:endParaRPr lang="en-US" baseline="0" dirty="0" smtClean="0"/>
          </a:p>
          <a:p>
            <a:r>
              <a:rPr lang="en-US" baseline="0" dirty="0" smtClean="0"/>
              <a:t>Thus, unavoidably,</a:t>
            </a:r>
            <a:r>
              <a:rPr lang="en-US" dirty="0" smtClean="0"/>
              <a:t> different queries “use up” the</a:t>
            </a:r>
            <a:r>
              <a:rPr lang="en-US" baseline="0" dirty="0" smtClean="0"/>
              <a:t> database’s</a:t>
            </a:r>
            <a:r>
              <a:rPr lang="en-US" dirty="0" smtClean="0"/>
              <a:t> samples at</a:t>
            </a:r>
            <a:r>
              <a:rPr lang="en-US" baseline="0" dirty="0" smtClean="0"/>
              <a:t> different rates.</a:t>
            </a:r>
          </a:p>
          <a:p>
            <a:r>
              <a:rPr lang="en-US" baseline="0" dirty="0" smtClean="0"/>
              <a:t>So, a reasonable and equitable thing to do is to try to charge a price that depends on the query in question.</a:t>
            </a:r>
          </a:p>
          <a:p>
            <a:endParaRPr lang="en-US" baseline="0" dirty="0" smtClean="0"/>
          </a:p>
        </p:txBody>
      </p:sp>
      <p:sp>
        <p:nvSpPr>
          <p:cNvPr id="4" name="Slide Number Placeholder 3"/>
          <p:cNvSpPr>
            <a:spLocks noGrp="1"/>
          </p:cNvSpPr>
          <p:nvPr>
            <p:ph type="sldNum" sz="quarter" idx="10"/>
          </p:nvPr>
        </p:nvSpPr>
        <p:spPr/>
        <p:txBody>
          <a:bodyPr/>
          <a:lstStyle/>
          <a:p>
            <a:fld id="{9FC067BF-B81E-4713-B555-AC950F0065E6}" type="slidenum">
              <a:rPr lang="en-US" smtClean="0"/>
              <a:t>6</a:t>
            </a:fld>
            <a:endParaRPr lang="en-US"/>
          </a:p>
        </p:txBody>
      </p:sp>
    </p:spTree>
    <p:extLst>
      <p:ext uri="{BB962C8B-B14F-4D97-AF65-F5344CB8AC3E}">
        <p14:creationId xmlns:p14="http://schemas.microsoft.com/office/powerpoint/2010/main" val="1107376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the scenario we envision is as follows. </a:t>
            </a:r>
          </a:p>
          <a:p>
            <a:r>
              <a:rPr lang="en-US" baseline="0" dirty="0" smtClean="0"/>
              <a:t>After a researcher has done their training or discovery and has a statistical query to test, </a:t>
            </a:r>
            <a:endParaRPr lang="en-US" dirty="0" smtClean="0"/>
          </a:p>
          <a:p>
            <a:r>
              <a:rPr lang="en-US" dirty="0" smtClean="0"/>
              <a:t>The</a:t>
            </a:r>
            <a:r>
              <a:rPr lang="en-US" baseline="0" dirty="0" smtClean="0"/>
              <a:t> </a:t>
            </a:r>
            <a:r>
              <a:rPr lang="en-US" baseline="0" dirty="0" smtClean="0"/>
              <a:t>user submits their query along with their credit card number, </a:t>
            </a:r>
          </a:p>
          <a:p>
            <a:r>
              <a:rPr lang="en-US" baseline="0" dirty="0" smtClean="0"/>
              <a:t>The validation server examines the </a:t>
            </a:r>
            <a:r>
              <a:rPr lang="en-US" baseline="0" dirty="0" smtClean="0"/>
              <a:t>query and calculates both </a:t>
            </a:r>
            <a:r>
              <a:rPr lang="en-US" baseline="0" dirty="0" smtClean="0"/>
              <a:t>an answer </a:t>
            </a:r>
            <a:r>
              <a:rPr lang="en-US" baseline="0" dirty="0" smtClean="0"/>
              <a:t>and </a:t>
            </a:r>
            <a:r>
              <a:rPr lang="en-US" baseline="0" dirty="0" smtClean="0"/>
              <a:t>a price, which they charge to the credit card,</a:t>
            </a:r>
          </a:p>
          <a:p>
            <a:r>
              <a:rPr lang="en-US" baseline="0" dirty="0" smtClean="0"/>
              <a:t>And finally the user receives the answer and the receipt. </a:t>
            </a:r>
          </a:p>
        </p:txBody>
      </p:sp>
      <p:sp>
        <p:nvSpPr>
          <p:cNvPr id="4" name="Slide Number Placeholder 3"/>
          <p:cNvSpPr>
            <a:spLocks noGrp="1"/>
          </p:cNvSpPr>
          <p:nvPr>
            <p:ph type="sldNum" sz="quarter" idx="10"/>
          </p:nvPr>
        </p:nvSpPr>
        <p:spPr/>
        <p:txBody>
          <a:bodyPr/>
          <a:lstStyle/>
          <a:p>
            <a:fld id="{9FC067BF-B81E-4713-B555-AC950F0065E6}" type="slidenum">
              <a:rPr lang="en-US" smtClean="0"/>
              <a:t>7</a:t>
            </a:fld>
            <a:endParaRPr lang="en-US"/>
          </a:p>
        </p:txBody>
      </p:sp>
    </p:spTree>
    <p:extLst>
      <p:ext uri="{BB962C8B-B14F-4D97-AF65-F5344CB8AC3E}">
        <p14:creationId xmlns:p14="http://schemas.microsoft.com/office/powerpoint/2010/main" val="1425994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a:t>
            </a:r>
            <a:r>
              <a:rPr lang="en-US" baseline="0" dirty="0" smtClean="0"/>
              <a:t>returning to our goals, what are </a:t>
            </a:r>
            <a:r>
              <a:rPr lang="en-US" baseline="0" dirty="0" smtClean="0"/>
              <a:t>the best </a:t>
            </a:r>
            <a:r>
              <a:rPr lang="en-US" baseline="0" dirty="0" smtClean="0"/>
              <a:t>price guarantees we </a:t>
            </a:r>
            <a:r>
              <a:rPr lang="en-US" baseline="0" dirty="0" smtClean="0"/>
              <a:t>can hope for?</a:t>
            </a:r>
            <a:endParaRPr lang="en-US" dirty="0" smtClean="0"/>
          </a:p>
          <a:p>
            <a:endParaRPr lang="en-US" dirty="0" smtClean="0"/>
          </a:p>
          <a:p>
            <a:r>
              <a:rPr lang="en-US" baseline="0" dirty="0" smtClean="0"/>
              <a:t>For </a:t>
            </a:r>
            <a:r>
              <a:rPr lang="en-US" baseline="0" dirty="0" smtClean="0"/>
              <a:t>non-adaptive queries, it is certainly impossible to guarantee that M queries will cost any less than order log M, since that is the sample complexity. </a:t>
            </a:r>
          </a:p>
          <a:p>
            <a:endParaRPr lang="en-US" baseline="0" dirty="0" smtClean="0"/>
          </a:p>
          <a:p>
            <a:r>
              <a:rPr lang="en-US" baseline="0" dirty="0" smtClean="0"/>
              <a:t>Similarly, for adaptive queries, we can’t guarantee that M queries will cost less than order </a:t>
            </a:r>
            <a:r>
              <a:rPr lang="en-US" baseline="0" dirty="0" err="1" smtClean="0"/>
              <a:t>sqrt</a:t>
            </a:r>
            <a:r>
              <a:rPr lang="en-US" baseline="0" dirty="0" smtClean="0"/>
              <a:t> M.</a:t>
            </a:r>
          </a:p>
          <a:p>
            <a:endParaRPr lang="en-US" baseline="0" dirty="0" smtClean="0"/>
          </a:p>
          <a:p>
            <a:r>
              <a:rPr lang="en-US" dirty="0" smtClean="0"/>
              <a:t>If</a:t>
            </a:r>
            <a:r>
              <a:rPr lang="en-US" baseline="0" dirty="0" smtClean="0"/>
              <a:t> we knew which queries were non-adaptive and which were adaptive, we could achieve </a:t>
            </a:r>
            <a:r>
              <a:rPr lang="en-US" baseline="0" dirty="0" smtClean="0"/>
              <a:t>this by </a:t>
            </a:r>
            <a:r>
              <a:rPr lang="en-US" baseline="0" dirty="0" smtClean="0"/>
              <a:t>charging 1/</a:t>
            </a:r>
            <a:r>
              <a:rPr lang="en-US" baseline="0" dirty="0" err="1" smtClean="0"/>
              <a:t>i</a:t>
            </a:r>
            <a:r>
              <a:rPr lang="en-US" baseline="0" dirty="0" smtClean="0"/>
              <a:t> for the </a:t>
            </a:r>
            <a:r>
              <a:rPr lang="en-US" baseline="0" dirty="0" err="1" smtClean="0"/>
              <a:t>ith</a:t>
            </a:r>
            <a:r>
              <a:rPr lang="en-US" baseline="0" dirty="0" smtClean="0"/>
              <a:t> non-adaptive query and 1/</a:t>
            </a:r>
            <a:r>
              <a:rPr lang="en-US" baseline="0" dirty="0" err="1" smtClean="0"/>
              <a:t>sqrt</a:t>
            </a:r>
            <a:r>
              <a:rPr lang="en-US" baseline="0" dirty="0" smtClean="0"/>
              <a:t>(</a:t>
            </a:r>
            <a:r>
              <a:rPr lang="en-US" baseline="0" dirty="0" err="1" smtClean="0"/>
              <a:t>i</a:t>
            </a:r>
            <a:r>
              <a:rPr lang="en-US" baseline="0" dirty="0" smtClean="0"/>
              <a:t>) for the </a:t>
            </a:r>
            <a:r>
              <a:rPr lang="en-US" baseline="0" dirty="0" err="1" smtClean="0"/>
              <a:t>ith</a:t>
            </a:r>
            <a:r>
              <a:rPr lang="en-US" baseline="0" dirty="0" smtClean="0"/>
              <a:t> adaptive query. </a:t>
            </a:r>
          </a:p>
          <a:p>
            <a:endParaRPr lang="en-US" baseline="0" dirty="0" smtClean="0"/>
          </a:p>
          <a:p>
            <a:r>
              <a:rPr lang="en-US" baseline="0" dirty="0" smtClean="0"/>
              <a:t>Unfortunately, we have to keep in mind that the database has no way of knowing </a:t>
            </a:r>
            <a:r>
              <a:rPr lang="en-US" baseline="0" dirty="0" smtClean="0"/>
              <a:t>for sure which </a:t>
            </a:r>
            <a:r>
              <a:rPr lang="en-US" baseline="0" dirty="0" smtClean="0"/>
              <a:t>queries are adaptive and which aren’t. </a:t>
            </a:r>
            <a:endParaRPr lang="en-US" baseline="0" dirty="0" smtClean="0"/>
          </a:p>
          <a:p>
            <a:r>
              <a:rPr lang="en-US" baseline="0" dirty="0" smtClean="0"/>
              <a:t>So </a:t>
            </a:r>
            <a:r>
              <a:rPr lang="en-US" baseline="0" dirty="0" smtClean="0"/>
              <a:t>we have no way of implementing this particular pricing scheme. </a:t>
            </a:r>
            <a:endParaRPr lang="en-US" baseline="0" dirty="0" smtClean="0"/>
          </a:p>
          <a:p>
            <a:r>
              <a:rPr lang="en-US" baseline="0" dirty="0" smtClean="0"/>
              <a:t>In fact, we suspect that this particular set of price guarantees might be impossible to achieve.</a:t>
            </a:r>
          </a:p>
          <a:p>
            <a:endParaRPr lang="en-US" baseline="0" dirty="0" smtClean="0"/>
          </a:p>
          <a:p>
            <a:r>
              <a:rPr lang="en-US" baseline="0" dirty="0" smtClean="0"/>
              <a:t>However, we do have a method for providing a similar set of guarantees based on a slightly more specific notion of </a:t>
            </a:r>
            <a:r>
              <a:rPr lang="en-US" baseline="0" dirty="0" err="1" smtClean="0"/>
              <a:t>adaptivity</a:t>
            </a:r>
            <a:r>
              <a:rPr lang="en-US" baseline="0" dirty="0" smtClean="0"/>
              <a:t>.</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explain, I want to formalize exactly what is meant by non-adaptive or adaptive </a:t>
            </a:r>
            <a:r>
              <a:rPr lang="en-US" baseline="0" dirty="0" smtClean="0"/>
              <a:t>queries, being very </a:t>
            </a:r>
            <a:r>
              <a:rPr lang="en-US" baseline="0" dirty="0" smtClean="0"/>
              <a:t>precise about how queries are generated, and what they may depend on.</a:t>
            </a:r>
          </a:p>
          <a:p>
            <a:endParaRPr lang="en-US" baseline="0" dirty="0" smtClean="0"/>
          </a:p>
        </p:txBody>
      </p:sp>
      <p:sp>
        <p:nvSpPr>
          <p:cNvPr id="4" name="Slide Number Placeholder 3"/>
          <p:cNvSpPr>
            <a:spLocks noGrp="1"/>
          </p:cNvSpPr>
          <p:nvPr>
            <p:ph type="sldNum" sz="quarter" idx="10"/>
          </p:nvPr>
        </p:nvSpPr>
        <p:spPr/>
        <p:txBody>
          <a:bodyPr/>
          <a:lstStyle/>
          <a:p>
            <a:fld id="{9FC067BF-B81E-4713-B555-AC950F0065E6}" type="slidenum">
              <a:rPr lang="en-US" smtClean="0"/>
              <a:t>8</a:t>
            </a:fld>
            <a:endParaRPr lang="en-US"/>
          </a:p>
        </p:txBody>
      </p:sp>
    </p:spTree>
    <p:extLst>
      <p:ext uri="{BB962C8B-B14F-4D97-AF65-F5344CB8AC3E}">
        <p14:creationId xmlns:p14="http://schemas.microsoft.com/office/powerpoint/2010/main" val="1269275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model the sequence of all queries as being generated by a sequence of </a:t>
            </a:r>
            <a:r>
              <a:rPr lang="en-US" baseline="0" dirty="0" smtClean="0"/>
              <a:t>“</a:t>
            </a:r>
            <a:r>
              <a:rPr lang="en-US" baseline="0" dirty="0" smtClean="0"/>
              <a:t>querying rules”.</a:t>
            </a:r>
          </a:p>
          <a:p>
            <a:endParaRPr lang="en-US" baseline="0" dirty="0" smtClean="0"/>
          </a:p>
          <a:p>
            <a:r>
              <a:rPr lang="en-US" baseline="0" dirty="0" smtClean="0"/>
              <a:t>The </a:t>
            </a:r>
            <a:r>
              <a:rPr lang="en-US" baseline="0" dirty="0" err="1" smtClean="0"/>
              <a:t>ith</a:t>
            </a:r>
            <a:r>
              <a:rPr lang="en-US" baseline="0" dirty="0" smtClean="0"/>
              <a:t> querying rule </a:t>
            </a:r>
            <a:r>
              <a:rPr lang="en-US" baseline="0" dirty="0" err="1" smtClean="0"/>
              <a:t>R_i</a:t>
            </a:r>
            <a:r>
              <a:rPr lang="en-US" baseline="0" dirty="0" smtClean="0"/>
              <a:t> is </a:t>
            </a:r>
            <a:r>
              <a:rPr lang="en-US" baseline="0" dirty="0" smtClean="0"/>
              <a:t>a mapping </a:t>
            </a:r>
            <a:r>
              <a:rPr lang="en-US" baseline="0" dirty="0" smtClean="0"/>
              <a:t>which takes </a:t>
            </a:r>
            <a:r>
              <a:rPr lang="en-US" baseline="0" dirty="0" smtClean="0"/>
              <a:t>the history of the </a:t>
            </a:r>
            <a:r>
              <a:rPr lang="en-US" baseline="0" dirty="0" smtClean="0"/>
              <a:t>first i-1 statistical queries, answers, and prices</a:t>
            </a:r>
            <a:r>
              <a:rPr lang="en-US" baseline="0" dirty="0" smtClean="0"/>
              <a:t>, along with xi, a source of shared randomness, </a:t>
            </a:r>
            <a:r>
              <a:rPr lang="en-US" baseline="0" dirty="0" smtClean="0"/>
              <a:t>and </a:t>
            </a:r>
            <a:r>
              <a:rPr lang="en-US" baseline="0" dirty="0" smtClean="0"/>
              <a:t>outputs </a:t>
            </a:r>
            <a:r>
              <a:rPr lang="en-US" baseline="0" dirty="0" smtClean="0"/>
              <a:t>a new statistical query to submit as </a:t>
            </a:r>
            <a:r>
              <a:rPr lang="en-US" baseline="0" dirty="0" err="1" smtClean="0"/>
              <a:t>q_i</a:t>
            </a:r>
            <a:r>
              <a:rPr lang="en-US" baseline="0" dirty="0" smtClean="0"/>
              <a:t>.</a:t>
            </a:r>
          </a:p>
          <a:p>
            <a:endParaRPr lang="en-US" baseline="0" dirty="0" smtClean="0"/>
          </a:p>
          <a:p>
            <a:r>
              <a:rPr lang="en-US" baseline="0" dirty="0" smtClean="0"/>
              <a:t>This sequence of querying rules along with the source distribution and the query answering and pricing mechanism together specify a joint distribution over the sequence of queries, answers, and prices. All probabilities in our theorem statements are in terms of this joint distribution.</a:t>
            </a:r>
          </a:p>
          <a:p>
            <a:endParaRPr lang="en-US" baseline="0" dirty="0" smtClean="0"/>
          </a:p>
          <a:p>
            <a:r>
              <a:rPr lang="en-US" baseline="0" dirty="0" smtClean="0"/>
              <a:t>We define a non-adaptive query as a query which is generated from a querying rule which </a:t>
            </a:r>
            <a:r>
              <a:rPr lang="en-US" baseline="0" dirty="0" smtClean="0"/>
              <a:t>ignores the history.</a:t>
            </a:r>
            <a:endParaRPr lang="en-US" baseline="0" dirty="0" smtClean="0"/>
          </a:p>
          <a:p>
            <a:endParaRPr lang="en-US" baseline="0" dirty="0" smtClean="0"/>
          </a:p>
          <a:p>
            <a:r>
              <a:rPr lang="en-US" baseline="0" dirty="0" smtClean="0"/>
              <a:t>We call a subsequence of the queries a “user.” Although it is important to keep in mind that a “user” is not necessarily a single individual, research group, company, etc. </a:t>
            </a:r>
            <a:endParaRPr lang="en-US" baseline="0" dirty="0" smtClean="0"/>
          </a:p>
          <a:p>
            <a:endParaRPr lang="en-US" baseline="0" dirty="0" smtClean="0"/>
          </a:p>
          <a:p>
            <a:r>
              <a:rPr lang="en-US" baseline="0" dirty="0" smtClean="0"/>
              <a:t>A non-adaptive user is a subsequence of queries, all of which are non-adaptive. Again, this may be the queries of a single individual, or it may not be. The only defining characteristic is that all of the queries in the subsequence are non-adaptive.</a:t>
            </a:r>
          </a:p>
          <a:p>
            <a:endParaRPr lang="en-US" baseline="0" dirty="0" smtClean="0"/>
          </a:p>
          <a:p>
            <a:r>
              <a:rPr lang="en-US" baseline="0" dirty="0" smtClean="0"/>
              <a:t>An AUTONOMOUS user on the other hand, is a subsequence of the </a:t>
            </a:r>
            <a:r>
              <a:rPr lang="en-US" baseline="0" dirty="0" smtClean="0"/>
              <a:t>queries which may contain adaptive queries, but </a:t>
            </a:r>
            <a:r>
              <a:rPr lang="en-US" baseline="0" dirty="0" smtClean="0"/>
              <a:t>for which the querying </a:t>
            </a:r>
            <a:r>
              <a:rPr lang="en-US" baseline="0" dirty="0" smtClean="0"/>
              <a:t>rules only </a:t>
            </a:r>
            <a:r>
              <a:rPr lang="en-US" baseline="0" dirty="0" smtClean="0"/>
              <a:t>depend on previous queries and answers WITHIN THE SUBSEQUENCE. Again, this may or may not correspond to queries made by a single individual. It is simply a subsequence of the queries that are only adaptive to themselves. </a:t>
            </a:r>
          </a:p>
          <a:p>
            <a:endParaRPr lang="en-US" baseline="0" dirty="0" smtClean="0"/>
          </a:p>
          <a:p>
            <a:r>
              <a:rPr lang="en-US" baseline="0" dirty="0" smtClean="0"/>
              <a:t>With these definitions in hand, I will show you the guarantees of our algorithm:</a:t>
            </a:r>
          </a:p>
        </p:txBody>
      </p:sp>
      <p:sp>
        <p:nvSpPr>
          <p:cNvPr id="4" name="Slide Number Placeholder 3"/>
          <p:cNvSpPr>
            <a:spLocks noGrp="1"/>
          </p:cNvSpPr>
          <p:nvPr>
            <p:ph type="sldNum" sz="quarter" idx="10"/>
          </p:nvPr>
        </p:nvSpPr>
        <p:spPr/>
        <p:txBody>
          <a:bodyPr/>
          <a:lstStyle/>
          <a:p>
            <a:fld id="{9FC067BF-B81E-4713-B555-AC950F0065E6}" type="slidenum">
              <a:rPr lang="en-US" smtClean="0"/>
              <a:t>9</a:t>
            </a:fld>
            <a:endParaRPr lang="en-US"/>
          </a:p>
        </p:txBody>
      </p:sp>
    </p:spTree>
    <p:extLst>
      <p:ext uri="{BB962C8B-B14F-4D97-AF65-F5344CB8AC3E}">
        <p14:creationId xmlns:p14="http://schemas.microsoft.com/office/powerpoint/2010/main" val="854014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F4AA23-D216-408F-A71C-03CDB3594EFD}" type="datetimeFigureOut">
              <a:rPr lang="en-US" smtClean="0"/>
              <a:t>7/23/18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539F1-43B9-4B4E-9237-208BEBC810FD}" type="slidenum">
              <a:rPr lang="en-US" smtClean="0"/>
              <a:t>‹#›</a:t>
            </a:fld>
            <a:endParaRPr lang="en-US"/>
          </a:p>
        </p:txBody>
      </p:sp>
    </p:spTree>
    <p:extLst>
      <p:ext uri="{BB962C8B-B14F-4D97-AF65-F5344CB8AC3E}">
        <p14:creationId xmlns:p14="http://schemas.microsoft.com/office/powerpoint/2010/main" val="388695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F4AA23-D216-408F-A71C-03CDB3594EFD}" type="datetimeFigureOut">
              <a:rPr lang="en-US" smtClean="0"/>
              <a:t>7/23/18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539F1-43B9-4B4E-9237-208BEBC810FD}" type="slidenum">
              <a:rPr lang="en-US" smtClean="0"/>
              <a:t>‹#›</a:t>
            </a:fld>
            <a:endParaRPr lang="en-US"/>
          </a:p>
        </p:txBody>
      </p:sp>
    </p:spTree>
    <p:extLst>
      <p:ext uri="{BB962C8B-B14F-4D97-AF65-F5344CB8AC3E}">
        <p14:creationId xmlns:p14="http://schemas.microsoft.com/office/powerpoint/2010/main" val="2811179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F4AA23-D216-408F-A71C-03CDB3594EFD}" type="datetimeFigureOut">
              <a:rPr lang="en-US" smtClean="0"/>
              <a:t>7/23/18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539F1-43B9-4B4E-9237-208BEBC810FD}" type="slidenum">
              <a:rPr lang="en-US" smtClean="0"/>
              <a:t>‹#›</a:t>
            </a:fld>
            <a:endParaRPr lang="en-US"/>
          </a:p>
        </p:txBody>
      </p:sp>
    </p:spTree>
    <p:extLst>
      <p:ext uri="{BB962C8B-B14F-4D97-AF65-F5344CB8AC3E}">
        <p14:creationId xmlns:p14="http://schemas.microsoft.com/office/powerpoint/2010/main" val="2278474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F4AA23-D216-408F-A71C-03CDB3594EFD}" type="datetimeFigureOut">
              <a:rPr lang="en-US" smtClean="0"/>
              <a:t>7/23/18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539F1-43B9-4B4E-9237-208BEBC810FD}" type="slidenum">
              <a:rPr lang="en-US" smtClean="0"/>
              <a:t>‹#›</a:t>
            </a:fld>
            <a:endParaRPr lang="en-US"/>
          </a:p>
        </p:txBody>
      </p:sp>
    </p:spTree>
    <p:extLst>
      <p:ext uri="{BB962C8B-B14F-4D97-AF65-F5344CB8AC3E}">
        <p14:creationId xmlns:p14="http://schemas.microsoft.com/office/powerpoint/2010/main" val="468136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F4AA23-D216-408F-A71C-03CDB3594EFD}" type="datetimeFigureOut">
              <a:rPr lang="en-US" smtClean="0"/>
              <a:t>7/23/18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539F1-43B9-4B4E-9237-208BEBC810FD}" type="slidenum">
              <a:rPr lang="en-US" smtClean="0"/>
              <a:t>‹#›</a:t>
            </a:fld>
            <a:endParaRPr lang="en-US"/>
          </a:p>
        </p:txBody>
      </p:sp>
    </p:spTree>
    <p:extLst>
      <p:ext uri="{BB962C8B-B14F-4D97-AF65-F5344CB8AC3E}">
        <p14:creationId xmlns:p14="http://schemas.microsoft.com/office/powerpoint/2010/main" val="2970153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F4AA23-D216-408F-A71C-03CDB3594EFD}" type="datetimeFigureOut">
              <a:rPr lang="en-US" smtClean="0"/>
              <a:t>7/23/18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539F1-43B9-4B4E-9237-208BEBC810FD}" type="slidenum">
              <a:rPr lang="en-US" smtClean="0"/>
              <a:t>‹#›</a:t>
            </a:fld>
            <a:endParaRPr lang="en-US"/>
          </a:p>
        </p:txBody>
      </p:sp>
    </p:spTree>
    <p:extLst>
      <p:ext uri="{BB962C8B-B14F-4D97-AF65-F5344CB8AC3E}">
        <p14:creationId xmlns:p14="http://schemas.microsoft.com/office/powerpoint/2010/main" val="3146180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F4AA23-D216-408F-A71C-03CDB3594EFD}" type="datetimeFigureOut">
              <a:rPr lang="en-US" smtClean="0"/>
              <a:t>7/23/18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4539F1-43B9-4B4E-9237-208BEBC810FD}" type="slidenum">
              <a:rPr lang="en-US" smtClean="0"/>
              <a:t>‹#›</a:t>
            </a:fld>
            <a:endParaRPr lang="en-US"/>
          </a:p>
        </p:txBody>
      </p:sp>
    </p:spTree>
    <p:extLst>
      <p:ext uri="{BB962C8B-B14F-4D97-AF65-F5344CB8AC3E}">
        <p14:creationId xmlns:p14="http://schemas.microsoft.com/office/powerpoint/2010/main" val="872001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F4AA23-D216-408F-A71C-03CDB3594EFD}" type="datetimeFigureOut">
              <a:rPr lang="en-US" smtClean="0"/>
              <a:t>7/23/18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4539F1-43B9-4B4E-9237-208BEBC810FD}" type="slidenum">
              <a:rPr lang="en-US" smtClean="0"/>
              <a:t>‹#›</a:t>
            </a:fld>
            <a:endParaRPr lang="en-US"/>
          </a:p>
        </p:txBody>
      </p:sp>
    </p:spTree>
    <p:extLst>
      <p:ext uri="{BB962C8B-B14F-4D97-AF65-F5344CB8AC3E}">
        <p14:creationId xmlns:p14="http://schemas.microsoft.com/office/powerpoint/2010/main" val="2414827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F4AA23-D216-408F-A71C-03CDB3594EFD}" type="datetimeFigureOut">
              <a:rPr lang="en-US" smtClean="0"/>
              <a:t>7/23/18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4539F1-43B9-4B4E-9237-208BEBC810FD}" type="slidenum">
              <a:rPr lang="en-US" smtClean="0"/>
              <a:t>‹#›</a:t>
            </a:fld>
            <a:endParaRPr lang="en-US"/>
          </a:p>
        </p:txBody>
      </p:sp>
    </p:spTree>
    <p:extLst>
      <p:ext uri="{BB962C8B-B14F-4D97-AF65-F5344CB8AC3E}">
        <p14:creationId xmlns:p14="http://schemas.microsoft.com/office/powerpoint/2010/main" val="2297967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F4AA23-D216-408F-A71C-03CDB3594EFD}" type="datetimeFigureOut">
              <a:rPr lang="en-US" smtClean="0"/>
              <a:t>7/23/18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539F1-43B9-4B4E-9237-208BEBC810FD}" type="slidenum">
              <a:rPr lang="en-US" smtClean="0"/>
              <a:t>‹#›</a:t>
            </a:fld>
            <a:endParaRPr lang="en-US"/>
          </a:p>
        </p:txBody>
      </p:sp>
    </p:spTree>
    <p:extLst>
      <p:ext uri="{BB962C8B-B14F-4D97-AF65-F5344CB8AC3E}">
        <p14:creationId xmlns:p14="http://schemas.microsoft.com/office/powerpoint/2010/main" val="1717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F4AA23-D216-408F-A71C-03CDB3594EFD}" type="datetimeFigureOut">
              <a:rPr lang="en-US" smtClean="0"/>
              <a:t>7/23/18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539F1-43B9-4B4E-9237-208BEBC810FD}" type="slidenum">
              <a:rPr lang="en-US" smtClean="0"/>
              <a:t>‹#›</a:t>
            </a:fld>
            <a:endParaRPr lang="en-US"/>
          </a:p>
        </p:txBody>
      </p:sp>
    </p:spTree>
    <p:extLst>
      <p:ext uri="{BB962C8B-B14F-4D97-AF65-F5344CB8AC3E}">
        <p14:creationId xmlns:p14="http://schemas.microsoft.com/office/powerpoint/2010/main" val="1826545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5149"/>
            <a:ext cx="7886700" cy="9078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33082" y="1219200"/>
            <a:ext cx="8677836" cy="55022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4AA23-D216-408F-A71C-03CDB3594EFD}" type="datetimeFigureOut">
              <a:rPr lang="en-US" smtClean="0"/>
              <a:t>7/23/18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539F1-43B9-4B4E-9237-208BEBC810FD}" type="slidenum">
              <a:rPr lang="en-US" smtClean="0"/>
              <a:t>‹#›</a:t>
            </a:fld>
            <a:endParaRPr lang="en-US"/>
          </a:p>
        </p:txBody>
      </p:sp>
    </p:spTree>
    <p:extLst>
      <p:ext uri="{BB962C8B-B14F-4D97-AF65-F5344CB8AC3E}">
        <p14:creationId xmlns:p14="http://schemas.microsoft.com/office/powerpoint/2010/main" val="806066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rgbClr val="00B05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1.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40.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39.tiff"/><Relationship Id="rId5" Type="http://schemas.openxmlformats.org/officeDocument/2006/relationships/image" Target="../media/image41.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39.tif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16.png"/><Relationship Id="rId13"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9.png"/><Relationship Id="rId9" Type="http://schemas.openxmlformats.org/officeDocument/2006/relationships/image" Target="../media/image15.png"/><Relationship Id="rId10"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3.png"/><Relationship Id="rId1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9.png"/><Relationship Id="rId8" Type="http://schemas.openxmlformats.org/officeDocument/2006/relationships/image" Target="../media/image15.png"/><Relationship Id="rId9" Type="http://schemas.openxmlformats.org/officeDocument/2006/relationships/image" Target="../media/image22.png"/><Relationship Id="rId27" Type="http://schemas.openxmlformats.org/officeDocument/2006/relationships/image" Target="../media/image101.png"/><Relationship Id="rId28" Type="http://schemas.openxmlformats.org/officeDocument/2006/relationships/image" Target="../media/image17.tiff"/><Relationship Id="rId10"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5488" y="64992"/>
            <a:ext cx="8193024" cy="1991550"/>
          </a:xfrm>
        </p:spPr>
        <p:txBody>
          <a:bodyPr>
            <a:noAutofit/>
          </a:bodyPr>
          <a:lstStyle/>
          <a:p>
            <a:r>
              <a:rPr lang="en-US" sz="4800" dirty="0"/>
              <a:t>The Everlasting Database: Statistical Validity at a Fair Price</a:t>
            </a:r>
          </a:p>
        </p:txBody>
      </p:sp>
      <p:sp>
        <p:nvSpPr>
          <p:cNvPr id="3" name="Subtitle 2"/>
          <p:cNvSpPr>
            <a:spLocks noGrp="1"/>
          </p:cNvSpPr>
          <p:nvPr>
            <p:ph type="subTitle" idx="1"/>
          </p:nvPr>
        </p:nvSpPr>
        <p:spPr>
          <a:xfrm>
            <a:off x="873419" y="2369521"/>
            <a:ext cx="7461504" cy="965772"/>
          </a:xfrm>
        </p:spPr>
        <p:txBody>
          <a:bodyPr>
            <a:noAutofit/>
          </a:bodyPr>
          <a:lstStyle/>
          <a:p>
            <a:r>
              <a:rPr lang="en-US" sz="2800" b="1" dirty="0" smtClean="0">
                <a:solidFill>
                  <a:srgbClr val="0070C0"/>
                </a:solidFill>
              </a:rPr>
              <a:t>Blake Woodworth</a:t>
            </a:r>
            <a:br>
              <a:rPr lang="en-US" sz="2800" b="1" dirty="0" smtClean="0">
                <a:solidFill>
                  <a:srgbClr val="0070C0"/>
                </a:solidFill>
              </a:rPr>
            </a:br>
            <a:r>
              <a:rPr lang="en-US" sz="2800" dirty="0" smtClean="0">
                <a:solidFill>
                  <a:srgbClr val="7030A0"/>
                </a:solidFill>
              </a:rPr>
              <a:t>TTIC</a:t>
            </a:r>
            <a:endParaRPr lang="en-US" sz="2800" dirty="0">
              <a:solidFill>
                <a:srgbClr val="7030A0"/>
              </a:solidFill>
            </a:endParaRPr>
          </a:p>
        </p:txBody>
      </p:sp>
      <p:pic>
        <p:nvPicPr>
          <p:cNvPr id="2052" name="Picture 4" descr="Image result for saharon rosset">
            <a:extLst>
              <a:ext uri="{FF2B5EF4-FFF2-40B4-BE49-F238E27FC236}">
                <a16:creationId xmlns="" xmlns:a16="http://schemas.microsoft.com/office/drawing/2014/main" id="{554185B5-0B28-4283-B492-E6709563B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589" y="3730381"/>
            <a:ext cx="1347161" cy="13471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vitaly feldman">
            <a:extLst>
              <a:ext uri="{FF2B5EF4-FFF2-40B4-BE49-F238E27FC236}">
                <a16:creationId xmlns="" xmlns:a16="http://schemas.microsoft.com/office/drawing/2014/main" id="{7FD79C2A-3369-40B4-8587-56805B15DD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8419" y="3730381"/>
            <a:ext cx="1347161" cy="13471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6C2CB092-A3F5-433D-AD00-12273E91CBBD}"/>
              </a:ext>
            </a:extLst>
          </p:cNvPr>
          <p:cNvSpPr txBox="1"/>
          <p:nvPr/>
        </p:nvSpPr>
        <p:spPr>
          <a:xfrm>
            <a:off x="6377372" y="5097849"/>
            <a:ext cx="2447593" cy="830997"/>
          </a:xfrm>
          <a:prstGeom prst="rect">
            <a:avLst/>
          </a:prstGeom>
          <a:noFill/>
        </p:spPr>
        <p:txBody>
          <a:bodyPr wrap="none" rtlCol="0">
            <a:spAutoFit/>
          </a:bodyPr>
          <a:lstStyle/>
          <a:p>
            <a:pPr algn="ctr"/>
            <a:r>
              <a:rPr lang="en-US" sz="2400" b="1" dirty="0" err="1">
                <a:solidFill>
                  <a:srgbClr val="0070C0"/>
                </a:solidFill>
              </a:rPr>
              <a:t>Saharon</a:t>
            </a:r>
            <a:r>
              <a:rPr lang="en-US" sz="2400" b="1" dirty="0">
                <a:solidFill>
                  <a:srgbClr val="0070C0"/>
                </a:solidFill>
              </a:rPr>
              <a:t> Rosset</a:t>
            </a:r>
          </a:p>
          <a:p>
            <a:pPr algn="ctr"/>
            <a:r>
              <a:rPr lang="en-US" sz="2400" dirty="0" smtClean="0">
                <a:solidFill>
                  <a:srgbClr val="7030A0"/>
                </a:solidFill>
              </a:rPr>
              <a:t>Tel Aviv University</a:t>
            </a:r>
            <a:endParaRPr lang="en-US" sz="2400" dirty="0">
              <a:solidFill>
                <a:srgbClr val="7030A0"/>
              </a:solidFill>
            </a:endParaRPr>
          </a:p>
        </p:txBody>
      </p:sp>
      <p:sp>
        <p:nvSpPr>
          <p:cNvPr id="11" name="TextBox 10">
            <a:extLst>
              <a:ext uri="{FF2B5EF4-FFF2-40B4-BE49-F238E27FC236}">
                <a16:creationId xmlns="" xmlns:a16="http://schemas.microsoft.com/office/drawing/2014/main" id="{F7D1992B-15DF-4DE6-9585-3C2B2F85015F}"/>
              </a:ext>
            </a:extLst>
          </p:cNvPr>
          <p:cNvSpPr txBox="1"/>
          <p:nvPr/>
        </p:nvSpPr>
        <p:spPr>
          <a:xfrm>
            <a:off x="3559398" y="5097849"/>
            <a:ext cx="2089546" cy="830997"/>
          </a:xfrm>
          <a:prstGeom prst="rect">
            <a:avLst/>
          </a:prstGeom>
          <a:noFill/>
        </p:spPr>
        <p:txBody>
          <a:bodyPr wrap="none" rtlCol="0">
            <a:spAutoFit/>
          </a:bodyPr>
          <a:lstStyle/>
          <a:p>
            <a:pPr algn="ctr"/>
            <a:r>
              <a:rPr lang="en-US" sz="2400" b="1" dirty="0">
                <a:solidFill>
                  <a:srgbClr val="0070C0"/>
                </a:solidFill>
              </a:rPr>
              <a:t>Vitaly Feldman</a:t>
            </a:r>
          </a:p>
          <a:p>
            <a:pPr algn="ctr"/>
            <a:r>
              <a:rPr lang="en-US" sz="2400" dirty="0">
                <a:solidFill>
                  <a:srgbClr val="7030A0"/>
                </a:solidFill>
              </a:rPr>
              <a:t>Google</a:t>
            </a:r>
          </a:p>
        </p:txBody>
      </p:sp>
      <p:grpSp>
        <p:nvGrpSpPr>
          <p:cNvPr id="7" name="Group 6"/>
          <p:cNvGrpSpPr/>
          <p:nvPr/>
        </p:nvGrpSpPr>
        <p:grpSpPr>
          <a:xfrm>
            <a:off x="837225" y="3732118"/>
            <a:ext cx="1411357" cy="2365372"/>
            <a:chOff x="2536106" y="3388741"/>
            <a:chExt cx="1411357" cy="2365372"/>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8279" y="3388741"/>
              <a:ext cx="1347012" cy="2028085"/>
            </a:xfrm>
            <a:prstGeom prst="rect">
              <a:avLst/>
            </a:prstGeom>
          </p:spPr>
        </p:pic>
        <p:sp>
          <p:nvSpPr>
            <p:cNvPr id="6" name="Rectangle 5"/>
            <p:cNvSpPr/>
            <p:nvPr/>
          </p:nvSpPr>
          <p:spPr>
            <a:xfrm>
              <a:off x="2536106" y="4760200"/>
              <a:ext cx="1411357" cy="993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4786B686-A173-4A49-B9BF-6427CEA76F65}"/>
              </a:ext>
            </a:extLst>
          </p:cNvPr>
          <p:cNvSpPr txBox="1"/>
          <p:nvPr/>
        </p:nvSpPr>
        <p:spPr>
          <a:xfrm>
            <a:off x="727744" y="5097849"/>
            <a:ext cx="1630318" cy="830997"/>
          </a:xfrm>
          <a:prstGeom prst="rect">
            <a:avLst/>
          </a:prstGeom>
          <a:noFill/>
        </p:spPr>
        <p:txBody>
          <a:bodyPr wrap="none" rtlCol="0">
            <a:spAutoFit/>
          </a:bodyPr>
          <a:lstStyle/>
          <a:p>
            <a:pPr algn="ctr"/>
            <a:r>
              <a:rPr lang="en-US" sz="2400" b="1" dirty="0" err="1" smtClean="0">
                <a:solidFill>
                  <a:srgbClr val="0070C0"/>
                </a:solidFill>
              </a:rPr>
              <a:t>Nati</a:t>
            </a:r>
            <a:r>
              <a:rPr lang="en-US" sz="2400" b="1" dirty="0" smtClean="0">
                <a:solidFill>
                  <a:srgbClr val="0070C0"/>
                </a:solidFill>
              </a:rPr>
              <a:t> </a:t>
            </a:r>
            <a:r>
              <a:rPr lang="en-US" sz="2400" b="1" dirty="0" err="1" smtClean="0">
                <a:solidFill>
                  <a:srgbClr val="0070C0"/>
                </a:solidFill>
              </a:rPr>
              <a:t>Srebro</a:t>
            </a:r>
            <a:endParaRPr lang="en-US" sz="2400" b="1" dirty="0">
              <a:solidFill>
                <a:srgbClr val="0070C0"/>
              </a:solidFill>
            </a:endParaRPr>
          </a:p>
          <a:p>
            <a:pPr algn="ctr"/>
            <a:r>
              <a:rPr lang="en-US" sz="2400" dirty="0">
                <a:solidFill>
                  <a:srgbClr val="7030A0"/>
                </a:solidFill>
              </a:rPr>
              <a:t>TTIC</a:t>
            </a:r>
          </a:p>
        </p:txBody>
      </p:sp>
    </p:spTree>
    <p:extLst>
      <p:ext uri="{BB962C8B-B14F-4D97-AF65-F5344CB8AC3E}">
        <p14:creationId xmlns:p14="http://schemas.microsoft.com/office/powerpoint/2010/main" val="11288487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FA57EB-35D6-4F5D-800F-0E7FA4284F6A}"/>
              </a:ext>
            </a:extLst>
          </p:cNvPr>
          <p:cNvSpPr>
            <a:spLocks noGrp="1"/>
          </p:cNvSpPr>
          <p:nvPr>
            <p:ph type="title"/>
          </p:nvPr>
        </p:nvSpPr>
        <p:spPr/>
        <p:txBody>
          <a:bodyPr/>
          <a:lstStyle/>
          <a:p>
            <a:r>
              <a:rPr lang="en-US" dirty="0" err="1">
                <a:latin typeface="Copperplate Gothic Light" panose="020E0507020206020404" pitchFamily="34" charset="0"/>
              </a:rPr>
              <a:t>EverlastingValidation</a:t>
            </a:r>
            <a:endParaRPr lang="en-US" dirty="0">
              <a:latin typeface="Copperplate Gothic Light" panose="020E0507020206020404" pitchFamily="34" charset="0"/>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 xmlns:a16="http://schemas.microsoft.com/office/drawing/2014/main" id="{C0353BEB-ED65-4377-B8AC-87A4F3EBC240}"/>
                  </a:ext>
                </a:extLst>
              </p:cNvPr>
              <p:cNvSpPr>
                <a:spLocks noGrp="1"/>
              </p:cNvSpPr>
              <p:nvPr>
                <p:ph idx="1"/>
              </p:nvPr>
            </p:nvSpPr>
            <p:spPr>
              <a:xfrm>
                <a:off x="155448" y="1219200"/>
                <a:ext cx="8833104" cy="5502276"/>
              </a:xfrm>
            </p:spPr>
            <p:txBody>
              <a:bodyPr>
                <a:normAutofit/>
              </a:bodyPr>
              <a:lstStyle/>
              <a:p>
                <a:r>
                  <a:rPr lang="en-US" b="1" dirty="0" smtClean="0"/>
                  <a:t>Validity</a:t>
                </a:r>
                <a:r>
                  <a:rPr lang="en-US" dirty="0"/>
                  <a:t>: </a:t>
                </a:r>
                <a14:m>
                  <m:oMath xmlns:m="http://schemas.openxmlformats.org/officeDocument/2006/math">
                    <m:r>
                      <a:rPr lang="en-US" i="1">
                        <a:latin typeface="Cambria Math" charset="0"/>
                        <a:ea typeface="Cambria Math" charset="0"/>
                        <a:cs typeface="Cambria Math" charset="0"/>
                      </a:rPr>
                      <m:t>ℙ</m:t>
                    </m:r>
                    <m:d>
                      <m:dPr>
                        <m:ctrlPr>
                          <a:rPr lang="en-US" i="1">
                            <a:latin typeface="Cambria Math" charset="0"/>
                            <a:ea typeface="Cambria Math" charset="0"/>
                            <a:cs typeface="Cambria Math" charset="0"/>
                          </a:rPr>
                        </m:ctrlPr>
                      </m:dPr>
                      <m:e>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m:t>
                            </m:r>
                          </m:e>
                          <m:sub>
                            <m:r>
                              <a:rPr lang="en-US" i="1">
                                <a:latin typeface="Cambria Math" charset="0"/>
                                <a:ea typeface="Cambria Math" charset="0"/>
                                <a:cs typeface="Cambria Math" charset="0"/>
                              </a:rPr>
                              <m:t>𝑖</m:t>
                            </m:r>
                          </m:sub>
                        </m:sSub>
                        <m:r>
                          <a:rPr lang="en-US" i="1">
                            <a:latin typeface="Cambria Math" charset="0"/>
                            <a:ea typeface="Cambria Math" charset="0"/>
                            <a:cs typeface="Cambria Math" charset="0"/>
                          </a:rPr>
                          <m:t> </m:t>
                        </m:r>
                        <m:d>
                          <m:dPr>
                            <m:begChr m:val="|"/>
                            <m:endChr m:val="|"/>
                            <m:ctrlPr>
                              <a:rPr lang="en-US" i="1">
                                <a:latin typeface="Cambria Math" charset="0"/>
                                <a:ea typeface="Cambria Math" charset="0"/>
                                <a:cs typeface="Cambria Math" charset="0"/>
                              </a:rPr>
                            </m:ctrlPr>
                          </m:dPr>
                          <m:e>
                            <m:r>
                              <a:rPr lang="en-US" i="1">
                                <a:latin typeface="Cambria Math" charset="0"/>
                                <a:ea typeface="Cambria Math" charset="0"/>
                                <a:cs typeface="Cambria Math" charset="0"/>
                              </a:rPr>
                              <m:t>𝔼</m:t>
                            </m:r>
                            <m:d>
                              <m:dPr>
                                <m:begChr m:val="["/>
                                <m:endChr m:val="]"/>
                                <m:ctrlPr>
                                  <a:rPr lang="en-US" i="1">
                                    <a:latin typeface="Cambria Math" charset="0"/>
                                    <a:ea typeface="Cambria Math" charset="0"/>
                                    <a:cs typeface="Cambria Math" charset="0"/>
                                  </a:rPr>
                                </m:ctrlPr>
                              </m:dPr>
                              <m:e>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𝑞</m:t>
                                    </m:r>
                                  </m:e>
                                  <m:sub>
                                    <m:r>
                                      <a:rPr lang="en-US" i="1">
                                        <a:latin typeface="Cambria Math" charset="0"/>
                                        <a:ea typeface="Cambria Math" charset="0"/>
                                        <a:cs typeface="Cambria Math" charset="0"/>
                                      </a:rPr>
                                      <m:t>𝑖</m:t>
                                    </m:r>
                                  </m:sub>
                                </m:sSub>
                              </m:e>
                            </m:d>
                            <m:r>
                              <a:rPr lang="en-US" i="1">
                                <a:latin typeface="Cambria Math" charset="0"/>
                                <a:ea typeface="Cambria Math" charset="0"/>
                                <a:cs typeface="Cambria Math" charset="0"/>
                              </a:rPr>
                              <m:t>−</m:t>
                            </m:r>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𝑎</m:t>
                                </m:r>
                              </m:e>
                              <m:sub>
                                <m:r>
                                  <a:rPr lang="en-US" i="1">
                                    <a:latin typeface="Cambria Math" charset="0"/>
                                    <a:ea typeface="Cambria Math" charset="0"/>
                                    <a:cs typeface="Cambria Math" charset="0"/>
                                  </a:rPr>
                                  <m:t>𝑖</m:t>
                                </m:r>
                              </m:sub>
                            </m:sSub>
                          </m:e>
                        </m:d>
                        <m:r>
                          <a:rPr lang="en-US" i="1">
                            <a:latin typeface="Cambria Math" charset="0"/>
                            <a:ea typeface="Cambria Math" charset="0"/>
                            <a:cs typeface="Cambria Math" charset="0"/>
                          </a:rPr>
                          <m:t>&lt;</m:t>
                        </m:r>
                        <m:r>
                          <a:rPr lang="en-US" i="1">
                            <a:latin typeface="Cambria Math" charset="0"/>
                            <a:ea typeface="Cambria Math" charset="0"/>
                            <a:cs typeface="Cambria Math" charset="0"/>
                          </a:rPr>
                          <m:t>𝜏</m:t>
                        </m:r>
                      </m:e>
                    </m:d>
                    <m:r>
                      <a:rPr lang="en-US" i="1">
                        <a:latin typeface="Cambria Math" charset="0"/>
                        <a:ea typeface="Cambria Math" charset="0"/>
                        <a:cs typeface="Cambria Math" charset="0"/>
                      </a:rPr>
                      <m:t>≥1−</m:t>
                    </m:r>
                    <m:r>
                      <a:rPr lang="en-US" i="1">
                        <a:latin typeface="Cambria Math" charset="0"/>
                        <a:ea typeface="Cambria Math" charset="0"/>
                        <a:cs typeface="Cambria Math" charset="0"/>
                      </a:rPr>
                      <m:t>𝛽</m:t>
                    </m:r>
                  </m:oMath>
                </a14:m>
                <a:endParaRPr lang="en-US" b="1" dirty="0"/>
              </a:p>
              <a:p>
                <a:r>
                  <a:rPr lang="en-US" b="1" dirty="0"/>
                  <a:t>Sustainability</a:t>
                </a:r>
                <a:r>
                  <a:rPr lang="en-US" dirty="0"/>
                  <a:t>: enough revenue is collected in order to fund the purchase of new samples</a:t>
                </a:r>
                <a:endParaRPr lang="en-US" b="1" dirty="0"/>
              </a:p>
              <a:p>
                <a:r>
                  <a:rPr lang="en-US" dirty="0" smtClean="0"/>
                  <a:t>A </a:t>
                </a:r>
                <a:r>
                  <a:rPr lang="en-US" b="1" dirty="0" smtClean="0"/>
                  <a:t>non-adaptive</a:t>
                </a:r>
                <a:r>
                  <a:rPr lang="en-US" dirty="0" smtClean="0"/>
                  <a:t> user who makes</a:t>
                </a:r>
                <a:r>
                  <a:rPr lang="en-US" dirty="0"/>
                  <a:t> </a:t>
                </a:r>
                <a14:m>
                  <m:oMath xmlns:m="http://schemas.openxmlformats.org/officeDocument/2006/math">
                    <m:r>
                      <a:rPr lang="en-US" i="1">
                        <a:latin typeface="Cambria Math" charset="0"/>
                      </a:rPr>
                      <m:t>𝑀</m:t>
                    </m:r>
                  </m:oMath>
                </a14:m>
                <a:r>
                  <a:rPr lang="en-US" dirty="0" smtClean="0"/>
                  <a:t> queries pays </a:t>
                </a:r>
                <a:r>
                  <a:rPr lang="en-US" dirty="0"/>
                  <a:t>at most </a:t>
                </a:r>
                <a14:m>
                  <m:oMath xmlns:m="http://schemas.openxmlformats.org/officeDocument/2006/math">
                    <m:r>
                      <a:rPr lang="en-US" i="1">
                        <a:latin typeface="Cambria Math" charset="0"/>
                        <a:ea typeface="Cambria Math" charset="0"/>
                        <a:cs typeface="Cambria Math" charset="0"/>
                      </a:rPr>
                      <m:t>𝒪</m:t>
                    </m:r>
                    <m:d>
                      <m:dPr>
                        <m:ctrlPr>
                          <a:rPr lang="en-US" i="1">
                            <a:latin typeface="Cambria Math" charset="0"/>
                            <a:ea typeface="Cambria Math" charset="0"/>
                            <a:cs typeface="Cambria Math" charset="0"/>
                          </a:rPr>
                        </m:ctrlPr>
                      </m:dPr>
                      <m:e>
                        <m:func>
                          <m:funcPr>
                            <m:ctrlPr>
                              <a:rPr lang="en-US" i="1">
                                <a:latin typeface="Cambria Math" charset="0"/>
                                <a:ea typeface="Cambria Math" charset="0"/>
                                <a:cs typeface="Cambria Math" charset="0"/>
                              </a:rPr>
                            </m:ctrlPr>
                          </m:funcPr>
                          <m:fName>
                            <m:r>
                              <m:rPr>
                                <m:sty m:val="p"/>
                              </m:rPr>
                              <a:rPr lang="en-US">
                                <a:latin typeface="Cambria Math" charset="0"/>
                                <a:ea typeface="Cambria Math" charset="0"/>
                                <a:cs typeface="Cambria Math" charset="0"/>
                              </a:rPr>
                              <m:t>log</m:t>
                            </m:r>
                          </m:fName>
                          <m:e>
                            <m:r>
                              <a:rPr lang="en-US" i="1">
                                <a:latin typeface="Cambria Math" charset="0"/>
                                <a:ea typeface="Cambria Math" charset="0"/>
                                <a:cs typeface="Cambria Math" charset="0"/>
                              </a:rPr>
                              <m:t>𝑀</m:t>
                            </m:r>
                          </m:e>
                        </m:func>
                      </m:e>
                    </m:d>
                  </m:oMath>
                </a14:m>
                <a:endParaRPr lang="en-US" dirty="0"/>
              </a:p>
              <a:p>
                <a:r>
                  <a:rPr lang="en-US" dirty="0" smtClean="0"/>
                  <a:t>An </a:t>
                </a:r>
                <a:r>
                  <a:rPr lang="en-US" b="1" dirty="0"/>
                  <a:t>a</a:t>
                </a:r>
                <a:r>
                  <a:rPr lang="en-US" b="1" dirty="0" smtClean="0"/>
                  <a:t>utonomous </a:t>
                </a:r>
                <a:r>
                  <a:rPr lang="en-US" dirty="0" smtClean="0"/>
                  <a:t>user who makes </a:t>
                </a:r>
                <a14:m>
                  <m:oMath xmlns:m="http://schemas.openxmlformats.org/officeDocument/2006/math">
                    <m:r>
                      <a:rPr lang="en-US" i="1">
                        <a:latin typeface="Cambria Math" charset="0"/>
                      </a:rPr>
                      <m:t>𝑀</m:t>
                    </m:r>
                  </m:oMath>
                </a14:m>
                <a:r>
                  <a:rPr lang="en-US" dirty="0" smtClean="0"/>
                  <a:t> queries pays </a:t>
                </a:r>
                <a:r>
                  <a:rPr lang="en-US" dirty="0"/>
                  <a:t>at most </a:t>
                </a:r>
                <a14:m>
                  <m:oMath xmlns:m="http://schemas.openxmlformats.org/officeDocument/2006/math">
                    <m:acc>
                      <m:accPr>
                        <m:chr m:val="̃"/>
                        <m:ctrlPr>
                          <a:rPr lang="en-US" b="0" i="1" smtClean="0">
                            <a:latin typeface="Cambria Math" charset="0"/>
                            <a:ea typeface="Cambria Math" charset="0"/>
                            <a:cs typeface="Cambria Math" charset="0"/>
                          </a:rPr>
                        </m:ctrlPr>
                      </m:accPr>
                      <m:e>
                        <m:r>
                          <a:rPr lang="en-US" i="1">
                            <a:latin typeface="Cambria Math" charset="0"/>
                            <a:ea typeface="Cambria Math" charset="0"/>
                            <a:cs typeface="Cambria Math" charset="0"/>
                          </a:rPr>
                          <m:t>𝒪</m:t>
                        </m:r>
                      </m:e>
                    </m:acc>
                    <m:d>
                      <m:dPr>
                        <m:ctrlPr>
                          <a:rPr lang="en-US" i="1">
                            <a:latin typeface="Cambria Math" charset="0"/>
                            <a:ea typeface="Cambria Math" charset="0"/>
                            <a:cs typeface="Cambria Math" charset="0"/>
                          </a:rPr>
                        </m:ctrlPr>
                      </m:dPr>
                      <m:e>
                        <m:rad>
                          <m:radPr>
                            <m:degHide m:val="on"/>
                            <m:ctrlPr>
                              <a:rPr lang="en-US" i="1">
                                <a:latin typeface="Cambria Math" charset="0"/>
                                <a:ea typeface="Cambria Math" charset="0"/>
                                <a:cs typeface="Cambria Math" charset="0"/>
                              </a:rPr>
                            </m:ctrlPr>
                          </m:radPr>
                          <m:deg/>
                          <m:e>
                            <m:r>
                              <a:rPr lang="en-US" i="1">
                                <a:latin typeface="Cambria Math" charset="0"/>
                                <a:ea typeface="Cambria Math" charset="0"/>
                                <a:cs typeface="Cambria Math" charset="0"/>
                              </a:rPr>
                              <m:t>𝑀</m:t>
                            </m:r>
                          </m:e>
                        </m:rad>
                      </m:e>
                    </m:d>
                  </m:oMath>
                </a14:m>
                <a:endParaRPr lang="en-US" dirty="0"/>
              </a:p>
            </p:txBody>
          </p:sp>
        </mc:Choice>
        <mc:Fallback>
          <p:sp>
            <p:nvSpPr>
              <p:cNvPr id="3" name="Content Placeholder 2">
                <a:extLst>
                  <a:ext uri="{FF2B5EF4-FFF2-40B4-BE49-F238E27FC236}">
                    <a16:creationId xmlns="" xmlns:a16="http://schemas.microsoft.com/office/drawing/2014/main" xmlns:a14="http://schemas.microsoft.com/office/drawing/2010/main" id="{C0353BEB-ED65-4377-B8AC-87A4F3EBC240}"/>
                  </a:ext>
                </a:extLst>
              </p:cNvPr>
              <p:cNvSpPr>
                <a:spLocks noGrp="1" noRot="1" noChangeAspect="1" noMove="1" noResize="1" noEditPoints="1" noAdjustHandles="1" noChangeArrowheads="1" noChangeShapeType="1" noTextEdit="1"/>
              </p:cNvSpPr>
              <p:nvPr>
                <p:ph idx="1"/>
              </p:nvPr>
            </p:nvSpPr>
            <p:spPr>
              <a:xfrm>
                <a:off x="155448" y="1219200"/>
                <a:ext cx="8833104" cy="5502276"/>
              </a:xfrm>
              <a:blipFill rotWithShape="0">
                <a:blip r:embed="rId3"/>
                <a:stretch>
                  <a:fillRect l="-1242" t="-1772" r="-276"/>
                </a:stretch>
              </a:blipFill>
            </p:spPr>
            <p:txBody>
              <a:bodyPr/>
              <a:lstStyle/>
              <a:p>
                <a:r>
                  <a:rPr lang="en-US">
                    <a:noFill/>
                  </a:rPr>
                  <a:t> </a:t>
                </a:r>
              </a:p>
            </p:txBody>
          </p:sp>
        </mc:Fallback>
      </mc:AlternateContent>
    </p:spTree>
    <p:extLst>
      <p:ext uri="{BB962C8B-B14F-4D97-AF65-F5344CB8AC3E}">
        <p14:creationId xmlns:p14="http://schemas.microsoft.com/office/powerpoint/2010/main" val="100533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Round-Based Scheme</a:t>
            </a:r>
            <a:endParaRPr lang="en-US" dirty="0"/>
          </a:p>
        </p:txBody>
      </p:sp>
      <p:sp>
        <p:nvSpPr>
          <p:cNvPr id="3" name="Content Placeholder 2"/>
          <p:cNvSpPr>
            <a:spLocks noGrp="1"/>
          </p:cNvSpPr>
          <p:nvPr>
            <p:ph idx="1"/>
          </p:nvPr>
        </p:nvSpPr>
        <p:spPr>
          <a:ln>
            <a:solidFill>
              <a:schemeClr val="accent6"/>
            </a:solidFill>
          </a:ln>
        </p:spPr>
        <p:txBody>
          <a:bodyPr/>
          <a:lstStyle/>
          <a:p>
            <a:pPr marL="0" indent="0">
              <a:buNone/>
            </a:pPr>
            <a:r>
              <a:rPr lang="en-US" dirty="0" smtClean="0"/>
              <a:t>Buy initial dataset</a:t>
            </a:r>
            <a:endParaRPr lang="en-US" dirty="0" smtClean="0"/>
          </a:p>
          <a:p>
            <a:pPr marL="0" indent="0">
              <a:buNone/>
            </a:pPr>
            <a:r>
              <a:rPr lang="en-US" dirty="0" smtClean="0"/>
              <a:t>Repeat:</a:t>
            </a:r>
            <a:endParaRPr lang="en-US" dirty="0" smtClean="0"/>
          </a:p>
          <a:p>
            <a:pPr marL="0" indent="0">
              <a:buNone/>
            </a:pPr>
            <a:r>
              <a:rPr lang="en-US" dirty="0"/>
              <a:t>	</a:t>
            </a:r>
            <a:r>
              <a:rPr lang="en-US" dirty="0" smtClean="0"/>
              <a:t>Answer queries using </a:t>
            </a:r>
            <a:r>
              <a:rPr lang="en-US" dirty="0" smtClean="0"/>
              <a:t>current dataset</a:t>
            </a:r>
          </a:p>
          <a:p>
            <a:pPr marL="0" indent="0">
              <a:buNone/>
            </a:pPr>
            <a:r>
              <a:rPr lang="en-US" dirty="0" smtClean="0"/>
              <a:t>	Charge enough to afford </a:t>
            </a:r>
            <a:r>
              <a:rPr lang="en-US" dirty="0" smtClean="0"/>
              <a:t>new, fresh dataset</a:t>
            </a:r>
            <a:endParaRPr lang="en-US" dirty="0" smtClean="0"/>
          </a:p>
          <a:p>
            <a:pPr marL="0" indent="0">
              <a:buNone/>
            </a:pPr>
            <a:r>
              <a:rPr lang="en-US" dirty="0"/>
              <a:t>	</a:t>
            </a:r>
            <a:r>
              <a:rPr lang="en-US" dirty="0" smtClean="0"/>
              <a:t>Once </a:t>
            </a:r>
            <a:r>
              <a:rPr lang="en-US" dirty="0" smtClean="0"/>
              <a:t>current one </a:t>
            </a:r>
            <a:r>
              <a:rPr lang="en-US" dirty="0" smtClean="0"/>
              <a:t>is </a:t>
            </a:r>
            <a:r>
              <a:rPr lang="en-US" dirty="0" smtClean="0"/>
              <a:t>“used up”, discard it</a:t>
            </a:r>
          </a:p>
          <a:p>
            <a:pPr marL="0" indent="0">
              <a:buNone/>
            </a:pPr>
            <a:r>
              <a:rPr lang="en-US" b="0" dirty="0"/>
              <a:t>	</a:t>
            </a:r>
            <a:r>
              <a:rPr lang="en-US" b="0" dirty="0" smtClean="0"/>
              <a:t>Buy new </a:t>
            </a:r>
            <a:r>
              <a:rPr lang="en-US" b="0" dirty="0" smtClean="0"/>
              <a:t>dataset</a:t>
            </a:r>
            <a:endParaRPr lang="en-US" dirty="0" smtClean="0"/>
          </a:p>
        </p:txBody>
      </p:sp>
    </p:spTree>
    <p:extLst>
      <p:ext uri="{BB962C8B-B14F-4D97-AF65-F5344CB8AC3E}">
        <p14:creationId xmlns:p14="http://schemas.microsoft.com/office/powerpoint/2010/main" val="3353940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05148" y="2090121"/>
            <a:ext cx="3609858" cy="5029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Speech Bubble: Rectangle with Corners Rounded 1">
                <a:extLst>
                  <a:ext uri="{FF2B5EF4-FFF2-40B4-BE49-F238E27FC236}">
                    <a16:creationId xmlns="" xmlns:a16="http://schemas.microsoft.com/office/drawing/2014/main" id="{B9EA423A-D4EB-45FE-A9A2-8A11014D0698}"/>
                  </a:ext>
                </a:extLst>
              </p:cNvPr>
              <p:cNvSpPr/>
              <p:nvPr/>
            </p:nvSpPr>
            <p:spPr>
              <a:xfrm>
                <a:off x="4815006" y="1222947"/>
                <a:ext cx="3588668" cy="898323"/>
              </a:xfrm>
              <a:prstGeom prst="wedgeRoundRectCallout">
                <a:avLst>
                  <a:gd name="adj1" fmla="val -47820"/>
                  <a:gd name="adj2" fmla="val 18886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Truncated Gaussian,</a:t>
                </a:r>
                <a:br>
                  <a:rPr lang="en-US" dirty="0"/>
                </a:br>
                <a:r>
                  <a:rPr lang="en-US" dirty="0"/>
                  <a:t>conditioned on the interval </a:t>
                </a:r>
                <a14:m>
                  <m:oMath xmlns:m="http://schemas.openxmlformats.org/officeDocument/2006/math">
                    <m:d>
                      <m:dPr>
                        <m:begChr m:val="["/>
                        <m:endChr m:val="]"/>
                        <m:ctrlPr>
                          <a:rPr lang="en-US" b="0" i="1" smtClean="0">
                            <a:latin typeface="Cambria Math" charset="0"/>
                          </a:rPr>
                        </m:ctrlPr>
                      </m:dPr>
                      <m:e>
                        <m:r>
                          <a:rPr lang="en-US" b="0" i="1" smtClean="0">
                            <a:latin typeface="Cambria Math" panose="02040503050406030204" pitchFamily="18" charset="0"/>
                          </a:rPr>
                          <m:t>−</m:t>
                        </m:r>
                        <m:f>
                          <m:fPr>
                            <m:ctrlPr>
                              <a:rPr lang="en-US" b="0" i="1" smtClean="0">
                                <a:latin typeface="Cambria Math" charset="0"/>
                              </a:rPr>
                            </m:ctrlPr>
                          </m:fPr>
                          <m:num>
                            <m:r>
                              <a:rPr lang="en-US" b="0" i="1" smtClean="0">
                                <a:latin typeface="Cambria Math" panose="02040503050406030204" pitchFamily="18" charset="0"/>
                              </a:rPr>
                              <m:t>𝜏</m:t>
                            </m:r>
                          </m:num>
                          <m:den>
                            <m:r>
                              <a:rPr lang="en-US" b="0" i="1" smtClean="0">
                                <a:latin typeface="Cambria Math" panose="02040503050406030204" pitchFamily="18" charset="0"/>
                              </a:rPr>
                              <m:t>4</m:t>
                            </m:r>
                          </m:den>
                        </m:f>
                        <m:r>
                          <a:rPr lang="en-US" b="0" i="1" smtClean="0">
                            <a:latin typeface="Cambria Math" panose="02040503050406030204" pitchFamily="18" charset="0"/>
                          </a:rPr>
                          <m:t>,</m:t>
                        </m:r>
                        <m:f>
                          <m:fPr>
                            <m:ctrlPr>
                              <a:rPr lang="en-US" b="0" i="1" smtClean="0">
                                <a:latin typeface="Cambria Math" charset="0"/>
                              </a:rPr>
                            </m:ctrlPr>
                          </m:fPr>
                          <m:num>
                            <m:r>
                              <a:rPr lang="en-US" b="0" i="1" smtClean="0">
                                <a:latin typeface="Cambria Math" panose="02040503050406030204" pitchFamily="18" charset="0"/>
                              </a:rPr>
                              <m:t>𝜏</m:t>
                            </m:r>
                          </m:num>
                          <m:den>
                            <m:r>
                              <a:rPr lang="en-US" b="0" i="1" smtClean="0">
                                <a:latin typeface="Cambria Math" panose="02040503050406030204" pitchFamily="18" charset="0"/>
                              </a:rPr>
                              <m:t>4</m:t>
                            </m:r>
                          </m:den>
                        </m:f>
                      </m:e>
                    </m:d>
                  </m:oMath>
                </a14:m>
                <a:endParaRPr lang="en-US" dirty="0"/>
              </a:p>
            </p:txBody>
          </p:sp>
        </mc:Choice>
        <mc:Fallback xmlns="">
          <p:sp>
            <p:nvSpPr>
              <p:cNvPr id="2" name="Speech Bubble: Rectangle with Corners Rounded 1">
                <a:extLst>
                  <a:ext uri="{FF2B5EF4-FFF2-40B4-BE49-F238E27FC236}">
                    <a16:creationId xmlns:a16="http://schemas.microsoft.com/office/drawing/2014/main" xmlns="" xmlns:a14="http://schemas.microsoft.com/office/drawing/2010/main" id="{B9EA423A-D4EB-45FE-A9A2-8A11014D0698}"/>
                  </a:ext>
                </a:extLst>
              </p:cNvPr>
              <p:cNvSpPr>
                <a:spLocks noRot="1" noChangeAspect="1" noMove="1" noResize="1" noEditPoints="1" noAdjustHandles="1" noChangeArrowheads="1" noChangeShapeType="1" noTextEdit="1"/>
              </p:cNvSpPr>
              <p:nvPr/>
            </p:nvSpPr>
            <p:spPr>
              <a:xfrm>
                <a:off x="4815006" y="1222947"/>
                <a:ext cx="3588668" cy="898323"/>
              </a:xfrm>
              <a:prstGeom prst="wedgeRoundRectCallout">
                <a:avLst>
                  <a:gd name="adj1" fmla="val -47820"/>
                  <a:gd name="adj2" fmla="val 188869"/>
                  <a:gd name="adj3" fmla="val 16667"/>
                </a:avLst>
              </a:prstGeom>
              <a:blipFill rotWithShape="0">
                <a:blip r:embed="rId3"/>
                <a:stretch>
                  <a:fillRect/>
                </a:stretch>
              </a:blipFill>
            </p:spPr>
            <p:txBody>
              <a:bodyPr/>
              <a:lstStyle/>
              <a:p>
                <a:r>
                  <a:rPr lang="en-US">
                    <a:noFill/>
                  </a:rPr>
                  <a:t> </a:t>
                </a:r>
              </a:p>
            </p:txBody>
          </p:sp>
        </mc:Fallback>
      </mc:AlternateContent>
      <p:sp>
        <p:nvSpPr>
          <p:cNvPr id="12" name="Rectangle 11"/>
          <p:cNvSpPr/>
          <p:nvPr/>
        </p:nvSpPr>
        <p:spPr>
          <a:xfrm>
            <a:off x="1205148" y="2609516"/>
            <a:ext cx="4466078" cy="422070"/>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 xmlns:a16="http://schemas.microsoft.com/office/drawing/2014/main" id="{2633F7A8-BB7F-4B15-B5DD-EF2453EAAD54}"/>
              </a:ext>
            </a:extLst>
          </p:cNvPr>
          <p:cNvSpPr>
            <a:spLocks noGrp="1"/>
          </p:cNvSpPr>
          <p:nvPr>
            <p:ph type="title"/>
          </p:nvPr>
        </p:nvSpPr>
        <p:spPr/>
        <p:txBody>
          <a:bodyPr/>
          <a:lstStyle/>
          <a:p>
            <a:r>
              <a:rPr lang="en-US" dirty="0" err="1">
                <a:latin typeface="Copperplate Gothic Light" panose="020E0507020206020404" pitchFamily="34" charset="0"/>
              </a:rPr>
              <a:t>ValidationRound</a:t>
            </a:r>
            <a:endParaRPr lang="en-US" dirty="0">
              <a:latin typeface="Copperplate Gothic Light" panose="020E0507020206020404" pitchFamily="34" charset="0"/>
            </a:endParaRP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 xmlns:a16="http://schemas.microsoft.com/office/drawing/2014/main" id="{CF1F3E6C-5D29-4FD5-8FF7-65DE0C6B51A5}"/>
                  </a:ext>
                </a:extLst>
              </p:cNvPr>
              <p:cNvSpPr>
                <a:spLocks noGrp="1"/>
              </p:cNvSpPr>
              <p:nvPr>
                <p:ph sz="half" idx="1"/>
              </p:nvPr>
            </p:nvSpPr>
            <p:spPr>
              <a:xfrm>
                <a:off x="689463" y="1179805"/>
                <a:ext cx="7765074" cy="2660171"/>
              </a:xfrm>
              <a:ln w="38100">
                <a:solidFill>
                  <a:srgbClr val="00B050"/>
                </a:solidFill>
              </a:ln>
            </p:spPr>
            <p:txBody>
              <a:bodyPr>
                <a:normAutofit fontScale="92500" lnSpcReduction="10000"/>
              </a:bodyPr>
              <a:lstStyle/>
              <a:p>
                <a:pPr marL="0" indent="0">
                  <a:buNone/>
                </a:pPr>
                <a:r>
                  <a:rPr lang="en-US" sz="700" dirty="0" smtClean="0"/>
                  <a:t> </a:t>
                </a:r>
                <a:endParaRPr lang="en-US" sz="700" dirty="0"/>
              </a:p>
              <a:p>
                <a:pPr marL="0" indent="0">
                  <a:buNone/>
                </a:pPr>
                <a:r>
                  <a:rPr lang="en-US" sz="2400" dirty="0" smtClean="0"/>
                  <a:t>Using </a:t>
                </a:r>
                <a14:m>
                  <m:oMath xmlns:m="http://schemas.openxmlformats.org/officeDocument/2006/math">
                    <m:r>
                      <a:rPr lang="en-US" sz="2400" b="0" i="1" smtClean="0">
                        <a:latin typeface="Cambria Math" panose="02040503050406030204" pitchFamily="18" charset="0"/>
                      </a:rPr>
                      <m:t>𝑆</m:t>
                    </m:r>
                    <m:r>
                      <a:rPr lang="en-US" sz="2400" b="0" i="1" smtClean="0">
                        <a:latin typeface="Cambria Math" panose="02040503050406030204" pitchFamily="18" charset="0"/>
                      </a:rPr>
                      <m:t>,</m:t>
                    </m:r>
                    <m:r>
                      <a:rPr lang="en-US" sz="2400" b="0" i="1" smtClean="0">
                        <a:latin typeface="Cambria Math" panose="02040503050406030204" pitchFamily="18" charset="0"/>
                      </a:rPr>
                      <m:t>𝑇</m:t>
                    </m:r>
                    <m:r>
                      <a:rPr lang="en-US" sz="2400" b="0" i="1" smtClean="0">
                        <a:latin typeface="Cambria Math" panose="02040503050406030204" pitchFamily="18" charset="0"/>
                      </a:rPr>
                      <m:t>∼</m:t>
                    </m:r>
                    <m:sSup>
                      <m:sSupPr>
                        <m:ctrlPr>
                          <a:rPr lang="en-US" sz="2400" b="0" i="1" smtClean="0">
                            <a:latin typeface="Cambria Math" charset="0"/>
                          </a:rPr>
                        </m:ctrlPr>
                      </m:sSupPr>
                      <m:e>
                        <m:r>
                          <a:rPr lang="en-US" sz="2400" b="0" i="1" smtClean="0">
                            <a:latin typeface="Cambria Math" panose="02040503050406030204" pitchFamily="18" charset="0"/>
                          </a:rPr>
                          <m:t>𝒟</m:t>
                        </m:r>
                      </m:e>
                      <m:sup>
                        <m:r>
                          <a:rPr lang="en-US" sz="2400" b="0" i="1" smtClean="0">
                            <a:latin typeface="Cambria Math" panose="02040503050406030204" pitchFamily="18" charset="0"/>
                          </a:rPr>
                          <m:t>𝑁</m:t>
                        </m:r>
                      </m:sup>
                    </m:sSup>
                  </m:oMath>
                </a14:m>
                <a:endParaRPr lang="en-US" sz="2400" dirty="0"/>
              </a:p>
              <a:p>
                <a:pPr marL="0" indent="0">
                  <a:buNone/>
                </a:pPr>
                <a:r>
                  <a:rPr lang="en-US" sz="2400" b="1" dirty="0"/>
                  <a:t>For each </a:t>
                </a:r>
                <a:r>
                  <a:rPr lang="en-US" sz="2400" dirty="0"/>
                  <a:t>query </a:t>
                </a:r>
                <a14:m>
                  <m:oMath xmlns:m="http://schemas.openxmlformats.org/officeDocument/2006/math">
                    <m:r>
                      <a:rPr lang="en-US" sz="2400" b="0" i="1" smtClean="0">
                        <a:latin typeface="Cambria Math" panose="02040503050406030204" pitchFamily="18" charset="0"/>
                      </a:rPr>
                      <m:t>𝑖</m:t>
                    </m:r>
                    <m:r>
                      <a:rPr lang="en-US" sz="2400" b="0" i="1" smtClean="0">
                        <a:latin typeface="Cambria Math" panose="02040503050406030204" pitchFamily="18" charset="0"/>
                      </a:rPr>
                      <m:t>=1,2,3,…</m:t>
                    </m:r>
                  </m:oMath>
                </a14:m>
                <a:endParaRPr lang="en-US" sz="2400" dirty="0"/>
              </a:p>
              <a:p>
                <a:pPr marL="457200" lvl="1" indent="0">
                  <a:buNone/>
                </a:pPr>
                <a:r>
                  <a:rPr lang="en-US" b="1" dirty="0"/>
                  <a:t>If</a:t>
                </a:r>
                <a:r>
                  <a:rPr lang="en-US" dirty="0"/>
                  <a:t> </a:t>
                </a:r>
                <a14:m>
                  <m:oMath xmlns:m="http://schemas.openxmlformats.org/officeDocument/2006/math">
                    <m:r>
                      <a:rPr lang="en-US" b="0" i="1" smtClean="0">
                        <a:latin typeface="Cambria Math" panose="02040503050406030204" pitchFamily="18" charset="0"/>
                      </a:rPr>
                      <m:t>𝑖</m:t>
                    </m:r>
                    <m:r>
                      <a:rPr lang="en-US" b="0" i="1" smtClean="0">
                        <a:latin typeface="Cambria Math" charset="0"/>
                      </a:rPr>
                      <m:t>≥</m:t>
                    </m:r>
                    <m:f>
                      <m:fPr>
                        <m:ctrlPr>
                          <a:rPr lang="en-US" i="1">
                            <a:latin typeface="Cambria Math" charset="0"/>
                          </a:rPr>
                        </m:ctrlPr>
                      </m:fPr>
                      <m:num>
                        <m:r>
                          <a:rPr lang="en-US" b="0" i="1" smtClean="0">
                            <a:latin typeface="Cambria Math" charset="0"/>
                          </a:rPr>
                          <m:t>𝛽</m:t>
                        </m:r>
                      </m:num>
                      <m:den>
                        <m:r>
                          <a:rPr lang="en-US" i="1">
                            <a:latin typeface="Cambria Math" panose="02040503050406030204" pitchFamily="18" charset="0"/>
                          </a:rPr>
                          <m:t>4</m:t>
                        </m:r>
                      </m:den>
                    </m:f>
                    <m:func>
                      <m:funcPr>
                        <m:ctrlPr>
                          <a:rPr lang="en-US" i="1">
                            <a:latin typeface="Cambria Math" charset="0"/>
                          </a:rPr>
                        </m:ctrlPr>
                      </m:funcPr>
                      <m:fName>
                        <m:r>
                          <m:rPr>
                            <m:sty m:val="p"/>
                          </m:rPr>
                          <a:rPr lang="en-US">
                            <a:latin typeface="Cambria Math" panose="02040503050406030204" pitchFamily="18" charset="0"/>
                          </a:rPr>
                          <m:t>exp</m:t>
                        </m:r>
                      </m:fName>
                      <m:e>
                        <m:d>
                          <m:dPr>
                            <m:ctrlPr>
                              <a:rPr lang="en-US" i="1">
                                <a:latin typeface="Cambria Math" charset="0"/>
                              </a:rPr>
                            </m:ctrlPr>
                          </m:dPr>
                          <m:e>
                            <m:f>
                              <m:fPr>
                                <m:ctrlPr>
                                  <a:rPr lang="en-US" i="1">
                                    <a:latin typeface="Cambria Math" charset="0"/>
                                  </a:rPr>
                                </m:ctrlPr>
                              </m:fPr>
                              <m:num>
                                <m:r>
                                  <a:rPr lang="en-US" b="0" i="1" smtClean="0">
                                    <a:latin typeface="Cambria Math" panose="02040503050406030204" pitchFamily="18" charset="0"/>
                                  </a:rPr>
                                  <m:t>𝑁</m:t>
                                </m:r>
                                <m:sSup>
                                  <m:sSupPr>
                                    <m:ctrlPr>
                                      <a:rPr lang="en-US" i="1">
                                        <a:latin typeface="Cambria Math" charset="0"/>
                                      </a:rPr>
                                    </m:ctrlPr>
                                  </m:sSupPr>
                                  <m:e>
                                    <m:r>
                                      <a:rPr lang="en-US" i="1">
                                        <a:latin typeface="Cambria Math" panose="02040503050406030204" pitchFamily="18" charset="0"/>
                                      </a:rPr>
                                      <m:t>𝜏</m:t>
                                    </m:r>
                                  </m:e>
                                  <m:sup>
                                    <m:r>
                                      <a:rPr lang="en-US" i="1">
                                        <a:latin typeface="Cambria Math" panose="02040503050406030204" pitchFamily="18" charset="0"/>
                                      </a:rPr>
                                      <m:t>2</m:t>
                                    </m:r>
                                  </m:sup>
                                </m:sSup>
                              </m:num>
                              <m:den>
                                <m:r>
                                  <a:rPr lang="en-US" i="1">
                                    <a:latin typeface="Cambria Math" panose="02040503050406030204" pitchFamily="18" charset="0"/>
                                  </a:rPr>
                                  <m:t>8</m:t>
                                </m:r>
                              </m:den>
                            </m:f>
                          </m:e>
                        </m:d>
                      </m:e>
                    </m:func>
                  </m:oMath>
                </a14:m>
                <a:r>
                  <a:rPr lang="en-US" dirty="0"/>
                  <a:t>, </a:t>
                </a:r>
                <a:r>
                  <a:rPr lang="en-US" b="1" dirty="0"/>
                  <a:t>Halt</a:t>
                </a:r>
                <a:r>
                  <a:rPr lang="en-US" dirty="0"/>
                  <a:t> (type 1)</a:t>
                </a:r>
              </a:p>
              <a:p>
                <a:pPr marL="457200" lvl="1" indent="0">
                  <a:buNone/>
                </a:pPr>
                <a:r>
                  <a:rPr lang="en-US" b="1" dirty="0" err="1" smtClean="0"/>
                  <a:t>Elif</a:t>
                </a:r>
                <a:r>
                  <a:rPr lang="en-US" dirty="0" smtClean="0"/>
                  <a:t> </a:t>
                </a:r>
                <a14:m>
                  <m:oMath xmlns:m="http://schemas.openxmlformats.org/officeDocument/2006/math">
                    <m:d>
                      <m:dPr>
                        <m:begChr m:val="|"/>
                        <m:endChr m:val="|"/>
                        <m:ctrlPr>
                          <a:rPr lang="en-US" b="0" i="1" smtClean="0">
                            <a:latin typeface="Cambria Math" charset="0"/>
                          </a:rPr>
                        </m:ctrlPr>
                      </m:dPr>
                      <m:e>
                        <m:sSub>
                          <m:sSubPr>
                            <m:ctrlPr>
                              <a:rPr lang="en-US" b="0" i="1" smtClean="0">
                                <a:latin typeface="Cambria Math" charset="0"/>
                              </a:rPr>
                            </m:ctrlPr>
                          </m:sSubPr>
                          <m:e>
                            <m:r>
                              <a:rPr lang="en-US" b="0" i="1" smtClean="0">
                                <a:latin typeface="Cambria Math" charset="0"/>
                                <a:ea typeface="Cambria Math" charset="0"/>
                                <a:cs typeface="Cambria Math" charset="0"/>
                              </a:rPr>
                              <m:t>ℰ</m:t>
                            </m:r>
                          </m:e>
                          <m:sub>
                            <m:r>
                              <a:rPr lang="en-US" b="0" i="1" smtClean="0">
                                <a:latin typeface="Cambria Math" panose="02040503050406030204" pitchFamily="18" charset="0"/>
                              </a:rPr>
                              <m:t>𝑆</m:t>
                            </m:r>
                          </m:sub>
                        </m:sSub>
                        <m:d>
                          <m:dPr>
                            <m:begChr m:val="["/>
                            <m:endChr m:val="]"/>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charset="0"/>
                                <a:ea typeface="Cambria Math" charset="0"/>
                                <a:cs typeface="Cambria Math" charset="0"/>
                              </a:rPr>
                              <m:t>ℰ</m:t>
                            </m:r>
                          </m:e>
                          <m:sub>
                            <m:r>
                              <a:rPr lang="en-US" b="0" i="1" smtClean="0">
                                <a:latin typeface="Cambria Math" panose="02040503050406030204" pitchFamily="18" charset="0"/>
                              </a:rPr>
                              <m:t>𝑇</m:t>
                            </m:r>
                          </m:sub>
                        </m:sSub>
                        <m:d>
                          <m:dPr>
                            <m:begChr m:val="["/>
                            <m:endChr m:val="]"/>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e>
                        </m:d>
                      </m:e>
                    </m:d>
                    <m:r>
                      <a:rPr lang="en-US" b="0" i="1" smtClean="0">
                        <a:latin typeface="Cambria Math" charset="0"/>
                      </a:rPr>
                      <m:t>&gt;</m:t>
                    </m:r>
                    <m:f>
                      <m:fPr>
                        <m:ctrlPr>
                          <a:rPr lang="en-US" b="0" i="1" smtClean="0">
                            <a:latin typeface="Cambria Math" charset="0"/>
                          </a:rPr>
                        </m:ctrlPr>
                      </m:fPr>
                      <m:num>
                        <m:r>
                          <a:rPr lang="en-US" b="0" i="1" smtClean="0">
                            <a:latin typeface="Cambria Math" panose="02040503050406030204" pitchFamily="18" charset="0"/>
                          </a:rPr>
                          <m:t>𝜏</m:t>
                        </m:r>
                      </m:num>
                      <m:den>
                        <m:r>
                          <a:rPr lang="en-US" b="0" i="1" smtClean="0">
                            <a:latin typeface="Cambria Math" panose="02040503050406030204" pitchFamily="18" charset="0"/>
                          </a:rPr>
                          <m:t>2</m:t>
                        </m:r>
                      </m:den>
                    </m:f>
                  </m:oMath>
                </a14:m>
                <a:r>
                  <a:rPr lang="en-US" b="0" dirty="0" smtClean="0"/>
                  <a:t>, </a:t>
                </a:r>
                <a:r>
                  <a:rPr lang="en-US" b="1" dirty="0"/>
                  <a:t>Halt</a:t>
                </a:r>
                <a:r>
                  <a:rPr lang="en-US" dirty="0"/>
                  <a:t> (type 2</a:t>
                </a:r>
                <a:r>
                  <a:rPr lang="en-US" dirty="0" smtClean="0"/>
                  <a:t>)</a:t>
                </a:r>
                <a:endParaRPr lang="en-US" b="0" dirty="0" smtClean="0"/>
              </a:p>
              <a:p>
                <a:pPr marL="457200" lvl="1" indent="0">
                  <a:buNone/>
                </a:pPr>
                <a:r>
                  <a:rPr lang="en-US" b="1" dirty="0" smtClean="0"/>
                  <a:t>Else</a:t>
                </a:r>
              </a:p>
              <a:p>
                <a:pPr marL="457200" lvl="1" indent="0">
                  <a:buNone/>
                </a:pPr>
                <a:r>
                  <a:rPr lang="en-US" b="1" dirty="0"/>
                  <a:t>	</a:t>
                </a:r>
                <a:r>
                  <a:rPr lang="en-US" b="1" dirty="0" smtClean="0"/>
                  <a:t>output</a:t>
                </a:r>
                <a:r>
                  <a:rPr lang="en-US" dirty="0" smtClean="0"/>
                  <a:t>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charset="0"/>
                            <a:ea typeface="Cambria Math" charset="0"/>
                            <a:cs typeface="Cambria Math" charset="0"/>
                          </a:rPr>
                          <m:t>ℰ</m:t>
                        </m:r>
                      </m:e>
                      <m:sub>
                        <m:r>
                          <a:rPr lang="en-US" b="0" i="1" smtClean="0">
                            <a:latin typeface="Cambria Math" panose="02040503050406030204" pitchFamily="18" charset="0"/>
                          </a:rPr>
                          <m:t>𝑆</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𝒩</m:t>
                        </m:r>
                      </m:e>
                      <m:sub>
                        <m:r>
                          <a:rPr lang="en-US" b="0" i="1" smtClean="0">
                            <a:latin typeface="Cambria Math" panose="02040503050406030204" pitchFamily="18" charset="0"/>
                          </a:rPr>
                          <m:t>𝜏</m:t>
                        </m:r>
                        <m:r>
                          <a:rPr lang="en-US" b="0" i="1" smtClean="0">
                            <a:latin typeface="Cambria Math" panose="02040503050406030204" pitchFamily="18" charset="0"/>
                          </a:rPr>
                          <m:t>/4</m:t>
                        </m:r>
                      </m:sub>
                    </m:sSub>
                    <m:r>
                      <a:rPr lang="en-US" b="0" i="1" smtClean="0">
                        <a:latin typeface="Cambria Math" panose="02040503050406030204" pitchFamily="18" charset="0"/>
                      </a:rPr>
                      <m:t>(0,</m:t>
                    </m:r>
                    <m:sSup>
                      <m:sSupPr>
                        <m:ctrlPr>
                          <a:rPr lang="en-US" b="0" i="1" smtClean="0">
                            <a:latin typeface="Cambria Math"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a14:m>
                <a:endParaRPr lang="en-US" dirty="0"/>
              </a:p>
            </p:txBody>
          </p:sp>
        </mc:Choice>
        <mc:Fallback xmlns="">
          <p:sp>
            <p:nvSpPr>
              <p:cNvPr id="5" name="Content Placeholder 4">
                <a:extLst>
                  <a:ext uri="{FF2B5EF4-FFF2-40B4-BE49-F238E27FC236}">
                    <a16:creationId xmlns:a16="http://schemas.microsoft.com/office/drawing/2014/main" xmlns="" xmlns:a14="http://schemas.microsoft.com/office/drawing/2010/main" id="{CF1F3E6C-5D29-4FD5-8FF7-65DE0C6B51A5}"/>
                  </a:ext>
                </a:extLst>
              </p:cNvPr>
              <p:cNvSpPr>
                <a:spLocks noGrp="1" noRot="1" noChangeAspect="1" noMove="1" noResize="1" noEditPoints="1" noAdjustHandles="1" noChangeArrowheads="1" noChangeShapeType="1" noTextEdit="1"/>
              </p:cNvSpPr>
              <p:nvPr>
                <p:ph sz="half" idx="1"/>
              </p:nvPr>
            </p:nvSpPr>
            <p:spPr>
              <a:xfrm>
                <a:off x="689463" y="1179805"/>
                <a:ext cx="7765074" cy="2660171"/>
              </a:xfrm>
              <a:blipFill rotWithShape="0">
                <a:blip r:embed="rId4"/>
                <a:stretch>
                  <a:fillRect l="-781"/>
                </a:stretch>
              </a:blipFill>
              <a:ln w="38100">
                <a:solidFill>
                  <a:srgbClr val="00B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Speech Bubble: Rectangle with Corners Rounded 6">
                <a:extLst>
                  <a:ext uri="{FF2B5EF4-FFF2-40B4-BE49-F238E27FC236}">
                    <a16:creationId xmlns="" xmlns:a16="http://schemas.microsoft.com/office/drawing/2014/main" id="{FF1B1B69-C506-4B76-AECE-D2EF1CC3FC03}"/>
                  </a:ext>
                </a:extLst>
              </p:cNvPr>
              <p:cNvSpPr/>
              <p:nvPr/>
            </p:nvSpPr>
            <p:spPr>
              <a:xfrm>
                <a:off x="6163686" y="3177282"/>
                <a:ext cx="2290851" cy="662694"/>
              </a:xfrm>
              <a:prstGeom prst="wedgeRoundRectCallout">
                <a:avLst>
                  <a:gd name="adj1" fmla="val -74014"/>
                  <a:gd name="adj2" fmla="val 90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b="0" i="1" smtClean="0">
                              <a:latin typeface="Cambria Math"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charset="0"/>
                            </a:rPr>
                          </m:ctrlPr>
                        </m:fPr>
                        <m:num>
                          <m:sSup>
                            <m:sSupPr>
                              <m:ctrlPr>
                                <a:rPr lang="en-US" b="0" i="1" smtClean="0">
                                  <a:latin typeface="Cambria Math" charset="0"/>
                                </a:rPr>
                              </m:ctrlPr>
                            </m:sSupPr>
                            <m:e>
                              <m:r>
                                <a:rPr lang="en-US" b="0" i="1" smtClean="0">
                                  <a:latin typeface="Cambria Math" panose="02040503050406030204" pitchFamily="18" charset="0"/>
                                </a:rPr>
                                <m:t>𝜏</m:t>
                              </m:r>
                            </m:e>
                            <m:sup>
                              <m:r>
                                <a:rPr lang="en-US" b="0" i="1" smtClean="0">
                                  <a:latin typeface="Cambria Math" panose="02040503050406030204" pitchFamily="18" charset="0"/>
                                </a:rPr>
                                <m:t>2</m:t>
                              </m:r>
                            </m:sup>
                          </m:sSup>
                        </m:num>
                        <m:den>
                          <m:r>
                            <a:rPr lang="en-US" b="0" i="1" smtClean="0">
                              <a:latin typeface="Cambria Math" panose="02040503050406030204" pitchFamily="18" charset="0"/>
                            </a:rPr>
                            <m:t>32</m:t>
                          </m:r>
                          <m:func>
                            <m:funcPr>
                              <m:ctrlPr>
                                <a:rPr lang="en-US" b="0" i="1" smtClean="0">
                                  <a:latin typeface="Cambria Math" charset="0"/>
                                </a:rPr>
                              </m:ctrlPr>
                            </m:funcPr>
                            <m:fName>
                              <m:r>
                                <m:rPr>
                                  <m:sty m:val="p"/>
                                </m:rPr>
                                <a:rPr lang="en-US" b="0" i="0" smtClean="0">
                                  <a:latin typeface="Cambria Math" panose="02040503050406030204" pitchFamily="18" charset="0"/>
                                </a:rPr>
                                <m:t>log</m:t>
                              </m:r>
                            </m:fName>
                            <m:e>
                              <m:d>
                                <m:dPr>
                                  <m:ctrlPr>
                                    <a:rPr lang="en-US" b="0" i="1" smtClean="0">
                                      <a:latin typeface="Cambria Math" charset="0"/>
                                    </a:rPr>
                                  </m:ctrlPr>
                                </m:dPr>
                                <m:e>
                                  <m:f>
                                    <m:fPr>
                                      <m:type m:val="lin"/>
                                      <m:ctrlPr>
                                        <a:rPr lang="en-US" b="0" i="1" smtClean="0">
                                          <a:latin typeface="Cambria Math" charset="0"/>
                                        </a:rPr>
                                      </m:ctrlPr>
                                    </m:fPr>
                                    <m:num>
                                      <m:r>
                                        <a:rPr lang="en-US" b="0" i="1" smtClean="0">
                                          <a:latin typeface="Cambria Math" panose="02040503050406030204" pitchFamily="18" charset="0"/>
                                        </a:rPr>
                                        <m:t>8</m:t>
                                      </m:r>
                                      <m:sSup>
                                        <m:sSupPr>
                                          <m:ctrlPr>
                                            <a:rPr lang="en-US" b="0" i="1" smtClean="0">
                                              <a:latin typeface="Cambria Math" charset="0"/>
                                            </a:rPr>
                                          </m:ctrlPr>
                                        </m:sSupPr>
                                        <m:e>
                                          <m:r>
                                            <a:rPr lang="en-US" b="0" i="1" smtClean="0">
                                              <a:latin typeface="Cambria Math" panose="02040503050406030204" pitchFamily="18" charset="0"/>
                                            </a:rPr>
                                            <m:t>𝑁</m:t>
                                          </m:r>
                                        </m:e>
                                        <m:sup>
                                          <m:r>
                                            <a:rPr lang="en-US" b="0" i="1" smtClean="0">
                                              <a:latin typeface="Cambria Math" panose="02040503050406030204" pitchFamily="18" charset="0"/>
                                            </a:rPr>
                                            <m:t>2</m:t>
                                          </m:r>
                                        </m:sup>
                                      </m:sSup>
                                    </m:num>
                                    <m:den>
                                      <m:r>
                                        <a:rPr lang="en-US" b="0" i="1" smtClean="0">
                                          <a:latin typeface="Cambria Math" charset="0"/>
                                        </a:rPr>
                                        <m:t>𝛽</m:t>
                                      </m:r>
                                    </m:den>
                                  </m:f>
                                </m:e>
                              </m:d>
                            </m:e>
                          </m:func>
                        </m:den>
                      </m:f>
                    </m:oMath>
                  </m:oMathPara>
                </a14:m>
                <a:endParaRPr lang="en-US" dirty="0"/>
              </a:p>
            </p:txBody>
          </p:sp>
        </mc:Choice>
        <mc:Fallback xmlns="">
          <p:sp>
            <p:nvSpPr>
              <p:cNvPr id="7" name="Speech Bubble: Rectangle with Corners Rounded 6">
                <a:extLst>
                  <a:ext uri="{FF2B5EF4-FFF2-40B4-BE49-F238E27FC236}">
                    <a16:creationId xmlns:a16="http://schemas.microsoft.com/office/drawing/2014/main" xmlns="" xmlns:a14="http://schemas.microsoft.com/office/drawing/2010/main" id="{FF1B1B69-C506-4B76-AECE-D2EF1CC3FC03}"/>
                  </a:ext>
                </a:extLst>
              </p:cNvPr>
              <p:cNvSpPr>
                <a:spLocks noRot="1" noChangeAspect="1" noMove="1" noResize="1" noEditPoints="1" noAdjustHandles="1" noChangeArrowheads="1" noChangeShapeType="1" noTextEdit="1"/>
              </p:cNvSpPr>
              <p:nvPr/>
            </p:nvSpPr>
            <p:spPr>
              <a:xfrm>
                <a:off x="6163686" y="3177282"/>
                <a:ext cx="2290851" cy="662694"/>
              </a:xfrm>
              <a:prstGeom prst="wedgeRoundRectCallout">
                <a:avLst>
                  <a:gd name="adj1" fmla="val -74014"/>
                  <a:gd name="adj2" fmla="val 9038"/>
                  <a:gd name="adj3" fmla="val 16667"/>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28650" y="3972658"/>
                <a:ext cx="8025794" cy="646331"/>
              </a:xfrm>
              <a:prstGeom prst="rect">
                <a:avLst/>
              </a:prstGeom>
              <a:noFill/>
            </p:spPr>
            <p:txBody>
              <a:bodyPr wrap="square" rtlCol="0">
                <a:spAutoFit/>
              </a:bodyPr>
              <a:lstStyle/>
              <a:p>
                <a:pPr marL="285750" indent="-285750">
                  <a:buClr>
                    <a:srgbClr val="FF0000"/>
                  </a:buClr>
                  <a:buFont typeface="Arial" charset="0"/>
                  <a:buChar char="•"/>
                </a:pPr>
                <a:r>
                  <a:rPr lang="en-US" dirty="0" smtClean="0"/>
                  <a:t>~ Number of non-adaptive queries that can be answered using </a:t>
                </a:r>
                <a14:m>
                  <m:oMath xmlns:m="http://schemas.openxmlformats.org/officeDocument/2006/math">
                    <m:r>
                      <a:rPr lang="en-US" b="0" i="1" smtClean="0">
                        <a:latin typeface="Cambria Math" charset="0"/>
                      </a:rPr>
                      <m:t>𝑁</m:t>
                    </m:r>
                  </m:oMath>
                </a14:m>
                <a:r>
                  <a:rPr lang="en-US" dirty="0" smtClean="0"/>
                  <a:t> samples</a:t>
                </a:r>
              </a:p>
              <a:p>
                <a:pPr marL="285750" indent="-285750">
                  <a:buClr>
                    <a:schemeClr val="accent4"/>
                  </a:buClr>
                  <a:buFont typeface="Arial" charset="0"/>
                  <a:buChar char="•"/>
                </a:pPr>
                <a:r>
                  <a:rPr lang="en-US" dirty="0" smtClean="0"/>
                  <a:t>“Validity check”</a:t>
                </a:r>
              </a:p>
            </p:txBody>
          </p:sp>
        </mc:Choice>
        <mc:Fallback xmlns="">
          <p:sp>
            <p:nvSpPr>
              <p:cNvPr id="11" name="TextBox 10"/>
              <p:cNvSpPr txBox="1">
                <a:spLocks noRot="1" noChangeAspect="1" noMove="1" noResize="1" noEditPoints="1" noAdjustHandles="1" noChangeArrowheads="1" noChangeShapeType="1" noTextEdit="1"/>
              </p:cNvSpPr>
              <p:nvPr/>
            </p:nvSpPr>
            <p:spPr>
              <a:xfrm>
                <a:off x="628650" y="3972658"/>
                <a:ext cx="8025794" cy="646331"/>
              </a:xfrm>
              <a:prstGeom prst="rect">
                <a:avLst/>
              </a:prstGeom>
              <a:blipFill rotWithShape="0">
                <a:blip r:embed="rId6"/>
                <a:stretch>
                  <a:fillRect l="-456" t="-5660" b="-14151"/>
                </a:stretch>
              </a:blipFill>
            </p:spPr>
            <p:txBody>
              <a:bodyPr/>
              <a:lstStyle/>
              <a:p>
                <a:r>
                  <a:rPr lang="en-US">
                    <a:noFill/>
                  </a:rPr>
                  <a:t> </a:t>
                </a:r>
              </a:p>
            </p:txBody>
          </p:sp>
        </mc:Fallback>
      </mc:AlternateContent>
    </p:spTree>
    <p:extLst>
      <p:ext uri="{BB962C8B-B14F-4D97-AF65-F5344CB8AC3E}">
        <p14:creationId xmlns:p14="http://schemas.microsoft.com/office/powerpoint/2010/main" val="123878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12"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Validity Check</a:t>
            </a:r>
            <a:endParaRPr lang="en-US" dirty="0"/>
          </a:p>
        </p:txBody>
      </p:sp>
      <mc:AlternateContent xmlns:mc="http://schemas.openxmlformats.org/markup-compatibility/2006">
        <mc:Choice xmlns:a14="http://schemas.microsoft.com/office/drawing/2010/main" Requires="a14">
          <p:sp>
            <p:nvSpPr>
              <p:cNvPr id="5" name="TextBox 4"/>
              <p:cNvSpPr txBox="1"/>
              <p:nvPr/>
            </p:nvSpPr>
            <p:spPr>
              <a:xfrm>
                <a:off x="198782" y="1013012"/>
                <a:ext cx="8567531" cy="3649332"/>
              </a:xfrm>
              <a:prstGeom prst="rect">
                <a:avLst/>
              </a:prstGeom>
              <a:noFill/>
            </p:spPr>
            <p:txBody>
              <a:bodyPr wrap="square" rtlCol="0">
                <a:spAutoFit/>
              </a:bodyPr>
              <a:lstStyle/>
              <a:p>
                <a:r>
                  <a:rPr lang="en-US" dirty="0" smtClean="0"/>
                  <a:t>If queries were independent of </a:t>
                </a:r>
                <a14:m>
                  <m:oMath xmlns:m="http://schemas.openxmlformats.org/officeDocument/2006/math">
                    <m:r>
                      <a:rPr lang="en-US" i="1">
                        <a:latin typeface="Cambria Math" charset="0"/>
                      </a:rPr>
                      <m:t>𝑇</m:t>
                    </m:r>
                  </m:oMath>
                </a14:m>
                <a:r>
                  <a:rPr lang="en-US" dirty="0"/>
                  <a:t> </a:t>
                </a:r>
                <a:r>
                  <a:rPr lang="en-US" dirty="0">
                    <a:sym typeface="Wingdings"/>
                  </a:rPr>
                  <a:t> </a:t>
                </a:r>
                <a14:m>
                  <m:oMath xmlns:m="http://schemas.openxmlformats.org/officeDocument/2006/math">
                    <m:sSub>
                      <m:sSubPr>
                        <m:ctrlPr>
                          <a:rPr lang="en-US" i="1">
                            <a:latin typeface="Cambria Math" charset="0"/>
                            <a:ea typeface="Cambria Math" charset="0"/>
                            <a:cs typeface="Cambria Math" charset="0"/>
                            <a:sym typeface="Wingdings"/>
                          </a:rPr>
                        </m:ctrlPr>
                      </m:sSubPr>
                      <m:e>
                        <m:r>
                          <a:rPr lang="en-US" i="1">
                            <a:latin typeface="Cambria Math" charset="0"/>
                            <a:ea typeface="Cambria Math" charset="0"/>
                            <a:cs typeface="Cambria Math" charset="0"/>
                            <a:sym typeface="Wingdings"/>
                          </a:rPr>
                          <m:t>∀</m:t>
                        </m:r>
                      </m:e>
                      <m:sub>
                        <m:r>
                          <a:rPr lang="en-US" i="1">
                            <a:latin typeface="Cambria Math" charset="0"/>
                            <a:ea typeface="Cambria Math" charset="0"/>
                            <a:cs typeface="Cambria Math" charset="0"/>
                            <a:sym typeface="Wingdings"/>
                          </a:rPr>
                          <m:t>𝑖</m:t>
                        </m:r>
                      </m:sub>
                    </m:sSub>
                    <m:r>
                      <a:rPr lang="en-US" i="1">
                        <a:latin typeface="Cambria Math" charset="0"/>
                        <a:ea typeface="Cambria Math" charset="0"/>
                        <a:cs typeface="Cambria Math" charset="0"/>
                        <a:sym typeface="Wingdings"/>
                      </a:rPr>
                      <m:t> </m:t>
                    </m:r>
                    <m:sSub>
                      <m:sSubPr>
                        <m:ctrlPr>
                          <a:rPr lang="en-US" i="1">
                            <a:latin typeface="Cambria Math" charset="0"/>
                            <a:ea typeface="Cambria Math" charset="0"/>
                            <a:cs typeface="Cambria Math" charset="0"/>
                            <a:sym typeface="Wingdings"/>
                          </a:rPr>
                        </m:ctrlPr>
                      </m:sSubPr>
                      <m:e>
                        <m:r>
                          <a:rPr lang="en-US" i="1">
                            <a:latin typeface="Cambria Math" charset="0"/>
                            <a:ea typeface="Cambria Math" charset="0"/>
                            <a:cs typeface="Cambria Math" charset="0"/>
                            <a:sym typeface="Wingdings"/>
                          </a:rPr>
                          <m:t>ℰ</m:t>
                        </m:r>
                      </m:e>
                      <m:sub>
                        <m:r>
                          <a:rPr lang="en-US" b="0" i="1" smtClean="0">
                            <a:latin typeface="Cambria Math" charset="0"/>
                            <a:ea typeface="Cambria Math" charset="0"/>
                            <a:cs typeface="Cambria Math" charset="0"/>
                            <a:sym typeface="Wingdings"/>
                          </a:rPr>
                          <m:t>𝑇</m:t>
                        </m:r>
                      </m:sub>
                    </m:sSub>
                    <m:d>
                      <m:dPr>
                        <m:begChr m:val="["/>
                        <m:endChr m:val="]"/>
                        <m:ctrlPr>
                          <a:rPr lang="en-US" i="1">
                            <a:latin typeface="Cambria Math" charset="0"/>
                            <a:ea typeface="Cambria Math" charset="0"/>
                            <a:cs typeface="Cambria Math" charset="0"/>
                            <a:sym typeface="Wingdings"/>
                          </a:rPr>
                        </m:ctrlPr>
                      </m:dPr>
                      <m:e>
                        <m:sSub>
                          <m:sSubPr>
                            <m:ctrlPr>
                              <a:rPr lang="en-US" i="1">
                                <a:latin typeface="Cambria Math" charset="0"/>
                                <a:ea typeface="Cambria Math" charset="0"/>
                                <a:cs typeface="Cambria Math" charset="0"/>
                                <a:sym typeface="Wingdings"/>
                              </a:rPr>
                            </m:ctrlPr>
                          </m:sSubPr>
                          <m:e>
                            <m:r>
                              <a:rPr lang="en-US" i="1">
                                <a:latin typeface="Cambria Math" charset="0"/>
                                <a:ea typeface="Cambria Math" charset="0"/>
                                <a:cs typeface="Cambria Math" charset="0"/>
                                <a:sym typeface="Wingdings"/>
                              </a:rPr>
                              <m:t>𝑞</m:t>
                            </m:r>
                          </m:e>
                          <m:sub>
                            <m:r>
                              <a:rPr lang="en-US" i="1">
                                <a:latin typeface="Cambria Math" charset="0"/>
                                <a:ea typeface="Cambria Math" charset="0"/>
                                <a:cs typeface="Cambria Math" charset="0"/>
                                <a:sym typeface="Wingdings"/>
                              </a:rPr>
                              <m:t>𝑖</m:t>
                            </m:r>
                          </m:sub>
                        </m:sSub>
                      </m:e>
                    </m:d>
                    <m:r>
                      <a:rPr lang="en-US" i="1">
                        <a:latin typeface="Cambria Math" charset="0"/>
                        <a:ea typeface="Cambria Math" charset="0"/>
                        <a:cs typeface="Cambria Math" charset="0"/>
                        <a:sym typeface="Wingdings"/>
                      </a:rPr>
                      <m:t>≈</m:t>
                    </m:r>
                    <m:r>
                      <a:rPr lang="en-US" i="1">
                        <a:latin typeface="Cambria Math" charset="0"/>
                        <a:ea typeface="Cambria Math" charset="0"/>
                        <a:cs typeface="Cambria Math" charset="0"/>
                        <a:sym typeface="Wingdings"/>
                      </a:rPr>
                      <m:t>𝔼</m:t>
                    </m:r>
                    <m:r>
                      <a:rPr lang="en-US" i="1">
                        <a:latin typeface="Cambria Math" charset="0"/>
                        <a:ea typeface="Cambria Math" charset="0"/>
                        <a:cs typeface="Cambria Math" charset="0"/>
                        <a:sym typeface="Wingdings"/>
                      </a:rPr>
                      <m:t>[</m:t>
                    </m:r>
                    <m:sSub>
                      <m:sSubPr>
                        <m:ctrlPr>
                          <a:rPr lang="en-US" i="1">
                            <a:latin typeface="Cambria Math" charset="0"/>
                            <a:ea typeface="Cambria Math" charset="0"/>
                            <a:cs typeface="Cambria Math" charset="0"/>
                            <a:sym typeface="Wingdings"/>
                          </a:rPr>
                        </m:ctrlPr>
                      </m:sSubPr>
                      <m:e>
                        <m:r>
                          <a:rPr lang="en-US" i="1">
                            <a:latin typeface="Cambria Math" charset="0"/>
                            <a:ea typeface="Cambria Math" charset="0"/>
                            <a:cs typeface="Cambria Math" charset="0"/>
                            <a:sym typeface="Wingdings"/>
                          </a:rPr>
                          <m:t>𝑞</m:t>
                        </m:r>
                      </m:e>
                      <m:sub>
                        <m:r>
                          <a:rPr lang="en-US" i="1">
                            <a:latin typeface="Cambria Math" charset="0"/>
                            <a:ea typeface="Cambria Math" charset="0"/>
                            <a:cs typeface="Cambria Math" charset="0"/>
                            <a:sym typeface="Wingdings"/>
                          </a:rPr>
                          <m:t>𝑖</m:t>
                        </m:r>
                      </m:sub>
                    </m:sSub>
                    <m:r>
                      <a:rPr lang="en-US" i="1">
                        <a:latin typeface="Cambria Math" charset="0"/>
                        <a:ea typeface="Cambria Math" charset="0"/>
                        <a:cs typeface="Cambria Math" charset="0"/>
                        <a:sym typeface="Wingdings"/>
                      </a:rPr>
                      <m:t>]</m:t>
                    </m:r>
                  </m:oMath>
                </a14:m>
                <a:r>
                  <a:rPr lang="en-US" dirty="0"/>
                  <a:t> </a:t>
                </a:r>
                <a:r>
                  <a:rPr lang="en-US" dirty="0" err="1"/>
                  <a:t>w.h.p</a:t>
                </a:r>
                <a:r>
                  <a:rPr lang="en-US" dirty="0" smtClean="0"/>
                  <a:t>.</a:t>
                </a:r>
                <a:endParaRPr lang="en-US" dirty="0"/>
              </a:p>
              <a:p>
                <a:endParaRPr lang="en-US" b="1" dirty="0" smtClean="0"/>
              </a:p>
              <a:p>
                <a:r>
                  <a:rPr lang="en-US" b="1" dirty="0" smtClean="0"/>
                  <a:t>Claim</a:t>
                </a:r>
                <a:r>
                  <a:rPr lang="en-US" b="1" dirty="0" smtClean="0"/>
                  <a:t>: </a:t>
                </a:r>
                <a:r>
                  <a:rPr lang="en-US" dirty="0" smtClean="0"/>
                  <a:t>Queries are </a:t>
                </a:r>
                <a:r>
                  <a:rPr lang="en-US" i="1" dirty="0"/>
                  <a:t>effectively</a:t>
                </a:r>
                <a:r>
                  <a:rPr lang="en-US" dirty="0"/>
                  <a:t> independent </a:t>
                </a:r>
                <a:r>
                  <a:rPr lang="en-US" dirty="0" smtClean="0"/>
                  <a:t>of </a:t>
                </a:r>
                <a14:m>
                  <m:oMath xmlns:m="http://schemas.openxmlformats.org/officeDocument/2006/math">
                    <m:r>
                      <a:rPr lang="en-US" i="1">
                        <a:latin typeface="Cambria Math" charset="0"/>
                      </a:rPr>
                      <m:t>𝑇</m:t>
                    </m:r>
                  </m:oMath>
                </a14:m>
                <a:endParaRPr lang="en-US" dirty="0" smtClean="0"/>
              </a:p>
              <a:p>
                <a:endParaRPr lang="en-US" dirty="0" smtClean="0"/>
              </a:p>
              <a:p>
                <a:r>
                  <a:rPr lang="en-US" dirty="0" smtClean="0"/>
                  <a:t>World #1: Use </a:t>
                </a:r>
                <a:r>
                  <a:rPr lang="en-US" dirty="0" err="1" smtClean="0">
                    <a:latin typeface="Copperplate Gothic Light" panose="020E0507020206020404" pitchFamily="34" charset="0"/>
                  </a:rPr>
                  <a:t>ValidationRound</a:t>
                </a:r>
                <a:r>
                  <a:rPr lang="en-US" dirty="0"/>
                  <a:t> </a:t>
                </a:r>
                <a:r>
                  <a:rPr lang="en-US" dirty="0" smtClean="0"/>
                  <a:t>as written</a:t>
                </a:r>
              </a:p>
              <a:p>
                <a:r>
                  <a:rPr lang="en-US" dirty="0"/>
                  <a:t>	</a:t>
                </a:r>
                <a:r>
                  <a:rPr lang="en-US" dirty="0" smtClean="0">
                    <a:sym typeface="Wingdings"/>
                  </a:rPr>
                  <a:t> distribution over </a:t>
                </a:r>
                <a14:m>
                  <m:oMath xmlns:m="http://schemas.openxmlformats.org/officeDocument/2006/math">
                    <m:d>
                      <m:dPr>
                        <m:ctrlPr>
                          <a:rPr lang="en-US" b="0" i="1" smtClean="0">
                            <a:latin typeface="Cambria Math" charset="0"/>
                            <a:sym typeface="Wingdings"/>
                          </a:rPr>
                        </m:ctrlPr>
                      </m:dPr>
                      <m:e>
                        <m:sSub>
                          <m:sSubPr>
                            <m:ctrlPr>
                              <a:rPr lang="en-US" b="0" i="1" smtClean="0">
                                <a:latin typeface="Cambria Math" charset="0"/>
                                <a:sym typeface="Wingdings"/>
                              </a:rPr>
                            </m:ctrlPr>
                          </m:sSubPr>
                          <m:e>
                            <m:r>
                              <a:rPr lang="en-US" b="0" i="1" smtClean="0">
                                <a:latin typeface="Cambria Math" charset="0"/>
                                <a:sym typeface="Wingdings"/>
                              </a:rPr>
                              <m:t>𝑄</m:t>
                            </m:r>
                          </m:e>
                          <m:sub>
                            <m:r>
                              <a:rPr lang="en-US" b="0" i="1" smtClean="0">
                                <a:latin typeface="Cambria Math" charset="0"/>
                                <a:sym typeface="Wingdings"/>
                              </a:rPr>
                              <m:t>1</m:t>
                            </m:r>
                          </m:sub>
                        </m:sSub>
                        <m:r>
                          <a:rPr lang="en-US" b="0" i="1" smtClean="0">
                            <a:latin typeface="Cambria Math" charset="0"/>
                            <a:sym typeface="Wingdings"/>
                          </a:rPr>
                          <m:t>,</m:t>
                        </m:r>
                        <m:sSub>
                          <m:sSubPr>
                            <m:ctrlPr>
                              <a:rPr lang="en-US" b="0" i="1" smtClean="0">
                                <a:latin typeface="Cambria Math" charset="0"/>
                                <a:sym typeface="Wingdings"/>
                              </a:rPr>
                            </m:ctrlPr>
                          </m:sSubPr>
                          <m:e>
                            <m:r>
                              <a:rPr lang="en-US" b="0" i="1" smtClean="0">
                                <a:latin typeface="Cambria Math" charset="0"/>
                                <a:sym typeface="Wingdings"/>
                              </a:rPr>
                              <m:t>𝐴</m:t>
                            </m:r>
                          </m:e>
                          <m:sub>
                            <m:r>
                              <a:rPr lang="en-US" b="0" i="1" smtClean="0">
                                <a:latin typeface="Cambria Math" charset="0"/>
                                <a:sym typeface="Wingdings"/>
                              </a:rPr>
                              <m:t>1</m:t>
                            </m:r>
                          </m:sub>
                        </m:sSub>
                        <m:r>
                          <a:rPr lang="en-US" b="0" i="1" smtClean="0">
                            <a:latin typeface="Cambria Math" charset="0"/>
                            <a:sym typeface="Wingdings"/>
                          </a:rPr>
                          <m:t>,</m:t>
                        </m:r>
                        <m:sSub>
                          <m:sSubPr>
                            <m:ctrlPr>
                              <a:rPr lang="en-US" b="0" i="1" smtClean="0">
                                <a:latin typeface="Cambria Math" charset="0"/>
                                <a:sym typeface="Wingdings"/>
                              </a:rPr>
                            </m:ctrlPr>
                          </m:sSubPr>
                          <m:e>
                            <m:r>
                              <a:rPr lang="en-US" b="0" i="1" smtClean="0">
                                <a:latin typeface="Cambria Math" charset="0"/>
                                <a:sym typeface="Wingdings"/>
                              </a:rPr>
                              <m:t>𝑃</m:t>
                            </m:r>
                          </m:e>
                          <m:sub>
                            <m:r>
                              <a:rPr lang="en-US" b="0" i="1" smtClean="0">
                                <a:latin typeface="Cambria Math" charset="0"/>
                                <a:sym typeface="Wingdings"/>
                              </a:rPr>
                              <m:t>1</m:t>
                            </m:r>
                          </m:sub>
                        </m:sSub>
                      </m:e>
                    </m:d>
                    <m:r>
                      <a:rPr lang="en-US" b="0" i="1" smtClean="0">
                        <a:latin typeface="Cambria Math" charset="0"/>
                        <a:sym typeface="Wingdings"/>
                      </a:rPr>
                      <m:t>, …, </m:t>
                    </m:r>
                    <m:d>
                      <m:dPr>
                        <m:ctrlPr>
                          <a:rPr lang="en-US" i="1">
                            <a:latin typeface="Cambria Math" charset="0"/>
                            <a:sym typeface="Wingdings"/>
                          </a:rPr>
                        </m:ctrlPr>
                      </m:dPr>
                      <m:e>
                        <m:sSub>
                          <m:sSubPr>
                            <m:ctrlPr>
                              <a:rPr lang="en-US" i="1">
                                <a:latin typeface="Cambria Math" charset="0"/>
                                <a:sym typeface="Wingdings"/>
                              </a:rPr>
                            </m:ctrlPr>
                          </m:sSubPr>
                          <m:e>
                            <m:r>
                              <a:rPr lang="en-US" i="1">
                                <a:latin typeface="Cambria Math" charset="0"/>
                                <a:sym typeface="Wingdings"/>
                              </a:rPr>
                              <m:t>𝑄</m:t>
                            </m:r>
                          </m:e>
                          <m:sub>
                            <m:r>
                              <a:rPr lang="en-US" b="0" i="1" smtClean="0">
                                <a:latin typeface="Cambria Math" charset="0"/>
                                <a:sym typeface="Wingdings"/>
                              </a:rPr>
                              <m:t>𝐻𝑎𝑙𝑡</m:t>
                            </m:r>
                            <m:r>
                              <a:rPr lang="en-US" b="0" i="1" smtClean="0">
                                <a:latin typeface="Cambria Math" charset="0"/>
                                <a:sym typeface="Wingdings"/>
                              </a:rPr>
                              <m:t>−1</m:t>
                            </m:r>
                          </m:sub>
                        </m:sSub>
                        <m:r>
                          <a:rPr lang="en-US" i="1">
                            <a:latin typeface="Cambria Math" charset="0"/>
                            <a:sym typeface="Wingdings"/>
                          </a:rPr>
                          <m:t>,</m:t>
                        </m:r>
                        <m:sSub>
                          <m:sSubPr>
                            <m:ctrlPr>
                              <a:rPr lang="en-US" i="1">
                                <a:latin typeface="Cambria Math" charset="0"/>
                                <a:sym typeface="Wingdings"/>
                              </a:rPr>
                            </m:ctrlPr>
                          </m:sSubPr>
                          <m:e>
                            <m:r>
                              <a:rPr lang="en-US" i="1">
                                <a:latin typeface="Cambria Math" charset="0"/>
                                <a:sym typeface="Wingdings"/>
                              </a:rPr>
                              <m:t>𝐴</m:t>
                            </m:r>
                          </m:e>
                          <m:sub>
                            <m:r>
                              <a:rPr lang="en-US" b="0" i="1" smtClean="0">
                                <a:latin typeface="Cambria Math" charset="0"/>
                                <a:sym typeface="Wingdings"/>
                              </a:rPr>
                              <m:t>𝐻𝑎𝑙𝑡</m:t>
                            </m:r>
                            <m:r>
                              <a:rPr lang="en-US" b="0" i="1" smtClean="0">
                                <a:latin typeface="Cambria Math" charset="0"/>
                                <a:sym typeface="Wingdings"/>
                              </a:rPr>
                              <m:t>−1</m:t>
                            </m:r>
                          </m:sub>
                        </m:sSub>
                        <m:r>
                          <a:rPr lang="en-US" i="1">
                            <a:latin typeface="Cambria Math" charset="0"/>
                            <a:sym typeface="Wingdings"/>
                          </a:rPr>
                          <m:t>,</m:t>
                        </m:r>
                        <m:sSub>
                          <m:sSubPr>
                            <m:ctrlPr>
                              <a:rPr lang="en-US" i="1">
                                <a:latin typeface="Cambria Math" charset="0"/>
                                <a:sym typeface="Wingdings"/>
                              </a:rPr>
                            </m:ctrlPr>
                          </m:sSubPr>
                          <m:e>
                            <m:r>
                              <a:rPr lang="en-US" i="1">
                                <a:latin typeface="Cambria Math" charset="0"/>
                                <a:sym typeface="Wingdings"/>
                              </a:rPr>
                              <m:t>𝑃</m:t>
                            </m:r>
                          </m:e>
                          <m:sub>
                            <m:r>
                              <a:rPr lang="en-US" b="0" i="1" smtClean="0">
                                <a:latin typeface="Cambria Math" charset="0"/>
                                <a:sym typeface="Wingdings"/>
                              </a:rPr>
                              <m:t>𝐻𝑎𝑙𝑡</m:t>
                            </m:r>
                            <m:r>
                              <a:rPr lang="en-US" b="0" i="1" smtClean="0">
                                <a:latin typeface="Cambria Math" charset="0"/>
                                <a:sym typeface="Wingdings"/>
                              </a:rPr>
                              <m:t>−1</m:t>
                            </m:r>
                          </m:sub>
                        </m:sSub>
                      </m:e>
                    </m:d>
                  </m:oMath>
                </a14:m>
                <a:endParaRPr lang="en-US" dirty="0" smtClean="0"/>
              </a:p>
              <a:p>
                <a:endParaRPr lang="en-US" dirty="0" smtClean="0"/>
              </a:p>
              <a:p>
                <a:r>
                  <a:rPr lang="en-US" dirty="0" smtClean="0"/>
                  <a:t>World #2: Use </a:t>
                </a:r>
                <a:r>
                  <a:rPr lang="en-US" dirty="0" err="1" smtClean="0">
                    <a:latin typeface="Copperplate Gothic Light" panose="020E0507020206020404" pitchFamily="34" charset="0"/>
                  </a:rPr>
                  <a:t>ValidationRound</a:t>
                </a:r>
                <a:r>
                  <a:rPr lang="en-US" dirty="0" smtClean="0"/>
                  <a:t> </a:t>
                </a:r>
                <a:r>
                  <a:rPr lang="en-US" i="1" dirty="0" smtClean="0"/>
                  <a:t>without</a:t>
                </a:r>
                <a:r>
                  <a:rPr lang="en-US" dirty="0" smtClean="0"/>
                  <a:t> validity check to answer </a:t>
                </a:r>
                <a14:m>
                  <m:oMath xmlns:m="http://schemas.openxmlformats.org/officeDocument/2006/math">
                    <m:f>
                      <m:fPr>
                        <m:ctrlPr>
                          <a:rPr lang="en-US" i="1">
                            <a:latin typeface="Cambria Math" charset="0"/>
                          </a:rPr>
                        </m:ctrlPr>
                      </m:fPr>
                      <m:num>
                        <m:r>
                          <a:rPr lang="en-US" i="1">
                            <a:latin typeface="Cambria Math" charset="0"/>
                          </a:rPr>
                          <m:t>𝛽</m:t>
                        </m:r>
                      </m:num>
                      <m:den>
                        <m:r>
                          <a:rPr lang="en-US" i="1">
                            <a:latin typeface="Cambria Math" panose="02040503050406030204" pitchFamily="18" charset="0"/>
                          </a:rPr>
                          <m:t>4</m:t>
                        </m:r>
                      </m:den>
                    </m:f>
                    <m:func>
                      <m:funcPr>
                        <m:ctrlPr>
                          <a:rPr lang="en-US" i="1">
                            <a:latin typeface="Cambria Math" charset="0"/>
                          </a:rPr>
                        </m:ctrlPr>
                      </m:funcPr>
                      <m:fName>
                        <m:r>
                          <m:rPr>
                            <m:sty m:val="p"/>
                          </m:rPr>
                          <a:rPr lang="en-US">
                            <a:latin typeface="Cambria Math" panose="02040503050406030204" pitchFamily="18" charset="0"/>
                          </a:rPr>
                          <m:t>exp</m:t>
                        </m:r>
                      </m:fName>
                      <m:e>
                        <m:d>
                          <m:dPr>
                            <m:ctrlPr>
                              <a:rPr lang="en-US" i="1">
                                <a:latin typeface="Cambria Math" charset="0"/>
                              </a:rPr>
                            </m:ctrlPr>
                          </m:dPr>
                          <m:e>
                            <m:f>
                              <m:fPr>
                                <m:ctrlPr>
                                  <a:rPr lang="en-US" i="1">
                                    <a:latin typeface="Cambria Math" charset="0"/>
                                  </a:rPr>
                                </m:ctrlPr>
                              </m:fPr>
                              <m:num>
                                <m:r>
                                  <a:rPr lang="en-US" i="1">
                                    <a:latin typeface="Cambria Math" panose="02040503050406030204" pitchFamily="18" charset="0"/>
                                  </a:rPr>
                                  <m:t>𝑁</m:t>
                                </m:r>
                                <m:sSup>
                                  <m:sSupPr>
                                    <m:ctrlPr>
                                      <a:rPr lang="en-US" i="1">
                                        <a:latin typeface="Cambria Math" charset="0"/>
                                      </a:rPr>
                                    </m:ctrlPr>
                                  </m:sSupPr>
                                  <m:e>
                                    <m:r>
                                      <a:rPr lang="en-US" i="1">
                                        <a:latin typeface="Cambria Math" panose="02040503050406030204" pitchFamily="18" charset="0"/>
                                      </a:rPr>
                                      <m:t>𝜏</m:t>
                                    </m:r>
                                  </m:e>
                                  <m:sup>
                                    <m:r>
                                      <a:rPr lang="en-US" i="1">
                                        <a:latin typeface="Cambria Math" panose="02040503050406030204" pitchFamily="18" charset="0"/>
                                      </a:rPr>
                                      <m:t>2</m:t>
                                    </m:r>
                                  </m:sup>
                                </m:sSup>
                              </m:num>
                              <m:den>
                                <m:r>
                                  <a:rPr lang="en-US" i="1">
                                    <a:latin typeface="Cambria Math" panose="02040503050406030204" pitchFamily="18" charset="0"/>
                                  </a:rPr>
                                  <m:t>8</m:t>
                                </m:r>
                              </m:den>
                            </m:f>
                          </m:e>
                        </m:d>
                      </m:e>
                    </m:func>
                  </m:oMath>
                </a14:m>
                <a:r>
                  <a:rPr lang="en-US" dirty="0" smtClean="0"/>
                  <a:t> queries. </a:t>
                </a:r>
                <a:r>
                  <a:rPr lang="en-US" i="1" dirty="0" smtClean="0"/>
                  <a:t>Then</a:t>
                </a:r>
                <a:r>
                  <a:rPr lang="en-US" dirty="0" smtClean="0"/>
                  <a:t>, sample </a:t>
                </a:r>
                <a14:m>
                  <m:oMath xmlns:m="http://schemas.openxmlformats.org/officeDocument/2006/math">
                    <m:r>
                      <a:rPr lang="en-US" b="0" i="1" smtClean="0">
                        <a:latin typeface="Cambria Math" charset="0"/>
                      </a:rPr>
                      <m:t>𝑇</m:t>
                    </m:r>
                  </m:oMath>
                </a14:m>
                <a:r>
                  <a:rPr lang="en-US" dirty="0" smtClean="0"/>
                  <a:t>, evaluate the validity check, and cut off the answers early if needed</a:t>
                </a:r>
              </a:p>
              <a:p>
                <a:r>
                  <a:rPr lang="en-US" dirty="0"/>
                  <a:t>	</a:t>
                </a:r>
                <a:r>
                  <a:rPr lang="en-US" dirty="0" smtClean="0">
                    <a:sym typeface="Wingdings"/>
                  </a:rPr>
                  <a:t> </a:t>
                </a:r>
                <a:r>
                  <a:rPr lang="en-US" dirty="0">
                    <a:sym typeface="Wingdings"/>
                  </a:rPr>
                  <a:t>distribution over </a:t>
                </a:r>
                <a14:m>
                  <m:oMath xmlns:m="http://schemas.openxmlformats.org/officeDocument/2006/math">
                    <m:d>
                      <m:dPr>
                        <m:ctrlPr>
                          <a:rPr lang="en-US" b="0" i="1" smtClean="0">
                            <a:latin typeface="Cambria Math" charset="0"/>
                            <a:sym typeface="Wingdings"/>
                          </a:rPr>
                        </m:ctrlPr>
                      </m:dPr>
                      <m:e>
                        <m:sSub>
                          <m:sSubPr>
                            <m:ctrlPr>
                              <a:rPr lang="en-US" b="0" i="1" smtClean="0">
                                <a:latin typeface="Cambria Math" charset="0"/>
                                <a:sym typeface="Wingdings"/>
                              </a:rPr>
                            </m:ctrlPr>
                          </m:sSubPr>
                          <m:e>
                            <m:acc>
                              <m:accPr>
                                <m:chr m:val="̃"/>
                                <m:ctrlPr>
                                  <a:rPr lang="en-US" b="0" i="1" smtClean="0">
                                    <a:latin typeface="Cambria Math" charset="0"/>
                                    <a:sym typeface="Wingdings"/>
                                  </a:rPr>
                                </m:ctrlPr>
                              </m:accPr>
                              <m:e>
                                <m:r>
                                  <a:rPr lang="en-US" b="0" i="1" smtClean="0">
                                    <a:latin typeface="Cambria Math" charset="0"/>
                                    <a:sym typeface="Wingdings"/>
                                  </a:rPr>
                                  <m:t>𝑄</m:t>
                                </m:r>
                              </m:e>
                            </m:acc>
                          </m:e>
                          <m:sub>
                            <m:r>
                              <a:rPr lang="en-US" b="0" i="1" smtClean="0">
                                <a:latin typeface="Cambria Math" charset="0"/>
                                <a:sym typeface="Wingdings"/>
                              </a:rPr>
                              <m:t>1</m:t>
                            </m:r>
                          </m:sub>
                        </m:sSub>
                        <m:r>
                          <a:rPr lang="en-US" b="0" i="1" smtClean="0">
                            <a:latin typeface="Cambria Math" charset="0"/>
                            <a:sym typeface="Wingdings"/>
                          </a:rPr>
                          <m:t>,</m:t>
                        </m:r>
                        <m:sSub>
                          <m:sSubPr>
                            <m:ctrlPr>
                              <a:rPr lang="en-US" b="0" i="1" smtClean="0">
                                <a:latin typeface="Cambria Math" charset="0"/>
                                <a:sym typeface="Wingdings"/>
                              </a:rPr>
                            </m:ctrlPr>
                          </m:sSubPr>
                          <m:e>
                            <m:acc>
                              <m:accPr>
                                <m:chr m:val="̃"/>
                                <m:ctrlPr>
                                  <a:rPr lang="en-US" b="0" i="1" smtClean="0">
                                    <a:latin typeface="Cambria Math" charset="0"/>
                                    <a:sym typeface="Wingdings"/>
                                  </a:rPr>
                                </m:ctrlPr>
                              </m:accPr>
                              <m:e>
                                <m:r>
                                  <a:rPr lang="en-US" b="0" i="1" smtClean="0">
                                    <a:latin typeface="Cambria Math" charset="0"/>
                                    <a:sym typeface="Wingdings"/>
                                  </a:rPr>
                                  <m:t>𝐴</m:t>
                                </m:r>
                              </m:e>
                            </m:acc>
                          </m:e>
                          <m:sub>
                            <m:r>
                              <a:rPr lang="en-US" b="0" i="1" smtClean="0">
                                <a:latin typeface="Cambria Math" charset="0"/>
                                <a:sym typeface="Wingdings"/>
                              </a:rPr>
                              <m:t>1</m:t>
                            </m:r>
                          </m:sub>
                        </m:sSub>
                        <m:r>
                          <a:rPr lang="en-US" b="0" i="1" smtClean="0">
                            <a:latin typeface="Cambria Math" charset="0"/>
                            <a:sym typeface="Wingdings"/>
                          </a:rPr>
                          <m:t>,</m:t>
                        </m:r>
                        <m:sSub>
                          <m:sSubPr>
                            <m:ctrlPr>
                              <a:rPr lang="en-US" b="0" i="1" smtClean="0">
                                <a:latin typeface="Cambria Math" charset="0"/>
                                <a:sym typeface="Wingdings"/>
                              </a:rPr>
                            </m:ctrlPr>
                          </m:sSubPr>
                          <m:e>
                            <m:acc>
                              <m:accPr>
                                <m:chr m:val="̃"/>
                                <m:ctrlPr>
                                  <a:rPr lang="en-US" b="0" i="1" smtClean="0">
                                    <a:latin typeface="Cambria Math" charset="0"/>
                                    <a:sym typeface="Wingdings"/>
                                  </a:rPr>
                                </m:ctrlPr>
                              </m:accPr>
                              <m:e>
                                <m:r>
                                  <a:rPr lang="en-US" b="0" i="1" smtClean="0">
                                    <a:latin typeface="Cambria Math" charset="0"/>
                                    <a:sym typeface="Wingdings"/>
                                  </a:rPr>
                                  <m:t>𝑃</m:t>
                                </m:r>
                              </m:e>
                            </m:acc>
                          </m:e>
                          <m:sub>
                            <m:r>
                              <a:rPr lang="en-US" b="0" i="1" smtClean="0">
                                <a:latin typeface="Cambria Math" charset="0"/>
                                <a:sym typeface="Wingdings"/>
                              </a:rPr>
                              <m:t>1</m:t>
                            </m:r>
                          </m:sub>
                        </m:sSub>
                      </m:e>
                    </m:d>
                    <m:r>
                      <a:rPr lang="en-US" i="1">
                        <a:latin typeface="Cambria Math" charset="0"/>
                        <a:sym typeface="Wingdings"/>
                      </a:rPr>
                      <m:t>…,</m:t>
                    </m:r>
                    <m:d>
                      <m:dPr>
                        <m:ctrlPr>
                          <a:rPr lang="en-US" i="1">
                            <a:latin typeface="Cambria Math" charset="0"/>
                            <a:sym typeface="Wingdings"/>
                          </a:rPr>
                        </m:ctrlPr>
                      </m:dPr>
                      <m:e>
                        <m:sSub>
                          <m:sSubPr>
                            <m:ctrlPr>
                              <a:rPr lang="en-US" i="1">
                                <a:latin typeface="Cambria Math" charset="0"/>
                                <a:sym typeface="Wingdings"/>
                              </a:rPr>
                            </m:ctrlPr>
                          </m:sSubPr>
                          <m:e>
                            <m:acc>
                              <m:accPr>
                                <m:chr m:val="̃"/>
                                <m:ctrlPr>
                                  <a:rPr lang="en-US" i="1">
                                    <a:latin typeface="Cambria Math" charset="0"/>
                                    <a:sym typeface="Wingdings"/>
                                  </a:rPr>
                                </m:ctrlPr>
                              </m:accPr>
                              <m:e>
                                <m:r>
                                  <a:rPr lang="en-US" i="1">
                                    <a:latin typeface="Cambria Math" charset="0"/>
                                    <a:sym typeface="Wingdings"/>
                                  </a:rPr>
                                  <m:t>𝑄</m:t>
                                </m:r>
                              </m:e>
                            </m:acc>
                          </m:e>
                          <m:sub>
                            <m:r>
                              <a:rPr lang="en-US" b="0" i="1" smtClean="0">
                                <a:latin typeface="Cambria Math" charset="0"/>
                                <a:sym typeface="Wingdings"/>
                              </a:rPr>
                              <m:t>𝐻𝑎𝑙𝑡</m:t>
                            </m:r>
                            <m:r>
                              <a:rPr lang="en-US" b="0" i="1" smtClean="0">
                                <a:latin typeface="Cambria Math" charset="0"/>
                                <a:sym typeface="Wingdings"/>
                              </a:rPr>
                              <m:t>−1</m:t>
                            </m:r>
                          </m:sub>
                        </m:sSub>
                        <m:r>
                          <a:rPr lang="en-US" i="1">
                            <a:latin typeface="Cambria Math" charset="0"/>
                            <a:sym typeface="Wingdings"/>
                          </a:rPr>
                          <m:t>,</m:t>
                        </m:r>
                        <m:sSub>
                          <m:sSubPr>
                            <m:ctrlPr>
                              <a:rPr lang="en-US" i="1">
                                <a:latin typeface="Cambria Math" charset="0"/>
                                <a:sym typeface="Wingdings"/>
                              </a:rPr>
                            </m:ctrlPr>
                          </m:sSubPr>
                          <m:e>
                            <m:acc>
                              <m:accPr>
                                <m:chr m:val="̃"/>
                                <m:ctrlPr>
                                  <a:rPr lang="en-US" i="1">
                                    <a:latin typeface="Cambria Math" charset="0"/>
                                    <a:sym typeface="Wingdings"/>
                                  </a:rPr>
                                </m:ctrlPr>
                              </m:accPr>
                              <m:e>
                                <m:r>
                                  <a:rPr lang="en-US" i="1">
                                    <a:latin typeface="Cambria Math" charset="0"/>
                                    <a:sym typeface="Wingdings"/>
                                  </a:rPr>
                                  <m:t>𝐴</m:t>
                                </m:r>
                              </m:e>
                            </m:acc>
                          </m:e>
                          <m:sub>
                            <m:r>
                              <a:rPr lang="en-US" b="0" i="1" smtClean="0">
                                <a:latin typeface="Cambria Math" charset="0"/>
                                <a:sym typeface="Wingdings"/>
                              </a:rPr>
                              <m:t>𝐻𝑎𝑙𝑡</m:t>
                            </m:r>
                            <m:r>
                              <a:rPr lang="en-US" b="0" i="1" smtClean="0">
                                <a:latin typeface="Cambria Math" charset="0"/>
                                <a:sym typeface="Wingdings"/>
                              </a:rPr>
                              <m:t>−1</m:t>
                            </m:r>
                          </m:sub>
                        </m:sSub>
                        <m:r>
                          <a:rPr lang="en-US" i="1">
                            <a:latin typeface="Cambria Math" charset="0"/>
                            <a:sym typeface="Wingdings"/>
                          </a:rPr>
                          <m:t>,</m:t>
                        </m:r>
                        <m:sSub>
                          <m:sSubPr>
                            <m:ctrlPr>
                              <a:rPr lang="en-US" i="1">
                                <a:latin typeface="Cambria Math" charset="0"/>
                                <a:sym typeface="Wingdings"/>
                              </a:rPr>
                            </m:ctrlPr>
                          </m:sSubPr>
                          <m:e>
                            <m:acc>
                              <m:accPr>
                                <m:chr m:val="̃"/>
                                <m:ctrlPr>
                                  <a:rPr lang="en-US" i="1">
                                    <a:latin typeface="Cambria Math" charset="0"/>
                                    <a:sym typeface="Wingdings"/>
                                  </a:rPr>
                                </m:ctrlPr>
                              </m:accPr>
                              <m:e>
                                <m:r>
                                  <a:rPr lang="en-US" i="1">
                                    <a:latin typeface="Cambria Math" charset="0"/>
                                    <a:sym typeface="Wingdings"/>
                                  </a:rPr>
                                  <m:t>𝑃</m:t>
                                </m:r>
                              </m:e>
                            </m:acc>
                          </m:e>
                          <m:sub>
                            <m:r>
                              <a:rPr lang="en-US" b="0" i="1" smtClean="0">
                                <a:latin typeface="Cambria Math" charset="0"/>
                                <a:sym typeface="Wingdings"/>
                              </a:rPr>
                              <m:t>𝐻𝑎𝑙𝑡</m:t>
                            </m:r>
                            <m:r>
                              <a:rPr lang="en-US" b="0" i="1" smtClean="0">
                                <a:latin typeface="Cambria Math" charset="0"/>
                                <a:sym typeface="Wingdings"/>
                              </a:rPr>
                              <m:t>−1</m:t>
                            </m:r>
                          </m:sub>
                        </m:sSub>
                      </m:e>
                    </m:d>
                  </m:oMath>
                </a14:m>
                <a:endParaRPr lang="en-US" dirty="0" smtClean="0"/>
              </a:p>
              <a:p>
                <a:endParaRPr lang="en-US" dirty="0"/>
              </a:p>
              <a:p>
                <a:r>
                  <a:rPr lang="en-US" b="1" dirty="0" smtClean="0"/>
                  <a:t>Claim: </a:t>
                </a:r>
                <a14:m>
                  <m:oMath xmlns:m="http://schemas.openxmlformats.org/officeDocument/2006/math">
                    <m:d>
                      <m:dPr>
                        <m:ctrlPr>
                          <a:rPr lang="en-US" i="1">
                            <a:latin typeface="Cambria Math" charset="0"/>
                            <a:sym typeface="Wingdings"/>
                          </a:rPr>
                        </m:ctrlPr>
                      </m:dPr>
                      <m:e>
                        <m:sSub>
                          <m:sSubPr>
                            <m:ctrlPr>
                              <a:rPr lang="en-US" i="1">
                                <a:latin typeface="Cambria Math" charset="0"/>
                                <a:sym typeface="Wingdings"/>
                              </a:rPr>
                            </m:ctrlPr>
                          </m:sSubPr>
                          <m:e>
                            <m:r>
                              <a:rPr lang="en-US" i="1">
                                <a:latin typeface="Cambria Math" charset="0"/>
                                <a:sym typeface="Wingdings"/>
                              </a:rPr>
                              <m:t>𝑄</m:t>
                            </m:r>
                          </m:e>
                          <m:sub>
                            <m:r>
                              <a:rPr lang="en-US" b="0" i="1" smtClean="0">
                                <a:latin typeface="Cambria Math" charset="0"/>
                                <a:sym typeface="Wingdings"/>
                              </a:rPr>
                              <m:t>𝑖</m:t>
                            </m:r>
                          </m:sub>
                        </m:sSub>
                        <m:r>
                          <a:rPr lang="en-US" i="1">
                            <a:latin typeface="Cambria Math" charset="0"/>
                            <a:sym typeface="Wingdings"/>
                          </a:rPr>
                          <m:t>,</m:t>
                        </m:r>
                        <m:sSub>
                          <m:sSubPr>
                            <m:ctrlPr>
                              <a:rPr lang="en-US" i="1">
                                <a:latin typeface="Cambria Math" charset="0"/>
                                <a:sym typeface="Wingdings"/>
                              </a:rPr>
                            </m:ctrlPr>
                          </m:sSubPr>
                          <m:e>
                            <m:r>
                              <a:rPr lang="en-US" i="1">
                                <a:latin typeface="Cambria Math" charset="0"/>
                                <a:sym typeface="Wingdings"/>
                              </a:rPr>
                              <m:t>𝐴</m:t>
                            </m:r>
                          </m:e>
                          <m:sub>
                            <m:r>
                              <a:rPr lang="en-US" b="0" i="1" smtClean="0">
                                <a:latin typeface="Cambria Math" charset="0"/>
                                <a:sym typeface="Wingdings"/>
                              </a:rPr>
                              <m:t>𝑖</m:t>
                            </m:r>
                          </m:sub>
                        </m:sSub>
                        <m:r>
                          <a:rPr lang="en-US" i="1">
                            <a:latin typeface="Cambria Math" charset="0"/>
                            <a:sym typeface="Wingdings"/>
                          </a:rPr>
                          <m:t>,</m:t>
                        </m:r>
                        <m:sSub>
                          <m:sSubPr>
                            <m:ctrlPr>
                              <a:rPr lang="en-US" i="1">
                                <a:latin typeface="Cambria Math" charset="0"/>
                                <a:sym typeface="Wingdings"/>
                              </a:rPr>
                            </m:ctrlPr>
                          </m:sSubPr>
                          <m:e>
                            <m:r>
                              <a:rPr lang="en-US" i="1">
                                <a:latin typeface="Cambria Math" charset="0"/>
                                <a:sym typeface="Wingdings"/>
                              </a:rPr>
                              <m:t>𝑃</m:t>
                            </m:r>
                          </m:e>
                          <m:sub>
                            <m:r>
                              <a:rPr lang="en-US" b="0" i="1" smtClean="0">
                                <a:latin typeface="Cambria Math" charset="0"/>
                                <a:sym typeface="Wingdings"/>
                              </a:rPr>
                              <m:t>𝑖</m:t>
                            </m:r>
                          </m:sub>
                        </m:sSub>
                      </m:e>
                    </m:d>
                    <m:r>
                      <a:rPr lang="en-US" b="0" i="1" smtClean="0">
                        <a:latin typeface="Cambria Math" charset="0"/>
                        <a:sym typeface="Wingdings"/>
                      </a:rPr>
                      <m:t>∼</m:t>
                    </m:r>
                    <m:d>
                      <m:dPr>
                        <m:ctrlPr>
                          <a:rPr lang="en-US" i="1">
                            <a:latin typeface="Cambria Math" charset="0"/>
                            <a:sym typeface="Wingdings"/>
                          </a:rPr>
                        </m:ctrlPr>
                      </m:dPr>
                      <m:e>
                        <m:sSub>
                          <m:sSubPr>
                            <m:ctrlPr>
                              <a:rPr lang="en-US" i="1">
                                <a:latin typeface="Cambria Math" charset="0"/>
                                <a:sym typeface="Wingdings"/>
                              </a:rPr>
                            </m:ctrlPr>
                          </m:sSubPr>
                          <m:e>
                            <m:acc>
                              <m:accPr>
                                <m:chr m:val="̃"/>
                                <m:ctrlPr>
                                  <a:rPr lang="en-US" i="1">
                                    <a:latin typeface="Cambria Math" charset="0"/>
                                    <a:sym typeface="Wingdings"/>
                                  </a:rPr>
                                </m:ctrlPr>
                              </m:accPr>
                              <m:e>
                                <m:r>
                                  <a:rPr lang="en-US" i="1">
                                    <a:latin typeface="Cambria Math" charset="0"/>
                                    <a:sym typeface="Wingdings"/>
                                  </a:rPr>
                                  <m:t>𝑄</m:t>
                                </m:r>
                              </m:e>
                            </m:acc>
                          </m:e>
                          <m:sub>
                            <m:r>
                              <a:rPr lang="en-US" b="0" i="1" smtClean="0">
                                <a:latin typeface="Cambria Math" charset="0"/>
                                <a:sym typeface="Wingdings"/>
                              </a:rPr>
                              <m:t>𝑖</m:t>
                            </m:r>
                          </m:sub>
                        </m:sSub>
                        <m:r>
                          <a:rPr lang="en-US" i="1">
                            <a:latin typeface="Cambria Math" charset="0"/>
                            <a:sym typeface="Wingdings"/>
                          </a:rPr>
                          <m:t>,</m:t>
                        </m:r>
                        <m:sSub>
                          <m:sSubPr>
                            <m:ctrlPr>
                              <a:rPr lang="en-US" i="1">
                                <a:latin typeface="Cambria Math" charset="0"/>
                                <a:sym typeface="Wingdings"/>
                              </a:rPr>
                            </m:ctrlPr>
                          </m:sSubPr>
                          <m:e>
                            <m:acc>
                              <m:accPr>
                                <m:chr m:val="̃"/>
                                <m:ctrlPr>
                                  <a:rPr lang="en-US" i="1">
                                    <a:latin typeface="Cambria Math" charset="0"/>
                                    <a:sym typeface="Wingdings"/>
                                  </a:rPr>
                                </m:ctrlPr>
                              </m:accPr>
                              <m:e>
                                <m:r>
                                  <a:rPr lang="en-US" i="1">
                                    <a:latin typeface="Cambria Math" charset="0"/>
                                    <a:sym typeface="Wingdings"/>
                                  </a:rPr>
                                  <m:t>𝐴</m:t>
                                </m:r>
                              </m:e>
                            </m:acc>
                          </m:e>
                          <m:sub>
                            <m:r>
                              <a:rPr lang="en-US" b="0" i="1" smtClean="0">
                                <a:latin typeface="Cambria Math" charset="0"/>
                                <a:sym typeface="Wingdings"/>
                              </a:rPr>
                              <m:t>𝑖</m:t>
                            </m:r>
                          </m:sub>
                        </m:sSub>
                        <m:r>
                          <a:rPr lang="en-US" i="1">
                            <a:latin typeface="Cambria Math" charset="0"/>
                            <a:sym typeface="Wingdings"/>
                          </a:rPr>
                          <m:t>,</m:t>
                        </m:r>
                        <m:sSub>
                          <m:sSubPr>
                            <m:ctrlPr>
                              <a:rPr lang="en-US" i="1">
                                <a:latin typeface="Cambria Math" charset="0"/>
                                <a:sym typeface="Wingdings"/>
                              </a:rPr>
                            </m:ctrlPr>
                          </m:sSubPr>
                          <m:e>
                            <m:acc>
                              <m:accPr>
                                <m:chr m:val="̃"/>
                                <m:ctrlPr>
                                  <a:rPr lang="en-US" i="1">
                                    <a:latin typeface="Cambria Math" charset="0"/>
                                    <a:sym typeface="Wingdings"/>
                                  </a:rPr>
                                </m:ctrlPr>
                              </m:accPr>
                              <m:e>
                                <m:r>
                                  <a:rPr lang="en-US" i="1">
                                    <a:latin typeface="Cambria Math" charset="0"/>
                                    <a:sym typeface="Wingdings"/>
                                  </a:rPr>
                                  <m:t>𝑃</m:t>
                                </m:r>
                              </m:e>
                            </m:acc>
                          </m:e>
                          <m:sub>
                            <m:r>
                              <a:rPr lang="en-US" b="0" i="1" smtClean="0">
                                <a:latin typeface="Cambria Math" charset="0"/>
                                <a:sym typeface="Wingdings"/>
                              </a:rPr>
                              <m:t>𝑖</m:t>
                            </m:r>
                          </m:sub>
                        </m:sSub>
                      </m:e>
                    </m:d>
                  </m:oMath>
                </a14:m>
                <a:r>
                  <a:rPr lang="en-US" b="1" dirty="0" smtClean="0"/>
                  <a:t> </a:t>
                </a:r>
                <a:r>
                  <a:rPr lang="en-US" dirty="0" smtClean="0"/>
                  <a:t>for </a:t>
                </a:r>
                <a14:m>
                  <m:oMath xmlns:m="http://schemas.openxmlformats.org/officeDocument/2006/math">
                    <m:r>
                      <a:rPr lang="en-US" b="0" i="1" smtClean="0">
                        <a:latin typeface="Cambria Math" charset="0"/>
                      </a:rPr>
                      <m:t>𝑖</m:t>
                    </m:r>
                    <m:r>
                      <a:rPr lang="en-US" b="0" i="1" smtClean="0">
                        <a:latin typeface="Cambria Math" charset="0"/>
                      </a:rPr>
                      <m:t>&lt;</m:t>
                    </m:r>
                    <m:r>
                      <a:rPr lang="en-US" b="0" i="1" smtClean="0">
                        <a:latin typeface="Cambria Math" charset="0"/>
                      </a:rPr>
                      <m:t>𝐻𝑎𝑙𝑡</m:t>
                    </m:r>
                  </m:oMath>
                </a14:m>
                <a:endParaRPr lang="en-US" b="1" dirty="0" smtClean="0"/>
              </a:p>
            </p:txBody>
          </p:sp>
        </mc:Choice>
        <mc:Fallback>
          <p:sp>
            <p:nvSpPr>
              <p:cNvPr id="5" name="TextBox 4"/>
              <p:cNvSpPr txBox="1">
                <a:spLocks noRot="1" noChangeAspect="1" noMove="1" noResize="1" noEditPoints="1" noAdjustHandles="1" noChangeArrowheads="1" noChangeShapeType="1" noTextEdit="1"/>
              </p:cNvSpPr>
              <p:nvPr/>
            </p:nvSpPr>
            <p:spPr>
              <a:xfrm>
                <a:off x="198782" y="1013012"/>
                <a:ext cx="8567531" cy="3649332"/>
              </a:xfrm>
              <a:prstGeom prst="rect">
                <a:avLst/>
              </a:prstGeom>
              <a:blipFill rotWithShape="0">
                <a:blip r:embed="rId3"/>
                <a:stretch>
                  <a:fillRect l="-641" t="-9850" r="-356" b="-1336"/>
                </a:stretch>
              </a:blipFill>
            </p:spPr>
            <p:txBody>
              <a:bodyPr/>
              <a:lstStyle/>
              <a:p>
                <a:r>
                  <a:rPr lang="en-US">
                    <a:noFill/>
                  </a:rPr>
                  <a:t> </a:t>
                </a:r>
              </a:p>
            </p:txBody>
          </p:sp>
        </mc:Fallback>
      </mc:AlternateContent>
    </p:spTree>
    <p:extLst>
      <p:ext uri="{BB962C8B-B14F-4D97-AF65-F5344CB8AC3E}">
        <p14:creationId xmlns:p14="http://schemas.microsoft.com/office/powerpoint/2010/main" val="24366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05148" y="2090121"/>
            <a:ext cx="3609858" cy="5029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Speech Bubble: Rectangle with Corners Rounded 1">
                <a:extLst>
                  <a:ext uri="{FF2B5EF4-FFF2-40B4-BE49-F238E27FC236}">
                    <a16:creationId xmlns="" xmlns:a16="http://schemas.microsoft.com/office/drawing/2014/main" id="{B9EA423A-D4EB-45FE-A9A2-8A11014D0698}"/>
                  </a:ext>
                </a:extLst>
              </p:cNvPr>
              <p:cNvSpPr/>
              <p:nvPr/>
            </p:nvSpPr>
            <p:spPr>
              <a:xfrm>
                <a:off x="4815006" y="1222947"/>
                <a:ext cx="3588668" cy="898323"/>
              </a:xfrm>
              <a:prstGeom prst="wedgeRoundRectCallout">
                <a:avLst>
                  <a:gd name="adj1" fmla="val -47820"/>
                  <a:gd name="adj2" fmla="val 18886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Truncated Gaussian,</a:t>
                </a:r>
                <a:br>
                  <a:rPr lang="en-US" dirty="0"/>
                </a:br>
                <a:r>
                  <a:rPr lang="en-US" dirty="0"/>
                  <a:t>conditioned on the interval </a:t>
                </a:r>
                <a14:m>
                  <m:oMath xmlns:m="http://schemas.openxmlformats.org/officeDocument/2006/math">
                    <m:d>
                      <m:dPr>
                        <m:begChr m:val="["/>
                        <m:endChr m:val="]"/>
                        <m:ctrlPr>
                          <a:rPr lang="en-US" b="0" i="1" smtClean="0">
                            <a:latin typeface="Cambria Math" charset="0"/>
                          </a:rPr>
                        </m:ctrlPr>
                      </m:dPr>
                      <m:e>
                        <m:r>
                          <a:rPr lang="en-US" b="0" i="1" smtClean="0">
                            <a:latin typeface="Cambria Math" panose="02040503050406030204" pitchFamily="18" charset="0"/>
                          </a:rPr>
                          <m:t>−</m:t>
                        </m:r>
                        <m:f>
                          <m:fPr>
                            <m:ctrlPr>
                              <a:rPr lang="en-US" b="0" i="1" smtClean="0">
                                <a:latin typeface="Cambria Math" charset="0"/>
                              </a:rPr>
                            </m:ctrlPr>
                          </m:fPr>
                          <m:num>
                            <m:r>
                              <a:rPr lang="en-US" b="0" i="1" smtClean="0">
                                <a:latin typeface="Cambria Math" panose="02040503050406030204" pitchFamily="18" charset="0"/>
                              </a:rPr>
                              <m:t>𝜏</m:t>
                            </m:r>
                          </m:num>
                          <m:den>
                            <m:r>
                              <a:rPr lang="en-US" b="0" i="1" smtClean="0">
                                <a:latin typeface="Cambria Math" panose="02040503050406030204" pitchFamily="18" charset="0"/>
                              </a:rPr>
                              <m:t>4</m:t>
                            </m:r>
                          </m:den>
                        </m:f>
                        <m:r>
                          <a:rPr lang="en-US" b="0" i="1" smtClean="0">
                            <a:latin typeface="Cambria Math" panose="02040503050406030204" pitchFamily="18" charset="0"/>
                          </a:rPr>
                          <m:t>,</m:t>
                        </m:r>
                        <m:f>
                          <m:fPr>
                            <m:ctrlPr>
                              <a:rPr lang="en-US" b="0" i="1" smtClean="0">
                                <a:latin typeface="Cambria Math" charset="0"/>
                              </a:rPr>
                            </m:ctrlPr>
                          </m:fPr>
                          <m:num>
                            <m:r>
                              <a:rPr lang="en-US" b="0" i="1" smtClean="0">
                                <a:latin typeface="Cambria Math" panose="02040503050406030204" pitchFamily="18" charset="0"/>
                              </a:rPr>
                              <m:t>𝜏</m:t>
                            </m:r>
                          </m:num>
                          <m:den>
                            <m:r>
                              <a:rPr lang="en-US" b="0" i="1" smtClean="0">
                                <a:latin typeface="Cambria Math" panose="02040503050406030204" pitchFamily="18" charset="0"/>
                              </a:rPr>
                              <m:t>4</m:t>
                            </m:r>
                          </m:den>
                        </m:f>
                      </m:e>
                    </m:d>
                  </m:oMath>
                </a14:m>
                <a:endParaRPr lang="en-US" dirty="0"/>
              </a:p>
            </p:txBody>
          </p:sp>
        </mc:Choice>
        <mc:Fallback xmlns="">
          <p:sp>
            <p:nvSpPr>
              <p:cNvPr id="2" name="Speech Bubble: Rectangle with Corners Rounded 1">
                <a:extLst>
                  <a:ext uri="{FF2B5EF4-FFF2-40B4-BE49-F238E27FC236}">
                    <a16:creationId xmlns:a16="http://schemas.microsoft.com/office/drawing/2014/main" xmlns="" xmlns:a14="http://schemas.microsoft.com/office/drawing/2010/main" id="{B9EA423A-D4EB-45FE-A9A2-8A11014D0698}"/>
                  </a:ext>
                </a:extLst>
              </p:cNvPr>
              <p:cNvSpPr>
                <a:spLocks noRot="1" noChangeAspect="1" noMove="1" noResize="1" noEditPoints="1" noAdjustHandles="1" noChangeArrowheads="1" noChangeShapeType="1" noTextEdit="1"/>
              </p:cNvSpPr>
              <p:nvPr/>
            </p:nvSpPr>
            <p:spPr>
              <a:xfrm>
                <a:off x="4815006" y="1222947"/>
                <a:ext cx="3588668" cy="898323"/>
              </a:xfrm>
              <a:prstGeom prst="wedgeRoundRectCallout">
                <a:avLst>
                  <a:gd name="adj1" fmla="val -47820"/>
                  <a:gd name="adj2" fmla="val 188869"/>
                  <a:gd name="adj3" fmla="val 16667"/>
                </a:avLst>
              </a:prstGeom>
              <a:blipFill rotWithShape="0">
                <a:blip r:embed="rId3"/>
                <a:stretch>
                  <a:fillRect/>
                </a:stretch>
              </a:blipFill>
            </p:spPr>
            <p:txBody>
              <a:bodyPr/>
              <a:lstStyle/>
              <a:p>
                <a:r>
                  <a:rPr lang="en-US">
                    <a:noFill/>
                  </a:rPr>
                  <a:t> </a:t>
                </a:r>
              </a:p>
            </p:txBody>
          </p:sp>
        </mc:Fallback>
      </mc:AlternateContent>
      <p:sp>
        <p:nvSpPr>
          <p:cNvPr id="12" name="Rectangle 11"/>
          <p:cNvSpPr/>
          <p:nvPr/>
        </p:nvSpPr>
        <p:spPr>
          <a:xfrm>
            <a:off x="1205148" y="2609516"/>
            <a:ext cx="4466078" cy="422070"/>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 xmlns:a16="http://schemas.microsoft.com/office/drawing/2014/main" id="{2633F7A8-BB7F-4B15-B5DD-EF2453EAAD54}"/>
              </a:ext>
            </a:extLst>
          </p:cNvPr>
          <p:cNvSpPr>
            <a:spLocks noGrp="1"/>
          </p:cNvSpPr>
          <p:nvPr>
            <p:ph type="title"/>
          </p:nvPr>
        </p:nvSpPr>
        <p:spPr/>
        <p:txBody>
          <a:bodyPr/>
          <a:lstStyle/>
          <a:p>
            <a:r>
              <a:rPr lang="en-US" dirty="0" err="1">
                <a:latin typeface="Copperplate Gothic Light" panose="020E0507020206020404" pitchFamily="34" charset="0"/>
              </a:rPr>
              <a:t>ValidationRound</a:t>
            </a:r>
            <a:endParaRPr lang="en-US" dirty="0">
              <a:latin typeface="Copperplate Gothic Light" panose="020E0507020206020404" pitchFamily="34" charset="0"/>
            </a:endParaRP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 xmlns:a16="http://schemas.microsoft.com/office/drawing/2014/main" id="{CF1F3E6C-5D29-4FD5-8FF7-65DE0C6B51A5}"/>
                  </a:ext>
                </a:extLst>
              </p:cNvPr>
              <p:cNvSpPr>
                <a:spLocks noGrp="1"/>
              </p:cNvSpPr>
              <p:nvPr>
                <p:ph sz="half" idx="1"/>
              </p:nvPr>
            </p:nvSpPr>
            <p:spPr>
              <a:xfrm>
                <a:off x="689463" y="1179805"/>
                <a:ext cx="7765074" cy="2660171"/>
              </a:xfrm>
              <a:ln w="38100">
                <a:solidFill>
                  <a:srgbClr val="00B050"/>
                </a:solidFill>
              </a:ln>
            </p:spPr>
            <p:txBody>
              <a:bodyPr>
                <a:normAutofit fontScale="92500" lnSpcReduction="10000"/>
              </a:bodyPr>
              <a:lstStyle/>
              <a:p>
                <a:pPr marL="0" indent="0">
                  <a:buNone/>
                </a:pPr>
                <a:r>
                  <a:rPr lang="en-US" sz="700" dirty="0" smtClean="0"/>
                  <a:t> </a:t>
                </a:r>
                <a:endParaRPr lang="en-US" sz="700" dirty="0"/>
              </a:p>
              <a:p>
                <a:pPr marL="0" indent="0">
                  <a:buNone/>
                </a:pPr>
                <a:r>
                  <a:rPr lang="en-US" sz="2400" dirty="0" smtClean="0"/>
                  <a:t>Using </a:t>
                </a:r>
                <a14:m>
                  <m:oMath xmlns:m="http://schemas.openxmlformats.org/officeDocument/2006/math">
                    <m:r>
                      <a:rPr lang="en-US" sz="2400" b="0" i="1" smtClean="0">
                        <a:latin typeface="Cambria Math" panose="02040503050406030204" pitchFamily="18" charset="0"/>
                      </a:rPr>
                      <m:t>𝑆</m:t>
                    </m:r>
                    <m:r>
                      <a:rPr lang="en-US" sz="2400" b="0" i="1" smtClean="0">
                        <a:latin typeface="Cambria Math" panose="02040503050406030204" pitchFamily="18" charset="0"/>
                      </a:rPr>
                      <m:t>,</m:t>
                    </m:r>
                    <m:r>
                      <a:rPr lang="en-US" sz="2400" b="0" i="1" smtClean="0">
                        <a:latin typeface="Cambria Math" panose="02040503050406030204" pitchFamily="18" charset="0"/>
                      </a:rPr>
                      <m:t>𝑇</m:t>
                    </m:r>
                    <m:r>
                      <a:rPr lang="en-US" sz="2400" b="0" i="1" smtClean="0">
                        <a:latin typeface="Cambria Math" panose="02040503050406030204" pitchFamily="18" charset="0"/>
                      </a:rPr>
                      <m:t>∼</m:t>
                    </m:r>
                    <m:sSup>
                      <m:sSupPr>
                        <m:ctrlPr>
                          <a:rPr lang="en-US" sz="2400" b="0" i="1" smtClean="0">
                            <a:latin typeface="Cambria Math" charset="0"/>
                          </a:rPr>
                        </m:ctrlPr>
                      </m:sSupPr>
                      <m:e>
                        <m:r>
                          <a:rPr lang="en-US" sz="2400" b="0" i="1" smtClean="0">
                            <a:latin typeface="Cambria Math" panose="02040503050406030204" pitchFamily="18" charset="0"/>
                          </a:rPr>
                          <m:t>𝒟</m:t>
                        </m:r>
                      </m:e>
                      <m:sup>
                        <m:r>
                          <a:rPr lang="en-US" sz="2400" b="0" i="1" smtClean="0">
                            <a:latin typeface="Cambria Math" panose="02040503050406030204" pitchFamily="18" charset="0"/>
                          </a:rPr>
                          <m:t>𝑁</m:t>
                        </m:r>
                      </m:sup>
                    </m:sSup>
                  </m:oMath>
                </a14:m>
                <a:endParaRPr lang="en-US" sz="2400" dirty="0"/>
              </a:p>
              <a:p>
                <a:pPr marL="0" indent="0">
                  <a:buNone/>
                </a:pPr>
                <a:r>
                  <a:rPr lang="en-US" sz="2400" b="1" dirty="0"/>
                  <a:t>For each </a:t>
                </a:r>
                <a:r>
                  <a:rPr lang="en-US" sz="2400" dirty="0"/>
                  <a:t>query </a:t>
                </a:r>
                <a14:m>
                  <m:oMath xmlns:m="http://schemas.openxmlformats.org/officeDocument/2006/math">
                    <m:r>
                      <a:rPr lang="en-US" sz="2400" b="0" i="1" smtClean="0">
                        <a:latin typeface="Cambria Math" panose="02040503050406030204" pitchFamily="18" charset="0"/>
                      </a:rPr>
                      <m:t>𝑖</m:t>
                    </m:r>
                    <m:r>
                      <a:rPr lang="en-US" sz="2400" b="0" i="1" smtClean="0">
                        <a:latin typeface="Cambria Math" panose="02040503050406030204" pitchFamily="18" charset="0"/>
                      </a:rPr>
                      <m:t>=1,2,3,…</m:t>
                    </m:r>
                  </m:oMath>
                </a14:m>
                <a:endParaRPr lang="en-US" sz="2400" dirty="0"/>
              </a:p>
              <a:p>
                <a:pPr marL="457200" lvl="1" indent="0">
                  <a:buNone/>
                </a:pPr>
                <a:r>
                  <a:rPr lang="en-US" b="1" dirty="0"/>
                  <a:t>If</a:t>
                </a:r>
                <a:r>
                  <a:rPr lang="en-US" dirty="0"/>
                  <a:t> </a:t>
                </a:r>
                <a14:m>
                  <m:oMath xmlns:m="http://schemas.openxmlformats.org/officeDocument/2006/math">
                    <m:r>
                      <a:rPr lang="en-US" b="0" i="1" smtClean="0">
                        <a:latin typeface="Cambria Math" panose="02040503050406030204" pitchFamily="18" charset="0"/>
                      </a:rPr>
                      <m:t>𝑖</m:t>
                    </m:r>
                    <m:r>
                      <a:rPr lang="en-US" b="0" i="1" smtClean="0">
                        <a:latin typeface="Cambria Math" charset="0"/>
                      </a:rPr>
                      <m:t>≥</m:t>
                    </m:r>
                    <m:f>
                      <m:fPr>
                        <m:ctrlPr>
                          <a:rPr lang="en-US" i="1">
                            <a:latin typeface="Cambria Math" charset="0"/>
                          </a:rPr>
                        </m:ctrlPr>
                      </m:fPr>
                      <m:num>
                        <m:r>
                          <a:rPr lang="en-US" b="0" i="1" smtClean="0">
                            <a:latin typeface="Cambria Math" charset="0"/>
                          </a:rPr>
                          <m:t>𝛽</m:t>
                        </m:r>
                      </m:num>
                      <m:den>
                        <m:r>
                          <a:rPr lang="en-US" i="1">
                            <a:latin typeface="Cambria Math" panose="02040503050406030204" pitchFamily="18" charset="0"/>
                          </a:rPr>
                          <m:t>4</m:t>
                        </m:r>
                      </m:den>
                    </m:f>
                    <m:func>
                      <m:funcPr>
                        <m:ctrlPr>
                          <a:rPr lang="en-US" i="1">
                            <a:latin typeface="Cambria Math" charset="0"/>
                          </a:rPr>
                        </m:ctrlPr>
                      </m:funcPr>
                      <m:fName>
                        <m:r>
                          <m:rPr>
                            <m:sty m:val="p"/>
                          </m:rPr>
                          <a:rPr lang="en-US">
                            <a:latin typeface="Cambria Math" panose="02040503050406030204" pitchFamily="18" charset="0"/>
                          </a:rPr>
                          <m:t>exp</m:t>
                        </m:r>
                      </m:fName>
                      <m:e>
                        <m:d>
                          <m:dPr>
                            <m:ctrlPr>
                              <a:rPr lang="en-US" i="1">
                                <a:latin typeface="Cambria Math" charset="0"/>
                              </a:rPr>
                            </m:ctrlPr>
                          </m:dPr>
                          <m:e>
                            <m:f>
                              <m:fPr>
                                <m:ctrlPr>
                                  <a:rPr lang="en-US" i="1">
                                    <a:latin typeface="Cambria Math" charset="0"/>
                                  </a:rPr>
                                </m:ctrlPr>
                              </m:fPr>
                              <m:num>
                                <m:r>
                                  <a:rPr lang="en-US" b="0" i="1" smtClean="0">
                                    <a:latin typeface="Cambria Math" panose="02040503050406030204" pitchFamily="18" charset="0"/>
                                  </a:rPr>
                                  <m:t>𝑁</m:t>
                                </m:r>
                                <m:sSup>
                                  <m:sSupPr>
                                    <m:ctrlPr>
                                      <a:rPr lang="en-US" i="1">
                                        <a:latin typeface="Cambria Math" charset="0"/>
                                      </a:rPr>
                                    </m:ctrlPr>
                                  </m:sSupPr>
                                  <m:e>
                                    <m:r>
                                      <a:rPr lang="en-US" i="1">
                                        <a:latin typeface="Cambria Math" panose="02040503050406030204" pitchFamily="18" charset="0"/>
                                      </a:rPr>
                                      <m:t>𝜏</m:t>
                                    </m:r>
                                  </m:e>
                                  <m:sup>
                                    <m:r>
                                      <a:rPr lang="en-US" i="1">
                                        <a:latin typeface="Cambria Math" panose="02040503050406030204" pitchFamily="18" charset="0"/>
                                      </a:rPr>
                                      <m:t>2</m:t>
                                    </m:r>
                                  </m:sup>
                                </m:sSup>
                              </m:num>
                              <m:den>
                                <m:r>
                                  <a:rPr lang="en-US" i="1">
                                    <a:latin typeface="Cambria Math" panose="02040503050406030204" pitchFamily="18" charset="0"/>
                                  </a:rPr>
                                  <m:t>8</m:t>
                                </m:r>
                              </m:den>
                            </m:f>
                          </m:e>
                        </m:d>
                      </m:e>
                    </m:func>
                  </m:oMath>
                </a14:m>
                <a:r>
                  <a:rPr lang="en-US" dirty="0"/>
                  <a:t>, </a:t>
                </a:r>
                <a:r>
                  <a:rPr lang="en-US" b="1" dirty="0"/>
                  <a:t>Halt</a:t>
                </a:r>
                <a:r>
                  <a:rPr lang="en-US" dirty="0"/>
                  <a:t> (type 1)</a:t>
                </a:r>
              </a:p>
              <a:p>
                <a:pPr marL="457200" lvl="1" indent="0">
                  <a:buNone/>
                </a:pPr>
                <a:r>
                  <a:rPr lang="en-US" b="1" dirty="0" err="1" smtClean="0"/>
                  <a:t>Elif</a:t>
                </a:r>
                <a:r>
                  <a:rPr lang="en-US" dirty="0" smtClean="0"/>
                  <a:t> </a:t>
                </a:r>
                <a14:m>
                  <m:oMath xmlns:m="http://schemas.openxmlformats.org/officeDocument/2006/math">
                    <m:d>
                      <m:dPr>
                        <m:begChr m:val="|"/>
                        <m:endChr m:val="|"/>
                        <m:ctrlPr>
                          <a:rPr lang="en-US" b="0" i="1" smtClean="0">
                            <a:latin typeface="Cambria Math" charset="0"/>
                          </a:rPr>
                        </m:ctrlPr>
                      </m:dPr>
                      <m:e>
                        <m:sSub>
                          <m:sSubPr>
                            <m:ctrlPr>
                              <a:rPr lang="en-US" b="0" i="1" smtClean="0">
                                <a:latin typeface="Cambria Math" charset="0"/>
                              </a:rPr>
                            </m:ctrlPr>
                          </m:sSubPr>
                          <m:e>
                            <m:r>
                              <a:rPr lang="en-US" b="0" i="1" smtClean="0">
                                <a:latin typeface="Cambria Math" charset="0"/>
                                <a:ea typeface="Cambria Math" charset="0"/>
                                <a:cs typeface="Cambria Math" charset="0"/>
                              </a:rPr>
                              <m:t>ℰ</m:t>
                            </m:r>
                          </m:e>
                          <m:sub>
                            <m:r>
                              <a:rPr lang="en-US" b="0" i="1" smtClean="0">
                                <a:latin typeface="Cambria Math" panose="02040503050406030204" pitchFamily="18" charset="0"/>
                              </a:rPr>
                              <m:t>𝑆</m:t>
                            </m:r>
                          </m:sub>
                        </m:sSub>
                        <m:d>
                          <m:dPr>
                            <m:begChr m:val="["/>
                            <m:endChr m:val="]"/>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charset="0"/>
                                <a:ea typeface="Cambria Math" charset="0"/>
                                <a:cs typeface="Cambria Math" charset="0"/>
                              </a:rPr>
                              <m:t>ℰ</m:t>
                            </m:r>
                          </m:e>
                          <m:sub>
                            <m:r>
                              <a:rPr lang="en-US" b="0" i="1" smtClean="0">
                                <a:latin typeface="Cambria Math" panose="02040503050406030204" pitchFamily="18" charset="0"/>
                              </a:rPr>
                              <m:t>𝑇</m:t>
                            </m:r>
                          </m:sub>
                        </m:sSub>
                        <m:d>
                          <m:dPr>
                            <m:begChr m:val="["/>
                            <m:endChr m:val="]"/>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e>
                        </m:d>
                      </m:e>
                    </m:d>
                    <m:r>
                      <a:rPr lang="en-US" b="0" i="1" smtClean="0">
                        <a:latin typeface="Cambria Math" charset="0"/>
                      </a:rPr>
                      <m:t>&gt;</m:t>
                    </m:r>
                    <m:f>
                      <m:fPr>
                        <m:ctrlPr>
                          <a:rPr lang="en-US" b="0" i="1" smtClean="0">
                            <a:latin typeface="Cambria Math" charset="0"/>
                          </a:rPr>
                        </m:ctrlPr>
                      </m:fPr>
                      <m:num>
                        <m:r>
                          <a:rPr lang="en-US" b="0" i="1" smtClean="0">
                            <a:latin typeface="Cambria Math" panose="02040503050406030204" pitchFamily="18" charset="0"/>
                          </a:rPr>
                          <m:t>𝜏</m:t>
                        </m:r>
                      </m:num>
                      <m:den>
                        <m:r>
                          <a:rPr lang="en-US" b="0" i="1" smtClean="0">
                            <a:latin typeface="Cambria Math" panose="02040503050406030204" pitchFamily="18" charset="0"/>
                          </a:rPr>
                          <m:t>2</m:t>
                        </m:r>
                      </m:den>
                    </m:f>
                  </m:oMath>
                </a14:m>
                <a:r>
                  <a:rPr lang="en-US" b="0" dirty="0" smtClean="0"/>
                  <a:t>, </a:t>
                </a:r>
                <a:r>
                  <a:rPr lang="en-US" b="1" dirty="0"/>
                  <a:t>Halt</a:t>
                </a:r>
                <a:r>
                  <a:rPr lang="en-US" dirty="0"/>
                  <a:t> (type 2</a:t>
                </a:r>
                <a:r>
                  <a:rPr lang="en-US" dirty="0" smtClean="0"/>
                  <a:t>)</a:t>
                </a:r>
                <a:endParaRPr lang="en-US" b="0" dirty="0" smtClean="0"/>
              </a:p>
              <a:p>
                <a:pPr marL="457200" lvl="1" indent="0">
                  <a:buNone/>
                </a:pPr>
                <a:r>
                  <a:rPr lang="en-US" b="1" dirty="0" smtClean="0"/>
                  <a:t>Else</a:t>
                </a:r>
              </a:p>
              <a:p>
                <a:pPr marL="457200" lvl="1" indent="0">
                  <a:buNone/>
                </a:pPr>
                <a:r>
                  <a:rPr lang="en-US" b="1" dirty="0"/>
                  <a:t>	</a:t>
                </a:r>
                <a:r>
                  <a:rPr lang="en-US" b="1" dirty="0" smtClean="0"/>
                  <a:t>output</a:t>
                </a:r>
                <a:r>
                  <a:rPr lang="en-US" dirty="0" smtClean="0"/>
                  <a:t>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charset="0"/>
                            <a:ea typeface="Cambria Math" charset="0"/>
                            <a:cs typeface="Cambria Math" charset="0"/>
                          </a:rPr>
                          <m:t>ℰ</m:t>
                        </m:r>
                      </m:e>
                      <m:sub>
                        <m:r>
                          <a:rPr lang="en-US" b="0" i="1" smtClean="0">
                            <a:latin typeface="Cambria Math" panose="02040503050406030204" pitchFamily="18" charset="0"/>
                          </a:rPr>
                          <m:t>𝑆</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𝒩</m:t>
                        </m:r>
                      </m:e>
                      <m:sub>
                        <m:r>
                          <a:rPr lang="en-US" b="0" i="1" smtClean="0">
                            <a:latin typeface="Cambria Math" panose="02040503050406030204" pitchFamily="18" charset="0"/>
                          </a:rPr>
                          <m:t>𝜏</m:t>
                        </m:r>
                        <m:r>
                          <a:rPr lang="en-US" b="0" i="1" smtClean="0">
                            <a:latin typeface="Cambria Math" panose="02040503050406030204" pitchFamily="18" charset="0"/>
                          </a:rPr>
                          <m:t>/4</m:t>
                        </m:r>
                      </m:sub>
                    </m:sSub>
                    <m:r>
                      <a:rPr lang="en-US" b="0" i="1" smtClean="0">
                        <a:latin typeface="Cambria Math" panose="02040503050406030204" pitchFamily="18" charset="0"/>
                      </a:rPr>
                      <m:t>(0,</m:t>
                    </m:r>
                    <m:sSup>
                      <m:sSupPr>
                        <m:ctrlPr>
                          <a:rPr lang="en-US" b="0" i="1" smtClean="0">
                            <a:latin typeface="Cambria Math"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a14:m>
                <a:endParaRPr lang="en-US" dirty="0"/>
              </a:p>
            </p:txBody>
          </p:sp>
        </mc:Choice>
        <mc:Fallback xmlns="">
          <p:sp>
            <p:nvSpPr>
              <p:cNvPr id="5" name="Content Placeholder 4">
                <a:extLst>
                  <a:ext uri="{FF2B5EF4-FFF2-40B4-BE49-F238E27FC236}">
                    <a16:creationId xmlns:a16="http://schemas.microsoft.com/office/drawing/2014/main" xmlns="" xmlns:a14="http://schemas.microsoft.com/office/drawing/2010/main" id="{CF1F3E6C-5D29-4FD5-8FF7-65DE0C6B51A5}"/>
                  </a:ext>
                </a:extLst>
              </p:cNvPr>
              <p:cNvSpPr>
                <a:spLocks noGrp="1" noRot="1" noChangeAspect="1" noMove="1" noResize="1" noEditPoints="1" noAdjustHandles="1" noChangeArrowheads="1" noChangeShapeType="1" noTextEdit="1"/>
              </p:cNvSpPr>
              <p:nvPr>
                <p:ph sz="half" idx="1"/>
              </p:nvPr>
            </p:nvSpPr>
            <p:spPr>
              <a:xfrm>
                <a:off x="689463" y="1179805"/>
                <a:ext cx="7765074" cy="2660171"/>
              </a:xfrm>
              <a:blipFill rotWithShape="0">
                <a:blip r:embed="rId4"/>
                <a:stretch>
                  <a:fillRect l="-781"/>
                </a:stretch>
              </a:blipFill>
              <a:ln w="38100">
                <a:solidFill>
                  <a:srgbClr val="00B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Speech Bubble: Rectangle with Corners Rounded 6">
                <a:extLst>
                  <a:ext uri="{FF2B5EF4-FFF2-40B4-BE49-F238E27FC236}">
                    <a16:creationId xmlns="" xmlns:a16="http://schemas.microsoft.com/office/drawing/2014/main" id="{FF1B1B69-C506-4B76-AECE-D2EF1CC3FC03}"/>
                  </a:ext>
                </a:extLst>
              </p:cNvPr>
              <p:cNvSpPr/>
              <p:nvPr/>
            </p:nvSpPr>
            <p:spPr>
              <a:xfrm>
                <a:off x="6163686" y="3177282"/>
                <a:ext cx="2290851" cy="662694"/>
              </a:xfrm>
              <a:prstGeom prst="wedgeRoundRectCallout">
                <a:avLst>
                  <a:gd name="adj1" fmla="val -74014"/>
                  <a:gd name="adj2" fmla="val 90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b="0" i="1" smtClean="0">
                              <a:latin typeface="Cambria Math"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charset="0"/>
                            </a:rPr>
                          </m:ctrlPr>
                        </m:fPr>
                        <m:num>
                          <m:sSup>
                            <m:sSupPr>
                              <m:ctrlPr>
                                <a:rPr lang="en-US" b="0" i="1" smtClean="0">
                                  <a:latin typeface="Cambria Math" charset="0"/>
                                </a:rPr>
                              </m:ctrlPr>
                            </m:sSupPr>
                            <m:e>
                              <m:r>
                                <a:rPr lang="en-US" b="0" i="1" smtClean="0">
                                  <a:latin typeface="Cambria Math" panose="02040503050406030204" pitchFamily="18" charset="0"/>
                                </a:rPr>
                                <m:t>𝜏</m:t>
                              </m:r>
                            </m:e>
                            <m:sup>
                              <m:r>
                                <a:rPr lang="en-US" b="0" i="1" smtClean="0">
                                  <a:latin typeface="Cambria Math" panose="02040503050406030204" pitchFamily="18" charset="0"/>
                                </a:rPr>
                                <m:t>2</m:t>
                              </m:r>
                            </m:sup>
                          </m:sSup>
                        </m:num>
                        <m:den>
                          <m:r>
                            <a:rPr lang="en-US" b="0" i="1" smtClean="0">
                              <a:latin typeface="Cambria Math" panose="02040503050406030204" pitchFamily="18" charset="0"/>
                            </a:rPr>
                            <m:t>32</m:t>
                          </m:r>
                          <m:func>
                            <m:funcPr>
                              <m:ctrlPr>
                                <a:rPr lang="en-US" b="0" i="1" smtClean="0">
                                  <a:latin typeface="Cambria Math" charset="0"/>
                                </a:rPr>
                              </m:ctrlPr>
                            </m:funcPr>
                            <m:fName>
                              <m:r>
                                <m:rPr>
                                  <m:sty m:val="p"/>
                                </m:rPr>
                                <a:rPr lang="en-US" b="0" i="0" smtClean="0">
                                  <a:latin typeface="Cambria Math" panose="02040503050406030204" pitchFamily="18" charset="0"/>
                                </a:rPr>
                                <m:t>log</m:t>
                              </m:r>
                            </m:fName>
                            <m:e>
                              <m:d>
                                <m:dPr>
                                  <m:ctrlPr>
                                    <a:rPr lang="en-US" b="0" i="1" smtClean="0">
                                      <a:latin typeface="Cambria Math" charset="0"/>
                                    </a:rPr>
                                  </m:ctrlPr>
                                </m:dPr>
                                <m:e>
                                  <m:f>
                                    <m:fPr>
                                      <m:type m:val="lin"/>
                                      <m:ctrlPr>
                                        <a:rPr lang="en-US" b="0" i="1" smtClean="0">
                                          <a:latin typeface="Cambria Math" charset="0"/>
                                        </a:rPr>
                                      </m:ctrlPr>
                                    </m:fPr>
                                    <m:num>
                                      <m:r>
                                        <a:rPr lang="en-US" b="0" i="1" smtClean="0">
                                          <a:latin typeface="Cambria Math" panose="02040503050406030204" pitchFamily="18" charset="0"/>
                                        </a:rPr>
                                        <m:t>8</m:t>
                                      </m:r>
                                      <m:sSup>
                                        <m:sSupPr>
                                          <m:ctrlPr>
                                            <a:rPr lang="en-US" b="0" i="1" smtClean="0">
                                              <a:latin typeface="Cambria Math" charset="0"/>
                                            </a:rPr>
                                          </m:ctrlPr>
                                        </m:sSupPr>
                                        <m:e>
                                          <m:r>
                                            <a:rPr lang="en-US" b="0" i="1" smtClean="0">
                                              <a:latin typeface="Cambria Math" panose="02040503050406030204" pitchFamily="18" charset="0"/>
                                            </a:rPr>
                                            <m:t>𝑁</m:t>
                                          </m:r>
                                        </m:e>
                                        <m:sup>
                                          <m:r>
                                            <a:rPr lang="en-US" b="0" i="1" smtClean="0">
                                              <a:latin typeface="Cambria Math" panose="02040503050406030204" pitchFamily="18" charset="0"/>
                                            </a:rPr>
                                            <m:t>2</m:t>
                                          </m:r>
                                        </m:sup>
                                      </m:sSup>
                                    </m:num>
                                    <m:den>
                                      <m:r>
                                        <a:rPr lang="en-US" b="0" i="1" smtClean="0">
                                          <a:latin typeface="Cambria Math" charset="0"/>
                                        </a:rPr>
                                        <m:t>𝛽</m:t>
                                      </m:r>
                                    </m:den>
                                  </m:f>
                                </m:e>
                              </m:d>
                            </m:e>
                          </m:func>
                        </m:den>
                      </m:f>
                    </m:oMath>
                  </m:oMathPara>
                </a14:m>
                <a:endParaRPr lang="en-US" dirty="0"/>
              </a:p>
            </p:txBody>
          </p:sp>
        </mc:Choice>
        <mc:Fallback xmlns="">
          <p:sp>
            <p:nvSpPr>
              <p:cNvPr id="7" name="Speech Bubble: Rectangle with Corners Rounded 6">
                <a:extLst>
                  <a:ext uri="{FF2B5EF4-FFF2-40B4-BE49-F238E27FC236}">
                    <a16:creationId xmlns:a16="http://schemas.microsoft.com/office/drawing/2014/main" xmlns="" xmlns:a14="http://schemas.microsoft.com/office/drawing/2010/main" id="{FF1B1B69-C506-4B76-AECE-D2EF1CC3FC03}"/>
                  </a:ext>
                </a:extLst>
              </p:cNvPr>
              <p:cNvSpPr>
                <a:spLocks noRot="1" noChangeAspect="1" noMove="1" noResize="1" noEditPoints="1" noAdjustHandles="1" noChangeArrowheads="1" noChangeShapeType="1" noTextEdit="1"/>
              </p:cNvSpPr>
              <p:nvPr/>
            </p:nvSpPr>
            <p:spPr>
              <a:xfrm>
                <a:off x="6163686" y="3177282"/>
                <a:ext cx="2290851" cy="662694"/>
              </a:xfrm>
              <a:prstGeom prst="wedgeRoundRectCallout">
                <a:avLst>
                  <a:gd name="adj1" fmla="val -74014"/>
                  <a:gd name="adj2" fmla="val 9038"/>
                  <a:gd name="adj3" fmla="val 16667"/>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p:cNvSpPr txBox="1"/>
              <p:nvPr/>
            </p:nvSpPr>
            <p:spPr>
              <a:xfrm>
                <a:off x="628650" y="3972658"/>
                <a:ext cx="8025794" cy="923330"/>
              </a:xfrm>
              <a:prstGeom prst="rect">
                <a:avLst/>
              </a:prstGeom>
              <a:noFill/>
            </p:spPr>
            <p:txBody>
              <a:bodyPr wrap="square" rtlCol="0">
                <a:spAutoFit/>
              </a:bodyPr>
              <a:lstStyle/>
              <a:p>
                <a:pPr marL="285750" indent="-285750">
                  <a:buClr>
                    <a:srgbClr val="FF0000"/>
                  </a:buClr>
                  <a:buFont typeface="Arial" charset="0"/>
                  <a:buChar char="•"/>
                </a:pPr>
                <a:r>
                  <a:rPr lang="en-US" dirty="0" smtClean="0"/>
                  <a:t>~ Number of non-adaptive queries that can be answered using </a:t>
                </a:r>
                <a14:m>
                  <m:oMath xmlns:m="http://schemas.openxmlformats.org/officeDocument/2006/math">
                    <m:r>
                      <a:rPr lang="en-US" b="0" i="1" smtClean="0">
                        <a:latin typeface="Cambria Math" charset="0"/>
                      </a:rPr>
                      <m:t>𝑁</m:t>
                    </m:r>
                  </m:oMath>
                </a14:m>
                <a:r>
                  <a:rPr lang="en-US" dirty="0" smtClean="0"/>
                  <a:t> samples</a:t>
                </a:r>
              </a:p>
              <a:p>
                <a:pPr marL="285750" indent="-285750">
                  <a:buClr>
                    <a:schemeClr val="accent4"/>
                  </a:buClr>
                  <a:buFont typeface="Arial" charset="0"/>
                  <a:buChar char="•"/>
                </a:pPr>
                <a:r>
                  <a:rPr lang="en-US" dirty="0" smtClean="0"/>
                  <a:t>“Validity check”</a:t>
                </a:r>
              </a:p>
              <a:p>
                <a:pPr marL="285750" indent="-285750">
                  <a:buClr>
                    <a:srgbClr val="7030A0"/>
                  </a:buClr>
                  <a:buFont typeface="Arial" charset="0"/>
                  <a:buChar char="•"/>
                </a:pPr>
                <a:r>
                  <a:rPr lang="en-US" u="sng" dirty="0" smtClean="0"/>
                  <a:t>“Truncated</a:t>
                </a:r>
                <a:r>
                  <a:rPr lang="en-US" dirty="0" smtClean="0"/>
                  <a:t>-Gaussian Mechanism” </a:t>
                </a:r>
                <a:r>
                  <a:rPr lang="en-US" dirty="0" smtClean="0"/>
                  <a:t>+ </a:t>
                </a:r>
                <a:r>
                  <a:rPr lang="en-US" dirty="0" smtClean="0"/>
                  <a:t>Autonomy</a:t>
                </a:r>
                <a:endParaRPr lang="en-US" dirty="0"/>
              </a:p>
            </p:txBody>
          </p:sp>
        </mc:Choice>
        <mc:Fallback>
          <p:sp>
            <p:nvSpPr>
              <p:cNvPr id="11" name="TextBox 10"/>
              <p:cNvSpPr txBox="1">
                <a:spLocks noRot="1" noChangeAspect="1" noMove="1" noResize="1" noEditPoints="1" noAdjustHandles="1" noChangeArrowheads="1" noChangeShapeType="1" noTextEdit="1"/>
              </p:cNvSpPr>
              <p:nvPr/>
            </p:nvSpPr>
            <p:spPr>
              <a:xfrm>
                <a:off x="628650" y="3972658"/>
                <a:ext cx="8025794" cy="923330"/>
              </a:xfrm>
              <a:prstGeom prst="rect">
                <a:avLst/>
              </a:prstGeom>
              <a:blipFill rotWithShape="0">
                <a:blip r:embed="rId6"/>
                <a:stretch>
                  <a:fillRect l="-456" t="-3974" b="-9934"/>
                </a:stretch>
              </a:blipFill>
            </p:spPr>
            <p:txBody>
              <a:bodyPr/>
              <a:lstStyle/>
              <a:p>
                <a:r>
                  <a:rPr lang="en-US">
                    <a:noFill/>
                  </a:rPr>
                  <a:t> </a:t>
                </a:r>
              </a:p>
            </p:txBody>
          </p:sp>
        </mc:Fallback>
      </mc:AlternateContent>
      <p:sp>
        <p:nvSpPr>
          <p:cNvPr id="14" name="Rectangle 13"/>
          <p:cNvSpPr/>
          <p:nvPr/>
        </p:nvSpPr>
        <p:spPr>
          <a:xfrm>
            <a:off x="2521979" y="3323085"/>
            <a:ext cx="3050146" cy="422070"/>
          </a:xfrm>
          <a:prstGeom prst="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29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4845"/>
            <a:ext cx="7886700" cy="907863"/>
          </a:xfrm>
        </p:spPr>
        <p:txBody>
          <a:bodyPr>
            <a:normAutofit fontScale="90000"/>
          </a:bodyPr>
          <a:lstStyle/>
          <a:p>
            <a:r>
              <a:rPr lang="en-US" dirty="0" smtClean="0"/>
              <a:t>Truncated-Gaussian Mechanism</a:t>
            </a:r>
            <a:br>
              <a:rPr lang="en-US" dirty="0" smtClean="0"/>
            </a:br>
            <a:r>
              <a:rPr lang="en-US" dirty="0" smtClean="0"/>
              <a:t>+ “Autonomy”</a:t>
            </a:r>
            <a:endParaRPr lang="en-US" dirty="0"/>
          </a:p>
        </p:txBody>
      </p:sp>
      <mc:AlternateContent xmlns:mc="http://schemas.openxmlformats.org/markup-compatibility/2006">
        <mc:Choice xmlns:a14="http://schemas.microsoft.com/office/drawing/2010/main" Requires="a14">
          <p:sp>
            <p:nvSpPr>
              <p:cNvPr id="5" name="Content Placeholder 2">
                <a:extLst>
                  <a:ext uri="{FF2B5EF4-FFF2-40B4-BE49-F238E27FC236}">
                    <a16:creationId xmlns="" xmlns:a16="http://schemas.microsoft.com/office/drawing/2014/main" id="{5962F256-EBEC-4AE2-A3E1-1F40E8EA43FB}"/>
                  </a:ext>
                </a:extLst>
              </p:cNvPr>
              <p:cNvSpPr>
                <a:spLocks noGrp="1"/>
              </p:cNvSpPr>
              <p:nvPr>
                <p:ph idx="1"/>
              </p:nvPr>
            </p:nvSpPr>
            <p:spPr>
              <a:xfrm>
                <a:off x="155448" y="1219200"/>
                <a:ext cx="8833104" cy="5032513"/>
              </a:xfrm>
            </p:spPr>
            <p:txBody>
              <a:bodyPr>
                <a:normAutofit/>
              </a:bodyPr>
              <a:lstStyle/>
              <a:p>
                <a:r>
                  <a:rPr lang="en-US" sz="2400" dirty="0" smtClean="0"/>
                  <a:t>Recall: </a:t>
                </a:r>
                <a14:m>
                  <m:oMath xmlns:m="http://schemas.openxmlformats.org/officeDocument/2006/math">
                    <m:sSub>
                      <m:sSubPr>
                        <m:ctrlPr>
                          <a:rPr lang="en-US" sz="2400" i="1" smtClean="0">
                            <a:latin typeface="Cambria Math"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charset="0"/>
                          </a:rPr>
                        </m:ctrlPr>
                      </m:sSubPr>
                      <m:e>
                        <m:r>
                          <a:rPr lang="en-US" sz="2400" i="1">
                            <a:latin typeface="Cambria Math" charset="0"/>
                            <a:ea typeface="Cambria Math" charset="0"/>
                            <a:cs typeface="Cambria Math" charset="0"/>
                          </a:rPr>
                          <m:t>ℰ</m:t>
                        </m:r>
                      </m:e>
                      <m:sub>
                        <m:r>
                          <a:rPr lang="en-US" sz="2400" i="1">
                            <a:latin typeface="Cambria Math" panose="02040503050406030204" pitchFamily="18" charset="0"/>
                          </a:rPr>
                          <m:t>𝑆</m:t>
                        </m:r>
                      </m:sub>
                    </m:sSub>
                    <m:r>
                      <a:rPr lang="en-US" sz="2400" i="1">
                        <a:latin typeface="Cambria Math" panose="02040503050406030204" pitchFamily="18" charset="0"/>
                      </a:rPr>
                      <m:t>[</m:t>
                    </m:r>
                    <m:sSub>
                      <m:sSubPr>
                        <m:ctrlPr>
                          <a:rPr lang="en-US" sz="2400" i="1">
                            <a:latin typeface="Cambria Math" charset="0"/>
                          </a:rPr>
                        </m:ctrlPr>
                      </m:sSubPr>
                      <m:e>
                        <m:r>
                          <a:rPr lang="en-US" sz="2400" i="1">
                            <a:latin typeface="Cambria Math" panose="02040503050406030204" pitchFamily="18" charset="0"/>
                          </a:rPr>
                          <m:t>𝑞</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b="0" i="1" smtClean="0">
                            <a:latin typeface="Cambria Math" charset="0"/>
                          </a:rPr>
                        </m:ctrlPr>
                      </m:sSubPr>
                      <m:e>
                        <m:r>
                          <a:rPr lang="en-US" sz="2400" b="0" i="1" smtClean="0">
                            <a:latin typeface="Cambria Math" charset="0"/>
                          </a:rPr>
                          <m:t>𝜂</m:t>
                        </m:r>
                      </m:e>
                      <m:sub>
                        <m:r>
                          <a:rPr lang="en-US" sz="2400" b="0" i="1" smtClean="0">
                            <a:latin typeface="Cambria Math" charset="0"/>
                          </a:rPr>
                          <m:t>𝑖</m:t>
                        </m:r>
                      </m:sub>
                    </m:sSub>
                  </m:oMath>
                </a14:m>
                <a:endParaRPr lang="en-US" sz="2200" dirty="0" smtClean="0"/>
              </a:p>
              <a:p>
                <a:r>
                  <a:rPr lang="en-US" sz="2200" dirty="0" smtClean="0"/>
                  <a:t>What we need from </a:t>
                </a:r>
                <a:r>
                  <a:rPr lang="en-US" sz="2200" dirty="0"/>
                  <a:t>a</a:t>
                </a:r>
                <a:r>
                  <a:rPr lang="en-US" sz="2200" dirty="0" smtClean="0"/>
                  <a:t>dded noise </a:t>
                </a:r>
                <a14:m>
                  <m:oMath xmlns:m="http://schemas.openxmlformats.org/officeDocument/2006/math">
                    <m:sSub>
                      <m:sSubPr>
                        <m:ctrlPr>
                          <a:rPr lang="en-US" sz="2200" b="0" i="1" smtClean="0">
                            <a:latin typeface="Cambria Math" charset="0"/>
                            <a:ea typeface="Cambria Math" charset="0"/>
                            <a:cs typeface="Cambria Math" charset="0"/>
                          </a:rPr>
                        </m:ctrlPr>
                      </m:sSubPr>
                      <m:e>
                        <m:r>
                          <a:rPr lang="en-US" sz="2200" b="0" i="1" smtClean="0">
                            <a:latin typeface="Cambria Math" charset="0"/>
                            <a:ea typeface="Cambria Math" charset="0"/>
                            <a:cs typeface="Cambria Math" charset="0"/>
                          </a:rPr>
                          <m:t>𝜂</m:t>
                        </m:r>
                      </m:e>
                      <m:sub>
                        <m:r>
                          <a:rPr lang="en-US" sz="2200" b="0" i="1" smtClean="0">
                            <a:latin typeface="Cambria Math" charset="0"/>
                            <a:ea typeface="Cambria Math" charset="0"/>
                            <a:cs typeface="Cambria Math" charset="0"/>
                          </a:rPr>
                          <m:t>𝑖</m:t>
                        </m:r>
                      </m:sub>
                    </m:sSub>
                  </m:oMath>
                </a14:m>
                <a:r>
                  <a:rPr lang="en-US" sz="2200" dirty="0" smtClean="0"/>
                  <a:t>: </a:t>
                </a:r>
              </a:p>
              <a:p>
                <a:pPr marL="800100" lvl="1" indent="-342900">
                  <a:buFont typeface="+mj-lt"/>
                  <a:buAutoNum type="arabicPeriod"/>
                </a:pPr>
                <a:r>
                  <a:rPr lang="en-US" sz="1800" dirty="0" smtClean="0">
                    <a:ea typeface="Cambria Math" charset="0"/>
                    <a:cs typeface="Cambria Math" charset="0"/>
                  </a:rPr>
                  <a:t> </a:t>
                </a:r>
                <a14:m>
                  <m:oMath xmlns:m="http://schemas.openxmlformats.org/officeDocument/2006/math">
                    <m:r>
                      <a:rPr lang="en-US" sz="1800" i="1">
                        <a:latin typeface="Cambria Math" charset="0"/>
                        <a:ea typeface="Cambria Math" charset="0"/>
                        <a:cs typeface="Cambria Math" charset="0"/>
                      </a:rPr>
                      <m:t>ℙ</m:t>
                    </m:r>
                    <m:d>
                      <m:dPr>
                        <m:ctrlPr>
                          <a:rPr lang="en-US" sz="1800" i="1">
                            <a:latin typeface="Cambria Math" charset="0"/>
                            <a:ea typeface="Cambria Math" charset="0"/>
                            <a:cs typeface="Cambria Math" charset="0"/>
                          </a:rPr>
                        </m:ctrlPr>
                      </m:dPr>
                      <m:e>
                        <m:sSub>
                          <m:sSubPr>
                            <m:ctrlPr>
                              <a:rPr lang="en-US" sz="1800" b="0" i="1" smtClean="0">
                                <a:latin typeface="Cambria Math" charset="0"/>
                                <a:ea typeface="Cambria Math" charset="0"/>
                                <a:cs typeface="Cambria Math" charset="0"/>
                              </a:rPr>
                            </m:ctrlPr>
                          </m:sSubPr>
                          <m:e>
                            <m:r>
                              <a:rPr lang="en-US" sz="1800" b="0" i="1" smtClean="0">
                                <a:latin typeface="Cambria Math" charset="0"/>
                                <a:ea typeface="Cambria Math" charset="0"/>
                                <a:cs typeface="Cambria Math" charset="0"/>
                              </a:rPr>
                              <m:t>∀</m:t>
                            </m:r>
                          </m:e>
                          <m:sub>
                            <m:r>
                              <a:rPr lang="en-US" sz="1800" b="0" i="1" smtClean="0">
                                <a:latin typeface="Cambria Math" charset="0"/>
                                <a:ea typeface="Cambria Math" charset="0"/>
                                <a:cs typeface="Cambria Math" charset="0"/>
                              </a:rPr>
                              <m:t>𝑖</m:t>
                            </m:r>
                          </m:sub>
                        </m:sSub>
                        <m:r>
                          <a:rPr lang="en-US" sz="1800" b="0" i="1" smtClean="0">
                            <a:latin typeface="Cambria Math" charset="0"/>
                            <a:ea typeface="Cambria Math" charset="0"/>
                            <a:cs typeface="Cambria Math" charset="0"/>
                          </a:rPr>
                          <m:t> </m:t>
                        </m:r>
                        <m:d>
                          <m:dPr>
                            <m:begChr m:val="|"/>
                            <m:endChr m:val="|"/>
                            <m:ctrlPr>
                              <a:rPr lang="en-US" sz="1800" i="1">
                                <a:latin typeface="Cambria Math" charset="0"/>
                                <a:ea typeface="Cambria Math" charset="0"/>
                                <a:cs typeface="Cambria Math" charset="0"/>
                              </a:rPr>
                            </m:ctrlPr>
                          </m:dPr>
                          <m:e>
                            <m:sSub>
                              <m:sSubPr>
                                <m:ctrlPr>
                                  <a:rPr lang="en-US" sz="1800" i="1">
                                    <a:latin typeface="Cambria Math" charset="0"/>
                                    <a:ea typeface="Cambria Math" charset="0"/>
                                    <a:cs typeface="Cambria Math" charset="0"/>
                                  </a:rPr>
                                </m:ctrlPr>
                              </m:sSubPr>
                              <m:e>
                                <m:r>
                                  <a:rPr lang="en-US" sz="1800" b="0" i="1" smtClean="0">
                                    <a:latin typeface="Cambria Math" charset="0"/>
                                    <a:ea typeface="Cambria Math" charset="0"/>
                                    <a:cs typeface="Cambria Math" charset="0"/>
                                  </a:rPr>
                                  <m:t>𝜂</m:t>
                                </m:r>
                              </m:e>
                              <m:sub>
                                <m:r>
                                  <a:rPr lang="en-US" sz="1800" i="1">
                                    <a:latin typeface="Cambria Math" charset="0"/>
                                    <a:ea typeface="Cambria Math" charset="0"/>
                                    <a:cs typeface="Cambria Math" charset="0"/>
                                  </a:rPr>
                                  <m:t>𝑖</m:t>
                                </m:r>
                              </m:sub>
                            </m:sSub>
                          </m:e>
                        </m:d>
                        <m:r>
                          <a:rPr lang="en-US" sz="1800" i="1">
                            <a:latin typeface="Cambria Math" charset="0"/>
                            <a:ea typeface="Cambria Math" charset="0"/>
                            <a:cs typeface="Cambria Math" charset="0"/>
                          </a:rPr>
                          <m:t>&gt;</m:t>
                        </m:r>
                        <m:r>
                          <a:rPr lang="en-US" sz="1800" i="1">
                            <a:latin typeface="Cambria Math" charset="0"/>
                            <a:ea typeface="Cambria Math" charset="0"/>
                            <a:cs typeface="Cambria Math" charset="0"/>
                          </a:rPr>
                          <m:t>𝜏</m:t>
                        </m:r>
                      </m:e>
                    </m:d>
                    <m:r>
                      <a:rPr lang="en-US" sz="1800" b="0" i="1" smtClean="0">
                        <a:latin typeface="Cambria Math" charset="0"/>
                        <a:ea typeface="Cambria Math" charset="0"/>
                        <a:cs typeface="Cambria Math" charset="0"/>
                      </a:rPr>
                      <m:t>&lt;</m:t>
                    </m:r>
                    <m:r>
                      <a:rPr lang="en-US" sz="1800" b="0" i="1" smtClean="0">
                        <a:latin typeface="Cambria Math" charset="0"/>
                        <a:ea typeface="Cambria Math" charset="0"/>
                        <a:cs typeface="Cambria Math" charset="0"/>
                      </a:rPr>
                      <m:t>𝛽</m:t>
                    </m:r>
                  </m:oMath>
                </a14:m>
                <a:endParaRPr lang="en-US" sz="1800" b="0" dirty="0" smtClean="0">
                  <a:ea typeface="Cambria Math" charset="0"/>
                  <a:cs typeface="Cambria Math" charset="0"/>
                </a:endParaRPr>
              </a:p>
              <a:p>
                <a:pPr marL="800100" lvl="1" indent="-342900">
                  <a:buFont typeface="+mj-lt"/>
                  <a:buAutoNum type="arabicPeriod"/>
                </a:pPr>
                <a:r>
                  <a:rPr lang="en-US" sz="1800" dirty="0" smtClean="0"/>
                  <a:t>An </a:t>
                </a:r>
                <a:r>
                  <a:rPr lang="en-US" sz="1800" b="1" dirty="0" smtClean="0"/>
                  <a:t>autonomous</a:t>
                </a:r>
                <a:r>
                  <a:rPr lang="en-US" sz="1800" dirty="0" smtClean="0"/>
                  <a:t> user who makes </a:t>
                </a:r>
                <a14:m>
                  <m:oMath xmlns:m="http://schemas.openxmlformats.org/officeDocument/2006/math">
                    <m:acc>
                      <m:accPr>
                        <m:chr m:val="̃"/>
                        <m:ctrlPr>
                          <a:rPr lang="en-US" sz="1800" b="0" i="1" smtClean="0">
                            <a:latin typeface="Cambria Math" charset="0"/>
                            <a:ea typeface="Cambria Math" charset="0"/>
                            <a:cs typeface="Cambria Math" charset="0"/>
                          </a:rPr>
                        </m:ctrlPr>
                      </m:accPr>
                      <m:e>
                        <m:r>
                          <a:rPr lang="en-US" sz="1800" i="1" smtClean="0">
                            <a:latin typeface="Cambria Math" charset="0"/>
                            <a:ea typeface="Cambria Math" charset="0"/>
                            <a:cs typeface="Cambria Math" charset="0"/>
                          </a:rPr>
                          <m:t>𝒪</m:t>
                        </m:r>
                      </m:e>
                    </m:acc>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𝑀</m:t>
                    </m:r>
                    <m:r>
                      <a:rPr lang="en-US" sz="1800" b="0" i="1" smtClean="0">
                        <a:latin typeface="Cambria Math" charset="0"/>
                        <a:ea typeface="Cambria Math" charset="0"/>
                        <a:cs typeface="Cambria Math" charset="0"/>
                      </a:rPr>
                      <m:t>)</m:t>
                    </m:r>
                  </m:oMath>
                </a14:m>
                <a:r>
                  <a:rPr lang="en-US" sz="1800" dirty="0" smtClean="0"/>
                  <a:t> queries to the mechanism generates their queries under </a:t>
                </a:r>
                <a14:m>
                  <m:oMath xmlns:m="http://schemas.openxmlformats.org/officeDocument/2006/math">
                    <m:d>
                      <m:dPr>
                        <m:ctrlPr>
                          <a:rPr lang="en-US" sz="1800" b="0" i="1" smtClean="0">
                            <a:latin typeface="Cambria Math" charset="0"/>
                            <a:ea typeface="Cambria Math" charset="0"/>
                            <a:cs typeface="Cambria Math" charset="0"/>
                          </a:rPr>
                        </m:ctrlPr>
                      </m:dPr>
                      <m:e>
                        <m:r>
                          <a:rPr lang="en-US" sz="1800" b="0" i="1" smtClean="0">
                            <a:latin typeface="Cambria Math" charset="0"/>
                            <a:ea typeface="Cambria Math" charset="0"/>
                            <a:cs typeface="Cambria Math" charset="0"/>
                          </a:rPr>
                          <m:t>𝒪</m:t>
                        </m:r>
                        <m:d>
                          <m:dPr>
                            <m:ctrlPr>
                              <a:rPr lang="en-US" sz="1800" b="0" i="1" smtClean="0">
                                <a:latin typeface="Cambria Math" charset="0"/>
                                <a:ea typeface="Cambria Math" charset="0"/>
                                <a:cs typeface="Cambria Math" charset="0"/>
                              </a:rPr>
                            </m:ctrlPr>
                          </m:dPr>
                          <m:e>
                            <m:r>
                              <a:rPr lang="en-US" sz="1800" b="0" i="1" smtClean="0">
                                <a:latin typeface="Cambria Math" charset="0"/>
                                <a:ea typeface="Cambria Math" charset="0"/>
                                <a:cs typeface="Cambria Math" charset="0"/>
                              </a:rPr>
                              <m:t>𝜏</m:t>
                            </m:r>
                          </m:e>
                        </m:d>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𝒪</m:t>
                        </m:r>
                        <m:d>
                          <m:dPr>
                            <m:ctrlPr>
                              <a:rPr lang="en-US" sz="1800" b="0" i="1" smtClean="0">
                                <a:latin typeface="Cambria Math" charset="0"/>
                                <a:ea typeface="Cambria Math" charset="0"/>
                                <a:cs typeface="Cambria Math" charset="0"/>
                              </a:rPr>
                            </m:ctrlPr>
                          </m:dPr>
                          <m:e>
                            <m:r>
                              <a:rPr lang="en-US" sz="1800" b="0" i="1" smtClean="0">
                                <a:latin typeface="Cambria Math" charset="0"/>
                                <a:ea typeface="Cambria Math" charset="0"/>
                                <a:cs typeface="Cambria Math" charset="0"/>
                              </a:rPr>
                              <m:t>𝜏𝛽</m:t>
                            </m:r>
                          </m:e>
                        </m:d>
                      </m:e>
                    </m:d>
                  </m:oMath>
                </a14:m>
                <a:r>
                  <a:rPr lang="en-US" sz="1800" dirty="0" smtClean="0"/>
                  <a:t>-differential </a:t>
                </a:r>
                <a:r>
                  <a:rPr lang="en-US" sz="1800" dirty="0" smtClean="0"/>
                  <a:t>privacy</a:t>
                </a:r>
                <a:br>
                  <a:rPr lang="en-US" sz="1800" dirty="0" smtClean="0"/>
                </a:br>
                <a:r>
                  <a:rPr lang="en-US" sz="1600" dirty="0" smtClean="0">
                    <a:sym typeface="Wingdings"/>
                  </a:rPr>
                  <a:t></a:t>
                </a:r>
                <a:r>
                  <a:rPr lang="en-US" sz="1600" dirty="0" smtClean="0"/>
                  <a:t> their queries </a:t>
                </a:r>
                <a14:m>
                  <m:oMath xmlns:m="http://schemas.openxmlformats.org/officeDocument/2006/math">
                    <m:sSub>
                      <m:sSubPr>
                        <m:ctrlPr>
                          <a:rPr lang="en-US" sz="1600" b="0" i="1" smtClean="0">
                            <a:latin typeface="Cambria Math" charset="0"/>
                          </a:rPr>
                        </m:ctrlPr>
                      </m:sSubPr>
                      <m:e>
                        <m:r>
                          <a:rPr lang="en-US" sz="1600" b="0" i="1" smtClean="0">
                            <a:latin typeface="Cambria Math" charset="0"/>
                          </a:rPr>
                          <m:t>𝑞</m:t>
                        </m:r>
                      </m:e>
                      <m:sub>
                        <m:sSub>
                          <m:sSubPr>
                            <m:ctrlPr>
                              <a:rPr lang="en-US" sz="1600" b="0" i="1" smtClean="0">
                                <a:latin typeface="Cambria Math" charset="0"/>
                              </a:rPr>
                            </m:ctrlPr>
                          </m:sSubPr>
                          <m:e>
                            <m:r>
                              <a:rPr lang="en-US" sz="1600" b="0" i="1" smtClean="0">
                                <a:latin typeface="Cambria Math" charset="0"/>
                              </a:rPr>
                              <m:t>𝑢</m:t>
                            </m:r>
                          </m:e>
                          <m:sub>
                            <m:r>
                              <a:rPr lang="en-US" sz="1600" b="0" i="1" smtClean="0">
                                <a:latin typeface="Cambria Math" charset="0"/>
                              </a:rPr>
                              <m:t>𝑗</m:t>
                            </m:r>
                          </m:sub>
                        </m:sSub>
                      </m:sub>
                    </m:sSub>
                  </m:oMath>
                </a14:m>
                <a:r>
                  <a:rPr lang="en-US" sz="1600" dirty="0" smtClean="0"/>
                  <a:t> satisfy</a:t>
                </a:r>
                <a:r>
                  <a:rPr lang="en-US" sz="1600" baseline="30000" dirty="0" smtClean="0"/>
                  <a:t>[1,2,etc]</a:t>
                </a:r>
                <a:r>
                  <a:rPr lang="en-US" sz="1600" dirty="0" smtClean="0"/>
                  <a:t>   </a:t>
                </a:r>
                <a14:m>
                  <m:oMath xmlns:m="http://schemas.openxmlformats.org/officeDocument/2006/math">
                    <m:r>
                      <a:rPr lang="en-US" sz="1600" i="1" smtClean="0">
                        <a:latin typeface="Cambria Math" charset="0"/>
                        <a:ea typeface="Cambria Math" charset="0"/>
                        <a:cs typeface="Cambria Math" charset="0"/>
                      </a:rPr>
                      <m:t>ℙ</m:t>
                    </m:r>
                    <m:d>
                      <m:dPr>
                        <m:ctrlPr>
                          <a:rPr lang="en-US" sz="1600" b="0" i="1" smtClean="0">
                            <a:latin typeface="Cambria Math" charset="0"/>
                            <a:ea typeface="Cambria Math" charset="0"/>
                            <a:cs typeface="Cambria Math" charset="0"/>
                          </a:rPr>
                        </m:ctrlPr>
                      </m:dPr>
                      <m:e>
                        <m:sSub>
                          <m:sSubPr>
                            <m:ctrlPr>
                              <a:rPr lang="en-US" sz="1600" b="0" i="1" smtClean="0">
                                <a:latin typeface="Cambria Math" charset="0"/>
                                <a:ea typeface="Cambria Math" charset="0"/>
                                <a:cs typeface="Cambria Math" charset="0"/>
                              </a:rPr>
                            </m:ctrlPr>
                          </m:sSubPr>
                          <m:e>
                            <m:r>
                              <a:rPr lang="en-US" sz="1600" b="0" i="1" smtClean="0">
                                <a:latin typeface="Cambria Math" charset="0"/>
                                <a:ea typeface="Cambria Math" charset="0"/>
                                <a:cs typeface="Cambria Math" charset="0"/>
                              </a:rPr>
                              <m:t>∀</m:t>
                            </m:r>
                          </m:e>
                          <m:sub>
                            <m:r>
                              <a:rPr lang="en-US" sz="1600" b="0" i="1" smtClean="0">
                                <a:latin typeface="Cambria Math" charset="0"/>
                                <a:ea typeface="Cambria Math" charset="0"/>
                                <a:cs typeface="Cambria Math" charset="0"/>
                              </a:rPr>
                              <m:t>𝑗</m:t>
                            </m:r>
                            <m:r>
                              <a:rPr lang="en-US" sz="1600" b="0" i="1" smtClean="0">
                                <a:latin typeface="Cambria Math" charset="0"/>
                                <a:ea typeface="Cambria Math" charset="0"/>
                                <a:cs typeface="Cambria Math" charset="0"/>
                              </a:rPr>
                              <m:t>∈[</m:t>
                            </m:r>
                            <m:r>
                              <a:rPr lang="en-US" sz="1600" b="0" i="1" smtClean="0">
                                <a:latin typeface="Cambria Math" charset="0"/>
                                <a:ea typeface="Cambria Math" charset="0"/>
                                <a:cs typeface="Cambria Math" charset="0"/>
                              </a:rPr>
                              <m:t>𝑀</m:t>
                            </m:r>
                            <m:r>
                              <a:rPr lang="en-US" sz="1600" b="0" i="1" smtClean="0">
                                <a:latin typeface="Cambria Math" charset="0"/>
                                <a:ea typeface="Cambria Math" charset="0"/>
                                <a:cs typeface="Cambria Math" charset="0"/>
                              </a:rPr>
                              <m:t>]</m:t>
                            </m:r>
                          </m:sub>
                        </m:sSub>
                        <m:d>
                          <m:dPr>
                            <m:begChr m:val="|"/>
                            <m:endChr m:val="|"/>
                            <m:ctrlPr>
                              <a:rPr lang="hr-HR" sz="1600" b="0" i="1" smtClean="0">
                                <a:latin typeface="Cambria Math" charset="0"/>
                                <a:ea typeface="Cambria Math" charset="0"/>
                                <a:cs typeface="Cambria Math" charset="0"/>
                              </a:rPr>
                            </m:ctrlPr>
                          </m:dPr>
                          <m:e>
                            <m:r>
                              <a:rPr lang="hr-HR" sz="1600" b="0" i="1" smtClean="0">
                                <a:latin typeface="Cambria Math" charset="0"/>
                                <a:ea typeface="Cambria Math" charset="0"/>
                                <a:cs typeface="Cambria Math" charset="0"/>
                              </a:rPr>
                              <m:t>𝔼</m:t>
                            </m:r>
                            <m:d>
                              <m:dPr>
                                <m:begChr m:val="["/>
                                <m:endChr m:val="]"/>
                                <m:ctrlPr>
                                  <a:rPr lang="en-US" sz="1600" b="0" i="1" smtClean="0">
                                    <a:latin typeface="Cambria Math" charset="0"/>
                                    <a:ea typeface="Cambria Math" charset="0"/>
                                    <a:cs typeface="Cambria Math" charset="0"/>
                                  </a:rPr>
                                </m:ctrlPr>
                              </m:dPr>
                              <m:e>
                                <m:sSub>
                                  <m:sSubPr>
                                    <m:ctrlPr>
                                      <a:rPr lang="en-US" sz="1600" b="0" i="1" smtClean="0">
                                        <a:latin typeface="Cambria Math" charset="0"/>
                                        <a:ea typeface="Cambria Math" charset="0"/>
                                        <a:cs typeface="Cambria Math" charset="0"/>
                                      </a:rPr>
                                    </m:ctrlPr>
                                  </m:sSubPr>
                                  <m:e>
                                    <m:r>
                                      <a:rPr lang="en-US" sz="1600" b="0" i="1" smtClean="0">
                                        <a:latin typeface="Cambria Math" charset="0"/>
                                        <a:ea typeface="Cambria Math" charset="0"/>
                                        <a:cs typeface="Cambria Math" charset="0"/>
                                      </a:rPr>
                                      <m:t>𝑞</m:t>
                                    </m:r>
                                  </m:e>
                                  <m:sub>
                                    <m:sSub>
                                      <m:sSubPr>
                                        <m:ctrlPr>
                                          <a:rPr lang="en-US" sz="1600" b="0" i="1" smtClean="0">
                                            <a:latin typeface="Cambria Math" charset="0"/>
                                            <a:ea typeface="Cambria Math" charset="0"/>
                                            <a:cs typeface="Cambria Math" charset="0"/>
                                          </a:rPr>
                                        </m:ctrlPr>
                                      </m:sSubPr>
                                      <m:e>
                                        <m:r>
                                          <a:rPr lang="en-US" sz="1600" b="0" i="1" smtClean="0">
                                            <a:latin typeface="Cambria Math" charset="0"/>
                                            <a:ea typeface="Cambria Math" charset="0"/>
                                            <a:cs typeface="Cambria Math" charset="0"/>
                                          </a:rPr>
                                          <m:t>𝑢</m:t>
                                        </m:r>
                                      </m:e>
                                      <m:sub>
                                        <m:r>
                                          <a:rPr lang="en-US" sz="1600" b="0" i="1" smtClean="0">
                                            <a:latin typeface="Cambria Math" charset="0"/>
                                            <a:ea typeface="Cambria Math" charset="0"/>
                                            <a:cs typeface="Cambria Math" charset="0"/>
                                          </a:rPr>
                                          <m:t>𝑗</m:t>
                                        </m:r>
                                      </m:sub>
                                    </m:sSub>
                                  </m:sub>
                                </m:sSub>
                              </m:e>
                            </m:d>
                            <m:r>
                              <a:rPr lang="en-US" sz="1600" b="0" i="1" smtClean="0">
                                <a:latin typeface="Cambria Math" charset="0"/>
                                <a:ea typeface="Cambria Math" charset="0"/>
                                <a:cs typeface="Cambria Math" charset="0"/>
                              </a:rPr>
                              <m:t>−</m:t>
                            </m:r>
                            <m:sSub>
                              <m:sSubPr>
                                <m:ctrlPr>
                                  <a:rPr lang="en-US" sz="1600" b="0" i="1" smtClean="0">
                                    <a:latin typeface="Cambria Math" charset="0"/>
                                    <a:ea typeface="Cambria Math" charset="0"/>
                                    <a:cs typeface="Cambria Math" charset="0"/>
                                  </a:rPr>
                                </m:ctrlPr>
                              </m:sSubPr>
                              <m:e>
                                <m:r>
                                  <a:rPr lang="en-US" sz="1600" b="0" i="1" smtClean="0">
                                    <a:latin typeface="Cambria Math" charset="0"/>
                                    <a:ea typeface="Cambria Math" charset="0"/>
                                    <a:cs typeface="Cambria Math" charset="0"/>
                                  </a:rPr>
                                  <m:t>ℰ</m:t>
                                </m:r>
                              </m:e>
                              <m:sub>
                                <m:r>
                                  <a:rPr lang="en-US" sz="1600" b="0" i="1" smtClean="0">
                                    <a:latin typeface="Cambria Math" charset="0"/>
                                    <a:ea typeface="Cambria Math" charset="0"/>
                                    <a:cs typeface="Cambria Math" charset="0"/>
                                  </a:rPr>
                                  <m:t>𝑆</m:t>
                                </m:r>
                              </m:sub>
                            </m:sSub>
                            <m:d>
                              <m:dPr>
                                <m:begChr m:val="["/>
                                <m:endChr m:val="]"/>
                                <m:ctrlPr>
                                  <a:rPr lang="en-US" sz="1600" b="0" i="1" smtClean="0">
                                    <a:latin typeface="Cambria Math" charset="0"/>
                                    <a:ea typeface="Cambria Math" charset="0"/>
                                    <a:cs typeface="Cambria Math" charset="0"/>
                                  </a:rPr>
                                </m:ctrlPr>
                              </m:dPr>
                              <m:e>
                                <m:sSub>
                                  <m:sSubPr>
                                    <m:ctrlPr>
                                      <a:rPr lang="en-US" sz="1600" b="0" i="1" smtClean="0">
                                        <a:latin typeface="Cambria Math" charset="0"/>
                                        <a:ea typeface="Cambria Math" charset="0"/>
                                        <a:cs typeface="Cambria Math" charset="0"/>
                                      </a:rPr>
                                    </m:ctrlPr>
                                  </m:sSubPr>
                                  <m:e>
                                    <m:r>
                                      <a:rPr lang="en-US" sz="1600" b="0" i="1" smtClean="0">
                                        <a:latin typeface="Cambria Math" charset="0"/>
                                        <a:ea typeface="Cambria Math" charset="0"/>
                                        <a:cs typeface="Cambria Math" charset="0"/>
                                      </a:rPr>
                                      <m:t>𝑞</m:t>
                                    </m:r>
                                  </m:e>
                                  <m:sub>
                                    <m:sSub>
                                      <m:sSubPr>
                                        <m:ctrlPr>
                                          <a:rPr lang="en-US" sz="1600" b="0" i="1" smtClean="0">
                                            <a:latin typeface="Cambria Math" charset="0"/>
                                            <a:ea typeface="Cambria Math" charset="0"/>
                                            <a:cs typeface="Cambria Math" charset="0"/>
                                          </a:rPr>
                                        </m:ctrlPr>
                                      </m:sSubPr>
                                      <m:e>
                                        <m:r>
                                          <a:rPr lang="en-US" sz="1600" b="0" i="1" smtClean="0">
                                            <a:latin typeface="Cambria Math" charset="0"/>
                                            <a:ea typeface="Cambria Math" charset="0"/>
                                            <a:cs typeface="Cambria Math" charset="0"/>
                                          </a:rPr>
                                          <m:t>𝑢</m:t>
                                        </m:r>
                                      </m:e>
                                      <m:sub>
                                        <m:r>
                                          <a:rPr lang="en-US" sz="1600" b="0" i="1" smtClean="0">
                                            <a:latin typeface="Cambria Math" charset="0"/>
                                            <a:ea typeface="Cambria Math" charset="0"/>
                                            <a:cs typeface="Cambria Math" charset="0"/>
                                          </a:rPr>
                                          <m:t>𝑗</m:t>
                                        </m:r>
                                      </m:sub>
                                    </m:sSub>
                                  </m:sub>
                                </m:sSub>
                              </m:e>
                            </m:d>
                          </m:e>
                        </m:d>
                        <m:r>
                          <a:rPr lang="en-US" sz="1600" b="0" i="1" smtClean="0">
                            <a:latin typeface="Cambria Math" charset="0"/>
                            <a:ea typeface="Cambria Math" charset="0"/>
                            <a:cs typeface="Cambria Math" charset="0"/>
                          </a:rPr>
                          <m:t>≤</m:t>
                        </m:r>
                        <m:r>
                          <a:rPr lang="en-US" sz="1600" b="0" i="1" smtClean="0">
                            <a:latin typeface="Cambria Math" charset="0"/>
                            <a:ea typeface="Cambria Math" charset="0"/>
                            <a:cs typeface="Cambria Math" charset="0"/>
                          </a:rPr>
                          <m:t>𝜏</m:t>
                        </m:r>
                      </m:e>
                    </m:d>
                    <m:r>
                      <a:rPr lang="en-US" sz="1600" b="0" i="1" smtClean="0">
                        <a:latin typeface="Cambria Math" charset="0"/>
                        <a:ea typeface="Cambria Math" charset="0"/>
                        <a:cs typeface="Cambria Math" charset="0"/>
                      </a:rPr>
                      <m:t>≥1−</m:t>
                    </m:r>
                    <m:r>
                      <a:rPr lang="en-US" sz="1600" b="0" i="1" smtClean="0">
                        <a:latin typeface="Cambria Math" charset="0"/>
                        <a:ea typeface="Cambria Math" charset="0"/>
                        <a:cs typeface="Cambria Math" charset="0"/>
                      </a:rPr>
                      <m:t>𝛽</m:t>
                    </m:r>
                  </m:oMath>
                </a14:m>
                <a:endParaRPr lang="en-US" sz="1600" dirty="0"/>
              </a:p>
              <a:p>
                <a:r>
                  <a:rPr lang="en-US" sz="2200" dirty="0" smtClean="0"/>
                  <a:t>If we use </a:t>
                </a:r>
                <a14:m>
                  <m:oMath xmlns:m="http://schemas.openxmlformats.org/officeDocument/2006/math">
                    <m:sSub>
                      <m:sSubPr>
                        <m:ctrlPr>
                          <a:rPr lang="en-US" sz="2200" i="1">
                            <a:latin typeface="Cambria Math" charset="0"/>
                            <a:ea typeface="Cambria Math" charset="0"/>
                            <a:cs typeface="Cambria Math" charset="0"/>
                          </a:rPr>
                        </m:ctrlPr>
                      </m:sSubPr>
                      <m:e>
                        <m:r>
                          <a:rPr lang="en-US" sz="2200" b="0" i="1" smtClean="0">
                            <a:latin typeface="Cambria Math" charset="0"/>
                            <a:ea typeface="Cambria Math" charset="0"/>
                            <a:cs typeface="Cambria Math" charset="0"/>
                          </a:rPr>
                          <m:t>𝜂</m:t>
                        </m:r>
                      </m:e>
                      <m:sub>
                        <m:r>
                          <a:rPr lang="en-US" sz="2200" i="1">
                            <a:latin typeface="Cambria Math" charset="0"/>
                            <a:ea typeface="Cambria Math" charset="0"/>
                            <a:cs typeface="Cambria Math" charset="0"/>
                          </a:rPr>
                          <m:t>𝑖</m:t>
                        </m:r>
                      </m:sub>
                    </m:sSub>
                    <m:r>
                      <a:rPr lang="en-US" sz="2200" b="0" i="1" smtClean="0">
                        <a:latin typeface="Cambria Math" charset="0"/>
                        <a:ea typeface="Cambria Math" charset="0"/>
                        <a:cs typeface="Cambria Math" charset="0"/>
                      </a:rPr>
                      <m:t>∼</m:t>
                    </m:r>
                    <m:r>
                      <a:rPr lang="en-US" sz="2200" b="0" i="1" smtClean="0">
                        <a:latin typeface="Cambria Math" charset="0"/>
                        <a:ea typeface="Cambria Math" charset="0"/>
                        <a:cs typeface="Cambria Math" charset="0"/>
                      </a:rPr>
                      <m:t>𝒩</m:t>
                    </m:r>
                    <m:d>
                      <m:dPr>
                        <m:ctrlPr>
                          <a:rPr lang="en-US" sz="2200" b="0" i="1" smtClean="0">
                            <a:latin typeface="Cambria Math" charset="0"/>
                            <a:ea typeface="Cambria Math" charset="0"/>
                            <a:cs typeface="Cambria Math" charset="0"/>
                          </a:rPr>
                        </m:ctrlPr>
                      </m:dPr>
                      <m:e>
                        <m:r>
                          <a:rPr lang="en-US" sz="2200" b="0" i="1" smtClean="0">
                            <a:latin typeface="Cambria Math" charset="0"/>
                            <a:ea typeface="Cambria Math" charset="0"/>
                            <a:cs typeface="Cambria Math" charset="0"/>
                          </a:rPr>
                          <m:t>0,</m:t>
                        </m:r>
                        <m:sSup>
                          <m:sSupPr>
                            <m:ctrlPr>
                              <a:rPr lang="en-US" sz="2200" b="0" i="1" smtClean="0">
                                <a:latin typeface="Cambria Math" charset="0"/>
                                <a:ea typeface="Cambria Math" charset="0"/>
                                <a:cs typeface="Cambria Math" charset="0"/>
                              </a:rPr>
                            </m:ctrlPr>
                          </m:sSupPr>
                          <m:e>
                            <m:r>
                              <a:rPr lang="en-US" sz="2200" b="0" i="1" smtClean="0">
                                <a:latin typeface="Cambria Math" charset="0"/>
                                <a:ea typeface="Cambria Math" charset="0"/>
                                <a:cs typeface="Cambria Math" charset="0"/>
                              </a:rPr>
                              <m:t>𝜎</m:t>
                            </m:r>
                          </m:e>
                          <m:sup>
                            <m:r>
                              <a:rPr lang="en-US" sz="2200" b="0" i="1" smtClean="0">
                                <a:latin typeface="Cambria Math" charset="0"/>
                                <a:ea typeface="Cambria Math" charset="0"/>
                                <a:cs typeface="Cambria Math" charset="0"/>
                              </a:rPr>
                              <m:t>2</m:t>
                            </m:r>
                          </m:sup>
                        </m:sSup>
                      </m:e>
                    </m:d>
                  </m:oMath>
                </a14:m>
                <a:r>
                  <a:rPr lang="en-US" sz="2200" dirty="0" smtClean="0"/>
                  <a:t>:</a:t>
                </a:r>
              </a:p>
              <a:p>
                <a:pPr marL="800100" lvl="1" indent="-342900">
                  <a:buFont typeface="+mj-lt"/>
                  <a:buAutoNum type="arabicPeriod"/>
                </a:pPr>
                <a:r>
                  <a:rPr lang="en-US" sz="1800" dirty="0" smtClean="0"/>
                  <a:t>Need </a:t>
                </a:r>
                <a14:m>
                  <m:oMath xmlns:m="http://schemas.openxmlformats.org/officeDocument/2006/math">
                    <m:sSup>
                      <m:sSupPr>
                        <m:ctrlPr>
                          <a:rPr lang="en-US" sz="1800" b="0" i="1" smtClean="0">
                            <a:latin typeface="Cambria Math" charset="0"/>
                          </a:rPr>
                        </m:ctrlPr>
                      </m:sSupPr>
                      <m:e>
                        <m:r>
                          <a:rPr lang="en-US" sz="1800" b="0" i="1" smtClean="0">
                            <a:latin typeface="Cambria Math" charset="0"/>
                          </a:rPr>
                          <m:t>𝜎</m:t>
                        </m:r>
                      </m:e>
                      <m:sup>
                        <m:r>
                          <a:rPr lang="en-US" sz="1800" b="0" i="1" smtClean="0">
                            <a:latin typeface="Cambria Math" charset="0"/>
                          </a:rPr>
                          <m:t>2</m:t>
                        </m:r>
                      </m:sup>
                    </m:sSup>
                    <m:r>
                      <a:rPr lang="en-US" sz="1800" b="0" i="1" smtClean="0">
                        <a:latin typeface="Cambria Math" charset="0"/>
                      </a:rPr>
                      <m:t>=</m:t>
                    </m:r>
                    <m:acc>
                      <m:accPr>
                        <m:chr m:val="̃"/>
                        <m:ctrlPr>
                          <a:rPr lang="en-US" sz="1800" b="0" i="1" smtClean="0">
                            <a:latin typeface="Cambria Math" charset="0"/>
                          </a:rPr>
                        </m:ctrlPr>
                      </m:accPr>
                      <m:e>
                        <m:r>
                          <a:rPr lang="en-US" sz="1800" b="0" i="1" smtClean="0">
                            <a:latin typeface="Cambria Math" charset="0"/>
                            <a:ea typeface="Cambria Math" charset="0"/>
                            <a:cs typeface="Cambria Math" charset="0"/>
                          </a:rPr>
                          <m:t>𝒪</m:t>
                        </m:r>
                      </m:e>
                    </m:acc>
                    <m:d>
                      <m:dPr>
                        <m:ctrlPr>
                          <a:rPr lang="en-US" sz="1800" b="0" i="1" smtClean="0">
                            <a:latin typeface="Cambria Math" charset="0"/>
                          </a:rPr>
                        </m:ctrlPr>
                      </m:dPr>
                      <m:e>
                        <m:f>
                          <m:fPr>
                            <m:ctrlPr>
                              <a:rPr lang="mr-IN" sz="1800" b="0" i="1" smtClean="0">
                                <a:latin typeface="Cambria Math" charset="0"/>
                              </a:rPr>
                            </m:ctrlPr>
                          </m:fPr>
                          <m:num>
                            <m:sSup>
                              <m:sSupPr>
                                <m:ctrlPr>
                                  <a:rPr lang="en-US" sz="1800" b="0" i="1" smtClean="0">
                                    <a:latin typeface="Cambria Math" charset="0"/>
                                  </a:rPr>
                                </m:ctrlPr>
                              </m:sSupPr>
                              <m:e>
                                <m:r>
                                  <a:rPr lang="en-US" sz="1800" b="0" i="1" smtClean="0">
                                    <a:latin typeface="Cambria Math" charset="0"/>
                                  </a:rPr>
                                  <m:t>𝜏</m:t>
                                </m:r>
                              </m:e>
                              <m:sup>
                                <m:r>
                                  <a:rPr lang="en-US" sz="1800" b="0" i="1" smtClean="0">
                                    <a:latin typeface="Cambria Math" charset="0"/>
                                  </a:rPr>
                                  <m:t>2</m:t>
                                </m:r>
                              </m:sup>
                            </m:sSup>
                          </m:num>
                          <m:den>
                            <m:r>
                              <a:rPr lang="en-US" sz="1800" b="0" i="1" smtClean="0">
                                <a:latin typeface="Cambria Math" charset="0"/>
                              </a:rPr>
                              <m:t>𝑁</m:t>
                            </m:r>
                          </m:den>
                        </m:f>
                      </m:e>
                    </m:d>
                  </m:oMath>
                </a14:m>
                <a:r>
                  <a:rPr lang="en-US" sz="1800" b="0" dirty="0" smtClean="0"/>
                  <a:t> </a:t>
                </a:r>
              </a:p>
              <a:p>
                <a:pPr marL="800100" lvl="1" indent="-342900">
                  <a:buFont typeface="+mj-lt"/>
                  <a:buAutoNum type="arabicPeriod"/>
                </a:pPr>
                <a:r>
                  <a:rPr lang="en-US" sz="1800" dirty="0" smtClean="0"/>
                  <a:t>Need </a:t>
                </a:r>
                <a14:m>
                  <m:oMath xmlns:m="http://schemas.openxmlformats.org/officeDocument/2006/math">
                    <m:sSup>
                      <m:sSupPr>
                        <m:ctrlPr>
                          <a:rPr lang="en-US" sz="1800" b="0" i="1" smtClean="0">
                            <a:latin typeface="Cambria Math" charset="0"/>
                          </a:rPr>
                        </m:ctrlPr>
                      </m:sSupPr>
                      <m:e>
                        <m:r>
                          <a:rPr lang="en-US" sz="1800" b="0" i="1" smtClean="0">
                            <a:latin typeface="Cambria Math" charset="0"/>
                          </a:rPr>
                          <m:t>𝜎</m:t>
                        </m:r>
                      </m:e>
                      <m:sup>
                        <m:r>
                          <a:rPr lang="en-US" sz="1800" b="0" i="1" smtClean="0">
                            <a:latin typeface="Cambria Math" charset="0"/>
                          </a:rPr>
                          <m:t>2</m:t>
                        </m:r>
                      </m:sup>
                    </m:sSup>
                    <m:r>
                      <a:rPr lang="en-US" sz="1800" b="0" i="1" smtClean="0">
                        <a:latin typeface="Cambria Math" charset="0"/>
                      </a:rPr>
                      <m:t>=</m:t>
                    </m:r>
                    <m:acc>
                      <m:accPr>
                        <m:chr m:val="̃"/>
                        <m:ctrlPr>
                          <a:rPr lang="en-US" sz="1800" b="0" i="1" smtClean="0">
                            <a:latin typeface="Cambria Math" charset="0"/>
                            <a:ea typeface="Cambria Math" charset="0"/>
                            <a:cs typeface="Cambria Math" charset="0"/>
                          </a:rPr>
                        </m:ctrlPr>
                      </m:accPr>
                      <m:e>
                        <m:r>
                          <m:rPr>
                            <m:sty m:val="p"/>
                          </m:rPr>
                          <a:rPr lang="el-GR" sz="1800" b="0" i="1" smtClean="0">
                            <a:latin typeface="Cambria Math" charset="0"/>
                            <a:ea typeface="Cambria Math" charset="0"/>
                            <a:cs typeface="Cambria Math" charset="0"/>
                          </a:rPr>
                          <m:t>Ω</m:t>
                        </m:r>
                      </m:e>
                    </m:acc>
                    <m:d>
                      <m:dPr>
                        <m:ctrlPr>
                          <a:rPr lang="en-US" sz="1800" b="0" i="1" smtClean="0">
                            <a:latin typeface="Cambria Math" charset="0"/>
                            <a:ea typeface="Cambria Math" charset="0"/>
                            <a:cs typeface="Cambria Math" charset="0"/>
                          </a:rPr>
                        </m:ctrlPr>
                      </m:dPr>
                      <m:e>
                        <m:f>
                          <m:fPr>
                            <m:ctrlPr>
                              <a:rPr lang="mr-IN" sz="1800" b="0" i="1" smtClean="0">
                                <a:latin typeface="Cambria Math" charset="0"/>
                                <a:ea typeface="Cambria Math" charset="0"/>
                                <a:cs typeface="Cambria Math" charset="0"/>
                              </a:rPr>
                            </m:ctrlPr>
                          </m:fPr>
                          <m:num>
                            <m:rad>
                              <m:radPr>
                                <m:degHide m:val="on"/>
                                <m:ctrlPr>
                                  <a:rPr lang="mr-IN" sz="1800" b="0" i="1" smtClean="0">
                                    <a:latin typeface="Cambria Math" charset="0"/>
                                    <a:ea typeface="Cambria Math" charset="0"/>
                                    <a:cs typeface="Cambria Math" charset="0"/>
                                  </a:rPr>
                                </m:ctrlPr>
                              </m:radPr>
                              <m:deg/>
                              <m:e>
                                <m:r>
                                  <a:rPr lang="en-US" sz="1800" b="0" i="1" smtClean="0">
                                    <a:latin typeface="Cambria Math" charset="0"/>
                                    <a:ea typeface="Cambria Math" charset="0"/>
                                    <a:cs typeface="Cambria Math" charset="0"/>
                                  </a:rPr>
                                  <m:t>𝑀</m:t>
                                </m:r>
                              </m:e>
                            </m:rad>
                          </m:num>
                          <m:den>
                            <m:r>
                              <a:rPr lang="en-US" sz="1800" b="0" i="1" smtClean="0">
                                <a:latin typeface="Cambria Math" charset="0"/>
                                <a:ea typeface="Cambria Math" charset="0"/>
                                <a:cs typeface="Cambria Math" charset="0"/>
                              </a:rPr>
                              <m:t>𝑁</m:t>
                            </m:r>
                            <m:r>
                              <a:rPr lang="en-US" sz="1800" b="0" i="1" smtClean="0">
                                <a:latin typeface="Cambria Math" charset="0"/>
                                <a:ea typeface="Cambria Math" charset="0"/>
                                <a:cs typeface="Cambria Math" charset="0"/>
                              </a:rPr>
                              <m:t>𝜏</m:t>
                            </m:r>
                          </m:den>
                        </m:f>
                      </m:e>
                    </m:d>
                  </m:oMath>
                </a14:m>
                <a:endParaRPr lang="en-US" sz="1800" b="0" dirty="0" smtClean="0">
                  <a:ea typeface="Cambria Math" charset="0"/>
                  <a:cs typeface="Cambria Math" charset="0"/>
                </a:endParaRPr>
              </a:p>
            </p:txBody>
          </p:sp>
        </mc:Choice>
        <mc:Fallback>
          <p:sp>
            <p:nvSpPr>
              <p:cNvPr id="5" name="Content Placeholder 2">
                <a:extLst>
                  <a:ext uri="{FF2B5EF4-FFF2-40B4-BE49-F238E27FC236}">
                    <a16:creationId xmlns="" xmlns:a16="http://schemas.microsoft.com/office/drawing/2014/main" xmlns:a14="http://schemas.microsoft.com/office/drawing/2010/main" id="{5962F256-EBEC-4AE2-A3E1-1F40E8EA43FB}"/>
                  </a:ext>
                </a:extLst>
              </p:cNvPr>
              <p:cNvSpPr>
                <a:spLocks noGrp="1" noRot="1" noChangeAspect="1" noMove="1" noResize="1" noEditPoints="1" noAdjustHandles="1" noChangeArrowheads="1" noChangeShapeType="1" noTextEdit="1"/>
              </p:cNvSpPr>
              <p:nvPr>
                <p:ph idx="1"/>
              </p:nvPr>
            </p:nvSpPr>
            <p:spPr>
              <a:xfrm>
                <a:off x="155448" y="1219200"/>
                <a:ext cx="8833104" cy="5032513"/>
              </a:xfrm>
              <a:blipFill rotWithShape="0">
                <a:blip r:embed="rId3"/>
                <a:stretch>
                  <a:fillRect l="-966" t="-1695"/>
                </a:stretch>
              </a:blipFill>
            </p:spPr>
            <p:txBody>
              <a:bodyPr/>
              <a:lstStyle/>
              <a:p>
                <a:r>
                  <a:rPr lang="en-US">
                    <a:noFill/>
                  </a:rPr>
                  <a:t> </a:t>
                </a:r>
              </a:p>
            </p:txBody>
          </p:sp>
        </mc:Fallback>
      </mc:AlternateContent>
      <p:sp>
        <p:nvSpPr>
          <p:cNvPr id="6" name="TextBox 5"/>
          <p:cNvSpPr txBox="1"/>
          <p:nvPr/>
        </p:nvSpPr>
        <p:spPr>
          <a:xfrm>
            <a:off x="0" y="6581962"/>
            <a:ext cx="9144000" cy="246221"/>
          </a:xfrm>
          <a:prstGeom prst="rect">
            <a:avLst/>
          </a:prstGeom>
          <a:noFill/>
        </p:spPr>
        <p:txBody>
          <a:bodyPr wrap="square" rtlCol="0">
            <a:spAutoFit/>
          </a:bodyPr>
          <a:lstStyle/>
          <a:p>
            <a:r>
              <a:rPr lang="en-US" sz="1000" dirty="0"/>
              <a:t>[1</a:t>
            </a:r>
            <a:r>
              <a:rPr lang="en-US" sz="1000" dirty="0" smtClean="0"/>
              <a:t>]  </a:t>
            </a:r>
            <a:r>
              <a:rPr lang="en-US" sz="1000" dirty="0" err="1" smtClean="0"/>
              <a:t>Nissim</a:t>
            </a:r>
            <a:r>
              <a:rPr lang="en-US" sz="1000" dirty="0" smtClean="0"/>
              <a:t> and Stemmer 2015  [2] </a:t>
            </a:r>
            <a:r>
              <a:rPr lang="en-US" sz="1000" dirty="0" err="1" smtClean="0"/>
              <a:t>Dwork</a:t>
            </a:r>
            <a:r>
              <a:rPr lang="en-US" sz="1000" dirty="0" smtClean="0"/>
              <a:t> et al 2015</a:t>
            </a:r>
            <a:endParaRPr lang="en-US" sz="1000" dirty="0"/>
          </a:p>
        </p:txBody>
      </p:sp>
      <p:grpSp>
        <p:nvGrpSpPr>
          <p:cNvPr id="15" name="Group 14"/>
          <p:cNvGrpSpPr/>
          <p:nvPr/>
        </p:nvGrpSpPr>
        <p:grpSpPr>
          <a:xfrm>
            <a:off x="1050786" y="4681091"/>
            <a:ext cx="3269974" cy="369332"/>
            <a:chOff x="3588025" y="4059343"/>
            <a:chExt cx="3269974" cy="369332"/>
          </a:xfrm>
        </p:grpSpPr>
        <p:cxnSp>
          <p:nvCxnSpPr>
            <p:cNvPr id="8" name="Straight Arrow Connector 7"/>
            <p:cNvCxnSpPr/>
            <p:nvPr/>
          </p:nvCxnSpPr>
          <p:spPr>
            <a:xfrm>
              <a:off x="3588025" y="4244008"/>
              <a:ext cx="467140"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4055165" y="4059343"/>
                  <a:ext cx="2802834" cy="369332"/>
                </a:xfrm>
                <a:prstGeom prst="rect">
                  <a:avLst/>
                </a:prstGeom>
                <a:noFill/>
              </p:spPr>
              <p:txBody>
                <a:bodyPr wrap="square" rtlCol="0">
                  <a:spAutoFit/>
                </a:bodyPr>
                <a:lstStyle/>
                <a:p>
                  <a:r>
                    <a:rPr lang="en-US" dirty="0" smtClean="0"/>
                    <a:t>Must have </a:t>
                  </a:r>
                  <a14:m>
                    <m:oMath xmlns:m="http://schemas.openxmlformats.org/officeDocument/2006/math">
                      <m:r>
                        <a:rPr lang="en-US" b="0" i="1" smtClean="0">
                          <a:latin typeface="Cambria Math" charset="0"/>
                        </a:rPr>
                        <m:t>𝑀</m:t>
                      </m:r>
                      <m:r>
                        <a:rPr lang="en-US" b="0" i="1" smtClean="0">
                          <a:latin typeface="Cambria Math" charset="0"/>
                        </a:rPr>
                        <m:t>=</m:t>
                      </m:r>
                      <m:r>
                        <a:rPr lang="en-US" b="0" i="1" smtClean="0">
                          <a:latin typeface="Cambria Math" charset="0"/>
                          <a:ea typeface="Cambria Math" charset="0"/>
                          <a:cs typeface="Cambria Math" charset="0"/>
                        </a:rPr>
                        <m:t>𝒪</m:t>
                      </m:r>
                      <m:d>
                        <m:dPr>
                          <m:ctrlPr>
                            <a:rPr lang="en-US" b="0" i="1" smtClean="0">
                              <a:latin typeface="Cambria Math" charset="0"/>
                              <a:ea typeface="Cambria Math" charset="0"/>
                              <a:cs typeface="Cambria Math" charset="0"/>
                            </a:rPr>
                          </m:ctrlPr>
                        </m:dPr>
                        <m:e>
                          <m:sSup>
                            <m:sSupPr>
                              <m:ctrlPr>
                                <a:rPr lang="en-US" b="0" i="1" smtClean="0">
                                  <a:latin typeface="Cambria Math" charset="0"/>
                                  <a:ea typeface="Cambria Math" charset="0"/>
                                  <a:cs typeface="Cambria Math" charset="0"/>
                                </a:rPr>
                              </m:ctrlPr>
                            </m:sSupPr>
                            <m:e>
                              <m:r>
                                <a:rPr lang="en-US" b="0" i="1" smtClean="0">
                                  <a:latin typeface="Cambria Math" charset="0"/>
                                  <a:ea typeface="Cambria Math" charset="0"/>
                                  <a:cs typeface="Cambria Math" charset="0"/>
                                </a:rPr>
                                <m:t>𝜏</m:t>
                              </m:r>
                            </m:e>
                            <m:sup>
                              <m:r>
                                <a:rPr lang="en-US" b="0" i="1" smtClean="0">
                                  <a:latin typeface="Cambria Math" charset="0"/>
                                  <a:ea typeface="Cambria Math" charset="0"/>
                                  <a:cs typeface="Cambria Math" charset="0"/>
                                </a:rPr>
                                <m:t>6</m:t>
                              </m:r>
                            </m:sup>
                          </m:sSup>
                        </m:e>
                      </m:d>
                      <m:r>
                        <a:rPr lang="en-US" b="0" i="1" smtClean="0">
                          <a:latin typeface="Cambria Math" charset="0"/>
                          <a:ea typeface="Cambria Math" charset="0"/>
                          <a:cs typeface="Cambria Math" charset="0"/>
                        </a:rPr>
                        <m:t>≤</m:t>
                      </m:r>
                      <m:r>
                        <a:rPr lang="en-US" b="0" i="1" smtClean="0">
                          <a:latin typeface="Cambria Math" charset="0"/>
                        </a:rPr>
                        <m:t>1</m:t>
                      </m:r>
                    </m:oMath>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4055165" y="4059343"/>
                  <a:ext cx="2802834" cy="369332"/>
                </a:xfrm>
                <a:prstGeom prst="rect">
                  <a:avLst/>
                </a:prstGeom>
                <a:blipFill rotWithShape="0">
                  <a:blip r:embed="rId4"/>
                  <a:stretch>
                    <a:fillRect l="-1739" t="-10000" b="-26667"/>
                  </a:stretch>
                </a:blipFill>
              </p:spPr>
              <p:txBody>
                <a:bodyPr/>
                <a:lstStyle/>
                <a:p>
                  <a:r>
                    <a:rPr lang="en-US">
                      <a:noFill/>
                    </a:rPr>
                    <a:t> </a:t>
                  </a:r>
                </a:p>
              </p:txBody>
            </p:sp>
          </mc:Fallback>
        </mc:AlternateContent>
      </p:grpSp>
    </p:spTree>
    <p:extLst>
      <p:ext uri="{BB962C8B-B14F-4D97-AF65-F5344CB8AC3E}">
        <p14:creationId xmlns:p14="http://schemas.microsoft.com/office/powerpoint/2010/main" val="15114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4845"/>
            <a:ext cx="7886700" cy="907863"/>
          </a:xfrm>
        </p:spPr>
        <p:txBody>
          <a:bodyPr>
            <a:normAutofit fontScale="90000"/>
          </a:bodyPr>
          <a:lstStyle/>
          <a:p>
            <a:r>
              <a:rPr lang="en-US" dirty="0" smtClean="0"/>
              <a:t>Truncated-Gaussian Mechanism</a:t>
            </a:r>
            <a:br>
              <a:rPr lang="en-US" dirty="0" smtClean="0"/>
            </a:br>
            <a:r>
              <a:rPr lang="en-US" dirty="0" smtClean="0"/>
              <a:t>+ “Autonomy”</a:t>
            </a:r>
            <a:endParaRPr lang="en-US" dirty="0"/>
          </a:p>
        </p:txBody>
      </p:sp>
      <mc:AlternateContent xmlns:mc="http://schemas.openxmlformats.org/markup-compatibility/2006">
        <mc:Choice xmlns:a14="http://schemas.microsoft.com/office/drawing/2010/main" Requires="a14">
          <p:sp>
            <p:nvSpPr>
              <p:cNvPr id="5" name="Content Placeholder 2">
                <a:extLst>
                  <a:ext uri="{FF2B5EF4-FFF2-40B4-BE49-F238E27FC236}">
                    <a16:creationId xmlns="" xmlns:a16="http://schemas.microsoft.com/office/drawing/2014/main" id="{5962F256-EBEC-4AE2-A3E1-1F40E8EA43FB}"/>
                  </a:ext>
                </a:extLst>
              </p:cNvPr>
              <p:cNvSpPr>
                <a:spLocks noGrp="1"/>
              </p:cNvSpPr>
              <p:nvPr>
                <p:ph idx="1"/>
              </p:nvPr>
            </p:nvSpPr>
            <p:spPr>
              <a:xfrm>
                <a:off x="155448" y="1219200"/>
                <a:ext cx="8833104" cy="5032513"/>
              </a:xfrm>
            </p:spPr>
            <p:txBody>
              <a:bodyPr>
                <a:normAutofit/>
              </a:bodyPr>
              <a:lstStyle/>
              <a:p>
                <a:r>
                  <a:rPr lang="en-US" sz="2400" dirty="0" smtClean="0"/>
                  <a:t>Recall: </a:t>
                </a:r>
                <a14:m>
                  <m:oMath xmlns:m="http://schemas.openxmlformats.org/officeDocument/2006/math">
                    <m:sSub>
                      <m:sSubPr>
                        <m:ctrlPr>
                          <a:rPr lang="en-US" sz="2400" i="1">
                            <a:latin typeface="Cambria Math"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charset="0"/>
                          </a:rPr>
                        </m:ctrlPr>
                      </m:sSubPr>
                      <m:e>
                        <m:r>
                          <a:rPr lang="en-US" sz="2400" i="1">
                            <a:latin typeface="Cambria Math" charset="0"/>
                            <a:ea typeface="Cambria Math" charset="0"/>
                            <a:cs typeface="Cambria Math" charset="0"/>
                          </a:rPr>
                          <m:t>ℰ</m:t>
                        </m:r>
                      </m:e>
                      <m:sub>
                        <m:r>
                          <a:rPr lang="en-US" sz="2400" i="1">
                            <a:latin typeface="Cambria Math" panose="02040503050406030204" pitchFamily="18" charset="0"/>
                          </a:rPr>
                          <m:t>𝑆</m:t>
                        </m:r>
                      </m:sub>
                    </m:sSub>
                    <m:r>
                      <a:rPr lang="en-US" sz="2400" i="1">
                        <a:latin typeface="Cambria Math" panose="02040503050406030204" pitchFamily="18" charset="0"/>
                      </a:rPr>
                      <m:t>[</m:t>
                    </m:r>
                    <m:sSub>
                      <m:sSubPr>
                        <m:ctrlPr>
                          <a:rPr lang="en-US" sz="2400" i="1">
                            <a:latin typeface="Cambria Math" charset="0"/>
                          </a:rPr>
                        </m:ctrlPr>
                      </m:sSubPr>
                      <m:e>
                        <m:r>
                          <a:rPr lang="en-US" sz="2400" i="1">
                            <a:latin typeface="Cambria Math" panose="02040503050406030204" pitchFamily="18" charset="0"/>
                          </a:rPr>
                          <m:t>𝑞</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charset="0"/>
                          </a:rPr>
                        </m:ctrlPr>
                      </m:sSubPr>
                      <m:e>
                        <m:r>
                          <a:rPr lang="en-US" sz="2400" i="1">
                            <a:latin typeface="Cambria Math" charset="0"/>
                          </a:rPr>
                          <m:t>𝜂</m:t>
                        </m:r>
                      </m:e>
                      <m:sub>
                        <m:r>
                          <a:rPr lang="en-US" sz="2400" i="1">
                            <a:latin typeface="Cambria Math" charset="0"/>
                          </a:rPr>
                          <m:t>𝑖</m:t>
                        </m:r>
                      </m:sub>
                    </m:sSub>
                  </m:oMath>
                </a14:m>
                <a:endParaRPr lang="en-US" sz="2200" dirty="0"/>
              </a:p>
              <a:p>
                <a:r>
                  <a:rPr lang="en-US" sz="2200" dirty="0"/>
                  <a:t>What we need from </a:t>
                </a:r>
                <a:r>
                  <a:rPr lang="en-US" sz="2200" dirty="0"/>
                  <a:t>a</a:t>
                </a:r>
                <a:r>
                  <a:rPr lang="en-US" sz="2200" dirty="0"/>
                  <a:t>dded noise </a:t>
                </a:r>
                <a14:m>
                  <m:oMath xmlns:m="http://schemas.openxmlformats.org/officeDocument/2006/math">
                    <m:sSub>
                      <m:sSubPr>
                        <m:ctrlPr>
                          <a:rPr lang="en-US" sz="2200" i="1">
                            <a:latin typeface="Cambria Math" charset="0"/>
                            <a:ea typeface="Cambria Math" charset="0"/>
                            <a:cs typeface="Cambria Math" charset="0"/>
                          </a:rPr>
                        </m:ctrlPr>
                      </m:sSubPr>
                      <m:e>
                        <m:r>
                          <a:rPr lang="en-US" sz="2200" i="1">
                            <a:latin typeface="Cambria Math" charset="0"/>
                            <a:ea typeface="Cambria Math" charset="0"/>
                            <a:cs typeface="Cambria Math" charset="0"/>
                          </a:rPr>
                          <m:t>𝜂</m:t>
                        </m:r>
                      </m:e>
                      <m:sub>
                        <m:r>
                          <a:rPr lang="en-US" sz="2200" i="1">
                            <a:latin typeface="Cambria Math" charset="0"/>
                            <a:ea typeface="Cambria Math" charset="0"/>
                            <a:cs typeface="Cambria Math" charset="0"/>
                          </a:rPr>
                          <m:t>𝑖</m:t>
                        </m:r>
                      </m:sub>
                    </m:sSub>
                  </m:oMath>
                </a14:m>
                <a:r>
                  <a:rPr lang="en-US" sz="2200" dirty="0"/>
                  <a:t>: </a:t>
                </a:r>
              </a:p>
              <a:p>
                <a:pPr marL="800100" lvl="1" indent="-342900">
                  <a:buFont typeface="+mj-lt"/>
                  <a:buAutoNum type="arabicPeriod"/>
                </a:pPr>
                <a:r>
                  <a:rPr lang="en-US" sz="1800" dirty="0">
                    <a:ea typeface="Cambria Math" charset="0"/>
                    <a:cs typeface="Cambria Math" charset="0"/>
                  </a:rPr>
                  <a:t> </a:t>
                </a:r>
                <a14:m>
                  <m:oMath xmlns:m="http://schemas.openxmlformats.org/officeDocument/2006/math">
                    <m:r>
                      <a:rPr lang="en-US" sz="1800" i="1">
                        <a:latin typeface="Cambria Math" charset="0"/>
                        <a:ea typeface="Cambria Math" charset="0"/>
                        <a:cs typeface="Cambria Math" charset="0"/>
                      </a:rPr>
                      <m:t>ℙ</m:t>
                    </m:r>
                    <m:d>
                      <m:dPr>
                        <m:ctrlPr>
                          <a:rPr lang="en-US" sz="1800" i="1">
                            <a:latin typeface="Cambria Math" charset="0"/>
                            <a:ea typeface="Cambria Math" charset="0"/>
                            <a:cs typeface="Cambria Math" charset="0"/>
                          </a:rPr>
                        </m:ctrlPr>
                      </m:dPr>
                      <m:e>
                        <m:sSub>
                          <m:sSubPr>
                            <m:ctrlPr>
                              <a:rPr lang="en-US" sz="1800" i="1">
                                <a:latin typeface="Cambria Math" charset="0"/>
                                <a:ea typeface="Cambria Math" charset="0"/>
                                <a:cs typeface="Cambria Math" charset="0"/>
                              </a:rPr>
                            </m:ctrlPr>
                          </m:sSubPr>
                          <m:e>
                            <m:r>
                              <a:rPr lang="en-US" sz="1800" i="1">
                                <a:latin typeface="Cambria Math" charset="0"/>
                                <a:ea typeface="Cambria Math" charset="0"/>
                                <a:cs typeface="Cambria Math" charset="0"/>
                              </a:rPr>
                              <m:t>∀</m:t>
                            </m:r>
                          </m:e>
                          <m:sub>
                            <m:r>
                              <a:rPr lang="en-US" sz="1800" i="1">
                                <a:latin typeface="Cambria Math" charset="0"/>
                                <a:ea typeface="Cambria Math" charset="0"/>
                                <a:cs typeface="Cambria Math" charset="0"/>
                              </a:rPr>
                              <m:t>𝑖</m:t>
                            </m:r>
                          </m:sub>
                        </m:sSub>
                        <m:r>
                          <a:rPr lang="en-US" sz="1800" i="1">
                            <a:latin typeface="Cambria Math" charset="0"/>
                            <a:ea typeface="Cambria Math" charset="0"/>
                            <a:cs typeface="Cambria Math" charset="0"/>
                          </a:rPr>
                          <m:t> </m:t>
                        </m:r>
                        <m:d>
                          <m:dPr>
                            <m:begChr m:val="|"/>
                            <m:endChr m:val="|"/>
                            <m:ctrlPr>
                              <a:rPr lang="en-US" sz="1800" i="1">
                                <a:latin typeface="Cambria Math" charset="0"/>
                                <a:ea typeface="Cambria Math" charset="0"/>
                                <a:cs typeface="Cambria Math" charset="0"/>
                              </a:rPr>
                            </m:ctrlPr>
                          </m:dPr>
                          <m:e>
                            <m:sSub>
                              <m:sSubPr>
                                <m:ctrlPr>
                                  <a:rPr lang="en-US" sz="1800" i="1">
                                    <a:latin typeface="Cambria Math" charset="0"/>
                                    <a:ea typeface="Cambria Math" charset="0"/>
                                    <a:cs typeface="Cambria Math" charset="0"/>
                                  </a:rPr>
                                </m:ctrlPr>
                              </m:sSubPr>
                              <m:e>
                                <m:r>
                                  <a:rPr lang="en-US" sz="1800" i="1">
                                    <a:latin typeface="Cambria Math" charset="0"/>
                                    <a:ea typeface="Cambria Math" charset="0"/>
                                    <a:cs typeface="Cambria Math" charset="0"/>
                                  </a:rPr>
                                  <m:t>𝜂</m:t>
                                </m:r>
                              </m:e>
                              <m:sub>
                                <m:r>
                                  <a:rPr lang="en-US" sz="1800" i="1">
                                    <a:latin typeface="Cambria Math" charset="0"/>
                                    <a:ea typeface="Cambria Math" charset="0"/>
                                    <a:cs typeface="Cambria Math" charset="0"/>
                                  </a:rPr>
                                  <m:t>𝑖</m:t>
                                </m:r>
                              </m:sub>
                            </m:sSub>
                          </m:e>
                        </m:d>
                        <m:r>
                          <a:rPr lang="en-US" sz="1800" i="1">
                            <a:latin typeface="Cambria Math" charset="0"/>
                            <a:ea typeface="Cambria Math" charset="0"/>
                            <a:cs typeface="Cambria Math" charset="0"/>
                          </a:rPr>
                          <m:t>&gt;</m:t>
                        </m:r>
                        <m:r>
                          <a:rPr lang="en-US" sz="1800" i="1">
                            <a:latin typeface="Cambria Math" charset="0"/>
                            <a:ea typeface="Cambria Math" charset="0"/>
                            <a:cs typeface="Cambria Math" charset="0"/>
                          </a:rPr>
                          <m:t>𝜏</m:t>
                        </m:r>
                      </m:e>
                    </m:d>
                    <m:r>
                      <a:rPr lang="en-US" sz="1800" i="1">
                        <a:latin typeface="Cambria Math" charset="0"/>
                        <a:ea typeface="Cambria Math" charset="0"/>
                        <a:cs typeface="Cambria Math" charset="0"/>
                      </a:rPr>
                      <m:t>&lt;</m:t>
                    </m:r>
                    <m:r>
                      <a:rPr lang="en-US" sz="1800" i="1">
                        <a:latin typeface="Cambria Math" charset="0"/>
                        <a:ea typeface="Cambria Math" charset="0"/>
                        <a:cs typeface="Cambria Math" charset="0"/>
                      </a:rPr>
                      <m:t>𝛽</m:t>
                    </m:r>
                  </m:oMath>
                </a14:m>
                <a:endParaRPr lang="en-US" sz="1800" dirty="0">
                  <a:ea typeface="Cambria Math" charset="0"/>
                  <a:cs typeface="Cambria Math" charset="0"/>
                </a:endParaRPr>
              </a:p>
              <a:p>
                <a:pPr marL="800100" lvl="1" indent="-342900">
                  <a:buFont typeface="+mj-lt"/>
                  <a:buAutoNum type="arabicPeriod"/>
                </a:pPr>
                <a:r>
                  <a:rPr lang="en-US" sz="1800" dirty="0"/>
                  <a:t>An </a:t>
                </a:r>
                <a:r>
                  <a:rPr lang="en-US" sz="1800" b="1" dirty="0"/>
                  <a:t>autonomous</a:t>
                </a:r>
                <a:r>
                  <a:rPr lang="en-US" sz="1800" dirty="0"/>
                  <a:t> user who makes </a:t>
                </a:r>
                <a14:m>
                  <m:oMath xmlns:m="http://schemas.openxmlformats.org/officeDocument/2006/math">
                    <m:acc>
                      <m:accPr>
                        <m:chr m:val="̃"/>
                        <m:ctrlPr>
                          <a:rPr lang="en-US" sz="1800" i="1">
                            <a:latin typeface="Cambria Math" charset="0"/>
                            <a:ea typeface="Cambria Math" charset="0"/>
                            <a:cs typeface="Cambria Math" charset="0"/>
                          </a:rPr>
                        </m:ctrlPr>
                      </m:accPr>
                      <m:e>
                        <m:r>
                          <a:rPr lang="en-US" sz="1800" i="1">
                            <a:latin typeface="Cambria Math" charset="0"/>
                            <a:ea typeface="Cambria Math" charset="0"/>
                            <a:cs typeface="Cambria Math" charset="0"/>
                          </a:rPr>
                          <m:t>𝒪</m:t>
                        </m:r>
                      </m:e>
                    </m:acc>
                    <m:r>
                      <a:rPr lang="en-US" sz="1800" i="1">
                        <a:latin typeface="Cambria Math" charset="0"/>
                        <a:ea typeface="Cambria Math" charset="0"/>
                        <a:cs typeface="Cambria Math" charset="0"/>
                      </a:rPr>
                      <m:t>(</m:t>
                    </m:r>
                    <m:r>
                      <a:rPr lang="en-US" sz="1800" i="1">
                        <a:latin typeface="Cambria Math" charset="0"/>
                        <a:ea typeface="Cambria Math" charset="0"/>
                        <a:cs typeface="Cambria Math" charset="0"/>
                      </a:rPr>
                      <m:t>𝑀</m:t>
                    </m:r>
                    <m:r>
                      <a:rPr lang="en-US" sz="1800" i="1">
                        <a:latin typeface="Cambria Math" charset="0"/>
                        <a:ea typeface="Cambria Math" charset="0"/>
                        <a:cs typeface="Cambria Math" charset="0"/>
                      </a:rPr>
                      <m:t>)</m:t>
                    </m:r>
                  </m:oMath>
                </a14:m>
                <a:r>
                  <a:rPr lang="en-US" sz="1800" dirty="0"/>
                  <a:t> queries to the mechanism generates their queries under </a:t>
                </a:r>
                <a14:m>
                  <m:oMath xmlns:m="http://schemas.openxmlformats.org/officeDocument/2006/math">
                    <m:d>
                      <m:dPr>
                        <m:ctrlPr>
                          <a:rPr lang="en-US" sz="1800" i="1">
                            <a:latin typeface="Cambria Math" charset="0"/>
                            <a:ea typeface="Cambria Math" charset="0"/>
                            <a:cs typeface="Cambria Math" charset="0"/>
                          </a:rPr>
                        </m:ctrlPr>
                      </m:dPr>
                      <m:e>
                        <m:r>
                          <a:rPr lang="en-US" sz="1800" i="1">
                            <a:latin typeface="Cambria Math" charset="0"/>
                            <a:ea typeface="Cambria Math" charset="0"/>
                            <a:cs typeface="Cambria Math" charset="0"/>
                          </a:rPr>
                          <m:t>𝒪</m:t>
                        </m:r>
                        <m:d>
                          <m:dPr>
                            <m:ctrlPr>
                              <a:rPr lang="en-US" sz="1800" i="1">
                                <a:latin typeface="Cambria Math" charset="0"/>
                                <a:ea typeface="Cambria Math" charset="0"/>
                                <a:cs typeface="Cambria Math" charset="0"/>
                              </a:rPr>
                            </m:ctrlPr>
                          </m:dPr>
                          <m:e>
                            <m:r>
                              <a:rPr lang="en-US" sz="1800" i="1">
                                <a:latin typeface="Cambria Math" charset="0"/>
                                <a:ea typeface="Cambria Math" charset="0"/>
                                <a:cs typeface="Cambria Math" charset="0"/>
                              </a:rPr>
                              <m:t>𝜏</m:t>
                            </m:r>
                          </m:e>
                        </m:d>
                        <m:r>
                          <a:rPr lang="en-US" sz="1800" i="1">
                            <a:latin typeface="Cambria Math" charset="0"/>
                            <a:ea typeface="Cambria Math" charset="0"/>
                            <a:cs typeface="Cambria Math" charset="0"/>
                          </a:rPr>
                          <m:t>,</m:t>
                        </m:r>
                        <m:r>
                          <a:rPr lang="en-US" sz="1800" i="1">
                            <a:latin typeface="Cambria Math" charset="0"/>
                            <a:ea typeface="Cambria Math" charset="0"/>
                            <a:cs typeface="Cambria Math" charset="0"/>
                          </a:rPr>
                          <m:t>𝒪</m:t>
                        </m:r>
                        <m:d>
                          <m:dPr>
                            <m:ctrlPr>
                              <a:rPr lang="en-US" sz="1800" i="1">
                                <a:latin typeface="Cambria Math" charset="0"/>
                                <a:ea typeface="Cambria Math" charset="0"/>
                                <a:cs typeface="Cambria Math" charset="0"/>
                              </a:rPr>
                            </m:ctrlPr>
                          </m:dPr>
                          <m:e>
                            <m:r>
                              <a:rPr lang="en-US" sz="1800" i="1">
                                <a:latin typeface="Cambria Math" charset="0"/>
                                <a:ea typeface="Cambria Math" charset="0"/>
                                <a:cs typeface="Cambria Math" charset="0"/>
                              </a:rPr>
                              <m:t>𝜏𝛽</m:t>
                            </m:r>
                          </m:e>
                        </m:d>
                      </m:e>
                    </m:d>
                  </m:oMath>
                </a14:m>
                <a:r>
                  <a:rPr lang="en-US" sz="1800" dirty="0"/>
                  <a:t>-differential privacy</a:t>
                </a:r>
                <a:br>
                  <a:rPr lang="en-US" sz="1800" dirty="0"/>
                </a:br>
                <a:r>
                  <a:rPr lang="en-US" sz="1600" dirty="0">
                    <a:sym typeface="Wingdings"/>
                  </a:rPr>
                  <a:t></a:t>
                </a:r>
                <a:r>
                  <a:rPr lang="en-US" sz="1600" dirty="0"/>
                  <a:t> their queries </a:t>
                </a:r>
                <a14:m>
                  <m:oMath xmlns:m="http://schemas.openxmlformats.org/officeDocument/2006/math">
                    <m:sSub>
                      <m:sSubPr>
                        <m:ctrlPr>
                          <a:rPr lang="en-US" sz="1600" i="1">
                            <a:latin typeface="Cambria Math" charset="0"/>
                          </a:rPr>
                        </m:ctrlPr>
                      </m:sSubPr>
                      <m:e>
                        <m:r>
                          <a:rPr lang="en-US" sz="1600" i="1">
                            <a:latin typeface="Cambria Math" charset="0"/>
                          </a:rPr>
                          <m:t>𝑞</m:t>
                        </m:r>
                      </m:e>
                      <m:sub>
                        <m:sSub>
                          <m:sSubPr>
                            <m:ctrlPr>
                              <a:rPr lang="en-US" sz="1600" i="1">
                                <a:latin typeface="Cambria Math" charset="0"/>
                              </a:rPr>
                            </m:ctrlPr>
                          </m:sSubPr>
                          <m:e>
                            <m:r>
                              <a:rPr lang="en-US" sz="1600" i="1">
                                <a:latin typeface="Cambria Math" charset="0"/>
                              </a:rPr>
                              <m:t>𝑢</m:t>
                            </m:r>
                          </m:e>
                          <m:sub>
                            <m:r>
                              <a:rPr lang="en-US" sz="1600" i="1">
                                <a:latin typeface="Cambria Math" charset="0"/>
                              </a:rPr>
                              <m:t>𝑗</m:t>
                            </m:r>
                          </m:sub>
                        </m:sSub>
                      </m:sub>
                    </m:sSub>
                  </m:oMath>
                </a14:m>
                <a:r>
                  <a:rPr lang="en-US" sz="1600" dirty="0"/>
                  <a:t> satisfy</a:t>
                </a:r>
                <a:r>
                  <a:rPr lang="en-US" sz="1600" baseline="30000" dirty="0"/>
                  <a:t>[1,2,etc]</a:t>
                </a:r>
                <a:r>
                  <a:rPr lang="en-US" sz="1600" dirty="0"/>
                  <a:t>   </a:t>
                </a:r>
                <a14:m>
                  <m:oMath xmlns:m="http://schemas.openxmlformats.org/officeDocument/2006/math">
                    <m:r>
                      <a:rPr lang="en-US" sz="1600" i="1">
                        <a:latin typeface="Cambria Math" charset="0"/>
                        <a:ea typeface="Cambria Math" charset="0"/>
                        <a:cs typeface="Cambria Math" charset="0"/>
                      </a:rPr>
                      <m:t>ℙ</m:t>
                    </m:r>
                    <m:d>
                      <m:dPr>
                        <m:ctrlPr>
                          <a:rPr lang="en-US" sz="1600" i="1">
                            <a:latin typeface="Cambria Math" charset="0"/>
                            <a:ea typeface="Cambria Math" charset="0"/>
                            <a:cs typeface="Cambria Math" charset="0"/>
                          </a:rPr>
                        </m:ctrlPr>
                      </m:dPr>
                      <m:e>
                        <m:sSub>
                          <m:sSubPr>
                            <m:ctrlPr>
                              <a:rPr lang="en-US" sz="1600" i="1">
                                <a:latin typeface="Cambria Math" charset="0"/>
                                <a:ea typeface="Cambria Math" charset="0"/>
                                <a:cs typeface="Cambria Math" charset="0"/>
                              </a:rPr>
                            </m:ctrlPr>
                          </m:sSubPr>
                          <m:e>
                            <m:r>
                              <a:rPr lang="en-US" sz="1600" i="1">
                                <a:latin typeface="Cambria Math" charset="0"/>
                                <a:ea typeface="Cambria Math" charset="0"/>
                                <a:cs typeface="Cambria Math" charset="0"/>
                              </a:rPr>
                              <m:t>∀</m:t>
                            </m:r>
                          </m:e>
                          <m:sub>
                            <m:r>
                              <a:rPr lang="en-US" sz="1600" i="1">
                                <a:latin typeface="Cambria Math" charset="0"/>
                                <a:ea typeface="Cambria Math" charset="0"/>
                                <a:cs typeface="Cambria Math" charset="0"/>
                              </a:rPr>
                              <m:t>𝑗</m:t>
                            </m:r>
                            <m:r>
                              <a:rPr lang="en-US" sz="1600" i="1">
                                <a:latin typeface="Cambria Math" charset="0"/>
                                <a:ea typeface="Cambria Math" charset="0"/>
                                <a:cs typeface="Cambria Math" charset="0"/>
                              </a:rPr>
                              <m:t>∈[</m:t>
                            </m:r>
                            <m:r>
                              <a:rPr lang="en-US" sz="1600" i="1">
                                <a:latin typeface="Cambria Math" charset="0"/>
                                <a:ea typeface="Cambria Math" charset="0"/>
                                <a:cs typeface="Cambria Math" charset="0"/>
                              </a:rPr>
                              <m:t>𝑀</m:t>
                            </m:r>
                            <m:r>
                              <a:rPr lang="en-US" sz="1600" i="1">
                                <a:latin typeface="Cambria Math" charset="0"/>
                                <a:ea typeface="Cambria Math" charset="0"/>
                                <a:cs typeface="Cambria Math" charset="0"/>
                              </a:rPr>
                              <m:t>]</m:t>
                            </m:r>
                          </m:sub>
                        </m:sSub>
                        <m:d>
                          <m:dPr>
                            <m:begChr m:val="|"/>
                            <m:endChr m:val="|"/>
                            <m:ctrlPr>
                              <a:rPr lang="hr-HR" sz="1600" i="1">
                                <a:latin typeface="Cambria Math" charset="0"/>
                                <a:ea typeface="Cambria Math" charset="0"/>
                                <a:cs typeface="Cambria Math" charset="0"/>
                              </a:rPr>
                            </m:ctrlPr>
                          </m:dPr>
                          <m:e>
                            <m:r>
                              <a:rPr lang="hr-HR" sz="1600" i="1">
                                <a:latin typeface="Cambria Math" charset="0"/>
                                <a:ea typeface="Cambria Math" charset="0"/>
                                <a:cs typeface="Cambria Math" charset="0"/>
                              </a:rPr>
                              <m:t>𝔼</m:t>
                            </m:r>
                            <m:d>
                              <m:dPr>
                                <m:begChr m:val="["/>
                                <m:endChr m:val="]"/>
                                <m:ctrlPr>
                                  <a:rPr lang="en-US" sz="1600" i="1">
                                    <a:latin typeface="Cambria Math" charset="0"/>
                                    <a:ea typeface="Cambria Math" charset="0"/>
                                    <a:cs typeface="Cambria Math" charset="0"/>
                                  </a:rPr>
                                </m:ctrlPr>
                              </m:dPr>
                              <m:e>
                                <m:sSub>
                                  <m:sSubPr>
                                    <m:ctrlPr>
                                      <a:rPr lang="en-US" sz="1600" i="1">
                                        <a:latin typeface="Cambria Math" charset="0"/>
                                        <a:ea typeface="Cambria Math" charset="0"/>
                                        <a:cs typeface="Cambria Math" charset="0"/>
                                      </a:rPr>
                                    </m:ctrlPr>
                                  </m:sSubPr>
                                  <m:e>
                                    <m:r>
                                      <a:rPr lang="en-US" sz="1600" i="1">
                                        <a:latin typeface="Cambria Math" charset="0"/>
                                        <a:ea typeface="Cambria Math" charset="0"/>
                                        <a:cs typeface="Cambria Math" charset="0"/>
                                      </a:rPr>
                                      <m:t>𝑞</m:t>
                                    </m:r>
                                  </m:e>
                                  <m:sub>
                                    <m:sSub>
                                      <m:sSubPr>
                                        <m:ctrlPr>
                                          <a:rPr lang="en-US" sz="1600" i="1">
                                            <a:latin typeface="Cambria Math" charset="0"/>
                                            <a:ea typeface="Cambria Math" charset="0"/>
                                            <a:cs typeface="Cambria Math" charset="0"/>
                                          </a:rPr>
                                        </m:ctrlPr>
                                      </m:sSubPr>
                                      <m:e>
                                        <m:r>
                                          <a:rPr lang="en-US" sz="1600" i="1">
                                            <a:latin typeface="Cambria Math" charset="0"/>
                                            <a:ea typeface="Cambria Math" charset="0"/>
                                            <a:cs typeface="Cambria Math" charset="0"/>
                                          </a:rPr>
                                          <m:t>𝑢</m:t>
                                        </m:r>
                                      </m:e>
                                      <m:sub>
                                        <m:r>
                                          <a:rPr lang="en-US" sz="1600" i="1">
                                            <a:latin typeface="Cambria Math" charset="0"/>
                                            <a:ea typeface="Cambria Math" charset="0"/>
                                            <a:cs typeface="Cambria Math" charset="0"/>
                                          </a:rPr>
                                          <m:t>𝑗</m:t>
                                        </m:r>
                                      </m:sub>
                                    </m:sSub>
                                  </m:sub>
                                </m:sSub>
                              </m:e>
                            </m:d>
                            <m:r>
                              <a:rPr lang="en-US" sz="1600" i="1">
                                <a:latin typeface="Cambria Math" charset="0"/>
                                <a:ea typeface="Cambria Math" charset="0"/>
                                <a:cs typeface="Cambria Math" charset="0"/>
                              </a:rPr>
                              <m:t>−</m:t>
                            </m:r>
                            <m:sSub>
                              <m:sSubPr>
                                <m:ctrlPr>
                                  <a:rPr lang="en-US" sz="1600" i="1">
                                    <a:latin typeface="Cambria Math" charset="0"/>
                                    <a:ea typeface="Cambria Math" charset="0"/>
                                    <a:cs typeface="Cambria Math" charset="0"/>
                                  </a:rPr>
                                </m:ctrlPr>
                              </m:sSubPr>
                              <m:e>
                                <m:r>
                                  <a:rPr lang="en-US" sz="1600" i="1">
                                    <a:latin typeface="Cambria Math" charset="0"/>
                                    <a:ea typeface="Cambria Math" charset="0"/>
                                    <a:cs typeface="Cambria Math" charset="0"/>
                                  </a:rPr>
                                  <m:t>ℰ</m:t>
                                </m:r>
                              </m:e>
                              <m:sub>
                                <m:r>
                                  <a:rPr lang="en-US" sz="1600" i="1">
                                    <a:latin typeface="Cambria Math" charset="0"/>
                                    <a:ea typeface="Cambria Math" charset="0"/>
                                    <a:cs typeface="Cambria Math" charset="0"/>
                                  </a:rPr>
                                  <m:t>𝑆</m:t>
                                </m:r>
                              </m:sub>
                            </m:sSub>
                            <m:d>
                              <m:dPr>
                                <m:begChr m:val="["/>
                                <m:endChr m:val="]"/>
                                <m:ctrlPr>
                                  <a:rPr lang="en-US" sz="1600" i="1">
                                    <a:latin typeface="Cambria Math" charset="0"/>
                                    <a:ea typeface="Cambria Math" charset="0"/>
                                    <a:cs typeface="Cambria Math" charset="0"/>
                                  </a:rPr>
                                </m:ctrlPr>
                              </m:dPr>
                              <m:e>
                                <m:sSub>
                                  <m:sSubPr>
                                    <m:ctrlPr>
                                      <a:rPr lang="en-US" sz="1600" i="1">
                                        <a:latin typeface="Cambria Math" charset="0"/>
                                        <a:ea typeface="Cambria Math" charset="0"/>
                                        <a:cs typeface="Cambria Math" charset="0"/>
                                      </a:rPr>
                                    </m:ctrlPr>
                                  </m:sSubPr>
                                  <m:e>
                                    <m:r>
                                      <a:rPr lang="en-US" sz="1600" i="1">
                                        <a:latin typeface="Cambria Math" charset="0"/>
                                        <a:ea typeface="Cambria Math" charset="0"/>
                                        <a:cs typeface="Cambria Math" charset="0"/>
                                      </a:rPr>
                                      <m:t>𝑞</m:t>
                                    </m:r>
                                  </m:e>
                                  <m:sub>
                                    <m:sSub>
                                      <m:sSubPr>
                                        <m:ctrlPr>
                                          <a:rPr lang="en-US" sz="1600" i="1">
                                            <a:latin typeface="Cambria Math" charset="0"/>
                                            <a:ea typeface="Cambria Math" charset="0"/>
                                            <a:cs typeface="Cambria Math" charset="0"/>
                                          </a:rPr>
                                        </m:ctrlPr>
                                      </m:sSubPr>
                                      <m:e>
                                        <m:r>
                                          <a:rPr lang="en-US" sz="1600" i="1">
                                            <a:latin typeface="Cambria Math" charset="0"/>
                                            <a:ea typeface="Cambria Math" charset="0"/>
                                            <a:cs typeface="Cambria Math" charset="0"/>
                                          </a:rPr>
                                          <m:t>𝑢</m:t>
                                        </m:r>
                                      </m:e>
                                      <m:sub>
                                        <m:r>
                                          <a:rPr lang="en-US" sz="1600" i="1">
                                            <a:latin typeface="Cambria Math" charset="0"/>
                                            <a:ea typeface="Cambria Math" charset="0"/>
                                            <a:cs typeface="Cambria Math" charset="0"/>
                                          </a:rPr>
                                          <m:t>𝑗</m:t>
                                        </m:r>
                                      </m:sub>
                                    </m:sSub>
                                  </m:sub>
                                </m:sSub>
                              </m:e>
                            </m:d>
                          </m:e>
                        </m:d>
                        <m:r>
                          <a:rPr lang="en-US" sz="1600" i="1">
                            <a:latin typeface="Cambria Math" charset="0"/>
                            <a:ea typeface="Cambria Math" charset="0"/>
                            <a:cs typeface="Cambria Math" charset="0"/>
                          </a:rPr>
                          <m:t>≤</m:t>
                        </m:r>
                        <m:r>
                          <a:rPr lang="en-US" sz="1600" i="1">
                            <a:latin typeface="Cambria Math" charset="0"/>
                            <a:ea typeface="Cambria Math" charset="0"/>
                            <a:cs typeface="Cambria Math" charset="0"/>
                          </a:rPr>
                          <m:t>𝜏</m:t>
                        </m:r>
                      </m:e>
                    </m:d>
                    <m:r>
                      <a:rPr lang="en-US" sz="1600" i="1">
                        <a:latin typeface="Cambria Math" charset="0"/>
                        <a:ea typeface="Cambria Math" charset="0"/>
                        <a:cs typeface="Cambria Math" charset="0"/>
                      </a:rPr>
                      <m:t>≥1−</m:t>
                    </m:r>
                    <m:r>
                      <a:rPr lang="en-US" sz="1600" i="1">
                        <a:latin typeface="Cambria Math" charset="0"/>
                        <a:ea typeface="Cambria Math" charset="0"/>
                        <a:cs typeface="Cambria Math" charset="0"/>
                      </a:rPr>
                      <m:t>𝛽</m:t>
                    </m:r>
                  </m:oMath>
                </a14:m>
                <a:endParaRPr lang="en-US" sz="1600" dirty="0"/>
              </a:p>
              <a:p>
                <a:pPr marL="228600" lvl="1">
                  <a:spcBef>
                    <a:spcPts val="1000"/>
                  </a:spcBef>
                </a:pPr>
                <a:r>
                  <a:rPr lang="en-US" sz="2200" dirty="0"/>
                  <a:t>If we use </a:t>
                </a:r>
                <a14:m>
                  <m:oMath xmlns:m="http://schemas.openxmlformats.org/officeDocument/2006/math">
                    <m:sSub>
                      <m:sSubPr>
                        <m:ctrlPr>
                          <a:rPr lang="en-US" sz="2200" i="1">
                            <a:latin typeface="Cambria Math" charset="0"/>
                            <a:ea typeface="Cambria Math" charset="0"/>
                            <a:cs typeface="Cambria Math" charset="0"/>
                          </a:rPr>
                        </m:ctrlPr>
                      </m:sSubPr>
                      <m:e>
                        <m:r>
                          <a:rPr lang="en-US" sz="2200" b="0" i="1" smtClean="0">
                            <a:latin typeface="Cambria Math" charset="0"/>
                            <a:ea typeface="Cambria Math" charset="0"/>
                            <a:cs typeface="Cambria Math" charset="0"/>
                          </a:rPr>
                          <m:t>𝜂</m:t>
                        </m:r>
                      </m:e>
                      <m:sub>
                        <m:r>
                          <a:rPr lang="en-US" sz="2200" i="1">
                            <a:latin typeface="Cambria Math" charset="0"/>
                            <a:ea typeface="Cambria Math" charset="0"/>
                            <a:cs typeface="Cambria Math" charset="0"/>
                          </a:rPr>
                          <m:t>𝑖</m:t>
                        </m:r>
                      </m:sub>
                    </m:sSub>
                    <m:r>
                      <a:rPr lang="en-US" sz="2200" i="1">
                        <a:latin typeface="Cambria Math" charset="0"/>
                        <a:ea typeface="Cambria Math" charset="0"/>
                        <a:cs typeface="Cambria Math" charset="0"/>
                      </a:rPr>
                      <m:t>∼</m:t>
                    </m:r>
                    <m:sSub>
                      <m:sSubPr>
                        <m:ctrlPr>
                          <a:rPr lang="en-US" sz="2000" i="1">
                            <a:latin typeface="Cambria Math" charset="0"/>
                          </a:rPr>
                        </m:ctrlPr>
                      </m:sSubPr>
                      <m:e>
                        <m:r>
                          <a:rPr lang="en-US" sz="2000" i="1">
                            <a:latin typeface="Cambria Math" panose="02040503050406030204" pitchFamily="18" charset="0"/>
                          </a:rPr>
                          <m:t>𝒩</m:t>
                        </m:r>
                      </m:e>
                      <m:sub>
                        <m:r>
                          <a:rPr lang="en-US" sz="2000" i="1">
                            <a:latin typeface="Cambria Math" panose="02040503050406030204" pitchFamily="18" charset="0"/>
                          </a:rPr>
                          <m:t>𝜏</m:t>
                        </m:r>
                        <m:r>
                          <a:rPr lang="en-US" sz="2000" i="1">
                            <a:latin typeface="Cambria Math" panose="02040503050406030204" pitchFamily="18" charset="0"/>
                          </a:rPr>
                          <m:t>/4</m:t>
                        </m:r>
                      </m:sub>
                    </m:sSub>
                    <m:r>
                      <a:rPr lang="en-US" sz="2000" i="1">
                        <a:latin typeface="Cambria Math" panose="02040503050406030204" pitchFamily="18" charset="0"/>
                      </a:rPr>
                      <m:t>(0,</m:t>
                    </m:r>
                    <m:sSup>
                      <m:sSupPr>
                        <m:ctrlPr>
                          <a:rPr lang="en-US" sz="2000" i="1">
                            <a:latin typeface="Cambria Math" charset="0"/>
                          </a:rPr>
                        </m:ctrlPr>
                      </m:sSupPr>
                      <m:e>
                        <m:r>
                          <a:rPr lang="en-US" sz="2000" i="1">
                            <a:latin typeface="Cambria Math" panose="02040503050406030204" pitchFamily="18" charset="0"/>
                          </a:rPr>
                          <m:t>𝜎</m:t>
                        </m:r>
                      </m:e>
                      <m:sup>
                        <m:r>
                          <a:rPr lang="en-US" sz="2000" i="1">
                            <a:latin typeface="Cambria Math" panose="02040503050406030204" pitchFamily="18" charset="0"/>
                          </a:rPr>
                          <m:t>2</m:t>
                        </m:r>
                      </m:sup>
                    </m:sSup>
                    <m:r>
                      <a:rPr lang="en-US" sz="2000" i="1">
                        <a:latin typeface="Cambria Math" panose="02040503050406030204" pitchFamily="18" charset="0"/>
                      </a:rPr>
                      <m:t>)</m:t>
                    </m:r>
                  </m:oMath>
                </a14:m>
                <a:r>
                  <a:rPr lang="en-US" dirty="0"/>
                  <a:t>:</a:t>
                </a:r>
              </a:p>
              <a:p>
                <a:pPr marL="914400" lvl="2" indent="-457200">
                  <a:spcBef>
                    <a:spcPts val="1000"/>
                  </a:spcBef>
                  <a:buFont typeface="+mj-lt"/>
                  <a:buAutoNum type="arabicPeriod"/>
                </a:pPr>
                <a:r>
                  <a:rPr lang="en-US" sz="1800" dirty="0" smtClean="0"/>
                  <a:t>Then </a:t>
                </a:r>
                <a14:m>
                  <m:oMath xmlns:m="http://schemas.openxmlformats.org/officeDocument/2006/math">
                    <m:sSup>
                      <m:sSupPr>
                        <m:ctrlPr>
                          <a:rPr lang="en-US" sz="1800" i="1">
                            <a:latin typeface="Cambria Math" charset="0"/>
                          </a:rPr>
                        </m:ctrlPr>
                      </m:sSupPr>
                      <m:e>
                        <m:r>
                          <a:rPr lang="en-US" sz="1800" i="1">
                            <a:latin typeface="Cambria Math" charset="0"/>
                          </a:rPr>
                          <m:t>𝜎</m:t>
                        </m:r>
                      </m:e>
                      <m:sup>
                        <m:r>
                          <a:rPr lang="en-US" sz="1800" i="1">
                            <a:latin typeface="Cambria Math" charset="0"/>
                          </a:rPr>
                          <m:t>2</m:t>
                        </m:r>
                      </m:sup>
                    </m:sSup>
                  </m:oMath>
                </a14:m>
                <a:r>
                  <a:rPr lang="en-US" sz="1800" dirty="0"/>
                  <a:t> is </a:t>
                </a:r>
                <a:r>
                  <a:rPr lang="en-US" sz="1800" dirty="0" smtClean="0"/>
                  <a:t>unconstrained</a:t>
                </a:r>
              </a:p>
              <a:p>
                <a:pPr marL="914400" lvl="2" indent="-457200">
                  <a:spcBef>
                    <a:spcPts val="1000"/>
                  </a:spcBef>
                  <a:buFont typeface="+mj-lt"/>
                  <a:buAutoNum type="arabicPeriod"/>
                </a:pPr>
                <a:r>
                  <a:rPr lang="en-US" sz="1800" dirty="0" smtClean="0"/>
                  <a:t>Need </a:t>
                </a:r>
                <a14:m>
                  <m:oMath xmlns:m="http://schemas.openxmlformats.org/officeDocument/2006/math">
                    <m:sSup>
                      <m:sSupPr>
                        <m:ctrlPr>
                          <a:rPr lang="en-US" sz="1800" i="1" smtClean="0">
                            <a:latin typeface="Cambria Math" charset="0"/>
                          </a:rPr>
                        </m:ctrlPr>
                      </m:sSupPr>
                      <m:e>
                        <m:r>
                          <a:rPr lang="en-US" sz="1800" i="1">
                            <a:latin typeface="Cambria Math" panose="02040503050406030204" pitchFamily="18" charset="0"/>
                          </a:rPr>
                          <m:t>𝜎</m:t>
                        </m:r>
                      </m:e>
                      <m:sup>
                        <m:r>
                          <a:rPr lang="en-US" sz="1800" i="1">
                            <a:latin typeface="Cambria Math" panose="02040503050406030204" pitchFamily="18" charset="0"/>
                          </a:rPr>
                          <m:t>2</m:t>
                        </m:r>
                      </m:sup>
                    </m:sSup>
                    <m:r>
                      <a:rPr lang="en-US" sz="1800" i="1">
                        <a:latin typeface="Cambria Math" charset="0"/>
                      </a:rPr>
                      <m:t>=</m:t>
                    </m:r>
                    <m:acc>
                      <m:accPr>
                        <m:chr m:val="̃"/>
                        <m:ctrlPr>
                          <a:rPr lang="en-US" sz="1800" i="1">
                            <a:latin typeface="Cambria Math" charset="0"/>
                            <a:ea typeface="Cambria Math" charset="0"/>
                            <a:cs typeface="Cambria Math" charset="0"/>
                          </a:rPr>
                        </m:ctrlPr>
                      </m:accPr>
                      <m:e>
                        <m:r>
                          <a:rPr lang="en-US" sz="1800" i="1">
                            <a:latin typeface="Cambria Math" charset="0"/>
                            <a:ea typeface="Cambria Math" charset="0"/>
                            <a:cs typeface="Cambria Math" charset="0"/>
                          </a:rPr>
                          <m:t>𝒪</m:t>
                        </m:r>
                      </m:e>
                    </m:acc>
                    <m:d>
                      <m:dPr>
                        <m:ctrlPr>
                          <a:rPr lang="en-US" sz="1800" i="1" dirty="0">
                            <a:latin typeface="Cambria Math" charset="0"/>
                            <a:ea typeface="Cambria Math" charset="0"/>
                            <a:cs typeface="Cambria Math" charset="0"/>
                          </a:rPr>
                        </m:ctrlPr>
                      </m:dPr>
                      <m:e>
                        <m:f>
                          <m:fPr>
                            <m:ctrlPr>
                              <a:rPr lang="mr-IN" sz="1800" i="1" dirty="0">
                                <a:latin typeface="Cambria Math" charset="0"/>
                                <a:ea typeface="Cambria Math" charset="0"/>
                                <a:cs typeface="Cambria Math" charset="0"/>
                              </a:rPr>
                            </m:ctrlPr>
                          </m:fPr>
                          <m:num>
                            <m:sSup>
                              <m:sSupPr>
                                <m:ctrlPr>
                                  <a:rPr lang="en-US" sz="1800" i="1" dirty="0">
                                    <a:latin typeface="Cambria Math" charset="0"/>
                                    <a:ea typeface="Cambria Math" charset="0"/>
                                    <a:cs typeface="Cambria Math" charset="0"/>
                                  </a:rPr>
                                </m:ctrlPr>
                              </m:sSupPr>
                              <m:e>
                                <m:r>
                                  <a:rPr lang="en-US" sz="1800" i="1" dirty="0">
                                    <a:latin typeface="Cambria Math" charset="0"/>
                                    <a:ea typeface="Cambria Math" charset="0"/>
                                    <a:cs typeface="Cambria Math" charset="0"/>
                                  </a:rPr>
                                  <m:t>𝜏</m:t>
                                </m:r>
                              </m:e>
                              <m:sup>
                                <m:r>
                                  <a:rPr lang="en-US" sz="1800" i="1" dirty="0">
                                    <a:latin typeface="Cambria Math" charset="0"/>
                                    <a:ea typeface="Cambria Math" charset="0"/>
                                    <a:cs typeface="Cambria Math" charset="0"/>
                                  </a:rPr>
                                  <m:t>2</m:t>
                                </m:r>
                              </m:sup>
                            </m:sSup>
                          </m:num>
                          <m:den>
                            <m:func>
                              <m:funcPr>
                                <m:ctrlPr>
                                  <a:rPr lang="en-US" sz="1800" i="1" dirty="0">
                                    <a:latin typeface="Cambria Math" charset="0"/>
                                    <a:ea typeface="Cambria Math" charset="0"/>
                                    <a:cs typeface="Cambria Math" charset="0"/>
                                  </a:rPr>
                                </m:ctrlPr>
                              </m:funcPr>
                              <m:fName>
                                <m:r>
                                  <m:rPr>
                                    <m:sty m:val="p"/>
                                  </m:rPr>
                                  <a:rPr lang="en-US" sz="1800" dirty="0">
                                    <a:latin typeface="Cambria Math" charset="0"/>
                                    <a:ea typeface="Cambria Math" charset="0"/>
                                    <a:cs typeface="Cambria Math" charset="0"/>
                                  </a:rPr>
                                  <m:t>log</m:t>
                                </m:r>
                              </m:fName>
                              <m:e>
                                <m:r>
                                  <a:rPr lang="en-US" sz="1800" i="1" dirty="0">
                                    <a:latin typeface="Cambria Math" charset="0"/>
                                    <a:ea typeface="Cambria Math" charset="0"/>
                                    <a:cs typeface="Cambria Math" charset="0"/>
                                  </a:rPr>
                                  <m:t>𝑀</m:t>
                                </m:r>
                              </m:e>
                            </m:func>
                          </m:den>
                        </m:f>
                      </m:e>
                    </m:d>
                  </m:oMath>
                </a14:m>
                <a:r>
                  <a:rPr lang="en-US" sz="1800" dirty="0"/>
                  <a:t> </a:t>
                </a:r>
                <a:r>
                  <a:rPr lang="en-US" sz="1800" dirty="0" smtClean="0"/>
                  <a:t>and </a:t>
                </a:r>
                <a14:m>
                  <m:oMath xmlns:m="http://schemas.openxmlformats.org/officeDocument/2006/math">
                    <m:sSup>
                      <m:sSupPr>
                        <m:ctrlPr>
                          <a:rPr lang="en-US" sz="1800" i="1" smtClean="0">
                            <a:latin typeface="Cambria Math" charset="0"/>
                          </a:rPr>
                        </m:ctrlPr>
                      </m:sSupPr>
                      <m:e>
                        <m:r>
                          <a:rPr lang="en-US" sz="1800" i="1">
                            <a:latin typeface="Cambria Math" panose="02040503050406030204" pitchFamily="18" charset="0"/>
                          </a:rPr>
                          <m:t>𝜎</m:t>
                        </m:r>
                      </m:e>
                      <m:sup>
                        <m:r>
                          <a:rPr lang="en-US" sz="1800" i="1">
                            <a:latin typeface="Cambria Math" panose="02040503050406030204" pitchFamily="18" charset="0"/>
                          </a:rPr>
                          <m:t>2</m:t>
                        </m:r>
                      </m:sup>
                    </m:sSup>
                    <m:r>
                      <a:rPr lang="en-US" sz="1800" i="1">
                        <a:latin typeface="Cambria Math" charset="0"/>
                      </a:rPr>
                      <m:t>=</m:t>
                    </m:r>
                    <m:acc>
                      <m:accPr>
                        <m:chr m:val="̃"/>
                        <m:ctrlPr>
                          <a:rPr lang="en-US" sz="1800" i="1">
                            <a:latin typeface="Cambria Math" charset="0"/>
                            <a:ea typeface="Cambria Math" charset="0"/>
                            <a:cs typeface="Cambria Math" charset="0"/>
                          </a:rPr>
                        </m:ctrlPr>
                      </m:accPr>
                      <m:e>
                        <m:r>
                          <m:rPr>
                            <m:sty m:val="p"/>
                          </m:rPr>
                          <a:rPr lang="el-GR" sz="1800" i="1">
                            <a:latin typeface="Cambria Math" charset="0"/>
                            <a:ea typeface="Cambria Math" charset="0"/>
                            <a:cs typeface="Cambria Math" charset="0"/>
                          </a:rPr>
                          <m:t>Ω</m:t>
                        </m:r>
                      </m:e>
                    </m:acc>
                    <m:d>
                      <m:dPr>
                        <m:ctrlPr>
                          <a:rPr lang="en-US" sz="1800" i="1" dirty="0">
                            <a:latin typeface="Cambria Math" charset="0"/>
                            <a:ea typeface="Cambria Math" charset="0"/>
                            <a:cs typeface="Cambria Math" charset="0"/>
                          </a:rPr>
                        </m:ctrlPr>
                      </m:dPr>
                      <m:e>
                        <m:f>
                          <m:fPr>
                            <m:ctrlPr>
                              <a:rPr lang="mr-IN" sz="1800" i="1" dirty="0">
                                <a:latin typeface="Cambria Math" charset="0"/>
                                <a:ea typeface="Cambria Math" charset="0"/>
                                <a:cs typeface="Cambria Math" charset="0"/>
                              </a:rPr>
                            </m:ctrlPr>
                          </m:fPr>
                          <m:num>
                            <m:rad>
                              <m:radPr>
                                <m:degHide m:val="on"/>
                                <m:ctrlPr>
                                  <a:rPr lang="mr-IN" sz="1800" i="1" dirty="0">
                                    <a:latin typeface="Cambria Math" charset="0"/>
                                    <a:ea typeface="Cambria Math" charset="0"/>
                                    <a:cs typeface="Cambria Math" charset="0"/>
                                  </a:rPr>
                                </m:ctrlPr>
                              </m:radPr>
                              <m:deg/>
                              <m:e>
                                <m:r>
                                  <a:rPr lang="en-US" sz="1800" i="1" dirty="0">
                                    <a:latin typeface="Cambria Math" charset="0"/>
                                    <a:ea typeface="Cambria Math" charset="0"/>
                                    <a:cs typeface="Cambria Math" charset="0"/>
                                  </a:rPr>
                                  <m:t>𝑀</m:t>
                                </m:r>
                              </m:e>
                            </m:rad>
                          </m:num>
                          <m:den>
                            <m:r>
                              <a:rPr lang="en-US" sz="1800" i="1" dirty="0">
                                <a:latin typeface="Cambria Math" charset="0"/>
                                <a:ea typeface="Cambria Math" charset="0"/>
                                <a:cs typeface="Cambria Math" charset="0"/>
                              </a:rPr>
                              <m:t>𝑁</m:t>
                            </m:r>
                            <m:r>
                              <a:rPr lang="en-US" sz="1800" i="1" dirty="0">
                                <a:latin typeface="Cambria Math" charset="0"/>
                                <a:ea typeface="Cambria Math" charset="0"/>
                                <a:cs typeface="Cambria Math" charset="0"/>
                              </a:rPr>
                              <m:t>𝜏</m:t>
                            </m:r>
                          </m:den>
                        </m:f>
                      </m:e>
                    </m:d>
                  </m:oMath>
                </a14:m>
                <a:endParaRPr lang="en-US" dirty="0"/>
              </a:p>
            </p:txBody>
          </p:sp>
        </mc:Choice>
        <mc:Fallback>
          <p:sp>
            <p:nvSpPr>
              <p:cNvPr id="5" name="Content Placeholder 2">
                <a:extLst>
                  <a:ext uri="{FF2B5EF4-FFF2-40B4-BE49-F238E27FC236}">
                    <a16:creationId xmlns="" xmlns:a16="http://schemas.microsoft.com/office/drawing/2014/main" xmlns:a14="http://schemas.microsoft.com/office/drawing/2010/main" id="{5962F256-EBEC-4AE2-A3E1-1F40E8EA43FB}"/>
                  </a:ext>
                </a:extLst>
              </p:cNvPr>
              <p:cNvSpPr>
                <a:spLocks noGrp="1" noRot="1" noChangeAspect="1" noMove="1" noResize="1" noEditPoints="1" noAdjustHandles="1" noChangeArrowheads="1" noChangeShapeType="1" noTextEdit="1"/>
              </p:cNvSpPr>
              <p:nvPr>
                <p:ph idx="1"/>
              </p:nvPr>
            </p:nvSpPr>
            <p:spPr>
              <a:xfrm>
                <a:off x="155448" y="1219200"/>
                <a:ext cx="8833104" cy="5032513"/>
              </a:xfrm>
              <a:blipFill rotWithShape="0">
                <a:blip r:embed="rId3"/>
                <a:stretch>
                  <a:fillRect l="-966" t="-1695"/>
                </a:stretch>
              </a:blipFill>
            </p:spPr>
            <p:txBody>
              <a:bodyPr/>
              <a:lstStyle/>
              <a:p>
                <a:r>
                  <a:rPr lang="en-US">
                    <a:noFill/>
                  </a:rPr>
                  <a:t> </a:t>
                </a:r>
              </a:p>
            </p:txBody>
          </p:sp>
        </mc:Fallback>
      </mc:AlternateContent>
      <p:sp>
        <p:nvSpPr>
          <p:cNvPr id="6" name="TextBox 5"/>
          <p:cNvSpPr txBox="1"/>
          <p:nvPr/>
        </p:nvSpPr>
        <p:spPr>
          <a:xfrm>
            <a:off x="0" y="6581962"/>
            <a:ext cx="9144000" cy="246221"/>
          </a:xfrm>
          <a:prstGeom prst="rect">
            <a:avLst/>
          </a:prstGeom>
          <a:noFill/>
        </p:spPr>
        <p:txBody>
          <a:bodyPr wrap="square" rtlCol="0">
            <a:spAutoFit/>
          </a:bodyPr>
          <a:lstStyle/>
          <a:p>
            <a:r>
              <a:rPr lang="en-US" sz="1000" dirty="0"/>
              <a:t>[1</a:t>
            </a:r>
            <a:r>
              <a:rPr lang="en-US" sz="1000" dirty="0" smtClean="0"/>
              <a:t>]  </a:t>
            </a:r>
            <a:r>
              <a:rPr lang="en-US" sz="1000" dirty="0" err="1" smtClean="0"/>
              <a:t>Nissim</a:t>
            </a:r>
            <a:r>
              <a:rPr lang="en-US" sz="1000" dirty="0" smtClean="0"/>
              <a:t> and Stemmer 2015  [2] </a:t>
            </a:r>
            <a:r>
              <a:rPr lang="en-US" sz="1000" dirty="0" err="1" smtClean="0"/>
              <a:t>Dwork</a:t>
            </a:r>
            <a:r>
              <a:rPr lang="en-US" sz="1000" dirty="0" smtClean="0"/>
              <a:t> et al 2015</a:t>
            </a:r>
            <a:endParaRPr lang="en-US" sz="1000" dirty="0"/>
          </a:p>
        </p:txBody>
      </p:sp>
      <p:grpSp>
        <p:nvGrpSpPr>
          <p:cNvPr id="21" name="Group 20"/>
          <p:cNvGrpSpPr/>
          <p:nvPr/>
        </p:nvGrpSpPr>
        <p:grpSpPr>
          <a:xfrm>
            <a:off x="1182755" y="4706918"/>
            <a:ext cx="3389245" cy="378052"/>
            <a:chOff x="3584007" y="4059343"/>
            <a:chExt cx="3515017" cy="378052"/>
          </a:xfrm>
        </p:grpSpPr>
        <p:cxnSp>
          <p:nvCxnSpPr>
            <p:cNvPr id="22" name="Straight Arrow Connector 21"/>
            <p:cNvCxnSpPr/>
            <p:nvPr/>
          </p:nvCxnSpPr>
          <p:spPr>
            <a:xfrm>
              <a:off x="3584007" y="4242607"/>
              <a:ext cx="471158" cy="140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3" name="TextBox 22"/>
                <p:cNvSpPr txBox="1"/>
                <p:nvPr/>
              </p:nvSpPr>
              <p:spPr>
                <a:xfrm>
                  <a:off x="4055164" y="4059343"/>
                  <a:ext cx="3043860" cy="378052"/>
                </a:xfrm>
                <a:prstGeom prst="rect">
                  <a:avLst/>
                </a:prstGeom>
                <a:noFill/>
              </p:spPr>
              <p:txBody>
                <a:bodyPr wrap="square" rtlCol="0">
                  <a:spAutoFit/>
                </a:bodyPr>
                <a:lstStyle/>
                <a:p>
                  <a:r>
                    <a:rPr lang="en-US" dirty="0" smtClean="0"/>
                    <a:t>Can </a:t>
                  </a:r>
                  <a:r>
                    <a:rPr lang="en-US" dirty="0" smtClean="0"/>
                    <a:t>set </a:t>
                  </a:r>
                  <a14:m>
                    <m:oMath xmlns:m="http://schemas.openxmlformats.org/officeDocument/2006/math">
                      <m:r>
                        <a:rPr lang="en-US" i="1">
                          <a:latin typeface="Cambria Math" charset="0"/>
                        </a:rPr>
                        <m:t>𝑀</m:t>
                      </m:r>
                      <m:r>
                        <a:rPr lang="en-US" i="1">
                          <a:latin typeface="Cambria Math" charset="0"/>
                        </a:rPr>
                        <m:t>=</m:t>
                      </m:r>
                      <m:acc>
                        <m:accPr>
                          <m:chr m:val="̃"/>
                          <m:ctrlPr>
                            <a:rPr lang="en-US" i="1">
                              <a:latin typeface="Cambria Math" charset="0"/>
                            </a:rPr>
                          </m:ctrlPr>
                        </m:accPr>
                        <m:e>
                          <m:r>
                            <m:rPr>
                              <m:sty m:val="p"/>
                            </m:rPr>
                            <a:rPr lang="en-US">
                              <a:latin typeface="Cambria Math" charset="0"/>
                            </a:rPr>
                            <m:t>Ω</m:t>
                          </m:r>
                        </m:e>
                      </m:acc>
                      <m:d>
                        <m:dPr>
                          <m:ctrlPr>
                            <a:rPr lang="en-US" i="1">
                              <a:latin typeface="Cambria Math" charset="0"/>
                            </a:rPr>
                          </m:ctrlPr>
                        </m:dPr>
                        <m:e>
                          <m:sSup>
                            <m:sSupPr>
                              <m:ctrlPr>
                                <a:rPr lang="en-US" i="1">
                                  <a:latin typeface="Cambria Math" charset="0"/>
                                </a:rPr>
                              </m:ctrlPr>
                            </m:sSupPr>
                            <m:e>
                              <m:r>
                                <a:rPr lang="en-US" i="1">
                                  <a:latin typeface="Cambria Math" charset="0"/>
                                </a:rPr>
                                <m:t>𝑁</m:t>
                              </m:r>
                            </m:e>
                            <m:sup>
                              <m:r>
                                <a:rPr lang="en-US" i="1">
                                  <a:latin typeface="Cambria Math" charset="0"/>
                                </a:rPr>
                                <m:t>2</m:t>
                              </m:r>
                            </m:sup>
                          </m:sSup>
                          <m:sSup>
                            <m:sSupPr>
                              <m:ctrlPr>
                                <a:rPr lang="en-US" i="1">
                                  <a:latin typeface="Cambria Math" charset="0"/>
                                </a:rPr>
                              </m:ctrlPr>
                            </m:sSupPr>
                            <m:e>
                              <m:r>
                                <a:rPr lang="en-US" i="1">
                                  <a:latin typeface="Cambria Math" charset="0"/>
                                </a:rPr>
                                <m:t>𝜏</m:t>
                              </m:r>
                            </m:e>
                            <m:sup>
                              <m:r>
                                <a:rPr lang="en-US" i="1">
                                  <a:latin typeface="Cambria Math" charset="0"/>
                                </a:rPr>
                                <m:t>4</m:t>
                              </m:r>
                            </m:sup>
                          </m:sSup>
                        </m:e>
                      </m:d>
                    </m:oMath>
                  </a14:m>
                  <a:endParaRPr lang="en-US" dirty="0"/>
                </a:p>
              </p:txBody>
            </p:sp>
          </mc:Choice>
          <mc:Fallback>
            <p:sp>
              <p:nvSpPr>
                <p:cNvPr id="23" name="TextBox 22"/>
                <p:cNvSpPr txBox="1">
                  <a:spLocks noRot="1" noChangeAspect="1" noMove="1" noResize="1" noEditPoints="1" noAdjustHandles="1" noChangeArrowheads="1" noChangeShapeType="1" noTextEdit="1"/>
                </p:cNvSpPr>
                <p:nvPr/>
              </p:nvSpPr>
              <p:spPr>
                <a:xfrm>
                  <a:off x="4055164" y="4059343"/>
                  <a:ext cx="3043860" cy="378052"/>
                </a:xfrm>
                <a:prstGeom prst="rect">
                  <a:avLst/>
                </a:prstGeom>
                <a:blipFill rotWithShape="0">
                  <a:blip r:embed="rId4"/>
                  <a:stretch>
                    <a:fillRect l="-1871" t="-4839" b="-25806"/>
                  </a:stretch>
                </a:blipFill>
              </p:spPr>
              <p:txBody>
                <a:bodyPr/>
                <a:lstStyle/>
                <a:p>
                  <a:r>
                    <a:rPr lang="en-US">
                      <a:noFill/>
                    </a:rPr>
                    <a:t> </a:t>
                  </a:r>
                </a:p>
              </p:txBody>
            </p:sp>
          </mc:Fallback>
        </mc:AlternateContent>
      </p:grpSp>
    </p:spTree>
    <p:extLst>
      <p:ext uri="{BB962C8B-B14F-4D97-AF65-F5344CB8AC3E}">
        <p14:creationId xmlns:p14="http://schemas.microsoft.com/office/powerpoint/2010/main" val="66539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2633F7A8-BB7F-4B15-B5DD-EF2453EAAD54}"/>
              </a:ext>
            </a:extLst>
          </p:cNvPr>
          <p:cNvSpPr>
            <a:spLocks noGrp="1"/>
          </p:cNvSpPr>
          <p:nvPr>
            <p:ph type="title"/>
          </p:nvPr>
        </p:nvSpPr>
        <p:spPr/>
        <p:txBody>
          <a:bodyPr/>
          <a:lstStyle/>
          <a:p>
            <a:r>
              <a:rPr lang="en-US" dirty="0" err="1">
                <a:latin typeface="Copperplate Gothic Light" panose="020E0507020206020404" pitchFamily="34" charset="0"/>
              </a:rPr>
              <a:t>ValidationRound</a:t>
            </a:r>
            <a:endParaRPr lang="en-US" dirty="0">
              <a:latin typeface="Copperplate Gothic Light" panose="020E0507020206020404" pitchFamily="34" charset="0"/>
            </a:endParaRP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 xmlns:a16="http://schemas.microsoft.com/office/drawing/2014/main" id="{CF1F3E6C-5D29-4FD5-8FF7-65DE0C6B51A5}"/>
                  </a:ext>
                </a:extLst>
              </p:cNvPr>
              <p:cNvSpPr>
                <a:spLocks noGrp="1"/>
              </p:cNvSpPr>
              <p:nvPr>
                <p:ph sz="half" idx="1"/>
              </p:nvPr>
            </p:nvSpPr>
            <p:spPr>
              <a:xfrm>
                <a:off x="889370" y="1159485"/>
                <a:ext cx="7765074" cy="2660171"/>
              </a:xfrm>
              <a:ln w="38100">
                <a:solidFill>
                  <a:srgbClr val="00B050"/>
                </a:solidFill>
              </a:ln>
            </p:spPr>
            <p:txBody>
              <a:bodyPr>
                <a:normAutofit fontScale="92500" lnSpcReduction="10000"/>
              </a:bodyPr>
              <a:lstStyle/>
              <a:p>
                <a:pPr marL="0" indent="0">
                  <a:buNone/>
                </a:pPr>
                <a:r>
                  <a:rPr lang="en-US" sz="700" dirty="0" smtClean="0"/>
                  <a:t> </a:t>
                </a:r>
                <a:endParaRPr lang="en-US" sz="700" dirty="0"/>
              </a:p>
              <a:p>
                <a:pPr marL="0" indent="0">
                  <a:buNone/>
                </a:pPr>
                <a:r>
                  <a:rPr lang="en-US" sz="2400" dirty="0" smtClean="0"/>
                  <a:t>Using </a:t>
                </a:r>
                <a14:m>
                  <m:oMath xmlns:m="http://schemas.openxmlformats.org/officeDocument/2006/math">
                    <m:r>
                      <a:rPr lang="en-US" sz="2400" b="0" i="1" smtClean="0">
                        <a:latin typeface="Cambria Math" panose="02040503050406030204" pitchFamily="18" charset="0"/>
                      </a:rPr>
                      <m:t>𝑆</m:t>
                    </m:r>
                    <m:r>
                      <a:rPr lang="en-US" sz="2400" b="0" i="1" smtClean="0">
                        <a:latin typeface="Cambria Math" panose="02040503050406030204" pitchFamily="18" charset="0"/>
                      </a:rPr>
                      <m:t>,</m:t>
                    </m:r>
                    <m:r>
                      <a:rPr lang="en-US" sz="2400" b="0" i="1" smtClean="0">
                        <a:latin typeface="Cambria Math" panose="02040503050406030204" pitchFamily="18" charset="0"/>
                      </a:rPr>
                      <m:t>𝑇</m:t>
                    </m:r>
                    <m:r>
                      <a:rPr lang="en-US" sz="2400" b="0" i="1" smtClean="0">
                        <a:latin typeface="Cambria Math" panose="02040503050406030204" pitchFamily="18" charset="0"/>
                      </a:rPr>
                      <m:t>∼</m:t>
                    </m:r>
                    <m:sSup>
                      <m:sSupPr>
                        <m:ctrlPr>
                          <a:rPr lang="en-US" sz="2400" b="0" i="1" smtClean="0">
                            <a:latin typeface="Cambria Math" charset="0"/>
                          </a:rPr>
                        </m:ctrlPr>
                      </m:sSupPr>
                      <m:e>
                        <m:r>
                          <a:rPr lang="en-US" sz="2400" b="0" i="1" smtClean="0">
                            <a:latin typeface="Cambria Math" panose="02040503050406030204" pitchFamily="18" charset="0"/>
                          </a:rPr>
                          <m:t>𝒟</m:t>
                        </m:r>
                      </m:e>
                      <m:sup>
                        <m:r>
                          <a:rPr lang="en-US" sz="2400" b="0" i="1" smtClean="0">
                            <a:latin typeface="Cambria Math" panose="02040503050406030204" pitchFamily="18" charset="0"/>
                          </a:rPr>
                          <m:t>𝑁</m:t>
                        </m:r>
                      </m:sup>
                    </m:sSup>
                  </m:oMath>
                </a14:m>
                <a:endParaRPr lang="en-US" sz="2400" dirty="0"/>
              </a:p>
              <a:p>
                <a:pPr marL="0" indent="0">
                  <a:buNone/>
                </a:pPr>
                <a:r>
                  <a:rPr lang="en-US" sz="2400" b="1" dirty="0"/>
                  <a:t>For each </a:t>
                </a:r>
                <a:r>
                  <a:rPr lang="en-US" sz="2400" dirty="0"/>
                  <a:t>query </a:t>
                </a:r>
                <a14:m>
                  <m:oMath xmlns:m="http://schemas.openxmlformats.org/officeDocument/2006/math">
                    <m:r>
                      <a:rPr lang="en-US" sz="2400" b="0" i="1" smtClean="0">
                        <a:latin typeface="Cambria Math" panose="02040503050406030204" pitchFamily="18" charset="0"/>
                      </a:rPr>
                      <m:t>𝑖</m:t>
                    </m:r>
                    <m:r>
                      <a:rPr lang="en-US" sz="2400" b="0" i="1" smtClean="0">
                        <a:latin typeface="Cambria Math" panose="02040503050406030204" pitchFamily="18" charset="0"/>
                      </a:rPr>
                      <m:t>=1,2,3,…</m:t>
                    </m:r>
                  </m:oMath>
                </a14:m>
                <a:endParaRPr lang="en-US" sz="2400" dirty="0"/>
              </a:p>
              <a:p>
                <a:pPr marL="457200" lvl="1" indent="0">
                  <a:buNone/>
                </a:pPr>
                <a:r>
                  <a:rPr lang="en-US" b="1" dirty="0"/>
                  <a:t>If</a:t>
                </a:r>
                <a:r>
                  <a:rPr lang="en-US" dirty="0"/>
                  <a:t> </a:t>
                </a:r>
                <a14:m>
                  <m:oMath xmlns:m="http://schemas.openxmlformats.org/officeDocument/2006/math">
                    <m:r>
                      <a:rPr lang="en-US" b="0" i="1" smtClean="0">
                        <a:latin typeface="Cambria Math" panose="02040503050406030204" pitchFamily="18" charset="0"/>
                      </a:rPr>
                      <m:t>𝑖</m:t>
                    </m:r>
                    <m:r>
                      <a:rPr lang="en-US" b="0" i="1" smtClean="0">
                        <a:latin typeface="Cambria Math" charset="0"/>
                      </a:rPr>
                      <m:t>≥</m:t>
                    </m:r>
                    <m:f>
                      <m:fPr>
                        <m:ctrlPr>
                          <a:rPr lang="en-US" i="1">
                            <a:latin typeface="Cambria Math" charset="0"/>
                          </a:rPr>
                        </m:ctrlPr>
                      </m:fPr>
                      <m:num>
                        <m:r>
                          <a:rPr lang="en-US" b="0" i="1" smtClean="0">
                            <a:latin typeface="Cambria Math" charset="0"/>
                          </a:rPr>
                          <m:t>𝛽</m:t>
                        </m:r>
                      </m:num>
                      <m:den>
                        <m:r>
                          <a:rPr lang="en-US" i="1">
                            <a:latin typeface="Cambria Math" panose="02040503050406030204" pitchFamily="18" charset="0"/>
                          </a:rPr>
                          <m:t>4</m:t>
                        </m:r>
                      </m:den>
                    </m:f>
                    <m:func>
                      <m:funcPr>
                        <m:ctrlPr>
                          <a:rPr lang="en-US" i="1">
                            <a:latin typeface="Cambria Math" charset="0"/>
                          </a:rPr>
                        </m:ctrlPr>
                      </m:funcPr>
                      <m:fName>
                        <m:r>
                          <m:rPr>
                            <m:sty m:val="p"/>
                          </m:rPr>
                          <a:rPr lang="en-US">
                            <a:latin typeface="Cambria Math" panose="02040503050406030204" pitchFamily="18" charset="0"/>
                          </a:rPr>
                          <m:t>exp</m:t>
                        </m:r>
                      </m:fName>
                      <m:e>
                        <m:d>
                          <m:dPr>
                            <m:ctrlPr>
                              <a:rPr lang="en-US" i="1">
                                <a:latin typeface="Cambria Math" charset="0"/>
                              </a:rPr>
                            </m:ctrlPr>
                          </m:dPr>
                          <m:e>
                            <m:f>
                              <m:fPr>
                                <m:ctrlPr>
                                  <a:rPr lang="en-US" i="1">
                                    <a:latin typeface="Cambria Math" charset="0"/>
                                  </a:rPr>
                                </m:ctrlPr>
                              </m:fPr>
                              <m:num>
                                <m:r>
                                  <a:rPr lang="en-US" b="0" i="1" smtClean="0">
                                    <a:latin typeface="Cambria Math" panose="02040503050406030204" pitchFamily="18" charset="0"/>
                                  </a:rPr>
                                  <m:t>𝑁</m:t>
                                </m:r>
                                <m:sSup>
                                  <m:sSupPr>
                                    <m:ctrlPr>
                                      <a:rPr lang="en-US" i="1">
                                        <a:latin typeface="Cambria Math" charset="0"/>
                                      </a:rPr>
                                    </m:ctrlPr>
                                  </m:sSupPr>
                                  <m:e>
                                    <m:r>
                                      <a:rPr lang="en-US" i="1">
                                        <a:latin typeface="Cambria Math" panose="02040503050406030204" pitchFamily="18" charset="0"/>
                                      </a:rPr>
                                      <m:t>𝜏</m:t>
                                    </m:r>
                                  </m:e>
                                  <m:sup>
                                    <m:r>
                                      <a:rPr lang="en-US" i="1">
                                        <a:latin typeface="Cambria Math" panose="02040503050406030204" pitchFamily="18" charset="0"/>
                                      </a:rPr>
                                      <m:t>2</m:t>
                                    </m:r>
                                  </m:sup>
                                </m:sSup>
                              </m:num>
                              <m:den>
                                <m:r>
                                  <a:rPr lang="en-US" i="1">
                                    <a:latin typeface="Cambria Math" panose="02040503050406030204" pitchFamily="18" charset="0"/>
                                  </a:rPr>
                                  <m:t>8</m:t>
                                </m:r>
                              </m:den>
                            </m:f>
                          </m:e>
                        </m:d>
                      </m:e>
                    </m:func>
                  </m:oMath>
                </a14:m>
                <a:r>
                  <a:rPr lang="en-US" dirty="0"/>
                  <a:t>, </a:t>
                </a:r>
                <a:r>
                  <a:rPr lang="en-US" b="1" dirty="0"/>
                  <a:t>Halt</a:t>
                </a:r>
                <a:r>
                  <a:rPr lang="en-US" dirty="0"/>
                  <a:t> (type 1)</a:t>
                </a:r>
              </a:p>
              <a:p>
                <a:pPr marL="457200" lvl="1" indent="0">
                  <a:buNone/>
                </a:pPr>
                <a:r>
                  <a:rPr lang="en-US" b="1" dirty="0" err="1" smtClean="0"/>
                  <a:t>Elif</a:t>
                </a:r>
                <a:r>
                  <a:rPr lang="en-US" dirty="0" smtClean="0"/>
                  <a:t> </a:t>
                </a:r>
                <a14:m>
                  <m:oMath xmlns:m="http://schemas.openxmlformats.org/officeDocument/2006/math">
                    <m:d>
                      <m:dPr>
                        <m:begChr m:val="|"/>
                        <m:endChr m:val="|"/>
                        <m:ctrlPr>
                          <a:rPr lang="en-US" b="0" i="1" smtClean="0">
                            <a:latin typeface="Cambria Math" charset="0"/>
                          </a:rPr>
                        </m:ctrlPr>
                      </m:dPr>
                      <m:e>
                        <m:sSub>
                          <m:sSubPr>
                            <m:ctrlPr>
                              <a:rPr lang="en-US" b="0" i="1" smtClean="0">
                                <a:latin typeface="Cambria Math" charset="0"/>
                              </a:rPr>
                            </m:ctrlPr>
                          </m:sSubPr>
                          <m:e>
                            <m:r>
                              <a:rPr lang="en-US" b="0" i="1" smtClean="0">
                                <a:latin typeface="Cambria Math" charset="0"/>
                                <a:ea typeface="Cambria Math" charset="0"/>
                                <a:cs typeface="Cambria Math" charset="0"/>
                              </a:rPr>
                              <m:t>ℰ</m:t>
                            </m:r>
                          </m:e>
                          <m:sub>
                            <m:r>
                              <a:rPr lang="en-US" b="0" i="1" smtClean="0">
                                <a:latin typeface="Cambria Math" panose="02040503050406030204" pitchFamily="18" charset="0"/>
                              </a:rPr>
                              <m:t>𝑆</m:t>
                            </m:r>
                          </m:sub>
                        </m:sSub>
                        <m:d>
                          <m:dPr>
                            <m:begChr m:val="["/>
                            <m:endChr m:val="]"/>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charset="0"/>
                                <a:ea typeface="Cambria Math" charset="0"/>
                                <a:cs typeface="Cambria Math" charset="0"/>
                              </a:rPr>
                              <m:t>ℰ</m:t>
                            </m:r>
                          </m:e>
                          <m:sub>
                            <m:r>
                              <a:rPr lang="en-US" b="0" i="1" smtClean="0">
                                <a:latin typeface="Cambria Math" panose="02040503050406030204" pitchFamily="18" charset="0"/>
                              </a:rPr>
                              <m:t>𝑇</m:t>
                            </m:r>
                          </m:sub>
                        </m:sSub>
                        <m:d>
                          <m:dPr>
                            <m:begChr m:val="["/>
                            <m:endChr m:val="]"/>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e>
                        </m:d>
                      </m:e>
                    </m:d>
                    <m:r>
                      <a:rPr lang="en-US" b="0" i="1" smtClean="0">
                        <a:latin typeface="Cambria Math" charset="0"/>
                      </a:rPr>
                      <m:t>&gt;</m:t>
                    </m:r>
                    <m:f>
                      <m:fPr>
                        <m:ctrlPr>
                          <a:rPr lang="en-US" b="0" i="1" smtClean="0">
                            <a:latin typeface="Cambria Math" charset="0"/>
                          </a:rPr>
                        </m:ctrlPr>
                      </m:fPr>
                      <m:num>
                        <m:r>
                          <a:rPr lang="en-US" b="0" i="1" smtClean="0">
                            <a:latin typeface="Cambria Math" panose="02040503050406030204" pitchFamily="18" charset="0"/>
                          </a:rPr>
                          <m:t>𝜏</m:t>
                        </m:r>
                      </m:num>
                      <m:den>
                        <m:r>
                          <a:rPr lang="en-US" b="0" i="1" smtClean="0">
                            <a:latin typeface="Cambria Math" panose="02040503050406030204" pitchFamily="18" charset="0"/>
                          </a:rPr>
                          <m:t>2</m:t>
                        </m:r>
                      </m:den>
                    </m:f>
                  </m:oMath>
                </a14:m>
                <a:r>
                  <a:rPr lang="en-US" b="0" dirty="0" smtClean="0"/>
                  <a:t>, </a:t>
                </a:r>
                <a:r>
                  <a:rPr lang="en-US" b="1" dirty="0"/>
                  <a:t>Halt</a:t>
                </a:r>
                <a:r>
                  <a:rPr lang="en-US" dirty="0"/>
                  <a:t> (type 2</a:t>
                </a:r>
                <a:r>
                  <a:rPr lang="en-US" dirty="0" smtClean="0"/>
                  <a:t>)</a:t>
                </a:r>
                <a:endParaRPr lang="en-US" b="0" dirty="0" smtClean="0"/>
              </a:p>
              <a:p>
                <a:pPr marL="457200" lvl="1" indent="0">
                  <a:buNone/>
                </a:pPr>
                <a:r>
                  <a:rPr lang="en-US" b="1" dirty="0" smtClean="0"/>
                  <a:t>Else</a:t>
                </a:r>
              </a:p>
              <a:p>
                <a:pPr marL="457200" lvl="1" indent="0">
                  <a:buNone/>
                </a:pPr>
                <a:r>
                  <a:rPr lang="en-US" b="1" dirty="0"/>
                  <a:t>	</a:t>
                </a:r>
                <a:r>
                  <a:rPr lang="en-US" b="1" dirty="0" smtClean="0"/>
                  <a:t>output</a:t>
                </a:r>
                <a:r>
                  <a:rPr lang="en-US" dirty="0" smtClean="0"/>
                  <a:t>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charset="0"/>
                            <a:ea typeface="Cambria Math" charset="0"/>
                            <a:cs typeface="Cambria Math" charset="0"/>
                          </a:rPr>
                          <m:t>ℰ</m:t>
                        </m:r>
                      </m:e>
                      <m:sub>
                        <m:r>
                          <a:rPr lang="en-US" b="0" i="1" smtClean="0">
                            <a:latin typeface="Cambria Math" panose="02040503050406030204" pitchFamily="18" charset="0"/>
                          </a:rPr>
                          <m:t>𝑆</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𝒩</m:t>
                        </m:r>
                      </m:e>
                      <m:sub>
                        <m:r>
                          <a:rPr lang="en-US" b="0" i="1" smtClean="0">
                            <a:latin typeface="Cambria Math" panose="02040503050406030204" pitchFamily="18" charset="0"/>
                          </a:rPr>
                          <m:t>𝜏</m:t>
                        </m:r>
                        <m:r>
                          <a:rPr lang="en-US" b="0" i="1" smtClean="0">
                            <a:latin typeface="Cambria Math" panose="02040503050406030204" pitchFamily="18" charset="0"/>
                          </a:rPr>
                          <m:t>/4</m:t>
                        </m:r>
                      </m:sub>
                    </m:sSub>
                    <m:r>
                      <a:rPr lang="en-US" b="0" i="1" smtClean="0">
                        <a:latin typeface="Cambria Math" panose="02040503050406030204" pitchFamily="18" charset="0"/>
                      </a:rPr>
                      <m:t>(0,</m:t>
                    </m:r>
                    <m:sSup>
                      <m:sSupPr>
                        <m:ctrlPr>
                          <a:rPr lang="en-US" b="0" i="1" smtClean="0">
                            <a:latin typeface="Cambria Math"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a14:m>
                <a:endParaRPr lang="en-US" dirty="0"/>
              </a:p>
            </p:txBody>
          </p:sp>
        </mc:Choice>
        <mc:Fallback xmlns="">
          <p:sp>
            <p:nvSpPr>
              <p:cNvPr id="5" name="Content Placeholder 4">
                <a:extLst>
                  <a:ext uri="{FF2B5EF4-FFF2-40B4-BE49-F238E27FC236}">
                    <a16:creationId xmlns:a16="http://schemas.microsoft.com/office/drawing/2014/main" xmlns="" xmlns:a14="http://schemas.microsoft.com/office/drawing/2010/main" id="{CF1F3E6C-5D29-4FD5-8FF7-65DE0C6B51A5}"/>
                  </a:ext>
                </a:extLst>
              </p:cNvPr>
              <p:cNvSpPr>
                <a:spLocks noGrp="1" noRot="1" noChangeAspect="1" noMove="1" noResize="1" noEditPoints="1" noAdjustHandles="1" noChangeArrowheads="1" noChangeShapeType="1" noTextEdit="1"/>
              </p:cNvSpPr>
              <p:nvPr>
                <p:ph sz="half" idx="1"/>
              </p:nvPr>
            </p:nvSpPr>
            <p:spPr>
              <a:xfrm>
                <a:off x="889370" y="1159485"/>
                <a:ext cx="7765074" cy="2660171"/>
              </a:xfrm>
              <a:blipFill rotWithShape="0">
                <a:blip r:embed="rId3"/>
                <a:stretch>
                  <a:fillRect l="-781"/>
                </a:stretch>
              </a:blipFill>
              <a:ln w="38100">
                <a:solidFill>
                  <a:srgbClr val="00B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5">
                <a:extLst>
                  <a:ext uri="{FF2B5EF4-FFF2-40B4-BE49-F238E27FC236}">
                    <a16:creationId xmlns="" xmlns:a16="http://schemas.microsoft.com/office/drawing/2014/main" id="{BB87046E-A1E9-478D-BAC7-ECDB6EB0AB31}"/>
                  </a:ext>
                </a:extLst>
              </p:cNvPr>
              <p:cNvSpPr>
                <a:spLocks noGrp="1"/>
              </p:cNvSpPr>
              <p:nvPr>
                <p:ph sz="half" idx="2"/>
              </p:nvPr>
            </p:nvSpPr>
            <p:spPr>
              <a:xfrm>
                <a:off x="293091" y="4023360"/>
                <a:ext cx="8454508" cy="2729491"/>
              </a:xfrm>
            </p:spPr>
            <p:txBody>
              <a:bodyPr>
                <a:normAutofit fontScale="92500" lnSpcReduction="10000"/>
              </a:bodyPr>
              <a:lstStyle/>
              <a:p>
                <a:pPr marL="0" indent="0">
                  <a:lnSpc>
                    <a:spcPct val="110000"/>
                  </a:lnSpc>
                  <a:spcBef>
                    <a:spcPts val="1600"/>
                  </a:spcBef>
                  <a:buNone/>
                </a:pPr>
                <a:r>
                  <a:rPr lang="en-US" sz="2400" u="sng" dirty="0" smtClean="0"/>
                  <a:t>Lemma</a:t>
                </a:r>
                <a:r>
                  <a:rPr lang="en-US" sz="2400" dirty="0" smtClean="0"/>
                  <a:t>: </a:t>
                </a:r>
                <a14:m>
                  <m:oMath xmlns:m="http://schemas.openxmlformats.org/officeDocument/2006/math">
                    <m:r>
                      <a:rPr lang="en-US" sz="2400" i="1" smtClean="0">
                        <a:latin typeface="Cambria Math" charset="0"/>
                        <a:ea typeface="Cambria Math" charset="0"/>
                        <a:cs typeface="Cambria Math" charset="0"/>
                      </a:rPr>
                      <m:t>ℙ</m:t>
                    </m:r>
                    <m:d>
                      <m:dPr>
                        <m:ctrlPr>
                          <a:rPr lang="mr-IN" sz="2400" i="1" smtClean="0">
                            <a:latin typeface="Cambria Math" charset="0"/>
                            <a:ea typeface="Cambria Math" charset="0"/>
                            <a:cs typeface="Cambria Math" charset="0"/>
                          </a:rPr>
                        </m:ctrlPr>
                      </m:dPr>
                      <m:e>
                        <m:sSub>
                          <m:sSubPr>
                            <m:ctrlPr>
                              <a:rPr lang="en-US" sz="2400" b="0" i="1" smtClean="0">
                                <a:latin typeface="Cambria Math" charset="0"/>
                                <a:ea typeface="Cambria Math" charset="0"/>
                                <a:cs typeface="Cambria Math" charset="0"/>
                              </a:rPr>
                            </m:ctrlPr>
                          </m:sSubPr>
                          <m:e>
                            <m:r>
                              <a:rPr lang="en-US" sz="2400" b="0" i="1" smtClean="0">
                                <a:latin typeface="Cambria Math" charset="0"/>
                                <a:ea typeface="Cambria Math" charset="0"/>
                                <a:cs typeface="Cambria Math" charset="0"/>
                              </a:rPr>
                              <m:t>∀</m:t>
                            </m:r>
                          </m:e>
                          <m:sub>
                            <m:r>
                              <a:rPr lang="en-US" sz="2400" b="0" i="1" smtClean="0">
                                <a:latin typeface="Cambria Math" charset="0"/>
                                <a:ea typeface="Cambria Math" charset="0"/>
                                <a:cs typeface="Cambria Math" charset="0"/>
                              </a:rPr>
                              <m:t>𝑖</m:t>
                            </m:r>
                            <m:r>
                              <a:rPr lang="en-US" sz="2400" b="0" i="1" smtClean="0">
                                <a:latin typeface="Cambria Math" charset="0"/>
                                <a:ea typeface="Cambria Math" charset="0"/>
                                <a:cs typeface="Cambria Math" charset="0"/>
                              </a:rPr>
                              <m:t>&lt;</m:t>
                            </m:r>
                            <m:r>
                              <a:rPr lang="en-US" sz="2400" b="0" i="1" smtClean="0">
                                <a:latin typeface="Cambria Math" charset="0"/>
                                <a:ea typeface="Cambria Math" charset="0"/>
                                <a:cs typeface="Cambria Math" charset="0"/>
                              </a:rPr>
                              <m:t>𝐻𝑎𝑙𝑡</m:t>
                            </m:r>
                          </m:sub>
                        </m:sSub>
                        <m:d>
                          <m:dPr>
                            <m:begChr m:val="|"/>
                            <m:endChr m:val="|"/>
                            <m:ctrlPr>
                              <a:rPr lang="hr-HR" sz="2400" b="0" i="1" smtClean="0">
                                <a:latin typeface="Cambria Math" charset="0"/>
                                <a:ea typeface="Cambria Math" charset="0"/>
                                <a:cs typeface="Cambria Math" charset="0"/>
                              </a:rPr>
                            </m:ctrlPr>
                          </m:dPr>
                          <m:e>
                            <m:r>
                              <a:rPr lang="hr-HR" sz="2400" b="0" i="1" smtClean="0">
                                <a:latin typeface="Cambria Math" charset="0"/>
                                <a:ea typeface="Cambria Math" charset="0"/>
                                <a:cs typeface="Cambria Math" charset="0"/>
                              </a:rPr>
                              <m:t>𝔼</m:t>
                            </m:r>
                            <m:d>
                              <m:dPr>
                                <m:begChr m:val="["/>
                                <m:endChr m:val="]"/>
                                <m:ctrlPr>
                                  <a:rPr lang="en-US" sz="2400" b="0" i="1" smtClean="0">
                                    <a:latin typeface="Cambria Math" charset="0"/>
                                    <a:ea typeface="Cambria Math" charset="0"/>
                                    <a:cs typeface="Cambria Math" charset="0"/>
                                  </a:rPr>
                                </m:ctrlPr>
                              </m:dPr>
                              <m:e>
                                <m:sSub>
                                  <m:sSubPr>
                                    <m:ctrlPr>
                                      <a:rPr lang="en-US" sz="2400" b="0" i="1" smtClean="0">
                                        <a:latin typeface="Cambria Math" charset="0"/>
                                        <a:ea typeface="Cambria Math" charset="0"/>
                                        <a:cs typeface="Cambria Math" charset="0"/>
                                      </a:rPr>
                                    </m:ctrlPr>
                                  </m:sSubPr>
                                  <m:e>
                                    <m:r>
                                      <a:rPr lang="en-US" sz="2400" b="0" i="1" smtClean="0">
                                        <a:latin typeface="Cambria Math" charset="0"/>
                                        <a:ea typeface="Cambria Math" charset="0"/>
                                        <a:cs typeface="Cambria Math" charset="0"/>
                                      </a:rPr>
                                      <m:t>𝑞</m:t>
                                    </m:r>
                                  </m:e>
                                  <m:sub>
                                    <m:r>
                                      <a:rPr lang="en-US" sz="2400" b="0" i="1" smtClean="0">
                                        <a:latin typeface="Cambria Math" charset="0"/>
                                        <a:ea typeface="Cambria Math" charset="0"/>
                                        <a:cs typeface="Cambria Math" charset="0"/>
                                      </a:rPr>
                                      <m:t>𝑖</m:t>
                                    </m:r>
                                  </m:sub>
                                </m:sSub>
                              </m:e>
                            </m:d>
                            <m:r>
                              <a:rPr lang="en-US" sz="2400" b="0" i="1" smtClean="0">
                                <a:latin typeface="Cambria Math" charset="0"/>
                                <a:ea typeface="Cambria Math" charset="0"/>
                                <a:cs typeface="Cambria Math" charset="0"/>
                              </a:rPr>
                              <m:t>−</m:t>
                            </m:r>
                            <m:sSub>
                              <m:sSubPr>
                                <m:ctrlPr>
                                  <a:rPr lang="en-US" sz="2400" b="0" i="1" smtClean="0">
                                    <a:latin typeface="Cambria Math" charset="0"/>
                                    <a:ea typeface="Cambria Math" charset="0"/>
                                    <a:cs typeface="Cambria Math" charset="0"/>
                                  </a:rPr>
                                </m:ctrlPr>
                              </m:sSubPr>
                              <m:e>
                                <m:r>
                                  <a:rPr lang="en-US" sz="2400" b="0" i="1" smtClean="0">
                                    <a:latin typeface="Cambria Math" charset="0"/>
                                    <a:ea typeface="Cambria Math" charset="0"/>
                                    <a:cs typeface="Cambria Math" charset="0"/>
                                  </a:rPr>
                                  <m:t>𝑎</m:t>
                                </m:r>
                              </m:e>
                              <m:sub>
                                <m:r>
                                  <a:rPr lang="en-US" sz="2400" b="0" i="1" smtClean="0">
                                    <a:latin typeface="Cambria Math" charset="0"/>
                                    <a:ea typeface="Cambria Math" charset="0"/>
                                    <a:cs typeface="Cambria Math" charset="0"/>
                                  </a:rPr>
                                  <m:t>𝑖</m:t>
                                </m:r>
                              </m:sub>
                            </m:sSub>
                          </m:e>
                        </m:d>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𝜏</m:t>
                        </m:r>
                      </m:e>
                    </m:d>
                    <m:r>
                      <a:rPr lang="en-US" sz="2400" b="0" i="1" smtClean="0">
                        <a:latin typeface="Cambria Math" charset="0"/>
                        <a:ea typeface="Cambria Math" charset="0"/>
                        <a:cs typeface="Cambria Math" charset="0"/>
                      </a:rPr>
                      <m:t>≥1−</m:t>
                    </m:r>
                    <m:r>
                      <a:rPr lang="en-US" sz="2400" b="0" i="1" smtClean="0">
                        <a:latin typeface="Cambria Math" charset="0"/>
                        <a:ea typeface="Cambria Math" charset="0"/>
                        <a:cs typeface="Cambria Math" charset="0"/>
                      </a:rPr>
                      <m:t>𝛽</m:t>
                    </m:r>
                  </m:oMath>
                </a14:m>
                <a:r>
                  <a:rPr lang="en-US" sz="2400" dirty="0" smtClean="0"/>
                  <a:t> </a:t>
                </a:r>
              </a:p>
              <a:p>
                <a:pPr marL="0" indent="0">
                  <a:lnSpc>
                    <a:spcPct val="110000"/>
                  </a:lnSpc>
                  <a:spcBef>
                    <a:spcPts val="1600"/>
                  </a:spcBef>
                  <a:buNone/>
                </a:pPr>
                <a:r>
                  <a:rPr lang="en-US" sz="2400" u="sng" dirty="0" smtClean="0"/>
                  <a:t>Lemma</a:t>
                </a:r>
                <a:r>
                  <a:rPr lang="en-US" sz="2400" dirty="0"/>
                  <a:t>: </a:t>
                </a:r>
                <a14:m>
                  <m:oMath xmlns:m="http://schemas.openxmlformats.org/officeDocument/2006/math">
                    <m:r>
                      <a:rPr lang="en-US" sz="2400" i="1" smtClean="0">
                        <a:latin typeface="Cambria Math" charset="0"/>
                        <a:ea typeface="Cambria Math" charset="0"/>
                        <a:cs typeface="Cambria Math" charset="0"/>
                      </a:rPr>
                      <m:t>ℙ</m:t>
                    </m:r>
                  </m:oMath>
                </a14:m>
                <a:r>
                  <a:rPr lang="en-US" sz="2400" dirty="0" smtClean="0"/>
                  <a:t>( any </a:t>
                </a:r>
                <a:r>
                  <a:rPr lang="en-US" sz="2400" b="1" dirty="0"/>
                  <a:t>non-adaptive</a:t>
                </a:r>
                <a:r>
                  <a:rPr lang="en-US" sz="2400" dirty="0"/>
                  <a:t> query causes a type 2 Halt )</a:t>
                </a:r>
                <a:r>
                  <a:rPr lang="en-US" sz="2400" dirty="0" smtClean="0"/>
                  <a:t> </a:t>
                </a:r>
                <a14:m>
                  <m:oMath xmlns:m="http://schemas.openxmlformats.org/officeDocument/2006/math">
                    <m:r>
                      <a:rPr lang="en-US" sz="2400" b="0" i="1" smtClean="0">
                        <a:latin typeface="Cambria Math" panose="02040503050406030204" pitchFamily="18" charset="0"/>
                      </a:rPr>
                      <m:t>≤</m:t>
                    </m:r>
                    <m:r>
                      <a:rPr lang="en-US" sz="2400" b="0" i="1" smtClean="0">
                        <a:latin typeface="Cambria Math" charset="0"/>
                      </a:rPr>
                      <m:t>𝛽</m:t>
                    </m:r>
                  </m:oMath>
                </a14:m>
                <a:endParaRPr lang="en-US" sz="2400" dirty="0"/>
              </a:p>
              <a:p>
                <a:pPr marL="0" indent="0">
                  <a:lnSpc>
                    <a:spcPct val="110000"/>
                  </a:lnSpc>
                  <a:spcBef>
                    <a:spcPts val="1600"/>
                  </a:spcBef>
                  <a:buNone/>
                </a:pPr>
                <a:r>
                  <a:rPr lang="en-US" sz="2400" u="sng" dirty="0"/>
                  <a:t>Lemma</a:t>
                </a:r>
                <a:r>
                  <a:rPr lang="en-US" sz="2400" dirty="0"/>
                  <a:t>: For any </a:t>
                </a:r>
                <a:r>
                  <a:rPr lang="en-US" sz="2400" b="1" dirty="0" smtClean="0"/>
                  <a:t>autonomous</a:t>
                </a:r>
                <a:r>
                  <a:rPr lang="en-US" sz="2400" dirty="0" smtClean="0"/>
                  <a:t> </a:t>
                </a:r>
                <a:r>
                  <a:rPr lang="en-US" sz="2400" dirty="0"/>
                  <a:t>user making </a:t>
                </a:r>
                <a14:m>
                  <m:oMath xmlns:m="http://schemas.openxmlformats.org/officeDocument/2006/math">
                    <m:r>
                      <m:rPr>
                        <m:sty m:val="p"/>
                      </m:rPr>
                      <a:rPr lang="en-US" sz="2400" b="0" i="0" smtClean="0">
                        <a:latin typeface="Cambria Math" charset="0"/>
                      </a:rPr>
                      <m:t>M</m:t>
                    </m:r>
                    <m:r>
                      <a:rPr lang="en-US" sz="2400" b="0" i="1" smtClean="0">
                        <a:latin typeface="Cambria Math" panose="02040503050406030204" pitchFamily="18" charset="0"/>
                      </a:rPr>
                      <m:t>=</m:t>
                    </m:r>
                    <m:r>
                      <a:rPr lang="en-US" sz="2400" b="0" i="1" smtClean="0">
                        <a:latin typeface="Cambria Math" panose="02040503050406030204" pitchFamily="18" charset="0"/>
                      </a:rPr>
                      <m:t>𝑂</m:t>
                    </m:r>
                    <m:d>
                      <m:dPr>
                        <m:ctrlPr>
                          <a:rPr lang="en-US" sz="2400" b="0" i="1" smtClean="0">
                            <a:latin typeface="Cambria Math" charset="0"/>
                          </a:rPr>
                        </m:ctrlPr>
                      </m:dPr>
                      <m:e>
                        <m:f>
                          <m:fPr>
                            <m:ctrlPr>
                              <a:rPr lang="en-US" sz="2400" b="0" i="1" smtClean="0">
                                <a:latin typeface="Cambria Math" charset="0"/>
                              </a:rPr>
                            </m:ctrlPr>
                          </m:fPr>
                          <m:num>
                            <m:sSup>
                              <m:sSupPr>
                                <m:ctrlPr>
                                  <a:rPr lang="en-US" sz="2400" b="0" i="1" smtClean="0">
                                    <a:latin typeface="Cambria Math" charset="0"/>
                                  </a:rPr>
                                </m:ctrlPr>
                              </m:sSupPr>
                              <m:e>
                                <m:r>
                                  <a:rPr lang="en-US" sz="2400" b="0" i="1" smtClean="0">
                                    <a:latin typeface="Cambria Math" panose="02040503050406030204" pitchFamily="18" charset="0"/>
                                  </a:rPr>
                                  <m:t>𝑁</m:t>
                                </m:r>
                              </m:e>
                              <m:sup>
                                <m:r>
                                  <a:rPr lang="en-US" sz="2400" b="0" i="1" smtClean="0">
                                    <a:latin typeface="Cambria Math" panose="02040503050406030204" pitchFamily="18" charset="0"/>
                                  </a:rPr>
                                  <m:t>2</m:t>
                                </m:r>
                              </m:sup>
                            </m:sSup>
                            <m:sSup>
                              <m:sSupPr>
                                <m:ctrlPr>
                                  <a:rPr lang="en-US" sz="2400" b="0" i="1" smtClean="0">
                                    <a:latin typeface="Cambria Math" charset="0"/>
                                  </a:rPr>
                                </m:ctrlPr>
                              </m:sSupPr>
                              <m:e>
                                <m:r>
                                  <a:rPr lang="en-US" sz="2400" b="0" i="1" smtClean="0">
                                    <a:latin typeface="Cambria Math" panose="02040503050406030204" pitchFamily="18" charset="0"/>
                                  </a:rPr>
                                  <m:t>𝜏</m:t>
                                </m:r>
                              </m:e>
                              <m:sup>
                                <m:r>
                                  <a:rPr lang="en-US" sz="2400" b="0" i="1" smtClean="0">
                                    <a:latin typeface="Cambria Math" panose="02040503050406030204" pitchFamily="18" charset="0"/>
                                  </a:rPr>
                                  <m:t>4</m:t>
                                </m:r>
                              </m:sup>
                            </m:sSup>
                          </m:num>
                          <m:den>
                            <m:func>
                              <m:funcPr>
                                <m:ctrlPr>
                                  <a:rPr lang="en-US" sz="2400" b="0" i="1" smtClean="0">
                                    <a:latin typeface="Cambria Math" charset="0"/>
                                  </a:rPr>
                                </m:ctrlPr>
                              </m:funcPr>
                              <m:fName>
                                <m:sSup>
                                  <m:sSupPr>
                                    <m:ctrlPr>
                                      <a:rPr lang="en-US" sz="2400" b="0" i="1" smtClean="0">
                                        <a:latin typeface="Cambria Math" charset="0"/>
                                      </a:rPr>
                                    </m:ctrlPr>
                                  </m:sSupPr>
                                  <m:e>
                                    <m:r>
                                      <m:rPr>
                                        <m:sty m:val="p"/>
                                      </m:rPr>
                                      <a:rPr lang="en-US" sz="2400" b="0" i="0" smtClean="0">
                                        <a:latin typeface="Cambria Math" panose="02040503050406030204" pitchFamily="18" charset="0"/>
                                      </a:rPr>
                                      <m:t>log</m:t>
                                    </m:r>
                                  </m:e>
                                  <m:sup>
                                    <m:r>
                                      <a:rPr lang="en-US" sz="2400" b="0" i="1" smtClean="0">
                                        <a:latin typeface="Cambria Math" panose="02040503050406030204" pitchFamily="18" charset="0"/>
                                      </a:rPr>
                                      <m:t>2</m:t>
                                    </m:r>
                                  </m:sup>
                                </m:sSup>
                              </m:fName>
                              <m:e>
                                <m:d>
                                  <m:dPr>
                                    <m:ctrlPr>
                                      <a:rPr lang="en-US" sz="2400" b="0" i="1" smtClean="0">
                                        <a:latin typeface="Cambria Math" charset="0"/>
                                      </a:rPr>
                                    </m:ctrlPr>
                                  </m:dPr>
                                  <m:e>
                                    <m:f>
                                      <m:fPr>
                                        <m:type m:val="skw"/>
                                        <m:ctrlPr>
                                          <a:rPr lang="en-US" sz="2400" b="0" i="1" smtClean="0">
                                            <a:latin typeface="Cambria Math" charset="0"/>
                                          </a:rPr>
                                        </m:ctrlPr>
                                      </m:fPr>
                                      <m:num>
                                        <m:r>
                                          <a:rPr lang="en-US" sz="2400" b="0" i="1" smtClean="0">
                                            <a:latin typeface="Cambria Math" charset="0"/>
                                          </a:rPr>
                                          <m:t>𝑁</m:t>
                                        </m:r>
                                      </m:num>
                                      <m:den>
                                        <m:r>
                                          <a:rPr lang="en-US" sz="2400" b="0" i="1" smtClean="0">
                                            <a:latin typeface="Cambria Math" charset="0"/>
                                          </a:rPr>
                                          <m:t>𝛽</m:t>
                                        </m:r>
                                      </m:den>
                                    </m:f>
                                  </m:e>
                                </m:d>
                              </m:e>
                            </m:func>
                          </m:den>
                        </m:f>
                      </m:e>
                    </m:d>
                  </m:oMath>
                </a14:m>
                <a:r>
                  <a:rPr lang="en-US" sz="2400" dirty="0"/>
                  <a:t> queries,</a:t>
                </a:r>
                <a:br>
                  <a:rPr lang="en-US" sz="2400" dirty="0"/>
                </a:br>
                <a:r>
                  <a:rPr lang="en-US" sz="2400" dirty="0">
                    <a:ea typeface="Cambria Math" charset="0"/>
                    <a:cs typeface="Cambria Math" charset="0"/>
                  </a:rPr>
                  <a:t> </a:t>
                </a:r>
                <a:r>
                  <a:rPr lang="en-US" sz="2400" dirty="0" smtClean="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ℙ</m:t>
                    </m:r>
                  </m:oMath>
                </a14:m>
                <a:r>
                  <a:rPr lang="en-US" sz="2400" dirty="0" smtClean="0"/>
                  <a:t>( </a:t>
                </a:r>
                <a:r>
                  <a:rPr lang="en-US" sz="2400" dirty="0"/>
                  <a:t>the user causes a type 2 Halt ) </a:t>
                </a:r>
                <a14:m>
                  <m:oMath xmlns:m="http://schemas.openxmlformats.org/officeDocument/2006/math">
                    <m:r>
                      <a:rPr lang="en-US" sz="2400" b="0" i="1" smtClean="0">
                        <a:latin typeface="Cambria Math" panose="02040503050406030204" pitchFamily="18" charset="0"/>
                      </a:rPr>
                      <m:t>≤</m:t>
                    </m:r>
                    <m:r>
                      <a:rPr lang="en-US" sz="2400" b="0" i="1" smtClean="0">
                        <a:latin typeface="Cambria Math" charset="0"/>
                      </a:rPr>
                      <m:t>𝛽</m:t>
                    </m:r>
                  </m:oMath>
                </a14:m>
                <a:endParaRPr lang="en-US" sz="2400" dirty="0"/>
              </a:p>
            </p:txBody>
          </p:sp>
        </mc:Choice>
        <mc:Fallback xmlns="">
          <p:sp>
            <p:nvSpPr>
              <p:cNvPr id="6" name="Content Placeholder 5">
                <a:extLst>
                  <a:ext uri="{FF2B5EF4-FFF2-40B4-BE49-F238E27FC236}">
                    <a16:creationId xmlns:a16="http://schemas.microsoft.com/office/drawing/2014/main" xmlns="" xmlns:a14="http://schemas.microsoft.com/office/drawing/2010/main" id="{BB87046E-A1E9-478D-BAC7-ECDB6EB0AB31}"/>
                  </a:ext>
                </a:extLst>
              </p:cNvPr>
              <p:cNvSpPr>
                <a:spLocks noGrp="1" noRot="1" noChangeAspect="1" noMove="1" noResize="1" noEditPoints="1" noAdjustHandles="1" noChangeArrowheads="1" noChangeShapeType="1" noTextEdit="1"/>
              </p:cNvSpPr>
              <p:nvPr>
                <p:ph sz="half" idx="2"/>
              </p:nvPr>
            </p:nvSpPr>
            <p:spPr>
              <a:xfrm>
                <a:off x="293091" y="4023360"/>
                <a:ext cx="8454508" cy="2729491"/>
              </a:xfrm>
              <a:blipFill rotWithShape="0">
                <a:blip r:embed="rId4"/>
                <a:stretch>
                  <a:fillRect l="-937" t="-1563"/>
                </a:stretch>
              </a:blipFill>
            </p:spPr>
            <p:txBody>
              <a:bodyPr/>
              <a:lstStyle/>
              <a:p>
                <a:r>
                  <a:rPr lang="en-US">
                    <a:noFill/>
                  </a:rPr>
                  <a:t> </a:t>
                </a:r>
              </a:p>
            </p:txBody>
          </p:sp>
        </mc:Fallback>
      </mc:AlternateContent>
    </p:spTree>
    <p:extLst>
      <p:ext uri="{BB962C8B-B14F-4D97-AF65-F5344CB8AC3E}">
        <p14:creationId xmlns:p14="http://schemas.microsoft.com/office/powerpoint/2010/main" val="30316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2633F7A8-BB7F-4B15-B5DD-EF2453EAAD54}"/>
              </a:ext>
            </a:extLst>
          </p:cNvPr>
          <p:cNvSpPr>
            <a:spLocks noGrp="1"/>
          </p:cNvSpPr>
          <p:nvPr>
            <p:ph type="title"/>
          </p:nvPr>
        </p:nvSpPr>
        <p:spPr/>
        <p:txBody>
          <a:bodyPr/>
          <a:lstStyle/>
          <a:p>
            <a:r>
              <a:rPr lang="en-US" dirty="0" err="1">
                <a:latin typeface="Copperplate Gothic Light" panose="020E0507020206020404" pitchFamily="34" charset="0"/>
              </a:rPr>
              <a:t>EverlastingValidation</a:t>
            </a:r>
            <a:endParaRPr lang="en-US" dirty="0">
              <a:latin typeface="Copperplate Gothic Light" panose="020E0507020206020404" pitchFamily="34" charset="0"/>
            </a:endParaRP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 xmlns:a16="http://schemas.microsoft.com/office/drawing/2014/main" id="{CF1F3E6C-5D29-4FD5-8FF7-65DE0C6B51A5}"/>
                  </a:ext>
                </a:extLst>
              </p:cNvPr>
              <p:cNvSpPr>
                <a:spLocks noGrp="1"/>
              </p:cNvSpPr>
              <p:nvPr>
                <p:ph sz="half" idx="1"/>
              </p:nvPr>
            </p:nvSpPr>
            <p:spPr>
              <a:xfrm>
                <a:off x="315310" y="1013012"/>
                <a:ext cx="8513380" cy="5616388"/>
              </a:xfrm>
              <a:ln w="38100">
                <a:solidFill>
                  <a:srgbClr val="00B050"/>
                </a:solidFill>
              </a:ln>
            </p:spPr>
            <p:txBody>
              <a:bodyPr>
                <a:noAutofit/>
              </a:bodyPr>
              <a:lstStyle/>
              <a:p>
                <a:pPr marL="0" indent="0">
                  <a:buNone/>
                  <a:tabLst>
                    <a:tab pos="461963" algn="l"/>
                    <a:tab pos="914400" algn="l"/>
                  </a:tabLst>
                </a:pPr>
                <a:r>
                  <a:rPr lang="en-US" sz="2200" b="1" dirty="0" smtClean="0"/>
                  <a:t>Purchase</a:t>
                </a:r>
                <a:r>
                  <a:rPr lang="en-US" sz="2200" dirty="0" smtClean="0"/>
                  <a:t> </a:t>
                </a:r>
                <a14:m>
                  <m:oMath xmlns:m="http://schemas.openxmlformats.org/officeDocument/2006/math">
                    <m:sSub>
                      <m:sSubPr>
                        <m:ctrlPr>
                          <a:rPr lang="en-US" sz="2200" b="0" i="1" smtClean="0">
                            <a:latin typeface="Cambria Math" charset="0"/>
                          </a:rPr>
                        </m:ctrlPr>
                      </m:sSubPr>
                      <m:e>
                        <m:r>
                          <a:rPr lang="en-US" sz="2200" b="0" i="1" smtClean="0">
                            <a:latin typeface="Cambria Math" panose="02040503050406030204" pitchFamily="18" charset="0"/>
                          </a:rPr>
                          <m:t>𝑆</m:t>
                        </m:r>
                      </m:e>
                      <m:sub>
                        <m:r>
                          <a:rPr lang="en-US" sz="2200" b="0" i="1" smtClean="0">
                            <a:latin typeface="Cambria Math" panose="02040503050406030204" pitchFamily="18" charset="0"/>
                          </a:rPr>
                          <m:t>0</m:t>
                        </m:r>
                      </m:sub>
                    </m:sSub>
                    <m:r>
                      <a:rPr lang="en-US" sz="2200" b="0" i="1" smtClean="0">
                        <a:latin typeface="Cambria Math" panose="02040503050406030204" pitchFamily="18" charset="0"/>
                      </a:rPr>
                      <m:t>,</m:t>
                    </m:r>
                    <m:sSub>
                      <m:sSubPr>
                        <m:ctrlPr>
                          <a:rPr lang="en-US" sz="2200" b="0" i="1" smtClean="0">
                            <a:latin typeface="Cambria Math" charset="0"/>
                          </a:rPr>
                        </m:ctrlPr>
                      </m:sSubPr>
                      <m:e>
                        <m:r>
                          <a:rPr lang="en-US" sz="2200" b="0" i="1" smtClean="0">
                            <a:latin typeface="Cambria Math" panose="02040503050406030204" pitchFamily="18" charset="0"/>
                          </a:rPr>
                          <m:t>𝑇</m:t>
                        </m:r>
                      </m:e>
                      <m:sub>
                        <m:r>
                          <a:rPr lang="en-US" sz="2200" b="0" i="1" smtClean="0">
                            <a:latin typeface="Cambria Math" panose="02040503050406030204" pitchFamily="18" charset="0"/>
                          </a:rPr>
                          <m:t>0</m:t>
                        </m:r>
                      </m:sub>
                    </m:sSub>
                    <m:r>
                      <a:rPr lang="en-US" sz="2200" b="0" i="1" smtClean="0">
                        <a:latin typeface="Cambria Math" panose="02040503050406030204" pitchFamily="18" charset="0"/>
                      </a:rPr>
                      <m:t>∼</m:t>
                    </m:r>
                    <m:sSup>
                      <m:sSupPr>
                        <m:ctrlPr>
                          <a:rPr lang="en-US" sz="2200" b="0" i="1" smtClean="0">
                            <a:latin typeface="Cambria Math" charset="0"/>
                          </a:rPr>
                        </m:ctrlPr>
                      </m:sSupPr>
                      <m:e>
                        <m:r>
                          <a:rPr lang="en-US" sz="2200" b="0" i="1" smtClean="0">
                            <a:latin typeface="Cambria Math" panose="02040503050406030204" pitchFamily="18" charset="0"/>
                          </a:rPr>
                          <m:t>𝒟</m:t>
                        </m:r>
                      </m:e>
                      <m:sup>
                        <m:sSub>
                          <m:sSubPr>
                            <m:ctrlPr>
                              <a:rPr lang="en-US" sz="2200" b="0" i="1" smtClean="0">
                                <a:latin typeface="Cambria Math" charset="0"/>
                              </a:rPr>
                            </m:ctrlPr>
                          </m:sSubPr>
                          <m:e>
                            <m:r>
                              <a:rPr lang="en-US" sz="2200" b="0" i="1" smtClean="0">
                                <a:latin typeface="Cambria Math" panose="02040503050406030204" pitchFamily="18" charset="0"/>
                              </a:rPr>
                              <m:t>𝑁</m:t>
                            </m:r>
                          </m:e>
                          <m:sub>
                            <m:r>
                              <a:rPr lang="en-US" sz="2200" b="0" i="1" smtClean="0">
                                <a:latin typeface="Cambria Math" panose="02040503050406030204" pitchFamily="18" charset="0"/>
                              </a:rPr>
                              <m:t>0</m:t>
                            </m:r>
                          </m:sub>
                        </m:sSub>
                      </m:sup>
                    </m:sSup>
                  </m:oMath>
                </a14:m>
                <a:r>
                  <a:rPr lang="en-US" sz="2200" dirty="0"/>
                  <a:t> </a:t>
                </a:r>
                <a:endParaRPr lang="en-US" sz="2200" dirty="0" smtClean="0"/>
              </a:p>
              <a:p>
                <a:pPr marL="0" indent="0">
                  <a:buNone/>
                  <a:tabLst>
                    <a:tab pos="461963" algn="l"/>
                    <a:tab pos="914400" algn="l"/>
                  </a:tabLst>
                </a:pPr>
                <a:r>
                  <a:rPr lang="en-US" sz="2200" b="1" dirty="0"/>
                  <a:t>S</a:t>
                </a:r>
                <a:r>
                  <a:rPr lang="en-US" sz="2200" b="1" dirty="0" smtClean="0"/>
                  <a:t>et </a:t>
                </a:r>
                <a14:m>
                  <m:oMath xmlns:m="http://schemas.openxmlformats.org/officeDocument/2006/math">
                    <m:r>
                      <a:rPr lang="en-US" sz="2200" b="0" i="1" smtClean="0">
                        <a:latin typeface="Cambria Math" panose="02040503050406030204" pitchFamily="18" charset="0"/>
                      </a:rPr>
                      <m:t>𝑡</m:t>
                    </m:r>
                    <m:r>
                      <a:rPr lang="en-US" sz="2200" b="0" i="1" smtClean="0">
                        <a:latin typeface="Cambria Math" panose="02040503050406030204" pitchFamily="18" charset="0"/>
                      </a:rPr>
                      <m:t>=0</m:t>
                    </m:r>
                    <m:r>
                      <a:rPr lang="en-US" sz="2200" b="0" i="0" smtClean="0">
                        <a:latin typeface="Cambria Math" charset="0"/>
                      </a:rPr>
                      <m:t>,</m:t>
                    </m:r>
                  </m:oMath>
                </a14:m>
                <a:r>
                  <a:rPr lang="en-US" sz="2200" dirty="0"/>
                  <a:t> </a:t>
                </a:r>
                <a14:m>
                  <m:oMath xmlns:m="http://schemas.openxmlformats.org/officeDocument/2006/math">
                    <m:r>
                      <a:rPr lang="en-US" sz="2200" b="0" i="1" smtClean="0">
                        <a:latin typeface="Cambria Math" panose="02040503050406030204" pitchFamily="18" charset="0"/>
                      </a:rPr>
                      <m:t>𝑖</m:t>
                    </m:r>
                    <m:r>
                      <a:rPr lang="en-US" sz="2200" b="0" i="1" smtClean="0">
                        <a:latin typeface="Cambria Math" panose="02040503050406030204" pitchFamily="18" charset="0"/>
                      </a:rPr>
                      <m:t>=1</m:t>
                    </m:r>
                  </m:oMath>
                </a14:m>
                <a:r>
                  <a:rPr lang="en-US" sz="2200" dirty="0" smtClean="0"/>
                  <a:t>, </a:t>
                </a:r>
                <a14:m>
                  <m:oMath xmlns:m="http://schemas.openxmlformats.org/officeDocument/2006/math">
                    <m:sSub>
                      <m:sSubPr>
                        <m:ctrlPr>
                          <a:rPr lang="en-US" sz="2200" b="0" i="1" dirty="0" smtClean="0">
                            <a:latin typeface="Cambria Math" charset="0"/>
                          </a:rPr>
                        </m:ctrlPr>
                      </m:sSubPr>
                      <m:e>
                        <m:r>
                          <a:rPr lang="en-US" sz="2200" b="0" i="1" dirty="0" smtClean="0">
                            <a:latin typeface="Cambria Math" charset="0"/>
                          </a:rPr>
                          <m:t>𝛽</m:t>
                        </m:r>
                      </m:e>
                      <m:sub>
                        <m:r>
                          <a:rPr lang="en-US" sz="2200" b="0" i="1" dirty="0" smtClean="0">
                            <a:latin typeface="Cambria Math" charset="0"/>
                          </a:rPr>
                          <m:t>0</m:t>
                        </m:r>
                      </m:sub>
                    </m:sSub>
                    <m:r>
                      <a:rPr lang="en-US" sz="2200" b="0" i="1" dirty="0" smtClean="0">
                        <a:latin typeface="Cambria Math" charset="0"/>
                      </a:rPr>
                      <m:t>=</m:t>
                    </m:r>
                    <m:f>
                      <m:fPr>
                        <m:ctrlPr>
                          <a:rPr lang="en-US" sz="2200" b="0" i="1" dirty="0" smtClean="0">
                            <a:latin typeface="Cambria Math" charset="0"/>
                          </a:rPr>
                        </m:ctrlPr>
                      </m:fPr>
                      <m:num>
                        <m:r>
                          <a:rPr lang="en-US" sz="2200" b="0" i="1" dirty="0" smtClean="0">
                            <a:latin typeface="Cambria Math" charset="0"/>
                          </a:rPr>
                          <m:t>𝛽</m:t>
                        </m:r>
                      </m:num>
                      <m:den>
                        <m:r>
                          <a:rPr lang="en-US" sz="2200" b="0" i="1" dirty="0" smtClean="0">
                            <a:latin typeface="Cambria Math" charset="0"/>
                          </a:rPr>
                          <m:t>2</m:t>
                        </m:r>
                      </m:den>
                    </m:f>
                  </m:oMath>
                </a14:m>
                <a:endParaRPr lang="en-US" sz="2200" dirty="0"/>
              </a:p>
              <a:p>
                <a:pPr marL="0" indent="0">
                  <a:buNone/>
                  <a:tabLst>
                    <a:tab pos="461963" algn="l"/>
                    <a:tab pos="914400" algn="l"/>
                  </a:tabLst>
                </a:pPr>
                <a:r>
                  <a:rPr lang="en-US" sz="2200" b="1" dirty="0" smtClean="0"/>
                  <a:t>Repeat forever</a:t>
                </a:r>
                <a:endParaRPr lang="en-US" sz="2200" b="1" dirty="0"/>
              </a:p>
              <a:p>
                <a:pPr marL="0" indent="0">
                  <a:buNone/>
                  <a:tabLst>
                    <a:tab pos="461963" algn="l"/>
                    <a:tab pos="914400" algn="l"/>
                  </a:tabLst>
                </a:pPr>
                <a:r>
                  <a:rPr lang="en-US" sz="2200" b="1" dirty="0"/>
                  <a:t>	Pass</a:t>
                </a:r>
                <a:r>
                  <a:rPr lang="en-US" sz="2200" dirty="0"/>
                  <a:t> </a:t>
                </a:r>
                <a14:m>
                  <m:oMath xmlns:m="http://schemas.openxmlformats.org/officeDocument/2006/math">
                    <m:sSub>
                      <m:sSubPr>
                        <m:ctrlPr>
                          <a:rPr lang="en-US" sz="2200" b="0" i="1" smtClean="0">
                            <a:latin typeface="Cambria Math" charset="0"/>
                          </a:rPr>
                        </m:ctrlPr>
                      </m:sSubPr>
                      <m:e>
                        <m:r>
                          <a:rPr lang="en-US" sz="2200" b="0" i="1" smtClean="0">
                            <a:latin typeface="Cambria Math" panose="02040503050406030204" pitchFamily="18" charset="0"/>
                          </a:rPr>
                          <m:t>𝑞</m:t>
                        </m:r>
                      </m:e>
                      <m:sub>
                        <m:r>
                          <a:rPr lang="en-US" sz="2200" b="0" i="1" smtClean="0">
                            <a:latin typeface="Cambria Math" panose="02040503050406030204" pitchFamily="18" charset="0"/>
                          </a:rPr>
                          <m:t>𝑖</m:t>
                        </m:r>
                      </m:sub>
                    </m:sSub>
                  </m:oMath>
                </a14:m>
                <a:r>
                  <a:rPr lang="en-US" sz="2200" dirty="0"/>
                  <a:t> to </a:t>
                </a:r>
                <a:r>
                  <a:rPr lang="en-US" sz="2200" dirty="0" err="1">
                    <a:latin typeface="Copperplate Gothic Light" panose="020E0507020206020404" pitchFamily="34" charset="0"/>
                  </a:rPr>
                  <a:t>ValidationRound</a:t>
                </a:r>
                <a:r>
                  <a:rPr lang="en-US" sz="2200" dirty="0"/>
                  <a:t>(</a:t>
                </a:r>
                <a14:m>
                  <m:oMath xmlns:m="http://schemas.openxmlformats.org/officeDocument/2006/math">
                    <m:sSub>
                      <m:sSubPr>
                        <m:ctrlPr>
                          <a:rPr lang="en-US" sz="2200" b="0" i="1" smtClean="0">
                            <a:latin typeface="Cambria Math" charset="0"/>
                          </a:rPr>
                        </m:ctrlPr>
                      </m:sSubPr>
                      <m:e>
                        <m:r>
                          <a:rPr lang="en-US" sz="2200" b="0" i="1" smtClean="0">
                            <a:latin typeface="Cambria Math" panose="02040503050406030204" pitchFamily="18" charset="0"/>
                          </a:rPr>
                          <m:t>𝑆</m:t>
                        </m:r>
                      </m:e>
                      <m:sub>
                        <m:r>
                          <a:rPr lang="en-US" sz="2200" b="0" i="1" smtClean="0">
                            <a:latin typeface="Cambria Math" panose="02040503050406030204" pitchFamily="18" charset="0"/>
                          </a:rPr>
                          <m:t>𝑡</m:t>
                        </m:r>
                      </m:sub>
                    </m:sSub>
                  </m:oMath>
                </a14:m>
                <a:r>
                  <a:rPr lang="en-US" sz="2200" dirty="0"/>
                  <a:t>,</a:t>
                </a:r>
                <a14:m>
                  <m:oMath xmlns:m="http://schemas.openxmlformats.org/officeDocument/2006/math">
                    <m:sSub>
                      <m:sSubPr>
                        <m:ctrlPr>
                          <a:rPr lang="en-US" sz="2200" i="1">
                            <a:latin typeface="Cambria Math" charset="0"/>
                          </a:rPr>
                        </m:ctrlPr>
                      </m:sSubPr>
                      <m:e>
                        <m:r>
                          <a:rPr lang="en-US" sz="2200" b="0" i="1" smtClean="0">
                            <a:latin typeface="Cambria Math" panose="02040503050406030204" pitchFamily="18" charset="0"/>
                          </a:rPr>
                          <m:t>𝑇</m:t>
                        </m:r>
                      </m:e>
                      <m:sub>
                        <m:r>
                          <a:rPr lang="en-US" sz="2200" i="1">
                            <a:latin typeface="Cambria Math" panose="02040503050406030204" pitchFamily="18" charset="0"/>
                          </a:rPr>
                          <m:t>𝑡</m:t>
                        </m:r>
                      </m:sub>
                    </m:sSub>
                  </m:oMath>
                </a14:m>
                <a:r>
                  <a:rPr lang="en-US" sz="2200" dirty="0"/>
                  <a:t>,</a:t>
                </a:r>
                <a14:m>
                  <m:oMath xmlns:m="http://schemas.openxmlformats.org/officeDocument/2006/math">
                    <m:sSub>
                      <m:sSubPr>
                        <m:ctrlPr>
                          <a:rPr lang="en-US" sz="2200" b="0" i="1" dirty="0" smtClean="0">
                            <a:latin typeface="Cambria Math" charset="0"/>
                          </a:rPr>
                        </m:ctrlPr>
                      </m:sSubPr>
                      <m:e>
                        <m:r>
                          <a:rPr lang="en-US" sz="2200" b="0" i="1" dirty="0" smtClean="0">
                            <a:latin typeface="Cambria Math" charset="0"/>
                          </a:rPr>
                          <m:t>𝛽</m:t>
                        </m:r>
                      </m:e>
                      <m:sub>
                        <m:r>
                          <a:rPr lang="en-US" sz="2200" b="0" i="1" dirty="0" smtClean="0">
                            <a:latin typeface="Cambria Math" panose="02040503050406030204" pitchFamily="18" charset="0"/>
                          </a:rPr>
                          <m:t>𝑡</m:t>
                        </m:r>
                      </m:sub>
                    </m:sSub>
                  </m:oMath>
                </a14:m>
                <a:r>
                  <a:rPr lang="en-US" sz="2200" dirty="0"/>
                  <a:t>)</a:t>
                </a:r>
              </a:p>
              <a:p>
                <a:pPr marL="0" indent="0">
                  <a:buNone/>
                  <a:tabLst>
                    <a:tab pos="461963" algn="l"/>
                    <a:tab pos="914400" algn="l"/>
                  </a:tabLst>
                </a:pPr>
                <a:r>
                  <a:rPr lang="en-US" sz="2200" dirty="0"/>
                  <a:t>	</a:t>
                </a:r>
                <a:r>
                  <a:rPr lang="en-US" sz="2200" b="1" dirty="0"/>
                  <a:t>If</a:t>
                </a:r>
                <a:r>
                  <a:rPr lang="en-US" sz="2200" dirty="0"/>
                  <a:t> </a:t>
                </a:r>
                <a:r>
                  <a:rPr lang="en-US" sz="2200" dirty="0" err="1">
                    <a:latin typeface="Copperplate Gothic Light" panose="020E0507020206020404" pitchFamily="34" charset="0"/>
                  </a:rPr>
                  <a:t>ValidationRound</a:t>
                </a:r>
                <a:r>
                  <a:rPr lang="en-US" sz="2200" dirty="0"/>
                  <a:t> </a:t>
                </a:r>
                <a:r>
                  <a:rPr lang="en-US" sz="2200" b="1" dirty="0" smtClean="0"/>
                  <a:t>doesn’t halt</a:t>
                </a:r>
                <a:endParaRPr lang="en-US" sz="2200" dirty="0"/>
              </a:p>
              <a:p>
                <a:pPr marL="0" indent="0">
                  <a:buNone/>
                  <a:tabLst>
                    <a:tab pos="461963" algn="l"/>
                    <a:tab pos="914400" algn="l"/>
                  </a:tabLst>
                </a:pPr>
                <a:r>
                  <a:rPr lang="en-US" sz="2200" dirty="0"/>
                  <a:t>		</a:t>
                </a:r>
                <a:r>
                  <a:rPr lang="en-US" sz="2200" b="1" dirty="0"/>
                  <a:t>Output</a:t>
                </a:r>
                <a:r>
                  <a:rPr lang="en-US" sz="2200" dirty="0"/>
                  <a:t> </a:t>
                </a:r>
                <a14:m>
                  <m:oMath xmlns:m="http://schemas.openxmlformats.org/officeDocument/2006/math">
                    <m:sSub>
                      <m:sSubPr>
                        <m:ctrlPr>
                          <a:rPr lang="en-US" sz="2200" b="0" i="1" smtClean="0">
                            <a:latin typeface="Cambria Math" charset="0"/>
                          </a:rPr>
                        </m:ctrlPr>
                      </m:sSubPr>
                      <m:e>
                        <m:r>
                          <a:rPr lang="en-US" sz="2200" b="0" i="1" smtClean="0">
                            <a:latin typeface="Cambria Math" panose="02040503050406030204" pitchFamily="18" charset="0"/>
                          </a:rPr>
                          <m:t>𝑎</m:t>
                        </m:r>
                      </m:e>
                      <m:sub>
                        <m:r>
                          <a:rPr lang="en-US" sz="2200" b="0" i="1" smtClean="0">
                            <a:latin typeface="Cambria Math" panose="02040503050406030204" pitchFamily="18" charset="0"/>
                          </a:rPr>
                          <m:t>𝑖</m:t>
                        </m:r>
                      </m:sub>
                    </m:sSub>
                  </m:oMath>
                </a14:m>
                <a:r>
                  <a:rPr lang="en-US" sz="2200" dirty="0"/>
                  <a:t> returned by it</a:t>
                </a:r>
              </a:p>
              <a:p>
                <a:pPr marL="0" indent="0">
                  <a:buNone/>
                  <a:tabLst>
                    <a:tab pos="461963" algn="l"/>
                    <a:tab pos="914400" algn="l"/>
                  </a:tabLst>
                </a:pPr>
                <a:r>
                  <a:rPr lang="en-US" sz="2200" dirty="0"/>
                  <a:t>		</a:t>
                </a:r>
                <a:r>
                  <a:rPr lang="en-US" sz="2200" b="1" dirty="0"/>
                  <a:t>Charge</a:t>
                </a:r>
                <a:r>
                  <a:rPr lang="en-US" sz="2200" dirty="0"/>
                  <a:t> </a:t>
                </a:r>
                <a14:m>
                  <m:oMath xmlns:m="http://schemas.openxmlformats.org/officeDocument/2006/math">
                    <m:f>
                      <m:fPr>
                        <m:ctrlPr>
                          <a:rPr lang="en-US" sz="2200" b="0" i="1" smtClean="0">
                            <a:latin typeface="Cambria Math" charset="0"/>
                          </a:rPr>
                        </m:ctrlPr>
                      </m:fPr>
                      <m:num>
                        <m:r>
                          <a:rPr lang="en-US" sz="2200" b="0" i="1" smtClean="0">
                            <a:latin typeface="Cambria Math" charset="0"/>
                          </a:rPr>
                          <m:t>96/</m:t>
                        </m:r>
                        <m:sSup>
                          <m:sSupPr>
                            <m:ctrlPr>
                              <a:rPr lang="en-US" sz="2200" b="0" i="1" smtClean="0">
                                <a:latin typeface="Cambria Math" charset="0"/>
                              </a:rPr>
                            </m:ctrlPr>
                          </m:sSupPr>
                          <m:e>
                            <m:r>
                              <a:rPr lang="en-US" sz="2200" b="0" i="1" smtClean="0">
                                <a:latin typeface="Cambria Math" charset="0"/>
                              </a:rPr>
                              <m:t>𝜏</m:t>
                            </m:r>
                          </m:e>
                          <m:sup>
                            <m:r>
                              <a:rPr lang="en-US" sz="2200" b="0" i="1" smtClean="0">
                                <a:latin typeface="Cambria Math" charset="0"/>
                              </a:rPr>
                              <m:t>2</m:t>
                            </m:r>
                          </m:sup>
                        </m:sSup>
                      </m:num>
                      <m:den>
                        <m:r>
                          <a:rPr lang="en-US" sz="2200" b="0" i="1" smtClean="0">
                            <a:latin typeface="Cambria Math" charset="0"/>
                          </a:rPr>
                          <m:t>𝑖</m:t>
                        </m:r>
                      </m:den>
                    </m:f>
                  </m:oMath>
                </a14:m>
                <a:r>
                  <a:rPr lang="en-US" sz="2200" dirty="0" smtClean="0"/>
                  <a:t>, </a:t>
                </a:r>
                <a:r>
                  <a:rPr lang="en-US" sz="2200" dirty="0"/>
                  <a:t>move to next query </a:t>
                </a:r>
                <a14:m>
                  <m:oMath xmlns:m="http://schemas.openxmlformats.org/officeDocument/2006/math">
                    <m:r>
                      <a:rPr lang="en-US" sz="2200" b="0" i="1" smtClean="0">
                        <a:latin typeface="Cambria Math" panose="02040503050406030204" pitchFamily="18" charset="0"/>
                      </a:rPr>
                      <m:t>𝑖</m:t>
                    </m:r>
                    <m:r>
                      <a:rPr lang="en-US" sz="2200" b="0" i="1" smtClean="0">
                        <a:latin typeface="Cambria Math" panose="02040503050406030204" pitchFamily="18" charset="0"/>
                      </a:rPr>
                      <m:t>=</m:t>
                    </m:r>
                    <m:r>
                      <a:rPr lang="en-US" sz="2200" b="0" i="1" smtClean="0">
                        <a:latin typeface="Cambria Math" panose="02040503050406030204" pitchFamily="18" charset="0"/>
                      </a:rPr>
                      <m:t>𝑖</m:t>
                    </m:r>
                    <m:r>
                      <a:rPr lang="en-US" sz="2200" b="0" i="1" smtClean="0">
                        <a:latin typeface="Cambria Math" panose="02040503050406030204" pitchFamily="18" charset="0"/>
                      </a:rPr>
                      <m:t>+1</m:t>
                    </m:r>
                  </m:oMath>
                </a14:m>
                <a:endParaRPr lang="en-US" sz="2200" dirty="0"/>
              </a:p>
              <a:p>
                <a:pPr marL="0" indent="0">
                  <a:buNone/>
                  <a:tabLst>
                    <a:tab pos="461963" algn="l"/>
                    <a:tab pos="914400" algn="l"/>
                  </a:tabLst>
                </a:pPr>
                <a:r>
                  <a:rPr lang="en-US" sz="2200" dirty="0"/>
                  <a:t>	</a:t>
                </a:r>
                <a:r>
                  <a:rPr lang="en-US" sz="2200" b="1" dirty="0"/>
                  <a:t>else</a:t>
                </a:r>
                <a:r>
                  <a:rPr lang="en-US" sz="2200" dirty="0"/>
                  <a:t> </a:t>
                </a:r>
                <a:r>
                  <a:rPr lang="en-US" sz="2200" dirty="0" smtClean="0"/>
                  <a:t>(</a:t>
                </a:r>
                <a:r>
                  <a:rPr lang="en-US" sz="2200" dirty="0" err="1" smtClean="0">
                    <a:latin typeface="Copperplate Gothic Light" panose="020E0507020206020404" pitchFamily="34" charset="0"/>
                  </a:rPr>
                  <a:t>ValidationRound</a:t>
                </a:r>
                <a:r>
                  <a:rPr lang="en-US" sz="2200" dirty="0"/>
                  <a:t> </a:t>
                </a:r>
                <a:r>
                  <a:rPr lang="en-US" sz="2200" dirty="0" smtClean="0"/>
                  <a:t>halts)</a:t>
                </a:r>
              </a:p>
              <a:p>
                <a:pPr marL="0" indent="0">
                  <a:buNone/>
                  <a:tabLst>
                    <a:tab pos="461963" algn="l"/>
                    <a:tab pos="914400" algn="l"/>
                  </a:tabLst>
                </a:pPr>
                <a:r>
                  <a:rPr lang="en-US" sz="2200" dirty="0"/>
                  <a:t>		</a:t>
                </a:r>
                <a:r>
                  <a:rPr lang="en-US" sz="2200" b="1" dirty="0" smtClean="0"/>
                  <a:t>Update </a:t>
                </a:r>
                <a14:m>
                  <m:oMath xmlns:m="http://schemas.openxmlformats.org/officeDocument/2006/math">
                    <m:sSub>
                      <m:sSubPr>
                        <m:ctrlPr>
                          <a:rPr lang="en-US" sz="2200" b="0" i="1" smtClean="0">
                            <a:latin typeface="Cambria Math" charset="0"/>
                          </a:rPr>
                        </m:ctrlPr>
                      </m:sSubPr>
                      <m:e>
                        <m:r>
                          <a:rPr lang="en-US" sz="2200" b="0" i="1" smtClean="0">
                            <a:latin typeface="Cambria Math" panose="02040503050406030204" pitchFamily="18" charset="0"/>
                          </a:rPr>
                          <m:t>𝑁</m:t>
                        </m:r>
                      </m:e>
                      <m:sub>
                        <m:r>
                          <a:rPr lang="en-US" sz="2200" b="0" i="1" smtClean="0">
                            <a:latin typeface="Cambria Math" panose="02040503050406030204" pitchFamily="18" charset="0"/>
                          </a:rPr>
                          <m:t>𝑡</m:t>
                        </m:r>
                        <m:r>
                          <a:rPr lang="en-US" sz="2200" b="0" i="1" smtClean="0">
                            <a:latin typeface="Cambria Math" panose="02040503050406030204" pitchFamily="18" charset="0"/>
                          </a:rPr>
                          <m:t>+1</m:t>
                        </m:r>
                      </m:sub>
                    </m:sSub>
                    <m:r>
                      <a:rPr lang="en-US" sz="2200" b="0" i="1" smtClean="0">
                        <a:latin typeface="Cambria Math" panose="02040503050406030204" pitchFamily="18" charset="0"/>
                      </a:rPr>
                      <m:t>=3</m:t>
                    </m:r>
                    <m:sSub>
                      <m:sSubPr>
                        <m:ctrlPr>
                          <a:rPr lang="en-US" sz="2200" b="0" i="1" smtClean="0">
                            <a:latin typeface="Cambria Math" charset="0"/>
                          </a:rPr>
                        </m:ctrlPr>
                      </m:sSubPr>
                      <m:e>
                        <m:r>
                          <a:rPr lang="en-US" sz="2200" b="0" i="1" smtClean="0">
                            <a:latin typeface="Cambria Math" panose="02040503050406030204" pitchFamily="18" charset="0"/>
                          </a:rPr>
                          <m:t>𝑁</m:t>
                        </m:r>
                      </m:e>
                      <m:sub>
                        <m:r>
                          <a:rPr lang="en-US" sz="2200" b="0" i="1" smtClean="0">
                            <a:latin typeface="Cambria Math" panose="02040503050406030204" pitchFamily="18" charset="0"/>
                          </a:rPr>
                          <m:t>𝑡</m:t>
                        </m:r>
                      </m:sub>
                    </m:sSub>
                  </m:oMath>
                </a14:m>
                <a:r>
                  <a:rPr lang="en-US" sz="2200" dirty="0"/>
                  <a:t>, </a:t>
                </a:r>
                <a14:m>
                  <m:oMath xmlns:m="http://schemas.openxmlformats.org/officeDocument/2006/math">
                    <m:sSub>
                      <m:sSubPr>
                        <m:ctrlPr>
                          <a:rPr lang="en-US" sz="2200" b="0" i="1" smtClean="0">
                            <a:latin typeface="Cambria Math" charset="0"/>
                          </a:rPr>
                        </m:ctrlPr>
                      </m:sSubPr>
                      <m:e>
                        <m:r>
                          <a:rPr lang="en-US" sz="2200" b="0" i="1" smtClean="0">
                            <a:latin typeface="Cambria Math" charset="0"/>
                          </a:rPr>
                          <m:t>𝛽</m:t>
                        </m:r>
                      </m:e>
                      <m:sub>
                        <m:r>
                          <a:rPr lang="en-US" sz="2200" b="0" i="1" smtClean="0">
                            <a:latin typeface="Cambria Math" panose="02040503050406030204" pitchFamily="18" charset="0"/>
                          </a:rPr>
                          <m:t>𝑡</m:t>
                        </m:r>
                        <m:r>
                          <a:rPr lang="en-US" sz="2200" b="0" i="1" smtClean="0">
                            <a:latin typeface="Cambria Math" panose="02040503050406030204" pitchFamily="18" charset="0"/>
                          </a:rPr>
                          <m:t>+1</m:t>
                        </m:r>
                      </m:sub>
                    </m:sSub>
                    <m:r>
                      <a:rPr lang="en-US" sz="2200" b="0" i="1" smtClean="0">
                        <a:latin typeface="Cambria Math" panose="02040503050406030204" pitchFamily="18" charset="0"/>
                      </a:rPr>
                      <m:t>=</m:t>
                    </m:r>
                    <m:f>
                      <m:fPr>
                        <m:ctrlPr>
                          <a:rPr lang="en-US" sz="2200" b="0" i="1" smtClean="0">
                            <a:latin typeface="Cambria Math" charset="0"/>
                          </a:rPr>
                        </m:ctrlPr>
                      </m:fPr>
                      <m:num>
                        <m:r>
                          <a:rPr lang="en-US" sz="2200" b="0" i="1" smtClean="0">
                            <a:latin typeface="Cambria Math" charset="0"/>
                          </a:rPr>
                          <m:t>1</m:t>
                        </m:r>
                      </m:num>
                      <m:den>
                        <m:r>
                          <a:rPr lang="en-US" sz="2200" b="0" i="1" smtClean="0">
                            <a:latin typeface="Cambria Math" charset="0"/>
                          </a:rPr>
                          <m:t>2</m:t>
                        </m:r>
                      </m:den>
                    </m:f>
                    <m:sSub>
                      <m:sSubPr>
                        <m:ctrlPr>
                          <a:rPr lang="en-US" sz="2200" b="0" i="1" smtClean="0">
                            <a:latin typeface="Cambria Math" charset="0"/>
                          </a:rPr>
                        </m:ctrlPr>
                      </m:sSubPr>
                      <m:e>
                        <m:r>
                          <a:rPr lang="en-US" sz="2200" b="0" i="1" smtClean="0">
                            <a:latin typeface="Cambria Math" charset="0"/>
                          </a:rPr>
                          <m:t>𝛽</m:t>
                        </m:r>
                      </m:e>
                      <m:sub>
                        <m:r>
                          <a:rPr lang="en-US" sz="2200" b="0" i="1" smtClean="0">
                            <a:latin typeface="Cambria Math" charset="0"/>
                          </a:rPr>
                          <m:t>𝑡</m:t>
                        </m:r>
                      </m:sub>
                    </m:sSub>
                  </m:oMath>
                </a14:m>
                <a:endParaRPr lang="en-US" sz="2200" b="0" dirty="0" smtClean="0"/>
              </a:p>
              <a:p>
                <a:pPr marL="0" indent="0">
                  <a:buNone/>
                  <a:tabLst>
                    <a:tab pos="461963" algn="l"/>
                    <a:tab pos="914400" algn="l"/>
                  </a:tabLst>
                </a:pPr>
                <a:r>
                  <a:rPr lang="en-US" sz="2200" dirty="0"/>
                  <a:t>	</a:t>
                </a:r>
                <a:r>
                  <a:rPr lang="en-US" sz="2200" dirty="0" smtClean="0"/>
                  <a:t>	</a:t>
                </a:r>
                <a:r>
                  <a:rPr lang="en-US" sz="2200" b="1" dirty="0" smtClean="0"/>
                  <a:t>Charge</a:t>
                </a:r>
                <a:r>
                  <a:rPr lang="en-US" sz="2200" dirty="0" smtClean="0"/>
                  <a:t> </a:t>
                </a:r>
                <a14:m>
                  <m:oMath xmlns:m="http://schemas.openxmlformats.org/officeDocument/2006/math">
                    <m:r>
                      <a:rPr lang="en-US" sz="2200" i="1" dirty="0" smtClean="0">
                        <a:latin typeface="Cambria Math" charset="0"/>
                      </a:rPr>
                      <m:t>2</m:t>
                    </m:r>
                    <m:sSub>
                      <m:sSubPr>
                        <m:ctrlPr>
                          <a:rPr lang="en-US" sz="2200" i="1">
                            <a:latin typeface="Cambria Math" charset="0"/>
                          </a:rPr>
                        </m:ctrlPr>
                      </m:sSubPr>
                      <m:e>
                        <m:r>
                          <a:rPr lang="en-US" sz="2200" i="1">
                            <a:latin typeface="Cambria Math" panose="02040503050406030204" pitchFamily="18" charset="0"/>
                          </a:rPr>
                          <m:t>𝑁</m:t>
                        </m:r>
                      </m:e>
                      <m:sub>
                        <m:r>
                          <a:rPr lang="en-US" sz="2200" i="1">
                            <a:latin typeface="Cambria Math" panose="02040503050406030204" pitchFamily="18" charset="0"/>
                          </a:rPr>
                          <m:t>𝑡</m:t>
                        </m:r>
                        <m:r>
                          <a:rPr lang="en-US" sz="2200" b="0" i="1" smtClean="0">
                            <a:latin typeface="Cambria Math" charset="0"/>
                          </a:rPr>
                          <m:t>+1</m:t>
                        </m:r>
                      </m:sub>
                    </m:sSub>
                  </m:oMath>
                </a14:m>
                <a:r>
                  <a:rPr lang="en-US" sz="2200" dirty="0"/>
                  <a:t> minus current </a:t>
                </a:r>
                <a:r>
                  <a:rPr lang="en-US" sz="2200" dirty="0" smtClean="0"/>
                  <a:t>capital</a:t>
                </a:r>
                <a:endParaRPr lang="en-US" sz="2200" b="0" dirty="0" smtClean="0"/>
              </a:p>
              <a:p>
                <a:pPr marL="0" indent="0">
                  <a:buNone/>
                  <a:tabLst>
                    <a:tab pos="461963" algn="l"/>
                    <a:tab pos="914400" algn="l"/>
                  </a:tabLst>
                </a:pPr>
                <a:r>
                  <a:rPr lang="en-US" sz="2200" dirty="0"/>
                  <a:t>		</a:t>
                </a:r>
                <a:r>
                  <a:rPr lang="en-US" sz="2200" b="1" dirty="0"/>
                  <a:t>Purchase</a:t>
                </a:r>
                <a:r>
                  <a:rPr lang="en-US" sz="2200" dirty="0"/>
                  <a:t> </a:t>
                </a:r>
                <a14:m>
                  <m:oMath xmlns:m="http://schemas.openxmlformats.org/officeDocument/2006/math">
                    <m:sSub>
                      <m:sSubPr>
                        <m:ctrlPr>
                          <a:rPr lang="en-US" sz="2200" b="0" i="1" smtClean="0">
                            <a:latin typeface="Cambria Math" charset="0"/>
                          </a:rPr>
                        </m:ctrlPr>
                      </m:sSubPr>
                      <m:e>
                        <m:r>
                          <a:rPr lang="en-US" sz="2200" b="0" i="1" smtClean="0">
                            <a:latin typeface="Cambria Math" panose="02040503050406030204" pitchFamily="18" charset="0"/>
                          </a:rPr>
                          <m:t>𝑆</m:t>
                        </m:r>
                      </m:e>
                      <m:sub>
                        <m:r>
                          <a:rPr lang="en-US" sz="2200" b="0" i="1" smtClean="0">
                            <a:latin typeface="Cambria Math" panose="02040503050406030204" pitchFamily="18" charset="0"/>
                          </a:rPr>
                          <m:t>𝑡</m:t>
                        </m:r>
                        <m:r>
                          <a:rPr lang="en-US" sz="2200" b="0" i="1" smtClean="0">
                            <a:latin typeface="Cambria Math" charset="0"/>
                          </a:rPr>
                          <m:t>+1</m:t>
                        </m:r>
                      </m:sub>
                    </m:sSub>
                    <m:r>
                      <a:rPr lang="en-US" sz="2200" b="0" i="1" smtClean="0">
                        <a:latin typeface="Cambria Math" panose="02040503050406030204" pitchFamily="18" charset="0"/>
                      </a:rPr>
                      <m:t>,</m:t>
                    </m:r>
                    <m:sSub>
                      <m:sSubPr>
                        <m:ctrlPr>
                          <a:rPr lang="en-US" sz="2200" b="0" i="1" smtClean="0">
                            <a:latin typeface="Cambria Math" charset="0"/>
                          </a:rPr>
                        </m:ctrlPr>
                      </m:sSubPr>
                      <m:e>
                        <m:r>
                          <a:rPr lang="en-US" sz="2200" b="0" i="1" smtClean="0">
                            <a:latin typeface="Cambria Math" panose="02040503050406030204" pitchFamily="18" charset="0"/>
                          </a:rPr>
                          <m:t>𝑇</m:t>
                        </m:r>
                      </m:e>
                      <m:sub>
                        <m:r>
                          <a:rPr lang="en-US" sz="2200" b="0" i="1" smtClean="0">
                            <a:latin typeface="Cambria Math" panose="02040503050406030204" pitchFamily="18" charset="0"/>
                          </a:rPr>
                          <m:t>𝑡</m:t>
                        </m:r>
                        <m:r>
                          <a:rPr lang="en-US" sz="2200" b="0" i="1" smtClean="0">
                            <a:latin typeface="Cambria Math" charset="0"/>
                          </a:rPr>
                          <m:t>+1</m:t>
                        </m:r>
                      </m:sub>
                    </m:sSub>
                    <m:r>
                      <a:rPr lang="en-US" sz="2200" b="0" i="1" smtClean="0">
                        <a:latin typeface="Cambria Math" panose="02040503050406030204" pitchFamily="18" charset="0"/>
                      </a:rPr>
                      <m:t>∼</m:t>
                    </m:r>
                    <m:sSup>
                      <m:sSupPr>
                        <m:ctrlPr>
                          <a:rPr lang="en-US" sz="2200" b="0" i="1" smtClean="0">
                            <a:latin typeface="Cambria Math" charset="0"/>
                          </a:rPr>
                        </m:ctrlPr>
                      </m:sSupPr>
                      <m:e>
                        <m:r>
                          <a:rPr lang="en-US" sz="2200" b="0" i="1" smtClean="0">
                            <a:latin typeface="Cambria Math" panose="02040503050406030204" pitchFamily="18" charset="0"/>
                          </a:rPr>
                          <m:t>𝒟</m:t>
                        </m:r>
                      </m:e>
                      <m:sup>
                        <m:sSub>
                          <m:sSubPr>
                            <m:ctrlPr>
                              <a:rPr lang="en-US" sz="2200" b="0" i="1" smtClean="0">
                                <a:latin typeface="Cambria Math" charset="0"/>
                              </a:rPr>
                            </m:ctrlPr>
                          </m:sSubPr>
                          <m:e>
                            <m:r>
                              <a:rPr lang="en-US" sz="2200" b="0" i="1" smtClean="0">
                                <a:latin typeface="Cambria Math" panose="02040503050406030204" pitchFamily="18" charset="0"/>
                              </a:rPr>
                              <m:t>𝑁</m:t>
                            </m:r>
                          </m:e>
                          <m:sub>
                            <m:r>
                              <a:rPr lang="en-US" sz="2200" b="0" i="1" smtClean="0">
                                <a:latin typeface="Cambria Math" panose="02040503050406030204" pitchFamily="18" charset="0"/>
                              </a:rPr>
                              <m:t>𝑡</m:t>
                            </m:r>
                            <m:r>
                              <a:rPr lang="en-US" sz="2200" b="0" i="1" smtClean="0">
                                <a:latin typeface="Cambria Math" charset="0"/>
                              </a:rPr>
                              <m:t>+1</m:t>
                            </m:r>
                          </m:sub>
                        </m:sSub>
                      </m:sup>
                    </m:sSup>
                  </m:oMath>
                </a14:m>
                <a:endParaRPr lang="en-US" sz="2200" dirty="0">
                  <a:latin typeface="Copperplate Gothic Light" panose="020E0507020206020404" pitchFamily="34" charset="0"/>
                </a:endParaRPr>
              </a:p>
              <a:p>
                <a:pPr marL="0" indent="0">
                  <a:buNone/>
                  <a:tabLst>
                    <a:tab pos="461963" algn="l"/>
                    <a:tab pos="914400" algn="l"/>
                  </a:tabLst>
                </a:pPr>
                <a:r>
                  <a:rPr lang="en-US" sz="2200" dirty="0"/>
                  <a:t>		</a:t>
                </a:r>
                <a:r>
                  <a:rPr lang="en-US" sz="2200" b="1" dirty="0" smtClean="0"/>
                  <a:t>Continue</a:t>
                </a:r>
                <a:r>
                  <a:rPr lang="en-US" sz="2200" dirty="0" smtClean="0"/>
                  <a:t> loop with same </a:t>
                </a:r>
                <a:r>
                  <a:rPr lang="en-US" sz="2200" dirty="0"/>
                  <a:t>query </a:t>
                </a:r>
                <a14:m>
                  <m:oMath xmlns:m="http://schemas.openxmlformats.org/officeDocument/2006/math">
                    <m:r>
                      <a:rPr lang="en-US" sz="2200" b="0" i="1" smtClean="0">
                        <a:latin typeface="Cambria Math" panose="02040503050406030204" pitchFamily="18" charset="0"/>
                      </a:rPr>
                      <m:t>𝑖</m:t>
                    </m:r>
                    <m:r>
                      <a:rPr lang="en-US" sz="2200" b="0" i="1" smtClean="0">
                        <a:latin typeface="Cambria Math" charset="0"/>
                      </a:rPr>
                      <m:t>,</m:t>
                    </m:r>
                  </m:oMath>
                </a14:m>
                <a:r>
                  <a:rPr lang="en-US" sz="2200" dirty="0" smtClean="0"/>
                  <a:t> </a:t>
                </a:r>
                <a14:m>
                  <m:oMath xmlns:m="http://schemas.openxmlformats.org/officeDocument/2006/math">
                    <m:r>
                      <a:rPr lang="en-US" sz="2200" b="0" i="1" smtClean="0">
                        <a:solidFill>
                          <a:schemeClr val="tx1"/>
                        </a:solidFill>
                        <a:latin typeface="Cambria Math" charset="0"/>
                      </a:rPr>
                      <m:t>𝑡</m:t>
                    </m:r>
                    <m:r>
                      <a:rPr lang="en-US" sz="2200" b="0" i="1" smtClean="0">
                        <a:solidFill>
                          <a:schemeClr val="tx1"/>
                        </a:solidFill>
                        <a:latin typeface="Cambria Math" charset="0"/>
                      </a:rPr>
                      <m:t>=</m:t>
                    </m:r>
                    <m:r>
                      <a:rPr lang="en-US" sz="2200" b="0" i="1" smtClean="0">
                        <a:solidFill>
                          <a:schemeClr val="tx1"/>
                        </a:solidFill>
                        <a:latin typeface="Cambria Math" charset="0"/>
                      </a:rPr>
                      <m:t>𝑡</m:t>
                    </m:r>
                    <m:r>
                      <a:rPr lang="en-US" sz="2200" b="0" i="1" smtClean="0">
                        <a:solidFill>
                          <a:schemeClr val="tx1"/>
                        </a:solidFill>
                        <a:latin typeface="Cambria Math" charset="0"/>
                      </a:rPr>
                      <m:t>+1</m:t>
                    </m:r>
                  </m:oMath>
                </a14:m>
                <a:endParaRPr lang="en-US" sz="2200" dirty="0">
                  <a:solidFill>
                    <a:schemeClr val="tx1"/>
                  </a:solidFill>
                </a:endParaRPr>
              </a:p>
            </p:txBody>
          </p:sp>
        </mc:Choice>
        <mc:Fallback xmlns="">
          <p:sp>
            <p:nvSpPr>
              <p:cNvPr id="5" name="Content Placeholder 4">
                <a:extLst>
                  <a:ext uri="{FF2B5EF4-FFF2-40B4-BE49-F238E27FC236}">
                    <a16:creationId xmlns:a16="http://schemas.microsoft.com/office/drawing/2014/main" xmlns="" xmlns:a14="http://schemas.microsoft.com/office/drawing/2010/main" id="{CF1F3E6C-5D29-4FD5-8FF7-65DE0C6B51A5}"/>
                  </a:ext>
                </a:extLst>
              </p:cNvPr>
              <p:cNvSpPr>
                <a:spLocks noGrp="1" noRot="1" noChangeAspect="1" noMove="1" noResize="1" noEditPoints="1" noAdjustHandles="1" noChangeArrowheads="1" noChangeShapeType="1" noTextEdit="1"/>
              </p:cNvSpPr>
              <p:nvPr>
                <p:ph sz="half" idx="1"/>
              </p:nvPr>
            </p:nvSpPr>
            <p:spPr>
              <a:xfrm>
                <a:off x="315310" y="1013012"/>
                <a:ext cx="8513380" cy="5616388"/>
              </a:xfrm>
              <a:blipFill rotWithShape="0">
                <a:blip r:embed="rId3"/>
                <a:stretch>
                  <a:fillRect l="-713" t="-970" b="-539"/>
                </a:stretch>
              </a:blipFill>
              <a:ln w="38100">
                <a:solidFill>
                  <a:srgbClr val="00B050"/>
                </a:solidFill>
              </a:ln>
            </p:spPr>
            <p:txBody>
              <a:bodyPr/>
              <a:lstStyle/>
              <a:p>
                <a:r>
                  <a:rPr lang="en-US">
                    <a:noFill/>
                  </a:rPr>
                  <a:t> </a:t>
                </a:r>
              </a:p>
            </p:txBody>
          </p:sp>
        </mc:Fallback>
      </mc:AlternateContent>
      <p:sp>
        <p:nvSpPr>
          <p:cNvPr id="2" name="Rectangle 1"/>
          <p:cNvSpPr/>
          <p:nvPr/>
        </p:nvSpPr>
        <p:spPr>
          <a:xfrm>
            <a:off x="1295400" y="3670853"/>
            <a:ext cx="1477617" cy="62285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85461" y="5310808"/>
            <a:ext cx="4131365" cy="41413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5416826" y="5290930"/>
            <a:ext cx="2703444" cy="409953"/>
            <a:chOff x="5416826" y="5290930"/>
            <a:chExt cx="2703444" cy="409953"/>
          </a:xfrm>
        </p:grpSpPr>
        <p:cxnSp>
          <p:nvCxnSpPr>
            <p:cNvPr id="7" name="Straight Arrow Connector 6"/>
            <p:cNvCxnSpPr/>
            <p:nvPr/>
          </p:nvCxnSpPr>
          <p:spPr>
            <a:xfrm>
              <a:off x="5416826" y="5516217"/>
              <a:ext cx="64604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62870" y="5331551"/>
              <a:ext cx="2057400" cy="369332"/>
            </a:xfrm>
            <a:prstGeom prst="rect">
              <a:avLst/>
            </a:prstGeom>
            <a:noFill/>
          </p:spPr>
          <p:txBody>
            <a:bodyPr wrap="square" rtlCol="0">
              <a:spAutoFit/>
            </a:bodyPr>
            <a:lstStyle/>
            <a:p>
              <a:r>
                <a:rPr lang="en-US" dirty="0" smtClean="0"/>
                <a:t>Sustainability</a:t>
              </a:r>
              <a:endParaRPr lang="en-US" dirty="0"/>
            </a:p>
          </p:txBody>
        </p:sp>
        <p:pic>
          <p:nvPicPr>
            <p:cNvPr id="9" name="Picture 8"/>
            <p:cNvPicPr>
              <a:picLocks noChangeAspect="1"/>
            </p:cNvPicPr>
            <p:nvPr/>
          </p:nvPicPr>
          <p:blipFill>
            <a:blip r:embed="rId4"/>
            <a:stretch>
              <a:fillRect/>
            </a:stretch>
          </p:blipFill>
          <p:spPr>
            <a:xfrm>
              <a:off x="7451864" y="5290930"/>
              <a:ext cx="453253" cy="369332"/>
            </a:xfrm>
            <a:prstGeom prst="rect">
              <a:avLst/>
            </a:prstGeom>
          </p:spPr>
        </p:pic>
      </p:grpSp>
      <p:sp>
        <p:nvSpPr>
          <p:cNvPr id="11" name="TextBox 10"/>
          <p:cNvSpPr txBox="1"/>
          <p:nvPr/>
        </p:nvSpPr>
        <p:spPr>
          <a:xfrm>
            <a:off x="0" y="3821206"/>
            <a:ext cx="1331844" cy="369332"/>
          </a:xfrm>
          <a:prstGeom prst="rect">
            <a:avLst/>
          </a:prstGeom>
          <a:noFill/>
        </p:spPr>
        <p:txBody>
          <a:bodyPr wrap="square" rtlCol="0">
            <a:spAutoFit/>
          </a:bodyPr>
          <a:lstStyle/>
          <a:p>
            <a:r>
              <a:rPr lang="en-US" dirty="0" smtClean="0">
                <a:solidFill>
                  <a:srgbClr val="FF0000"/>
                </a:solidFill>
              </a:rPr>
              <a:t>“Low price”</a:t>
            </a:r>
            <a:endParaRPr lang="en-US" dirty="0">
              <a:solidFill>
                <a:srgbClr val="FF0000"/>
              </a:solidFill>
            </a:endParaRPr>
          </a:p>
        </p:txBody>
      </p:sp>
      <p:sp>
        <p:nvSpPr>
          <p:cNvPr id="12" name="TextBox 11"/>
          <p:cNvSpPr txBox="1"/>
          <p:nvPr/>
        </p:nvSpPr>
        <p:spPr>
          <a:xfrm>
            <a:off x="0" y="5331551"/>
            <a:ext cx="1331844" cy="369332"/>
          </a:xfrm>
          <a:prstGeom prst="rect">
            <a:avLst/>
          </a:prstGeom>
          <a:noFill/>
        </p:spPr>
        <p:txBody>
          <a:bodyPr wrap="square" rtlCol="0">
            <a:spAutoFit/>
          </a:bodyPr>
          <a:lstStyle/>
          <a:p>
            <a:r>
              <a:rPr lang="en-US" dirty="0" smtClean="0">
                <a:solidFill>
                  <a:srgbClr val="FF0000"/>
                </a:solidFill>
              </a:rPr>
              <a:t>“High price”</a:t>
            </a:r>
            <a:endParaRPr lang="en-US" dirty="0">
              <a:solidFill>
                <a:srgbClr val="FF0000"/>
              </a:solidFill>
            </a:endParaRPr>
          </a:p>
        </p:txBody>
      </p:sp>
      <p:grpSp>
        <p:nvGrpSpPr>
          <p:cNvPr id="14" name="Group 13"/>
          <p:cNvGrpSpPr/>
          <p:nvPr/>
        </p:nvGrpSpPr>
        <p:grpSpPr>
          <a:xfrm>
            <a:off x="5416826" y="5623818"/>
            <a:ext cx="2932044" cy="369332"/>
            <a:chOff x="5416826" y="5623818"/>
            <a:chExt cx="2932044" cy="369332"/>
          </a:xfrm>
        </p:grpSpPr>
        <p:cxnSp>
          <p:nvCxnSpPr>
            <p:cNvPr id="13" name="Straight Arrow Connector 12"/>
            <p:cNvCxnSpPr/>
            <p:nvPr/>
          </p:nvCxnSpPr>
          <p:spPr>
            <a:xfrm>
              <a:off x="5416826" y="5623818"/>
              <a:ext cx="646044" cy="20051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 name="TextBox 14"/>
                <p:cNvSpPr txBox="1"/>
                <p:nvPr/>
              </p:nvSpPr>
              <p:spPr>
                <a:xfrm>
                  <a:off x="6062870" y="5623818"/>
                  <a:ext cx="2286000" cy="369332"/>
                </a:xfrm>
                <a:prstGeom prst="rect">
                  <a:avLst/>
                </a:prstGeom>
                <a:noFill/>
              </p:spPr>
              <p:txBody>
                <a:bodyPr wrap="square" rtlCol="0">
                  <a:spAutoFit/>
                </a:bodyPr>
                <a:lstStyle/>
                <a:p>
                  <a14:m>
                    <m:oMath xmlns:m="http://schemas.openxmlformats.org/officeDocument/2006/math">
                      <m:r>
                        <a:rPr lang="en-US" b="0" i="1" smtClean="0">
                          <a:latin typeface="Cambria Math" charset="0"/>
                        </a:rPr>
                        <m:t>=0</m:t>
                      </m:r>
                    </m:oMath>
                  </a14:m>
                  <a:r>
                    <a:rPr lang="en-US" dirty="0" smtClean="0"/>
                    <a:t> after a type I halt</a:t>
                  </a:r>
                  <a:endParaRPr lang="en-US" dirty="0"/>
                </a:p>
              </p:txBody>
            </p:sp>
          </mc:Choice>
          <mc:Fallback>
            <p:sp>
              <p:nvSpPr>
                <p:cNvPr id="15" name="TextBox 14"/>
                <p:cNvSpPr txBox="1">
                  <a:spLocks noRot="1" noChangeAspect="1" noMove="1" noResize="1" noEditPoints="1" noAdjustHandles="1" noChangeArrowheads="1" noChangeShapeType="1" noTextEdit="1"/>
                </p:cNvSpPr>
                <p:nvPr/>
              </p:nvSpPr>
              <p:spPr>
                <a:xfrm>
                  <a:off x="6062870" y="5623818"/>
                  <a:ext cx="2286000" cy="369332"/>
                </a:xfrm>
                <a:prstGeom prst="rect">
                  <a:avLst/>
                </a:prstGeom>
                <a:blipFill rotWithShape="0">
                  <a:blip r:embed="rId5"/>
                  <a:stretch>
                    <a:fillRect t="-10000" b="-26667"/>
                  </a:stretch>
                </a:blipFill>
              </p:spPr>
              <p:txBody>
                <a:bodyPr/>
                <a:lstStyle/>
                <a:p>
                  <a:r>
                    <a:rPr lang="en-US">
                      <a:noFill/>
                    </a:rPr>
                    <a:t> </a:t>
                  </a:r>
                </a:p>
              </p:txBody>
            </p:sp>
          </mc:Fallback>
        </mc:AlternateContent>
      </p:grpSp>
    </p:spTree>
    <p:extLst>
      <p:ext uri="{BB962C8B-B14F-4D97-AF65-F5344CB8AC3E}">
        <p14:creationId xmlns:p14="http://schemas.microsoft.com/office/powerpoint/2010/main" val="74702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FA57EB-35D6-4F5D-800F-0E7FA4284F6A}"/>
              </a:ext>
            </a:extLst>
          </p:cNvPr>
          <p:cNvSpPr>
            <a:spLocks noGrp="1"/>
          </p:cNvSpPr>
          <p:nvPr>
            <p:ph type="title"/>
          </p:nvPr>
        </p:nvSpPr>
        <p:spPr/>
        <p:txBody>
          <a:bodyPr/>
          <a:lstStyle/>
          <a:p>
            <a:r>
              <a:rPr lang="en-US" dirty="0" err="1">
                <a:latin typeface="Copperplate Gothic Light" panose="020E0507020206020404" pitchFamily="34" charset="0"/>
              </a:rPr>
              <a:t>EverlastingValidation</a:t>
            </a:r>
            <a:endParaRPr lang="en-US" dirty="0">
              <a:latin typeface="Copperplate Gothic Light" panose="020E0507020206020404" pitchFamily="34" charset="0"/>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 xmlns:a16="http://schemas.microsoft.com/office/drawing/2014/main" id="{C0353BEB-ED65-4377-B8AC-87A4F3EBC240}"/>
                  </a:ext>
                </a:extLst>
              </p:cNvPr>
              <p:cNvSpPr>
                <a:spLocks noGrp="1"/>
              </p:cNvSpPr>
              <p:nvPr>
                <p:ph idx="1"/>
              </p:nvPr>
            </p:nvSpPr>
            <p:spPr>
              <a:xfrm>
                <a:off x="155448" y="921030"/>
                <a:ext cx="8833104" cy="5502276"/>
              </a:xfrm>
            </p:spPr>
            <p:txBody>
              <a:bodyPr>
                <a:normAutofit fontScale="92500"/>
              </a:bodyPr>
              <a:lstStyle/>
              <a:p>
                <a:pPr marL="0" indent="0">
                  <a:spcBef>
                    <a:spcPts val="1400"/>
                  </a:spcBef>
                  <a:buNone/>
                </a:pPr>
                <a:r>
                  <a:rPr lang="en-US" sz="2200" u="sng" dirty="0" smtClean="0"/>
                  <a:t>Theorem (Everlasting Validity</a:t>
                </a:r>
                <a:r>
                  <a:rPr lang="en-US" sz="2200" u="sng" dirty="0"/>
                  <a:t>)</a:t>
                </a:r>
                <a:r>
                  <a:rPr lang="en-US" sz="2200" dirty="0"/>
                  <a:t>: For any sequence of query </a:t>
                </a:r>
                <a:r>
                  <a:rPr lang="en-US" sz="2200" dirty="0" smtClean="0"/>
                  <a:t>rules</a:t>
                </a:r>
              </a:p>
              <a:p>
                <a:pPr marL="0" indent="0" algn="ctr">
                  <a:spcBef>
                    <a:spcPts val="1400"/>
                  </a:spcBef>
                  <a:buNone/>
                </a:pPr>
                <a14:m>
                  <m:oMathPara xmlns:m="http://schemas.openxmlformats.org/officeDocument/2006/math">
                    <m:oMathParaPr>
                      <m:jc m:val="centerGroup"/>
                    </m:oMathParaPr>
                    <m:oMath xmlns:m="http://schemas.openxmlformats.org/officeDocument/2006/math">
                      <m:r>
                        <a:rPr lang="en-US" sz="2200" i="1" smtClean="0">
                          <a:latin typeface="Cambria Math" charset="0"/>
                          <a:ea typeface="Cambria Math" charset="0"/>
                          <a:cs typeface="Cambria Math" charset="0"/>
                        </a:rPr>
                        <m:t>ℙ</m:t>
                      </m:r>
                      <m:d>
                        <m:dPr>
                          <m:ctrlPr>
                            <a:rPr lang="mr-IN" sz="2200" i="1" smtClean="0">
                              <a:latin typeface="Cambria Math" charset="0"/>
                              <a:ea typeface="Cambria Math" charset="0"/>
                              <a:cs typeface="Cambria Math" charset="0"/>
                            </a:rPr>
                          </m:ctrlPr>
                        </m:dPr>
                        <m:e>
                          <m:sSub>
                            <m:sSubPr>
                              <m:ctrlPr>
                                <a:rPr lang="en-US" sz="2200" b="0" i="1" smtClean="0">
                                  <a:latin typeface="Cambria Math" charset="0"/>
                                  <a:ea typeface="Cambria Math" charset="0"/>
                                  <a:cs typeface="Cambria Math" charset="0"/>
                                </a:rPr>
                              </m:ctrlPr>
                            </m:sSubPr>
                            <m:e>
                              <m:r>
                                <a:rPr lang="en-US" sz="2200" b="0" i="1" smtClean="0">
                                  <a:latin typeface="Cambria Math" charset="0"/>
                                  <a:ea typeface="Cambria Math" charset="0"/>
                                  <a:cs typeface="Cambria Math" charset="0"/>
                                </a:rPr>
                                <m:t>∀</m:t>
                              </m:r>
                            </m:e>
                            <m:sub>
                              <m:r>
                                <a:rPr lang="en-US" sz="2200" b="0" i="1" smtClean="0">
                                  <a:latin typeface="Cambria Math" charset="0"/>
                                  <a:ea typeface="Cambria Math" charset="0"/>
                                  <a:cs typeface="Cambria Math" charset="0"/>
                                </a:rPr>
                                <m:t>𝑖</m:t>
                              </m:r>
                            </m:sub>
                          </m:sSub>
                          <m:r>
                            <a:rPr lang="en-US" sz="2200" b="0" i="1" smtClean="0">
                              <a:latin typeface="Cambria Math" charset="0"/>
                              <a:ea typeface="Cambria Math" charset="0"/>
                              <a:cs typeface="Cambria Math" charset="0"/>
                            </a:rPr>
                            <m:t> </m:t>
                          </m:r>
                          <m:d>
                            <m:dPr>
                              <m:begChr m:val="|"/>
                              <m:endChr m:val="|"/>
                              <m:ctrlPr>
                                <a:rPr lang="hr-HR" sz="2200" b="0" i="1" smtClean="0">
                                  <a:latin typeface="Cambria Math" charset="0"/>
                                  <a:ea typeface="Cambria Math" charset="0"/>
                                  <a:cs typeface="Cambria Math" charset="0"/>
                                </a:rPr>
                              </m:ctrlPr>
                            </m:dPr>
                            <m:e>
                              <m:sSub>
                                <m:sSubPr>
                                  <m:ctrlPr>
                                    <a:rPr lang="en-US" sz="2200" b="0" i="1" smtClean="0">
                                      <a:latin typeface="Cambria Math" charset="0"/>
                                      <a:ea typeface="Cambria Math" charset="0"/>
                                      <a:cs typeface="Cambria Math" charset="0"/>
                                    </a:rPr>
                                  </m:ctrlPr>
                                </m:sSubPr>
                                <m:e>
                                  <m:r>
                                    <a:rPr lang="en-US" sz="2200" b="0" i="1" smtClean="0">
                                      <a:latin typeface="Cambria Math" charset="0"/>
                                      <a:ea typeface="Cambria Math" charset="0"/>
                                      <a:cs typeface="Cambria Math" charset="0"/>
                                    </a:rPr>
                                    <m:t>𝔼</m:t>
                                  </m:r>
                                  <m:r>
                                    <a:rPr lang="en-US" sz="2200" b="0" i="1" smtClean="0">
                                      <a:latin typeface="Cambria Math" charset="0"/>
                                      <a:ea typeface="Cambria Math" charset="0"/>
                                      <a:cs typeface="Cambria Math" charset="0"/>
                                    </a:rPr>
                                    <m:t>[</m:t>
                                  </m:r>
                                  <m:r>
                                    <a:rPr lang="en-US" sz="2200" b="0" i="1" smtClean="0">
                                      <a:latin typeface="Cambria Math" charset="0"/>
                                      <a:ea typeface="Cambria Math" charset="0"/>
                                      <a:cs typeface="Cambria Math" charset="0"/>
                                    </a:rPr>
                                    <m:t>𝑞</m:t>
                                  </m:r>
                                </m:e>
                                <m:sub>
                                  <m:r>
                                    <a:rPr lang="en-US" sz="2200" b="0" i="1" smtClean="0">
                                      <a:latin typeface="Cambria Math" charset="0"/>
                                      <a:ea typeface="Cambria Math" charset="0"/>
                                      <a:cs typeface="Cambria Math" charset="0"/>
                                    </a:rPr>
                                    <m:t>𝑖</m:t>
                                  </m:r>
                                </m:sub>
                              </m:sSub>
                              <m:r>
                                <a:rPr lang="en-US" sz="2200" b="0" i="1" smtClean="0">
                                  <a:latin typeface="Cambria Math" charset="0"/>
                                  <a:ea typeface="Cambria Math" charset="0"/>
                                  <a:cs typeface="Cambria Math" charset="0"/>
                                </a:rPr>
                                <m:t>]−</m:t>
                              </m:r>
                              <m:sSub>
                                <m:sSubPr>
                                  <m:ctrlPr>
                                    <a:rPr lang="en-US" sz="2200" b="0" i="1" smtClean="0">
                                      <a:latin typeface="Cambria Math" charset="0"/>
                                      <a:ea typeface="Cambria Math" charset="0"/>
                                      <a:cs typeface="Cambria Math" charset="0"/>
                                    </a:rPr>
                                  </m:ctrlPr>
                                </m:sSubPr>
                                <m:e>
                                  <m:r>
                                    <a:rPr lang="en-US" sz="2200" b="0" i="1" smtClean="0">
                                      <a:latin typeface="Cambria Math" charset="0"/>
                                      <a:ea typeface="Cambria Math" charset="0"/>
                                      <a:cs typeface="Cambria Math" charset="0"/>
                                    </a:rPr>
                                    <m:t>𝑎</m:t>
                                  </m:r>
                                </m:e>
                                <m:sub>
                                  <m:r>
                                    <a:rPr lang="en-US" sz="2200" b="0" i="1" smtClean="0">
                                      <a:latin typeface="Cambria Math" charset="0"/>
                                      <a:ea typeface="Cambria Math" charset="0"/>
                                      <a:cs typeface="Cambria Math" charset="0"/>
                                    </a:rPr>
                                    <m:t>𝑖</m:t>
                                  </m:r>
                                </m:sub>
                              </m:sSub>
                            </m:e>
                          </m:d>
                          <m:r>
                            <a:rPr lang="en-US" sz="2200" b="0" i="1" smtClean="0">
                              <a:latin typeface="Cambria Math" charset="0"/>
                              <a:ea typeface="Cambria Math" charset="0"/>
                              <a:cs typeface="Cambria Math" charset="0"/>
                            </a:rPr>
                            <m:t>≤</m:t>
                          </m:r>
                          <m:r>
                            <a:rPr lang="en-US" sz="2200" b="0" i="1" smtClean="0">
                              <a:latin typeface="Cambria Math" charset="0"/>
                              <a:ea typeface="Cambria Math" charset="0"/>
                              <a:cs typeface="Cambria Math" charset="0"/>
                            </a:rPr>
                            <m:t>𝜏</m:t>
                          </m:r>
                        </m:e>
                      </m:d>
                      <m:r>
                        <a:rPr lang="en-US" sz="2200" b="0" i="1" smtClean="0">
                          <a:latin typeface="Cambria Math" charset="0"/>
                          <a:ea typeface="Cambria Math" charset="0"/>
                          <a:cs typeface="Cambria Math" charset="0"/>
                        </a:rPr>
                        <m:t>≥1−</m:t>
                      </m:r>
                      <m:r>
                        <a:rPr lang="en-US" sz="2200" b="0" i="1" smtClean="0">
                          <a:latin typeface="Cambria Math" charset="0"/>
                          <a:ea typeface="Cambria Math" charset="0"/>
                          <a:cs typeface="Cambria Math" charset="0"/>
                        </a:rPr>
                        <m:t>𝛽</m:t>
                      </m:r>
                    </m:oMath>
                  </m:oMathPara>
                </a14:m>
                <a:endParaRPr lang="en-US" sz="2200" b="0" dirty="0" smtClean="0">
                  <a:ea typeface="Cambria Math" charset="0"/>
                  <a:cs typeface="Cambria Math" charset="0"/>
                </a:endParaRPr>
              </a:p>
              <a:p>
                <a:pPr marL="0" indent="0" algn="ctr">
                  <a:spcBef>
                    <a:spcPts val="1400"/>
                  </a:spcBef>
                  <a:buNone/>
                </a:pPr>
                <a:endParaRPr lang="en-US" sz="2200" b="0" dirty="0" smtClean="0">
                  <a:ea typeface="Cambria Math" charset="0"/>
                  <a:cs typeface="Cambria Math" charset="0"/>
                </a:endParaRPr>
              </a:p>
              <a:p>
                <a:pPr marL="0" indent="0">
                  <a:spcBef>
                    <a:spcPts val="1400"/>
                  </a:spcBef>
                  <a:buNone/>
                </a:pPr>
                <a:r>
                  <a:rPr lang="en-US" sz="2200" u="sng" dirty="0" smtClean="0"/>
                  <a:t>Theorem (Sustainability)</a:t>
                </a:r>
                <a:r>
                  <a:rPr lang="en-US" sz="2200" dirty="0" smtClean="0"/>
                  <a:t>: For any sequence of query rules, the prices charged will be enough to pay for all samples needed (excluding a fixed initial budget)</a:t>
                </a:r>
              </a:p>
              <a:p>
                <a:pPr marL="0" indent="0">
                  <a:spcBef>
                    <a:spcPts val="1400"/>
                  </a:spcBef>
                  <a:buNone/>
                </a:pPr>
                <a:r>
                  <a:rPr lang="en-US" sz="2200" dirty="0"/>
                  <a:t/>
                </a:r>
                <a:br>
                  <a:rPr lang="en-US" sz="2200" dirty="0"/>
                </a:br>
                <a:r>
                  <a:rPr lang="en-US" sz="2200" u="sng" dirty="0" smtClean="0"/>
                  <a:t>Theorem </a:t>
                </a:r>
                <a:r>
                  <a:rPr lang="en-US" sz="2200" u="sng" dirty="0"/>
                  <a:t>(Cost for Non-Adaptive)</a:t>
                </a:r>
                <a:r>
                  <a:rPr lang="en-US" sz="2200" dirty="0"/>
                  <a:t>: For any sequence of query rules and any </a:t>
                </a:r>
                <a:r>
                  <a:rPr lang="en-US" sz="2200" b="1" dirty="0" smtClean="0"/>
                  <a:t>non-adaptive</a:t>
                </a:r>
                <a:r>
                  <a:rPr lang="en-US" sz="2200" dirty="0" smtClean="0"/>
                  <a:t> user making </a:t>
                </a:r>
                <a14:m>
                  <m:oMath xmlns:m="http://schemas.openxmlformats.org/officeDocument/2006/math">
                    <m:r>
                      <a:rPr lang="en-US" sz="2200" b="0" i="1" smtClean="0">
                        <a:latin typeface="Cambria Math" charset="0"/>
                      </a:rPr>
                      <m:t>𝑀</m:t>
                    </m:r>
                  </m:oMath>
                </a14:m>
                <a:r>
                  <a:rPr lang="en-US" sz="2200" dirty="0" smtClean="0"/>
                  <a:t> queries</a:t>
                </a:r>
              </a:p>
              <a:p>
                <a:pPr marL="0" indent="0">
                  <a:spcBef>
                    <a:spcPts val="1400"/>
                  </a:spcBef>
                  <a:buNone/>
                </a:pPr>
                <a14:m>
                  <m:oMathPara xmlns:m="http://schemas.openxmlformats.org/officeDocument/2006/math">
                    <m:oMathParaPr>
                      <m:jc m:val="centerGroup"/>
                    </m:oMathParaPr>
                    <m:oMath xmlns:m="http://schemas.openxmlformats.org/officeDocument/2006/math">
                      <m:r>
                        <a:rPr lang="en-US" sz="2200" i="1">
                          <a:latin typeface="Cambria Math" charset="0"/>
                          <a:ea typeface="Cambria Math" charset="0"/>
                          <a:cs typeface="Cambria Math" charset="0"/>
                        </a:rPr>
                        <m:t>ℙ</m:t>
                      </m:r>
                      <m:d>
                        <m:dPr>
                          <m:ctrlPr>
                            <a:rPr lang="mr-IN" sz="2200" i="1">
                              <a:latin typeface="Cambria Math" charset="0"/>
                              <a:ea typeface="Cambria Math" charset="0"/>
                              <a:cs typeface="Cambria Math" charset="0"/>
                            </a:rPr>
                          </m:ctrlPr>
                        </m:dPr>
                        <m:e>
                          <m:nary>
                            <m:naryPr>
                              <m:chr m:val="∑"/>
                              <m:limLoc m:val="subSup"/>
                              <m:ctrlPr>
                                <a:rPr lang="is-IS" sz="2200" i="1">
                                  <a:latin typeface="Cambria Math" charset="0"/>
                                  <a:ea typeface="Cambria Math" charset="0"/>
                                  <a:cs typeface="Cambria Math" charset="0"/>
                                </a:rPr>
                              </m:ctrlPr>
                            </m:naryPr>
                            <m:sub>
                              <m:r>
                                <m:rPr>
                                  <m:brk m:alnAt="25"/>
                                </m:rPr>
                                <a:rPr lang="en-US" sz="2200" i="1">
                                  <a:latin typeface="Cambria Math" charset="0"/>
                                  <a:ea typeface="Cambria Math" charset="0"/>
                                  <a:cs typeface="Cambria Math" charset="0"/>
                                </a:rPr>
                                <m:t>𝑗</m:t>
                              </m:r>
                              <m:r>
                                <a:rPr lang="en-US" sz="2200" i="1">
                                  <a:latin typeface="Cambria Math" charset="0"/>
                                  <a:ea typeface="Cambria Math" charset="0"/>
                                  <a:cs typeface="Cambria Math" charset="0"/>
                                </a:rPr>
                                <m:t>=1</m:t>
                              </m:r>
                            </m:sub>
                            <m:sup>
                              <m:r>
                                <a:rPr lang="en-US" sz="2200" i="1">
                                  <a:latin typeface="Cambria Math" charset="0"/>
                                  <a:ea typeface="Cambria Math" charset="0"/>
                                  <a:cs typeface="Cambria Math" charset="0"/>
                                </a:rPr>
                                <m:t>𝑀</m:t>
                              </m:r>
                            </m:sup>
                            <m:e>
                              <m:sSub>
                                <m:sSubPr>
                                  <m:ctrlPr>
                                    <a:rPr lang="en-US" sz="2200" i="1">
                                      <a:latin typeface="Cambria Math" charset="0"/>
                                      <a:ea typeface="Cambria Math" charset="0"/>
                                      <a:cs typeface="Cambria Math" charset="0"/>
                                    </a:rPr>
                                  </m:ctrlPr>
                                </m:sSubPr>
                                <m:e>
                                  <m:r>
                                    <a:rPr lang="en-US" sz="2200" i="1">
                                      <a:latin typeface="Cambria Math" charset="0"/>
                                      <a:ea typeface="Cambria Math" charset="0"/>
                                      <a:cs typeface="Cambria Math" charset="0"/>
                                    </a:rPr>
                                    <m:t>𝑝</m:t>
                                  </m:r>
                                </m:e>
                                <m:sub>
                                  <m:sSub>
                                    <m:sSubPr>
                                      <m:ctrlPr>
                                        <a:rPr lang="en-US" sz="2200" i="1">
                                          <a:latin typeface="Cambria Math" charset="0"/>
                                          <a:ea typeface="Cambria Math" charset="0"/>
                                          <a:cs typeface="Cambria Math" charset="0"/>
                                        </a:rPr>
                                      </m:ctrlPr>
                                    </m:sSubPr>
                                    <m:e>
                                      <m:r>
                                        <a:rPr lang="en-US" sz="2200" i="1">
                                          <a:latin typeface="Cambria Math" charset="0"/>
                                          <a:ea typeface="Cambria Math" charset="0"/>
                                          <a:cs typeface="Cambria Math" charset="0"/>
                                        </a:rPr>
                                        <m:t>𝑢</m:t>
                                      </m:r>
                                    </m:e>
                                    <m:sub>
                                      <m:r>
                                        <a:rPr lang="en-US" sz="2200" i="1">
                                          <a:latin typeface="Cambria Math" charset="0"/>
                                          <a:ea typeface="Cambria Math" charset="0"/>
                                          <a:cs typeface="Cambria Math" charset="0"/>
                                        </a:rPr>
                                        <m:t>𝑗</m:t>
                                      </m:r>
                                    </m:sub>
                                  </m:sSub>
                                </m:sub>
                              </m:sSub>
                            </m:e>
                          </m:nary>
                          <m:r>
                            <a:rPr lang="en-US" sz="2200" i="1">
                              <a:latin typeface="Cambria Math" charset="0"/>
                              <a:ea typeface="Cambria Math" charset="0"/>
                              <a:cs typeface="Cambria Math" charset="0"/>
                            </a:rPr>
                            <m:t>≤</m:t>
                          </m:r>
                          <m:f>
                            <m:fPr>
                              <m:ctrlPr>
                                <a:rPr lang="mr-IN" sz="2200" i="1">
                                  <a:latin typeface="Cambria Math" charset="0"/>
                                  <a:ea typeface="Cambria Math" charset="0"/>
                                  <a:cs typeface="Cambria Math" charset="0"/>
                                </a:rPr>
                              </m:ctrlPr>
                            </m:fPr>
                            <m:num>
                              <m:r>
                                <a:rPr lang="en-US" sz="2200" i="1">
                                  <a:latin typeface="Cambria Math" charset="0"/>
                                  <a:ea typeface="Cambria Math" charset="0"/>
                                  <a:cs typeface="Cambria Math" charset="0"/>
                                </a:rPr>
                                <m:t>96</m:t>
                              </m:r>
                              <m:func>
                                <m:funcPr>
                                  <m:ctrlPr>
                                    <a:rPr lang="en-US" sz="2200" i="1">
                                      <a:latin typeface="Cambria Math" charset="0"/>
                                      <a:ea typeface="Cambria Math" charset="0"/>
                                      <a:cs typeface="Cambria Math" charset="0"/>
                                    </a:rPr>
                                  </m:ctrlPr>
                                </m:funcPr>
                                <m:fName>
                                  <m:r>
                                    <m:rPr>
                                      <m:sty m:val="p"/>
                                    </m:rPr>
                                    <a:rPr lang="en-US" sz="2200">
                                      <a:latin typeface="Cambria Math" charset="0"/>
                                      <a:ea typeface="Cambria Math" charset="0"/>
                                      <a:cs typeface="Cambria Math" charset="0"/>
                                    </a:rPr>
                                    <m:t>log</m:t>
                                  </m:r>
                                </m:fName>
                                <m:e>
                                  <m:r>
                                    <a:rPr lang="en-US" sz="2200" i="1">
                                      <a:latin typeface="Cambria Math" charset="0"/>
                                      <a:ea typeface="Cambria Math" charset="0"/>
                                      <a:cs typeface="Cambria Math" charset="0"/>
                                    </a:rPr>
                                    <m:t>(2</m:t>
                                  </m:r>
                                  <m:r>
                                    <a:rPr lang="en-US" sz="2200" i="1">
                                      <a:latin typeface="Cambria Math" charset="0"/>
                                      <a:ea typeface="Cambria Math" charset="0"/>
                                      <a:cs typeface="Cambria Math" charset="0"/>
                                    </a:rPr>
                                    <m:t>𝑀</m:t>
                                  </m:r>
                                  <m:r>
                                    <a:rPr lang="en-US" sz="2200" i="1">
                                      <a:latin typeface="Cambria Math" charset="0"/>
                                      <a:ea typeface="Cambria Math" charset="0"/>
                                      <a:cs typeface="Cambria Math" charset="0"/>
                                    </a:rPr>
                                    <m:t>)</m:t>
                                  </m:r>
                                </m:e>
                              </m:func>
                            </m:num>
                            <m:den>
                              <m:sSup>
                                <m:sSupPr>
                                  <m:ctrlPr>
                                    <a:rPr lang="en-US" sz="2200" i="1">
                                      <a:latin typeface="Cambria Math" charset="0"/>
                                      <a:ea typeface="Cambria Math" charset="0"/>
                                      <a:cs typeface="Cambria Math" charset="0"/>
                                    </a:rPr>
                                  </m:ctrlPr>
                                </m:sSupPr>
                                <m:e>
                                  <m:r>
                                    <a:rPr lang="en-US" sz="2200" i="1">
                                      <a:latin typeface="Cambria Math" charset="0"/>
                                      <a:ea typeface="Cambria Math" charset="0"/>
                                      <a:cs typeface="Cambria Math" charset="0"/>
                                    </a:rPr>
                                    <m:t>𝜏</m:t>
                                  </m:r>
                                </m:e>
                                <m:sup>
                                  <m:r>
                                    <a:rPr lang="en-US" sz="2200" i="1">
                                      <a:latin typeface="Cambria Math" charset="0"/>
                                      <a:ea typeface="Cambria Math" charset="0"/>
                                      <a:cs typeface="Cambria Math" charset="0"/>
                                    </a:rPr>
                                    <m:t>2</m:t>
                                  </m:r>
                                </m:sup>
                              </m:sSup>
                            </m:den>
                          </m:f>
                        </m:e>
                      </m:d>
                      <m:r>
                        <a:rPr lang="en-US" sz="2200" i="1">
                          <a:latin typeface="Cambria Math" charset="0"/>
                          <a:ea typeface="Cambria Math" charset="0"/>
                          <a:cs typeface="Cambria Math" charset="0"/>
                        </a:rPr>
                        <m:t>≥1−</m:t>
                      </m:r>
                      <m:r>
                        <a:rPr lang="en-US" sz="2200" i="1">
                          <a:latin typeface="Cambria Math" charset="0"/>
                          <a:ea typeface="Cambria Math" charset="0"/>
                          <a:cs typeface="Cambria Math" charset="0"/>
                        </a:rPr>
                        <m:t>𝛽</m:t>
                      </m:r>
                    </m:oMath>
                  </m:oMathPara>
                </a14:m>
                <a:endParaRPr lang="en-US" sz="2200" dirty="0"/>
              </a:p>
              <a:p>
                <a:pPr marL="0" indent="0">
                  <a:spcBef>
                    <a:spcPts val="1400"/>
                  </a:spcBef>
                  <a:buNone/>
                </a:pPr>
                <a:endParaRPr lang="en-US" sz="2200" dirty="0"/>
              </a:p>
              <a:p>
                <a:pPr marL="0" indent="0">
                  <a:spcBef>
                    <a:spcPts val="1400"/>
                  </a:spcBef>
                  <a:buNone/>
                </a:pPr>
                <a:r>
                  <a:rPr lang="en-US" sz="2200" u="sng" dirty="0"/>
                  <a:t>Theorem (Cost for Autonomous)</a:t>
                </a:r>
                <a:r>
                  <a:rPr lang="en-US" sz="2200" dirty="0"/>
                  <a:t>: For any sequence of query rules and any </a:t>
                </a:r>
                <a:r>
                  <a:rPr lang="en-US" sz="2200" b="1" dirty="0"/>
                  <a:t>autonomous</a:t>
                </a:r>
                <a:r>
                  <a:rPr lang="en-US" sz="2200" dirty="0"/>
                  <a:t> </a:t>
                </a:r>
                <a:r>
                  <a:rPr lang="en-US" sz="2200" dirty="0" smtClean="0"/>
                  <a:t>user making </a:t>
                </a:r>
                <a14:m>
                  <m:oMath xmlns:m="http://schemas.openxmlformats.org/officeDocument/2006/math">
                    <m:r>
                      <a:rPr lang="en-US" sz="2200" b="0" i="1" smtClean="0">
                        <a:latin typeface="Cambria Math" charset="0"/>
                      </a:rPr>
                      <m:t>𝑀</m:t>
                    </m:r>
                  </m:oMath>
                </a14:m>
                <a:r>
                  <a:rPr lang="en-US" sz="2200" dirty="0" smtClean="0"/>
                  <a:t> queries, there is an absolute constant </a:t>
                </a:r>
                <a14:m>
                  <m:oMath xmlns:m="http://schemas.openxmlformats.org/officeDocument/2006/math">
                    <m:r>
                      <a:rPr lang="en-US" sz="2200" b="0" i="1" smtClean="0">
                        <a:latin typeface="Cambria Math" charset="0"/>
                      </a:rPr>
                      <m:t>𝑐</m:t>
                    </m:r>
                  </m:oMath>
                </a14:m>
                <a:r>
                  <a:rPr lang="en-US" sz="2200" dirty="0" smtClean="0"/>
                  <a:t> </a:t>
                </a:r>
                <a:r>
                  <a:rPr lang="en-US" sz="2200" dirty="0" err="1" smtClean="0"/>
                  <a:t>s.t.</a:t>
                </a:r>
                <a:endParaRPr lang="en-US" sz="2200" dirty="0" smtClean="0"/>
              </a:p>
              <a:p>
                <a:pPr marL="0" indent="0" algn="ctr">
                  <a:spcBef>
                    <a:spcPts val="1400"/>
                  </a:spcBef>
                  <a:buNone/>
                </a:pPr>
                <a14:m>
                  <m:oMathPara xmlns:m="http://schemas.openxmlformats.org/officeDocument/2006/math">
                    <m:oMathParaPr>
                      <m:jc m:val="centerGroup"/>
                    </m:oMathParaPr>
                    <m:oMath xmlns:m="http://schemas.openxmlformats.org/officeDocument/2006/math">
                      <m:r>
                        <a:rPr lang="en-US" sz="2200" i="1" smtClean="0">
                          <a:latin typeface="Cambria Math" charset="0"/>
                          <a:ea typeface="Cambria Math" charset="0"/>
                          <a:cs typeface="Cambria Math" charset="0"/>
                        </a:rPr>
                        <m:t>ℙ</m:t>
                      </m:r>
                      <m:d>
                        <m:dPr>
                          <m:ctrlPr>
                            <a:rPr lang="mr-IN" sz="2200" i="1" smtClean="0">
                              <a:latin typeface="Cambria Math" charset="0"/>
                              <a:ea typeface="Cambria Math" charset="0"/>
                              <a:cs typeface="Cambria Math" charset="0"/>
                            </a:rPr>
                          </m:ctrlPr>
                        </m:dPr>
                        <m:e>
                          <m:nary>
                            <m:naryPr>
                              <m:chr m:val="∑"/>
                              <m:limLoc m:val="subSup"/>
                              <m:ctrlPr>
                                <a:rPr lang="is-IS" sz="2200" i="1" smtClean="0">
                                  <a:latin typeface="Cambria Math" charset="0"/>
                                  <a:ea typeface="Cambria Math" charset="0"/>
                                  <a:cs typeface="Cambria Math" charset="0"/>
                                </a:rPr>
                              </m:ctrlPr>
                            </m:naryPr>
                            <m:sub>
                              <m:r>
                                <m:rPr>
                                  <m:brk m:alnAt="25"/>
                                </m:rPr>
                                <a:rPr lang="en-US" sz="2200" b="0" i="1" smtClean="0">
                                  <a:latin typeface="Cambria Math" charset="0"/>
                                  <a:ea typeface="Cambria Math" charset="0"/>
                                  <a:cs typeface="Cambria Math" charset="0"/>
                                </a:rPr>
                                <m:t>𝑗</m:t>
                              </m:r>
                              <m:r>
                                <a:rPr lang="en-US" sz="2200" b="0" i="1" smtClean="0">
                                  <a:latin typeface="Cambria Math" charset="0"/>
                                  <a:ea typeface="Cambria Math" charset="0"/>
                                  <a:cs typeface="Cambria Math" charset="0"/>
                                </a:rPr>
                                <m:t>=1</m:t>
                              </m:r>
                            </m:sub>
                            <m:sup>
                              <m:r>
                                <a:rPr lang="en-US" sz="2200" b="0" i="1" smtClean="0">
                                  <a:latin typeface="Cambria Math" charset="0"/>
                                  <a:ea typeface="Cambria Math" charset="0"/>
                                  <a:cs typeface="Cambria Math" charset="0"/>
                                </a:rPr>
                                <m:t>𝑀</m:t>
                              </m:r>
                            </m:sup>
                            <m:e>
                              <m:sSub>
                                <m:sSubPr>
                                  <m:ctrlPr>
                                    <a:rPr lang="en-US" sz="2200" b="0" i="1" smtClean="0">
                                      <a:latin typeface="Cambria Math" charset="0"/>
                                      <a:ea typeface="Cambria Math" charset="0"/>
                                      <a:cs typeface="Cambria Math" charset="0"/>
                                    </a:rPr>
                                  </m:ctrlPr>
                                </m:sSubPr>
                                <m:e>
                                  <m:r>
                                    <a:rPr lang="en-US" sz="2200" b="0" i="1" smtClean="0">
                                      <a:latin typeface="Cambria Math" charset="0"/>
                                      <a:ea typeface="Cambria Math" charset="0"/>
                                      <a:cs typeface="Cambria Math" charset="0"/>
                                    </a:rPr>
                                    <m:t>𝑝</m:t>
                                  </m:r>
                                </m:e>
                                <m:sub>
                                  <m:sSub>
                                    <m:sSubPr>
                                      <m:ctrlPr>
                                        <a:rPr lang="en-US" sz="2200" b="0" i="1" smtClean="0">
                                          <a:latin typeface="Cambria Math" charset="0"/>
                                          <a:ea typeface="Cambria Math" charset="0"/>
                                          <a:cs typeface="Cambria Math" charset="0"/>
                                        </a:rPr>
                                      </m:ctrlPr>
                                    </m:sSubPr>
                                    <m:e>
                                      <m:r>
                                        <a:rPr lang="en-US" sz="2200" b="0" i="1" smtClean="0">
                                          <a:latin typeface="Cambria Math" charset="0"/>
                                          <a:ea typeface="Cambria Math" charset="0"/>
                                          <a:cs typeface="Cambria Math" charset="0"/>
                                        </a:rPr>
                                        <m:t>𝑢</m:t>
                                      </m:r>
                                    </m:e>
                                    <m:sub>
                                      <m:r>
                                        <a:rPr lang="en-US" sz="2200" b="0" i="1" smtClean="0">
                                          <a:latin typeface="Cambria Math" charset="0"/>
                                          <a:ea typeface="Cambria Math" charset="0"/>
                                          <a:cs typeface="Cambria Math" charset="0"/>
                                        </a:rPr>
                                        <m:t>𝑗</m:t>
                                      </m:r>
                                    </m:sub>
                                  </m:sSub>
                                </m:sub>
                              </m:sSub>
                            </m:e>
                          </m:nary>
                          <m:r>
                            <a:rPr lang="en-US" sz="2200" b="0" i="1" smtClean="0">
                              <a:latin typeface="Cambria Math" charset="0"/>
                              <a:ea typeface="Cambria Math" charset="0"/>
                              <a:cs typeface="Cambria Math" charset="0"/>
                            </a:rPr>
                            <m:t>≤</m:t>
                          </m:r>
                          <m:r>
                            <a:rPr lang="en-US" sz="2200" b="0" i="1" smtClean="0">
                              <a:latin typeface="Cambria Math" charset="0"/>
                              <a:ea typeface="Cambria Math" charset="0"/>
                              <a:cs typeface="Cambria Math" charset="0"/>
                            </a:rPr>
                            <m:t>𝑐</m:t>
                          </m:r>
                          <m:r>
                            <a:rPr lang="en-US" sz="2200" b="0" i="1" smtClean="0">
                              <a:latin typeface="Cambria Math" charset="0"/>
                              <a:ea typeface="Cambria Math" charset="0"/>
                              <a:cs typeface="Cambria Math" charset="0"/>
                            </a:rPr>
                            <m:t>⋅</m:t>
                          </m:r>
                          <m:f>
                            <m:fPr>
                              <m:ctrlPr>
                                <a:rPr lang="en-US" sz="2200" i="1">
                                  <a:latin typeface="Cambria Math" charset="0"/>
                                </a:rPr>
                              </m:ctrlPr>
                            </m:fPr>
                            <m:num>
                              <m:rad>
                                <m:radPr>
                                  <m:degHide m:val="on"/>
                                  <m:ctrlPr>
                                    <a:rPr lang="en-US" sz="2200" i="1">
                                      <a:latin typeface="Cambria Math" charset="0"/>
                                    </a:rPr>
                                  </m:ctrlPr>
                                </m:radPr>
                                <m:deg/>
                                <m:e>
                                  <m:r>
                                    <a:rPr lang="en-US" sz="2200" i="1">
                                      <a:latin typeface="Cambria Math" charset="0"/>
                                    </a:rPr>
                                    <m:t>𝑀</m:t>
                                  </m:r>
                                </m:e>
                              </m:rad>
                              <m:func>
                                <m:funcPr>
                                  <m:ctrlPr>
                                    <a:rPr lang="en-US" sz="2200" i="1">
                                      <a:latin typeface="Cambria Math" charset="0"/>
                                    </a:rPr>
                                  </m:ctrlPr>
                                </m:funcPr>
                                <m:fName>
                                  <m:sSup>
                                    <m:sSupPr>
                                      <m:ctrlPr>
                                        <a:rPr lang="en-US" sz="2200" i="1">
                                          <a:latin typeface="Cambria Math" charset="0"/>
                                        </a:rPr>
                                      </m:ctrlPr>
                                    </m:sSupPr>
                                    <m:e>
                                      <m:r>
                                        <m:rPr>
                                          <m:sty m:val="p"/>
                                        </m:rPr>
                                        <a:rPr lang="en-US" sz="2200">
                                          <a:latin typeface="Cambria Math" panose="02040503050406030204" pitchFamily="18" charset="0"/>
                                        </a:rPr>
                                        <m:t>log</m:t>
                                      </m:r>
                                    </m:e>
                                    <m:sup>
                                      <m:r>
                                        <a:rPr lang="en-US" sz="2200" i="1">
                                          <a:latin typeface="Cambria Math" panose="02040503050406030204" pitchFamily="18" charset="0"/>
                                        </a:rPr>
                                        <m:t>2</m:t>
                                      </m:r>
                                    </m:sup>
                                  </m:sSup>
                                </m:fName>
                                <m:e>
                                  <m:d>
                                    <m:dPr>
                                      <m:ctrlPr>
                                        <a:rPr lang="en-US" sz="2200" i="1">
                                          <a:latin typeface="Cambria Math" charset="0"/>
                                        </a:rPr>
                                      </m:ctrlPr>
                                    </m:dPr>
                                    <m:e>
                                      <m:f>
                                        <m:fPr>
                                          <m:type m:val="skw"/>
                                          <m:ctrlPr>
                                            <a:rPr lang="en-US" sz="2200" i="1">
                                              <a:latin typeface="Cambria Math" charset="0"/>
                                            </a:rPr>
                                          </m:ctrlPr>
                                        </m:fPr>
                                        <m:num>
                                          <m:r>
                                            <a:rPr lang="en-US" sz="2200" i="1">
                                              <a:latin typeface="Cambria Math" charset="0"/>
                                            </a:rPr>
                                            <m:t>𝑀</m:t>
                                          </m:r>
                                        </m:num>
                                        <m:den>
                                          <m:r>
                                            <a:rPr lang="en-US" sz="2200" i="1">
                                              <a:latin typeface="Cambria Math" charset="0"/>
                                            </a:rPr>
                                            <m:t>𝛽</m:t>
                                          </m:r>
                                        </m:den>
                                      </m:f>
                                    </m:e>
                                  </m:d>
                                </m:e>
                              </m:func>
                            </m:num>
                            <m:den>
                              <m:sSup>
                                <m:sSupPr>
                                  <m:ctrlPr>
                                    <a:rPr lang="en-US" sz="2200" i="1">
                                      <a:latin typeface="Cambria Math" charset="0"/>
                                    </a:rPr>
                                  </m:ctrlPr>
                                </m:sSupPr>
                                <m:e>
                                  <m:r>
                                    <a:rPr lang="en-US" sz="2200" i="1">
                                      <a:latin typeface="Cambria Math" panose="02040503050406030204" pitchFamily="18" charset="0"/>
                                    </a:rPr>
                                    <m:t>𝜏</m:t>
                                  </m:r>
                                </m:e>
                                <m:sup>
                                  <m:r>
                                    <a:rPr lang="en-US" sz="2200" i="1">
                                      <a:latin typeface="Cambria Math" panose="02040503050406030204" pitchFamily="18" charset="0"/>
                                    </a:rPr>
                                    <m:t>2</m:t>
                                  </m:r>
                                </m:sup>
                              </m:sSup>
                            </m:den>
                          </m:f>
                        </m:e>
                      </m:d>
                      <m:r>
                        <a:rPr lang="en-US" sz="2200" b="0" i="1" smtClean="0">
                          <a:latin typeface="Cambria Math" charset="0"/>
                          <a:ea typeface="Cambria Math" charset="0"/>
                          <a:cs typeface="Cambria Math" charset="0"/>
                        </a:rPr>
                        <m:t>≥1−</m:t>
                      </m:r>
                      <m:r>
                        <a:rPr lang="en-US" sz="2200" b="0" i="1" smtClean="0">
                          <a:latin typeface="Cambria Math" charset="0"/>
                          <a:ea typeface="Cambria Math" charset="0"/>
                          <a:cs typeface="Cambria Math" charset="0"/>
                        </a:rPr>
                        <m:t>𝛽</m:t>
                      </m:r>
                    </m:oMath>
                  </m:oMathPara>
                </a14:m>
                <a:endParaRPr lang="en-US" sz="2200" dirty="0"/>
              </a:p>
            </p:txBody>
          </p:sp>
        </mc:Choice>
        <mc:Fallback>
          <p:sp>
            <p:nvSpPr>
              <p:cNvPr id="3" name="Content Placeholder 2">
                <a:extLst>
                  <a:ext uri="{FF2B5EF4-FFF2-40B4-BE49-F238E27FC236}">
                    <a16:creationId xmlns="" xmlns:a16="http://schemas.microsoft.com/office/drawing/2014/main" xmlns:a14="http://schemas.microsoft.com/office/drawing/2010/main" id="{C0353BEB-ED65-4377-B8AC-87A4F3EBC240}"/>
                  </a:ext>
                </a:extLst>
              </p:cNvPr>
              <p:cNvSpPr>
                <a:spLocks noGrp="1" noRot="1" noChangeAspect="1" noMove="1" noResize="1" noEditPoints="1" noAdjustHandles="1" noChangeArrowheads="1" noChangeShapeType="1" noTextEdit="1"/>
              </p:cNvSpPr>
              <p:nvPr>
                <p:ph idx="1"/>
              </p:nvPr>
            </p:nvSpPr>
            <p:spPr>
              <a:xfrm>
                <a:off x="155448" y="921030"/>
                <a:ext cx="8833104" cy="5502276"/>
              </a:xfrm>
              <a:blipFill rotWithShape="0">
                <a:blip r:embed="rId3"/>
                <a:stretch>
                  <a:fillRect l="-759" t="-2769"/>
                </a:stretch>
              </a:blipFill>
            </p:spPr>
            <p:txBody>
              <a:bodyPr/>
              <a:lstStyle/>
              <a:p>
                <a:r>
                  <a:rPr lang="en-US">
                    <a:noFill/>
                  </a:rPr>
                  <a:t> </a:t>
                </a:r>
              </a:p>
            </p:txBody>
          </p:sp>
        </mc:Fallback>
      </mc:AlternateContent>
      <p:sp>
        <p:nvSpPr>
          <p:cNvPr id="4" name="TextBox 3"/>
          <p:cNvSpPr txBox="1"/>
          <p:nvPr/>
        </p:nvSpPr>
        <p:spPr>
          <a:xfrm>
            <a:off x="628650" y="1470995"/>
            <a:ext cx="6496202" cy="369332"/>
          </a:xfrm>
          <a:prstGeom prst="rect">
            <a:avLst/>
          </a:prstGeom>
          <a:noFill/>
        </p:spPr>
        <p:txBody>
          <a:bodyPr wrap="none" rtlCol="0">
            <a:spAutoFit/>
          </a:bodyPr>
          <a:lstStyle/>
          <a:p>
            <a:r>
              <a:rPr lang="en-US" dirty="0" smtClean="0">
                <a:solidFill>
                  <a:schemeClr val="accent1">
                    <a:lumMod val="75000"/>
                  </a:schemeClr>
                </a:solidFill>
              </a:rPr>
              <a:t>Because all of </a:t>
            </a:r>
            <a:r>
              <a:rPr lang="en-US" dirty="0" err="1" smtClean="0">
                <a:solidFill>
                  <a:schemeClr val="accent1">
                    <a:lumMod val="75000"/>
                  </a:schemeClr>
                </a:solidFill>
                <a:latin typeface="Copperplate Gothic Light" panose="020E0507020206020404" pitchFamily="34" charset="0"/>
              </a:rPr>
              <a:t>ValidationRound</a:t>
            </a:r>
            <a:r>
              <a:rPr lang="en-US" dirty="0" err="1" smtClean="0">
                <a:solidFill>
                  <a:schemeClr val="accent1">
                    <a:lumMod val="75000"/>
                  </a:schemeClr>
                </a:solidFill>
              </a:rPr>
              <a:t>’s</a:t>
            </a:r>
            <a:r>
              <a:rPr lang="en-US" dirty="0" smtClean="0">
                <a:solidFill>
                  <a:schemeClr val="accent1">
                    <a:lumMod val="75000"/>
                  </a:schemeClr>
                </a:solidFill>
              </a:rPr>
              <a:t> answers are accurate </a:t>
            </a:r>
            <a:r>
              <a:rPr lang="en-US" dirty="0" err="1" smtClean="0">
                <a:solidFill>
                  <a:schemeClr val="accent1">
                    <a:lumMod val="75000"/>
                  </a:schemeClr>
                </a:solidFill>
              </a:rPr>
              <a:t>w.h.p</a:t>
            </a:r>
            <a:r>
              <a:rPr lang="en-US" dirty="0" smtClean="0">
                <a:solidFill>
                  <a:schemeClr val="accent1">
                    <a:lumMod val="75000"/>
                  </a:schemeClr>
                </a:solidFill>
              </a:rPr>
              <a:t>.</a:t>
            </a:r>
            <a:endParaRPr lang="en-US" dirty="0">
              <a:solidFill>
                <a:schemeClr val="accent1">
                  <a:lumMod val="75000"/>
                </a:schemeClr>
              </a:solidFill>
            </a:endParaRPr>
          </a:p>
        </p:txBody>
      </p:sp>
      <p:sp>
        <p:nvSpPr>
          <p:cNvPr id="5" name="TextBox 4"/>
          <p:cNvSpPr txBox="1"/>
          <p:nvPr/>
        </p:nvSpPr>
        <p:spPr>
          <a:xfrm>
            <a:off x="628650" y="2658170"/>
            <a:ext cx="3783087" cy="369332"/>
          </a:xfrm>
          <a:prstGeom prst="rect">
            <a:avLst/>
          </a:prstGeom>
          <a:noFill/>
        </p:spPr>
        <p:txBody>
          <a:bodyPr wrap="none" rtlCol="0">
            <a:spAutoFit/>
          </a:bodyPr>
          <a:lstStyle/>
          <a:p>
            <a:r>
              <a:rPr lang="en-US" dirty="0" smtClean="0">
                <a:solidFill>
                  <a:schemeClr val="accent1">
                    <a:lumMod val="75000"/>
                  </a:schemeClr>
                </a:solidFill>
              </a:rPr>
              <a:t>High price assures this by construction</a:t>
            </a:r>
            <a:endParaRPr lang="en-US" dirty="0">
              <a:solidFill>
                <a:schemeClr val="accent1">
                  <a:lumMod val="75000"/>
                </a:schemeClr>
              </a:solidFill>
            </a:endParaRPr>
          </a:p>
        </p:txBody>
      </p:sp>
      <p:sp>
        <p:nvSpPr>
          <p:cNvPr id="7" name="TextBox 6"/>
          <p:cNvSpPr txBox="1"/>
          <p:nvPr/>
        </p:nvSpPr>
        <p:spPr>
          <a:xfrm>
            <a:off x="638589" y="4345486"/>
            <a:ext cx="7322133" cy="369332"/>
          </a:xfrm>
          <a:prstGeom prst="rect">
            <a:avLst/>
          </a:prstGeom>
          <a:noFill/>
        </p:spPr>
        <p:txBody>
          <a:bodyPr wrap="none" rtlCol="0">
            <a:spAutoFit/>
          </a:bodyPr>
          <a:lstStyle/>
          <a:p>
            <a:r>
              <a:rPr lang="en-US" dirty="0" smtClean="0">
                <a:solidFill>
                  <a:schemeClr val="accent1">
                    <a:lumMod val="75000"/>
                  </a:schemeClr>
                </a:solidFill>
              </a:rPr>
              <a:t>Non-adaptive queries do not cause type II halts, so only the low price is paid</a:t>
            </a:r>
            <a:endParaRPr lang="en-US" dirty="0">
              <a:solidFill>
                <a:schemeClr val="accent1">
                  <a:lumMod val="75000"/>
                </a:schemeClr>
              </a:solidFill>
            </a:endParaRPr>
          </a:p>
        </p:txBody>
      </p:sp>
      <mc:AlternateContent xmlns:mc="http://schemas.openxmlformats.org/markup-compatibility/2006" xmlns:a14="http://schemas.microsoft.com/office/drawing/2010/main">
        <mc:Choice Requires="a14">
          <p:sp>
            <p:nvSpPr>
              <p:cNvPr id="8" name="TextBox 7"/>
              <p:cNvSpPr txBox="1"/>
              <p:nvPr/>
            </p:nvSpPr>
            <p:spPr>
              <a:xfrm>
                <a:off x="638589" y="6238640"/>
                <a:ext cx="8405443" cy="378052"/>
              </a:xfrm>
              <a:prstGeom prst="rect">
                <a:avLst/>
              </a:prstGeom>
              <a:noFill/>
            </p:spPr>
            <p:txBody>
              <a:bodyPr wrap="none" rtlCol="0">
                <a:spAutoFit/>
              </a:bodyPr>
              <a:lstStyle/>
              <a:p>
                <a:r>
                  <a:rPr lang="en-US" dirty="0" smtClean="0">
                    <a:solidFill>
                      <a:schemeClr val="accent1">
                        <a:lumMod val="75000"/>
                      </a:schemeClr>
                    </a:solidFill>
                  </a:rPr>
                  <a:t>Autonomous user might pay high price in a round, but only after making </a:t>
                </a:r>
                <a14:m>
                  <m:oMath xmlns:m="http://schemas.openxmlformats.org/officeDocument/2006/math">
                    <m:acc>
                      <m:accPr>
                        <m:chr m:val="̃"/>
                        <m:ctrlPr>
                          <a:rPr lang="en-US" b="0" i="1" smtClean="0">
                            <a:solidFill>
                              <a:schemeClr val="accent1">
                                <a:lumMod val="75000"/>
                              </a:schemeClr>
                            </a:solidFill>
                            <a:latin typeface="Cambria Math" charset="0"/>
                          </a:rPr>
                        </m:ctrlPr>
                      </m:accPr>
                      <m:e>
                        <m:r>
                          <m:rPr>
                            <m:sty m:val="p"/>
                          </m:rPr>
                          <a:rPr lang="en-US" b="0" i="0" smtClean="0">
                            <a:solidFill>
                              <a:schemeClr val="accent1">
                                <a:lumMod val="75000"/>
                              </a:schemeClr>
                            </a:solidFill>
                            <a:latin typeface="Cambria Math" charset="0"/>
                          </a:rPr>
                          <m:t>Ω</m:t>
                        </m:r>
                      </m:e>
                    </m:acc>
                    <m:d>
                      <m:dPr>
                        <m:ctrlPr>
                          <a:rPr lang="en-US" b="0" i="1" smtClean="0">
                            <a:solidFill>
                              <a:schemeClr val="accent1">
                                <a:lumMod val="75000"/>
                              </a:schemeClr>
                            </a:solidFill>
                            <a:latin typeface="Cambria Math" charset="0"/>
                          </a:rPr>
                        </m:ctrlPr>
                      </m:dPr>
                      <m:e>
                        <m:sSubSup>
                          <m:sSubSupPr>
                            <m:ctrlPr>
                              <a:rPr lang="en-US" b="0" i="1" smtClean="0">
                                <a:solidFill>
                                  <a:schemeClr val="accent1">
                                    <a:lumMod val="75000"/>
                                  </a:schemeClr>
                                </a:solidFill>
                                <a:latin typeface="Cambria Math" charset="0"/>
                              </a:rPr>
                            </m:ctrlPr>
                          </m:sSubSupPr>
                          <m:e>
                            <m:r>
                              <a:rPr lang="en-US" b="0" i="1" smtClean="0">
                                <a:solidFill>
                                  <a:schemeClr val="accent1">
                                    <a:lumMod val="75000"/>
                                  </a:schemeClr>
                                </a:solidFill>
                                <a:latin typeface="Cambria Math" charset="0"/>
                              </a:rPr>
                              <m:t>𝑁</m:t>
                            </m:r>
                          </m:e>
                          <m:sub>
                            <m:r>
                              <a:rPr lang="en-US" b="0" i="1" smtClean="0">
                                <a:solidFill>
                                  <a:schemeClr val="accent1">
                                    <a:lumMod val="75000"/>
                                  </a:schemeClr>
                                </a:solidFill>
                                <a:latin typeface="Cambria Math" charset="0"/>
                              </a:rPr>
                              <m:t>𝑡</m:t>
                            </m:r>
                          </m:sub>
                          <m:sup>
                            <m:r>
                              <a:rPr lang="en-US" b="0" i="1" smtClean="0">
                                <a:solidFill>
                                  <a:schemeClr val="accent1">
                                    <a:lumMod val="75000"/>
                                  </a:schemeClr>
                                </a:solidFill>
                                <a:latin typeface="Cambria Math" charset="0"/>
                              </a:rPr>
                              <m:t>2</m:t>
                            </m:r>
                          </m:sup>
                        </m:sSubSup>
                      </m:e>
                    </m:d>
                  </m:oMath>
                </a14:m>
                <a:r>
                  <a:rPr lang="en-US" dirty="0" smtClean="0">
                    <a:solidFill>
                      <a:schemeClr val="accent1">
                        <a:lumMod val="75000"/>
                      </a:schemeClr>
                    </a:solidFill>
                  </a:rPr>
                  <a:t> queries</a:t>
                </a:r>
                <a:endParaRPr lang="en-US" dirty="0">
                  <a:solidFill>
                    <a:schemeClr val="accent1">
                      <a:lumMod val="75000"/>
                    </a:schemeClr>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38589" y="6238640"/>
                <a:ext cx="8405443" cy="378052"/>
              </a:xfrm>
              <a:prstGeom prst="rect">
                <a:avLst/>
              </a:prstGeom>
              <a:blipFill rotWithShape="0">
                <a:blip r:embed="rId4"/>
                <a:stretch>
                  <a:fillRect l="-653" t="-4839" b="-25806"/>
                </a:stretch>
              </a:blipFill>
            </p:spPr>
            <p:txBody>
              <a:bodyPr/>
              <a:lstStyle/>
              <a:p>
                <a:r>
                  <a:rPr lang="en-US">
                    <a:noFill/>
                  </a:rPr>
                  <a:t> </a:t>
                </a:r>
              </a:p>
            </p:txBody>
          </p:sp>
        </mc:Fallback>
      </mc:AlternateContent>
    </p:spTree>
    <p:extLst>
      <p:ext uri="{BB962C8B-B14F-4D97-AF65-F5344CB8AC3E}">
        <p14:creationId xmlns:p14="http://schemas.microsoft.com/office/powerpoint/2010/main" val="82971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Image result for genome sequence">
            <a:extLst>
              <a:ext uri="{FF2B5EF4-FFF2-40B4-BE49-F238E27FC236}">
                <a16:creationId xmlns="" xmlns:a16="http://schemas.microsoft.com/office/drawing/2014/main" id="{AE356392-7AEA-4C3A-B15E-18696E3711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2816" y="1430833"/>
            <a:ext cx="2766171" cy="18469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43A332C6-7042-4460-91C3-921C6A859103}"/>
              </a:ext>
            </a:extLst>
          </p:cNvPr>
          <p:cNvPicPr>
            <a:picLocks noChangeAspect="1"/>
          </p:cNvPicPr>
          <p:nvPr/>
        </p:nvPicPr>
        <p:blipFill>
          <a:blip r:embed="rId4"/>
          <a:stretch>
            <a:fillRect/>
          </a:stretch>
        </p:blipFill>
        <p:spPr>
          <a:xfrm>
            <a:off x="-302628" y="1550968"/>
            <a:ext cx="5339752" cy="3592071"/>
          </a:xfrm>
          <a:prstGeom prst="rect">
            <a:avLst/>
          </a:prstGeom>
        </p:spPr>
      </p:pic>
      <p:pic>
        <p:nvPicPr>
          <p:cNvPr id="1026" name="Picture 2" descr="Image result for kaggle machine learning">
            <a:extLst>
              <a:ext uri="{FF2B5EF4-FFF2-40B4-BE49-F238E27FC236}">
                <a16:creationId xmlns="" xmlns:a16="http://schemas.microsoft.com/office/drawing/2014/main" id="{08AB7DF2-33AA-4280-8ACA-3D1F8EB9CF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996" y="4575403"/>
            <a:ext cx="4749913" cy="22825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58C1FCC6-AF43-4CD1-B9AA-310283527D3A}"/>
              </a:ext>
            </a:extLst>
          </p:cNvPr>
          <p:cNvSpPr>
            <a:spLocks noGrp="1"/>
          </p:cNvSpPr>
          <p:nvPr>
            <p:ph type="title"/>
          </p:nvPr>
        </p:nvSpPr>
        <p:spPr>
          <a:xfrm>
            <a:off x="628650" y="364288"/>
            <a:ext cx="7886700" cy="907863"/>
          </a:xfrm>
        </p:spPr>
        <p:txBody>
          <a:bodyPr>
            <a:normAutofit fontScale="90000"/>
          </a:bodyPr>
          <a:lstStyle/>
          <a:p>
            <a:r>
              <a:rPr lang="en-US" dirty="0"/>
              <a:t>Validation in Machine Learning </a:t>
            </a:r>
            <a:br>
              <a:rPr lang="en-US" dirty="0"/>
            </a:br>
            <a:r>
              <a:rPr lang="en-US" dirty="0"/>
              <a:t>and Scientific Discovery</a:t>
            </a:r>
          </a:p>
        </p:txBody>
      </p:sp>
      <p:pic>
        <p:nvPicPr>
          <p:cNvPr id="1030" name="Picture 6" descr="Image result for kaggle higgs boson">
            <a:extLst>
              <a:ext uri="{FF2B5EF4-FFF2-40B4-BE49-F238E27FC236}">
                <a16:creationId xmlns="" xmlns:a16="http://schemas.microsoft.com/office/drawing/2014/main" id="{B4A88E25-8286-4016-BB4F-AE51B3A2E4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5954" y="2894829"/>
            <a:ext cx="4848045" cy="12801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iggs tau tau event">
            <a:extLst>
              <a:ext uri="{FF2B5EF4-FFF2-40B4-BE49-F238E27FC236}">
                <a16:creationId xmlns="" xmlns:a16="http://schemas.microsoft.com/office/drawing/2014/main" id="{4A8BDAF1-FD30-46FF-B495-84F77B5A53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97614" y="1324860"/>
            <a:ext cx="2346385" cy="16698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D9D68E13-BF73-4DE6-8EAF-D97D4D521AD9}"/>
              </a:ext>
            </a:extLst>
          </p:cNvPr>
          <p:cNvPicPr>
            <a:picLocks noChangeAspect="1"/>
          </p:cNvPicPr>
          <p:nvPr/>
        </p:nvPicPr>
        <p:blipFill>
          <a:blip r:embed="rId8"/>
          <a:stretch>
            <a:fillRect/>
          </a:stretch>
        </p:blipFill>
        <p:spPr>
          <a:xfrm>
            <a:off x="2976813" y="3758924"/>
            <a:ext cx="7486326" cy="3548431"/>
          </a:xfrm>
          <a:prstGeom prst="rect">
            <a:avLst/>
          </a:prstGeom>
        </p:spPr>
      </p:pic>
    </p:spTree>
    <p:extLst>
      <p:ext uri="{BB962C8B-B14F-4D97-AF65-F5344CB8AC3E}">
        <p14:creationId xmlns:p14="http://schemas.microsoft.com/office/powerpoint/2010/main" val="34891185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 xmlns:a16="http://schemas.microsoft.com/office/drawing/2014/main" id="{3293A2E8-7E0F-4401-B017-978B862453B1}"/>
              </a:ext>
            </a:extLst>
          </p:cNvPr>
          <p:cNvSpPr>
            <a:spLocks noGrp="1"/>
          </p:cNvSpPr>
          <p:nvPr>
            <p:ph type="title"/>
          </p:nvPr>
        </p:nvSpPr>
        <p:spPr/>
        <p:txBody>
          <a:bodyPr/>
          <a:lstStyle/>
          <a:p>
            <a:r>
              <a:rPr lang="en-US" dirty="0"/>
              <a:t>Goals</a:t>
            </a:r>
          </a:p>
        </p:txBody>
      </p:sp>
      <mc:AlternateContent xmlns:mc="http://schemas.openxmlformats.org/markup-compatibility/2006" xmlns:a14="http://schemas.microsoft.com/office/drawing/2010/main">
        <mc:Choice Requires="a14">
          <p:sp>
            <p:nvSpPr>
              <p:cNvPr id="36" name="Content Placeholder 35">
                <a:extLst>
                  <a:ext uri="{FF2B5EF4-FFF2-40B4-BE49-F238E27FC236}">
                    <a16:creationId xmlns="" xmlns:a16="http://schemas.microsoft.com/office/drawing/2014/main" id="{E8E228F3-2699-4A55-A408-2EE4986B00E7}"/>
                  </a:ext>
                </a:extLst>
              </p:cNvPr>
              <p:cNvSpPr txBox="1">
                <a:spLocks noGrp="1"/>
              </p:cNvSpPr>
              <p:nvPr>
                <p:ph idx="1"/>
              </p:nvPr>
            </p:nvSpPr>
            <p:spPr>
              <a:xfrm>
                <a:off x="172153" y="917748"/>
                <a:ext cx="8824702" cy="2645596"/>
              </a:xfrm>
              <a:prstGeom prst="rect">
                <a:avLst/>
              </a:prstGeom>
              <a:noFill/>
            </p:spPr>
            <p:txBody>
              <a:bodyPr wrap="square" rtlCol="0">
                <a:spAutoFit/>
              </a:bodyPr>
              <a:lstStyle/>
              <a:p>
                <a:pPr marL="173038" indent="-173038">
                  <a:spcAft>
                    <a:spcPts val="800"/>
                  </a:spcAft>
                  <a:buFont typeface="Arial" panose="020B0604020202020204" pitchFamily="34" charset="0"/>
                  <a:buChar char="•"/>
                </a:pPr>
                <a:r>
                  <a:rPr lang="en-US" sz="2200" b="1" dirty="0" smtClean="0"/>
                  <a:t>Everlasting Validity</a:t>
                </a:r>
                <a:endParaRPr lang="en-US" sz="2200" b="0" dirty="0"/>
              </a:p>
              <a:p>
                <a:pPr marL="173038" indent="-173038">
                  <a:spcAft>
                    <a:spcPts val="800"/>
                  </a:spcAft>
                  <a:buFont typeface="Arial" panose="020B0604020202020204" pitchFamily="34" charset="0"/>
                  <a:buChar char="•"/>
                </a:pPr>
                <a:r>
                  <a:rPr lang="en-US" sz="2200" b="1" dirty="0" smtClean="0"/>
                  <a:t>Sustainability</a:t>
                </a:r>
                <a:endParaRPr lang="en-US" sz="2200" dirty="0"/>
              </a:p>
              <a:p>
                <a:pPr marL="173038" indent="-173038">
                  <a:spcAft>
                    <a:spcPts val="800"/>
                  </a:spcAft>
                  <a:buFont typeface="Arial" panose="020B0604020202020204" pitchFamily="34" charset="0"/>
                  <a:buChar char="•"/>
                </a:pPr>
                <a14:m>
                  <m:oMath xmlns:m="http://schemas.openxmlformats.org/officeDocument/2006/math">
                    <m:r>
                      <a:rPr lang="en-US" sz="2200" b="0" i="1" smtClean="0">
                        <a:latin typeface="Cambria Math" charset="0"/>
                      </a:rPr>
                      <m:t>𝑀</m:t>
                    </m:r>
                  </m:oMath>
                </a14:m>
                <a:r>
                  <a:rPr lang="en-US" sz="2200" b="1" dirty="0" smtClean="0"/>
                  <a:t> non-adaptive </a:t>
                </a:r>
                <a:r>
                  <a:rPr lang="en-US" sz="2200" dirty="0" smtClean="0"/>
                  <a:t>queries</a:t>
                </a:r>
                <a:r>
                  <a:rPr lang="en-US" sz="2200" b="1" dirty="0" smtClean="0"/>
                  <a:t> </a:t>
                </a:r>
                <a:r>
                  <a:rPr lang="en-US" sz="2200" dirty="0" smtClean="0"/>
                  <a:t>cost</a:t>
                </a:r>
                <a:r>
                  <a:rPr lang="en-US" sz="2200" b="1" dirty="0" smtClean="0"/>
                  <a:t> </a:t>
                </a:r>
                <a14:m>
                  <m:oMath xmlns:m="http://schemas.openxmlformats.org/officeDocument/2006/math">
                    <m:r>
                      <a:rPr lang="en-US" sz="2200" b="0" i="1" smtClean="0">
                        <a:latin typeface="Cambria Math" panose="02040503050406030204" pitchFamily="18" charset="0"/>
                      </a:rPr>
                      <m:t>𝑂</m:t>
                    </m:r>
                    <m:d>
                      <m:dPr>
                        <m:ctrlPr>
                          <a:rPr lang="en-US" sz="2200" b="0" i="1" smtClean="0">
                            <a:latin typeface="Cambria Math" charset="0"/>
                          </a:rPr>
                        </m:ctrlPr>
                      </m:dPr>
                      <m:e>
                        <m:func>
                          <m:funcPr>
                            <m:ctrlPr>
                              <a:rPr lang="en-US" sz="2200" b="0" i="1" smtClean="0">
                                <a:latin typeface="Cambria Math" charset="0"/>
                              </a:rPr>
                            </m:ctrlPr>
                          </m:funcPr>
                          <m:fName>
                            <m:r>
                              <m:rPr>
                                <m:sty m:val="p"/>
                              </m:rPr>
                              <a:rPr lang="en-US" sz="2200" b="0" i="0" smtClean="0">
                                <a:latin typeface="Cambria Math" panose="02040503050406030204" pitchFamily="18" charset="0"/>
                              </a:rPr>
                              <m:t>log</m:t>
                            </m:r>
                          </m:fName>
                          <m:e>
                            <m:r>
                              <a:rPr lang="en-US" sz="2200" b="0" i="1" smtClean="0">
                                <a:latin typeface="Cambria Math" charset="0"/>
                              </a:rPr>
                              <m:t>𝑀</m:t>
                            </m:r>
                          </m:e>
                        </m:func>
                      </m:e>
                    </m:d>
                  </m:oMath>
                </a14:m>
                <a:endParaRPr lang="en-US" sz="2200" dirty="0"/>
              </a:p>
              <a:p>
                <a:pPr marL="173038" indent="-173038">
                  <a:spcAft>
                    <a:spcPts val="800"/>
                  </a:spcAft>
                </a:pPr>
                <a14:m>
                  <m:oMath xmlns:m="http://schemas.openxmlformats.org/officeDocument/2006/math">
                    <m:r>
                      <a:rPr lang="en-US" sz="2200" b="0" i="1" smtClean="0">
                        <a:latin typeface="Cambria Math" charset="0"/>
                      </a:rPr>
                      <m:t>𝑀</m:t>
                    </m:r>
                  </m:oMath>
                </a14:m>
                <a:r>
                  <a:rPr lang="en-US" sz="2200" b="1" dirty="0" smtClean="0"/>
                  <a:t> adaptive </a:t>
                </a:r>
                <a:r>
                  <a:rPr lang="en-US" sz="2200" dirty="0" smtClean="0"/>
                  <a:t>queries cost</a:t>
                </a:r>
                <a:r>
                  <a:rPr lang="en-US" sz="2200" dirty="0"/>
                  <a:t> </a:t>
                </a:r>
                <a14:m>
                  <m:oMath xmlns:m="http://schemas.openxmlformats.org/officeDocument/2006/math">
                    <m:r>
                      <a:rPr lang="en-US" sz="2200" i="1">
                        <a:latin typeface="Cambria Math" panose="02040503050406030204" pitchFamily="18" charset="0"/>
                      </a:rPr>
                      <m:t>𝑂</m:t>
                    </m:r>
                    <m:d>
                      <m:dPr>
                        <m:ctrlPr>
                          <a:rPr lang="en-US" sz="2200" i="1">
                            <a:latin typeface="Cambria Math" charset="0"/>
                          </a:rPr>
                        </m:ctrlPr>
                      </m:dPr>
                      <m:e>
                        <m:rad>
                          <m:radPr>
                            <m:degHide m:val="on"/>
                            <m:ctrlPr>
                              <a:rPr lang="en-US" sz="2200" i="1" smtClean="0">
                                <a:latin typeface="Cambria Math" charset="0"/>
                              </a:rPr>
                            </m:ctrlPr>
                          </m:radPr>
                          <m:deg/>
                          <m:e>
                            <m:r>
                              <a:rPr lang="en-US" sz="2200" b="0" i="1" smtClean="0">
                                <a:latin typeface="Cambria Math" charset="0"/>
                              </a:rPr>
                              <m:t>𝑀</m:t>
                            </m:r>
                          </m:e>
                        </m:rad>
                      </m:e>
                    </m:d>
                  </m:oMath>
                </a14:m>
                <a:endParaRPr lang="en-US" sz="2200" dirty="0" smtClean="0"/>
              </a:p>
              <a:p>
                <a:pPr marL="173038" indent="-173038">
                  <a:spcAft>
                    <a:spcPts val="800"/>
                  </a:spcAft>
                </a:pPr>
                <a:r>
                  <a:rPr lang="en-US" sz="2200" b="1" dirty="0"/>
                  <a:t>A</a:t>
                </a:r>
                <a:r>
                  <a:rPr lang="en-US" sz="2200" b="1" dirty="0" smtClean="0"/>
                  <a:t>utonomous </a:t>
                </a:r>
                <a:r>
                  <a:rPr lang="en-US" sz="2200" dirty="0" smtClean="0"/>
                  <a:t>user pays </a:t>
                </a:r>
                <a14:m>
                  <m:oMath xmlns:m="http://schemas.openxmlformats.org/officeDocument/2006/math">
                    <m:r>
                      <a:rPr lang="en-US" sz="2200" i="1">
                        <a:latin typeface="Cambria Math" panose="02040503050406030204" pitchFamily="18" charset="0"/>
                      </a:rPr>
                      <m:t>𝑂</m:t>
                    </m:r>
                    <m:d>
                      <m:dPr>
                        <m:ctrlPr>
                          <a:rPr lang="en-US" sz="2200" i="1">
                            <a:latin typeface="Cambria Math" charset="0"/>
                          </a:rPr>
                        </m:ctrlPr>
                      </m:dPr>
                      <m:e>
                        <m:rad>
                          <m:radPr>
                            <m:degHide m:val="on"/>
                            <m:ctrlPr>
                              <a:rPr lang="en-US" sz="2200" i="1">
                                <a:latin typeface="Cambria Math" charset="0"/>
                              </a:rPr>
                            </m:ctrlPr>
                          </m:radPr>
                          <m:deg/>
                          <m:e>
                            <m:r>
                              <a:rPr lang="en-US" sz="2200" i="1">
                                <a:latin typeface="Cambria Math" charset="0"/>
                              </a:rPr>
                              <m:t>𝑀</m:t>
                            </m:r>
                          </m:e>
                        </m:rad>
                      </m:e>
                    </m:d>
                  </m:oMath>
                </a14:m>
                <a:endParaRPr lang="en-US" sz="2200" dirty="0" smtClean="0"/>
              </a:p>
            </p:txBody>
          </p:sp>
        </mc:Choice>
        <mc:Fallback xmlns="">
          <p:sp>
            <p:nvSpPr>
              <p:cNvPr id="36" name="Content Placeholder 35">
                <a:extLst>
                  <a:ext uri="{FF2B5EF4-FFF2-40B4-BE49-F238E27FC236}">
                    <a16:creationId xmlns:a16="http://schemas.microsoft.com/office/drawing/2014/main" xmlns="" xmlns:a14="http://schemas.microsoft.com/office/drawing/2010/main" id="{E8E228F3-2699-4A55-A408-2EE4986B00E7}"/>
                  </a:ext>
                </a:extLst>
              </p:cNvPr>
              <p:cNvSpPr txBox="1">
                <a:spLocks noGrp="1" noRot="1" noChangeAspect="1" noMove="1" noResize="1" noEditPoints="1" noAdjustHandles="1" noChangeArrowheads="1" noChangeShapeType="1" noTextEdit="1"/>
              </p:cNvSpPr>
              <p:nvPr>
                <p:ph idx="1"/>
              </p:nvPr>
            </p:nvSpPr>
            <p:spPr>
              <a:xfrm>
                <a:off x="172153" y="917748"/>
                <a:ext cx="8824702" cy="2645596"/>
              </a:xfrm>
              <a:prstGeom prst="rect">
                <a:avLst/>
              </a:prstGeom>
              <a:blipFill rotWithShape="0">
                <a:blip r:embed="rId3"/>
                <a:stretch>
                  <a:fillRect l="-760" t="-2995" b="-3917"/>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2750656" y="917748"/>
            <a:ext cx="536692" cy="437322"/>
          </a:xfrm>
          <a:prstGeom prst="rect">
            <a:avLst/>
          </a:prstGeom>
        </p:spPr>
      </p:pic>
      <p:pic>
        <p:nvPicPr>
          <p:cNvPr id="5" name="Picture 4"/>
          <p:cNvPicPr>
            <a:picLocks noChangeAspect="1"/>
          </p:cNvPicPr>
          <p:nvPr/>
        </p:nvPicPr>
        <p:blipFill>
          <a:blip r:embed="rId4"/>
          <a:stretch>
            <a:fillRect/>
          </a:stretch>
        </p:blipFill>
        <p:spPr>
          <a:xfrm>
            <a:off x="2084734" y="1388289"/>
            <a:ext cx="536692" cy="437322"/>
          </a:xfrm>
          <a:prstGeom prst="rect">
            <a:avLst/>
          </a:prstGeom>
        </p:spPr>
      </p:pic>
      <p:pic>
        <p:nvPicPr>
          <p:cNvPr id="6" name="Picture 5"/>
          <p:cNvPicPr>
            <a:picLocks noChangeAspect="1"/>
          </p:cNvPicPr>
          <p:nvPr/>
        </p:nvPicPr>
        <p:blipFill>
          <a:blip r:embed="rId4"/>
          <a:stretch>
            <a:fillRect/>
          </a:stretch>
        </p:blipFill>
        <p:spPr>
          <a:xfrm>
            <a:off x="4977021" y="1938131"/>
            <a:ext cx="536692" cy="437322"/>
          </a:xfrm>
          <a:prstGeom prst="rect">
            <a:avLst/>
          </a:prstGeom>
        </p:spPr>
      </p:pic>
      <p:sp>
        <p:nvSpPr>
          <p:cNvPr id="3" name="Multiply 2"/>
          <p:cNvSpPr/>
          <p:nvPr/>
        </p:nvSpPr>
        <p:spPr>
          <a:xfrm>
            <a:off x="4186939" y="2478613"/>
            <a:ext cx="477078" cy="487017"/>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4216756" y="3045826"/>
            <a:ext cx="536692" cy="437322"/>
          </a:xfrm>
          <a:prstGeom prst="rect">
            <a:avLst/>
          </a:prstGeom>
        </p:spPr>
      </p:pic>
    </p:spTree>
    <p:extLst>
      <p:ext uri="{BB962C8B-B14F-4D97-AF65-F5344CB8AC3E}">
        <p14:creationId xmlns:p14="http://schemas.microsoft.com/office/powerpoint/2010/main" val="10153216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Using </a:t>
            </a:r>
            <a:r>
              <a:rPr lang="en-US" dirty="0" err="1" smtClean="0">
                <a:latin typeface="Copperplate Gothic Light" panose="020E0507020206020404" pitchFamily="34" charset="0"/>
              </a:rPr>
              <a:t>Thresholdout</a:t>
            </a:r>
            <a:r>
              <a:rPr lang="en-US" baseline="30000" dirty="0" smtClean="0">
                <a:latin typeface="+mn-lt"/>
              </a:rPr>
              <a:t>[1]</a:t>
            </a:r>
            <a:endParaRPr lang="en-US" dirty="0">
              <a:latin typeface="+mn-lt"/>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err="1" smtClean="0">
                    <a:latin typeface="Copperplate Gothic Light" panose="020E0507020206020404" pitchFamily="34" charset="0"/>
                  </a:rPr>
                  <a:t>Thresholdout</a:t>
                </a:r>
                <a:r>
                  <a:rPr lang="en-US" dirty="0" smtClean="0">
                    <a:latin typeface="Copperplate Gothic Light" panose="020E0507020206020404" pitchFamily="34" charset="0"/>
                  </a:rPr>
                  <a:t> </a:t>
                </a:r>
                <a:r>
                  <a:rPr lang="en-US" dirty="0" smtClean="0"/>
                  <a:t>uses two datasets </a:t>
                </a:r>
                <a14:m>
                  <m:oMath xmlns:m="http://schemas.openxmlformats.org/officeDocument/2006/math">
                    <m:r>
                      <a:rPr lang="en-US" b="0" i="1" smtClean="0">
                        <a:latin typeface="Cambria Math" charset="0"/>
                      </a:rPr>
                      <m:t>𝑆</m:t>
                    </m:r>
                    <m:r>
                      <a:rPr lang="en-US" b="0" i="1" smtClean="0">
                        <a:latin typeface="Cambria Math" charset="0"/>
                      </a:rPr>
                      <m:t>,</m:t>
                    </m:r>
                    <m:r>
                      <a:rPr lang="en-US" b="0" i="1" smtClean="0">
                        <a:latin typeface="Cambria Math" charset="0"/>
                      </a:rPr>
                      <m:t>𝑇</m:t>
                    </m:r>
                  </m:oMath>
                </a14:m>
                <a:r>
                  <a:rPr lang="en-US" dirty="0" smtClean="0"/>
                  <a:t> to accurately answer </a:t>
                </a:r>
                <a14:m>
                  <m:oMath xmlns:m="http://schemas.openxmlformats.org/officeDocument/2006/math">
                    <m:r>
                      <a:rPr lang="en-US" b="0" i="1" smtClean="0">
                        <a:latin typeface="Cambria Math" charset="0"/>
                      </a:rPr>
                      <m:t>𝐾</m:t>
                    </m:r>
                  </m:oMath>
                </a14:m>
                <a:r>
                  <a:rPr lang="en-US" dirty="0" smtClean="0"/>
                  <a:t> total SQs, of which at most </a:t>
                </a:r>
                <a14:m>
                  <m:oMath xmlns:m="http://schemas.openxmlformats.org/officeDocument/2006/math">
                    <m:r>
                      <a:rPr lang="en-US" b="0" i="1" smtClean="0">
                        <a:latin typeface="Cambria Math" charset="0"/>
                      </a:rPr>
                      <m:t>𝑅</m:t>
                    </m:r>
                  </m:oMath>
                </a14:m>
                <a:r>
                  <a:rPr lang="en-US" dirty="0" smtClean="0"/>
                  <a:t> satisfy </a:t>
                </a:r>
                <a14:m>
                  <m:oMath xmlns:m="http://schemas.openxmlformats.org/officeDocument/2006/math">
                    <m:d>
                      <m:dPr>
                        <m:begChr m:val="|"/>
                        <m:endChr m:val="|"/>
                        <m:ctrlPr>
                          <a:rPr lang="hr-HR" i="1" smtClean="0">
                            <a:latin typeface="Cambria Math" charset="0"/>
                          </a:rPr>
                        </m:ctrlPr>
                      </m:dPr>
                      <m:e>
                        <m:sSub>
                          <m:sSubPr>
                            <m:ctrlPr>
                              <a:rPr lang="en-US" b="0" i="1" smtClean="0">
                                <a:latin typeface="Cambria Math" charset="0"/>
                                <a:ea typeface="Cambria Math" charset="0"/>
                                <a:cs typeface="Cambria Math" charset="0"/>
                              </a:rPr>
                            </m:ctrlPr>
                          </m:sSubPr>
                          <m:e>
                            <m:r>
                              <a:rPr lang="hr-HR" i="1" smtClean="0">
                                <a:latin typeface="Cambria Math" charset="0"/>
                                <a:ea typeface="Cambria Math" charset="0"/>
                                <a:cs typeface="Cambria Math" charset="0"/>
                              </a:rPr>
                              <m:t>ℇ</m:t>
                            </m:r>
                          </m:e>
                          <m:sub>
                            <m:r>
                              <a:rPr lang="en-US" b="0" i="1" smtClean="0">
                                <a:latin typeface="Cambria Math" charset="0"/>
                                <a:ea typeface="Cambria Math" charset="0"/>
                                <a:cs typeface="Cambria Math" charset="0"/>
                              </a:rPr>
                              <m:t>𝑆</m:t>
                            </m:r>
                          </m:sub>
                        </m:sSub>
                        <m:d>
                          <m:dPr>
                            <m:begChr m:val="["/>
                            <m:endChr m:val="]"/>
                            <m:ctrlPr>
                              <a:rPr lang="en-US" b="0" i="1" smtClean="0">
                                <a:latin typeface="Cambria Math" charset="0"/>
                                <a:ea typeface="Cambria Math" charset="0"/>
                                <a:cs typeface="Cambria Math" charset="0"/>
                              </a:rPr>
                            </m:ctrlPr>
                          </m:dPr>
                          <m:e>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𝑞</m:t>
                                </m:r>
                              </m:e>
                              <m:sub>
                                <m:r>
                                  <a:rPr lang="en-US" b="0" i="1" smtClean="0">
                                    <a:latin typeface="Cambria Math" charset="0"/>
                                    <a:ea typeface="Cambria Math" charset="0"/>
                                    <a:cs typeface="Cambria Math" charset="0"/>
                                  </a:rPr>
                                  <m:t>𝑖</m:t>
                                </m:r>
                              </m:sub>
                            </m:sSub>
                          </m:e>
                        </m:d>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𝔼</m:t>
                        </m:r>
                        <m:d>
                          <m:dPr>
                            <m:begChr m:val="["/>
                            <m:endChr m:val="]"/>
                            <m:ctrlPr>
                              <a:rPr lang="en-US" b="0" i="1" smtClean="0">
                                <a:latin typeface="Cambria Math" charset="0"/>
                                <a:ea typeface="Cambria Math" charset="0"/>
                                <a:cs typeface="Cambria Math" charset="0"/>
                              </a:rPr>
                            </m:ctrlPr>
                          </m:dPr>
                          <m:e>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𝑞</m:t>
                                </m:r>
                              </m:e>
                              <m:sub>
                                <m:r>
                                  <a:rPr lang="en-US" b="0" i="1" smtClean="0">
                                    <a:latin typeface="Cambria Math" charset="0"/>
                                    <a:ea typeface="Cambria Math" charset="0"/>
                                    <a:cs typeface="Cambria Math" charset="0"/>
                                  </a:rPr>
                                  <m:t>𝑖</m:t>
                                </m:r>
                              </m:sub>
                            </m:sSub>
                          </m:e>
                        </m:d>
                      </m:e>
                    </m:d>
                    <m:r>
                      <a:rPr lang="en-US" b="0" i="1" smtClean="0">
                        <a:latin typeface="Cambria Math" charset="0"/>
                      </a:rPr>
                      <m:t>&gt;</m:t>
                    </m:r>
                    <m:f>
                      <m:fPr>
                        <m:ctrlPr>
                          <a:rPr lang="en-US" b="0" i="1" smtClean="0">
                            <a:latin typeface="Cambria Math" charset="0"/>
                          </a:rPr>
                        </m:ctrlPr>
                      </m:fPr>
                      <m:num>
                        <m:r>
                          <a:rPr lang="en-US" b="0" i="1" smtClean="0">
                            <a:latin typeface="Cambria Math" charset="0"/>
                          </a:rPr>
                          <m:t>𝜏</m:t>
                        </m:r>
                      </m:num>
                      <m:den>
                        <m:r>
                          <a:rPr lang="en-US" b="0" i="1" smtClean="0">
                            <a:latin typeface="Cambria Math" charset="0"/>
                          </a:rPr>
                          <m:t>2</m:t>
                        </m:r>
                      </m:den>
                    </m:f>
                  </m:oMath>
                </a14:m>
                <a:r>
                  <a:rPr lang="en-US" dirty="0" smtClean="0"/>
                  <a:t> using </a:t>
                </a:r>
                <a14:m>
                  <m:oMath xmlns:m="http://schemas.openxmlformats.org/officeDocument/2006/math">
                    <m:r>
                      <a:rPr lang="en-US" b="0" i="1" smtClean="0">
                        <a:latin typeface="Cambria Math" charset="0"/>
                      </a:rPr>
                      <m:t>𝑁</m:t>
                    </m:r>
                    <m:r>
                      <a:rPr lang="en-US" b="0" i="1" smtClean="0">
                        <a:latin typeface="Cambria Math" charset="0"/>
                      </a:rPr>
                      <m:t>=</m:t>
                    </m:r>
                    <m:acc>
                      <m:accPr>
                        <m:chr m:val="̃"/>
                        <m:ctrlPr>
                          <a:rPr lang="en-US" b="0" i="1" smtClean="0">
                            <a:latin typeface="Cambria Math" charset="0"/>
                            <a:ea typeface="Cambria Math" charset="0"/>
                            <a:cs typeface="Cambria Math" charset="0"/>
                          </a:rPr>
                        </m:ctrlPr>
                      </m:accPr>
                      <m:e>
                        <m:r>
                          <a:rPr lang="en-US" b="0" i="1" smtClean="0">
                            <a:latin typeface="Cambria Math" charset="0"/>
                            <a:ea typeface="Cambria Math" charset="0"/>
                            <a:cs typeface="Cambria Math" charset="0"/>
                          </a:rPr>
                          <m:t>𝒪</m:t>
                        </m:r>
                      </m:e>
                    </m:acc>
                    <m:d>
                      <m:dPr>
                        <m:ctrlPr>
                          <a:rPr lang="en-US" b="0" i="1" smtClean="0">
                            <a:latin typeface="Cambria Math" charset="0"/>
                            <a:ea typeface="Cambria Math" charset="0"/>
                            <a:cs typeface="Cambria Math" charset="0"/>
                          </a:rPr>
                        </m:ctrlPr>
                      </m:dPr>
                      <m:e>
                        <m:f>
                          <m:fPr>
                            <m:ctrlPr>
                              <a:rPr lang="mr-IN" b="0" i="1" smtClean="0">
                                <a:latin typeface="Cambria Math" charset="0"/>
                                <a:ea typeface="Cambria Math" charset="0"/>
                                <a:cs typeface="Cambria Math" charset="0"/>
                              </a:rPr>
                            </m:ctrlPr>
                          </m:fPr>
                          <m:num>
                            <m:rad>
                              <m:radPr>
                                <m:degHide m:val="on"/>
                                <m:ctrlPr>
                                  <a:rPr lang="mr-IN" b="0" i="1" smtClean="0">
                                    <a:latin typeface="Cambria Math" charset="0"/>
                                    <a:ea typeface="Cambria Math" charset="0"/>
                                    <a:cs typeface="Cambria Math" charset="0"/>
                                  </a:rPr>
                                </m:ctrlPr>
                              </m:radPr>
                              <m:deg/>
                              <m:e>
                                <m:r>
                                  <a:rPr lang="en-US" b="0" i="1" smtClean="0">
                                    <a:latin typeface="Cambria Math" charset="0"/>
                                    <a:ea typeface="Cambria Math" charset="0"/>
                                    <a:cs typeface="Cambria Math" charset="0"/>
                                  </a:rPr>
                                  <m:t>𝑅</m:t>
                                </m:r>
                              </m:e>
                            </m:rad>
                            <m:func>
                              <m:funcPr>
                                <m:ctrlPr>
                                  <a:rPr lang="en-US" b="0" i="1" smtClean="0">
                                    <a:latin typeface="Cambria Math" charset="0"/>
                                    <a:ea typeface="Cambria Math" charset="0"/>
                                    <a:cs typeface="Cambria Math" charset="0"/>
                                  </a:rPr>
                                </m:ctrlPr>
                              </m:funcPr>
                              <m:fName>
                                <m:r>
                                  <m:rPr>
                                    <m:sty m:val="p"/>
                                  </m:rPr>
                                  <a:rPr lang="en-US" b="0" i="0" smtClean="0">
                                    <a:latin typeface="Cambria Math" charset="0"/>
                                    <a:ea typeface="Cambria Math" charset="0"/>
                                    <a:cs typeface="Cambria Math" charset="0"/>
                                  </a:rPr>
                                  <m:t>log</m:t>
                                </m:r>
                              </m:fName>
                              <m:e>
                                <m:r>
                                  <a:rPr lang="en-US" b="0" i="1" smtClean="0">
                                    <a:latin typeface="Cambria Math" charset="0"/>
                                    <a:ea typeface="Cambria Math" charset="0"/>
                                    <a:cs typeface="Cambria Math" charset="0"/>
                                  </a:rPr>
                                  <m:t>𝐾</m:t>
                                </m:r>
                              </m:e>
                            </m:func>
                          </m:num>
                          <m:den>
                            <m:sSup>
                              <m:sSupPr>
                                <m:ctrlPr>
                                  <a:rPr lang="en-US" b="0" i="1" smtClean="0">
                                    <a:latin typeface="Cambria Math" charset="0"/>
                                    <a:ea typeface="Cambria Math" charset="0"/>
                                    <a:cs typeface="Cambria Math" charset="0"/>
                                  </a:rPr>
                                </m:ctrlPr>
                              </m:sSupPr>
                              <m:e>
                                <m:r>
                                  <a:rPr lang="en-US" b="0" i="1" smtClean="0">
                                    <a:latin typeface="Cambria Math" charset="0"/>
                                    <a:ea typeface="Cambria Math" charset="0"/>
                                    <a:cs typeface="Cambria Math" charset="0"/>
                                  </a:rPr>
                                  <m:t>𝜏</m:t>
                                </m:r>
                              </m:e>
                              <m:sup>
                                <m:r>
                                  <a:rPr lang="en-US" b="0" i="1" smtClean="0">
                                    <a:latin typeface="Cambria Math" charset="0"/>
                                    <a:ea typeface="Cambria Math" charset="0"/>
                                    <a:cs typeface="Cambria Math" charset="0"/>
                                  </a:rPr>
                                  <m:t>2</m:t>
                                </m:r>
                              </m:sup>
                            </m:sSup>
                          </m:den>
                        </m:f>
                      </m:e>
                    </m:d>
                  </m:oMath>
                </a14:m>
                <a:r>
                  <a:rPr lang="en-US" dirty="0" smtClean="0"/>
                  <a:t> samples</a:t>
                </a:r>
              </a:p>
              <a:p>
                <a:r>
                  <a:rPr lang="en-US" dirty="0" smtClean="0"/>
                  <a:t>Replacing </a:t>
                </a:r>
                <a:r>
                  <a:rPr lang="en-US" dirty="0" err="1" smtClean="0">
                    <a:latin typeface="Copperplate Gothic Light" panose="020E0507020206020404" pitchFamily="34" charset="0"/>
                  </a:rPr>
                  <a:t>ValidationRound</a:t>
                </a:r>
                <a:r>
                  <a:rPr lang="en-US" dirty="0" smtClean="0"/>
                  <a:t> with </a:t>
                </a:r>
                <a:r>
                  <a:rPr lang="en-US" dirty="0" err="1">
                    <a:latin typeface="Copperplate Gothic Light" panose="020E0507020206020404" pitchFamily="34" charset="0"/>
                  </a:rPr>
                  <a:t>Thresholdout</a:t>
                </a:r>
                <a:r>
                  <a:rPr lang="en-US" dirty="0" smtClean="0"/>
                  <a:t> in our scheme, we can guarantee </a:t>
                </a:r>
                <a:r>
                  <a:rPr lang="en-US" dirty="0" smtClean="0"/>
                  <a:t>for fixed </a:t>
                </a:r>
                <a14:m>
                  <m:oMath xmlns:m="http://schemas.openxmlformats.org/officeDocument/2006/math">
                    <m:r>
                      <a:rPr lang="en-US" b="0" i="1" smtClean="0">
                        <a:latin typeface="Cambria Math" charset="0"/>
                      </a:rPr>
                      <m:t>𝑎</m:t>
                    </m:r>
                    <m:r>
                      <a:rPr lang="en-US" b="0" i="1" smtClean="0">
                        <a:latin typeface="Cambria Math" charset="0"/>
                      </a:rPr>
                      <m:t>&gt;1</m:t>
                    </m:r>
                  </m:oMath>
                </a14:m>
                <a:endParaRPr lang="en-US" dirty="0" smtClean="0"/>
              </a:p>
              <a:p>
                <a:pPr lvl="1"/>
                <a:r>
                  <a:rPr lang="en-US" dirty="0" smtClean="0"/>
                  <a:t>Everlasting Validity</a:t>
                </a:r>
              </a:p>
              <a:p>
                <a:pPr lvl="1"/>
                <a:r>
                  <a:rPr lang="en-US" dirty="0" smtClean="0"/>
                  <a:t>Sustainability</a:t>
                </a:r>
              </a:p>
              <a:p>
                <a:pPr lvl="1"/>
                <a14:m>
                  <m:oMath xmlns:m="http://schemas.openxmlformats.org/officeDocument/2006/math">
                    <m:r>
                      <a:rPr lang="en-US" b="0" i="1" smtClean="0">
                        <a:latin typeface="Cambria Math" charset="0"/>
                      </a:rPr>
                      <m:t>𝑀</m:t>
                    </m:r>
                  </m:oMath>
                </a14:m>
                <a:r>
                  <a:rPr lang="en-US" dirty="0" smtClean="0"/>
                  <a:t> </a:t>
                </a:r>
                <a:r>
                  <a:rPr lang="en-US" b="1" dirty="0" smtClean="0"/>
                  <a:t>non-adaptive</a:t>
                </a:r>
                <a:r>
                  <a:rPr lang="en-US" dirty="0" smtClean="0"/>
                  <a:t> queries costs </a:t>
                </a:r>
                <a14:m>
                  <m:oMath xmlns:m="http://schemas.openxmlformats.org/officeDocument/2006/math">
                    <m:r>
                      <a:rPr lang="en-US" i="1">
                        <a:latin typeface="Cambria Math" panose="02040503050406030204" pitchFamily="18" charset="0"/>
                      </a:rPr>
                      <m:t>𝑂</m:t>
                    </m:r>
                    <m:d>
                      <m:dPr>
                        <m:ctrlPr>
                          <a:rPr lang="en-US" b="0" i="1" smtClean="0">
                            <a:latin typeface="Cambria Math" charset="0"/>
                          </a:rPr>
                        </m:ctrlPr>
                      </m:dPr>
                      <m:e>
                        <m:func>
                          <m:funcPr>
                            <m:ctrlPr>
                              <a:rPr lang="en-US" b="0" i="1" smtClean="0">
                                <a:latin typeface="Cambria Math" charset="0"/>
                              </a:rPr>
                            </m:ctrlPr>
                          </m:funcPr>
                          <m:fName>
                            <m:sSup>
                              <m:sSupPr>
                                <m:ctrlPr>
                                  <a:rPr lang="en-US" b="0" i="1" smtClean="0">
                                    <a:latin typeface="Cambria Math" charset="0"/>
                                  </a:rPr>
                                </m:ctrlPr>
                              </m:sSupPr>
                              <m:e>
                                <m:r>
                                  <m:rPr>
                                    <m:sty m:val="p"/>
                                  </m:rPr>
                                  <a:rPr lang="en-US" b="0" i="0" smtClean="0">
                                    <a:latin typeface="Cambria Math" charset="0"/>
                                  </a:rPr>
                                  <m:t>log</m:t>
                                </m:r>
                              </m:e>
                              <m:sup>
                                <m:r>
                                  <a:rPr lang="en-US" b="0" i="1" smtClean="0">
                                    <a:latin typeface="Cambria Math" charset="0"/>
                                  </a:rPr>
                                  <m:t>𝑎</m:t>
                                </m:r>
                              </m:sup>
                            </m:sSup>
                          </m:fName>
                          <m:e>
                            <m:d>
                              <m:dPr>
                                <m:ctrlPr>
                                  <a:rPr lang="en-US" b="0" i="1" smtClean="0">
                                    <a:latin typeface="Cambria Math" charset="0"/>
                                  </a:rPr>
                                </m:ctrlPr>
                              </m:dPr>
                              <m:e>
                                <m:r>
                                  <a:rPr lang="en-US" b="0" i="1" smtClean="0">
                                    <a:latin typeface="Cambria Math" charset="0"/>
                                  </a:rPr>
                                  <m:t>𝑀</m:t>
                                </m:r>
                              </m:e>
                            </m:d>
                          </m:e>
                        </m:func>
                      </m:e>
                    </m:d>
                  </m:oMath>
                </a14:m>
                <a:endParaRPr lang="en-US" dirty="0" smtClean="0"/>
              </a:p>
              <a:p>
                <a:pPr lvl="1"/>
                <a14:m>
                  <m:oMath xmlns:m="http://schemas.openxmlformats.org/officeDocument/2006/math">
                    <m:r>
                      <a:rPr lang="en-US" b="0" i="1" smtClean="0">
                        <a:latin typeface="Cambria Math" charset="0"/>
                      </a:rPr>
                      <m:t>𝑀</m:t>
                    </m:r>
                  </m:oMath>
                </a14:m>
                <a:r>
                  <a:rPr lang="en-US" dirty="0" smtClean="0"/>
                  <a:t> </a:t>
                </a:r>
                <a:r>
                  <a:rPr lang="en-US" b="1" dirty="0" smtClean="0"/>
                  <a:t>adaptive</a:t>
                </a:r>
                <a:r>
                  <a:rPr lang="en-US" dirty="0" smtClean="0"/>
                  <a:t> queries costs </a:t>
                </a:r>
                <a14:m>
                  <m:oMath xmlns:m="http://schemas.openxmlformats.org/officeDocument/2006/math">
                    <m:acc>
                      <m:accPr>
                        <m:chr m:val="̃"/>
                        <m:ctrlPr>
                          <a:rPr lang="en-US" b="0" i="1" smtClean="0">
                            <a:latin typeface="Cambria Math" charset="0"/>
                          </a:rPr>
                        </m:ctrlPr>
                      </m:accPr>
                      <m:e>
                        <m:r>
                          <a:rPr lang="en-US" i="1">
                            <a:latin typeface="Cambria Math" panose="02040503050406030204" pitchFamily="18" charset="0"/>
                          </a:rPr>
                          <m:t>𝑂</m:t>
                        </m:r>
                      </m:e>
                    </m:acc>
                    <m:d>
                      <m:dPr>
                        <m:ctrlPr>
                          <a:rPr lang="en-US" i="1">
                            <a:latin typeface="Cambria Math" charset="0"/>
                          </a:rPr>
                        </m:ctrlPr>
                      </m:dPr>
                      <m:e>
                        <m:sSup>
                          <m:sSupPr>
                            <m:ctrlPr>
                              <a:rPr lang="en-US" b="0" i="1" smtClean="0">
                                <a:latin typeface="Cambria Math" charset="0"/>
                              </a:rPr>
                            </m:ctrlPr>
                          </m:sSupPr>
                          <m:e>
                            <m:r>
                              <a:rPr lang="en-US" b="0" i="1" smtClean="0">
                                <a:latin typeface="Cambria Math" charset="0"/>
                              </a:rPr>
                              <m:t>𝑀</m:t>
                            </m:r>
                          </m:e>
                          <m:sup>
                            <m:f>
                              <m:fPr>
                                <m:ctrlPr>
                                  <a:rPr lang="mr-IN" b="0" i="1" smtClean="0">
                                    <a:latin typeface="Cambria Math" charset="0"/>
                                  </a:rPr>
                                </m:ctrlPr>
                              </m:fPr>
                              <m:num>
                                <m:r>
                                  <a:rPr lang="en-US" b="0" i="1" smtClean="0">
                                    <a:latin typeface="Cambria Math" charset="0"/>
                                  </a:rPr>
                                  <m:t>𝑎</m:t>
                                </m:r>
                              </m:num>
                              <m:den>
                                <m:r>
                                  <a:rPr lang="en-US" b="0" i="1" smtClean="0">
                                    <a:latin typeface="Cambria Math" charset="0"/>
                                  </a:rPr>
                                  <m:t>2</m:t>
                                </m:r>
                                <m:r>
                                  <a:rPr lang="en-US" b="0" i="1" smtClean="0">
                                    <a:latin typeface="Cambria Math" charset="0"/>
                                  </a:rPr>
                                  <m:t>𝑎</m:t>
                                </m:r>
                                <m:r>
                                  <a:rPr lang="en-US" b="0" i="1" smtClean="0">
                                    <a:latin typeface="Cambria Math" charset="0"/>
                                  </a:rPr>
                                  <m:t>−2</m:t>
                                </m:r>
                              </m:den>
                            </m:f>
                          </m:sup>
                        </m:sSup>
                      </m:e>
                    </m:d>
                  </m:oMath>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264" t="-1883"/>
                </a:stretch>
              </a:blipFill>
            </p:spPr>
            <p:txBody>
              <a:bodyPr/>
              <a:lstStyle/>
              <a:p>
                <a:r>
                  <a:rPr lang="en-US">
                    <a:noFill/>
                  </a:rPr>
                  <a:t> </a:t>
                </a:r>
              </a:p>
            </p:txBody>
          </p:sp>
        </mc:Fallback>
      </mc:AlternateContent>
      <p:sp>
        <p:nvSpPr>
          <p:cNvPr id="4" name="Rectangle 3"/>
          <p:cNvSpPr/>
          <p:nvPr/>
        </p:nvSpPr>
        <p:spPr>
          <a:xfrm>
            <a:off x="139700" y="6459866"/>
            <a:ext cx="1729961" cy="338554"/>
          </a:xfrm>
          <a:prstGeom prst="rect">
            <a:avLst/>
          </a:prstGeom>
        </p:spPr>
        <p:txBody>
          <a:bodyPr wrap="none">
            <a:spAutoFit/>
          </a:bodyPr>
          <a:lstStyle/>
          <a:p>
            <a:r>
              <a:rPr lang="en-US" sz="1600" dirty="0" smtClean="0"/>
              <a:t>[1] DDFHPRR 2015</a:t>
            </a:r>
            <a:endParaRPr lang="en-US" sz="1600" dirty="0"/>
          </a:p>
        </p:txBody>
      </p:sp>
    </p:spTree>
    <p:extLst>
      <p:ext uri="{BB962C8B-B14F-4D97-AF65-F5344CB8AC3E}">
        <p14:creationId xmlns:p14="http://schemas.microsoft.com/office/powerpoint/2010/main" val="157578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B9F10C-4127-4518-81BA-D629FAB81F5B}"/>
              </a:ext>
            </a:extLst>
          </p:cNvPr>
          <p:cNvSpPr>
            <a:spLocks noGrp="1"/>
          </p:cNvSpPr>
          <p:nvPr>
            <p:ph type="title"/>
          </p:nvPr>
        </p:nvSpPr>
        <p:spPr/>
        <p:txBody>
          <a:bodyPr/>
          <a:lstStyle/>
          <a:p>
            <a:r>
              <a:rPr lang="en-US" dirty="0"/>
              <a:t>Improvements?</a:t>
            </a:r>
          </a:p>
        </p:txBody>
      </p:sp>
      <p:sp>
        <p:nvSpPr>
          <p:cNvPr id="3" name="Content Placeholder 2">
            <a:extLst>
              <a:ext uri="{FF2B5EF4-FFF2-40B4-BE49-F238E27FC236}">
                <a16:creationId xmlns:mc="http://schemas.openxmlformats.org/markup-compatibility/2006" xmlns:a14="http://schemas.microsoft.com/office/drawing/2010/main" xmlns="" xmlns:a16="http://schemas.microsoft.com/office/drawing/2014/main" id="{2D27C816-3597-4FE7-BCAB-404C5C422CAD}"/>
              </a:ext>
            </a:extLst>
          </p:cNvPr>
          <p:cNvSpPr>
            <a:spLocks noGrp="1"/>
          </p:cNvSpPr>
          <p:nvPr>
            <p:ph idx="1"/>
          </p:nvPr>
        </p:nvSpPr>
        <p:spPr>
          <a:xfrm>
            <a:off x="233082" y="1013012"/>
            <a:ext cx="8677836" cy="5708464"/>
          </a:xfrm>
        </p:spPr>
        <p:txBody>
          <a:bodyPr>
            <a:normAutofit/>
          </a:bodyPr>
          <a:lstStyle/>
          <a:p>
            <a:r>
              <a:rPr lang="en-US" sz="2200" dirty="0" smtClean="0">
                <a:solidFill>
                  <a:srgbClr val="0070C0"/>
                </a:solidFill>
              </a:rPr>
              <a:t>Reduce the maximum cost of a single query</a:t>
            </a:r>
          </a:p>
          <a:p>
            <a:r>
              <a:rPr lang="en-US" sz="2200" dirty="0" smtClean="0">
                <a:solidFill>
                  <a:srgbClr val="0070C0"/>
                </a:solidFill>
              </a:rPr>
              <a:t>Can we make similar guarantees in terms of adaptive (vs autonomous) queries?</a:t>
            </a:r>
            <a:endParaRPr lang="en-US" sz="2200" dirty="0">
              <a:solidFill>
                <a:srgbClr val="0070C0"/>
              </a:solidFill>
            </a:endParaRPr>
          </a:p>
          <a:p>
            <a:r>
              <a:rPr lang="en-US" sz="2200" dirty="0" smtClean="0">
                <a:solidFill>
                  <a:srgbClr val="0070C0"/>
                </a:solidFill>
              </a:rPr>
              <a:t>Can </a:t>
            </a:r>
            <a:r>
              <a:rPr lang="en-US" sz="2200" dirty="0">
                <a:solidFill>
                  <a:srgbClr val="0070C0"/>
                </a:solidFill>
              </a:rPr>
              <a:t>we (cheaply) reveal </a:t>
            </a:r>
            <a:r>
              <a:rPr lang="en-US" sz="2200" dirty="0" smtClean="0">
                <a:solidFill>
                  <a:srgbClr val="0070C0"/>
                </a:solidFill>
              </a:rPr>
              <a:t>the price of a query before we have to charge </a:t>
            </a:r>
            <a:r>
              <a:rPr lang="en-US" sz="2200" dirty="0">
                <a:solidFill>
                  <a:srgbClr val="0070C0"/>
                </a:solidFill>
              </a:rPr>
              <a:t>it</a:t>
            </a:r>
            <a:r>
              <a:rPr lang="en-US" sz="2200" dirty="0" smtClean="0">
                <a:solidFill>
                  <a:srgbClr val="0070C0"/>
                </a:solidFill>
              </a:rPr>
              <a:t>?</a:t>
            </a:r>
          </a:p>
          <a:p>
            <a:r>
              <a:rPr lang="en-US" sz="2200" dirty="0" smtClean="0">
                <a:solidFill>
                  <a:srgbClr val="0070C0"/>
                </a:solidFill>
              </a:rPr>
              <a:t>Reduce constants</a:t>
            </a:r>
            <a:endParaRPr lang="en-US" sz="2200" dirty="0">
              <a:solidFill>
                <a:srgbClr val="0070C0"/>
              </a:solidFill>
            </a:endParaRPr>
          </a:p>
        </p:txBody>
      </p:sp>
    </p:spTree>
    <p:extLst>
      <p:ext uri="{BB962C8B-B14F-4D97-AF65-F5344CB8AC3E}">
        <p14:creationId xmlns:p14="http://schemas.microsoft.com/office/powerpoint/2010/main" val="2928498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Queries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233082" y="1013012"/>
                <a:ext cx="8677836" cy="5502276"/>
              </a:xfrm>
            </p:spPr>
            <p:txBody>
              <a:bodyPr>
                <a:normAutofit/>
              </a:bodyPr>
              <a:lstStyle/>
              <a:p>
                <a:r>
                  <a:rPr lang="en-US" dirty="0" smtClean="0"/>
                  <a:t>Statistical </a:t>
                </a:r>
                <a:r>
                  <a:rPr lang="en-US" dirty="0" smtClean="0"/>
                  <a:t>Queries</a:t>
                </a:r>
              </a:p>
              <a:p>
                <a:pPr lvl="1"/>
                <a:r>
                  <a:rPr lang="en-US" dirty="0" smtClean="0"/>
                  <a:t>Source distribution:  </a:t>
                </a:r>
                <a14:m>
                  <m:oMath xmlns:m="http://schemas.openxmlformats.org/officeDocument/2006/math">
                    <m:r>
                      <a:rPr lang="en-US" i="1" smtClean="0">
                        <a:latin typeface="Cambria Math" charset="0"/>
                        <a:ea typeface="Cambria Math" charset="0"/>
                        <a:cs typeface="Cambria Math" charset="0"/>
                      </a:rPr>
                      <m:t>𝒟</m:t>
                    </m:r>
                  </m:oMath>
                </a14:m>
                <a:r>
                  <a:rPr lang="en-US" dirty="0" smtClean="0"/>
                  <a:t> </a:t>
                </a:r>
                <a:r>
                  <a:rPr lang="en-US" dirty="0" smtClean="0"/>
                  <a:t>supported on</a:t>
                </a:r>
                <a:r>
                  <a:rPr lang="en-US" dirty="0" smtClean="0"/>
                  <a:t> </a:t>
                </a:r>
                <a14:m>
                  <m:oMath xmlns:m="http://schemas.openxmlformats.org/officeDocument/2006/math">
                    <m:r>
                      <a:rPr lang="en-US" i="1">
                        <a:latin typeface="Cambria Math" charset="0"/>
                        <a:ea typeface="Cambria Math" charset="0"/>
                        <a:cs typeface="Cambria Math" charset="0"/>
                      </a:rPr>
                      <m:t>𝒳</m:t>
                    </m:r>
                  </m:oMath>
                </a14:m>
                <a:endParaRPr lang="en-US" dirty="0" smtClean="0"/>
              </a:p>
              <a:p>
                <a:pPr lvl="1"/>
                <a:r>
                  <a:rPr lang="en-US" dirty="0" smtClean="0"/>
                  <a:t>Query:  </a:t>
                </a:r>
                <a14:m>
                  <m:oMath xmlns:m="http://schemas.openxmlformats.org/officeDocument/2006/math">
                    <m:r>
                      <a:rPr lang="en-US" b="0" i="1" smtClean="0">
                        <a:latin typeface="Cambria Math" charset="0"/>
                      </a:rPr>
                      <m:t>𝑞</m:t>
                    </m:r>
                    <m:r>
                      <a:rPr lang="en-US" b="0" i="1" smtClean="0">
                        <a:latin typeface="Cambria Math" charset="0"/>
                      </a:rPr>
                      <m:t>: </m:t>
                    </m:r>
                    <m:r>
                      <a:rPr lang="en-US" b="0" i="1" smtClean="0">
                        <a:latin typeface="Cambria Math" charset="0"/>
                        <a:ea typeface="Cambria Math" charset="0"/>
                        <a:cs typeface="Cambria Math" charset="0"/>
                      </a:rPr>
                      <m:t>𝒳</m:t>
                    </m:r>
                    <m:r>
                      <a:rPr lang="en-US" b="0" i="1" smtClean="0">
                        <a:latin typeface="Cambria Math" charset="0"/>
                        <a:ea typeface="Cambria Math" charset="0"/>
                        <a:cs typeface="Cambria Math" charset="0"/>
                      </a:rPr>
                      <m:t> →[0,1]</m:t>
                    </m:r>
                  </m:oMath>
                </a14:m>
                <a:endParaRPr lang="en-US" dirty="0" smtClean="0"/>
              </a:p>
              <a:p>
                <a:pPr lvl="1"/>
                <a:r>
                  <a:rPr lang="en-US" dirty="0" smtClean="0"/>
                  <a:t>Goal: provide </a:t>
                </a:r>
                <a14:m>
                  <m:oMath xmlns:m="http://schemas.openxmlformats.org/officeDocument/2006/math">
                    <m:r>
                      <a:rPr lang="en-US" b="0" i="1" smtClean="0">
                        <a:latin typeface="Cambria Math" charset="0"/>
                        <a:ea typeface="Cambria Math" charset="0"/>
                        <a:cs typeface="Cambria Math" charset="0"/>
                      </a:rPr>
                      <m:t>𝑎</m:t>
                    </m:r>
                    <m:r>
                      <a:rPr lang="en-US" b="0" i="1" smtClean="0">
                        <a:latin typeface="Cambria Math" charset="0"/>
                        <a:ea typeface="Cambria Math" charset="0"/>
                        <a:cs typeface="Cambria Math" charset="0"/>
                      </a:rPr>
                      <m:t>≈</m:t>
                    </m:r>
                    <m:sSub>
                      <m:sSubPr>
                        <m:ctrlPr>
                          <a:rPr lang="en-US" b="0" i="1" smtClean="0">
                            <a:latin typeface="Cambria Math" charset="0"/>
                            <a:ea typeface="Cambria Math" charset="0"/>
                            <a:cs typeface="Cambria Math" charset="0"/>
                          </a:rPr>
                        </m:ctrlPr>
                      </m:sSubPr>
                      <m:e>
                        <m:r>
                          <a:rPr lang="en-US" i="1">
                            <a:latin typeface="Cambria Math" charset="0"/>
                            <a:ea typeface="Cambria Math" charset="0"/>
                            <a:cs typeface="Cambria Math" charset="0"/>
                          </a:rPr>
                          <m:t>𝔼</m:t>
                        </m:r>
                      </m:e>
                      <m:sub>
                        <m:r>
                          <a:rPr lang="en-US" b="0" i="1" smtClean="0">
                            <a:latin typeface="Cambria Math" charset="0"/>
                            <a:ea typeface="Cambria Math" charset="0"/>
                            <a:cs typeface="Cambria Math" charset="0"/>
                          </a:rPr>
                          <m:t>𝑧</m:t>
                        </m:r>
                        <m:r>
                          <a:rPr lang="en-US" b="0" i="1" smtClean="0">
                            <a:latin typeface="Cambria Math" charset="0"/>
                            <a:ea typeface="Cambria Math" charset="0"/>
                            <a:cs typeface="Cambria Math" charset="0"/>
                          </a:rPr>
                          <m:t>∼</m:t>
                        </m:r>
                        <m:r>
                          <a:rPr lang="en-US" i="1">
                            <a:latin typeface="Cambria Math" charset="0"/>
                            <a:ea typeface="Cambria Math" charset="0"/>
                            <a:cs typeface="Cambria Math" charset="0"/>
                          </a:rPr>
                          <m:t>𝒟</m:t>
                        </m:r>
                      </m:sub>
                    </m:sSub>
                    <m:d>
                      <m:dPr>
                        <m:begChr m:val="["/>
                        <m:endChr m:val="]"/>
                        <m:ctrlPr>
                          <a:rPr lang="en-US" b="0"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𝑞</m:t>
                        </m:r>
                        <m:d>
                          <m:dPr>
                            <m:ctrlPr>
                              <a:rPr lang="en-US" b="0"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𝑧</m:t>
                            </m:r>
                          </m:e>
                        </m:d>
                      </m:e>
                    </m:d>
                  </m:oMath>
                </a14:m>
                <a:r>
                  <a:rPr lang="en-US" dirty="0" smtClean="0"/>
                  <a:t> within additive error </a:t>
                </a:r>
                <a14:m>
                  <m:oMath xmlns:m="http://schemas.openxmlformats.org/officeDocument/2006/math">
                    <m:r>
                      <a:rPr lang="en-US" b="0" i="1" smtClean="0">
                        <a:latin typeface="Cambria Math" charset="0"/>
                      </a:rPr>
                      <m:t>𝜏</m:t>
                    </m:r>
                  </m:oMath>
                </a14:m>
                <a:endParaRPr lang="en-US" dirty="0" smtClean="0"/>
              </a:p>
              <a:p>
                <a:r>
                  <a:rPr lang="en-US" dirty="0" smtClean="0"/>
                  <a:t>E.g. Supervised Learning</a:t>
                </a:r>
              </a:p>
              <a:p>
                <a:pPr lvl="1"/>
                <a14:m>
                  <m:oMath xmlns:m="http://schemas.openxmlformats.org/officeDocument/2006/math">
                    <m:r>
                      <a:rPr lang="en-US" i="1">
                        <a:latin typeface="Cambria Math" charset="0"/>
                        <a:ea typeface="Cambria Math" charset="0"/>
                        <a:cs typeface="Cambria Math" charset="0"/>
                      </a:rPr>
                      <m:t>𝒳</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𝒵</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𝒴</m:t>
                    </m:r>
                  </m:oMath>
                </a14:m>
                <a:endParaRPr lang="en-US" dirty="0" smtClean="0"/>
              </a:p>
              <a:p>
                <a:pPr lvl="1"/>
                <a14:m>
                  <m:oMath xmlns:m="http://schemas.openxmlformats.org/officeDocument/2006/math">
                    <m:r>
                      <a:rPr lang="en-US" i="1">
                        <a:latin typeface="Cambria Math" charset="0"/>
                      </a:rPr>
                      <m:t>𝑞</m:t>
                    </m:r>
                    <m:d>
                      <m:dPr>
                        <m:ctrlPr>
                          <a:rPr lang="en-US" b="0" i="1" smtClean="0">
                            <a:latin typeface="Cambria Math" charset="0"/>
                          </a:rPr>
                        </m:ctrlPr>
                      </m:dPr>
                      <m:e>
                        <m:r>
                          <a:rPr lang="en-US" b="0" i="1" smtClean="0">
                            <a:latin typeface="Cambria Math" charset="0"/>
                          </a:rPr>
                          <m:t>𝑧</m:t>
                        </m:r>
                        <m:r>
                          <a:rPr lang="en-US" b="0" i="1" smtClean="0">
                            <a:latin typeface="Cambria Math" charset="0"/>
                          </a:rPr>
                          <m:t>,</m:t>
                        </m:r>
                        <m:r>
                          <a:rPr lang="en-US" b="0" i="1" smtClean="0">
                            <a:latin typeface="Cambria Math" charset="0"/>
                          </a:rPr>
                          <m:t>𝑦</m:t>
                        </m:r>
                      </m:e>
                    </m:d>
                    <m:r>
                      <a:rPr lang="en-US" b="0" i="1" smtClean="0">
                        <a:latin typeface="Cambria Math" charset="0"/>
                      </a:rPr>
                      <m:t>=</m:t>
                    </m:r>
                    <m:sSub>
                      <m:sSubPr>
                        <m:ctrlPr>
                          <a:rPr lang="en-US" b="0" i="1" smtClean="0">
                            <a:latin typeface="Cambria Math" charset="0"/>
                          </a:rPr>
                        </m:ctrlPr>
                      </m:sSubPr>
                      <m:e>
                        <m:r>
                          <a:rPr lang="en-US" b="0" i="1" smtClean="0">
                            <a:latin typeface="Cambria Math" charset="0"/>
                          </a:rPr>
                          <m:t>1</m:t>
                        </m:r>
                      </m:e>
                      <m:sub>
                        <m:r>
                          <a:rPr lang="en-US" b="0" i="1" smtClean="0">
                            <a:latin typeface="Cambria Math" charset="0"/>
                          </a:rPr>
                          <m:t>𝑓</m:t>
                        </m:r>
                        <m:d>
                          <m:dPr>
                            <m:ctrlPr>
                              <a:rPr lang="en-US" b="0" i="1" smtClean="0">
                                <a:latin typeface="Cambria Math" charset="0"/>
                              </a:rPr>
                            </m:ctrlPr>
                          </m:dPr>
                          <m:e>
                            <m:r>
                              <a:rPr lang="en-US" b="0" i="1" smtClean="0">
                                <a:latin typeface="Cambria Math" charset="0"/>
                              </a:rPr>
                              <m:t>𝑧</m:t>
                            </m:r>
                          </m:e>
                        </m:d>
                        <m:r>
                          <a:rPr lang="en-US" b="0" i="1" smtClean="0">
                            <a:latin typeface="Cambria Math" charset="0"/>
                          </a:rPr>
                          <m:t>≠</m:t>
                        </m:r>
                        <m:r>
                          <a:rPr lang="en-US" b="0" i="1" smtClean="0">
                            <a:latin typeface="Cambria Math" charset="0"/>
                          </a:rPr>
                          <m:t>𝑦</m:t>
                        </m:r>
                      </m:sub>
                    </m:sSub>
                  </m:oMath>
                </a14:m>
                <a:endParaRPr lang="en-US" b="0" dirty="0" smtClean="0"/>
              </a:p>
              <a:p>
                <a:pPr lvl="1"/>
                <a14:m>
                  <m:oMath xmlns:m="http://schemas.openxmlformats.org/officeDocument/2006/math">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𝔼</m:t>
                        </m:r>
                      </m:e>
                      <m:sub>
                        <m:r>
                          <a:rPr lang="en-US" i="1">
                            <a:latin typeface="Cambria Math" charset="0"/>
                            <a:ea typeface="Cambria Math" charset="0"/>
                            <a:cs typeface="Cambria Math" charset="0"/>
                          </a:rPr>
                          <m:t>𝑧</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𝑦</m:t>
                        </m:r>
                        <m:r>
                          <a:rPr lang="en-US" i="1">
                            <a:latin typeface="Cambria Math" charset="0"/>
                            <a:ea typeface="Cambria Math" charset="0"/>
                            <a:cs typeface="Cambria Math" charset="0"/>
                          </a:rPr>
                          <m:t>∼</m:t>
                        </m:r>
                        <m:r>
                          <a:rPr lang="en-US" i="1">
                            <a:latin typeface="Cambria Math" charset="0"/>
                            <a:ea typeface="Cambria Math" charset="0"/>
                            <a:cs typeface="Cambria Math" charset="0"/>
                          </a:rPr>
                          <m:t>𝒟</m:t>
                        </m:r>
                      </m:sub>
                    </m:sSub>
                    <m:d>
                      <m:dPr>
                        <m:begChr m:val="["/>
                        <m:endChr m:val="]"/>
                        <m:ctrlPr>
                          <a:rPr lang="en-US" i="1">
                            <a:latin typeface="Cambria Math" charset="0"/>
                            <a:ea typeface="Cambria Math" charset="0"/>
                            <a:cs typeface="Cambria Math" charset="0"/>
                          </a:rPr>
                        </m:ctrlPr>
                      </m:dPr>
                      <m:e>
                        <m:r>
                          <a:rPr lang="en-US" i="1">
                            <a:latin typeface="Cambria Math" charset="0"/>
                            <a:ea typeface="Cambria Math" charset="0"/>
                            <a:cs typeface="Cambria Math" charset="0"/>
                          </a:rPr>
                          <m:t>𝑞</m:t>
                        </m:r>
                        <m:d>
                          <m:dPr>
                            <m:ctrlPr>
                              <a:rPr lang="en-US" i="1">
                                <a:latin typeface="Cambria Math" charset="0"/>
                                <a:ea typeface="Cambria Math" charset="0"/>
                                <a:cs typeface="Cambria Math" charset="0"/>
                              </a:rPr>
                            </m:ctrlPr>
                          </m:dPr>
                          <m:e>
                            <m:r>
                              <a:rPr lang="en-US" i="1">
                                <a:latin typeface="Cambria Math" charset="0"/>
                                <a:ea typeface="Cambria Math" charset="0"/>
                                <a:cs typeface="Cambria Math" charset="0"/>
                              </a:rPr>
                              <m:t>𝑧</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𝑦</m:t>
                            </m:r>
                          </m:e>
                        </m:d>
                      </m:e>
                    </m:d>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ℙ</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𝑓</m:t>
                    </m:r>
                    <m:d>
                      <m:dPr>
                        <m:ctrlPr>
                          <a:rPr lang="en-US" b="0"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𝑧</m:t>
                        </m:r>
                      </m:e>
                    </m:d>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𝑦</m:t>
                    </m:r>
                    <m:r>
                      <a:rPr lang="en-US" b="0" i="1" smtClean="0">
                        <a:latin typeface="Cambria Math" charset="0"/>
                        <a:ea typeface="Cambria Math" charset="0"/>
                        <a:cs typeface="Cambria Math" charset="0"/>
                      </a:rPr>
                      <m:t>)</m:t>
                    </m:r>
                  </m:oMath>
                </a14:m>
                <a:endParaRPr lang="en-US" dirty="0" smtClean="0"/>
              </a:p>
              <a:p>
                <a:r>
                  <a:rPr lang="en-US" dirty="0" smtClean="0"/>
                  <a:t>Additional notation</a:t>
                </a:r>
              </a:p>
              <a:p>
                <a:pPr lvl="1"/>
                <a14:m>
                  <m:oMath xmlns:m="http://schemas.openxmlformats.org/officeDocument/2006/math">
                    <m:r>
                      <a:rPr lang="en-US" b="0" i="1" smtClean="0">
                        <a:latin typeface="Cambria Math" charset="0"/>
                        <a:ea typeface="Cambria Math" charset="0"/>
                        <a:cs typeface="Cambria Math" charset="0"/>
                      </a:rPr>
                      <m:t>𝔼</m:t>
                    </m:r>
                    <m:d>
                      <m:dPr>
                        <m:begChr m:val="["/>
                        <m:endChr m:val="]"/>
                        <m:ctrlPr>
                          <a:rPr lang="en-US" b="0"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𝑞</m:t>
                        </m:r>
                      </m:e>
                    </m:d>
                    <m:r>
                      <a:rPr lang="en-US" b="0" i="1" smtClean="0">
                        <a:latin typeface="Cambria Math" charset="0"/>
                        <a:ea typeface="Cambria Math" charset="0"/>
                        <a:cs typeface="Cambria Math" charset="0"/>
                      </a:rPr>
                      <m:t>= </m:t>
                    </m:r>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𝔼</m:t>
                        </m:r>
                      </m:e>
                      <m:sub>
                        <m:r>
                          <a:rPr lang="en-US" b="0" i="1" smtClean="0">
                            <a:latin typeface="Cambria Math" charset="0"/>
                            <a:ea typeface="Cambria Math" charset="0"/>
                            <a:cs typeface="Cambria Math" charset="0"/>
                          </a:rPr>
                          <m:t>𝑧</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𝒟</m:t>
                        </m:r>
                      </m:sub>
                    </m:sSub>
                    <m:d>
                      <m:dPr>
                        <m:begChr m:val="["/>
                        <m:endChr m:val="]"/>
                        <m:ctrlPr>
                          <a:rPr lang="en-US" b="0"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𝑞</m:t>
                        </m:r>
                        <m:d>
                          <m:dPr>
                            <m:ctrlPr>
                              <a:rPr lang="en-US" b="0"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𝑧</m:t>
                            </m:r>
                          </m:e>
                        </m:d>
                      </m:e>
                    </m:d>
                  </m:oMath>
                </a14:m>
                <a:endParaRPr lang="en-US" b="0" i="1" dirty="0" smtClean="0">
                  <a:latin typeface="Cambria Math" charset="0"/>
                  <a:ea typeface="Cambria Math" charset="0"/>
                  <a:cs typeface="Cambria Math" charset="0"/>
                </a:endParaRPr>
              </a:p>
              <a:p>
                <a:pPr lvl="1"/>
                <a14:m>
                  <m:oMath xmlns:m="http://schemas.openxmlformats.org/officeDocument/2006/math">
                    <m:sSub>
                      <m:sSubPr>
                        <m:ctrlPr>
                          <a:rPr lang="en-US" b="0" i="1" smtClean="0">
                            <a:latin typeface="Cambria Math" charset="0"/>
                            <a:ea typeface="Cambria Math" charset="0"/>
                            <a:cs typeface="Cambria Math" charset="0"/>
                          </a:rPr>
                        </m:ctrlPr>
                      </m:sSubPr>
                      <m:e>
                        <m:r>
                          <a:rPr lang="en-US" i="1" smtClean="0">
                            <a:latin typeface="Cambria Math" charset="0"/>
                            <a:ea typeface="Cambria Math" charset="0"/>
                            <a:cs typeface="Cambria Math" charset="0"/>
                          </a:rPr>
                          <m:t>ℇ</m:t>
                        </m:r>
                      </m:e>
                      <m:sub>
                        <m:r>
                          <a:rPr lang="en-US" b="0" i="1" smtClean="0">
                            <a:latin typeface="Cambria Math" charset="0"/>
                            <a:ea typeface="Cambria Math" charset="0"/>
                            <a:cs typeface="Cambria Math" charset="0"/>
                          </a:rPr>
                          <m:t>𝑆</m:t>
                        </m:r>
                      </m:sub>
                    </m:sSub>
                    <m:d>
                      <m:dPr>
                        <m:begChr m:val="["/>
                        <m:endChr m:val="]"/>
                        <m:ctrlPr>
                          <a:rPr lang="en-US" b="0"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𝑞</m:t>
                        </m:r>
                      </m:e>
                    </m:d>
                    <m:r>
                      <a:rPr lang="en-US" b="0" i="1" smtClean="0">
                        <a:latin typeface="Cambria Math" charset="0"/>
                        <a:ea typeface="Cambria Math" charset="0"/>
                        <a:cs typeface="Cambria Math" charset="0"/>
                      </a:rPr>
                      <m:t>=</m:t>
                    </m:r>
                    <m:f>
                      <m:fPr>
                        <m:ctrlPr>
                          <a:rPr lang="mr-IN" b="0" i="1" smtClean="0">
                            <a:latin typeface="Cambria Math" charset="0"/>
                            <a:ea typeface="Cambria Math" charset="0"/>
                            <a:cs typeface="Cambria Math" charset="0"/>
                          </a:rPr>
                        </m:ctrlPr>
                      </m:fPr>
                      <m:num>
                        <m:r>
                          <a:rPr lang="en-US" b="0" i="1" smtClean="0">
                            <a:latin typeface="Cambria Math" charset="0"/>
                            <a:ea typeface="Cambria Math" charset="0"/>
                            <a:cs typeface="Cambria Math" charset="0"/>
                          </a:rPr>
                          <m:t>1</m:t>
                        </m:r>
                      </m:num>
                      <m:den>
                        <m:d>
                          <m:dPr>
                            <m:begChr m:val="|"/>
                            <m:endChr m:val="|"/>
                            <m:ctrlPr>
                              <a:rPr lang="hr-HR" b="0"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𝑆</m:t>
                            </m:r>
                          </m:e>
                        </m:d>
                      </m:den>
                    </m:f>
                    <m:nary>
                      <m:naryPr>
                        <m:chr m:val="∑"/>
                        <m:supHide m:val="on"/>
                        <m:ctrlPr>
                          <a:rPr lang="mr-IN" b="0" i="1" smtClean="0">
                            <a:latin typeface="Cambria Math" charset="0"/>
                            <a:ea typeface="Cambria Math" charset="0"/>
                            <a:cs typeface="Cambria Math" charset="0"/>
                          </a:rPr>
                        </m:ctrlPr>
                      </m:naryPr>
                      <m:sub>
                        <m:r>
                          <m:rPr>
                            <m:brk m:alnAt="7"/>
                          </m:rPr>
                          <a:rPr lang="en-US" b="0" i="1" smtClean="0">
                            <a:latin typeface="Cambria Math" charset="0"/>
                            <a:ea typeface="Cambria Math" charset="0"/>
                            <a:cs typeface="Cambria Math" charset="0"/>
                          </a:rPr>
                          <m:t>𝑧</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𝑆</m:t>
                        </m:r>
                      </m:sub>
                      <m:sup/>
                      <m:e>
                        <m:r>
                          <a:rPr lang="en-US" b="0" i="1" smtClean="0">
                            <a:latin typeface="Cambria Math" charset="0"/>
                            <a:ea typeface="Cambria Math" charset="0"/>
                            <a:cs typeface="Cambria Math" charset="0"/>
                          </a:rPr>
                          <m:t>𝑞</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𝑧</m:t>
                        </m:r>
                        <m:r>
                          <a:rPr lang="en-US" b="0" i="1" smtClean="0">
                            <a:latin typeface="Cambria Math" charset="0"/>
                            <a:ea typeface="Cambria Math" charset="0"/>
                            <a:cs typeface="Cambria Math" charset="0"/>
                          </a:rPr>
                          <m:t>)</m:t>
                        </m:r>
                      </m:e>
                    </m:nary>
                  </m:oMath>
                </a14:m>
                <a:endParaRPr lang="en-US"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33082" y="1013012"/>
                <a:ext cx="8677836" cy="5502276"/>
              </a:xfrm>
              <a:blipFill rotWithShape="0">
                <a:blip r:embed="rId3"/>
                <a:stretch>
                  <a:fillRect l="-1264" t="-1772"/>
                </a:stretch>
              </a:blipFill>
            </p:spPr>
            <p:txBody>
              <a:bodyPr/>
              <a:lstStyle/>
              <a:p>
                <a:r>
                  <a:rPr lang="en-US">
                    <a:noFill/>
                  </a:rPr>
                  <a:t> </a:t>
                </a:r>
              </a:p>
            </p:txBody>
          </p:sp>
        </mc:Fallback>
      </mc:AlternateContent>
    </p:spTree>
    <p:extLst>
      <p:ext uri="{BB962C8B-B14F-4D97-AF65-F5344CB8AC3E}">
        <p14:creationId xmlns:p14="http://schemas.microsoft.com/office/powerpoint/2010/main" val="556621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151747" y="6125478"/>
            <a:ext cx="2508649" cy="430887"/>
            <a:chOff x="3151747" y="6085722"/>
            <a:chExt cx="2508649" cy="430887"/>
          </a:xfrm>
        </p:grpSpPr>
        <p:cxnSp>
          <p:nvCxnSpPr>
            <p:cNvPr id="34" name="Straight Arrow Connector 33">
              <a:extLst>
                <a:ext uri="{FF2B5EF4-FFF2-40B4-BE49-F238E27FC236}">
                  <a16:creationId xmlns="" xmlns:a16="http://schemas.microsoft.com/office/drawing/2014/main" id="{AD390900-55C7-4EFB-9A1B-8844892CB02B}"/>
                </a:ext>
              </a:extLst>
            </p:cNvPr>
            <p:cNvCxnSpPr>
              <a:cxnSpLocks/>
            </p:cNvCxnSpPr>
            <p:nvPr/>
          </p:nvCxnSpPr>
          <p:spPr>
            <a:xfrm flipH="1">
              <a:off x="3151747" y="6328817"/>
              <a:ext cx="25086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 xmlns:a16="http://schemas.microsoft.com/office/drawing/2014/main" id="{C4971B8C-4381-4EA3-AE6C-D6D441266C65}"/>
                    </a:ext>
                  </a:extLst>
                </p:cNvPr>
                <p:cNvSpPr txBox="1"/>
                <p:nvPr/>
              </p:nvSpPr>
              <p:spPr>
                <a:xfrm>
                  <a:off x="3850837" y="6085722"/>
                  <a:ext cx="1132297" cy="430887"/>
                </a:xfrm>
                <a:prstGeom prst="rect">
                  <a:avLst/>
                </a:prstGeom>
                <a:solidFill>
                  <a:schemeClr val="bg1"/>
                </a:solidFill>
              </p:spPr>
              <p:txBody>
                <a:bodyPr wrap="none" lIns="0" r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𝑎</m:t>
                        </m:r>
                        <m:r>
                          <a:rPr lang="en-US" sz="2200" b="0" i="1" smtClean="0">
                            <a:latin typeface="Cambria Math" panose="02040503050406030204" pitchFamily="18" charset="0"/>
                          </a:rPr>
                          <m:t>≈</m:t>
                        </m:r>
                        <m:r>
                          <a:rPr lang="en-US" sz="2200" i="1">
                            <a:latin typeface="Cambria Math" charset="0"/>
                            <a:ea typeface="Cambria Math" charset="0"/>
                            <a:cs typeface="Cambria Math" charset="0"/>
                          </a:rPr>
                          <m:t>𝔼</m:t>
                        </m:r>
                        <m:r>
                          <a:rPr lang="en-US" sz="2200" b="0" i="1" smtClean="0">
                            <a:latin typeface="Cambria Math" panose="02040503050406030204" pitchFamily="18" charset="0"/>
                          </a:rPr>
                          <m:t>[</m:t>
                        </m:r>
                        <m:r>
                          <a:rPr lang="en-US" sz="2200" b="0" i="1" smtClean="0">
                            <a:latin typeface="Cambria Math" panose="02040503050406030204" pitchFamily="18" charset="0"/>
                          </a:rPr>
                          <m:t>𝑞</m:t>
                        </m:r>
                        <m:r>
                          <a:rPr lang="en-US" sz="2200" b="0" i="1" smtClean="0">
                            <a:latin typeface="Cambria Math" panose="02040503050406030204" pitchFamily="18" charset="0"/>
                          </a:rPr>
                          <m:t>]</m:t>
                        </m:r>
                      </m:oMath>
                    </m:oMathPara>
                  </a14:m>
                  <a:endParaRPr lang="en-US" sz="2200" dirty="0"/>
                </a:p>
              </p:txBody>
            </p:sp>
          </mc:Choice>
          <mc:Fallback xmlns="">
            <p:sp>
              <p:nvSpPr>
                <p:cNvPr id="13" name="TextBox 12">
                  <a:extLst>
                    <a:ext uri="{FF2B5EF4-FFF2-40B4-BE49-F238E27FC236}">
                      <a16:creationId xmlns:a16="http://schemas.microsoft.com/office/drawing/2014/main" xmlns="" xmlns:a14="http://schemas.microsoft.com/office/drawing/2010/main" id="{C4971B8C-4381-4EA3-AE6C-D6D441266C65}"/>
                    </a:ext>
                  </a:extLst>
                </p:cNvPr>
                <p:cNvSpPr txBox="1">
                  <a:spLocks noRot="1" noChangeAspect="1" noMove="1" noResize="1" noEditPoints="1" noAdjustHandles="1" noChangeArrowheads="1" noChangeShapeType="1" noTextEdit="1"/>
                </p:cNvSpPr>
                <p:nvPr/>
              </p:nvSpPr>
              <p:spPr>
                <a:xfrm>
                  <a:off x="3850837" y="6085722"/>
                  <a:ext cx="1132297" cy="430887"/>
                </a:xfrm>
                <a:prstGeom prst="rect">
                  <a:avLst/>
                </a:prstGeom>
                <a:blipFill rotWithShape="0">
                  <a:blip r:embed="rId3"/>
                  <a:stretch>
                    <a:fillRect l="-3243" r="-8649" b="-15493"/>
                  </a:stretch>
                </a:blipFill>
              </p:spPr>
              <p:txBody>
                <a:bodyPr/>
                <a:lstStyle/>
                <a:p>
                  <a:r>
                    <a:rPr lang="en-US">
                      <a:noFill/>
                    </a:rPr>
                    <a:t> </a:t>
                  </a:r>
                </a:p>
              </p:txBody>
            </p:sp>
          </mc:Fallback>
        </mc:AlternateContent>
      </p:grpSp>
      <p:grpSp>
        <p:nvGrpSpPr>
          <p:cNvPr id="5" name="Group 4"/>
          <p:cNvGrpSpPr/>
          <p:nvPr/>
        </p:nvGrpSpPr>
        <p:grpSpPr>
          <a:xfrm>
            <a:off x="5638931" y="1296972"/>
            <a:ext cx="3474951" cy="2447260"/>
            <a:chOff x="5638931" y="1296972"/>
            <a:chExt cx="3474951" cy="2447260"/>
          </a:xfrm>
        </p:grpSpPr>
        <p:pic>
          <p:nvPicPr>
            <p:cNvPr id="1042" name="Picture 18" descr="Danish dome">
              <a:extLst>
                <a:ext uri="{FF2B5EF4-FFF2-40B4-BE49-F238E27FC236}">
                  <a16:creationId xmlns="" xmlns:a16="http://schemas.microsoft.com/office/drawing/2014/main" id="{7447FAB6-6F03-4ECA-8915-C4424D54995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021" r="20282"/>
            <a:stretch/>
          </p:blipFill>
          <p:spPr bwMode="auto">
            <a:xfrm>
              <a:off x="7290180" y="1310006"/>
              <a:ext cx="1823702" cy="134274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uge sensor for tiny particle">
              <a:extLst>
                <a:ext uri="{FF2B5EF4-FFF2-40B4-BE49-F238E27FC236}">
                  <a16:creationId xmlns="" xmlns:a16="http://schemas.microsoft.com/office/drawing/2014/main" id="{3F9417F0-0D7C-4725-AD65-CE60BAB5C46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287"/>
            <a:stretch/>
          </p:blipFill>
          <p:spPr bwMode="auto">
            <a:xfrm>
              <a:off x="5638931" y="1296972"/>
              <a:ext cx="1806457" cy="134274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elated image">
              <a:extLst>
                <a:ext uri="{FF2B5EF4-FFF2-40B4-BE49-F238E27FC236}">
                  <a16:creationId xmlns="" xmlns:a16="http://schemas.microsoft.com/office/drawing/2014/main" id="{381BF90F-86C8-4F7E-84AF-4E6F61BCA9D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0089" y="2460701"/>
              <a:ext cx="1828708"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sequencing machine">
              <a:extLst>
                <a:ext uri="{FF2B5EF4-FFF2-40B4-BE49-F238E27FC236}">
                  <a16:creationId xmlns="" xmlns:a16="http://schemas.microsoft.com/office/drawing/2014/main" id="{3C06B813-4CF8-42E0-989F-8EE00707D9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8932" y="2541213"/>
              <a:ext cx="1760469" cy="12030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p:cNvGrpSpPr/>
          <p:nvPr/>
        </p:nvGrpSpPr>
        <p:grpSpPr>
          <a:xfrm>
            <a:off x="7417019" y="3754224"/>
            <a:ext cx="959493" cy="1071736"/>
            <a:chOff x="7536137" y="3739896"/>
            <a:chExt cx="959493" cy="1071736"/>
          </a:xfrm>
        </p:grpSpPr>
        <p:cxnSp>
          <p:nvCxnSpPr>
            <p:cNvPr id="19" name="Straight Arrow Connector 18">
              <a:extLst>
                <a:ext uri="{FF2B5EF4-FFF2-40B4-BE49-F238E27FC236}">
                  <a16:creationId xmlns="" xmlns:a16="http://schemas.microsoft.com/office/drawing/2014/main" id="{0685DD67-D49D-4312-A9D3-EAB1654E7557}"/>
                </a:ext>
              </a:extLst>
            </p:cNvPr>
            <p:cNvCxnSpPr>
              <a:cxnSpLocks/>
            </p:cNvCxnSpPr>
            <p:nvPr/>
          </p:nvCxnSpPr>
          <p:spPr>
            <a:xfrm>
              <a:off x="7998526" y="3739896"/>
              <a:ext cx="0" cy="10717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 xmlns:a16="http://schemas.microsoft.com/office/drawing/2014/main" id="{5F88DAAC-5ECB-4A85-AE0F-DBAE3C1B9472}"/>
                    </a:ext>
                  </a:extLst>
                </p:cNvPr>
                <p:cNvSpPr txBox="1"/>
                <p:nvPr/>
              </p:nvSpPr>
              <p:spPr>
                <a:xfrm>
                  <a:off x="7536137" y="4089363"/>
                  <a:ext cx="959493" cy="43088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𝑧</m:t>
                        </m:r>
                        <m:r>
                          <a:rPr lang="en-US" sz="2200" b="0" i="1" smtClean="0">
                            <a:latin typeface="Cambria Math" panose="02040503050406030204" pitchFamily="18" charset="0"/>
                          </a:rPr>
                          <m:t>∼</m:t>
                        </m:r>
                        <m:r>
                          <a:rPr lang="en-US" sz="2200" b="0" i="1" smtClean="0">
                            <a:latin typeface="Cambria Math" panose="02040503050406030204" pitchFamily="18" charset="0"/>
                          </a:rPr>
                          <m:t>𝒟</m:t>
                        </m:r>
                      </m:oMath>
                    </m:oMathPara>
                  </a14:m>
                  <a:endParaRPr lang="en-US" sz="2200" dirty="0"/>
                </a:p>
              </p:txBody>
            </p:sp>
          </mc:Choice>
          <mc:Fallback xmlns="">
            <p:sp>
              <p:nvSpPr>
                <p:cNvPr id="11" name="TextBox 10">
                  <a:extLst>
                    <a:ext uri="{FF2B5EF4-FFF2-40B4-BE49-F238E27FC236}">
                      <a16:creationId xmlns:a16="http://schemas.microsoft.com/office/drawing/2014/main" xmlns="" xmlns:a14="http://schemas.microsoft.com/office/drawing/2010/main" id="{5F88DAAC-5ECB-4A85-AE0F-DBAE3C1B9472}"/>
                    </a:ext>
                  </a:extLst>
                </p:cNvPr>
                <p:cNvSpPr txBox="1">
                  <a:spLocks noRot="1" noChangeAspect="1" noMove="1" noResize="1" noEditPoints="1" noAdjustHandles="1" noChangeArrowheads="1" noChangeShapeType="1" noTextEdit="1"/>
                </p:cNvSpPr>
                <p:nvPr/>
              </p:nvSpPr>
              <p:spPr>
                <a:xfrm>
                  <a:off x="7536137" y="4089363"/>
                  <a:ext cx="959493" cy="430887"/>
                </a:xfrm>
                <a:prstGeom prst="rect">
                  <a:avLst/>
                </a:prstGeom>
                <a:blipFill rotWithShape="0">
                  <a:blip r:embed="rId8"/>
                  <a:stretch>
                    <a:fillRect/>
                  </a:stretch>
                </a:blipFill>
              </p:spPr>
              <p:txBody>
                <a:bodyPr/>
                <a:lstStyle/>
                <a:p>
                  <a:r>
                    <a:rPr lang="en-US">
                      <a:noFill/>
                    </a:rPr>
                    <a:t> </a:t>
                  </a:r>
                </a:p>
              </p:txBody>
            </p:sp>
          </mc:Fallback>
        </mc:AlternateContent>
      </p:grpSp>
      <p:grpSp>
        <p:nvGrpSpPr>
          <p:cNvPr id="42" name="Group 41"/>
          <p:cNvGrpSpPr/>
          <p:nvPr/>
        </p:nvGrpSpPr>
        <p:grpSpPr>
          <a:xfrm>
            <a:off x="6358184" y="3754224"/>
            <a:ext cx="860020" cy="1071736"/>
            <a:chOff x="6237182" y="3739896"/>
            <a:chExt cx="860020" cy="1071736"/>
          </a:xfrm>
        </p:grpSpPr>
        <p:cxnSp>
          <p:nvCxnSpPr>
            <p:cNvPr id="16" name="Straight Arrow Connector 15">
              <a:extLst>
                <a:ext uri="{FF2B5EF4-FFF2-40B4-BE49-F238E27FC236}">
                  <a16:creationId xmlns="" xmlns:a16="http://schemas.microsoft.com/office/drawing/2014/main" id="{FF1AB1F6-27BF-4857-8DCF-17A6F52761B5}"/>
                </a:ext>
              </a:extLst>
            </p:cNvPr>
            <p:cNvCxnSpPr>
              <a:cxnSpLocks/>
            </p:cNvCxnSpPr>
            <p:nvPr/>
          </p:nvCxnSpPr>
          <p:spPr>
            <a:xfrm flipV="1">
              <a:off x="6676117" y="3739896"/>
              <a:ext cx="0" cy="10717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052" name="Picture 28" descr="Related image">
              <a:extLst>
                <a:ext uri="{FF2B5EF4-FFF2-40B4-BE49-F238E27FC236}">
                  <a16:creationId xmlns="" xmlns:a16="http://schemas.microsoft.com/office/drawing/2014/main" id="{36ABF64E-9BD0-4D57-9E16-B07C0CDD3D7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015" b="12582"/>
            <a:stretch/>
          </p:blipFill>
          <p:spPr bwMode="auto">
            <a:xfrm>
              <a:off x="6237182" y="3961125"/>
              <a:ext cx="860020" cy="699937"/>
            </a:xfrm>
            <a:prstGeom prst="rect">
              <a:avLst/>
            </a:prstGeom>
            <a:solidFill>
              <a:schemeClr val="bg1"/>
            </a:solidFill>
          </p:spPr>
        </p:pic>
      </p:grpSp>
      <p:grpSp>
        <p:nvGrpSpPr>
          <p:cNvPr id="4" name="Group 3"/>
          <p:cNvGrpSpPr/>
          <p:nvPr/>
        </p:nvGrpSpPr>
        <p:grpSpPr>
          <a:xfrm>
            <a:off x="3151747" y="4999630"/>
            <a:ext cx="2508648" cy="430887"/>
            <a:chOff x="3151747" y="4999630"/>
            <a:chExt cx="2508648" cy="430887"/>
          </a:xfrm>
        </p:grpSpPr>
        <p:cxnSp>
          <p:nvCxnSpPr>
            <p:cNvPr id="6" name="Straight Arrow Connector 5">
              <a:extLst>
                <a:ext uri="{FF2B5EF4-FFF2-40B4-BE49-F238E27FC236}">
                  <a16:creationId xmlns="" xmlns:a16="http://schemas.microsoft.com/office/drawing/2014/main" id="{93A548C7-A22E-4438-96CA-ABB301398D25}"/>
                </a:ext>
              </a:extLst>
            </p:cNvPr>
            <p:cNvCxnSpPr>
              <a:cxnSpLocks/>
            </p:cNvCxnSpPr>
            <p:nvPr/>
          </p:nvCxnSpPr>
          <p:spPr>
            <a:xfrm>
              <a:off x="3151747" y="5232108"/>
              <a:ext cx="250864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 xmlns:a16="http://schemas.microsoft.com/office/drawing/2014/main" id="{37D903C1-66D5-43AF-90CD-2CEF17BB58C0}"/>
                    </a:ext>
                  </a:extLst>
                </p:cNvPr>
                <p:cNvSpPr txBox="1"/>
                <p:nvPr/>
              </p:nvSpPr>
              <p:spPr>
                <a:xfrm>
                  <a:off x="3498807" y="4999630"/>
                  <a:ext cx="1733616" cy="43088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𝑞</m:t>
                        </m:r>
                        <m:r>
                          <a:rPr lang="en-US" sz="2200" b="0" i="1" smtClean="0">
                            <a:latin typeface="Cambria Math" panose="02040503050406030204" pitchFamily="18" charset="0"/>
                          </a:rPr>
                          <m:t>:</m:t>
                        </m:r>
                        <m:r>
                          <a:rPr lang="en-US" sz="2200" b="0" i="1" smtClean="0">
                            <a:latin typeface="Cambria Math" charset="0"/>
                            <a:ea typeface="Cambria Math" charset="0"/>
                            <a:cs typeface="Cambria Math" charset="0"/>
                          </a:rPr>
                          <m:t>𝒳</m:t>
                        </m:r>
                        <m:r>
                          <a:rPr lang="en-US" sz="2200" b="0" i="1" smtClean="0">
                            <a:latin typeface="Cambria Math" panose="02040503050406030204" pitchFamily="18" charset="0"/>
                          </a:rPr>
                          <m:t>→[0,1]</m:t>
                        </m:r>
                      </m:oMath>
                    </m:oMathPara>
                  </a14:m>
                  <a:endParaRPr lang="en-US" sz="2200" dirty="0"/>
                </a:p>
              </p:txBody>
            </p:sp>
          </mc:Choice>
          <mc:Fallback xmlns="">
            <p:sp>
              <p:nvSpPr>
                <p:cNvPr id="8" name="TextBox 7">
                  <a:extLst>
                    <a:ext uri="{FF2B5EF4-FFF2-40B4-BE49-F238E27FC236}">
                      <a16:creationId xmlns:a16="http://schemas.microsoft.com/office/drawing/2014/main" xmlns="" xmlns:a14="http://schemas.microsoft.com/office/drawing/2010/main" id="{37D903C1-66D5-43AF-90CD-2CEF17BB58C0}"/>
                    </a:ext>
                  </a:extLst>
                </p:cNvPr>
                <p:cNvSpPr txBox="1">
                  <a:spLocks noRot="1" noChangeAspect="1" noMove="1" noResize="1" noEditPoints="1" noAdjustHandles="1" noChangeArrowheads="1" noChangeShapeType="1" noTextEdit="1"/>
                </p:cNvSpPr>
                <p:nvPr/>
              </p:nvSpPr>
              <p:spPr>
                <a:xfrm>
                  <a:off x="3498807" y="4999630"/>
                  <a:ext cx="1733616" cy="430887"/>
                </a:xfrm>
                <a:prstGeom prst="rect">
                  <a:avLst/>
                </a:prstGeom>
                <a:blipFill rotWithShape="0">
                  <a:blip r:embed="rId10"/>
                  <a:stretch>
                    <a:fillRect r="-352" b="-16901"/>
                  </a:stretch>
                </a:blipFill>
              </p:spPr>
              <p:txBody>
                <a:bodyPr/>
                <a:lstStyle/>
                <a:p>
                  <a:r>
                    <a:rPr lang="en-US">
                      <a:noFill/>
                    </a:rPr>
                    <a:t> </a:t>
                  </a:r>
                </a:p>
              </p:txBody>
            </p:sp>
          </mc:Fallback>
        </mc:AlternateContent>
      </p:grpSp>
      <p:grpSp>
        <p:nvGrpSpPr>
          <p:cNvPr id="10" name="Group 9"/>
          <p:cNvGrpSpPr/>
          <p:nvPr/>
        </p:nvGrpSpPr>
        <p:grpSpPr>
          <a:xfrm>
            <a:off x="3151747" y="5340744"/>
            <a:ext cx="2508648" cy="881521"/>
            <a:chOff x="3151747" y="5340744"/>
            <a:chExt cx="2508648" cy="881521"/>
          </a:xfrm>
        </p:grpSpPr>
        <p:cxnSp>
          <p:nvCxnSpPr>
            <p:cNvPr id="33" name="Straight Arrow Connector 32">
              <a:extLst>
                <a:ext uri="{FF2B5EF4-FFF2-40B4-BE49-F238E27FC236}">
                  <a16:creationId xmlns="" xmlns:a16="http://schemas.microsoft.com/office/drawing/2014/main" id="{8584BB18-FCA0-43D2-A7D7-933A952637B7}"/>
                </a:ext>
              </a:extLst>
            </p:cNvPr>
            <p:cNvCxnSpPr>
              <a:cxnSpLocks/>
            </p:cNvCxnSpPr>
            <p:nvPr/>
          </p:nvCxnSpPr>
          <p:spPr>
            <a:xfrm>
              <a:off x="3151747" y="5740126"/>
              <a:ext cx="250864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54" name="Picture 28" descr="Related image">
              <a:extLst>
                <a:ext uri="{FF2B5EF4-FFF2-40B4-BE49-F238E27FC236}">
                  <a16:creationId xmlns="" xmlns:a16="http://schemas.microsoft.com/office/drawing/2014/main" id="{F4877AEF-3296-477F-8B75-60F6533A66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10053" y="5340744"/>
              <a:ext cx="860020" cy="881521"/>
            </a:xfrm>
            <a:prstGeom prst="rect">
              <a:avLst/>
            </a:prstGeom>
            <a:solidFill>
              <a:schemeClr val="bg1"/>
            </a:solidFill>
          </p:spPr>
        </p:pic>
      </p:grpSp>
      <p:sp>
        <p:nvSpPr>
          <p:cNvPr id="43" name="Title 42">
            <a:extLst>
              <a:ext uri="{FF2B5EF4-FFF2-40B4-BE49-F238E27FC236}">
                <a16:creationId xmlns="" xmlns:a16="http://schemas.microsoft.com/office/drawing/2014/main" id="{3293A2E8-7E0F-4401-B017-978B862453B1}"/>
              </a:ext>
            </a:extLst>
          </p:cNvPr>
          <p:cNvSpPr>
            <a:spLocks noGrp="1"/>
          </p:cNvSpPr>
          <p:nvPr>
            <p:ph type="title"/>
          </p:nvPr>
        </p:nvSpPr>
        <p:spPr/>
        <p:txBody>
          <a:bodyPr>
            <a:normAutofit/>
          </a:bodyPr>
          <a:lstStyle/>
          <a:p>
            <a:r>
              <a:rPr lang="en-US" dirty="0" smtClean="0"/>
              <a:t>Validation Server</a:t>
            </a:r>
            <a:endParaRPr lang="en-US" dirty="0"/>
          </a:p>
        </p:txBody>
      </p:sp>
      <p:grpSp>
        <p:nvGrpSpPr>
          <p:cNvPr id="3" name="Group 2"/>
          <p:cNvGrpSpPr/>
          <p:nvPr/>
        </p:nvGrpSpPr>
        <p:grpSpPr>
          <a:xfrm>
            <a:off x="5772193" y="4844410"/>
            <a:ext cx="3049452" cy="1775331"/>
            <a:chOff x="5689293" y="4865382"/>
            <a:chExt cx="3049452" cy="1775331"/>
          </a:xfrm>
        </p:grpSpPr>
        <p:sp>
          <p:nvSpPr>
            <p:cNvPr id="12" name="Flowchart: Magnetic Disk 11">
              <a:extLst>
                <a:ext uri="{FF2B5EF4-FFF2-40B4-BE49-F238E27FC236}">
                  <a16:creationId xmlns="" xmlns:a16="http://schemas.microsoft.com/office/drawing/2014/main" id="{D4AF613D-2D05-4D3A-963D-CEC8C4831974}"/>
                </a:ext>
              </a:extLst>
            </p:cNvPr>
            <p:cNvSpPr/>
            <p:nvPr/>
          </p:nvSpPr>
          <p:spPr>
            <a:xfrm>
              <a:off x="5689293" y="4865382"/>
              <a:ext cx="3049452" cy="177533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439828" y="5565220"/>
              <a:ext cx="1548382" cy="830997"/>
            </a:xfrm>
            <a:prstGeom prst="rect">
              <a:avLst/>
            </a:prstGeom>
            <a:noFill/>
          </p:spPr>
          <p:txBody>
            <a:bodyPr wrap="square" rtlCol="0">
              <a:spAutoFit/>
            </a:bodyPr>
            <a:lstStyle/>
            <a:p>
              <a:pPr algn="ctr"/>
              <a:r>
                <a:rPr lang="en-US" sz="2400" b="1" dirty="0" smtClean="0"/>
                <a:t>Validation Server</a:t>
              </a:r>
              <a:endParaRPr lang="en-US" sz="2400" b="1" dirty="0"/>
            </a:p>
          </p:txBody>
        </p:sp>
      </p:grpSp>
      <mc:AlternateContent xmlns:mc="http://schemas.openxmlformats.org/markup-compatibility/2006" xmlns:a14="http://schemas.microsoft.com/office/drawing/2010/main">
        <mc:Choice Requires="a14">
          <p:sp>
            <p:nvSpPr>
              <p:cNvPr id="9" name="Rectangle 8"/>
              <p:cNvSpPr/>
              <p:nvPr/>
            </p:nvSpPr>
            <p:spPr>
              <a:xfrm>
                <a:off x="6936941" y="860316"/>
                <a:ext cx="924919" cy="4770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a:latin typeface="Cambria Math" panose="02040503050406030204" pitchFamily="18" charset="0"/>
                          <a:sym typeface="Wingdings" panose="05000000000000000000" pitchFamily="2" charset="2"/>
                        </a:rPr>
                        <m:t>𝒟</m:t>
                      </m:r>
                    </m:oMath>
                  </m:oMathPara>
                </a14:m>
                <a:endParaRPr lang="en-US" sz="2500" dirty="0"/>
              </a:p>
            </p:txBody>
          </p:sp>
        </mc:Choice>
        <mc:Fallback xmlns="">
          <p:sp>
            <p:nvSpPr>
              <p:cNvPr id="9" name="Rectangle 8"/>
              <p:cNvSpPr>
                <a:spLocks noRot="1" noChangeAspect="1" noMove="1" noResize="1" noEditPoints="1" noAdjustHandles="1" noChangeArrowheads="1" noChangeShapeType="1" noTextEdit="1"/>
              </p:cNvSpPr>
              <p:nvPr/>
            </p:nvSpPr>
            <p:spPr>
              <a:xfrm>
                <a:off x="6936941" y="860316"/>
                <a:ext cx="924919" cy="477054"/>
              </a:xfrm>
              <a:prstGeom prst="rect">
                <a:avLst/>
              </a:prstGeom>
              <a:blipFill rotWithShape="0">
                <a:blip r:embed="rId11"/>
                <a:stretch>
                  <a:fillRect/>
                </a:stretch>
              </a:blipFill>
            </p:spPr>
            <p:txBody>
              <a:bodyPr/>
              <a:lstStyle/>
              <a:p>
                <a:r>
                  <a:rPr lang="en-US">
                    <a:noFill/>
                  </a:rPr>
                  <a:t> </a:t>
                </a:r>
              </a:p>
            </p:txBody>
          </p:sp>
        </mc:Fallback>
      </mc:AlternateContent>
      <p:grpSp>
        <p:nvGrpSpPr>
          <p:cNvPr id="31" name="Group 30"/>
          <p:cNvGrpSpPr/>
          <p:nvPr/>
        </p:nvGrpSpPr>
        <p:grpSpPr>
          <a:xfrm>
            <a:off x="-184081" y="4339212"/>
            <a:ext cx="3714981" cy="2410072"/>
            <a:chOff x="195072" y="4332254"/>
            <a:chExt cx="3714981" cy="2410072"/>
          </a:xfrm>
        </p:grpSpPr>
        <p:pic>
          <p:nvPicPr>
            <p:cNvPr id="1026" name="Picture 2" descr="Image result for analyst">
              <a:extLst>
                <a:ext uri="{FF2B5EF4-FFF2-40B4-BE49-F238E27FC236}">
                  <a16:creationId xmlns="" xmlns:a16="http://schemas.microsoft.com/office/drawing/2014/main" id="{EF786156-B9AA-476C-87F1-AB89B8338B1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8852" y="4460320"/>
              <a:ext cx="3049452" cy="2282006"/>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95072" y="4332254"/>
              <a:ext cx="3714981" cy="328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626776" y="3577059"/>
            <a:ext cx="308151" cy="1234573"/>
            <a:chOff x="1458541" y="3577059"/>
            <a:chExt cx="308151" cy="1234573"/>
          </a:xfrm>
        </p:grpSpPr>
        <p:cxnSp>
          <p:nvCxnSpPr>
            <p:cNvPr id="27" name="Straight Arrow Connector 26"/>
            <p:cNvCxnSpPr/>
            <p:nvPr/>
          </p:nvCxnSpPr>
          <p:spPr>
            <a:xfrm flipH="1" flipV="1">
              <a:off x="1458541" y="3577059"/>
              <a:ext cx="12192" cy="1220606"/>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759485" y="3626654"/>
              <a:ext cx="7207" cy="1184978"/>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1036514" y="3935474"/>
            <a:ext cx="2873539" cy="369332"/>
          </a:xfrm>
          <a:prstGeom prst="rect">
            <a:avLst/>
          </a:prstGeom>
          <a:noFill/>
        </p:spPr>
        <p:txBody>
          <a:bodyPr wrap="square" rtlCol="0">
            <a:spAutoFit/>
          </a:bodyPr>
          <a:lstStyle/>
          <a:p>
            <a:r>
              <a:rPr lang="en-US" dirty="0" smtClean="0"/>
              <a:t>Unrestricted Access</a:t>
            </a:r>
          </a:p>
        </p:txBody>
      </p:sp>
      <p:grpSp>
        <p:nvGrpSpPr>
          <p:cNvPr id="38" name="Group 37"/>
          <p:cNvGrpSpPr/>
          <p:nvPr/>
        </p:nvGrpSpPr>
        <p:grpSpPr>
          <a:xfrm>
            <a:off x="227590" y="942560"/>
            <a:ext cx="3084861" cy="2556028"/>
            <a:chOff x="481147" y="1013012"/>
            <a:chExt cx="3084861" cy="2556028"/>
          </a:xfrm>
        </p:grpSpPr>
        <p:pic>
          <p:nvPicPr>
            <p:cNvPr id="40" name="Picture 39"/>
            <p:cNvPicPr>
              <a:picLocks noChangeAspect="1"/>
            </p:cNvPicPr>
            <p:nvPr/>
          </p:nvPicPr>
          <p:blipFill>
            <a:blip r:embed="rId13"/>
            <a:stretch>
              <a:fillRect/>
            </a:stretch>
          </p:blipFill>
          <p:spPr>
            <a:xfrm>
              <a:off x="481147" y="1013012"/>
              <a:ext cx="3084861" cy="2556028"/>
            </a:xfrm>
            <a:prstGeom prst="rect">
              <a:avLst/>
            </a:prstGeom>
          </p:spPr>
        </p:pic>
        <p:sp>
          <p:nvSpPr>
            <p:cNvPr id="44" name="TextBox 43"/>
            <p:cNvSpPr txBox="1"/>
            <p:nvPr/>
          </p:nvSpPr>
          <p:spPr>
            <a:xfrm>
              <a:off x="921688" y="1079756"/>
              <a:ext cx="2203777" cy="830997"/>
            </a:xfrm>
            <a:prstGeom prst="rect">
              <a:avLst/>
            </a:prstGeom>
            <a:noFill/>
          </p:spPr>
          <p:txBody>
            <a:bodyPr wrap="square" rtlCol="0">
              <a:spAutoFit/>
            </a:bodyPr>
            <a:lstStyle/>
            <a:p>
              <a:pPr algn="ctr"/>
              <a:r>
                <a:rPr lang="en-US" sz="2400" b="1" dirty="0" smtClean="0">
                  <a:solidFill>
                    <a:schemeClr val="bg1"/>
                  </a:solidFill>
                </a:rPr>
                <a:t>Public/Training Data</a:t>
              </a:r>
              <a:endParaRPr lang="en-US" sz="2400" b="1" dirty="0">
                <a:solidFill>
                  <a:schemeClr val="bg1"/>
                </a:solidFill>
              </a:endParaRPr>
            </a:p>
          </p:txBody>
        </p:sp>
      </p:grpSp>
    </p:spTree>
    <p:extLst>
      <p:ext uri="{BB962C8B-B14F-4D97-AF65-F5344CB8AC3E}">
        <p14:creationId xmlns:p14="http://schemas.microsoft.com/office/powerpoint/2010/main" val="103087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marL="514350" indent="-514350">
                  <a:buFont typeface="+mj-lt"/>
                  <a:buAutoNum type="arabicPeriod"/>
                </a:pPr>
                <a:r>
                  <a:rPr lang="en-US" b="1" dirty="0" smtClean="0"/>
                  <a:t>Validity</a:t>
                </a:r>
                <a:r>
                  <a:rPr lang="en-US" dirty="0" smtClean="0"/>
                  <a:t>: </a:t>
                </a:r>
                <a14:m>
                  <m:oMath xmlns:m="http://schemas.openxmlformats.org/officeDocument/2006/math">
                    <m:r>
                      <a:rPr lang="en-US" i="1" smtClean="0">
                        <a:latin typeface="Cambria Math" charset="0"/>
                        <a:ea typeface="Cambria Math" charset="0"/>
                        <a:cs typeface="Cambria Math" charset="0"/>
                      </a:rPr>
                      <m:t>ℙ</m:t>
                    </m:r>
                    <m:d>
                      <m:dPr>
                        <m:ctrlPr>
                          <a:rPr lang="en-US" b="0" i="1" smtClean="0">
                            <a:latin typeface="Cambria Math" charset="0"/>
                            <a:ea typeface="Cambria Math" charset="0"/>
                            <a:cs typeface="Cambria Math" charset="0"/>
                          </a:rPr>
                        </m:ctrlPr>
                      </m:dPr>
                      <m:e>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m:t>
                            </m:r>
                          </m:e>
                          <m:sub>
                            <m:r>
                              <a:rPr lang="en-US" b="0" i="1" smtClean="0">
                                <a:latin typeface="Cambria Math" charset="0"/>
                                <a:ea typeface="Cambria Math" charset="0"/>
                                <a:cs typeface="Cambria Math" charset="0"/>
                              </a:rPr>
                              <m:t>𝑖</m:t>
                            </m:r>
                          </m:sub>
                        </m:sSub>
                        <m:r>
                          <a:rPr lang="en-US" b="0" i="1" smtClean="0">
                            <a:latin typeface="Cambria Math" charset="0"/>
                            <a:ea typeface="Cambria Math" charset="0"/>
                            <a:cs typeface="Cambria Math" charset="0"/>
                          </a:rPr>
                          <m:t> </m:t>
                        </m:r>
                        <m:d>
                          <m:dPr>
                            <m:begChr m:val="|"/>
                            <m:endChr m:val="|"/>
                            <m:ctrlPr>
                              <a:rPr lang="en-US" b="0"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𝔼</m:t>
                            </m:r>
                            <m:d>
                              <m:dPr>
                                <m:begChr m:val="["/>
                                <m:endChr m:val="]"/>
                                <m:ctrlPr>
                                  <a:rPr lang="en-US" b="0" i="1" smtClean="0">
                                    <a:latin typeface="Cambria Math" charset="0"/>
                                    <a:ea typeface="Cambria Math" charset="0"/>
                                    <a:cs typeface="Cambria Math" charset="0"/>
                                  </a:rPr>
                                </m:ctrlPr>
                              </m:dPr>
                              <m:e>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𝑞</m:t>
                                    </m:r>
                                  </m:e>
                                  <m:sub>
                                    <m:r>
                                      <a:rPr lang="en-US" b="0" i="1" smtClean="0">
                                        <a:latin typeface="Cambria Math" charset="0"/>
                                        <a:ea typeface="Cambria Math" charset="0"/>
                                        <a:cs typeface="Cambria Math" charset="0"/>
                                      </a:rPr>
                                      <m:t>𝑖</m:t>
                                    </m:r>
                                  </m:sub>
                                </m:sSub>
                              </m:e>
                            </m:d>
                            <m:r>
                              <a:rPr lang="en-US" b="0" i="1" smtClean="0">
                                <a:latin typeface="Cambria Math" charset="0"/>
                                <a:ea typeface="Cambria Math" charset="0"/>
                                <a:cs typeface="Cambria Math" charset="0"/>
                              </a:rPr>
                              <m:t>−</m:t>
                            </m:r>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𝑎</m:t>
                                </m:r>
                              </m:e>
                              <m:sub>
                                <m:r>
                                  <a:rPr lang="en-US" b="0" i="1" smtClean="0">
                                    <a:latin typeface="Cambria Math" charset="0"/>
                                    <a:ea typeface="Cambria Math" charset="0"/>
                                    <a:cs typeface="Cambria Math" charset="0"/>
                                  </a:rPr>
                                  <m:t>𝑖</m:t>
                                </m:r>
                              </m:sub>
                            </m:sSub>
                          </m:e>
                        </m:d>
                        <m:r>
                          <a:rPr lang="en-US" b="0" i="1" smtClean="0">
                            <a:latin typeface="Cambria Math" charset="0"/>
                            <a:ea typeface="Cambria Math" charset="0"/>
                            <a:cs typeface="Cambria Math" charset="0"/>
                          </a:rPr>
                          <m:t>&lt;</m:t>
                        </m:r>
                        <m:r>
                          <a:rPr lang="en-US" b="0" i="1" smtClean="0">
                            <a:latin typeface="Cambria Math" charset="0"/>
                            <a:ea typeface="Cambria Math" charset="0"/>
                            <a:cs typeface="Cambria Math" charset="0"/>
                          </a:rPr>
                          <m:t>𝜏</m:t>
                        </m:r>
                      </m:e>
                    </m:d>
                    <m:r>
                      <a:rPr lang="en-US" b="0" i="1" smtClean="0">
                        <a:latin typeface="Cambria Math" charset="0"/>
                        <a:ea typeface="Cambria Math" charset="0"/>
                        <a:cs typeface="Cambria Math" charset="0"/>
                      </a:rPr>
                      <m:t>≥1−</m:t>
                    </m:r>
                    <m:r>
                      <a:rPr lang="en-US" b="0" i="1" smtClean="0">
                        <a:latin typeface="Cambria Math" charset="0"/>
                        <a:ea typeface="Cambria Math" charset="0"/>
                        <a:cs typeface="Cambria Math" charset="0"/>
                      </a:rPr>
                      <m:t>𝛽</m:t>
                    </m:r>
                  </m:oMath>
                </a14:m>
                <a:endParaRPr lang="en-US" b="1" dirty="0" smtClean="0"/>
              </a:p>
              <a:p>
                <a:pPr marL="514350" indent="-514350">
                  <a:buFont typeface="+mj-lt"/>
                  <a:buAutoNum type="arabicPeriod"/>
                </a:pPr>
                <a:r>
                  <a:rPr lang="en-US" b="1" dirty="0" smtClean="0"/>
                  <a:t>Sustainability</a:t>
                </a:r>
                <a:r>
                  <a:rPr lang="en-US" dirty="0" smtClean="0"/>
                  <a:t>: enough revenue is collected in order to fund the purchase of new samples</a:t>
                </a:r>
                <a:endParaRPr lang="en-US" b="1" dirty="0" smtClean="0"/>
              </a:p>
              <a:p>
                <a:pPr marL="514350" indent="-514350">
                  <a:buFont typeface="+mj-lt"/>
                  <a:buAutoNum type="arabicPeriod"/>
                </a:pPr>
                <a:r>
                  <a:rPr lang="en-US" b="1" dirty="0" smtClean="0"/>
                  <a:t>Cost for non-adaptive</a:t>
                </a:r>
                <a:r>
                  <a:rPr lang="en-US" dirty="0" smtClean="0"/>
                  <a:t>: the cost of making </a:t>
                </a:r>
                <a:r>
                  <a:rPr lang="en-US" b="1" dirty="0" smtClean="0"/>
                  <a:t>non-adaptive</a:t>
                </a:r>
                <a:r>
                  <a:rPr lang="en-US" dirty="0" smtClean="0"/>
                  <a:t> queries is as low as possible</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475" t="-1993" r="-421"/>
                </a:stretch>
              </a:blipFill>
            </p:spPr>
            <p:txBody>
              <a:bodyPr/>
              <a:lstStyle/>
              <a:p>
                <a:r>
                  <a:rPr lang="en-US">
                    <a:noFill/>
                  </a:rPr>
                  <a:t> </a:t>
                </a:r>
              </a:p>
            </p:txBody>
          </p:sp>
        </mc:Fallback>
      </mc:AlternateContent>
    </p:spTree>
    <p:extLst>
      <p:ext uri="{BB962C8B-B14F-4D97-AF65-F5344CB8AC3E}">
        <p14:creationId xmlns:p14="http://schemas.microsoft.com/office/powerpoint/2010/main" val="190798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Adaptivity</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b="1" dirty="0" smtClean="0"/>
                  <a:t>Non-adaptive </a:t>
                </a:r>
                <a:r>
                  <a:rPr lang="en-US" b="1" dirty="0" smtClean="0"/>
                  <a:t>queries: </a:t>
                </a:r>
                <a:r>
                  <a:rPr lang="en-US" dirty="0" smtClean="0"/>
                  <a:t>can answer </a:t>
                </a:r>
                <a14:m>
                  <m:oMath xmlns:m="http://schemas.openxmlformats.org/officeDocument/2006/math">
                    <m:r>
                      <a:rPr lang="en-US" b="0" i="1" smtClean="0">
                        <a:latin typeface="Cambria Math" charset="0"/>
                      </a:rPr>
                      <m:t>𝑀</m:t>
                    </m:r>
                  </m:oMath>
                </a14:m>
                <a:r>
                  <a:rPr lang="en-US" dirty="0" smtClean="0"/>
                  <a:t> queries with </a:t>
                </a:r>
                <a14:m>
                  <m:oMath xmlns:m="http://schemas.openxmlformats.org/officeDocument/2006/math">
                    <m:r>
                      <m:rPr>
                        <m:sty m:val="p"/>
                      </m:rPr>
                      <a:rPr lang="el-GR" i="1" smtClean="0">
                        <a:latin typeface="Cambria Math" charset="0"/>
                        <a:ea typeface="Cambria Math" charset="0"/>
                        <a:cs typeface="Cambria Math" charset="0"/>
                      </a:rPr>
                      <m:t>Θ</m:t>
                    </m:r>
                    <m:d>
                      <m:dPr>
                        <m:ctrlPr>
                          <a:rPr lang="en-US" b="0" i="1" smtClean="0">
                            <a:latin typeface="Cambria Math" charset="0"/>
                            <a:ea typeface="Cambria Math" charset="0"/>
                            <a:cs typeface="Cambria Math" charset="0"/>
                          </a:rPr>
                        </m:ctrlPr>
                      </m:dPr>
                      <m:e>
                        <m:f>
                          <m:fPr>
                            <m:ctrlPr>
                              <a:rPr lang="mr-IN" b="0" i="1" smtClean="0">
                                <a:latin typeface="Cambria Math" charset="0"/>
                                <a:ea typeface="Cambria Math" charset="0"/>
                                <a:cs typeface="Cambria Math" charset="0"/>
                              </a:rPr>
                            </m:ctrlPr>
                          </m:fPr>
                          <m:num>
                            <m:func>
                              <m:funcPr>
                                <m:ctrlPr>
                                  <a:rPr lang="en-US" b="0" i="1" smtClean="0">
                                    <a:latin typeface="Cambria Math" charset="0"/>
                                    <a:ea typeface="Cambria Math" charset="0"/>
                                    <a:cs typeface="Cambria Math" charset="0"/>
                                  </a:rPr>
                                </m:ctrlPr>
                              </m:funcPr>
                              <m:fName>
                                <m:r>
                                  <m:rPr>
                                    <m:sty m:val="p"/>
                                  </m:rPr>
                                  <a:rPr lang="en-US" b="0" i="0" smtClean="0">
                                    <a:latin typeface="Cambria Math" charset="0"/>
                                    <a:ea typeface="Cambria Math" charset="0"/>
                                    <a:cs typeface="Cambria Math" charset="0"/>
                                  </a:rPr>
                                  <m:t>log</m:t>
                                </m:r>
                              </m:fName>
                              <m:e>
                                <m:r>
                                  <a:rPr lang="en-US" b="0" i="1" smtClean="0">
                                    <a:latin typeface="Cambria Math" charset="0"/>
                                    <a:ea typeface="Cambria Math" charset="0"/>
                                    <a:cs typeface="Cambria Math" charset="0"/>
                                  </a:rPr>
                                  <m:t>𝑀</m:t>
                                </m:r>
                              </m:e>
                            </m:func>
                          </m:num>
                          <m:den>
                            <m:sSup>
                              <m:sSupPr>
                                <m:ctrlPr>
                                  <a:rPr lang="en-US" b="0" i="1" smtClean="0">
                                    <a:latin typeface="Cambria Math" charset="0"/>
                                    <a:ea typeface="Cambria Math" charset="0"/>
                                    <a:cs typeface="Cambria Math" charset="0"/>
                                  </a:rPr>
                                </m:ctrlPr>
                              </m:sSupPr>
                              <m:e>
                                <m:r>
                                  <a:rPr lang="en-US" b="0" i="1" smtClean="0">
                                    <a:latin typeface="Cambria Math" charset="0"/>
                                    <a:ea typeface="Cambria Math" charset="0"/>
                                    <a:cs typeface="Cambria Math" charset="0"/>
                                  </a:rPr>
                                  <m:t>𝜏</m:t>
                                </m:r>
                              </m:e>
                              <m:sup>
                                <m:r>
                                  <a:rPr lang="en-US" b="0" i="1" smtClean="0">
                                    <a:latin typeface="Cambria Math" charset="0"/>
                                    <a:ea typeface="Cambria Math" charset="0"/>
                                    <a:cs typeface="Cambria Math" charset="0"/>
                                  </a:rPr>
                                  <m:t>2</m:t>
                                </m:r>
                              </m:sup>
                            </m:sSup>
                          </m:den>
                        </m:f>
                      </m:e>
                    </m:d>
                  </m:oMath>
                </a14:m>
                <a:r>
                  <a:rPr lang="en-US" dirty="0" smtClean="0"/>
                  <a:t> samples (e.g. sample mean)</a:t>
                </a:r>
              </a:p>
              <a:p>
                <a:r>
                  <a:rPr lang="en-US" b="1" dirty="0" smtClean="0"/>
                  <a:t>Adaptive queries: </a:t>
                </a:r>
                <a:r>
                  <a:rPr lang="en-US" dirty="0" smtClean="0"/>
                  <a:t>can answer </a:t>
                </a:r>
                <a14:m>
                  <m:oMath xmlns:m="http://schemas.openxmlformats.org/officeDocument/2006/math">
                    <m:r>
                      <a:rPr lang="en-US" b="0" i="1" smtClean="0">
                        <a:latin typeface="Cambria Math" charset="0"/>
                      </a:rPr>
                      <m:t>𝑀</m:t>
                    </m:r>
                  </m:oMath>
                </a14:m>
                <a:r>
                  <a:rPr lang="en-US" dirty="0" smtClean="0"/>
                  <a:t> queries with </a:t>
                </a:r>
                <a14:m>
                  <m:oMath xmlns:m="http://schemas.openxmlformats.org/officeDocument/2006/math">
                    <m:r>
                      <m:rPr>
                        <m:sty m:val="p"/>
                      </m:rPr>
                      <a:rPr lang="el-GR" i="1" smtClean="0">
                        <a:latin typeface="Cambria Math" charset="0"/>
                        <a:ea typeface="Cambria Math" charset="0"/>
                        <a:cs typeface="Cambria Math" charset="0"/>
                      </a:rPr>
                      <m:t>Θ</m:t>
                    </m:r>
                    <m:d>
                      <m:dPr>
                        <m:ctrlPr>
                          <a:rPr lang="en-US" b="0" i="1" smtClean="0">
                            <a:latin typeface="Cambria Math" charset="0"/>
                            <a:ea typeface="Cambria Math" charset="0"/>
                            <a:cs typeface="Cambria Math" charset="0"/>
                          </a:rPr>
                        </m:ctrlPr>
                      </m:dPr>
                      <m:e>
                        <m:f>
                          <m:fPr>
                            <m:ctrlPr>
                              <a:rPr lang="mr-IN" b="0" i="1" smtClean="0">
                                <a:latin typeface="Cambria Math" charset="0"/>
                                <a:ea typeface="Cambria Math" charset="0"/>
                                <a:cs typeface="Cambria Math" charset="0"/>
                              </a:rPr>
                            </m:ctrlPr>
                          </m:fPr>
                          <m:num>
                            <m:rad>
                              <m:radPr>
                                <m:degHide m:val="on"/>
                                <m:ctrlPr>
                                  <a:rPr lang="mr-IN" b="0" i="1" smtClean="0">
                                    <a:latin typeface="Cambria Math" charset="0"/>
                                    <a:ea typeface="Cambria Math" charset="0"/>
                                    <a:cs typeface="Cambria Math" charset="0"/>
                                  </a:rPr>
                                </m:ctrlPr>
                              </m:radPr>
                              <m:deg/>
                              <m:e>
                                <m:r>
                                  <a:rPr lang="en-US" b="0" i="1" smtClean="0">
                                    <a:latin typeface="Cambria Math" charset="0"/>
                                    <a:ea typeface="Cambria Math" charset="0"/>
                                    <a:cs typeface="Cambria Math" charset="0"/>
                                  </a:rPr>
                                  <m:t>𝑀</m:t>
                                </m:r>
                              </m:e>
                            </m:rad>
                          </m:num>
                          <m:den>
                            <m:sSup>
                              <m:sSupPr>
                                <m:ctrlPr>
                                  <a:rPr lang="en-US" b="0" i="1" smtClean="0">
                                    <a:latin typeface="Cambria Math" charset="0"/>
                                    <a:ea typeface="Cambria Math" charset="0"/>
                                    <a:cs typeface="Cambria Math" charset="0"/>
                                  </a:rPr>
                                </m:ctrlPr>
                              </m:sSupPr>
                              <m:e>
                                <m:r>
                                  <a:rPr lang="en-US" b="0" i="1" smtClean="0">
                                    <a:latin typeface="Cambria Math" charset="0"/>
                                    <a:ea typeface="Cambria Math" charset="0"/>
                                    <a:cs typeface="Cambria Math" charset="0"/>
                                  </a:rPr>
                                  <m:t>𝜏</m:t>
                                </m:r>
                              </m:e>
                              <m:sup>
                                <m:r>
                                  <a:rPr lang="en-US" b="0" i="1" smtClean="0">
                                    <a:latin typeface="Cambria Math" charset="0"/>
                                    <a:ea typeface="Cambria Math" charset="0"/>
                                    <a:cs typeface="Cambria Math" charset="0"/>
                                  </a:rPr>
                                  <m:t>2</m:t>
                                </m:r>
                              </m:sup>
                            </m:sSup>
                          </m:den>
                        </m:f>
                      </m:e>
                    </m:d>
                  </m:oMath>
                </a14:m>
                <a:r>
                  <a:rPr lang="en-US" dirty="0" smtClean="0"/>
                  <a:t> samples (e.g. Laplace/Gaussian mechanism)</a:t>
                </a:r>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264" t="-1772"/>
                </a:stretch>
              </a:blipFill>
            </p:spPr>
            <p:txBody>
              <a:bodyPr/>
              <a:lstStyle/>
              <a:p>
                <a:r>
                  <a:rPr lang="en-US">
                    <a:noFill/>
                  </a:rPr>
                  <a:t> </a:t>
                </a:r>
              </a:p>
            </p:txBody>
          </p:sp>
        </mc:Fallback>
      </mc:AlternateContent>
    </p:spTree>
    <p:extLst>
      <p:ext uri="{BB962C8B-B14F-4D97-AF65-F5344CB8AC3E}">
        <p14:creationId xmlns:p14="http://schemas.microsoft.com/office/powerpoint/2010/main" val="9309703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638931" y="1296972"/>
            <a:ext cx="3474951" cy="2447260"/>
            <a:chOff x="5638931" y="1296972"/>
            <a:chExt cx="3474951" cy="2447260"/>
          </a:xfrm>
        </p:grpSpPr>
        <p:pic>
          <p:nvPicPr>
            <p:cNvPr id="1042" name="Picture 18" descr="Danish dome">
              <a:extLst>
                <a:ext uri="{FF2B5EF4-FFF2-40B4-BE49-F238E27FC236}">
                  <a16:creationId xmlns="" xmlns:a16="http://schemas.microsoft.com/office/drawing/2014/main" id="{7447FAB6-6F03-4ECA-8915-C4424D54995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21" r="20282"/>
            <a:stretch/>
          </p:blipFill>
          <p:spPr bwMode="auto">
            <a:xfrm>
              <a:off x="7290180" y="1310006"/>
              <a:ext cx="1823702" cy="134274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uge sensor for tiny particle">
              <a:extLst>
                <a:ext uri="{FF2B5EF4-FFF2-40B4-BE49-F238E27FC236}">
                  <a16:creationId xmlns="" xmlns:a16="http://schemas.microsoft.com/office/drawing/2014/main" id="{3F9417F0-0D7C-4725-AD65-CE60BAB5C46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287"/>
            <a:stretch/>
          </p:blipFill>
          <p:spPr bwMode="auto">
            <a:xfrm>
              <a:off x="5638931" y="1296972"/>
              <a:ext cx="1806457" cy="134274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elated image">
              <a:extLst>
                <a:ext uri="{FF2B5EF4-FFF2-40B4-BE49-F238E27FC236}">
                  <a16:creationId xmlns="" xmlns:a16="http://schemas.microsoft.com/office/drawing/2014/main" id="{381BF90F-86C8-4F7E-84AF-4E6F61BCA9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0089" y="2460701"/>
              <a:ext cx="1828708"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sequencing machine">
              <a:extLst>
                <a:ext uri="{FF2B5EF4-FFF2-40B4-BE49-F238E27FC236}">
                  <a16:creationId xmlns="" xmlns:a16="http://schemas.microsoft.com/office/drawing/2014/main" id="{3C06B813-4CF8-42E0-989F-8EE00707D9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932" y="2541213"/>
              <a:ext cx="1760469" cy="12030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p:cNvGrpSpPr/>
          <p:nvPr/>
        </p:nvGrpSpPr>
        <p:grpSpPr>
          <a:xfrm>
            <a:off x="7417019" y="3754224"/>
            <a:ext cx="959493" cy="1071736"/>
            <a:chOff x="7536137" y="3739896"/>
            <a:chExt cx="959493" cy="1071736"/>
          </a:xfrm>
        </p:grpSpPr>
        <p:cxnSp>
          <p:nvCxnSpPr>
            <p:cNvPr id="19" name="Straight Arrow Connector 18">
              <a:extLst>
                <a:ext uri="{FF2B5EF4-FFF2-40B4-BE49-F238E27FC236}">
                  <a16:creationId xmlns="" xmlns:a16="http://schemas.microsoft.com/office/drawing/2014/main" id="{0685DD67-D49D-4312-A9D3-EAB1654E7557}"/>
                </a:ext>
              </a:extLst>
            </p:cNvPr>
            <p:cNvCxnSpPr>
              <a:cxnSpLocks/>
            </p:cNvCxnSpPr>
            <p:nvPr/>
          </p:nvCxnSpPr>
          <p:spPr>
            <a:xfrm>
              <a:off x="7998526" y="3739896"/>
              <a:ext cx="0" cy="10717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 xmlns:a16="http://schemas.microsoft.com/office/drawing/2014/main" id="{5F88DAAC-5ECB-4A85-AE0F-DBAE3C1B9472}"/>
                    </a:ext>
                  </a:extLst>
                </p:cNvPr>
                <p:cNvSpPr txBox="1"/>
                <p:nvPr/>
              </p:nvSpPr>
              <p:spPr>
                <a:xfrm>
                  <a:off x="7536137" y="4089363"/>
                  <a:ext cx="959493" cy="43088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𝑧</m:t>
                        </m:r>
                        <m:r>
                          <a:rPr lang="en-US" sz="2200" b="0" i="1" smtClean="0">
                            <a:latin typeface="Cambria Math" panose="02040503050406030204" pitchFamily="18" charset="0"/>
                          </a:rPr>
                          <m:t>∼</m:t>
                        </m:r>
                        <m:r>
                          <a:rPr lang="en-US" sz="2200" b="0" i="1" smtClean="0">
                            <a:latin typeface="Cambria Math" panose="02040503050406030204" pitchFamily="18" charset="0"/>
                          </a:rPr>
                          <m:t>𝒟</m:t>
                        </m:r>
                      </m:oMath>
                    </m:oMathPara>
                  </a14:m>
                  <a:endParaRPr lang="en-US" sz="2200" dirty="0"/>
                </a:p>
              </p:txBody>
            </p:sp>
          </mc:Choice>
          <mc:Fallback xmlns="">
            <p:sp>
              <p:nvSpPr>
                <p:cNvPr id="11" name="TextBox 10">
                  <a:extLst>
                    <a:ext uri="{FF2B5EF4-FFF2-40B4-BE49-F238E27FC236}">
                      <a16:creationId xmlns:a16="http://schemas.microsoft.com/office/drawing/2014/main" xmlns="" xmlns:a14="http://schemas.microsoft.com/office/drawing/2010/main" id="{5F88DAAC-5ECB-4A85-AE0F-DBAE3C1B9472}"/>
                    </a:ext>
                  </a:extLst>
                </p:cNvPr>
                <p:cNvSpPr txBox="1">
                  <a:spLocks noRot="1" noChangeAspect="1" noMove="1" noResize="1" noEditPoints="1" noAdjustHandles="1" noChangeArrowheads="1" noChangeShapeType="1" noTextEdit="1"/>
                </p:cNvSpPr>
                <p:nvPr/>
              </p:nvSpPr>
              <p:spPr>
                <a:xfrm>
                  <a:off x="7536137" y="4089363"/>
                  <a:ext cx="959493" cy="430887"/>
                </a:xfrm>
                <a:prstGeom prst="rect">
                  <a:avLst/>
                </a:prstGeom>
                <a:blipFill rotWithShape="0">
                  <a:blip r:embed="rId7"/>
                  <a:stretch>
                    <a:fillRect/>
                  </a:stretch>
                </a:blipFill>
              </p:spPr>
              <p:txBody>
                <a:bodyPr/>
                <a:lstStyle/>
                <a:p>
                  <a:r>
                    <a:rPr lang="en-US">
                      <a:noFill/>
                    </a:rPr>
                    <a:t> </a:t>
                  </a:r>
                </a:p>
              </p:txBody>
            </p:sp>
          </mc:Fallback>
        </mc:AlternateContent>
      </p:grpSp>
      <p:grpSp>
        <p:nvGrpSpPr>
          <p:cNvPr id="42" name="Group 41"/>
          <p:cNvGrpSpPr/>
          <p:nvPr/>
        </p:nvGrpSpPr>
        <p:grpSpPr>
          <a:xfrm>
            <a:off x="6358184" y="3754224"/>
            <a:ext cx="860020" cy="1071736"/>
            <a:chOff x="6237182" y="3739896"/>
            <a:chExt cx="860020" cy="1071736"/>
          </a:xfrm>
        </p:grpSpPr>
        <p:cxnSp>
          <p:nvCxnSpPr>
            <p:cNvPr id="16" name="Straight Arrow Connector 15">
              <a:extLst>
                <a:ext uri="{FF2B5EF4-FFF2-40B4-BE49-F238E27FC236}">
                  <a16:creationId xmlns="" xmlns:a16="http://schemas.microsoft.com/office/drawing/2014/main" id="{FF1AB1F6-27BF-4857-8DCF-17A6F52761B5}"/>
                </a:ext>
              </a:extLst>
            </p:cNvPr>
            <p:cNvCxnSpPr>
              <a:cxnSpLocks/>
            </p:cNvCxnSpPr>
            <p:nvPr/>
          </p:nvCxnSpPr>
          <p:spPr>
            <a:xfrm flipV="1">
              <a:off x="6676117" y="3739896"/>
              <a:ext cx="0" cy="10717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052" name="Picture 28" descr="Related image">
              <a:extLst>
                <a:ext uri="{FF2B5EF4-FFF2-40B4-BE49-F238E27FC236}">
                  <a16:creationId xmlns="" xmlns:a16="http://schemas.microsoft.com/office/drawing/2014/main" id="{36ABF64E-9BD0-4D57-9E16-B07C0CDD3D7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015" b="12582"/>
            <a:stretch/>
          </p:blipFill>
          <p:spPr bwMode="auto">
            <a:xfrm>
              <a:off x="6237182" y="3961125"/>
              <a:ext cx="860020" cy="699937"/>
            </a:xfrm>
            <a:prstGeom prst="rect">
              <a:avLst/>
            </a:prstGeom>
            <a:solidFill>
              <a:schemeClr val="bg1"/>
            </a:solidFill>
          </p:spPr>
        </p:pic>
      </p:grpSp>
      <p:sp>
        <p:nvSpPr>
          <p:cNvPr id="43" name="Title 42">
            <a:extLst>
              <a:ext uri="{FF2B5EF4-FFF2-40B4-BE49-F238E27FC236}">
                <a16:creationId xmlns="" xmlns:a16="http://schemas.microsoft.com/office/drawing/2014/main" id="{3293A2E8-7E0F-4401-B017-978B862453B1}"/>
              </a:ext>
            </a:extLst>
          </p:cNvPr>
          <p:cNvSpPr>
            <a:spLocks noGrp="1"/>
          </p:cNvSpPr>
          <p:nvPr>
            <p:ph type="title"/>
          </p:nvPr>
        </p:nvSpPr>
        <p:spPr/>
        <p:txBody>
          <a:bodyPr>
            <a:normAutofit/>
          </a:bodyPr>
          <a:lstStyle/>
          <a:p>
            <a:r>
              <a:rPr lang="en-US" dirty="0" smtClean="0"/>
              <a:t>Everlasting Validity</a:t>
            </a:r>
            <a:endParaRPr lang="en-US" dirty="0"/>
          </a:p>
        </p:txBody>
      </p:sp>
      <p:grpSp>
        <p:nvGrpSpPr>
          <p:cNvPr id="3" name="Group 2"/>
          <p:cNvGrpSpPr/>
          <p:nvPr/>
        </p:nvGrpSpPr>
        <p:grpSpPr>
          <a:xfrm>
            <a:off x="5772193" y="4844410"/>
            <a:ext cx="3049452" cy="1775331"/>
            <a:chOff x="5689293" y="4865382"/>
            <a:chExt cx="3049452" cy="1775331"/>
          </a:xfrm>
        </p:grpSpPr>
        <p:sp>
          <p:nvSpPr>
            <p:cNvPr id="12" name="Flowchart: Magnetic Disk 11">
              <a:extLst>
                <a:ext uri="{FF2B5EF4-FFF2-40B4-BE49-F238E27FC236}">
                  <a16:creationId xmlns="" xmlns:a16="http://schemas.microsoft.com/office/drawing/2014/main" id="{D4AF613D-2D05-4D3A-963D-CEC8C4831974}"/>
                </a:ext>
              </a:extLst>
            </p:cNvPr>
            <p:cNvSpPr/>
            <p:nvPr/>
          </p:nvSpPr>
          <p:spPr>
            <a:xfrm>
              <a:off x="5689293" y="4865382"/>
              <a:ext cx="3049452" cy="177533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439828" y="5565220"/>
              <a:ext cx="1548382" cy="830997"/>
            </a:xfrm>
            <a:prstGeom prst="rect">
              <a:avLst/>
            </a:prstGeom>
            <a:noFill/>
          </p:spPr>
          <p:txBody>
            <a:bodyPr wrap="square" rtlCol="0">
              <a:spAutoFit/>
            </a:bodyPr>
            <a:lstStyle/>
            <a:p>
              <a:pPr algn="ctr"/>
              <a:r>
                <a:rPr lang="en-US" sz="2400" b="1" dirty="0" smtClean="0"/>
                <a:t>Validation Server</a:t>
              </a:r>
              <a:endParaRPr lang="en-US" sz="2400" b="1" dirty="0"/>
            </a:p>
          </p:txBody>
        </p:sp>
      </p:grpSp>
      <mc:AlternateContent xmlns:mc="http://schemas.openxmlformats.org/markup-compatibility/2006" xmlns:a14="http://schemas.microsoft.com/office/drawing/2010/main">
        <mc:Choice Requires="a14">
          <p:sp>
            <p:nvSpPr>
              <p:cNvPr id="9" name="Rectangle 8"/>
              <p:cNvSpPr/>
              <p:nvPr/>
            </p:nvSpPr>
            <p:spPr>
              <a:xfrm>
                <a:off x="6936941" y="860316"/>
                <a:ext cx="924919" cy="4770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a:latin typeface="Cambria Math" panose="02040503050406030204" pitchFamily="18" charset="0"/>
                          <a:sym typeface="Wingdings" panose="05000000000000000000" pitchFamily="2" charset="2"/>
                        </a:rPr>
                        <m:t>𝒟</m:t>
                      </m:r>
                    </m:oMath>
                  </m:oMathPara>
                </a14:m>
                <a:endParaRPr lang="en-US" sz="2500" dirty="0"/>
              </a:p>
            </p:txBody>
          </p:sp>
        </mc:Choice>
        <mc:Fallback xmlns="">
          <p:sp>
            <p:nvSpPr>
              <p:cNvPr id="9" name="Rectangle 8"/>
              <p:cNvSpPr>
                <a:spLocks noRot="1" noChangeAspect="1" noMove="1" noResize="1" noEditPoints="1" noAdjustHandles="1" noChangeArrowheads="1" noChangeShapeType="1" noTextEdit="1"/>
              </p:cNvSpPr>
              <p:nvPr/>
            </p:nvSpPr>
            <p:spPr>
              <a:xfrm>
                <a:off x="6936941" y="860316"/>
                <a:ext cx="924919" cy="477054"/>
              </a:xfrm>
              <a:prstGeom prst="rect">
                <a:avLst/>
              </a:prstGeom>
              <a:blipFill rotWithShape="0">
                <a:blip r:embed="rId9"/>
                <a:stretch>
                  <a:fillRect/>
                </a:stretch>
              </a:blipFill>
            </p:spPr>
            <p:txBody>
              <a:bodyPr/>
              <a:lstStyle/>
              <a:p>
                <a:r>
                  <a:rPr lang="en-US">
                    <a:noFill/>
                  </a:rPr>
                  <a:t> </a:t>
                </a:r>
              </a:p>
            </p:txBody>
          </p:sp>
        </mc:Fallback>
      </mc:AlternateContent>
      <p:grpSp>
        <p:nvGrpSpPr>
          <p:cNvPr id="31" name="Group 30"/>
          <p:cNvGrpSpPr/>
          <p:nvPr/>
        </p:nvGrpSpPr>
        <p:grpSpPr>
          <a:xfrm>
            <a:off x="-184081" y="4339212"/>
            <a:ext cx="3714981" cy="2410072"/>
            <a:chOff x="195072" y="4332254"/>
            <a:chExt cx="3714981" cy="2410072"/>
          </a:xfrm>
        </p:grpSpPr>
        <p:pic>
          <p:nvPicPr>
            <p:cNvPr id="1026" name="Picture 2" descr="Image result for analyst">
              <a:extLst>
                <a:ext uri="{FF2B5EF4-FFF2-40B4-BE49-F238E27FC236}">
                  <a16:creationId xmlns="" xmlns:a16="http://schemas.microsoft.com/office/drawing/2014/main" id="{EF786156-B9AA-476C-87F1-AB89B8338B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8852" y="4460320"/>
              <a:ext cx="3049452" cy="2282006"/>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95072" y="4332254"/>
              <a:ext cx="3714981" cy="328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626776" y="3577059"/>
            <a:ext cx="308151" cy="1234573"/>
            <a:chOff x="1458541" y="3577059"/>
            <a:chExt cx="308151" cy="1234573"/>
          </a:xfrm>
        </p:grpSpPr>
        <p:cxnSp>
          <p:nvCxnSpPr>
            <p:cNvPr id="27" name="Straight Arrow Connector 26"/>
            <p:cNvCxnSpPr/>
            <p:nvPr/>
          </p:nvCxnSpPr>
          <p:spPr>
            <a:xfrm flipH="1" flipV="1">
              <a:off x="1458541" y="3577059"/>
              <a:ext cx="12192" cy="1220606"/>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759485" y="3626654"/>
              <a:ext cx="7207" cy="1184978"/>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1036514" y="3935474"/>
            <a:ext cx="2873539" cy="369332"/>
          </a:xfrm>
          <a:prstGeom prst="rect">
            <a:avLst/>
          </a:prstGeom>
          <a:noFill/>
        </p:spPr>
        <p:txBody>
          <a:bodyPr wrap="square" rtlCol="0">
            <a:spAutoFit/>
          </a:bodyPr>
          <a:lstStyle/>
          <a:p>
            <a:r>
              <a:rPr lang="en-US" dirty="0" smtClean="0"/>
              <a:t>Unrestricted Access</a:t>
            </a:r>
          </a:p>
        </p:txBody>
      </p:sp>
      <p:grpSp>
        <p:nvGrpSpPr>
          <p:cNvPr id="7" name="Group 6"/>
          <p:cNvGrpSpPr/>
          <p:nvPr/>
        </p:nvGrpSpPr>
        <p:grpSpPr>
          <a:xfrm>
            <a:off x="3206611" y="4733637"/>
            <a:ext cx="2508648" cy="430887"/>
            <a:chOff x="3243187" y="4538565"/>
            <a:chExt cx="2508648" cy="430887"/>
          </a:xfrm>
        </p:grpSpPr>
        <p:cxnSp>
          <p:nvCxnSpPr>
            <p:cNvPr id="37" name="Straight Arrow Connector 36">
              <a:extLst>
                <a:ext uri="{FF2B5EF4-FFF2-40B4-BE49-F238E27FC236}">
                  <a16:creationId xmlns="" xmlns:a16="http://schemas.microsoft.com/office/drawing/2014/main" id="{93A548C7-A22E-4438-96CA-ABB301398D25}"/>
                </a:ext>
              </a:extLst>
            </p:cNvPr>
            <p:cNvCxnSpPr>
              <a:cxnSpLocks/>
            </p:cNvCxnSpPr>
            <p:nvPr/>
          </p:nvCxnSpPr>
          <p:spPr>
            <a:xfrm>
              <a:off x="3243187" y="4771043"/>
              <a:ext cx="250864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 xmlns:a16="http://schemas.microsoft.com/office/drawing/2014/main" id="{37D903C1-66D5-43AF-90CD-2CEF17BB58C0}"/>
                    </a:ext>
                  </a:extLst>
                </p:cNvPr>
                <p:cNvSpPr txBox="1"/>
                <p:nvPr/>
              </p:nvSpPr>
              <p:spPr>
                <a:xfrm>
                  <a:off x="3590247" y="4538565"/>
                  <a:ext cx="1810496" cy="43088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charset="0"/>
                              </a:rPr>
                            </m:ctrlPr>
                          </m:sSubPr>
                          <m:e>
                            <m:r>
                              <a:rPr lang="en-US" sz="2200" b="0" i="1" smtClean="0">
                                <a:latin typeface="Cambria Math" panose="02040503050406030204" pitchFamily="18" charset="0"/>
                              </a:rPr>
                              <m:t>𝑞</m:t>
                            </m:r>
                          </m:e>
                          <m:sub>
                            <m:r>
                              <a:rPr lang="en-US" sz="2200" b="0" i="1" smtClean="0">
                                <a:latin typeface="Cambria Math" panose="02040503050406030204" pitchFamily="18" charset="0"/>
                              </a:rPr>
                              <m:t>𝑖</m:t>
                            </m:r>
                          </m:sub>
                        </m:sSub>
                        <m:r>
                          <a:rPr lang="en-US" sz="2200" b="0" i="1" smtClean="0">
                            <a:latin typeface="Cambria Math" panose="02040503050406030204" pitchFamily="18" charset="0"/>
                          </a:rPr>
                          <m:t>:</m:t>
                        </m:r>
                        <m:r>
                          <a:rPr lang="en-US" sz="2200" i="1">
                            <a:latin typeface="Cambria Math" charset="0"/>
                            <a:ea typeface="Cambria Math" charset="0"/>
                            <a:cs typeface="Cambria Math" charset="0"/>
                          </a:rPr>
                          <m:t>𝒳</m:t>
                        </m:r>
                        <m:r>
                          <a:rPr lang="en-US" sz="2200" b="0" i="1" smtClean="0">
                            <a:latin typeface="Cambria Math" panose="02040503050406030204" pitchFamily="18" charset="0"/>
                          </a:rPr>
                          <m:t>→[0,1]</m:t>
                        </m:r>
                      </m:oMath>
                    </m:oMathPara>
                  </a14:m>
                  <a:endParaRPr lang="en-US" sz="2200" dirty="0"/>
                </a:p>
              </p:txBody>
            </p:sp>
          </mc:Choice>
          <mc:Fallback xmlns="">
            <p:sp>
              <p:nvSpPr>
                <p:cNvPr id="40" name="TextBox 39">
                  <a:extLst>
                    <a:ext uri="{FF2B5EF4-FFF2-40B4-BE49-F238E27FC236}">
                      <a16:creationId xmlns:a16="http://schemas.microsoft.com/office/drawing/2014/main" xmlns="" xmlns:a14="http://schemas.microsoft.com/office/drawing/2010/main" id="{37D903C1-66D5-43AF-90CD-2CEF17BB58C0}"/>
                    </a:ext>
                  </a:extLst>
                </p:cNvPr>
                <p:cNvSpPr txBox="1">
                  <a:spLocks noRot="1" noChangeAspect="1" noMove="1" noResize="1" noEditPoints="1" noAdjustHandles="1" noChangeArrowheads="1" noChangeShapeType="1" noTextEdit="1"/>
                </p:cNvSpPr>
                <p:nvPr/>
              </p:nvSpPr>
              <p:spPr>
                <a:xfrm>
                  <a:off x="3590247" y="4538565"/>
                  <a:ext cx="1810496" cy="430887"/>
                </a:xfrm>
                <a:prstGeom prst="rect">
                  <a:avLst/>
                </a:prstGeom>
                <a:blipFill rotWithShape="0">
                  <a:blip r:embed="rId11"/>
                  <a:stretch>
                    <a:fillRect b="-17143"/>
                  </a:stretch>
                </a:blipFill>
              </p:spPr>
              <p:txBody>
                <a:bodyPr/>
                <a:lstStyle/>
                <a:p>
                  <a:r>
                    <a:rPr lang="en-US">
                      <a:noFill/>
                    </a:rPr>
                    <a:t> </a:t>
                  </a:r>
                </a:p>
              </p:txBody>
            </p:sp>
          </mc:Fallback>
        </mc:AlternateContent>
      </p:grpSp>
      <p:grpSp>
        <p:nvGrpSpPr>
          <p:cNvPr id="17" name="Group 16"/>
          <p:cNvGrpSpPr/>
          <p:nvPr/>
        </p:nvGrpSpPr>
        <p:grpSpPr>
          <a:xfrm>
            <a:off x="3206611" y="5714930"/>
            <a:ext cx="2508649" cy="430887"/>
            <a:chOff x="3243187" y="5519858"/>
            <a:chExt cx="2508649" cy="430887"/>
          </a:xfrm>
        </p:grpSpPr>
        <p:cxnSp>
          <p:nvCxnSpPr>
            <p:cNvPr id="44" name="Straight Arrow Connector 43">
              <a:extLst>
                <a:ext uri="{FF2B5EF4-FFF2-40B4-BE49-F238E27FC236}">
                  <a16:creationId xmlns="" xmlns:a16="http://schemas.microsoft.com/office/drawing/2014/main" id="{AD390900-55C7-4EFB-9A1B-8844892CB02B}"/>
                </a:ext>
              </a:extLst>
            </p:cNvPr>
            <p:cNvCxnSpPr>
              <a:cxnSpLocks/>
            </p:cNvCxnSpPr>
            <p:nvPr/>
          </p:nvCxnSpPr>
          <p:spPr>
            <a:xfrm flipH="1">
              <a:off x="3243187" y="5752745"/>
              <a:ext cx="25086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 xmlns:a16="http://schemas.microsoft.com/office/drawing/2014/main" id="{C4971B8C-4381-4EA3-AE6C-D6D441266C65}"/>
                    </a:ext>
                  </a:extLst>
                </p:cNvPr>
                <p:cNvSpPr txBox="1"/>
                <p:nvPr/>
              </p:nvSpPr>
              <p:spPr>
                <a:xfrm>
                  <a:off x="3925380" y="5519858"/>
                  <a:ext cx="1293239" cy="430887"/>
                </a:xfrm>
                <a:prstGeom prst="rect">
                  <a:avLst/>
                </a:prstGeom>
                <a:solidFill>
                  <a:schemeClr val="bg1"/>
                </a:solidFill>
              </p:spPr>
              <p:txBody>
                <a:bodyPr wrap="none" lIns="0" r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charset="0"/>
                              </a:rPr>
                            </m:ctrlPr>
                          </m:sSubPr>
                          <m:e>
                            <m:r>
                              <a:rPr lang="en-US" sz="2200" b="0" i="1" smtClean="0">
                                <a:latin typeface="Cambria Math" panose="02040503050406030204" pitchFamily="18" charset="0"/>
                              </a:rPr>
                              <m:t>𝑎</m:t>
                            </m:r>
                          </m:e>
                          <m:sub>
                            <m:r>
                              <a:rPr lang="en-US" sz="2200" b="0" i="1" smtClean="0">
                                <a:latin typeface="Cambria Math" panose="02040503050406030204" pitchFamily="18" charset="0"/>
                              </a:rPr>
                              <m:t>𝑖</m:t>
                            </m:r>
                          </m:sub>
                        </m:sSub>
                        <m:r>
                          <a:rPr lang="en-US" sz="2200" b="0" i="1" smtClean="0">
                            <a:latin typeface="Cambria Math" panose="02040503050406030204" pitchFamily="18" charset="0"/>
                          </a:rPr>
                          <m:t>≈</m:t>
                        </m:r>
                        <m:r>
                          <a:rPr lang="en-US" sz="2200" b="0" i="1" smtClean="0">
                            <a:latin typeface="Cambria Math" panose="02040503050406030204" pitchFamily="18" charset="0"/>
                          </a:rPr>
                          <m:t>𝔼</m:t>
                        </m:r>
                        <m:r>
                          <a:rPr lang="en-US" sz="2200" b="0" i="1" smtClean="0">
                            <a:latin typeface="Cambria Math" panose="02040503050406030204" pitchFamily="18" charset="0"/>
                          </a:rPr>
                          <m:t>[</m:t>
                        </m:r>
                        <m:sSub>
                          <m:sSubPr>
                            <m:ctrlPr>
                              <a:rPr lang="en-US" sz="2200" b="0" i="1" smtClean="0">
                                <a:latin typeface="Cambria Math" charset="0"/>
                              </a:rPr>
                            </m:ctrlPr>
                          </m:sSubPr>
                          <m:e>
                            <m:r>
                              <a:rPr lang="en-US" sz="2200" b="0" i="1" smtClean="0">
                                <a:latin typeface="Cambria Math" panose="02040503050406030204" pitchFamily="18" charset="0"/>
                              </a:rPr>
                              <m:t>𝑞</m:t>
                            </m:r>
                          </m:e>
                          <m:sub>
                            <m:r>
                              <a:rPr lang="en-US" sz="2200" b="0" i="1" smtClean="0">
                                <a:latin typeface="Cambria Math" panose="02040503050406030204" pitchFamily="18" charset="0"/>
                              </a:rPr>
                              <m:t>𝑖</m:t>
                            </m:r>
                          </m:sub>
                        </m:sSub>
                        <m:r>
                          <a:rPr lang="en-US" sz="2200" b="0" i="1" smtClean="0">
                            <a:latin typeface="Cambria Math" panose="02040503050406030204" pitchFamily="18" charset="0"/>
                          </a:rPr>
                          <m:t>]</m:t>
                        </m:r>
                      </m:oMath>
                    </m:oMathPara>
                  </a14:m>
                  <a:endParaRPr lang="en-US" sz="2200" dirty="0"/>
                </a:p>
              </p:txBody>
            </p:sp>
          </mc:Choice>
          <mc:Fallback xmlns="">
            <p:sp>
              <p:nvSpPr>
                <p:cNvPr id="46" name="TextBox 45">
                  <a:extLst>
                    <a:ext uri="{FF2B5EF4-FFF2-40B4-BE49-F238E27FC236}">
                      <a16:creationId xmlns:a16="http://schemas.microsoft.com/office/drawing/2014/main" xmlns="" xmlns:a14="http://schemas.microsoft.com/office/drawing/2010/main" id="{C4971B8C-4381-4EA3-AE6C-D6D441266C65}"/>
                    </a:ext>
                  </a:extLst>
                </p:cNvPr>
                <p:cNvSpPr txBox="1">
                  <a:spLocks noRot="1" noChangeAspect="1" noMove="1" noResize="1" noEditPoints="1" noAdjustHandles="1" noChangeArrowheads="1" noChangeShapeType="1" noTextEdit="1"/>
                </p:cNvSpPr>
                <p:nvPr/>
              </p:nvSpPr>
              <p:spPr>
                <a:xfrm>
                  <a:off x="3925380" y="5519858"/>
                  <a:ext cx="1293239" cy="430887"/>
                </a:xfrm>
                <a:prstGeom prst="rect">
                  <a:avLst/>
                </a:prstGeom>
                <a:blipFill rotWithShape="0">
                  <a:blip r:embed="rId12"/>
                  <a:stretch>
                    <a:fillRect l="-2830" r="-7547" b="-16901"/>
                  </a:stretch>
                </a:blipFill>
              </p:spPr>
              <p:txBody>
                <a:bodyPr/>
                <a:lstStyle/>
                <a:p>
                  <a:r>
                    <a:rPr lang="en-US">
                      <a:noFill/>
                    </a:rPr>
                    <a:t> </a:t>
                  </a:r>
                </a:p>
              </p:txBody>
            </p:sp>
          </mc:Fallback>
        </mc:AlternateContent>
      </p:grpSp>
      <p:grpSp>
        <p:nvGrpSpPr>
          <p:cNvPr id="15" name="Group 14"/>
          <p:cNvGrpSpPr/>
          <p:nvPr/>
        </p:nvGrpSpPr>
        <p:grpSpPr>
          <a:xfrm>
            <a:off x="3206611" y="5093769"/>
            <a:ext cx="2508648" cy="727318"/>
            <a:chOff x="3243187" y="4898697"/>
            <a:chExt cx="2508648" cy="727318"/>
          </a:xfrm>
        </p:grpSpPr>
        <p:cxnSp>
          <p:nvCxnSpPr>
            <p:cNvPr id="38" name="Straight Arrow Connector 37">
              <a:extLst>
                <a:ext uri="{FF2B5EF4-FFF2-40B4-BE49-F238E27FC236}">
                  <a16:creationId xmlns="" xmlns:a16="http://schemas.microsoft.com/office/drawing/2014/main" id="{8584BB18-FCA0-43D2-A7D7-933A952637B7}"/>
                </a:ext>
              </a:extLst>
            </p:cNvPr>
            <p:cNvCxnSpPr>
              <a:cxnSpLocks/>
            </p:cNvCxnSpPr>
            <p:nvPr/>
          </p:nvCxnSpPr>
          <p:spPr>
            <a:xfrm>
              <a:off x="3243187" y="5279061"/>
              <a:ext cx="250864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47" name="Picture 46" descr="Related image">
              <a:extLst>
                <a:ext uri="{FF2B5EF4-FFF2-40B4-BE49-F238E27FC236}">
                  <a16:creationId xmlns="" xmlns:a16="http://schemas.microsoft.com/office/drawing/2014/main" id="{1F0148A1-06AC-4096-B0A7-8063713AB1D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67844" y="4898697"/>
              <a:ext cx="727318" cy="7273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3235508" y="6177761"/>
            <a:ext cx="2508649" cy="644715"/>
            <a:chOff x="3272084" y="5982689"/>
            <a:chExt cx="2508649" cy="644715"/>
          </a:xfrm>
        </p:grpSpPr>
        <p:cxnSp>
          <p:nvCxnSpPr>
            <p:cNvPr id="48" name="Straight Arrow Connector 47">
              <a:extLst>
                <a:ext uri="{FF2B5EF4-FFF2-40B4-BE49-F238E27FC236}">
                  <a16:creationId xmlns="" xmlns:a16="http://schemas.microsoft.com/office/drawing/2014/main" id="{21771F63-2FA9-45D3-A47C-D50F15F1777F}"/>
                </a:ext>
              </a:extLst>
            </p:cNvPr>
            <p:cNvCxnSpPr>
              <a:cxnSpLocks/>
            </p:cNvCxnSpPr>
            <p:nvPr/>
          </p:nvCxnSpPr>
          <p:spPr>
            <a:xfrm flipH="1">
              <a:off x="3272084" y="6247521"/>
              <a:ext cx="25086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 xmlns:a16="http://schemas.microsoft.com/office/drawing/2014/main" id="{600494A3-D69A-4649-B876-95BE5006BEF7}"/>
                </a:ext>
              </a:extLst>
            </p:cNvPr>
            <p:cNvGrpSpPr/>
            <p:nvPr/>
          </p:nvGrpSpPr>
          <p:grpSpPr>
            <a:xfrm>
              <a:off x="4112369" y="5982689"/>
              <a:ext cx="638268" cy="644715"/>
              <a:chOff x="4045850" y="5879443"/>
              <a:chExt cx="638268" cy="644715"/>
            </a:xfrm>
          </p:grpSpPr>
          <p:pic>
            <p:nvPicPr>
              <p:cNvPr id="50" name="Picture 8" descr="Receipt Tape Clip Art">
                <a:extLst>
                  <a:ext uri="{FF2B5EF4-FFF2-40B4-BE49-F238E27FC236}">
                    <a16:creationId xmlns="" xmlns:a16="http://schemas.microsoft.com/office/drawing/2014/main" id="{E55613FD-5A85-4C43-A25E-F54235673D5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45850" y="5879443"/>
                <a:ext cx="638268" cy="64471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1" name="TextBox 50">
                    <a:extLst>
                      <a:ext uri="{FF2B5EF4-FFF2-40B4-BE49-F238E27FC236}">
                        <a16:creationId xmlns="" xmlns:a16="http://schemas.microsoft.com/office/drawing/2014/main" id="{21D819F1-8149-496A-AC0B-2A913B7C1E80}"/>
                      </a:ext>
                    </a:extLst>
                  </p:cNvPr>
                  <p:cNvSpPr txBox="1"/>
                  <p:nvPr/>
                </p:nvSpPr>
                <p:spPr>
                  <a:xfrm>
                    <a:off x="4156551" y="5885901"/>
                    <a:ext cx="487826"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charset="0"/>
                                </a:rPr>
                              </m:ctrlPr>
                            </m:sSubPr>
                            <m:e>
                              <m:r>
                                <a:rPr lang="en-US" sz="2200" b="0" i="1" smtClean="0">
                                  <a:latin typeface="Cambria Math" panose="02040503050406030204" pitchFamily="18" charset="0"/>
                                </a:rPr>
                                <m:t>𝑝</m:t>
                              </m:r>
                            </m:e>
                            <m:sub>
                              <m:r>
                                <a:rPr lang="en-US" sz="2200" b="0" i="1" smtClean="0">
                                  <a:latin typeface="Cambria Math" panose="02040503050406030204" pitchFamily="18" charset="0"/>
                                </a:rPr>
                                <m:t>𝑖</m:t>
                              </m:r>
                            </m:sub>
                          </m:sSub>
                        </m:oMath>
                      </m:oMathPara>
                    </a14:m>
                    <a:endParaRPr lang="en-US" sz="2200" dirty="0"/>
                  </a:p>
                </p:txBody>
              </p:sp>
            </mc:Choice>
            <mc:Fallback xmlns="">
              <p:sp>
                <p:nvSpPr>
                  <p:cNvPr id="24" name="TextBox 23">
                    <a:extLst>
                      <a:ext uri="{FF2B5EF4-FFF2-40B4-BE49-F238E27FC236}">
                        <a16:creationId xmlns:a16="http://schemas.microsoft.com/office/drawing/2014/main" id="{21D819F1-8149-496A-AC0B-2A913B7C1E80}"/>
                      </a:ext>
                    </a:extLst>
                  </p:cNvPr>
                  <p:cNvSpPr txBox="1">
                    <a:spLocks noRot="1" noChangeAspect="1" noMove="1" noResize="1" noEditPoints="1" noAdjustHandles="1" noChangeArrowheads="1" noChangeShapeType="1" noTextEdit="1"/>
                  </p:cNvSpPr>
                  <p:nvPr/>
                </p:nvSpPr>
                <p:spPr>
                  <a:xfrm>
                    <a:off x="4156551" y="5885901"/>
                    <a:ext cx="487826" cy="430887"/>
                  </a:xfrm>
                  <a:prstGeom prst="rect">
                    <a:avLst/>
                  </a:prstGeom>
                  <a:blipFill>
                    <a:blip r:embed="rId27"/>
                    <a:stretch>
                      <a:fillRect b="-8451"/>
                    </a:stretch>
                  </a:blipFill>
                </p:spPr>
                <p:txBody>
                  <a:bodyPr/>
                  <a:lstStyle/>
                  <a:p>
                    <a:r>
                      <a:rPr lang="en-US">
                        <a:noFill/>
                      </a:rPr>
                      <a:t> </a:t>
                    </a:r>
                  </a:p>
                </p:txBody>
              </p:sp>
            </mc:Fallback>
          </mc:AlternateContent>
        </p:grpSp>
      </p:grpSp>
      <p:grpSp>
        <p:nvGrpSpPr>
          <p:cNvPr id="52" name="Group 51"/>
          <p:cNvGrpSpPr/>
          <p:nvPr/>
        </p:nvGrpSpPr>
        <p:grpSpPr>
          <a:xfrm>
            <a:off x="227590" y="942560"/>
            <a:ext cx="3084861" cy="2556028"/>
            <a:chOff x="481147" y="1013012"/>
            <a:chExt cx="3084861" cy="2556028"/>
          </a:xfrm>
        </p:grpSpPr>
        <p:pic>
          <p:nvPicPr>
            <p:cNvPr id="53" name="Picture 52"/>
            <p:cNvPicPr>
              <a:picLocks noChangeAspect="1"/>
            </p:cNvPicPr>
            <p:nvPr/>
          </p:nvPicPr>
          <p:blipFill>
            <a:blip r:embed="rId28"/>
            <a:stretch>
              <a:fillRect/>
            </a:stretch>
          </p:blipFill>
          <p:spPr>
            <a:xfrm>
              <a:off x="481147" y="1013012"/>
              <a:ext cx="3084861" cy="2556028"/>
            </a:xfrm>
            <a:prstGeom prst="rect">
              <a:avLst/>
            </a:prstGeom>
          </p:spPr>
        </p:pic>
        <p:sp>
          <p:nvSpPr>
            <p:cNvPr id="54" name="TextBox 53"/>
            <p:cNvSpPr txBox="1"/>
            <p:nvPr/>
          </p:nvSpPr>
          <p:spPr>
            <a:xfrm>
              <a:off x="921688" y="1079756"/>
              <a:ext cx="2203777" cy="830997"/>
            </a:xfrm>
            <a:prstGeom prst="rect">
              <a:avLst/>
            </a:prstGeom>
            <a:noFill/>
          </p:spPr>
          <p:txBody>
            <a:bodyPr wrap="square" rtlCol="0">
              <a:spAutoFit/>
            </a:bodyPr>
            <a:lstStyle/>
            <a:p>
              <a:pPr algn="ctr"/>
              <a:r>
                <a:rPr lang="en-US" sz="2400" b="1" dirty="0" smtClean="0">
                  <a:solidFill>
                    <a:schemeClr val="bg1"/>
                  </a:solidFill>
                </a:rPr>
                <a:t>Public/Training Data</a:t>
              </a:r>
              <a:endParaRPr lang="en-US" sz="2400" b="1" dirty="0">
                <a:solidFill>
                  <a:schemeClr val="bg1"/>
                </a:solidFill>
              </a:endParaRPr>
            </a:p>
          </p:txBody>
        </p:sp>
      </p:grpSp>
    </p:spTree>
    <p:extLst>
      <p:ext uri="{BB962C8B-B14F-4D97-AF65-F5344CB8AC3E}">
        <p14:creationId xmlns:p14="http://schemas.microsoft.com/office/powerpoint/2010/main" val="44511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we hope for?</a:t>
            </a:r>
            <a:endParaRPr lang="en-US" dirty="0"/>
          </a:p>
        </p:txBody>
      </p:sp>
      <mc:AlternateContent xmlns:mc="http://schemas.openxmlformats.org/markup-compatibility/2006">
        <mc:Choice xmlns:a14="http://schemas.microsoft.com/office/drawing/2010/main" Requires="a14">
          <p:sp>
            <p:nvSpPr>
              <p:cNvPr id="4" name="Content Placeholder 2"/>
              <p:cNvSpPr txBox="1">
                <a:spLocks/>
              </p:cNvSpPr>
              <p:nvPr/>
            </p:nvSpPr>
            <p:spPr>
              <a:xfrm>
                <a:off x="233082" y="1013012"/>
                <a:ext cx="8677836" cy="55022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t>Validity</a:t>
                </a:r>
                <a:r>
                  <a:rPr lang="en-US" dirty="0" smtClean="0"/>
                  <a:t>: </a:t>
                </a:r>
                <a14:m>
                  <m:oMath xmlns:m="http://schemas.openxmlformats.org/officeDocument/2006/math">
                    <m:r>
                      <a:rPr lang="en-US" i="1" smtClean="0">
                        <a:latin typeface="Cambria Math" charset="0"/>
                        <a:ea typeface="Cambria Math" charset="0"/>
                        <a:cs typeface="Cambria Math" charset="0"/>
                      </a:rPr>
                      <m:t>ℙ</m:t>
                    </m:r>
                    <m:d>
                      <m:dPr>
                        <m:ctrlPr>
                          <a:rPr lang="en-US" i="1" smtClean="0">
                            <a:latin typeface="Cambria Math" charset="0"/>
                            <a:ea typeface="Cambria Math" charset="0"/>
                            <a:cs typeface="Cambria Math" charset="0"/>
                          </a:rPr>
                        </m:ctrlPr>
                      </m:dPr>
                      <m:e>
                        <m:sSub>
                          <m:sSubPr>
                            <m:ctrlPr>
                              <a:rPr lang="en-US" i="1" smtClean="0">
                                <a:latin typeface="Cambria Math" charset="0"/>
                                <a:ea typeface="Cambria Math" charset="0"/>
                                <a:cs typeface="Cambria Math" charset="0"/>
                              </a:rPr>
                            </m:ctrlPr>
                          </m:sSubPr>
                          <m:e>
                            <m:r>
                              <a:rPr lang="en-US" i="1" smtClean="0">
                                <a:latin typeface="Cambria Math" charset="0"/>
                                <a:ea typeface="Cambria Math" charset="0"/>
                                <a:cs typeface="Cambria Math" charset="0"/>
                              </a:rPr>
                              <m:t>∀</m:t>
                            </m:r>
                          </m:e>
                          <m:sub>
                            <m:r>
                              <a:rPr lang="en-US" i="1" smtClean="0">
                                <a:latin typeface="Cambria Math" charset="0"/>
                                <a:ea typeface="Cambria Math" charset="0"/>
                                <a:cs typeface="Cambria Math" charset="0"/>
                              </a:rPr>
                              <m:t>𝑖</m:t>
                            </m:r>
                          </m:sub>
                        </m:sSub>
                        <m:r>
                          <a:rPr lang="en-US" i="1" smtClean="0">
                            <a:latin typeface="Cambria Math" charset="0"/>
                            <a:ea typeface="Cambria Math" charset="0"/>
                            <a:cs typeface="Cambria Math" charset="0"/>
                          </a:rPr>
                          <m:t> </m:t>
                        </m:r>
                        <m:d>
                          <m:dPr>
                            <m:begChr m:val="|"/>
                            <m:endChr m:val="|"/>
                            <m:ctrlPr>
                              <a:rPr lang="en-US" i="1" smtClean="0">
                                <a:latin typeface="Cambria Math" charset="0"/>
                                <a:ea typeface="Cambria Math" charset="0"/>
                                <a:cs typeface="Cambria Math" charset="0"/>
                              </a:rPr>
                            </m:ctrlPr>
                          </m:dPr>
                          <m:e>
                            <m:r>
                              <a:rPr lang="en-US" i="1" smtClean="0">
                                <a:latin typeface="Cambria Math" charset="0"/>
                                <a:ea typeface="Cambria Math" charset="0"/>
                                <a:cs typeface="Cambria Math" charset="0"/>
                              </a:rPr>
                              <m:t>𝔼</m:t>
                            </m:r>
                            <m:d>
                              <m:dPr>
                                <m:begChr m:val="["/>
                                <m:endChr m:val="]"/>
                                <m:ctrlPr>
                                  <a:rPr lang="en-US" i="1" smtClean="0">
                                    <a:latin typeface="Cambria Math" charset="0"/>
                                    <a:ea typeface="Cambria Math" charset="0"/>
                                    <a:cs typeface="Cambria Math" charset="0"/>
                                  </a:rPr>
                                </m:ctrlPr>
                              </m:dPr>
                              <m:e>
                                <m:sSub>
                                  <m:sSubPr>
                                    <m:ctrlPr>
                                      <a:rPr lang="en-US" i="1" smtClean="0">
                                        <a:latin typeface="Cambria Math" charset="0"/>
                                        <a:ea typeface="Cambria Math" charset="0"/>
                                        <a:cs typeface="Cambria Math" charset="0"/>
                                      </a:rPr>
                                    </m:ctrlPr>
                                  </m:sSubPr>
                                  <m:e>
                                    <m:r>
                                      <a:rPr lang="en-US" i="1" smtClean="0">
                                        <a:latin typeface="Cambria Math" charset="0"/>
                                        <a:ea typeface="Cambria Math" charset="0"/>
                                        <a:cs typeface="Cambria Math" charset="0"/>
                                      </a:rPr>
                                      <m:t>𝑞</m:t>
                                    </m:r>
                                  </m:e>
                                  <m:sub>
                                    <m:r>
                                      <a:rPr lang="en-US" i="1" smtClean="0">
                                        <a:latin typeface="Cambria Math" charset="0"/>
                                        <a:ea typeface="Cambria Math" charset="0"/>
                                        <a:cs typeface="Cambria Math" charset="0"/>
                                      </a:rPr>
                                      <m:t>𝑖</m:t>
                                    </m:r>
                                  </m:sub>
                                </m:sSub>
                              </m:e>
                            </m:d>
                            <m:r>
                              <a:rPr lang="en-US" i="1" smtClean="0">
                                <a:latin typeface="Cambria Math" charset="0"/>
                                <a:ea typeface="Cambria Math" charset="0"/>
                                <a:cs typeface="Cambria Math" charset="0"/>
                              </a:rPr>
                              <m:t>−</m:t>
                            </m:r>
                            <m:sSub>
                              <m:sSubPr>
                                <m:ctrlPr>
                                  <a:rPr lang="en-US" i="1" smtClean="0">
                                    <a:latin typeface="Cambria Math" charset="0"/>
                                    <a:ea typeface="Cambria Math" charset="0"/>
                                    <a:cs typeface="Cambria Math" charset="0"/>
                                  </a:rPr>
                                </m:ctrlPr>
                              </m:sSubPr>
                              <m:e>
                                <m:r>
                                  <a:rPr lang="en-US" i="1" smtClean="0">
                                    <a:latin typeface="Cambria Math" charset="0"/>
                                    <a:ea typeface="Cambria Math" charset="0"/>
                                    <a:cs typeface="Cambria Math" charset="0"/>
                                  </a:rPr>
                                  <m:t>𝑎</m:t>
                                </m:r>
                              </m:e>
                              <m:sub>
                                <m:r>
                                  <a:rPr lang="en-US" i="1" smtClean="0">
                                    <a:latin typeface="Cambria Math" charset="0"/>
                                    <a:ea typeface="Cambria Math" charset="0"/>
                                    <a:cs typeface="Cambria Math" charset="0"/>
                                  </a:rPr>
                                  <m:t>𝑖</m:t>
                                </m:r>
                              </m:sub>
                            </m:sSub>
                          </m:e>
                        </m:d>
                        <m:r>
                          <a:rPr lang="en-US" i="1" smtClean="0">
                            <a:latin typeface="Cambria Math" charset="0"/>
                            <a:ea typeface="Cambria Math" charset="0"/>
                            <a:cs typeface="Cambria Math" charset="0"/>
                          </a:rPr>
                          <m:t>&lt;</m:t>
                        </m:r>
                        <m:r>
                          <a:rPr lang="en-US" i="1" smtClean="0">
                            <a:latin typeface="Cambria Math" charset="0"/>
                            <a:ea typeface="Cambria Math" charset="0"/>
                            <a:cs typeface="Cambria Math" charset="0"/>
                          </a:rPr>
                          <m:t>𝜏</m:t>
                        </m:r>
                      </m:e>
                    </m:d>
                    <m:r>
                      <a:rPr lang="en-US" i="1" smtClean="0">
                        <a:latin typeface="Cambria Math" charset="0"/>
                        <a:ea typeface="Cambria Math" charset="0"/>
                        <a:cs typeface="Cambria Math" charset="0"/>
                      </a:rPr>
                      <m:t>≥1−</m:t>
                    </m:r>
                    <m:r>
                      <a:rPr lang="en-US" i="1" smtClean="0">
                        <a:latin typeface="Cambria Math" charset="0"/>
                        <a:ea typeface="Cambria Math" charset="0"/>
                        <a:cs typeface="Cambria Math" charset="0"/>
                      </a:rPr>
                      <m:t>𝛽</m:t>
                    </m:r>
                  </m:oMath>
                </a14:m>
                <a:endParaRPr lang="en-US" b="1" dirty="0" smtClean="0"/>
              </a:p>
              <a:p>
                <a:r>
                  <a:rPr lang="en-US" b="1" dirty="0" smtClean="0"/>
                  <a:t>Sustainability</a:t>
                </a:r>
                <a:r>
                  <a:rPr lang="en-US" dirty="0" smtClean="0"/>
                  <a:t>: enough revenue is collected in order to fund the purchase of new samples</a:t>
                </a:r>
                <a:endParaRPr lang="en-US" b="1" dirty="0" smtClean="0"/>
              </a:p>
              <a:p>
                <a14:m>
                  <m:oMath xmlns:m="http://schemas.openxmlformats.org/officeDocument/2006/math">
                    <m:r>
                      <a:rPr lang="en-US" i="1">
                        <a:latin typeface="Cambria Math" charset="0"/>
                      </a:rPr>
                      <m:t>𝑀</m:t>
                    </m:r>
                  </m:oMath>
                </a14:m>
                <a:r>
                  <a:rPr lang="en-US" dirty="0"/>
                  <a:t> </a:t>
                </a:r>
                <a:r>
                  <a:rPr lang="en-US" b="1" dirty="0"/>
                  <a:t>non-adaptive</a:t>
                </a:r>
                <a:r>
                  <a:rPr lang="en-US" dirty="0"/>
                  <a:t> queries cost at most </a:t>
                </a:r>
                <a14:m>
                  <m:oMath xmlns:m="http://schemas.openxmlformats.org/officeDocument/2006/math">
                    <m:r>
                      <a:rPr lang="en-US" i="1">
                        <a:latin typeface="Cambria Math" charset="0"/>
                        <a:ea typeface="Cambria Math" charset="0"/>
                        <a:cs typeface="Cambria Math" charset="0"/>
                      </a:rPr>
                      <m:t>𝒪</m:t>
                    </m:r>
                    <m:d>
                      <m:dPr>
                        <m:ctrlPr>
                          <a:rPr lang="en-US" i="1">
                            <a:latin typeface="Cambria Math" charset="0"/>
                            <a:ea typeface="Cambria Math" charset="0"/>
                            <a:cs typeface="Cambria Math" charset="0"/>
                          </a:rPr>
                        </m:ctrlPr>
                      </m:dPr>
                      <m:e>
                        <m:func>
                          <m:funcPr>
                            <m:ctrlPr>
                              <a:rPr lang="en-US" i="1">
                                <a:latin typeface="Cambria Math" charset="0"/>
                                <a:ea typeface="Cambria Math" charset="0"/>
                                <a:cs typeface="Cambria Math" charset="0"/>
                              </a:rPr>
                            </m:ctrlPr>
                          </m:funcPr>
                          <m:fName>
                            <m:r>
                              <m:rPr>
                                <m:sty m:val="p"/>
                              </m:rPr>
                              <a:rPr lang="en-US">
                                <a:latin typeface="Cambria Math" charset="0"/>
                                <a:ea typeface="Cambria Math" charset="0"/>
                                <a:cs typeface="Cambria Math" charset="0"/>
                              </a:rPr>
                              <m:t>log</m:t>
                            </m:r>
                          </m:fName>
                          <m:e>
                            <m:r>
                              <a:rPr lang="en-US" i="1">
                                <a:latin typeface="Cambria Math" charset="0"/>
                                <a:ea typeface="Cambria Math" charset="0"/>
                                <a:cs typeface="Cambria Math" charset="0"/>
                              </a:rPr>
                              <m:t>𝑀</m:t>
                            </m:r>
                          </m:e>
                        </m:func>
                      </m:e>
                    </m:d>
                  </m:oMath>
                </a14:m>
                <a:endParaRPr lang="en-US" dirty="0"/>
              </a:p>
              <a:p>
                <a:pPr lvl="1"/>
                <a:r>
                  <a:rPr lang="en-US" dirty="0"/>
                  <a:t>Charge </a:t>
                </a:r>
                <a14:m>
                  <m:oMath xmlns:m="http://schemas.openxmlformats.org/officeDocument/2006/math">
                    <m:r>
                      <m:rPr>
                        <m:sty m:val="p"/>
                      </m:rPr>
                      <a:rPr lang="en-US">
                        <a:latin typeface="Cambria Math" charset="0"/>
                      </a:rPr>
                      <m:t>Θ</m:t>
                    </m:r>
                    <m:d>
                      <m:dPr>
                        <m:ctrlPr>
                          <a:rPr lang="en-US" i="1">
                            <a:latin typeface="Cambria Math" charset="0"/>
                          </a:rPr>
                        </m:ctrlPr>
                      </m:dPr>
                      <m:e>
                        <m:f>
                          <m:fPr>
                            <m:ctrlPr>
                              <a:rPr lang="en-US" i="1">
                                <a:latin typeface="Cambria Math" charset="0"/>
                              </a:rPr>
                            </m:ctrlPr>
                          </m:fPr>
                          <m:num>
                            <m:r>
                              <a:rPr lang="en-US" i="1">
                                <a:latin typeface="Cambria Math" charset="0"/>
                              </a:rPr>
                              <m:t>1</m:t>
                            </m:r>
                          </m:num>
                          <m:den>
                            <m:r>
                              <a:rPr lang="en-US" i="1">
                                <a:latin typeface="Cambria Math" charset="0"/>
                              </a:rPr>
                              <m:t>𝑖</m:t>
                            </m:r>
                          </m:den>
                        </m:f>
                      </m:e>
                    </m:d>
                  </m:oMath>
                </a14:m>
                <a:r>
                  <a:rPr lang="en-US" dirty="0"/>
                  <a:t> for the </a:t>
                </a:r>
                <a:r>
                  <a:rPr lang="en-US" dirty="0" err="1"/>
                  <a:t>i</a:t>
                </a:r>
                <a:r>
                  <a:rPr lang="en-US" baseline="30000" dirty="0" err="1"/>
                  <a:t>th</a:t>
                </a:r>
                <a:r>
                  <a:rPr lang="en-US" dirty="0"/>
                  <a:t> </a:t>
                </a:r>
                <a:r>
                  <a:rPr lang="en-US" dirty="0" smtClean="0"/>
                  <a:t>non-adaptive query</a:t>
                </a:r>
                <a:endParaRPr lang="en-US" dirty="0"/>
              </a:p>
              <a:p>
                <a14:m>
                  <m:oMath xmlns:m="http://schemas.openxmlformats.org/officeDocument/2006/math">
                    <m:r>
                      <a:rPr lang="en-US" i="1">
                        <a:latin typeface="Cambria Math" charset="0"/>
                      </a:rPr>
                      <m:t>𝑀</m:t>
                    </m:r>
                  </m:oMath>
                </a14:m>
                <a:r>
                  <a:rPr lang="en-US" dirty="0"/>
                  <a:t> </a:t>
                </a:r>
                <a:r>
                  <a:rPr lang="en-US" b="1" dirty="0"/>
                  <a:t>adaptive</a:t>
                </a:r>
                <a:r>
                  <a:rPr lang="en-US" dirty="0"/>
                  <a:t> queries cost at most </a:t>
                </a:r>
                <a14:m>
                  <m:oMath xmlns:m="http://schemas.openxmlformats.org/officeDocument/2006/math">
                    <m:r>
                      <a:rPr lang="en-US" i="1">
                        <a:latin typeface="Cambria Math" charset="0"/>
                        <a:ea typeface="Cambria Math" charset="0"/>
                        <a:cs typeface="Cambria Math" charset="0"/>
                      </a:rPr>
                      <m:t>𝒪</m:t>
                    </m:r>
                    <m:d>
                      <m:dPr>
                        <m:ctrlPr>
                          <a:rPr lang="en-US" i="1">
                            <a:latin typeface="Cambria Math" charset="0"/>
                            <a:ea typeface="Cambria Math" charset="0"/>
                            <a:cs typeface="Cambria Math" charset="0"/>
                          </a:rPr>
                        </m:ctrlPr>
                      </m:dPr>
                      <m:e>
                        <m:rad>
                          <m:radPr>
                            <m:degHide m:val="on"/>
                            <m:ctrlPr>
                              <a:rPr lang="en-US" i="1">
                                <a:latin typeface="Cambria Math" charset="0"/>
                                <a:ea typeface="Cambria Math" charset="0"/>
                                <a:cs typeface="Cambria Math" charset="0"/>
                              </a:rPr>
                            </m:ctrlPr>
                          </m:radPr>
                          <m:deg/>
                          <m:e>
                            <m:r>
                              <a:rPr lang="en-US" i="1">
                                <a:latin typeface="Cambria Math" charset="0"/>
                                <a:ea typeface="Cambria Math" charset="0"/>
                                <a:cs typeface="Cambria Math" charset="0"/>
                              </a:rPr>
                              <m:t>𝑀</m:t>
                            </m:r>
                          </m:e>
                        </m:rad>
                      </m:e>
                    </m:d>
                  </m:oMath>
                </a14:m>
                <a:endParaRPr lang="en-US" dirty="0"/>
              </a:p>
              <a:p>
                <a:pPr lvl="1"/>
                <a:r>
                  <a:rPr lang="en-US" dirty="0"/>
                  <a:t>Charge </a:t>
                </a:r>
                <a14:m>
                  <m:oMath xmlns:m="http://schemas.openxmlformats.org/officeDocument/2006/math">
                    <m:r>
                      <m:rPr>
                        <m:sty m:val="p"/>
                      </m:rPr>
                      <a:rPr lang="en-US">
                        <a:latin typeface="Cambria Math" charset="0"/>
                      </a:rPr>
                      <m:t>Θ</m:t>
                    </m:r>
                    <m:d>
                      <m:dPr>
                        <m:ctrlPr>
                          <a:rPr lang="en-US" i="1">
                            <a:latin typeface="Cambria Math" charset="0"/>
                          </a:rPr>
                        </m:ctrlPr>
                      </m:dPr>
                      <m:e>
                        <m:f>
                          <m:fPr>
                            <m:ctrlPr>
                              <a:rPr lang="en-US" i="1">
                                <a:latin typeface="Cambria Math" charset="0"/>
                              </a:rPr>
                            </m:ctrlPr>
                          </m:fPr>
                          <m:num>
                            <m:r>
                              <a:rPr lang="en-US" i="1">
                                <a:latin typeface="Cambria Math" charset="0"/>
                              </a:rPr>
                              <m:t>1</m:t>
                            </m:r>
                          </m:num>
                          <m:den>
                            <m:rad>
                              <m:radPr>
                                <m:degHide m:val="on"/>
                                <m:ctrlPr>
                                  <a:rPr lang="en-US" i="1">
                                    <a:latin typeface="Cambria Math" charset="0"/>
                                  </a:rPr>
                                </m:ctrlPr>
                              </m:radPr>
                              <m:deg/>
                              <m:e>
                                <m:r>
                                  <a:rPr lang="en-US" i="1">
                                    <a:latin typeface="Cambria Math" charset="0"/>
                                  </a:rPr>
                                  <m:t>𝑖</m:t>
                                </m:r>
                              </m:e>
                            </m:rad>
                          </m:den>
                        </m:f>
                      </m:e>
                    </m:d>
                  </m:oMath>
                </a14:m>
                <a:r>
                  <a:rPr lang="en-US" dirty="0"/>
                  <a:t> for the </a:t>
                </a:r>
                <a:r>
                  <a:rPr lang="en-US" dirty="0" err="1"/>
                  <a:t>i</a:t>
                </a:r>
                <a:r>
                  <a:rPr lang="en-US" baseline="30000" dirty="0" err="1"/>
                  <a:t>th</a:t>
                </a:r>
                <a:r>
                  <a:rPr lang="en-US" dirty="0"/>
                  <a:t> </a:t>
                </a:r>
                <a:r>
                  <a:rPr lang="en-US" dirty="0" smtClean="0"/>
                  <a:t>adaptive query</a:t>
                </a:r>
                <a:endParaRPr lang="en-US" dirty="0"/>
              </a:p>
            </p:txBody>
          </p:sp>
        </mc:Choice>
        <mc:Fallback>
          <p:sp>
            <p:nvSpPr>
              <p:cNvPr id="4" name="Content Placeholder 2"/>
              <p:cNvSpPr txBox="1">
                <a:spLocks noRot="1" noChangeAspect="1" noMove="1" noResize="1" noEditPoints="1" noAdjustHandles="1" noChangeArrowheads="1" noChangeShapeType="1" noTextEdit="1"/>
              </p:cNvSpPr>
              <p:nvPr/>
            </p:nvSpPr>
            <p:spPr>
              <a:xfrm>
                <a:off x="233082" y="1013012"/>
                <a:ext cx="8677836" cy="5502276"/>
              </a:xfrm>
              <a:prstGeom prst="rect">
                <a:avLst/>
              </a:prstGeom>
              <a:blipFill rotWithShape="0">
                <a:blip r:embed="rId3"/>
                <a:stretch>
                  <a:fillRect l="-1264" t="-1772"/>
                </a:stretch>
              </a:blipFill>
            </p:spPr>
            <p:txBody>
              <a:bodyPr/>
              <a:lstStyle/>
              <a:p>
                <a:r>
                  <a:rPr lang="en-US">
                    <a:noFill/>
                  </a:rPr>
                  <a:t> </a:t>
                </a:r>
              </a:p>
            </p:txBody>
          </p:sp>
        </mc:Fallback>
      </mc:AlternateContent>
    </p:spTree>
    <p:extLst>
      <p:ext uri="{BB962C8B-B14F-4D97-AF65-F5344CB8AC3E}">
        <p14:creationId xmlns:p14="http://schemas.microsoft.com/office/powerpoint/2010/main" val="55779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8C76F8-B564-4678-A707-423339A85CB6}"/>
              </a:ext>
            </a:extLst>
          </p:cNvPr>
          <p:cNvSpPr>
            <a:spLocks noGrp="1"/>
          </p:cNvSpPr>
          <p:nvPr>
            <p:ph type="title"/>
          </p:nvPr>
        </p:nvSpPr>
        <p:spPr/>
        <p:txBody>
          <a:bodyPr/>
          <a:lstStyle/>
          <a:p>
            <a:r>
              <a:rPr lang="en-US" dirty="0"/>
              <a:t>Formal Model </a:t>
            </a:r>
            <a:r>
              <a:rPr lang="en-US" dirty="0" smtClean="0"/>
              <a:t>of </a:t>
            </a:r>
            <a:r>
              <a:rPr lang="en-US" dirty="0" err="1" smtClean="0"/>
              <a:t>Adaptivity</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 xmlns:a16="http://schemas.microsoft.com/office/drawing/2014/main" id="{5962F256-EBEC-4AE2-A3E1-1F40E8EA43FB}"/>
                  </a:ext>
                </a:extLst>
              </p:cNvPr>
              <p:cNvSpPr>
                <a:spLocks noGrp="1"/>
              </p:cNvSpPr>
              <p:nvPr>
                <p:ph idx="1"/>
              </p:nvPr>
            </p:nvSpPr>
            <p:spPr>
              <a:xfrm>
                <a:off x="155448" y="1219200"/>
                <a:ext cx="8833104" cy="5502276"/>
              </a:xfrm>
            </p:spPr>
            <p:txBody>
              <a:bodyPr>
                <a:normAutofit/>
              </a:bodyPr>
              <a:lstStyle/>
              <a:p>
                <a:r>
                  <a:rPr lang="en-US" sz="2200" dirty="0" smtClean="0"/>
                  <a:t>Queries determined by querying rules </a:t>
                </a:r>
                <a14:m>
                  <m:oMath xmlns:m="http://schemas.openxmlformats.org/officeDocument/2006/math">
                    <m:sSub>
                      <m:sSubPr>
                        <m:ctrlPr>
                          <a:rPr lang="en-US" sz="2200" b="0" i="1" smtClean="0">
                            <a:latin typeface="Cambria Math" charset="0"/>
                          </a:rPr>
                        </m:ctrlPr>
                      </m:sSubPr>
                      <m:e>
                        <m:r>
                          <a:rPr lang="en-US" sz="2200" b="0" i="1" smtClean="0">
                            <a:latin typeface="Cambria Math" panose="02040503050406030204" pitchFamily="18" charset="0"/>
                          </a:rPr>
                          <m:t>𝑅</m:t>
                        </m:r>
                      </m:e>
                      <m:sub>
                        <m:r>
                          <a:rPr lang="en-US" sz="2200" b="0" i="1" smtClean="0">
                            <a:latin typeface="Cambria Math" panose="02040503050406030204" pitchFamily="18" charset="0"/>
                          </a:rPr>
                          <m:t>1</m:t>
                        </m:r>
                      </m:sub>
                    </m:sSub>
                    <m:r>
                      <a:rPr lang="en-US" sz="2200" b="0" i="1" smtClean="0">
                        <a:latin typeface="Cambria Math" panose="02040503050406030204" pitchFamily="18" charset="0"/>
                      </a:rPr>
                      <m:t>,</m:t>
                    </m:r>
                    <m:sSub>
                      <m:sSubPr>
                        <m:ctrlPr>
                          <a:rPr lang="en-US" sz="2200" b="0" i="1" smtClean="0">
                            <a:latin typeface="Cambria Math" charset="0"/>
                          </a:rPr>
                        </m:ctrlPr>
                      </m:sSubPr>
                      <m:e>
                        <m:r>
                          <a:rPr lang="en-US" sz="2200" b="0" i="1" smtClean="0">
                            <a:latin typeface="Cambria Math" panose="02040503050406030204" pitchFamily="18" charset="0"/>
                          </a:rPr>
                          <m:t>𝑅</m:t>
                        </m:r>
                      </m:e>
                      <m:sub>
                        <m:r>
                          <a:rPr lang="en-US" sz="2200" b="0" i="1" smtClean="0">
                            <a:latin typeface="Cambria Math" panose="02040503050406030204" pitchFamily="18" charset="0"/>
                          </a:rPr>
                          <m:t>2</m:t>
                        </m:r>
                      </m:sub>
                    </m:sSub>
                    <m:r>
                      <a:rPr lang="en-US" sz="2200" b="0" i="1" smtClean="0">
                        <a:latin typeface="Cambria Math" panose="02040503050406030204" pitchFamily="18" charset="0"/>
                      </a:rPr>
                      <m:t>,…</m:t>
                    </m:r>
                  </m:oMath>
                </a14:m>
                <a:endParaRPr lang="en-US" sz="2200" dirty="0"/>
              </a:p>
              <a:p>
                <a:pPr marL="0" indent="0" algn="ctr">
                  <a:buNone/>
                </a:pPr>
                <a14:m>
                  <m:oMathPara xmlns:m="http://schemas.openxmlformats.org/officeDocument/2006/math">
                    <m:oMathParaPr>
                      <m:jc m:val="centerGroup"/>
                    </m:oMathParaPr>
                    <m:oMath xmlns:m="http://schemas.openxmlformats.org/officeDocument/2006/math">
                      <m:sSub>
                        <m:sSubPr>
                          <m:ctrlPr>
                            <a:rPr lang="en-US" sz="2200" b="0" i="1" smtClean="0">
                              <a:latin typeface="Cambria Math" charset="0"/>
                            </a:rPr>
                          </m:ctrlPr>
                        </m:sSubPr>
                        <m:e>
                          <m:r>
                            <a:rPr lang="en-US" sz="2200" b="0" i="1" smtClean="0">
                              <a:latin typeface="Cambria Math" panose="02040503050406030204" pitchFamily="18" charset="0"/>
                            </a:rPr>
                            <m:t>𝑅</m:t>
                          </m:r>
                        </m:e>
                        <m:sub>
                          <m:r>
                            <a:rPr lang="en-US" sz="2200" b="0" i="1" smtClean="0">
                              <a:latin typeface="Cambria Math" panose="02040503050406030204" pitchFamily="18" charset="0"/>
                            </a:rPr>
                            <m:t>𝑖</m:t>
                          </m:r>
                        </m:sub>
                      </m:sSub>
                      <m:r>
                        <a:rPr lang="en-US" sz="2200" b="0" i="1" smtClean="0">
                          <a:latin typeface="Cambria Math" panose="02040503050406030204" pitchFamily="18" charset="0"/>
                        </a:rPr>
                        <m:t>:</m:t>
                      </m:r>
                      <m:sSup>
                        <m:sSupPr>
                          <m:ctrlPr>
                            <a:rPr lang="en-US" sz="2200" b="0" i="1" smtClean="0">
                              <a:latin typeface="Cambria Math" charset="0"/>
                            </a:rPr>
                          </m:ctrlPr>
                        </m:sSupPr>
                        <m:e>
                          <m:d>
                            <m:dPr>
                              <m:ctrlPr>
                                <a:rPr lang="en-US" sz="2200" b="0" i="1" smtClean="0">
                                  <a:latin typeface="Cambria Math" charset="0"/>
                                </a:rPr>
                              </m:ctrlPr>
                            </m:dPr>
                            <m:e>
                              <m:r>
                                <a:rPr lang="en-US" sz="2200" b="0" i="1" smtClean="0">
                                  <a:latin typeface="Cambria Math" charset="0"/>
                                  <a:ea typeface="Cambria Math" charset="0"/>
                                  <a:cs typeface="Cambria Math" charset="0"/>
                                </a:rPr>
                                <m:t>𝒮</m:t>
                              </m:r>
                              <m:r>
                                <a:rPr lang="en-US" sz="2200" b="0" i="1" smtClean="0">
                                  <a:latin typeface="Cambria Math" panose="02040503050406030204" pitchFamily="18" charset="0"/>
                                </a:rPr>
                                <m:t>𝒬</m:t>
                              </m:r>
                              <m:r>
                                <a:rPr lang="en-US" sz="2200" b="0" i="1" smtClean="0">
                                  <a:latin typeface="Cambria Math" panose="02040503050406030204" pitchFamily="18" charset="0"/>
                                </a:rPr>
                                <m:t>×</m:t>
                              </m:r>
                              <m:r>
                                <a:rPr lang="en-US" sz="2200" b="0" i="1" smtClean="0">
                                  <a:latin typeface="Cambria Math" panose="02040503050406030204" pitchFamily="18" charset="0"/>
                                </a:rPr>
                                <m:t>ℝ</m:t>
                              </m:r>
                              <m:r>
                                <a:rPr lang="en-US" sz="2200" b="0" i="1" smtClean="0">
                                  <a:latin typeface="Cambria Math" panose="02040503050406030204" pitchFamily="18" charset="0"/>
                                </a:rPr>
                                <m:t>×</m:t>
                              </m:r>
                              <m:r>
                                <a:rPr lang="en-US" sz="2200" b="0" i="1" smtClean="0">
                                  <a:latin typeface="Cambria Math" panose="02040503050406030204" pitchFamily="18" charset="0"/>
                                </a:rPr>
                                <m:t>ℝ</m:t>
                              </m:r>
                            </m:e>
                          </m:d>
                        </m:e>
                        <m:sup>
                          <m:r>
                            <a:rPr lang="en-US" sz="2200" b="0" i="1" smtClean="0">
                              <a:latin typeface="Cambria Math" panose="02040503050406030204" pitchFamily="18" charset="0"/>
                            </a:rPr>
                            <m:t>𝑖</m:t>
                          </m:r>
                          <m:r>
                            <a:rPr lang="en-US" sz="2200" b="0" i="1" smtClean="0">
                              <a:latin typeface="Cambria Math" panose="02040503050406030204" pitchFamily="18" charset="0"/>
                            </a:rPr>
                            <m:t>−1</m:t>
                          </m:r>
                        </m:sup>
                      </m:sSup>
                      <m:r>
                        <a:rPr lang="en-US" sz="2200" b="0" i="1" smtClean="0">
                          <a:latin typeface="Cambria Math" charset="0"/>
                          <a:ea typeface="Cambria Math" charset="0"/>
                          <a:cs typeface="Cambria Math" charset="0"/>
                        </a:rPr>
                        <m:t>×</m:t>
                      </m:r>
                      <m:r>
                        <m:rPr>
                          <m:sty m:val="p"/>
                        </m:rPr>
                        <a:rPr lang="el-GR" sz="2200" b="0" i="1" smtClean="0">
                          <a:latin typeface="Cambria Math" charset="0"/>
                          <a:ea typeface="Cambria Math" charset="0"/>
                          <a:cs typeface="Cambria Math" charset="0"/>
                        </a:rPr>
                        <m:t>Ξ</m:t>
                      </m:r>
                      <m:r>
                        <a:rPr lang="en-US" sz="2200" b="0" i="1" smtClean="0">
                          <a:latin typeface="Cambria Math" panose="02040503050406030204" pitchFamily="18" charset="0"/>
                        </a:rPr>
                        <m:t>→</m:t>
                      </m:r>
                      <m:r>
                        <a:rPr lang="en-US" sz="2200" i="1">
                          <a:latin typeface="Cambria Math" charset="0"/>
                          <a:ea typeface="Cambria Math" charset="0"/>
                          <a:cs typeface="Cambria Math" charset="0"/>
                        </a:rPr>
                        <m:t>𝒮</m:t>
                      </m:r>
                      <m:r>
                        <a:rPr lang="en-US" sz="2200" b="0" i="1" smtClean="0">
                          <a:latin typeface="Cambria Math" panose="02040503050406030204" pitchFamily="18" charset="0"/>
                        </a:rPr>
                        <m:t>𝒬</m:t>
                      </m:r>
                    </m:oMath>
                  </m:oMathPara>
                </a14:m>
                <a:endParaRPr lang="en-US" sz="2200" b="0" dirty="0"/>
              </a:p>
              <a:p>
                <a:pPr marL="0" indent="0">
                  <a:buNone/>
                </a:pPr>
                <a14:m>
                  <m:oMathPara xmlns:m="http://schemas.openxmlformats.org/officeDocument/2006/math">
                    <m:oMathParaPr>
                      <m:jc m:val="centerGroup"/>
                    </m:oMathParaPr>
                    <m:oMath xmlns:m="http://schemas.openxmlformats.org/officeDocument/2006/math">
                      <m:sSub>
                        <m:sSubPr>
                          <m:ctrlPr>
                            <a:rPr lang="en-US" sz="2200" b="0" i="1" smtClean="0">
                              <a:latin typeface="Cambria Math" charset="0"/>
                            </a:rPr>
                          </m:ctrlPr>
                        </m:sSubPr>
                        <m:e>
                          <m:r>
                            <a:rPr lang="en-US" sz="2200" b="0" i="1" smtClean="0">
                              <a:latin typeface="Cambria Math" panose="02040503050406030204" pitchFamily="18" charset="0"/>
                            </a:rPr>
                            <m:t>𝑞</m:t>
                          </m:r>
                        </m:e>
                        <m:sub>
                          <m:r>
                            <a:rPr lang="en-US" sz="2200" b="0" i="1" smtClean="0">
                              <a:latin typeface="Cambria Math" panose="02040503050406030204" pitchFamily="18" charset="0"/>
                            </a:rPr>
                            <m:t>𝑖</m:t>
                          </m:r>
                        </m:sub>
                      </m:sSub>
                      <m:r>
                        <a:rPr lang="en-US" sz="2200" b="0" i="1" smtClean="0">
                          <a:latin typeface="Cambria Math" panose="02040503050406030204" pitchFamily="18" charset="0"/>
                        </a:rPr>
                        <m:t>=</m:t>
                      </m:r>
                      <m:sSub>
                        <m:sSubPr>
                          <m:ctrlPr>
                            <a:rPr lang="en-US" sz="2200" b="0" i="1" smtClean="0">
                              <a:latin typeface="Cambria Math" charset="0"/>
                            </a:rPr>
                          </m:ctrlPr>
                        </m:sSubPr>
                        <m:e>
                          <m:r>
                            <a:rPr lang="en-US" sz="2200" b="0" i="1" smtClean="0">
                              <a:latin typeface="Cambria Math" panose="02040503050406030204" pitchFamily="18" charset="0"/>
                            </a:rPr>
                            <m:t>𝑅</m:t>
                          </m:r>
                        </m:e>
                        <m:sub>
                          <m:r>
                            <a:rPr lang="en-US" sz="2200" b="0" i="1" smtClean="0">
                              <a:latin typeface="Cambria Math" panose="02040503050406030204" pitchFamily="18" charset="0"/>
                            </a:rPr>
                            <m:t>𝑖</m:t>
                          </m:r>
                        </m:sub>
                      </m:sSub>
                      <m:d>
                        <m:dPr>
                          <m:ctrlPr>
                            <a:rPr lang="en-US" sz="2200" b="0" i="1" smtClean="0">
                              <a:latin typeface="Cambria Math" charset="0"/>
                            </a:rPr>
                          </m:ctrlPr>
                        </m:dPr>
                        <m:e>
                          <m:d>
                            <m:dPr>
                              <m:ctrlPr>
                                <a:rPr lang="en-US" sz="2200" b="0" i="1" smtClean="0">
                                  <a:latin typeface="Cambria Math" charset="0"/>
                                </a:rPr>
                              </m:ctrlPr>
                            </m:dPr>
                            <m:e>
                              <m:sSub>
                                <m:sSubPr>
                                  <m:ctrlPr>
                                    <a:rPr lang="en-US" sz="2200" b="0" i="1" smtClean="0">
                                      <a:latin typeface="Cambria Math" charset="0"/>
                                    </a:rPr>
                                  </m:ctrlPr>
                                </m:sSubPr>
                                <m:e>
                                  <m:r>
                                    <a:rPr lang="en-US" sz="2200" b="0" i="1" smtClean="0">
                                      <a:latin typeface="Cambria Math" panose="02040503050406030204" pitchFamily="18" charset="0"/>
                                    </a:rPr>
                                    <m:t>𝑞</m:t>
                                  </m:r>
                                </m:e>
                                <m:sub>
                                  <m:r>
                                    <a:rPr lang="en-US" sz="2200" b="0" i="1" smtClean="0">
                                      <a:latin typeface="Cambria Math" panose="02040503050406030204" pitchFamily="18" charset="0"/>
                                    </a:rPr>
                                    <m:t>1</m:t>
                                  </m:r>
                                </m:sub>
                              </m:sSub>
                              <m:r>
                                <a:rPr lang="en-US" sz="2200" b="0" i="1" smtClean="0">
                                  <a:latin typeface="Cambria Math" panose="02040503050406030204" pitchFamily="18" charset="0"/>
                                </a:rPr>
                                <m:t>,</m:t>
                              </m:r>
                              <m:sSub>
                                <m:sSubPr>
                                  <m:ctrlPr>
                                    <a:rPr lang="en-US" sz="2200" b="0" i="1" smtClean="0">
                                      <a:latin typeface="Cambria Math" charset="0"/>
                                    </a:rPr>
                                  </m:ctrlPr>
                                </m:sSubPr>
                                <m:e>
                                  <m:r>
                                    <a:rPr lang="en-US" sz="2200" b="0" i="1" smtClean="0">
                                      <a:latin typeface="Cambria Math" panose="02040503050406030204" pitchFamily="18" charset="0"/>
                                    </a:rPr>
                                    <m:t>𝑎</m:t>
                                  </m:r>
                                </m:e>
                                <m:sub>
                                  <m:r>
                                    <a:rPr lang="en-US" sz="2200" b="0" i="1" smtClean="0">
                                      <a:latin typeface="Cambria Math" panose="02040503050406030204" pitchFamily="18" charset="0"/>
                                    </a:rPr>
                                    <m:t>1</m:t>
                                  </m:r>
                                </m:sub>
                              </m:sSub>
                              <m:r>
                                <a:rPr lang="en-US" sz="2200" b="0" i="1" smtClean="0">
                                  <a:latin typeface="Cambria Math" panose="02040503050406030204" pitchFamily="18" charset="0"/>
                                </a:rPr>
                                <m:t>,</m:t>
                              </m:r>
                              <m:sSub>
                                <m:sSubPr>
                                  <m:ctrlPr>
                                    <a:rPr lang="en-US" sz="2200" b="0" i="1" smtClean="0">
                                      <a:latin typeface="Cambria Math" charset="0"/>
                                    </a:rPr>
                                  </m:ctrlPr>
                                </m:sSubPr>
                                <m:e>
                                  <m:r>
                                    <a:rPr lang="en-US" sz="2200" b="0" i="1" smtClean="0">
                                      <a:latin typeface="Cambria Math" panose="02040503050406030204" pitchFamily="18" charset="0"/>
                                    </a:rPr>
                                    <m:t>𝑝</m:t>
                                  </m:r>
                                </m:e>
                                <m:sub>
                                  <m:r>
                                    <a:rPr lang="en-US" sz="2200" b="0" i="1" smtClean="0">
                                      <a:latin typeface="Cambria Math" panose="02040503050406030204" pitchFamily="18" charset="0"/>
                                    </a:rPr>
                                    <m:t>1</m:t>
                                  </m:r>
                                </m:sub>
                              </m:sSub>
                            </m:e>
                          </m:d>
                          <m:r>
                            <a:rPr lang="en-US" sz="2200" b="0" i="1" smtClean="0">
                              <a:latin typeface="Cambria Math" panose="02040503050406030204" pitchFamily="18" charset="0"/>
                            </a:rPr>
                            <m:t>,</m:t>
                          </m:r>
                          <m:d>
                            <m:dPr>
                              <m:ctrlPr>
                                <a:rPr lang="en-US" sz="2200" b="0" i="1" smtClean="0">
                                  <a:latin typeface="Cambria Math" charset="0"/>
                                </a:rPr>
                              </m:ctrlPr>
                            </m:dPr>
                            <m:e>
                              <m:sSub>
                                <m:sSubPr>
                                  <m:ctrlPr>
                                    <a:rPr lang="en-US" sz="2200" b="0" i="1" smtClean="0">
                                      <a:latin typeface="Cambria Math" charset="0"/>
                                    </a:rPr>
                                  </m:ctrlPr>
                                </m:sSubPr>
                                <m:e>
                                  <m:r>
                                    <a:rPr lang="en-US" sz="2200" b="0" i="1" smtClean="0">
                                      <a:latin typeface="Cambria Math" panose="02040503050406030204" pitchFamily="18" charset="0"/>
                                    </a:rPr>
                                    <m:t>𝑞</m:t>
                                  </m:r>
                                </m:e>
                                <m:sub>
                                  <m:r>
                                    <a:rPr lang="en-US" sz="2200" b="0" i="1" smtClean="0">
                                      <a:latin typeface="Cambria Math" panose="02040503050406030204" pitchFamily="18" charset="0"/>
                                    </a:rPr>
                                    <m:t>2</m:t>
                                  </m:r>
                                </m:sub>
                              </m:sSub>
                              <m:r>
                                <a:rPr lang="en-US" sz="2200" b="0" i="1" smtClean="0">
                                  <a:latin typeface="Cambria Math" panose="02040503050406030204" pitchFamily="18" charset="0"/>
                                </a:rPr>
                                <m:t>,</m:t>
                              </m:r>
                              <m:sSub>
                                <m:sSubPr>
                                  <m:ctrlPr>
                                    <a:rPr lang="en-US" sz="2200" b="0" i="1" smtClean="0">
                                      <a:latin typeface="Cambria Math" charset="0"/>
                                    </a:rPr>
                                  </m:ctrlPr>
                                </m:sSubPr>
                                <m:e>
                                  <m:r>
                                    <a:rPr lang="en-US" sz="2200" b="0" i="1" smtClean="0">
                                      <a:latin typeface="Cambria Math" panose="02040503050406030204" pitchFamily="18" charset="0"/>
                                    </a:rPr>
                                    <m:t>𝑎</m:t>
                                  </m:r>
                                </m:e>
                                <m:sub>
                                  <m:r>
                                    <a:rPr lang="en-US" sz="2200" b="0" i="1" smtClean="0">
                                      <a:latin typeface="Cambria Math" panose="02040503050406030204" pitchFamily="18" charset="0"/>
                                    </a:rPr>
                                    <m:t>2</m:t>
                                  </m:r>
                                </m:sub>
                              </m:sSub>
                              <m:r>
                                <a:rPr lang="en-US" sz="2200" b="0" i="1" smtClean="0">
                                  <a:latin typeface="Cambria Math" panose="02040503050406030204" pitchFamily="18" charset="0"/>
                                </a:rPr>
                                <m:t>,</m:t>
                              </m:r>
                              <m:sSub>
                                <m:sSubPr>
                                  <m:ctrlPr>
                                    <a:rPr lang="en-US" sz="2200" b="0" i="1" smtClean="0">
                                      <a:latin typeface="Cambria Math" charset="0"/>
                                    </a:rPr>
                                  </m:ctrlPr>
                                </m:sSubPr>
                                <m:e>
                                  <m:r>
                                    <a:rPr lang="en-US" sz="2200" b="0" i="1" smtClean="0">
                                      <a:latin typeface="Cambria Math" panose="02040503050406030204" pitchFamily="18" charset="0"/>
                                    </a:rPr>
                                    <m:t>𝑝</m:t>
                                  </m:r>
                                </m:e>
                                <m:sub>
                                  <m:r>
                                    <a:rPr lang="en-US" sz="2200" b="0" i="1" smtClean="0">
                                      <a:latin typeface="Cambria Math" panose="02040503050406030204" pitchFamily="18" charset="0"/>
                                    </a:rPr>
                                    <m:t>2</m:t>
                                  </m:r>
                                </m:sub>
                              </m:sSub>
                            </m:e>
                          </m:d>
                          <m:r>
                            <a:rPr lang="en-US" sz="2200" b="0" i="1" smtClean="0">
                              <a:latin typeface="Cambria Math" panose="02040503050406030204" pitchFamily="18" charset="0"/>
                            </a:rPr>
                            <m:t>,…,</m:t>
                          </m:r>
                          <m:d>
                            <m:dPr>
                              <m:ctrlPr>
                                <a:rPr lang="en-US" sz="2200" b="0" i="1" smtClean="0">
                                  <a:latin typeface="Cambria Math" charset="0"/>
                                </a:rPr>
                              </m:ctrlPr>
                            </m:dPr>
                            <m:e>
                              <m:sSub>
                                <m:sSubPr>
                                  <m:ctrlPr>
                                    <a:rPr lang="en-US" sz="2200" b="0" i="1" smtClean="0">
                                      <a:latin typeface="Cambria Math" charset="0"/>
                                    </a:rPr>
                                  </m:ctrlPr>
                                </m:sSubPr>
                                <m:e>
                                  <m:r>
                                    <a:rPr lang="en-US" sz="2200" b="0" i="1" smtClean="0">
                                      <a:latin typeface="Cambria Math" panose="02040503050406030204" pitchFamily="18" charset="0"/>
                                    </a:rPr>
                                    <m:t>𝑞</m:t>
                                  </m:r>
                                </m:e>
                                <m:sub>
                                  <m:r>
                                    <a:rPr lang="en-US" sz="2200" b="0" i="1" smtClean="0">
                                      <a:latin typeface="Cambria Math" panose="02040503050406030204" pitchFamily="18" charset="0"/>
                                    </a:rPr>
                                    <m:t>𝑖</m:t>
                                  </m:r>
                                  <m:r>
                                    <a:rPr lang="en-US" sz="2200" b="0" i="1" smtClean="0">
                                      <a:latin typeface="Cambria Math" panose="02040503050406030204" pitchFamily="18" charset="0"/>
                                    </a:rPr>
                                    <m:t>−1</m:t>
                                  </m:r>
                                </m:sub>
                              </m:sSub>
                              <m:r>
                                <a:rPr lang="en-US" sz="2200" b="0" i="1" smtClean="0">
                                  <a:latin typeface="Cambria Math" panose="02040503050406030204" pitchFamily="18" charset="0"/>
                                </a:rPr>
                                <m:t>,</m:t>
                              </m:r>
                              <m:sSub>
                                <m:sSubPr>
                                  <m:ctrlPr>
                                    <a:rPr lang="en-US" sz="2200" b="0" i="1" smtClean="0">
                                      <a:latin typeface="Cambria Math" charset="0"/>
                                    </a:rPr>
                                  </m:ctrlPr>
                                </m:sSubPr>
                                <m:e>
                                  <m:r>
                                    <a:rPr lang="en-US" sz="2200" b="0" i="1" smtClean="0">
                                      <a:latin typeface="Cambria Math" panose="02040503050406030204" pitchFamily="18" charset="0"/>
                                    </a:rPr>
                                    <m:t>𝑎</m:t>
                                  </m:r>
                                </m:e>
                                <m:sub>
                                  <m:r>
                                    <a:rPr lang="en-US" sz="2200" b="0" i="1" smtClean="0">
                                      <a:latin typeface="Cambria Math" panose="02040503050406030204" pitchFamily="18" charset="0"/>
                                    </a:rPr>
                                    <m:t>𝑖</m:t>
                                  </m:r>
                                  <m:r>
                                    <a:rPr lang="en-US" sz="2200" b="0" i="1" smtClean="0">
                                      <a:latin typeface="Cambria Math" panose="02040503050406030204" pitchFamily="18" charset="0"/>
                                    </a:rPr>
                                    <m:t>−1</m:t>
                                  </m:r>
                                </m:sub>
                              </m:sSub>
                              <m:r>
                                <a:rPr lang="en-US" sz="2200" b="0" i="1" smtClean="0">
                                  <a:latin typeface="Cambria Math" panose="02040503050406030204" pitchFamily="18" charset="0"/>
                                </a:rPr>
                                <m:t>,</m:t>
                              </m:r>
                              <m:sSub>
                                <m:sSubPr>
                                  <m:ctrlPr>
                                    <a:rPr lang="en-US" sz="2200" b="0" i="1" smtClean="0">
                                      <a:latin typeface="Cambria Math" charset="0"/>
                                    </a:rPr>
                                  </m:ctrlPr>
                                </m:sSubPr>
                                <m:e>
                                  <m:r>
                                    <a:rPr lang="en-US" sz="2200" b="0" i="1" smtClean="0">
                                      <a:latin typeface="Cambria Math" panose="02040503050406030204" pitchFamily="18" charset="0"/>
                                    </a:rPr>
                                    <m:t>𝑝</m:t>
                                  </m:r>
                                </m:e>
                                <m:sub>
                                  <m:r>
                                    <a:rPr lang="en-US" sz="2200" b="0" i="1" smtClean="0">
                                      <a:latin typeface="Cambria Math" panose="02040503050406030204" pitchFamily="18" charset="0"/>
                                    </a:rPr>
                                    <m:t>𝑖</m:t>
                                  </m:r>
                                  <m:r>
                                    <a:rPr lang="en-US" sz="2200" b="0" i="1" smtClean="0">
                                      <a:latin typeface="Cambria Math" panose="02040503050406030204" pitchFamily="18" charset="0"/>
                                    </a:rPr>
                                    <m:t>−1</m:t>
                                  </m:r>
                                </m:sub>
                              </m:sSub>
                            </m:e>
                          </m:d>
                          <m:r>
                            <a:rPr lang="en-US" sz="2200" b="0" i="1" smtClean="0">
                              <a:latin typeface="Cambria Math" charset="0"/>
                            </a:rPr>
                            <m:t>,</m:t>
                          </m:r>
                          <m:r>
                            <a:rPr lang="en-US" sz="2200" b="0" i="1" smtClean="0">
                              <a:latin typeface="Cambria Math" charset="0"/>
                            </a:rPr>
                            <m:t>𝜉</m:t>
                          </m:r>
                        </m:e>
                      </m:d>
                    </m:oMath>
                  </m:oMathPara>
                </a14:m>
                <a:endParaRPr lang="en-US" sz="2200" dirty="0"/>
              </a:p>
              <a:p>
                <a:r>
                  <a:rPr lang="en-US" sz="2200" dirty="0"/>
                  <a:t>Source distribution </a:t>
                </a:r>
                <a14:m>
                  <m:oMath xmlns:m="http://schemas.openxmlformats.org/officeDocument/2006/math">
                    <m:r>
                      <a:rPr lang="en-US" sz="2200" b="0" i="1" smtClean="0">
                        <a:latin typeface="Cambria Math" panose="02040503050406030204" pitchFamily="18" charset="0"/>
                      </a:rPr>
                      <m:t>𝒟</m:t>
                    </m:r>
                  </m:oMath>
                </a14:m>
                <a:r>
                  <a:rPr lang="en-US" sz="2200" dirty="0"/>
                  <a:t> + database mechanism + seq. of querying </a:t>
                </a:r>
                <a:r>
                  <a:rPr lang="en-US" sz="2200" dirty="0" smtClean="0"/>
                  <a:t>rules + </a:t>
                </a:r>
                <a14:m>
                  <m:oMath xmlns:m="http://schemas.openxmlformats.org/officeDocument/2006/math">
                    <m:r>
                      <a:rPr lang="en-US" sz="2200" i="1">
                        <a:latin typeface="Cambria Math" charset="0"/>
                      </a:rPr>
                      <m:t>𝜉</m:t>
                    </m:r>
                  </m:oMath>
                </a14:m>
                <a:r>
                  <a:rPr lang="en-US" sz="2200" dirty="0" smtClean="0"/>
                  <a:t> </a:t>
                </a:r>
                <a:r>
                  <a:rPr lang="en-US" sz="2200" dirty="0"/>
                  <a:t/>
                </a:r>
                <a:br>
                  <a:rPr lang="en-US" sz="2200" dirty="0"/>
                </a:br>
                <a:r>
                  <a:rPr lang="en-US" sz="2200" dirty="0"/>
                  <a:t>	</a:t>
                </a:r>
                <a:r>
                  <a:rPr lang="en-US" sz="2200" dirty="0" smtClean="0">
                    <a:sym typeface="Wingdings" panose="05000000000000000000" pitchFamily="2" charset="2"/>
                  </a:rPr>
                  <a:t> </a:t>
                </a:r>
                <a:r>
                  <a:rPr lang="en-US" sz="2200" dirty="0">
                    <a:sym typeface="Wingdings" panose="05000000000000000000" pitchFamily="2" charset="2"/>
                  </a:rPr>
                  <a:t>distribution over </a:t>
                </a:r>
                <a14:m>
                  <m:oMath xmlns:m="http://schemas.openxmlformats.org/officeDocument/2006/math">
                    <m:sSub>
                      <m:sSubPr>
                        <m:ctrlPr>
                          <a:rPr lang="en-US" sz="2200" b="0" i="1" smtClean="0">
                            <a:latin typeface="Cambria Math" charset="0"/>
                            <a:sym typeface="Wingdings" panose="05000000000000000000" pitchFamily="2" charset="2"/>
                          </a:rPr>
                        </m:ctrlPr>
                      </m:sSubPr>
                      <m:e>
                        <m:d>
                          <m:dPr>
                            <m:begChr m:val="{"/>
                            <m:endChr m:val="}"/>
                            <m:ctrlPr>
                              <a:rPr lang="en-US" sz="2200" b="0" i="1" smtClean="0">
                                <a:latin typeface="Cambria Math" charset="0"/>
                                <a:sym typeface="Wingdings" panose="05000000000000000000" pitchFamily="2" charset="2"/>
                              </a:rPr>
                            </m:ctrlPr>
                          </m:dPr>
                          <m:e>
                            <m:d>
                              <m:dPr>
                                <m:ctrlPr>
                                  <a:rPr lang="en-US" sz="2200" b="0" i="1" smtClean="0">
                                    <a:latin typeface="Cambria Math" charset="0"/>
                                    <a:sym typeface="Wingdings" panose="05000000000000000000" pitchFamily="2" charset="2"/>
                                  </a:rPr>
                                </m:ctrlPr>
                              </m:dPr>
                              <m:e>
                                <m:sSub>
                                  <m:sSubPr>
                                    <m:ctrlPr>
                                      <a:rPr lang="en-US" sz="2200" b="0" i="1" smtClean="0">
                                        <a:latin typeface="Cambria Math" charset="0"/>
                                        <a:sym typeface="Wingdings" panose="05000000000000000000" pitchFamily="2" charset="2"/>
                                      </a:rPr>
                                    </m:ctrlPr>
                                  </m:sSubPr>
                                  <m:e>
                                    <m:r>
                                      <a:rPr lang="en-US" sz="2200" b="0" i="1" smtClean="0">
                                        <a:latin typeface="Cambria Math" panose="02040503050406030204" pitchFamily="18" charset="0"/>
                                        <a:sym typeface="Wingdings" panose="05000000000000000000" pitchFamily="2" charset="2"/>
                                      </a:rPr>
                                      <m:t>𝑄</m:t>
                                    </m:r>
                                  </m:e>
                                  <m:sub>
                                    <m:r>
                                      <a:rPr lang="en-US" sz="2200" b="0" i="1" smtClean="0">
                                        <a:latin typeface="Cambria Math" panose="02040503050406030204" pitchFamily="18" charset="0"/>
                                        <a:sym typeface="Wingdings" panose="05000000000000000000" pitchFamily="2" charset="2"/>
                                      </a:rPr>
                                      <m:t>𝑖</m:t>
                                    </m:r>
                                  </m:sub>
                                </m:sSub>
                                <m:r>
                                  <a:rPr lang="en-US" sz="2200" b="0" i="1" smtClean="0">
                                    <a:latin typeface="Cambria Math" panose="02040503050406030204" pitchFamily="18" charset="0"/>
                                    <a:sym typeface="Wingdings" panose="05000000000000000000" pitchFamily="2" charset="2"/>
                                  </a:rPr>
                                  <m:t>,</m:t>
                                </m:r>
                                <m:sSub>
                                  <m:sSubPr>
                                    <m:ctrlPr>
                                      <a:rPr lang="en-US" sz="2200" b="0" i="1" smtClean="0">
                                        <a:latin typeface="Cambria Math" charset="0"/>
                                        <a:sym typeface="Wingdings" panose="05000000000000000000" pitchFamily="2" charset="2"/>
                                      </a:rPr>
                                    </m:ctrlPr>
                                  </m:sSubPr>
                                  <m:e>
                                    <m:r>
                                      <a:rPr lang="en-US" sz="2200" b="0" i="1" smtClean="0">
                                        <a:latin typeface="Cambria Math" panose="02040503050406030204" pitchFamily="18" charset="0"/>
                                        <a:sym typeface="Wingdings" panose="05000000000000000000" pitchFamily="2" charset="2"/>
                                      </a:rPr>
                                      <m:t>𝐴</m:t>
                                    </m:r>
                                  </m:e>
                                  <m:sub>
                                    <m:r>
                                      <a:rPr lang="en-US" sz="2200" b="0" i="1" smtClean="0">
                                        <a:latin typeface="Cambria Math" panose="02040503050406030204" pitchFamily="18" charset="0"/>
                                        <a:sym typeface="Wingdings" panose="05000000000000000000" pitchFamily="2" charset="2"/>
                                      </a:rPr>
                                      <m:t>𝑖</m:t>
                                    </m:r>
                                  </m:sub>
                                </m:sSub>
                                <m:r>
                                  <a:rPr lang="en-US" sz="2200" b="0" i="1" smtClean="0">
                                    <a:latin typeface="Cambria Math" panose="02040503050406030204" pitchFamily="18" charset="0"/>
                                    <a:sym typeface="Wingdings" panose="05000000000000000000" pitchFamily="2" charset="2"/>
                                  </a:rPr>
                                  <m:t>,</m:t>
                                </m:r>
                                <m:sSub>
                                  <m:sSubPr>
                                    <m:ctrlPr>
                                      <a:rPr lang="en-US" sz="2200" b="0" i="1" smtClean="0">
                                        <a:latin typeface="Cambria Math" charset="0"/>
                                        <a:sym typeface="Wingdings" panose="05000000000000000000" pitchFamily="2" charset="2"/>
                                      </a:rPr>
                                    </m:ctrlPr>
                                  </m:sSubPr>
                                  <m:e>
                                    <m:r>
                                      <a:rPr lang="en-US" sz="2200" b="0" i="1" smtClean="0">
                                        <a:latin typeface="Cambria Math" panose="02040503050406030204" pitchFamily="18" charset="0"/>
                                        <a:sym typeface="Wingdings" panose="05000000000000000000" pitchFamily="2" charset="2"/>
                                      </a:rPr>
                                      <m:t>𝑃</m:t>
                                    </m:r>
                                  </m:e>
                                  <m:sub>
                                    <m:r>
                                      <a:rPr lang="en-US" sz="2200" b="0" i="1" smtClean="0">
                                        <a:latin typeface="Cambria Math" panose="02040503050406030204" pitchFamily="18" charset="0"/>
                                        <a:sym typeface="Wingdings" panose="05000000000000000000" pitchFamily="2" charset="2"/>
                                      </a:rPr>
                                      <m:t>𝑖</m:t>
                                    </m:r>
                                  </m:sub>
                                </m:sSub>
                              </m:e>
                            </m:d>
                          </m:e>
                        </m:d>
                      </m:e>
                      <m:sub>
                        <m:r>
                          <a:rPr lang="en-US" sz="2200" b="0" i="1" smtClean="0">
                            <a:latin typeface="Cambria Math" panose="02040503050406030204" pitchFamily="18" charset="0"/>
                            <a:sym typeface="Wingdings" panose="05000000000000000000" pitchFamily="2" charset="2"/>
                          </a:rPr>
                          <m:t>𝑖</m:t>
                        </m:r>
                        <m:r>
                          <a:rPr lang="en-US" sz="2200" b="0" i="1" smtClean="0">
                            <a:latin typeface="Cambria Math" panose="02040503050406030204" pitchFamily="18" charset="0"/>
                            <a:sym typeface="Wingdings" panose="05000000000000000000" pitchFamily="2" charset="2"/>
                          </a:rPr>
                          <m:t>=1,2,…</m:t>
                        </m:r>
                      </m:sub>
                    </m:sSub>
                  </m:oMath>
                </a14:m>
                <a:endParaRPr lang="en-US" sz="2200" dirty="0" smtClean="0"/>
              </a:p>
              <a:p>
                <a:r>
                  <a:rPr lang="en-US" sz="2200" b="1" dirty="0"/>
                  <a:t>Non-adaptive query</a:t>
                </a:r>
                <a:r>
                  <a:rPr lang="en-US" sz="2200" dirty="0"/>
                  <a:t>: </a:t>
                </a:r>
                <a14:m>
                  <m:oMath xmlns:m="http://schemas.openxmlformats.org/officeDocument/2006/math">
                    <m:sSub>
                      <m:sSubPr>
                        <m:ctrlPr>
                          <a:rPr lang="en-US" sz="2200" i="1">
                            <a:latin typeface="Cambria Math" charset="0"/>
                          </a:rPr>
                        </m:ctrlPr>
                      </m:sSubPr>
                      <m:e>
                        <m:r>
                          <a:rPr lang="en-US" sz="2200" i="1">
                            <a:latin typeface="Cambria Math" panose="02040503050406030204" pitchFamily="18" charset="0"/>
                          </a:rPr>
                          <m:t>𝑅</m:t>
                        </m:r>
                      </m:e>
                      <m:sub>
                        <m:r>
                          <a:rPr lang="en-US" sz="2200" i="1">
                            <a:latin typeface="Cambria Math" charset="0"/>
                          </a:rPr>
                          <m:t>𝑖</m:t>
                        </m:r>
                      </m:sub>
                    </m:sSub>
                  </m:oMath>
                </a14:m>
                <a:r>
                  <a:rPr lang="en-US" sz="2200" dirty="0"/>
                  <a:t> </a:t>
                </a:r>
                <a:r>
                  <a:rPr lang="en-US" sz="2200" dirty="0" smtClean="0"/>
                  <a:t>is a function of </a:t>
                </a:r>
                <a14:m>
                  <m:oMath xmlns:m="http://schemas.openxmlformats.org/officeDocument/2006/math">
                    <m:r>
                      <a:rPr lang="en-US" sz="2200" i="1">
                        <a:latin typeface="Cambria Math" charset="0"/>
                      </a:rPr>
                      <m:t>𝜉</m:t>
                    </m:r>
                    <m:r>
                      <a:rPr lang="en-US" sz="2200" i="1">
                        <a:latin typeface="Cambria Math" charset="0"/>
                      </a:rPr>
                      <m:t> </m:t>
                    </m:r>
                  </m:oMath>
                </a14:m>
                <a:r>
                  <a:rPr lang="en-US" sz="2200" dirty="0" smtClean="0"/>
                  <a:t>only (i.e. it ignores the history)</a:t>
                </a:r>
                <a:endParaRPr lang="en-US" sz="2200" dirty="0"/>
              </a:p>
              <a:p>
                <a:r>
                  <a:rPr lang="en-US" sz="2200" b="1" dirty="0" smtClean="0"/>
                  <a:t>“User”:</a:t>
                </a:r>
                <a:r>
                  <a:rPr lang="en-US" sz="2200" dirty="0" smtClean="0"/>
                  <a:t> subsequence of querying rules indexed </a:t>
                </a:r>
                <a:r>
                  <a:rPr lang="en-US" sz="2200" dirty="0" smtClean="0"/>
                  <a:t>by </a:t>
                </a:r>
                <a14:m>
                  <m:oMath xmlns:m="http://schemas.openxmlformats.org/officeDocument/2006/math">
                    <m:r>
                      <a:rPr lang="en-US" sz="2200" b="0" i="1" smtClean="0">
                        <a:latin typeface="Cambria Math" charset="0"/>
                      </a:rPr>
                      <m:t>{</m:t>
                    </m:r>
                    <m:sSub>
                      <m:sSubPr>
                        <m:ctrlPr>
                          <a:rPr lang="en-US" sz="2200" b="0" i="1" smtClean="0">
                            <a:latin typeface="Cambria Math" charset="0"/>
                          </a:rPr>
                        </m:ctrlPr>
                      </m:sSubPr>
                      <m:e>
                        <m:r>
                          <a:rPr lang="en-US" sz="2200" b="0" i="1" smtClean="0">
                            <a:latin typeface="Cambria Math" charset="0"/>
                          </a:rPr>
                          <m:t>𝑢</m:t>
                        </m:r>
                      </m:e>
                      <m:sub>
                        <m:r>
                          <a:rPr lang="en-US" sz="2200" b="0" i="1" smtClean="0">
                            <a:latin typeface="Cambria Math" charset="0"/>
                          </a:rPr>
                          <m:t>𝑗</m:t>
                        </m:r>
                      </m:sub>
                    </m:sSub>
                    <m:r>
                      <a:rPr lang="en-US" sz="2200" b="0" i="1" smtClean="0">
                        <a:latin typeface="Cambria Math" charset="0"/>
                      </a:rPr>
                      <m:t>}</m:t>
                    </m:r>
                  </m:oMath>
                </a14:m>
                <a:endParaRPr lang="en-US" sz="2200" b="1" dirty="0" smtClean="0"/>
              </a:p>
              <a:p>
                <a:r>
                  <a:rPr lang="en-US" sz="2200" b="1" dirty="0" smtClean="0"/>
                  <a:t>Non-adaptive user:</a:t>
                </a:r>
                <a:r>
                  <a:rPr lang="en-US" sz="2200" dirty="0" smtClean="0"/>
                  <a:t> All queries in subsequence are non-adaptive</a:t>
                </a:r>
                <a:endParaRPr lang="en-US" sz="2200" b="1" dirty="0"/>
              </a:p>
              <a:p>
                <a:r>
                  <a:rPr lang="en-US" sz="2200" b="1" dirty="0"/>
                  <a:t>Autonomous </a:t>
                </a:r>
                <a:r>
                  <a:rPr lang="en-US" sz="2200" b="1" dirty="0" smtClean="0"/>
                  <a:t>user</a:t>
                </a:r>
                <a:r>
                  <a:rPr lang="en-US" sz="2200" dirty="0" smtClean="0"/>
                  <a:t>: </a:t>
                </a:r>
                <a14:m>
                  <m:oMath xmlns:m="http://schemas.openxmlformats.org/officeDocument/2006/math">
                    <m:sSub>
                      <m:sSubPr>
                        <m:ctrlPr>
                          <a:rPr lang="en-US" sz="2200" b="0" i="1" smtClean="0">
                            <a:latin typeface="Cambria Math" charset="0"/>
                          </a:rPr>
                        </m:ctrlPr>
                      </m:sSubPr>
                      <m:e>
                        <m:r>
                          <a:rPr lang="en-US" sz="2200" b="0" i="1" smtClean="0">
                            <a:latin typeface="Cambria Math" panose="02040503050406030204" pitchFamily="18" charset="0"/>
                          </a:rPr>
                          <m:t>𝑅</m:t>
                        </m:r>
                      </m:e>
                      <m:sub>
                        <m:sSub>
                          <m:sSubPr>
                            <m:ctrlPr>
                              <a:rPr lang="en-US" sz="2200" b="0" i="1" smtClean="0">
                                <a:latin typeface="Cambria Math" charset="0"/>
                              </a:rPr>
                            </m:ctrlPr>
                          </m:sSubPr>
                          <m:e>
                            <m:r>
                              <a:rPr lang="en-US" sz="2200" b="0" i="1" smtClean="0">
                                <a:latin typeface="Cambria Math" panose="02040503050406030204" pitchFamily="18" charset="0"/>
                              </a:rPr>
                              <m:t>𝑢</m:t>
                            </m:r>
                          </m:e>
                          <m:sub>
                            <m:r>
                              <a:rPr lang="en-US" sz="2200" b="0" i="1" smtClean="0">
                                <a:latin typeface="Cambria Math" panose="02040503050406030204" pitchFamily="18" charset="0"/>
                              </a:rPr>
                              <m:t>𝑗</m:t>
                            </m:r>
                          </m:sub>
                        </m:sSub>
                      </m:sub>
                    </m:sSub>
                  </m:oMath>
                </a14:m>
                <a:r>
                  <a:rPr lang="en-US" sz="2200" dirty="0"/>
                  <a:t> only </a:t>
                </a:r>
                <a:r>
                  <a:rPr lang="en-US" sz="2200" dirty="0" smtClean="0"/>
                  <a:t>depend </a:t>
                </a:r>
                <a:r>
                  <a:rPr lang="en-US" sz="2200" dirty="0"/>
                  <a:t>on previous queries </a:t>
                </a:r>
                <a:r>
                  <a:rPr lang="en-US" sz="2200" u="sng" dirty="0" smtClean="0"/>
                  <a:t>within the </a:t>
                </a:r>
                <a:r>
                  <a:rPr lang="en-US" sz="2200" u="sng" dirty="0"/>
                  <a:t>subsequence</a:t>
                </a:r>
              </a:p>
              <a:p>
                <a:pPr marL="0" indent="0">
                  <a:buNone/>
                </a:pPr>
                <a14:m>
                  <m:oMathPara xmlns:m="http://schemas.openxmlformats.org/officeDocument/2006/math">
                    <m:oMathParaPr>
                      <m:jc m:val="centerGroup"/>
                    </m:oMathParaPr>
                    <m:oMath xmlns:m="http://schemas.openxmlformats.org/officeDocument/2006/math">
                      <m:sSub>
                        <m:sSubPr>
                          <m:ctrlPr>
                            <a:rPr lang="en-US" sz="1700" b="0" i="1" smtClean="0">
                              <a:latin typeface="Cambria Math" charset="0"/>
                            </a:rPr>
                          </m:ctrlPr>
                        </m:sSubPr>
                        <m:e>
                          <m:r>
                            <a:rPr lang="en-US" sz="1700" b="0" i="1" smtClean="0">
                              <a:latin typeface="Cambria Math" panose="02040503050406030204" pitchFamily="18" charset="0"/>
                            </a:rPr>
                            <m:t>𝑅</m:t>
                          </m:r>
                        </m:e>
                        <m:sub>
                          <m:sSub>
                            <m:sSubPr>
                              <m:ctrlPr>
                                <a:rPr lang="en-US" sz="1700" b="0" i="1" smtClean="0">
                                  <a:latin typeface="Cambria Math" charset="0"/>
                                </a:rPr>
                              </m:ctrlPr>
                            </m:sSubPr>
                            <m:e>
                              <m:r>
                                <a:rPr lang="en-US" sz="1700" b="0" i="1" smtClean="0">
                                  <a:latin typeface="Cambria Math" panose="02040503050406030204" pitchFamily="18" charset="0"/>
                                </a:rPr>
                                <m:t>𝑢</m:t>
                              </m:r>
                            </m:e>
                            <m:sub>
                              <m:r>
                                <a:rPr lang="en-US" sz="1700" b="0" i="1" smtClean="0">
                                  <a:latin typeface="Cambria Math" panose="02040503050406030204" pitchFamily="18" charset="0"/>
                                </a:rPr>
                                <m:t>𝑗</m:t>
                              </m:r>
                            </m:sub>
                          </m:sSub>
                        </m:sub>
                      </m:sSub>
                      <m:d>
                        <m:dPr>
                          <m:ctrlPr>
                            <a:rPr lang="en-US" sz="1700" b="0" i="1" smtClean="0">
                              <a:latin typeface="Cambria Math" charset="0"/>
                            </a:rPr>
                          </m:ctrlPr>
                        </m:dPr>
                        <m:e>
                          <m:d>
                            <m:dPr>
                              <m:ctrlPr>
                                <a:rPr lang="en-US" sz="1700" i="1">
                                  <a:latin typeface="Cambria Math" charset="0"/>
                                </a:rPr>
                              </m:ctrlPr>
                            </m:dPr>
                            <m:e>
                              <m:sSub>
                                <m:sSubPr>
                                  <m:ctrlPr>
                                    <a:rPr lang="en-US" sz="1700" i="1">
                                      <a:latin typeface="Cambria Math" charset="0"/>
                                    </a:rPr>
                                  </m:ctrlPr>
                                </m:sSubPr>
                                <m:e>
                                  <m:r>
                                    <a:rPr lang="en-US" sz="1700" i="1">
                                      <a:latin typeface="Cambria Math" panose="02040503050406030204" pitchFamily="18" charset="0"/>
                                    </a:rPr>
                                    <m:t>𝑞</m:t>
                                  </m:r>
                                </m:e>
                                <m:sub>
                                  <m:r>
                                    <a:rPr lang="en-US" sz="1700" i="1">
                                      <a:latin typeface="Cambria Math" panose="02040503050406030204" pitchFamily="18" charset="0"/>
                                    </a:rPr>
                                    <m:t>1</m:t>
                                  </m:r>
                                </m:sub>
                              </m:sSub>
                              <m:r>
                                <a:rPr lang="en-US" sz="1700" i="1">
                                  <a:latin typeface="Cambria Math" panose="02040503050406030204" pitchFamily="18" charset="0"/>
                                </a:rPr>
                                <m:t>,</m:t>
                              </m:r>
                              <m:sSub>
                                <m:sSubPr>
                                  <m:ctrlPr>
                                    <a:rPr lang="en-US" sz="1700" i="1">
                                      <a:latin typeface="Cambria Math" charset="0"/>
                                    </a:rPr>
                                  </m:ctrlPr>
                                </m:sSubPr>
                                <m:e>
                                  <m:r>
                                    <a:rPr lang="en-US" sz="1700" i="1">
                                      <a:latin typeface="Cambria Math" panose="02040503050406030204" pitchFamily="18" charset="0"/>
                                    </a:rPr>
                                    <m:t>𝑎</m:t>
                                  </m:r>
                                </m:e>
                                <m:sub>
                                  <m:r>
                                    <a:rPr lang="en-US" sz="1700" i="1">
                                      <a:latin typeface="Cambria Math" panose="02040503050406030204" pitchFamily="18" charset="0"/>
                                    </a:rPr>
                                    <m:t>1</m:t>
                                  </m:r>
                                </m:sub>
                              </m:sSub>
                              <m:r>
                                <a:rPr lang="en-US" sz="1700" i="1">
                                  <a:latin typeface="Cambria Math" panose="02040503050406030204" pitchFamily="18" charset="0"/>
                                </a:rPr>
                                <m:t>,</m:t>
                              </m:r>
                              <m:sSub>
                                <m:sSubPr>
                                  <m:ctrlPr>
                                    <a:rPr lang="en-US" sz="1700" i="1">
                                      <a:latin typeface="Cambria Math" charset="0"/>
                                    </a:rPr>
                                  </m:ctrlPr>
                                </m:sSubPr>
                                <m:e>
                                  <m:r>
                                    <a:rPr lang="en-US" sz="1700" i="1">
                                      <a:latin typeface="Cambria Math" panose="02040503050406030204" pitchFamily="18" charset="0"/>
                                    </a:rPr>
                                    <m:t>𝑝</m:t>
                                  </m:r>
                                </m:e>
                                <m:sub>
                                  <m:r>
                                    <a:rPr lang="en-US" sz="1700" i="1">
                                      <a:latin typeface="Cambria Math" panose="02040503050406030204" pitchFamily="18" charset="0"/>
                                    </a:rPr>
                                    <m:t>1</m:t>
                                  </m:r>
                                </m:sub>
                              </m:sSub>
                            </m:e>
                          </m:d>
                          <m:r>
                            <a:rPr lang="en-US" sz="1700" i="1">
                              <a:latin typeface="Cambria Math" panose="02040503050406030204" pitchFamily="18" charset="0"/>
                            </a:rPr>
                            <m:t>,</m:t>
                          </m:r>
                          <m:r>
                            <a:rPr lang="en-US" sz="1700" i="1" smtClean="0">
                              <a:latin typeface="Cambria Math" panose="02040503050406030204" pitchFamily="18" charset="0"/>
                            </a:rPr>
                            <m:t> </m:t>
                          </m:r>
                          <m:r>
                            <a:rPr lang="en-US" sz="1700" i="1">
                              <a:latin typeface="Cambria Math" panose="02040503050406030204" pitchFamily="18" charset="0"/>
                            </a:rPr>
                            <m:t>…,</m:t>
                          </m:r>
                          <m:d>
                            <m:dPr>
                              <m:ctrlPr>
                                <a:rPr lang="en-US" sz="1700" i="1">
                                  <a:latin typeface="Cambria Math" charset="0"/>
                                </a:rPr>
                              </m:ctrlPr>
                            </m:dPr>
                            <m:e>
                              <m:sSub>
                                <m:sSubPr>
                                  <m:ctrlPr>
                                    <a:rPr lang="en-US" sz="1700" i="1">
                                      <a:latin typeface="Cambria Math" charset="0"/>
                                    </a:rPr>
                                  </m:ctrlPr>
                                </m:sSubPr>
                                <m:e>
                                  <m:r>
                                    <a:rPr lang="en-US" sz="1700" i="1">
                                      <a:latin typeface="Cambria Math" panose="02040503050406030204" pitchFamily="18" charset="0"/>
                                    </a:rPr>
                                    <m:t>𝑞</m:t>
                                  </m:r>
                                </m:e>
                                <m:sub>
                                  <m:sSub>
                                    <m:sSubPr>
                                      <m:ctrlPr>
                                        <a:rPr lang="en-US" sz="1700" b="0" i="1" smtClean="0">
                                          <a:latin typeface="Cambria Math" charset="0"/>
                                        </a:rPr>
                                      </m:ctrlPr>
                                    </m:sSubPr>
                                    <m:e>
                                      <m:r>
                                        <a:rPr lang="en-US" sz="1700" b="0" i="1" smtClean="0">
                                          <a:latin typeface="Cambria Math" panose="02040503050406030204" pitchFamily="18" charset="0"/>
                                        </a:rPr>
                                        <m:t>𝑢</m:t>
                                      </m:r>
                                    </m:e>
                                    <m:sub>
                                      <m:r>
                                        <a:rPr lang="en-US" sz="1700" b="0" i="1" smtClean="0">
                                          <a:latin typeface="Cambria Math" panose="02040503050406030204" pitchFamily="18" charset="0"/>
                                        </a:rPr>
                                        <m:t>𝑗</m:t>
                                      </m:r>
                                    </m:sub>
                                  </m:sSub>
                                  <m:r>
                                    <a:rPr lang="en-US" sz="1700" i="1">
                                      <a:latin typeface="Cambria Math" panose="02040503050406030204" pitchFamily="18" charset="0"/>
                                    </a:rPr>
                                    <m:t>−1</m:t>
                                  </m:r>
                                </m:sub>
                              </m:sSub>
                              <m:r>
                                <a:rPr lang="en-US" sz="1700" i="1">
                                  <a:latin typeface="Cambria Math" panose="02040503050406030204" pitchFamily="18" charset="0"/>
                                </a:rPr>
                                <m:t>,</m:t>
                              </m:r>
                              <m:sSub>
                                <m:sSubPr>
                                  <m:ctrlPr>
                                    <a:rPr lang="en-US" sz="1700" i="1">
                                      <a:latin typeface="Cambria Math" charset="0"/>
                                    </a:rPr>
                                  </m:ctrlPr>
                                </m:sSubPr>
                                <m:e>
                                  <m:r>
                                    <a:rPr lang="en-US" sz="1700" i="1">
                                      <a:latin typeface="Cambria Math" panose="02040503050406030204" pitchFamily="18" charset="0"/>
                                    </a:rPr>
                                    <m:t>𝑎</m:t>
                                  </m:r>
                                </m:e>
                                <m:sub>
                                  <m:sSub>
                                    <m:sSubPr>
                                      <m:ctrlPr>
                                        <a:rPr lang="en-US" sz="1700" i="1">
                                          <a:latin typeface="Cambria Math" charset="0"/>
                                        </a:rPr>
                                      </m:ctrlPr>
                                    </m:sSubPr>
                                    <m:e>
                                      <m:r>
                                        <a:rPr lang="en-US" sz="1700" i="1">
                                          <a:latin typeface="Cambria Math" panose="02040503050406030204" pitchFamily="18" charset="0"/>
                                        </a:rPr>
                                        <m:t>𝑢</m:t>
                                      </m:r>
                                    </m:e>
                                    <m:sub>
                                      <m:r>
                                        <a:rPr lang="en-US" sz="1700" i="1">
                                          <a:latin typeface="Cambria Math" panose="02040503050406030204" pitchFamily="18" charset="0"/>
                                        </a:rPr>
                                        <m:t>𝑗</m:t>
                                      </m:r>
                                    </m:sub>
                                  </m:sSub>
                                  <m:r>
                                    <a:rPr lang="en-US" sz="1700" i="1">
                                      <a:latin typeface="Cambria Math" panose="02040503050406030204" pitchFamily="18" charset="0"/>
                                    </a:rPr>
                                    <m:t>−1</m:t>
                                  </m:r>
                                </m:sub>
                              </m:sSub>
                              <m:r>
                                <a:rPr lang="en-US" sz="1700" i="1">
                                  <a:latin typeface="Cambria Math" panose="02040503050406030204" pitchFamily="18" charset="0"/>
                                </a:rPr>
                                <m:t>,</m:t>
                              </m:r>
                              <m:sSub>
                                <m:sSubPr>
                                  <m:ctrlPr>
                                    <a:rPr lang="en-US" sz="1700" i="1">
                                      <a:latin typeface="Cambria Math" charset="0"/>
                                    </a:rPr>
                                  </m:ctrlPr>
                                </m:sSubPr>
                                <m:e>
                                  <m:r>
                                    <a:rPr lang="en-US" sz="1700" i="1">
                                      <a:latin typeface="Cambria Math" panose="02040503050406030204" pitchFamily="18" charset="0"/>
                                    </a:rPr>
                                    <m:t>𝑝</m:t>
                                  </m:r>
                                </m:e>
                                <m:sub>
                                  <m:sSub>
                                    <m:sSubPr>
                                      <m:ctrlPr>
                                        <a:rPr lang="en-US" sz="1700" i="1">
                                          <a:latin typeface="Cambria Math" charset="0"/>
                                        </a:rPr>
                                      </m:ctrlPr>
                                    </m:sSubPr>
                                    <m:e>
                                      <m:r>
                                        <a:rPr lang="en-US" sz="1700" i="1">
                                          <a:latin typeface="Cambria Math" panose="02040503050406030204" pitchFamily="18" charset="0"/>
                                        </a:rPr>
                                        <m:t>𝑢</m:t>
                                      </m:r>
                                    </m:e>
                                    <m:sub>
                                      <m:r>
                                        <a:rPr lang="en-US" sz="1700" i="1">
                                          <a:latin typeface="Cambria Math" panose="02040503050406030204" pitchFamily="18" charset="0"/>
                                        </a:rPr>
                                        <m:t>𝑗</m:t>
                                      </m:r>
                                    </m:sub>
                                  </m:sSub>
                                  <m:r>
                                    <a:rPr lang="en-US" sz="1700" i="1">
                                      <a:latin typeface="Cambria Math" panose="02040503050406030204" pitchFamily="18" charset="0"/>
                                    </a:rPr>
                                    <m:t>−1</m:t>
                                  </m:r>
                                </m:sub>
                              </m:sSub>
                            </m:e>
                          </m:d>
                          <m:r>
                            <a:rPr lang="en-US" sz="1700" b="0" i="1" smtClean="0">
                              <a:latin typeface="Cambria Math" charset="0"/>
                            </a:rPr>
                            <m:t>,</m:t>
                          </m:r>
                          <m:r>
                            <a:rPr lang="en-US" sz="1700" b="0" i="1" smtClean="0">
                              <a:latin typeface="Cambria Math" charset="0"/>
                            </a:rPr>
                            <m:t>𝜉</m:t>
                          </m:r>
                        </m:e>
                      </m:d>
                      <m:r>
                        <a:rPr lang="en-US" sz="1700" b="0" i="1" smtClean="0">
                          <a:latin typeface="Cambria Math" panose="02040503050406030204" pitchFamily="18" charset="0"/>
                        </a:rPr>
                        <m:t>=</m:t>
                      </m:r>
                      <m:sSub>
                        <m:sSubPr>
                          <m:ctrlPr>
                            <a:rPr lang="en-US" sz="1700" b="0" i="1" smtClean="0">
                              <a:latin typeface="Cambria Math" charset="0"/>
                            </a:rPr>
                          </m:ctrlPr>
                        </m:sSubPr>
                        <m:e>
                          <m:r>
                            <a:rPr lang="en-US" sz="1700" b="0" i="1" smtClean="0">
                              <a:latin typeface="Cambria Math" panose="02040503050406030204" pitchFamily="18" charset="0"/>
                            </a:rPr>
                            <m:t>𝑅</m:t>
                          </m:r>
                        </m:e>
                        <m:sub>
                          <m:sSub>
                            <m:sSubPr>
                              <m:ctrlPr>
                                <a:rPr lang="en-US" sz="1700" b="0" i="1" smtClean="0">
                                  <a:latin typeface="Cambria Math" charset="0"/>
                                </a:rPr>
                              </m:ctrlPr>
                            </m:sSubPr>
                            <m:e>
                              <m:r>
                                <a:rPr lang="en-US" sz="1700" b="0" i="1" smtClean="0">
                                  <a:latin typeface="Cambria Math" panose="02040503050406030204" pitchFamily="18" charset="0"/>
                                </a:rPr>
                                <m:t>𝑢</m:t>
                              </m:r>
                            </m:e>
                            <m:sub>
                              <m:r>
                                <a:rPr lang="en-US" sz="1700" b="0" i="1" smtClean="0">
                                  <a:latin typeface="Cambria Math" panose="02040503050406030204" pitchFamily="18" charset="0"/>
                                </a:rPr>
                                <m:t>𝑗</m:t>
                              </m:r>
                            </m:sub>
                          </m:sSub>
                        </m:sub>
                      </m:sSub>
                      <m:d>
                        <m:dPr>
                          <m:ctrlPr>
                            <a:rPr lang="en-US" sz="1700" b="0" i="1" smtClean="0">
                              <a:latin typeface="Cambria Math" charset="0"/>
                            </a:rPr>
                          </m:ctrlPr>
                        </m:dPr>
                        <m:e>
                          <m:d>
                            <m:dPr>
                              <m:ctrlPr>
                                <a:rPr lang="en-US" sz="1700" i="1">
                                  <a:latin typeface="Cambria Math" charset="0"/>
                                </a:rPr>
                              </m:ctrlPr>
                            </m:dPr>
                            <m:e>
                              <m:sSub>
                                <m:sSubPr>
                                  <m:ctrlPr>
                                    <a:rPr lang="en-US" sz="1700" i="1">
                                      <a:latin typeface="Cambria Math" charset="0"/>
                                    </a:rPr>
                                  </m:ctrlPr>
                                </m:sSubPr>
                                <m:e>
                                  <m:r>
                                    <a:rPr lang="en-US" sz="1700" i="1">
                                      <a:latin typeface="Cambria Math" panose="02040503050406030204" pitchFamily="18" charset="0"/>
                                    </a:rPr>
                                    <m:t>𝑞</m:t>
                                  </m:r>
                                </m:e>
                                <m:sub>
                                  <m:sSub>
                                    <m:sSubPr>
                                      <m:ctrlPr>
                                        <a:rPr lang="en-US" sz="1700" b="0" i="1" smtClean="0">
                                          <a:latin typeface="Cambria Math" charset="0"/>
                                        </a:rPr>
                                      </m:ctrlPr>
                                    </m:sSubPr>
                                    <m:e>
                                      <m:r>
                                        <a:rPr lang="en-US" sz="1700" b="0" i="1" smtClean="0">
                                          <a:latin typeface="Cambria Math" panose="02040503050406030204" pitchFamily="18" charset="0"/>
                                        </a:rPr>
                                        <m:t>𝑢</m:t>
                                      </m:r>
                                    </m:e>
                                    <m:sub>
                                      <m:r>
                                        <a:rPr lang="en-US" sz="1700" b="0" i="1" smtClean="0">
                                          <a:latin typeface="Cambria Math" panose="02040503050406030204" pitchFamily="18" charset="0"/>
                                        </a:rPr>
                                        <m:t>1</m:t>
                                      </m:r>
                                    </m:sub>
                                  </m:sSub>
                                </m:sub>
                              </m:sSub>
                              <m:r>
                                <a:rPr lang="en-US" sz="1700" i="1">
                                  <a:latin typeface="Cambria Math" panose="02040503050406030204" pitchFamily="18" charset="0"/>
                                </a:rPr>
                                <m:t>,</m:t>
                              </m:r>
                              <m:sSub>
                                <m:sSubPr>
                                  <m:ctrlPr>
                                    <a:rPr lang="en-US" sz="1700" i="1">
                                      <a:latin typeface="Cambria Math" charset="0"/>
                                    </a:rPr>
                                  </m:ctrlPr>
                                </m:sSubPr>
                                <m:e>
                                  <m:r>
                                    <a:rPr lang="en-US" sz="1700" i="1">
                                      <a:latin typeface="Cambria Math" panose="02040503050406030204" pitchFamily="18" charset="0"/>
                                    </a:rPr>
                                    <m:t>𝑎</m:t>
                                  </m:r>
                                </m:e>
                                <m:sub>
                                  <m:sSub>
                                    <m:sSubPr>
                                      <m:ctrlPr>
                                        <a:rPr lang="en-US" sz="1700" b="0" i="1" smtClean="0">
                                          <a:latin typeface="Cambria Math" charset="0"/>
                                        </a:rPr>
                                      </m:ctrlPr>
                                    </m:sSubPr>
                                    <m:e>
                                      <m:r>
                                        <a:rPr lang="en-US" sz="1700" b="0" i="1" smtClean="0">
                                          <a:latin typeface="Cambria Math" panose="02040503050406030204" pitchFamily="18" charset="0"/>
                                        </a:rPr>
                                        <m:t>𝑢</m:t>
                                      </m:r>
                                    </m:e>
                                    <m:sub>
                                      <m:r>
                                        <a:rPr lang="en-US" sz="1700" b="0" i="1" smtClean="0">
                                          <a:latin typeface="Cambria Math" panose="02040503050406030204" pitchFamily="18" charset="0"/>
                                        </a:rPr>
                                        <m:t>1</m:t>
                                      </m:r>
                                    </m:sub>
                                  </m:sSub>
                                </m:sub>
                              </m:sSub>
                              <m:r>
                                <a:rPr lang="en-US" sz="1700" i="1">
                                  <a:latin typeface="Cambria Math" panose="02040503050406030204" pitchFamily="18" charset="0"/>
                                </a:rPr>
                                <m:t>,</m:t>
                              </m:r>
                              <m:sSub>
                                <m:sSubPr>
                                  <m:ctrlPr>
                                    <a:rPr lang="en-US" sz="1700" i="1">
                                      <a:latin typeface="Cambria Math" charset="0"/>
                                    </a:rPr>
                                  </m:ctrlPr>
                                </m:sSubPr>
                                <m:e>
                                  <m:r>
                                    <a:rPr lang="en-US" sz="1700" i="1">
                                      <a:latin typeface="Cambria Math" panose="02040503050406030204" pitchFamily="18" charset="0"/>
                                    </a:rPr>
                                    <m:t>𝑝</m:t>
                                  </m:r>
                                </m:e>
                                <m:sub>
                                  <m:sSub>
                                    <m:sSubPr>
                                      <m:ctrlPr>
                                        <a:rPr lang="en-US" sz="1700" b="0" i="1" smtClean="0">
                                          <a:latin typeface="Cambria Math" charset="0"/>
                                        </a:rPr>
                                      </m:ctrlPr>
                                    </m:sSubPr>
                                    <m:e>
                                      <m:r>
                                        <a:rPr lang="en-US" sz="1700" b="0" i="1" smtClean="0">
                                          <a:latin typeface="Cambria Math" panose="02040503050406030204" pitchFamily="18" charset="0"/>
                                        </a:rPr>
                                        <m:t>𝑢</m:t>
                                      </m:r>
                                    </m:e>
                                    <m:sub>
                                      <m:r>
                                        <a:rPr lang="en-US" sz="1700" b="0" i="1" smtClean="0">
                                          <a:latin typeface="Cambria Math" panose="02040503050406030204" pitchFamily="18" charset="0"/>
                                        </a:rPr>
                                        <m:t>1</m:t>
                                      </m:r>
                                    </m:sub>
                                  </m:sSub>
                                </m:sub>
                              </m:sSub>
                            </m:e>
                          </m:d>
                          <m:r>
                            <a:rPr lang="en-US" sz="1700" i="1">
                              <a:latin typeface="Cambria Math" panose="02040503050406030204" pitchFamily="18" charset="0"/>
                            </a:rPr>
                            <m:t>, …,</m:t>
                          </m:r>
                          <m:d>
                            <m:dPr>
                              <m:ctrlPr>
                                <a:rPr lang="en-US" sz="1700" i="1">
                                  <a:latin typeface="Cambria Math" charset="0"/>
                                </a:rPr>
                              </m:ctrlPr>
                            </m:dPr>
                            <m:e>
                              <m:sSub>
                                <m:sSubPr>
                                  <m:ctrlPr>
                                    <a:rPr lang="en-US" sz="1700" i="1">
                                      <a:latin typeface="Cambria Math" charset="0"/>
                                    </a:rPr>
                                  </m:ctrlPr>
                                </m:sSubPr>
                                <m:e>
                                  <m:r>
                                    <a:rPr lang="en-US" sz="1700" i="1">
                                      <a:latin typeface="Cambria Math" panose="02040503050406030204" pitchFamily="18" charset="0"/>
                                    </a:rPr>
                                    <m:t>𝑞</m:t>
                                  </m:r>
                                </m:e>
                                <m:sub>
                                  <m:sSub>
                                    <m:sSubPr>
                                      <m:ctrlPr>
                                        <a:rPr lang="en-US" sz="1700" b="0" i="1" smtClean="0">
                                          <a:latin typeface="Cambria Math" charset="0"/>
                                        </a:rPr>
                                      </m:ctrlPr>
                                    </m:sSubPr>
                                    <m:e>
                                      <m:r>
                                        <a:rPr lang="en-US" sz="1700" b="0" i="1" smtClean="0">
                                          <a:latin typeface="Cambria Math" panose="02040503050406030204" pitchFamily="18" charset="0"/>
                                        </a:rPr>
                                        <m:t>𝑢</m:t>
                                      </m:r>
                                    </m:e>
                                    <m:sub>
                                      <m:r>
                                        <a:rPr lang="en-US" sz="1700" b="0" i="1" smtClean="0">
                                          <a:latin typeface="Cambria Math" panose="02040503050406030204" pitchFamily="18" charset="0"/>
                                        </a:rPr>
                                        <m:t>𝑗</m:t>
                                      </m:r>
                                      <m:r>
                                        <a:rPr lang="en-US" sz="1700" b="0" i="1" smtClean="0">
                                          <a:latin typeface="Cambria Math" panose="02040503050406030204" pitchFamily="18" charset="0"/>
                                        </a:rPr>
                                        <m:t>−1</m:t>
                                      </m:r>
                                    </m:sub>
                                  </m:sSub>
                                </m:sub>
                              </m:sSub>
                              <m:r>
                                <a:rPr lang="en-US" sz="1700" i="1">
                                  <a:latin typeface="Cambria Math" panose="02040503050406030204" pitchFamily="18" charset="0"/>
                                </a:rPr>
                                <m:t>,</m:t>
                              </m:r>
                              <m:sSub>
                                <m:sSubPr>
                                  <m:ctrlPr>
                                    <a:rPr lang="en-US" sz="1700" i="1">
                                      <a:latin typeface="Cambria Math" charset="0"/>
                                    </a:rPr>
                                  </m:ctrlPr>
                                </m:sSubPr>
                                <m:e>
                                  <m:r>
                                    <a:rPr lang="en-US" sz="1700" i="1">
                                      <a:latin typeface="Cambria Math" panose="02040503050406030204" pitchFamily="18" charset="0"/>
                                    </a:rPr>
                                    <m:t>𝑎</m:t>
                                  </m:r>
                                </m:e>
                                <m:sub>
                                  <m:sSub>
                                    <m:sSubPr>
                                      <m:ctrlPr>
                                        <a:rPr lang="en-US" sz="1700" i="1">
                                          <a:latin typeface="Cambria Math" charset="0"/>
                                        </a:rPr>
                                      </m:ctrlPr>
                                    </m:sSubPr>
                                    <m:e>
                                      <m:r>
                                        <a:rPr lang="en-US" sz="1700" i="1">
                                          <a:latin typeface="Cambria Math" panose="02040503050406030204" pitchFamily="18" charset="0"/>
                                        </a:rPr>
                                        <m:t>𝑢</m:t>
                                      </m:r>
                                    </m:e>
                                    <m:sub>
                                      <m:r>
                                        <a:rPr lang="en-US" sz="1700" i="1">
                                          <a:latin typeface="Cambria Math" panose="02040503050406030204" pitchFamily="18" charset="0"/>
                                        </a:rPr>
                                        <m:t>𝑗</m:t>
                                      </m:r>
                                      <m:r>
                                        <a:rPr lang="en-US" sz="1700" i="1">
                                          <a:latin typeface="Cambria Math" panose="02040503050406030204" pitchFamily="18" charset="0"/>
                                        </a:rPr>
                                        <m:t>−1</m:t>
                                      </m:r>
                                    </m:sub>
                                  </m:sSub>
                                </m:sub>
                              </m:sSub>
                              <m:r>
                                <a:rPr lang="en-US" sz="1700" i="1">
                                  <a:latin typeface="Cambria Math" panose="02040503050406030204" pitchFamily="18" charset="0"/>
                                </a:rPr>
                                <m:t>,</m:t>
                              </m:r>
                              <m:sSub>
                                <m:sSubPr>
                                  <m:ctrlPr>
                                    <a:rPr lang="en-US" sz="1700" i="1">
                                      <a:latin typeface="Cambria Math" charset="0"/>
                                    </a:rPr>
                                  </m:ctrlPr>
                                </m:sSubPr>
                                <m:e>
                                  <m:r>
                                    <a:rPr lang="en-US" sz="1700" i="1">
                                      <a:latin typeface="Cambria Math" panose="02040503050406030204" pitchFamily="18" charset="0"/>
                                    </a:rPr>
                                    <m:t>𝑝</m:t>
                                  </m:r>
                                </m:e>
                                <m:sub>
                                  <m:sSub>
                                    <m:sSubPr>
                                      <m:ctrlPr>
                                        <a:rPr lang="en-US" sz="1700" i="1">
                                          <a:latin typeface="Cambria Math" charset="0"/>
                                        </a:rPr>
                                      </m:ctrlPr>
                                    </m:sSubPr>
                                    <m:e>
                                      <m:r>
                                        <a:rPr lang="en-US" sz="1700" i="1">
                                          <a:latin typeface="Cambria Math" panose="02040503050406030204" pitchFamily="18" charset="0"/>
                                        </a:rPr>
                                        <m:t>𝑢</m:t>
                                      </m:r>
                                    </m:e>
                                    <m:sub>
                                      <m:r>
                                        <a:rPr lang="en-US" sz="1700" i="1">
                                          <a:latin typeface="Cambria Math" panose="02040503050406030204" pitchFamily="18" charset="0"/>
                                        </a:rPr>
                                        <m:t>𝑗</m:t>
                                      </m:r>
                                      <m:r>
                                        <a:rPr lang="en-US" sz="1700" i="1">
                                          <a:latin typeface="Cambria Math" panose="02040503050406030204" pitchFamily="18" charset="0"/>
                                        </a:rPr>
                                        <m:t>−1</m:t>
                                      </m:r>
                                    </m:sub>
                                  </m:sSub>
                                </m:sub>
                              </m:sSub>
                            </m:e>
                          </m:d>
                          <m:r>
                            <a:rPr lang="en-US" sz="1700" b="0" i="1" smtClean="0">
                              <a:latin typeface="Cambria Math" charset="0"/>
                            </a:rPr>
                            <m:t>,</m:t>
                          </m:r>
                          <m:r>
                            <a:rPr lang="en-US" sz="1700" b="0" i="1" smtClean="0">
                              <a:latin typeface="Cambria Math" charset="0"/>
                            </a:rPr>
                            <m:t>𝜉</m:t>
                          </m:r>
                        </m:e>
                      </m:d>
                    </m:oMath>
                  </m:oMathPara>
                </a14:m>
                <a:endParaRPr lang="en-US" sz="1700" dirty="0"/>
              </a:p>
            </p:txBody>
          </p:sp>
        </mc:Choice>
        <mc:Fallback>
          <p:sp>
            <p:nvSpPr>
              <p:cNvPr id="3" name="Content Placeholder 2">
                <a:extLst>
                  <a:ext uri="{FF2B5EF4-FFF2-40B4-BE49-F238E27FC236}">
                    <a16:creationId xmlns="" xmlns:a16="http://schemas.microsoft.com/office/drawing/2014/main" xmlns:a14="http://schemas.microsoft.com/office/drawing/2010/main" id="{5962F256-EBEC-4AE2-A3E1-1F40E8EA43FB}"/>
                  </a:ext>
                </a:extLst>
              </p:cNvPr>
              <p:cNvSpPr>
                <a:spLocks noGrp="1" noRot="1" noChangeAspect="1" noMove="1" noResize="1" noEditPoints="1" noAdjustHandles="1" noChangeArrowheads="1" noChangeShapeType="1" noTextEdit="1"/>
              </p:cNvSpPr>
              <p:nvPr>
                <p:ph idx="1"/>
              </p:nvPr>
            </p:nvSpPr>
            <p:spPr>
              <a:xfrm>
                <a:off x="155448" y="1219200"/>
                <a:ext cx="8833104" cy="5502276"/>
              </a:xfrm>
              <a:blipFill rotWithShape="0">
                <a:blip r:embed="rId3"/>
                <a:stretch>
                  <a:fillRect l="-828" t="-1329"/>
                </a:stretch>
              </a:blipFill>
            </p:spPr>
            <p:txBody>
              <a:bodyPr/>
              <a:lstStyle/>
              <a:p>
                <a:r>
                  <a:rPr lang="en-US">
                    <a:noFill/>
                  </a:rPr>
                  <a:t> </a:t>
                </a:r>
              </a:p>
            </p:txBody>
          </p:sp>
        </mc:Fallback>
      </mc:AlternateContent>
      <p:cxnSp>
        <p:nvCxnSpPr>
          <p:cNvPr id="5" name="Straight Arrow Connector 4"/>
          <p:cNvCxnSpPr/>
          <p:nvPr/>
        </p:nvCxnSpPr>
        <p:spPr>
          <a:xfrm flipH="1">
            <a:off x="7607300" y="1460500"/>
            <a:ext cx="279400" cy="431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147052" y="1010492"/>
            <a:ext cx="1841500" cy="523220"/>
          </a:xfrm>
          <a:prstGeom prst="rect">
            <a:avLst/>
          </a:prstGeom>
          <a:noFill/>
        </p:spPr>
        <p:txBody>
          <a:bodyPr wrap="square" rtlCol="0">
            <a:spAutoFit/>
          </a:bodyPr>
          <a:lstStyle/>
          <a:p>
            <a:r>
              <a:rPr lang="en-US" sz="1400" dirty="0" smtClean="0"/>
              <a:t>Shared</a:t>
            </a:r>
            <a:r>
              <a:rPr lang="en-US" sz="1400" smtClean="0"/>
              <a:t>, independent </a:t>
            </a:r>
            <a:r>
              <a:rPr lang="en-US" sz="1400" dirty="0" smtClean="0"/>
              <a:t>source </a:t>
            </a:r>
            <a:r>
              <a:rPr lang="en-US" sz="1400" smtClean="0"/>
              <a:t>of randomness</a:t>
            </a:r>
            <a:endParaRPr lang="en-US" sz="1400" dirty="0"/>
          </a:p>
        </p:txBody>
      </p:sp>
    </p:spTree>
    <p:extLst>
      <p:ext uri="{BB962C8B-B14F-4D97-AF65-F5344CB8AC3E}">
        <p14:creationId xmlns:p14="http://schemas.microsoft.com/office/powerpoint/2010/main" val="63976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17443</TotalTime>
  <Words>5949</Words>
  <Application>Microsoft Macintosh PowerPoint</Application>
  <PresentationFormat>On-screen Show (4:3)</PresentationFormat>
  <Paragraphs>452</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Calibri</vt:lpstr>
      <vt:lpstr>Calibri Light</vt:lpstr>
      <vt:lpstr>Cambria Math</vt:lpstr>
      <vt:lpstr>Copperplate Gothic Light</vt:lpstr>
      <vt:lpstr>Mangal</vt:lpstr>
      <vt:lpstr>Wingdings</vt:lpstr>
      <vt:lpstr>Arial</vt:lpstr>
      <vt:lpstr>Office Theme</vt:lpstr>
      <vt:lpstr>The Everlasting Database: Statistical Validity at a Fair Price</vt:lpstr>
      <vt:lpstr>Validation in Machine Learning  and Scientific Discovery</vt:lpstr>
      <vt:lpstr>Statistical Queries</vt:lpstr>
      <vt:lpstr>Validation Server</vt:lpstr>
      <vt:lpstr>Goals</vt:lpstr>
      <vt:lpstr>Adaptivity</vt:lpstr>
      <vt:lpstr>Everlasting Validity</vt:lpstr>
      <vt:lpstr>What can we hope for?</vt:lpstr>
      <vt:lpstr>Formal Model of Adaptivity</vt:lpstr>
      <vt:lpstr>EverlastingValidation</vt:lpstr>
      <vt:lpstr>Round-Based Scheme</vt:lpstr>
      <vt:lpstr>ValidationRound</vt:lpstr>
      <vt:lpstr>Validity Check</vt:lpstr>
      <vt:lpstr>ValidationRound</vt:lpstr>
      <vt:lpstr>Truncated-Gaussian Mechanism + “Autonomy”</vt:lpstr>
      <vt:lpstr>Truncated-Gaussian Mechanism + “Autonomy”</vt:lpstr>
      <vt:lpstr>ValidationRound</vt:lpstr>
      <vt:lpstr>EverlastingValidation</vt:lpstr>
      <vt:lpstr>EverlastingValidation</vt:lpstr>
      <vt:lpstr>Goals</vt:lpstr>
      <vt:lpstr>Using Thresholdout[1]</vt:lpstr>
      <vt:lpstr>Improvements?</vt:lpstr>
    </vt:vector>
  </TitlesOfParts>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Without Discrimination</dc:title>
  <dc:creator>Nati Srebro</dc:creator>
  <cp:lastModifiedBy>Blake Woodworth</cp:lastModifiedBy>
  <cp:revision>380</cp:revision>
  <dcterms:created xsi:type="dcterms:W3CDTF">2016-05-24T11:41:54Z</dcterms:created>
  <dcterms:modified xsi:type="dcterms:W3CDTF">2018-07-24T23:14:17Z</dcterms:modified>
  <cp:contentStatus/>
</cp:coreProperties>
</file>